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60" r:id="rId6"/>
    <p:sldId id="269" r:id="rId7"/>
    <p:sldId id="263" r:id="rId8"/>
    <p:sldId id="265" r:id="rId9"/>
    <p:sldId id="270"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91"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76299" y="2971800"/>
            <a:ext cx="10288843" cy="1568450"/>
          </a:xfrm>
          <a:prstGeom prst="rect">
            <a:avLst/>
          </a:prstGeom>
          <a:noFill/>
        </p:spPr>
        <p:txBody>
          <a:bodyPr wrap="square" lIns="91440" tIns="45720" rIns="91440" bIns="45720" rtlCol="0" anchor="t">
            <a:spAutoFit/>
          </a:bodyPr>
          <a:lstStyle/>
          <a:p>
            <a:r>
              <a:rPr lang="en-US" sz="2400" dirty="0">
                <a:sym typeface="+mn-ea"/>
              </a:rPr>
              <a:t>STUDENT NAME: </a:t>
            </a:r>
            <a:r>
              <a:rPr lang="en-US" sz="2400" dirty="0" err="1">
                <a:sym typeface="+mn-ea"/>
              </a:rPr>
              <a:t>Pranav.N</a:t>
            </a:r>
            <a:endParaRPr lang="en-US" sz="2400" dirty="0"/>
          </a:p>
          <a:p>
            <a:r>
              <a:rPr lang="en-US" sz="2400" dirty="0">
                <a:sym typeface="+mn-ea"/>
              </a:rPr>
              <a:t>REGISTER NO AND NMID</a:t>
            </a:r>
            <a:r>
              <a:rPr lang="en-US" sz="2400">
                <a:sym typeface="+mn-ea"/>
              </a:rPr>
              <a:t>: asbruaz2426j1540&amp;2426j1540</a:t>
            </a:r>
            <a:endParaRPr lang="en-US" sz="2400" dirty="0">
              <a:cs typeface="Calibri" panose="020F0502020204030204"/>
            </a:endParaRPr>
          </a:p>
          <a:p>
            <a:r>
              <a:rPr lang="en-US" sz="2400" dirty="0">
                <a:sym typeface="+mn-ea"/>
              </a:rPr>
              <a:t>DEPARTMENT: </a:t>
            </a:r>
            <a:r>
              <a:rPr lang="en-US" sz="2400" dirty="0" err="1">
                <a:sym typeface="+mn-ea"/>
              </a:rPr>
              <a:t>B.SC.Information</a:t>
            </a:r>
            <a:r>
              <a:rPr lang="en-US" sz="2400" dirty="0">
                <a:sym typeface="+mn-ea"/>
              </a:rPr>
              <a:t> Technology</a:t>
            </a:r>
            <a:endParaRPr lang="en-US" sz="2400" dirty="0"/>
          </a:p>
          <a:p>
            <a:r>
              <a:rPr lang="en-US" sz="2400" dirty="0">
                <a:sym typeface="+mn-ea"/>
              </a:rPr>
              <a:t>COLLEGE:KPR College Of Arts Science And </a:t>
            </a:r>
            <a:r>
              <a:rPr lang="en-US" sz="2400" dirty="0" err="1">
                <a:sym typeface="+mn-ea"/>
              </a:rPr>
              <a:t>Reasearch</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408192" y="1219200"/>
            <a:ext cx="9067800" cy="5231765"/>
          </a:xfrm>
        </p:spPr>
        <p:txBody>
          <a:bodyPr/>
          <a:lstStyle/>
          <a:p>
            <a:r>
              <a:rPr lang="en-US" sz="2000" dirty="0">
                <a:sym typeface="+mn-ea"/>
              </a:rPr>
              <a:t>In today’s competitive job market, traditional resumes and portfolios often fail to capture the attention of recruiters, as most of them look very similar and provide limited engagement.</a:t>
            </a:r>
            <a:endParaRPr lang="en-US" sz="2000" dirty="0">
              <a:sym typeface="+mn-ea"/>
            </a:endParaRPr>
          </a:p>
          <a:p>
            <a:endParaRPr lang="en-US" sz="2000" dirty="0">
              <a:sym typeface="+mn-ea"/>
            </a:endParaRPr>
          </a:p>
          <a:p>
            <a:r>
              <a:rPr lang="en-US" sz="2000" dirty="0">
                <a:sym typeface="+mn-ea"/>
              </a:rPr>
              <a:t>Job seekers, especially in creative and technical fields, need innovative ways to showcase their skills beyond plain text and static designs. At the same time, employers are looking for candidates who can stand out, demonstrate creativity, and present their abilities in an interactive manner.</a:t>
            </a:r>
            <a:endParaRPr lang="en-US" sz="2000" dirty="0">
              <a:sym typeface="+mn-ea"/>
            </a:endParaRPr>
          </a:p>
          <a:p>
            <a:endParaRPr lang="en-IN" sz="2000" dirty="0"/>
          </a:p>
          <a:p>
            <a:r>
              <a:rPr lang="en-US" sz="2000" dirty="0">
                <a:sym typeface="+mn-ea"/>
              </a:rPr>
              <a:t>A </a:t>
            </a:r>
            <a:r>
              <a:rPr lang="en-US" sz="2000" b="1" dirty="0">
                <a:sym typeface="+mn-ea"/>
              </a:rPr>
              <a:t>gamified portfolio website</a:t>
            </a:r>
            <a:r>
              <a:rPr lang="en-US" sz="2000" dirty="0">
                <a:sym typeface="+mn-ea"/>
              </a:rPr>
              <a:t> addresses this challenge by combining professional achievements with engaging game-like elements (e.g., levels, badges, progress bars, interactive challenges).</a:t>
            </a:r>
            <a:endParaRPr lang="en-US" sz="2000" dirty="0">
              <a:sym typeface="+mn-ea"/>
            </a:endParaRPr>
          </a:p>
          <a:p>
            <a:endParaRPr lang="en-IN" sz="2000" dirty="0"/>
          </a:p>
          <a:p>
            <a:r>
              <a:rPr lang="en-US" sz="2000" dirty="0">
                <a:sym typeface="+mn-ea"/>
              </a:rPr>
              <a:t>This not only makes the portfolio more appealing and memorable but also allows recruiters to explore a candidate’s skills in a fun, interactive, and impactful way.</a:t>
            </a:r>
            <a:endParaRPr lang="en-IN" sz="2000" dirty="0"/>
          </a:p>
          <a:p>
            <a:endParaRPr lang="en-IN" sz="2000" dirty="0"/>
          </a:p>
          <a:p>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8287" y="305045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240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2400"/>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380618" y="1219834"/>
            <a:ext cx="9472994" cy="5909310"/>
          </a:xfrm>
        </p:spPr>
        <p:txBody>
          <a:bodyPr/>
          <a:lstStyle/>
          <a:p>
            <a:pPr marL="285750" indent="-285750">
              <a:buFont typeface="Arial" panose="020B0604020202020204" pitchFamily="34" charset="0"/>
              <a:buChar char="•"/>
            </a:pPr>
            <a:r>
              <a:rPr lang="en-US" sz="2400" dirty="0">
                <a:sym typeface="+mn-ea"/>
              </a:rPr>
              <a:t>The </a:t>
            </a:r>
            <a:r>
              <a:rPr lang="en-US" sz="2400" b="1" dirty="0">
                <a:sym typeface="+mn-ea"/>
              </a:rPr>
              <a:t>Gamified Portfolio Website</a:t>
            </a:r>
            <a:r>
              <a:rPr lang="en-US" sz="2400" dirty="0">
                <a:sym typeface="+mn-ea"/>
              </a:rPr>
              <a:t> is an interactive platform designed to showcase an individual’s professional resume, skills, projects, and achievements in a game-like format. Instead of presenting information in a traditional, static manner, the portfolio uses </a:t>
            </a:r>
            <a:r>
              <a:rPr lang="en-US" sz="2400" b="1" dirty="0">
                <a:sym typeface="+mn-ea"/>
              </a:rPr>
              <a:t>gamification elements</a:t>
            </a:r>
            <a:r>
              <a:rPr lang="en-US" sz="2400" dirty="0">
                <a:sym typeface="+mn-ea"/>
              </a:rPr>
              <a:t> such as levels, progress bars, badges, challenges, and achievements to make the user experience engaging and memorable.</a:t>
            </a:r>
            <a:endParaRPr lang="en-US" sz="2400" dirty="0">
              <a:sym typeface="+mn-ea"/>
            </a:endParaRPr>
          </a:p>
          <a:p>
            <a:pPr marL="285750" indent="-285750">
              <a:buFont typeface="Arial" panose="020B0604020202020204" pitchFamily="34" charset="0"/>
              <a:buChar char="•"/>
            </a:pPr>
            <a:r>
              <a:rPr lang="en-US" sz="2400" dirty="0">
                <a:sym typeface="+mn-ea"/>
              </a:rPr>
              <a:t>This project aims to help job seekers, students, and professionals stand out in a competitive market by combining </a:t>
            </a:r>
            <a:r>
              <a:rPr lang="en-US" sz="2400" b="1" dirty="0">
                <a:sym typeface="+mn-ea"/>
              </a:rPr>
              <a:t>personal branding</a:t>
            </a:r>
            <a:r>
              <a:rPr lang="en-US" sz="2400" dirty="0">
                <a:sym typeface="+mn-ea"/>
              </a:rPr>
              <a:t> with </a:t>
            </a:r>
            <a:r>
              <a:rPr lang="en-US" sz="2400" b="1" dirty="0">
                <a:sym typeface="+mn-ea"/>
              </a:rPr>
              <a:t>interactive storytelling</a:t>
            </a:r>
            <a:r>
              <a:rPr lang="en-US" sz="2400" dirty="0">
                <a:sym typeface="+mn-ea"/>
              </a:rPr>
              <a:t>. The website not only displays academic and career information but also reflects creativity, problem-solving ability, and technical expertise in web development.</a:t>
            </a:r>
            <a:endParaRPr lang="en-IN" sz="2400" dirty="0"/>
          </a:p>
          <a:p>
            <a:pPr marL="285750" indent="-285750">
              <a:buFont typeface="Arial" panose="020B0604020202020204" pitchFamily="34" charset="0"/>
              <a:buChar char="•"/>
            </a:pPr>
            <a:r>
              <a:rPr lang="en-US" sz="2400" dirty="0">
                <a:sym typeface="+mn-ea"/>
              </a:rPr>
              <a:t>By turning a simple resume into an interactive journey, the Gamified Portfolio increases user engagement, leaves a lasting impression on recruiters, and demonstrates the individual’s ability to think outside the box.</a:t>
            </a:r>
            <a:endParaRPr lang="en-IN" sz="2400" dirty="0"/>
          </a:p>
          <a:p>
            <a:pPr marL="285750" indent="-285750">
              <a:buFont typeface="Arial" panose="020B0604020202020204" pitchFamily="34" charset="0"/>
              <a:buChar char="•"/>
            </a:pP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Placeholder 2"/>
          <p:cNvSpPr>
            <a:spLocks noGrp="1"/>
          </p:cNvSpPr>
          <p:nvPr>
            <p:ph type="body" idx="1"/>
          </p:nvPr>
        </p:nvSpPr>
        <p:spPr>
          <a:xfrm>
            <a:off x="786765" y="1371600"/>
            <a:ext cx="9061450" cy="5351780"/>
          </a:xfrm>
        </p:spPr>
        <p:txBody>
          <a:bodyPr>
            <a:noAutofit/>
          </a:bodyPr>
          <a:lstStyle/>
          <a:p>
            <a:pPr>
              <a:lnSpc>
                <a:spcPct val="150000"/>
              </a:lnSpc>
              <a:buFont typeface="+mj-lt"/>
              <a:buAutoNum type="arabicPeriod"/>
            </a:pPr>
            <a:r>
              <a:rPr lang="en-US" sz="2000" b="1" dirty="0">
                <a:latin typeface="Arial" panose="020B0604020202020204" pitchFamily="34" charset="0"/>
                <a:cs typeface="Arial" panose="020B0604020202020204" pitchFamily="34" charset="0"/>
                <a:sym typeface="+mn-ea"/>
              </a:rPr>
              <a:t>Interactive Start Screen</a:t>
            </a:r>
            <a:r>
              <a:rPr lang="en-US" sz="2000" dirty="0">
                <a:latin typeface="Arial" panose="020B0604020202020204" pitchFamily="34" charset="0"/>
                <a:cs typeface="Arial" panose="020B0604020202020204" pitchFamily="34" charset="0"/>
                <a:sym typeface="+mn-ea"/>
              </a:rPr>
              <a:t> </a:t>
            </a:r>
            <a:r>
              <a:rPr lang="en-US" sz="2000" dirty="0">
                <a:sym typeface="+mn-ea"/>
              </a:rPr>
              <a:t>– Portfolio opens like a game with a “Start Journey” button.</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Profile as Character Card</a:t>
            </a:r>
            <a:r>
              <a:rPr lang="en-US" sz="2000" dirty="0">
                <a:latin typeface="Arial" panose="020B0604020202020204" pitchFamily="34" charset="0"/>
                <a:cs typeface="Arial" panose="020B0604020202020204" pitchFamily="34" charset="0"/>
                <a:sym typeface="+mn-ea"/>
              </a:rPr>
              <a:t> </a:t>
            </a:r>
            <a:r>
              <a:rPr lang="en-US" sz="2000" dirty="0">
                <a:sym typeface="+mn-ea"/>
              </a:rPr>
              <a:t>– About section shown as a game avatar with level, XP, and skills.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Gamified Skills Display</a:t>
            </a:r>
            <a:r>
              <a:rPr lang="en-US" sz="2000" dirty="0">
                <a:latin typeface="Arial" panose="020B0604020202020204" pitchFamily="34" charset="0"/>
                <a:cs typeface="Arial" panose="020B0604020202020204" pitchFamily="34" charset="0"/>
                <a:sym typeface="+mn-ea"/>
              </a:rPr>
              <a:t> </a:t>
            </a:r>
            <a:r>
              <a:rPr lang="en-US" sz="2000" dirty="0">
                <a:sym typeface="+mn-ea"/>
              </a:rPr>
              <a:t>– Skills shown as progress bars, badges, or power-ups.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Projects as Quests</a:t>
            </a:r>
            <a:r>
              <a:rPr lang="en-US" sz="2000" dirty="0">
                <a:latin typeface="Arial" panose="020B0604020202020204" pitchFamily="34" charset="0"/>
                <a:cs typeface="Arial" panose="020B0604020202020204" pitchFamily="34" charset="0"/>
                <a:sym typeface="+mn-ea"/>
              </a:rPr>
              <a:t> </a:t>
            </a:r>
            <a:r>
              <a:rPr lang="en-US" sz="2000" dirty="0">
                <a:sym typeface="+mn-ea"/>
              </a:rPr>
              <a:t>– Each project displayed as a mission/quest with status (Completed / In Progress).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Achievements &amp; Badges</a:t>
            </a:r>
            <a:r>
              <a:rPr lang="en-US" sz="2000" dirty="0">
                <a:sym typeface="+mn-ea"/>
              </a:rPr>
              <a:t> – Certifications, awards, and milestones displayed as collectible rewards.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Career Timeline as Levels</a:t>
            </a:r>
            <a:r>
              <a:rPr lang="en-US" sz="2000" dirty="0">
                <a:latin typeface="Arial" panose="020B0604020202020204" pitchFamily="34" charset="0"/>
                <a:cs typeface="Arial" panose="020B0604020202020204" pitchFamily="34" charset="0"/>
                <a:sym typeface="+mn-ea"/>
              </a:rPr>
              <a:t> </a:t>
            </a:r>
            <a:r>
              <a:rPr lang="en-US" sz="2000" dirty="0">
                <a:sym typeface="+mn-ea"/>
              </a:rPr>
              <a:t>– Education and experience shown as different levels/stages cleared.</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Interactive Animations</a:t>
            </a:r>
            <a:r>
              <a:rPr lang="en-US" sz="2000" dirty="0">
                <a:latin typeface="Arial" panose="020B0604020202020204" pitchFamily="34" charset="0"/>
                <a:cs typeface="Arial" panose="020B0604020202020204" pitchFamily="34" charset="0"/>
                <a:sym typeface="+mn-ea"/>
              </a:rPr>
              <a:t> </a:t>
            </a:r>
            <a:r>
              <a:rPr lang="en-US" sz="2000" dirty="0">
                <a:sym typeface="+mn-ea"/>
              </a:rPr>
              <a:t>– Hover effects, progress unlocks, and “level-up” style transitions.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Leaderboard / Stats</a:t>
            </a:r>
            <a:r>
              <a:rPr lang="en-US" sz="2000" dirty="0">
                <a:latin typeface="Arial" panose="020B0604020202020204" pitchFamily="34" charset="0"/>
                <a:cs typeface="Arial" panose="020B0604020202020204" pitchFamily="34" charset="0"/>
                <a:sym typeface="+mn-ea"/>
              </a:rPr>
              <a:t> </a:t>
            </a:r>
            <a:r>
              <a:rPr lang="en-US" sz="2000" dirty="0">
                <a:sym typeface="+mn-ea"/>
              </a:rPr>
              <a:t>– Optional section showing GitHub commits, hackathon scores, or coding streaks.</a:t>
            </a:r>
            <a:endParaRPr lang="en-US" sz="2000" dirty="0"/>
          </a:p>
          <a:p>
            <a:pPr>
              <a:buFont typeface="+mj-lt"/>
              <a:buAutoNum type="arabicPeriod"/>
            </a:pPr>
            <a:r>
              <a:rPr lang="en-US" sz="2000" b="1" dirty="0">
                <a:latin typeface="Arial" panose="020B0604020202020204" pitchFamily="34" charset="0"/>
                <a:cs typeface="Arial" panose="020B0604020202020204" pitchFamily="34" charset="0"/>
                <a:sym typeface="+mn-ea"/>
              </a:rPr>
              <a:t>Contact Section (Final Stage)</a:t>
            </a:r>
            <a:r>
              <a:rPr lang="en-US" sz="2000" dirty="0">
                <a:latin typeface="Arial" panose="020B0604020202020204" pitchFamily="34" charset="0"/>
                <a:cs typeface="Arial" panose="020B0604020202020204" pitchFamily="34" charset="0"/>
                <a:sym typeface="+mn-ea"/>
              </a:rPr>
              <a:t> </a:t>
            </a:r>
            <a:r>
              <a:rPr lang="en-US" sz="2000" dirty="0">
                <a:sym typeface="+mn-ea"/>
              </a:rPr>
              <a:t>– Recruiters can connect via form, email, or social links styled as “Unlock Next Stage.”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755332" y="385444"/>
            <a:ext cx="10681335" cy="738505"/>
          </a:xfrm>
        </p:spPr>
        <p:txBody>
          <a:bodyPr/>
          <a:p>
            <a:r>
              <a:rPr lang="en-IN" spc="15" dirty="0">
                <a:sym typeface="+mn-ea"/>
              </a:rPr>
              <a:t>RESULTS AND SCREENSHOTS</a:t>
            </a:r>
            <a:endParaRPr lang="en-US"/>
          </a:p>
        </p:txBody>
      </p:sp>
      <p:sp>
        <p:nvSpPr>
          <p:cNvPr id="13"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7" name="Picture 16" descr="A screen shot of a computer program&#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1118514"/>
            <a:ext cx="5323114" cy="2735575"/>
          </a:xfrm>
          <a:prstGeom prst="rect">
            <a:avLst/>
          </a:prstGeom>
        </p:spPr>
      </p:pic>
      <p:pic>
        <p:nvPicPr>
          <p:cNvPr id="18" name="Picture 17" descr="A screenshot of a computer program&#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251" y="1118514"/>
            <a:ext cx="5782567" cy="2735575"/>
          </a:xfrm>
          <a:prstGeom prst="rect">
            <a:avLst/>
          </a:prstGeom>
        </p:spPr>
      </p:pic>
      <p:pic>
        <p:nvPicPr>
          <p:cNvPr id="19" name="Picture 18" descr="A screenshot of a video&#10;&#10;AI-generated content may be incorr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88" y="3854089"/>
            <a:ext cx="10296525" cy="30039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p:cNvSpPr>
            <a:spLocks noGrp="1"/>
          </p:cNvSpPr>
          <p:nvPr>
            <p:ph type="body" idx="1"/>
          </p:nvPr>
        </p:nvSpPr>
        <p:spPr>
          <a:xfrm>
            <a:off x="609600" y="1371600"/>
            <a:ext cx="9296400" cy="2954655"/>
          </a:xfrm>
        </p:spPr>
        <p:txBody>
          <a:bodyPr/>
          <a:lstStyle/>
          <a:p>
            <a:pPr>
              <a:buNone/>
            </a:pPr>
            <a:r>
              <a:rPr lang="en-US" sz="2400" dirty="0">
                <a:sym typeface="+mn-ea"/>
              </a:rPr>
              <a:t>The </a:t>
            </a:r>
            <a:r>
              <a:rPr lang="en-US" sz="2400" b="1" dirty="0">
                <a:sym typeface="+mn-ea"/>
              </a:rPr>
              <a:t>Gamified Portfolio</a:t>
            </a:r>
            <a:r>
              <a:rPr lang="en-US" sz="2400" dirty="0">
                <a:sym typeface="+mn-ea"/>
              </a:rPr>
              <a:t> transforms a traditional resume into an engaging, interactive experience. By using game-like elements such as levels, quests, achievements, and progress tracking, it not only highlights skills and projects but also captures the attention of recruiters and employers in a creative way. This approach makes personal branding more memorable, enhances user engagement, and provides a modern way to showcase professional growth. Ultimately, a gamified portfolio helps individuals stand out in today’s competitive job market.</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7" name="Content Placeholder 6"/>
          <p:cNvSpPr>
            <a:spLocks noGrp="1"/>
          </p:cNvSpPr>
          <p:nvPr>
            <p:ph sz="half" idx="3"/>
          </p:nvPr>
        </p:nvSpPr>
        <p:spPr/>
        <p:txBody>
          <a:bodyPr/>
          <a:p>
            <a:endParaRPr lang="en-US"/>
          </a:p>
        </p:txBody>
      </p:sp>
      <p:pic>
        <p:nvPicPr>
          <p:cNvPr id="5" name="Content Placeholder 4" descr="pranav"/>
          <p:cNvPicPr>
            <a:picLocks noChangeAspect="1"/>
          </p:cNvPicPr>
          <p:nvPr>
            <p:ph sz="half" idx="2"/>
          </p:nvPr>
        </p:nvPicPr>
        <p:blipFill>
          <a:blip r:embed="rId1"/>
          <a:srcRect t="4595" b="4595"/>
          <a:stretch>
            <a:fillRect/>
          </a:stretch>
        </p:blipFill>
        <p:spPr>
          <a:xfrm>
            <a:off x="609600" y="1371600"/>
            <a:ext cx="9760585" cy="5200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3465</Words>
  <Application>WPS Presentation</Application>
  <PresentationFormat>Widescreen</PresentationFormat>
  <Paragraphs>58</Paragraphs>
  <Slides>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PROBLEM	STATEMENT</vt:lpstr>
      <vt:lpstr>PROJECT	OVERVIEW</vt:lpstr>
      <vt:lpstr>FEATURES AND FUNCTIONALITY</vt:lpstr>
      <vt:lpstr>RESULTS AND SCREENSHOTS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Pranav</cp:lastModifiedBy>
  <cp:revision>25</cp:revision>
  <dcterms:created xsi:type="dcterms:W3CDTF">2024-03-29T15:07:00Z</dcterms:created>
  <dcterms:modified xsi:type="dcterms:W3CDTF">2025-10-23T04:28:48Z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8EBA20F4B8DC4DE5B15A4E38108E72FC_13</vt:lpwstr>
  </property>
  <property fmtid="{D5CDD505-2E9C-101B-9397-08002B2CF9AE}" pid="5" name="KSOProductBuildVer">
    <vt:lpwstr>1033-12.2.0.21931</vt:lpwstr>
  </property>
</Properties>
</file>