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3" r:id="rId5"/>
    <p:sldId id="264" r:id="rId6"/>
    <p:sldId id="267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1546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Multilingual PDF RAG System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Architecture Overview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6226" y="1743323"/>
            <a:ext cx="82296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rPr sz="1400" dirty="0"/>
              <a:t>1. PDF Extraction Layer</a:t>
            </a:r>
          </a:p>
          <a:p>
            <a:pPr>
              <a:defRPr sz="1200"/>
            </a:pPr>
            <a:r>
              <a:rPr sz="1400" dirty="0"/>
              <a:t> • Multi-method extraction: </a:t>
            </a:r>
            <a:r>
              <a:rPr sz="1400" dirty="0" err="1"/>
              <a:t>PyMuPDF</a:t>
            </a:r>
            <a:r>
              <a:rPr sz="1400" dirty="0"/>
              <a:t>, PyPDF2, Tesseract OCR</a:t>
            </a:r>
          </a:p>
          <a:p>
            <a:pPr>
              <a:defRPr sz="1200"/>
            </a:pPr>
            <a:r>
              <a:rPr sz="1400" dirty="0"/>
              <a:t> • Automatic detection: Scanned vs Digital PDFs</a:t>
            </a:r>
          </a:p>
          <a:p>
            <a:pPr>
              <a:defRPr sz="1200"/>
            </a:pPr>
            <a:r>
              <a:rPr sz="1400" dirty="0"/>
              <a:t> • OCR Languages: English, Hindi, Bengali, Chinese (Simplified/Traditional), Arabic, Urdu</a:t>
            </a:r>
          </a:p>
          <a:p>
            <a:pPr>
              <a:defRPr sz="1200"/>
            </a:pPr>
            <a:r>
              <a:rPr sz="1400" dirty="0"/>
              <a:t> • OCR confidence scoring for quality assurance</a:t>
            </a:r>
          </a:p>
          <a:p>
            <a:pPr>
              <a:defRPr sz="1200"/>
            </a:pPr>
            <a:endParaRPr sz="1400" dirty="0"/>
          </a:p>
          <a:p>
            <a:pPr>
              <a:defRPr sz="1200"/>
            </a:pPr>
            <a:r>
              <a:rPr sz="1400" dirty="0"/>
              <a:t>2. Language Processing Pipeline</a:t>
            </a:r>
          </a:p>
          <a:p>
            <a:pPr>
              <a:defRPr sz="1200"/>
            </a:pPr>
            <a:r>
              <a:rPr sz="1400" dirty="0"/>
              <a:t> • Script-based detection for RTL languages (Arabic/Urdu)</a:t>
            </a:r>
          </a:p>
          <a:p>
            <a:pPr>
              <a:defRPr sz="1200"/>
            </a:pPr>
            <a:r>
              <a:rPr sz="1400" dirty="0"/>
              <a:t> • Multilingual embedding: paraphrase-multilingual-MiniLM-L12-v2 (118M params)</a:t>
            </a:r>
          </a:p>
          <a:p>
            <a:pPr>
              <a:defRPr sz="1200"/>
            </a:pPr>
            <a:r>
              <a:rPr sz="1400" dirty="0"/>
              <a:t> • Language-aware hierarchical chunking</a:t>
            </a:r>
          </a:p>
          <a:p>
            <a:pPr>
              <a:defRPr sz="1200"/>
            </a:pPr>
            <a:r>
              <a:rPr sz="1400" dirty="0"/>
              <a:t> • Metadata enrichment with language tags</a:t>
            </a:r>
          </a:p>
          <a:p>
            <a:pPr>
              <a:defRPr sz="1200"/>
            </a:pPr>
            <a:endParaRPr sz="1400" dirty="0"/>
          </a:p>
          <a:p>
            <a:pPr>
              <a:defRPr sz="1200"/>
            </a:pPr>
            <a:r>
              <a:rPr sz="1400" dirty="0"/>
              <a:t>3. Retrieval &amp; Generation System</a:t>
            </a:r>
          </a:p>
          <a:p>
            <a:pPr>
              <a:defRPr sz="1200"/>
            </a:pPr>
            <a:r>
              <a:rPr sz="1400" dirty="0"/>
              <a:t> • Hybrid search: BM25 (30%) + Semantic embeddings (70%)</a:t>
            </a:r>
          </a:p>
          <a:p>
            <a:pPr>
              <a:defRPr sz="1200"/>
            </a:pPr>
            <a:r>
              <a:rPr sz="1400" dirty="0"/>
              <a:t> • Cross-encoder reranking (Top-20 → Top-5)</a:t>
            </a:r>
          </a:p>
          <a:p>
            <a:pPr>
              <a:defRPr sz="1200"/>
            </a:pPr>
            <a:r>
              <a:rPr sz="1400" dirty="0"/>
              <a:t> • LLM: Google Gemma-2-2B-IT (4-bit quantized)</a:t>
            </a:r>
          </a:p>
          <a:p>
            <a:pPr>
              <a:defRPr sz="1200"/>
            </a:pPr>
            <a:r>
              <a:rPr sz="1400" dirty="0"/>
              <a:t> • Chat memory: 5-turn conversation context</a:t>
            </a:r>
          </a:p>
          <a:p>
            <a:pPr>
              <a:defRPr sz="1200"/>
            </a:pPr>
            <a:r>
              <a:rPr sz="1400" dirty="0"/>
              <a:t> • Query decomposition for complex questions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869" y="344212"/>
            <a:ext cx="8229600" cy="1143000"/>
          </a:xfrm>
        </p:spPr>
        <p:txBody>
          <a:bodyPr/>
          <a:lstStyle/>
          <a:p>
            <a:r>
              <a:t>Advanced RAG Features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7869" y="1471310"/>
            <a:ext cx="8229600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rPr sz="1400" dirty="0"/>
              <a:t>1. Hierarchical Chunking Strategy</a:t>
            </a:r>
          </a:p>
          <a:p>
            <a:pPr>
              <a:defRPr sz="1200"/>
            </a:pPr>
            <a:r>
              <a:rPr sz="1400" dirty="0"/>
              <a:t> • Parent chunks: 2,000 characters (context preservation)</a:t>
            </a:r>
          </a:p>
          <a:p>
            <a:pPr>
              <a:defRPr sz="1200"/>
            </a:pPr>
            <a:r>
              <a:rPr sz="1400" dirty="0"/>
              <a:t> • Child chunks: 512 characters (precise retrieval)</a:t>
            </a:r>
          </a:p>
          <a:p>
            <a:pPr>
              <a:defRPr sz="1200"/>
            </a:pPr>
            <a:r>
              <a:rPr sz="1400" dirty="0"/>
              <a:t> • Parent-child relationships maintain document structure</a:t>
            </a:r>
          </a:p>
          <a:p>
            <a:pPr>
              <a:defRPr sz="1200"/>
            </a:pPr>
            <a:r>
              <a:rPr sz="1400" dirty="0"/>
              <a:t> • Section-aware splitting with metadata tags</a:t>
            </a:r>
          </a:p>
          <a:p>
            <a:pPr>
              <a:defRPr sz="1200"/>
            </a:pPr>
            <a:endParaRPr sz="1400" dirty="0"/>
          </a:p>
          <a:p>
            <a:pPr>
              <a:defRPr sz="1200"/>
            </a:pPr>
            <a:r>
              <a:rPr sz="1400" dirty="0"/>
              <a:t>2. Hybrid Search Implementation</a:t>
            </a:r>
          </a:p>
          <a:p>
            <a:pPr>
              <a:defRPr sz="1200"/>
            </a:pPr>
            <a:r>
              <a:rPr sz="1400" dirty="0"/>
              <a:t> • FAISS vector index: Normalized L2 distance (</a:t>
            </a:r>
            <a:r>
              <a:rPr sz="1400" dirty="0" err="1"/>
              <a:t>IndexFlatIP</a:t>
            </a:r>
            <a:r>
              <a:rPr sz="1400" dirty="0"/>
              <a:t>)</a:t>
            </a:r>
          </a:p>
          <a:p>
            <a:pPr>
              <a:defRPr sz="1200"/>
            </a:pPr>
            <a:r>
              <a:rPr sz="1400" dirty="0"/>
              <a:t> • BM25 keyword matching: Traditional IR approach</a:t>
            </a:r>
          </a:p>
          <a:p>
            <a:pPr>
              <a:defRPr sz="1200"/>
            </a:pPr>
            <a:r>
              <a:rPr sz="1400" dirty="0"/>
              <a:t> • Weighted fusion: 70% semantic + 30% keyword</a:t>
            </a:r>
          </a:p>
          <a:p>
            <a:pPr>
              <a:defRPr sz="1200"/>
            </a:pPr>
            <a:r>
              <a:rPr sz="1400" dirty="0"/>
              <a:t> • Top-K retrieval: 20 candidates → 5 reranked results</a:t>
            </a:r>
          </a:p>
          <a:p>
            <a:pPr>
              <a:defRPr sz="1200"/>
            </a:pPr>
            <a:endParaRPr sz="1400" dirty="0"/>
          </a:p>
          <a:p>
            <a:pPr>
              <a:defRPr sz="1200"/>
            </a:pPr>
            <a:r>
              <a:rPr sz="1400" dirty="0"/>
              <a:t>3. Query Optimization</a:t>
            </a:r>
          </a:p>
          <a:p>
            <a:pPr>
              <a:defRPr sz="1200"/>
            </a:pPr>
            <a:r>
              <a:rPr sz="1400" dirty="0"/>
              <a:t> • Automatic query decomposition for complex questions</a:t>
            </a:r>
          </a:p>
          <a:p>
            <a:pPr>
              <a:defRPr sz="1200"/>
            </a:pPr>
            <a:r>
              <a:rPr sz="1400" dirty="0"/>
              <a:t> • Sub-query processing with result merging</a:t>
            </a:r>
          </a:p>
          <a:p>
            <a:pPr>
              <a:defRPr sz="1200"/>
            </a:pPr>
            <a:r>
              <a:rPr sz="1400" dirty="0"/>
              <a:t> • Duplicate elimination across results</a:t>
            </a:r>
          </a:p>
          <a:p>
            <a:pPr>
              <a:defRPr sz="1200"/>
            </a:pPr>
            <a:r>
              <a:rPr sz="1400" dirty="0"/>
              <a:t> • Context assembly from multiple sources</a:t>
            </a:r>
          </a:p>
          <a:p>
            <a:pPr>
              <a:defRPr sz="1200"/>
            </a:pPr>
            <a:endParaRPr sz="1400" dirty="0"/>
          </a:p>
          <a:p>
            <a:pPr>
              <a:defRPr sz="1200"/>
            </a:pPr>
            <a:r>
              <a:rPr sz="1400" dirty="0"/>
              <a:t>4. Multi-language Capabilities</a:t>
            </a:r>
          </a:p>
          <a:p>
            <a:pPr>
              <a:defRPr sz="1200"/>
            </a:pPr>
            <a:r>
              <a:rPr sz="1400" dirty="0"/>
              <a:t> • 7 languages with full OCR support</a:t>
            </a:r>
          </a:p>
          <a:p>
            <a:pPr>
              <a:defRPr sz="1200"/>
            </a:pPr>
            <a:r>
              <a:rPr sz="1400" dirty="0"/>
              <a:t> • RTL text handling (Arabic/Urdu)</a:t>
            </a:r>
          </a:p>
          <a:p>
            <a:pPr>
              <a:defRPr sz="1200"/>
            </a:pPr>
            <a:r>
              <a:rPr sz="1400" dirty="0"/>
              <a:t> • Unicode-based script detection</a:t>
            </a:r>
          </a:p>
          <a:p>
            <a:pPr>
              <a:defRPr sz="1200"/>
            </a:pPr>
            <a:r>
              <a:rPr sz="1400" dirty="0"/>
              <a:t> • Confidence scoring (15-40% for scanned, 90%+ for digital</a:t>
            </a:r>
            <a:r>
              <a:rPr dirty="0"/>
              <a:t>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Faced &amp; Solutions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8113" y="1276184"/>
            <a:ext cx="82296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rPr sz="1400" dirty="0"/>
              <a:t>Challenge 1: Low OCR Quality for Scanned Documents</a:t>
            </a:r>
          </a:p>
          <a:p>
            <a:pPr>
              <a:defRPr sz="1200"/>
            </a:pPr>
            <a:r>
              <a:rPr sz="1400" dirty="0"/>
              <a:t> • Problem: Confidence scores 15-40%, poor text extraction</a:t>
            </a:r>
          </a:p>
          <a:p>
            <a:pPr>
              <a:defRPr sz="1200"/>
            </a:pPr>
            <a:r>
              <a:rPr sz="1400" dirty="0"/>
              <a:t> • Solution: Multi-language Tesseract + image preprocessing</a:t>
            </a:r>
          </a:p>
          <a:p>
            <a:pPr>
              <a:defRPr sz="1200"/>
            </a:pPr>
            <a:r>
              <a:rPr sz="1400" dirty="0"/>
              <a:t> • Result: Acceptable extraction for most documents</a:t>
            </a:r>
          </a:p>
          <a:p>
            <a:pPr>
              <a:defRPr sz="1200"/>
            </a:pPr>
            <a:endParaRPr sz="1400" dirty="0"/>
          </a:p>
          <a:p>
            <a:pPr>
              <a:defRPr sz="1200"/>
            </a:pPr>
            <a:r>
              <a:rPr sz="1400" dirty="0"/>
              <a:t>Challenge 2: RTL Language Support (Arabic/Urdu)</a:t>
            </a:r>
          </a:p>
          <a:p>
            <a:pPr>
              <a:defRPr sz="1200"/>
            </a:pPr>
            <a:r>
              <a:rPr sz="1400" dirty="0"/>
              <a:t> • Problem: Text direction and script detection failures</a:t>
            </a:r>
          </a:p>
          <a:p>
            <a:pPr>
              <a:defRPr sz="1200"/>
            </a:pPr>
            <a:r>
              <a:rPr sz="1400" dirty="0"/>
              <a:t> • Solution: Unicode range analysis + custom separators</a:t>
            </a:r>
          </a:p>
          <a:p>
            <a:pPr>
              <a:defRPr sz="1200"/>
            </a:pPr>
            <a:r>
              <a:rPr sz="1400" dirty="0"/>
              <a:t> • Result: Full support for Arabic/Urdu with proper text flow</a:t>
            </a:r>
          </a:p>
          <a:p>
            <a:pPr>
              <a:defRPr sz="1200"/>
            </a:pPr>
            <a:endParaRPr sz="1400" dirty="0"/>
          </a:p>
          <a:p>
            <a:pPr>
              <a:defRPr sz="1200"/>
            </a:pPr>
            <a:r>
              <a:rPr sz="1400" dirty="0"/>
              <a:t>Challenge 3: Model Size vs Performance Trade-off</a:t>
            </a:r>
          </a:p>
          <a:p>
            <a:pPr>
              <a:defRPr sz="1200"/>
            </a:pPr>
            <a:r>
              <a:rPr sz="1400" dirty="0"/>
              <a:t> • Problem: Balance between accuracy and resource constraints</a:t>
            </a:r>
          </a:p>
          <a:p>
            <a:pPr>
              <a:defRPr sz="1200"/>
            </a:pPr>
            <a:r>
              <a:rPr sz="1400" dirty="0"/>
              <a:t> • Solution: 4-bit quantization + efficient embedding models</a:t>
            </a:r>
          </a:p>
          <a:p>
            <a:pPr>
              <a:defRPr sz="1200"/>
            </a:pPr>
            <a:r>
              <a:rPr sz="1400" dirty="0"/>
              <a:t> • Result: 75% memory reduction with minimal accuracy loss</a:t>
            </a:r>
          </a:p>
          <a:p>
            <a:pPr>
              <a:defRPr sz="1200"/>
            </a:pPr>
            <a:endParaRPr sz="1400" dirty="0"/>
          </a:p>
          <a:p>
            <a:pPr>
              <a:defRPr sz="1200"/>
            </a:pPr>
            <a:r>
              <a:rPr sz="1400" dirty="0"/>
              <a:t>Challenge 4: Long Generation Latency</a:t>
            </a:r>
          </a:p>
          <a:p>
            <a:pPr>
              <a:defRPr sz="1200"/>
            </a:pPr>
            <a:r>
              <a:rPr sz="1400" dirty="0"/>
              <a:t> • Problem: LLM inference taking 15-30 seconds</a:t>
            </a:r>
          </a:p>
          <a:p>
            <a:pPr>
              <a:defRPr sz="1200"/>
            </a:pPr>
            <a:r>
              <a:rPr sz="1400" dirty="0"/>
              <a:t> • Solution: Quantization + optimized prompts + batch processing</a:t>
            </a:r>
          </a:p>
          <a:p>
            <a:pPr>
              <a:defRPr sz="1200"/>
            </a:pPr>
            <a:r>
              <a:rPr sz="1400" dirty="0"/>
              <a:t> • Result: Acceptable latency for current scale</a:t>
            </a:r>
          </a:p>
          <a:p>
            <a:pPr>
              <a:defRPr sz="1200"/>
            </a:pPr>
            <a:endParaRPr sz="1400" dirty="0"/>
          </a:p>
          <a:p>
            <a:pPr>
              <a:defRPr sz="1200"/>
            </a:pPr>
            <a:r>
              <a:rPr sz="1400" dirty="0"/>
              <a:t>Challenge 5: Multilingual Text Chunking</a:t>
            </a:r>
          </a:p>
          <a:p>
            <a:pPr>
              <a:defRPr sz="1200"/>
            </a:pPr>
            <a:r>
              <a:rPr sz="1400" dirty="0"/>
              <a:t> • Problem: Different languages require different chunking strategies</a:t>
            </a:r>
          </a:p>
          <a:p>
            <a:pPr>
              <a:defRPr sz="1200"/>
            </a:pPr>
            <a:r>
              <a:rPr sz="1400" dirty="0"/>
              <a:t> • Solution: Language-aware separators + hierarchical structure</a:t>
            </a:r>
          </a:p>
          <a:p>
            <a:pPr>
              <a:defRPr sz="1200"/>
            </a:pPr>
            <a:r>
              <a:rPr sz="1400" dirty="0"/>
              <a:t> • Result: Context-preserving chunks across all languages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Improvements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753263"/>
            <a:ext cx="3438939" cy="43704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rPr sz="1400" dirty="0"/>
              <a:t>Short-term Improvements (1-3 months):</a:t>
            </a:r>
          </a:p>
          <a:p>
            <a:pPr>
              <a:defRPr sz="1200"/>
            </a:pPr>
            <a:endParaRPr sz="1400" dirty="0"/>
          </a:p>
          <a:p>
            <a:pPr>
              <a:defRPr sz="1200"/>
            </a:pPr>
            <a:r>
              <a:rPr sz="1400" dirty="0"/>
              <a:t>1. Query Result Caching</a:t>
            </a:r>
          </a:p>
          <a:p>
            <a:pPr>
              <a:defRPr sz="1200"/>
            </a:pPr>
            <a:r>
              <a:rPr sz="1400" dirty="0"/>
              <a:t> • Implement Redis/Memcached</a:t>
            </a:r>
          </a:p>
          <a:p>
            <a:pPr>
              <a:defRPr sz="1200"/>
            </a:pPr>
            <a:r>
              <a:rPr sz="1400" dirty="0"/>
              <a:t> • Cache frequent queries</a:t>
            </a:r>
          </a:p>
          <a:p>
            <a:pPr>
              <a:defRPr sz="1200"/>
            </a:pPr>
            <a:r>
              <a:rPr sz="1400" dirty="0"/>
              <a:t> • Expected: 80% latency reduction for cached queries</a:t>
            </a:r>
          </a:p>
          <a:p>
            <a:pPr>
              <a:defRPr sz="1200"/>
            </a:pPr>
            <a:endParaRPr sz="1400" dirty="0"/>
          </a:p>
          <a:p>
            <a:pPr>
              <a:defRPr sz="1200"/>
            </a:pPr>
            <a:r>
              <a:rPr sz="1400" dirty="0"/>
              <a:t>2. Advanced Reranking</a:t>
            </a:r>
          </a:p>
          <a:p>
            <a:pPr>
              <a:defRPr sz="1200"/>
            </a:pPr>
            <a:r>
              <a:rPr sz="1400" dirty="0"/>
              <a:t> • Integrate cross-encoder models (e.g., </a:t>
            </a:r>
            <a:r>
              <a:rPr sz="1400" dirty="0" err="1"/>
              <a:t>ms-marco-MiniLM</a:t>
            </a:r>
            <a:r>
              <a:rPr sz="1400" dirty="0"/>
              <a:t>)</a:t>
            </a:r>
          </a:p>
          <a:p>
            <a:pPr>
              <a:defRPr sz="1200"/>
            </a:pPr>
            <a:r>
              <a:rPr sz="1400" dirty="0"/>
              <a:t> • Fine-tune reranking for domain-specific content</a:t>
            </a:r>
          </a:p>
          <a:p>
            <a:pPr>
              <a:defRPr sz="1200"/>
            </a:pPr>
            <a:r>
              <a:rPr sz="1400" dirty="0"/>
              <a:t> • Expected: 15-20% relevance improvement</a:t>
            </a:r>
          </a:p>
          <a:p>
            <a:pPr>
              <a:defRPr sz="1200"/>
            </a:pPr>
            <a:endParaRPr sz="1400" dirty="0"/>
          </a:p>
          <a:p>
            <a:pPr>
              <a:defRPr sz="1200"/>
            </a:pPr>
            <a:r>
              <a:rPr sz="1400" dirty="0"/>
              <a:t>3. Batch Processing</a:t>
            </a:r>
          </a:p>
          <a:p>
            <a:pPr>
              <a:defRPr sz="1200"/>
            </a:pPr>
            <a:r>
              <a:rPr sz="1400" dirty="0"/>
              <a:t> • Parallel document ingestion</a:t>
            </a:r>
          </a:p>
          <a:p>
            <a:pPr>
              <a:defRPr sz="1200"/>
            </a:pPr>
            <a:r>
              <a:rPr sz="1400" dirty="0"/>
              <a:t> • Multi-threaded PDF extraction</a:t>
            </a:r>
          </a:p>
          <a:p>
            <a:pPr>
              <a:defRPr sz="1200"/>
            </a:pPr>
            <a:r>
              <a:rPr sz="1400" dirty="0"/>
              <a:t> • Expected: 5x faster document processing</a:t>
            </a:r>
          </a:p>
          <a:p>
            <a:pPr>
              <a:defRPr sz="1200"/>
            </a:pP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AF12B2-DD2D-5169-7A9D-4BBA40041045}"/>
              </a:ext>
            </a:extLst>
          </p:cNvPr>
          <p:cNvSpPr txBox="1"/>
          <p:nvPr/>
        </p:nvSpPr>
        <p:spPr>
          <a:xfrm>
            <a:off x="4770782" y="1753263"/>
            <a:ext cx="341906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1200"/>
            </a:pPr>
            <a:r>
              <a:rPr lang="en-IN" sz="1400" dirty="0"/>
              <a:t>Long-term Vision (3-6 months):</a:t>
            </a:r>
          </a:p>
          <a:p>
            <a:pPr>
              <a:defRPr sz="1200"/>
            </a:pPr>
            <a:endParaRPr lang="en-IN" sz="1400" dirty="0"/>
          </a:p>
          <a:p>
            <a:pPr>
              <a:defRPr sz="1200"/>
            </a:pPr>
            <a:r>
              <a:rPr lang="en-IN" sz="1400" dirty="0"/>
              <a:t>1. Model Optimization</a:t>
            </a:r>
          </a:p>
          <a:p>
            <a:pPr>
              <a:defRPr sz="1200"/>
            </a:pPr>
            <a:r>
              <a:rPr lang="en-IN" sz="1400" dirty="0"/>
              <a:t> • Fine-tune embeddings on domain data</a:t>
            </a:r>
          </a:p>
          <a:p>
            <a:pPr>
              <a:defRPr sz="1200"/>
            </a:pPr>
            <a:r>
              <a:rPr lang="en-IN" sz="1400" dirty="0"/>
              <a:t> • </a:t>
            </a:r>
            <a:r>
              <a:rPr lang="en-IN" sz="1400" dirty="0" err="1"/>
              <a:t>Distill</a:t>
            </a:r>
            <a:r>
              <a:rPr lang="en-IN" sz="1400" dirty="0"/>
              <a:t> larger models for faster inference</a:t>
            </a:r>
          </a:p>
          <a:p>
            <a:pPr>
              <a:defRPr sz="1200"/>
            </a:pPr>
            <a:r>
              <a:rPr lang="en-IN" sz="1400" dirty="0"/>
              <a:t> • Expected: 2x speed improvement</a:t>
            </a:r>
          </a:p>
          <a:p>
            <a:pPr>
              <a:defRPr sz="1200"/>
            </a:pPr>
            <a:endParaRPr lang="en-IN" sz="1400" dirty="0"/>
          </a:p>
          <a:p>
            <a:pPr>
              <a:defRPr sz="1200"/>
            </a:pPr>
            <a:r>
              <a:rPr lang="en-IN" sz="1400" dirty="0"/>
              <a:t>2. Production Infrastructure</a:t>
            </a:r>
          </a:p>
          <a:p>
            <a:pPr>
              <a:defRPr sz="1200"/>
            </a:pPr>
            <a:r>
              <a:rPr lang="en-IN" sz="1400" dirty="0"/>
              <a:t> • Kubernetes deployment with auto-scaling</a:t>
            </a:r>
          </a:p>
          <a:p>
            <a:pPr>
              <a:defRPr sz="1200"/>
            </a:pPr>
            <a:r>
              <a:rPr lang="en-IN" sz="1400" dirty="0"/>
              <a:t> • Load balancing across multiple GPUs</a:t>
            </a:r>
          </a:p>
          <a:p>
            <a:pPr>
              <a:defRPr sz="1200"/>
            </a:pPr>
            <a:r>
              <a:rPr lang="en-IN" sz="1400" dirty="0"/>
              <a:t> • Monitoring and logging infrastructure</a:t>
            </a:r>
          </a:p>
          <a:p>
            <a:pPr>
              <a:defRPr sz="1200"/>
            </a:pPr>
            <a:endParaRPr lang="en-IN" sz="1400" dirty="0"/>
          </a:p>
          <a:p>
            <a:pPr>
              <a:defRPr sz="1200"/>
            </a:pPr>
            <a:r>
              <a:rPr lang="en-IN" sz="1400" dirty="0"/>
              <a:t>3. Enhanced Features</a:t>
            </a:r>
          </a:p>
          <a:p>
            <a:pPr>
              <a:defRPr sz="1200"/>
            </a:pPr>
            <a:r>
              <a:rPr lang="en-IN" sz="1400" dirty="0"/>
              <a:t> • Multi-modal support (images, tables, charts)</a:t>
            </a:r>
          </a:p>
          <a:p>
            <a:pPr>
              <a:defRPr sz="1200"/>
            </a:pPr>
            <a:r>
              <a:rPr lang="en-IN" sz="1400" dirty="0"/>
              <a:t> • Real-time streaming responses</a:t>
            </a:r>
          </a:p>
          <a:p>
            <a:pPr>
              <a:defRPr sz="1200"/>
            </a:pPr>
            <a:r>
              <a:rPr lang="en-IN" sz="1400" dirty="0"/>
              <a:t> • Active learning for continuous improvement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592" y="2510942"/>
            <a:ext cx="8229600" cy="1143000"/>
          </a:xfrm>
        </p:spPr>
        <p:txBody>
          <a:bodyPr/>
          <a:lstStyle/>
          <a:p>
            <a:r>
              <a:rPr dirty="0"/>
              <a:t>Thank You!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690</Words>
  <Application>Microsoft Office PowerPoint</Application>
  <PresentationFormat>On-screen Show (4:3)</PresentationFormat>
  <Paragraphs>103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Multilingual PDF RAG System</vt:lpstr>
      <vt:lpstr>System Architecture Overview</vt:lpstr>
      <vt:lpstr>Advanced RAG Features</vt:lpstr>
      <vt:lpstr>Challenges Faced &amp; Solutions</vt:lpstr>
      <vt:lpstr>Future Improvements</vt:lpstr>
      <vt:lpstr>Thank You!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Vaishnav Pillai</cp:lastModifiedBy>
  <cp:revision>3</cp:revision>
  <dcterms:created xsi:type="dcterms:W3CDTF">2013-01-27T09:14:16Z</dcterms:created>
  <dcterms:modified xsi:type="dcterms:W3CDTF">2025-10-18T03:04:58Z</dcterms:modified>
  <cp:category/>
</cp:coreProperties>
</file>