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3" r:id="rId6"/>
    <p:sldId id="264" r:id="rId7"/>
    <p:sldId id="265" r:id="rId8"/>
    <p:sldId id="260" r:id="rId9"/>
    <p:sldId id="261" r:id="rId10"/>
    <p:sldId id="262"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291" autoAdjust="0"/>
  </p:normalViewPr>
  <p:slideViewPr>
    <p:cSldViewPr snapToGrid="0">
      <p:cViewPr varScale="1">
        <p:scale>
          <a:sx n="68" d="100"/>
          <a:sy n="68" d="100"/>
        </p:scale>
        <p:origin x="792"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3T13:44:01.241"/>
    </inkml:context>
    <inkml:brush xml:id="br0">
      <inkml:brushProperty name="width" value="0.05" units="cm"/>
      <inkml:brushProperty name="height" value="0.05" units="cm"/>
      <inkml:brushProperty name="ignorePressure" value="1"/>
    </inkml:brush>
  </inkml:definitions>
  <inkml:trace contextRef="#ctx0" brushRef="#br0">0 0,'0'0</inkml:trace>
</inkml:ink>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7A1DA5-D95E-4EBF-8BD3-26DBBB494E89}"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BF38673-FF08-4770-9E75-A303872610FF}" type="slidenum">
              <a:rPr lang="en-US" smtClean="0"/>
              <a:t>‹#›</a:t>
            </a:fld>
            <a:endParaRPr lang="en-US"/>
          </a:p>
        </p:txBody>
      </p:sp>
    </p:spTree>
    <p:extLst>
      <p:ext uri="{BB962C8B-B14F-4D97-AF65-F5344CB8AC3E}">
        <p14:creationId xmlns:p14="http://schemas.microsoft.com/office/powerpoint/2010/main" val="248762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7A1DA5-D95E-4EBF-8BD3-26DBBB494E89}"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38673-FF08-4770-9E75-A303872610FF}" type="slidenum">
              <a:rPr lang="en-US" smtClean="0"/>
              <a:t>‹#›</a:t>
            </a:fld>
            <a:endParaRPr lang="en-US"/>
          </a:p>
        </p:txBody>
      </p:sp>
    </p:spTree>
    <p:extLst>
      <p:ext uri="{BB962C8B-B14F-4D97-AF65-F5344CB8AC3E}">
        <p14:creationId xmlns:p14="http://schemas.microsoft.com/office/powerpoint/2010/main" val="184451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7A1DA5-D95E-4EBF-8BD3-26DBBB494E89}"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38673-FF08-4770-9E75-A303872610FF}" type="slidenum">
              <a:rPr lang="en-US" smtClean="0"/>
              <a:t>‹#›</a:t>
            </a:fld>
            <a:endParaRPr lang="en-US"/>
          </a:p>
        </p:txBody>
      </p:sp>
    </p:spTree>
    <p:extLst>
      <p:ext uri="{BB962C8B-B14F-4D97-AF65-F5344CB8AC3E}">
        <p14:creationId xmlns:p14="http://schemas.microsoft.com/office/powerpoint/2010/main" val="245502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7A1DA5-D95E-4EBF-8BD3-26DBBB494E89}"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38673-FF08-4770-9E75-A303872610FF}" type="slidenum">
              <a:rPr lang="en-US" smtClean="0"/>
              <a:t>‹#›</a:t>
            </a:fld>
            <a:endParaRPr lang="en-US"/>
          </a:p>
        </p:txBody>
      </p:sp>
    </p:spTree>
    <p:extLst>
      <p:ext uri="{BB962C8B-B14F-4D97-AF65-F5344CB8AC3E}">
        <p14:creationId xmlns:p14="http://schemas.microsoft.com/office/powerpoint/2010/main" val="2491243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57A1DA5-D95E-4EBF-8BD3-26DBBB494E89}" type="datetimeFigureOut">
              <a:rPr lang="en-US" smtClean="0"/>
              <a:t>9/23/2021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BF38673-FF08-4770-9E75-A303872610FF}" type="slidenum">
              <a:rPr lang="en-US" smtClean="0"/>
              <a:t>‹#›</a:t>
            </a:fld>
            <a:endParaRPr lang="en-US"/>
          </a:p>
        </p:txBody>
      </p:sp>
    </p:spTree>
    <p:extLst>
      <p:ext uri="{BB962C8B-B14F-4D97-AF65-F5344CB8AC3E}">
        <p14:creationId xmlns:p14="http://schemas.microsoft.com/office/powerpoint/2010/main" val="566393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7A1DA5-D95E-4EBF-8BD3-26DBBB494E89}" type="datetimeFigureOut">
              <a:rPr lang="en-US" smtClean="0"/>
              <a:t>9/23/2021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F38673-FF08-4770-9E75-A303872610FF}" type="slidenum">
              <a:rPr lang="en-US" smtClean="0"/>
              <a:t>‹#›</a:t>
            </a:fld>
            <a:endParaRPr lang="en-US"/>
          </a:p>
        </p:txBody>
      </p:sp>
    </p:spTree>
    <p:extLst>
      <p:ext uri="{BB962C8B-B14F-4D97-AF65-F5344CB8AC3E}">
        <p14:creationId xmlns:p14="http://schemas.microsoft.com/office/powerpoint/2010/main" val="507199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7A1DA5-D95E-4EBF-8BD3-26DBBB494E89}" type="datetimeFigureOut">
              <a:rPr lang="en-US" smtClean="0"/>
              <a:t>9/23/2021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F38673-FF08-4770-9E75-A303872610FF}" type="slidenum">
              <a:rPr lang="en-US" smtClean="0"/>
              <a:t>‹#›</a:t>
            </a:fld>
            <a:endParaRPr lang="en-US"/>
          </a:p>
        </p:txBody>
      </p:sp>
    </p:spTree>
    <p:extLst>
      <p:ext uri="{BB962C8B-B14F-4D97-AF65-F5344CB8AC3E}">
        <p14:creationId xmlns:p14="http://schemas.microsoft.com/office/powerpoint/2010/main" val="1977623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7A1DA5-D95E-4EBF-8BD3-26DBBB494E89}" type="datetimeFigureOut">
              <a:rPr lang="en-US" smtClean="0"/>
              <a:t>9/23/2021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F38673-FF08-4770-9E75-A303872610FF}" type="slidenum">
              <a:rPr lang="en-US" smtClean="0"/>
              <a:t>‹#›</a:t>
            </a:fld>
            <a:endParaRPr lang="en-US"/>
          </a:p>
        </p:txBody>
      </p:sp>
    </p:spTree>
    <p:extLst>
      <p:ext uri="{BB962C8B-B14F-4D97-AF65-F5344CB8AC3E}">
        <p14:creationId xmlns:p14="http://schemas.microsoft.com/office/powerpoint/2010/main" val="4172678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7A1DA5-D95E-4EBF-8BD3-26DBBB494E89}" type="datetimeFigureOut">
              <a:rPr lang="en-US" smtClean="0"/>
              <a:t>9/23/2021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F38673-FF08-4770-9E75-A303872610FF}" type="slidenum">
              <a:rPr lang="en-US" smtClean="0"/>
              <a:t>‹#›</a:t>
            </a:fld>
            <a:endParaRPr lang="en-US"/>
          </a:p>
        </p:txBody>
      </p:sp>
    </p:spTree>
    <p:extLst>
      <p:ext uri="{BB962C8B-B14F-4D97-AF65-F5344CB8AC3E}">
        <p14:creationId xmlns:p14="http://schemas.microsoft.com/office/powerpoint/2010/main" val="1783290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7A1DA5-D95E-4EBF-8BD3-26DBBB494E89}" type="datetimeFigureOut">
              <a:rPr lang="en-US" smtClean="0"/>
              <a:t>9/23/2021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BF38673-FF08-4770-9E75-A303872610FF}" type="slidenum">
              <a:rPr lang="en-US" smtClean="0"/>
              <a:t>‹#›</a:t>
            </a:fld>
            <a:endParaRPr lang="en-US"/>
          </a:p>
        </p:txBody>
      </p:sp>
    </p:spTree>
    <p:extLst>
      <p:ext uri="{BB962C8B-B14F-4D97-AF65-F5344CB8AC3E}">
        <p14:creationId xmlns:p14="http://schemas.microsoft.com/office/powerpoint/2010/main" val="1152492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7A1DA5-D95E-4EBF-8BD3-26DBBB494E89}" type="datetimeFigureOut">
              <a:rPr lang="en-US" smtClean="0"/>
              <a:t>9/23/2021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BF38673-FF08-4770-9E75-A303872610FF}" type="slidenum">
              <a:rPr lang="en-US" smtClean="0"/>
              <a:t>‹#›</a:t>
            </a:fld>
            <a:endParaRPr lang="en-US"/>
          </a:p>
        </p:txBody>
      </p:sp>
    </p:spTree>
    <p:extLst>
      <p:ext uri="{BB962C8B-B14F-4D97-AF65-F5344CB8AC3E}">
        <p14:creationId xmlns:p14="http://schemas.microsoft.com/office/powerpoint/2010/main" val="787629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57A1DA5-D95E-4EBF-8BD3-26DBBB494E89}" type="datetimeFigureOut">
              <a:rPr lang="en-US" smtClean="0"/>
              <a:t>9/23/2021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BF38673-FF08-4770-9E75-A303872610FF}" type="slidenum">
              <a:rPr lang="en-US" smtClean="0"/>
              <a:t>‹#›</a:t>
            </a:fld>
            <a:endParaRPr lang="en-US"/>
          </a:p>
        </p:txBody>
      </p:sp>
    </p:spTree>
    <p:extLst>
      <p:ext uri="{BB962C8B-B14F-4D97-AF65-F5344CB8AC3E}">
        <p14:creationId xmlns:p14="http://schemas.microsoft.com/office/powerpoint/2010/main" val="131410996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96147-94E6-410B-A2C4-A916ED69D907}"/>
              </a:ext>
            </a:extLst>
          </p:cNvPr>
          <p:cNvSpPr>
            <a:spLocks noGrp="1"/>
          </p:cNvSpPr>
          <p:nvPr>
            <p:ph type="ctrTitle"/>
          </p:nvPr>
        </p:nvSpPr>
        <p:spPr/>
        <p:txBody>
          <a:bodyPr/>
          <a:lstStyle/>
          <a:p>
            <a:r>
              <a:rPr lang="en-US" dirty="0"/>
              <a:t>CUSTOMER RETENTION  PROJECT</a:t>
            </a:r>
          </a:p>
        </p:txBody>
      </p:sp>
      <p:sp>
        <p:nvSpPr>
          <p:cNvPr id="3" name="Subtitle 2">
            <a:extLst>
              <a:ext uri="{FF2B5EF4-FFF2-40B4-BE49-F238E27FC236}">
                <a16:creationId xmlns:a16="http://schemas.microsoft.com/office/drawing/2014/main" id="{051FAB6F-3067-42AE-BB63-622AF0F19554}"/>
              </a:ext>
            </a:extLst>
          </p:cNvPr>
          <p:cNvSpPr>
            <a:spLocks noGrp="1"/>
          </p:cNvSpPr>
          <p:nvPr>
            <p:ph type="subTitle" idx="1"/>
          </p:nvPr>
        </p:nvSpPr>
        <p:spPr/>
        <p:txBody>
          <a:bodyPr/>
          <a:lstStyle/>
          <a:p>
            <a:r>
              <a:rPr lang="en-US" b="1" dirty="0"/>
              <a:t>Data Visualization Project</a:t>
            </a:r>
          </a:p>
        </p:txBody>
      </p:sp>
    </p:spTree>
    <p:extLst>
      <p:ext uri="{BB962C8B-B14F-4D97-AF65-F5344CB8AC3E}">
        <p14:creationId xmlns:p14="http://schemas.microsoft.com/office/powerpoint/2010/main" val="847725273"/>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84C9F-5278-45EA-AAAF-3F94C57B26E1}"/>
              </a:ext>
            </a:extLst>
          </p:cNvPr>
          <p:cNvSpPr>
            <a:spLocks noGrp="1"/>
          </p:cNvSpPr>
          <p:nvPr>
            <p:ph type="title"/>
          </p:nvPr>
        </p:nvSpPr>
        <p:spPr/>
        <p:txBody>
          <a:bodyPr/>
          <a:lstStyle/>
          <a:p>
            <a:r>
              <a:rPr lang="en-US" sz="5400" dirty="0"/>
              <a:t>Fastest Order Delivering Store</a:t>
            </a:r>
            <a:br>
              <a:rPr lang="en-US" sz="5400" dirty="0"/>
            </a:br>
            <a:endParaRPr lang="en-US" dirty="0"/>
          </a:p>
        </p:txBody>
      </p:sp>
      <p:pic>
        <p:nvPicPr>
          <p:cNvPr id="5" name="Content Placeholder 4">
            <a:extLst>
              <a:ext uri="{FF2B5EF4-FFF2-40B4-BE49-F238E27FC236}">
                <a16:creationId xmlns:a16="http://schemas.microsoft.com/office/drawing/2014/main" id="{7E63714D-8F89-41B7-9AD7-209FBE3DA9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5094" y="1289304"/>
            <a:ext cx="7516274" cy="3477110"/>
          </a:xfrm>
        </p:spPr>
      </p:pic>
      <p:sp>
        <p:nvSpPr>
          <p:cNvPr id="6" name="TextBox 5">
            <a:extLst>
              <a:ext uri="{FF2B5EF4-FFF2-40B4-BE49-F238E27FC236}">
                <a16:creationId xmlns:a16="http://schemas.microsoft.com/office/drawing/2014/main" id="{1022955E-E786-447A-8163-D3421013CFAA}"/>
              </a:ext>
            </a:extLst>
          </p:cNvPr>
          <p:cNvSpPr txBox="1"/>
          <p:nvPr/>
        </p:nvSpPr>
        <p:spPr>
          <a:xfrm>
            <a:off x="253218" y="4937760"/>
            <a:ext cx="10875030" cy="1815882"/>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t>Fastest order delivering website is the “Amazon.in” followed by the “Flipkart.com”.</a:t>
            </a:r>
          </a:p>
          <a:p>
            <a:pPr marL="285750" indent="-285750">
              <a:buFont typeface="Wingdings" panose="05000000000000000000" pitchFamily="2" charset="2"/>
              <a:buChar char="Ø"/>
            </a:pPr>
            <a:r>
              <a:rPr lang="en-US" sz="2800" dirty="0"/>
              <a:t>Slowest order delivering website is the “Snapdeal.com” followed by the “Myntra.com”.</a:t>
            </a:r>
          </a:p>
        </p:txBody>
      </p:sp>
    </p:spTree>
    <p:extLst>
      <p:ext uri="{BB962C8B-B14F-4D97-AF65-F5344CB8AC3E}">
        <p14:creationId xmlns:p14="http://schemas.microsoft.com/office/powerpoint/2010/main" val="2325642379"/>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7B0C5-3866-42EC-BDC5-48F72171CBF9}"/>
              </a:ext>
            </a:extLst>
          </p:cNvPr>
          <p:cNvSpPr>
            <a:spLocks noGrp="1"/>
          </p:cNvSpPr>
          <p:nvPr>
            <p:ph type="title"/>
          </p:nvPr>
        </p:nvSpPr>
        <p:spPr/>
        <p:txBody>
          <a:bodyPr/>
          <a:lstStyle/>
          <a:p>
            <a:r>
              <a:rPr lang="en-US" sz="5400" dirty="0"/>
              <a:t>Restricted Payment method Options </a:t>
            </a:r>
            <a:br>
              <a:rPr lang="en-US" sz="5400" dirty="0"/>
            </a:br>
            <a:endParaRPr lang="en-US" dirty="0"/>
          </a:p>
        </p:txBody>
      </p:sp>
      <p:pic>
        <p:nvPicPr>
          <p:cNvPr id="5" name="Content Placeholder 4">
            <a:extLst>
              <a:ext uri="{FF2B5EF4-FFF2-40B4-BE49-F238E27FC236}">
                <a16:creationId xmlns:a16="http://schemas.microsoft.com/office/drawing/2014/main" id="{3BD32346-3230-42DF-A191-0BC6B57157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1464" y="1176763"/>
            <a:ext cx="7585576" cy="4051300"/>
          </a:xfrm>
        </p:spPr>
      </p:pic>
      <p:sp>
        <p:nvSpPr>
          <p:cNvPr id="6" name="TextBox 5">
            <a:extLst>
              <a:ext uri="{FF2B5EF4-FFF2-40B4-BE49-F238E27FC236}">
                <a16:creationId xmlns:a16="http://schemas.microsoft.com/office/drawing/2014/main" id="{B6BA9565-7E9D-4E70-AAFF-99D89B4EE98C}"/>
              </a:ext>
            </a:extLst>
          </p:cNvPr>
          <p:cNvSpPr txBox="1"/>
          <p:nvPr/>
        </p:nvSpPr>
        <p:spPr>
          <a:xfrm>
            <a:off x="422031" y="2093976"/>
            <a:ext cx="4614203" cy="4832092"/>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t>Website which offers many payment method restrictions  on most of the products are in the following order.</a:t>
            </a:r>
          </a:p>
          <a:p>
            <a:r>
              <a:rPr lang="en-US" sz="2800" dirty="0"/>
              <a:t>   </a:t>
            </a:r>
          </a:p>
          <a:p>
            <a:r>
              <a:rPr lang="en-US" sz="2800" dirty="0"/>
              <a:t>    1.Snapdeal.com</a:t>
            </a:r>
          </a:p>
          <a:p>
            <a:r>
              <a:rPr lang="en-US" sz="2800" dirty="0"/>
              <a:t>    2.Amazon.in</a:t>
            </a:r>
          </a:p>
          <a:p>
            <a:r>
              <a:rPr lang="en-US" sz="2800" dirty="0"/>
              <a:t>    3.Flipkart.com</a:t>
            </a:r>
          </a:p>
          <a:p>
            <a:r>
              <a:rPr lang="en-US" sz="2800" dirty="0"/>
              <a:t>    4.Paytm.com</a:t>
            </a:r>
          </a:p>
          <a:p>
            <a:r>
              <a:rPr lang="en-US" sz="2800" dirty="0"/>
              <a:t>    5.Myntra.com</a:t>
            </a:r>
          </a:p>
        </p:txBody>
      </p:sp>
    </p:spTree>
    <p:extLst>
      <p:ext uri="{BB962C8B-B14F-4D97-AF65-F5344CB8AC3E}">
        <p14:creationId xmlns:p14="http://schemas.microsoft.com/office/powerpoint/2010/main" val="1498600763"/>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D7DBF-7F75-4163-9684-3BC71890A03A}"/>
              </a:ext>
            </a:extLst>
          </p:cNvPr>
          <p:cNvSpPr>
            <a:spLocks noGrp="1"/>
          </p:cNvSpPr>
          <p:nvPr>
            <p:ph type="title"/>
          </p:nvPr>
        </p:nvSpPr>
        <p:spPr/>
        <p:txBody>
          <a:bodyPr/>
          <a:lstStyle/>
          <a:p>
            <a:r>
              <a:rPr lang="en-US" sz="5400" dirty="0"/>
              <a:t>Efficient Website </a:t>
            </a:r>
            <a:br>
              <a:rPr lang="en-US" sz="5400" dirty="0"/>
            </a:br>
            <a:endParaRPr lang="en-US" dirty="0"/>
          </a:p>
        </p:txBody>
      </p:sp>
      <p:pic>
        <p:nvPicPr>
          <p:cNvPr id="5" name="Content Placeholder 4">
            <a:extLst>
              <a:ext uri="{FF2B5EF4-FFF2-40B4-BE49-F238E27FC236}">
                <a16:creationId xmlns:a16="http://schemas.microsoft.com/office/drawing/2014/main" id="{848A5E59-36F4-496C-B050-B49CAC7A63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6719" y="1108026"/>
            <a:ext cx="7585576" cy="4051300"/>
          </a:xfrm>
        </p:spPr>
      </p:pic>
      <p:sp>
        <p:nvSpPr>
          <p:cNvPr id="6" name="TextBox 5">
            <a:extLst>
              <a:ext uri="{FF2B5EF4-FFF2-40B4-BE49-F238E27FC236}">
                <a16:creationId xmlns:a16="http://schemas.microsoft.com/office/drawing/2014/main" id="{23847852-9182-473C-8236-728FF82A92F9}"/>
              </a:ext>
            </a:extLst>
          </p:cNvPr>
          <p:cNvSpPr txBox="1"/>
          <p:nvPr/>
        </p:nvSpPr>
        <p:spPr>
          <a:xfrm>
            <a:off x="140677" y="2250831"/>
            <a:ext cx="4515729" cy="2677656"/>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t>Data says most Efficient Website is “Amazon.in”</a:t>
            </a:r>
          </a:p>
          <a:p>
            <a:pPr marL="285750" indent="-285750">
              <a:buFont typeface="Wingdings" panose="05000000000000000000" pitchFamily="2" charset="2"/>
              <a:buChar char="Ø"/>
            </a:pPr>
            <a:r>
              <a:rPr lang="en-US" sz="2800" dirty="0"/>
              <a:t>After Amazon its “Flipkart.com”</a:t>
            </a:r>
          </a:p>
          <a:p>
            <a:pPr marL="285750" indent="-285750">
              <a:buFont typeface="Wingdings" panose="05000000000000000000" pitchFamily="2" charset="2"/>
              <a:buChar char="Ø"/>
            </a:pPr>
            <a:r>
              <a:rPr lang="en-US" sz="2800" dirty="0"/>
              <a:t>Least efficient website is “Snapdeal.com”.</a:t>
            </a:r>
          </a:p>
        </p:txBody>
      </p:sp>
    </p:spTree>
    <p:extLst>
      <p:ext uri="{BB962C8B-B14F-4D97-AF65-F5344CB8AC3E}">
        <p14:creationId xmlns:p14="http://schemas.microsoft.com/office/powerpoint/2010/main" val="2024121426"/>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9AAD8-7485-4C36-9F06-9535CEF5A40B}"/>
              </a:ext>
            </a:extLst>
          </p:cNvPr>
          <p:cNvSpPr>
            <a:spLocks noGrp="1"/>
          </p:cNvSpPr>
          <p:nvPr>
            <p:ph type="title"/>
          </p:nvPr>
        </p:nvSpPr>
        <p:spPr/>
        <p:txBody>
          <a:bodyPr/>
          <a:lstStyle/>
          <a:p>
            <a:r>
              <a:rPr lang="en-US" sz="5400" dirty="0"/>
              <a:t>Online Retailer Recommendation.</a:t>
            </a:r>
            <a:br>
              <a:rPr lang="en-US" sz="5400" dirty="0"/>
            </a:br>
            <a:endParaRPr lang="en-US" dirty="0"/>
          </a:p>
        </p:txBody>
      </p:sp>
      <p:pic>
        <p:nvPicPr>
          <p:cNvPr id="5" name="Content Placeholder 4">
            <a:extLst>
              <a:ext uri="{FF2B5EF4-FFF2-40B4-BE49-F238E27FC236}">
                <a16:creationId xmlns:a16="http://schemas.microsoft.com/office/drawing/2014/main" id="{C0AE68BE-28FC-4FA5-BC17-F724D02A7D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0756" y="1289304"/>
            <a:ext cx="7944959" cy="3629532"/>
          </a:xfrm>
        </p:spPr>
      </p:pic>
      <p:sp>
        <p:nvSpPr>
          <p:cNvPr id="6" name="TextBox 5">
            <a:extLst>
              <a:ext uri="{FF2B5EF4-FFF2-40B4-BE49-F238E27FC236}">
                <a16:creationId xmlns:a16="http://schemas.microsoft.com/office/drawing/2014/main" id="{5A077B7B-6CC4-4385-B6CE-15EFB6CC2C71}"/>
              </a:ext>
            </a:extLst>
          </p:cNvPr>
          <p:cNvSpPr txBox="1"/>
          <p:nvPr/>
        </p:nvSpPr>
        <p:spPr>
          <a:xfrm>
            <a:off x="211015" y="5176911"/>
            <a:ext cx="10803988" cy="1661993"/>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t>Most people are recommending the “AMAZON.IN” to others.</a:t>
            </a:r>
          </a:p>
          <a:p>
            <a:pPr marL="285750" indent="-285750">
              <a:buFont typeface="Wingdings" panose="05000000000000000000" pitchFamily="2" charset="2"/>
              <a:buChar char="Ø"/>
            </a:pPr>
            <a:r>
              <a:rPr lang="en-US" sz="2800" dirty="0"/>
              <a:t>After Amazon people’s favorite is “FLIPKART.COM”.</a:t>
            </a:r>
          </a:p>
          <a:p>
            <a:pPr marL="285750" indent="-285750">
              <a:buFont typeface="Wingdings" panose="05000000000000000000" pitchFamily="2" charset="2"/>
              <a:buChar char="Ø"/>
            </a:pPr>
            <a:r>
              <a:rPr lang="en-US" sz="2800" dirty="0"/>
              <a:t>Least recommended website is “SNAPDEAL.COM”.</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41945634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91AFD-BDEF-4056-B8B7-FA18437B4D7E}"/>
              </a:ext>
            </a:extLst>
          </p:cNvPr>
          <p:cNvSpPr>
            <a:spLocks noGrp="1"/>
          </p:cNvSpPr>
          <p:nvPr>
            <p:ph type="title"/>
          </p:nvPr>
        </p:nvSpPr>
        <p:spPr/>
        <p:txBody>
          <a:bodyPr/>
          <a:lstStyle/>
          <a:p>
            <a:r>
              <a:rPr lang="en-US" dirty="0"/>
              <a:t>Insights/inferences</a:t>
            </a:r>
          </a:p>
        </p:txBody>
      </p:sp>
      <p:sp>
        <p:nvSpPr>
          <p:cNvPr id="3" name="Content Placeholder 2">
            <a:extLst>
              <a:ext uri="{FF2B5EF4-FFF2-40B4-BE49-F238E27FC236}">
                <a16:creationId xmlns:a16="http://schemas.microsoft.com/office/drawing/2014/main" id="{D64DD518-3B6A-4119-8994-22FAE650976F}"/>
              </a:ext>
            </a:extLst>
          </p:cNvPr>
          <p:cNvSpPr>
            <a:spLocks noGrp="1"/>
          </p:cNvSpPr>
          <p:nvPr>
            <p:ph idx="1"/>
          </p:nvPr>
        </p:nvSpPr>
        <p:spPr/>
        <p:txBody>
          <a:bodyPr>
            <a:normAutofit/>
          </a:bodyPr>
          <a:lstStyle/>
          <a:p>
            <a:pPr>
              <a:buFont typeface="Wingdings" panose="05000000000000000000" pitchFamily="2" charset="2"/>
              <a:buChar char="Ø"/>
            </a:pPr>
            <a:r>
              <a:rPr lang="en-US" sz="2400" b="1" dirty="0"/>
              <a:t>Amazon.in </a:t>
            </a:r>
            <a:r>
              <a:rPr lang="en-US" sz="2400" dirty="0"/>
              <a:t>is the peoples favorite choice for the online shopping ,since it is offering the sales of its products with various additional benefits like “Fastest delivering orders", "Fastest loading  and responsive website", "More  products are available for any section of item” etc.</a:t>
            </a:r>
          </a:p>
          <a:p>
            <a:pPr>
              <a:buFont typeface="Wingdings" panose="05000000000000000000" pitchFamily="2" charset="2"/>
              <a:buChar char="Ø"/>
            </a:pPr>
            <a:r>
              <a:rPr lang="en-US" sz="2400" b="1" dirty="0"/>
              <a:t>Flipkart</a:t>
            </a:r>
            <a:r>
              <a:rPr lang="en-US" sz="2400" dirty="0"/>
              <a:t> is also performing good but it comes after the Amazon.</a:t>
            </a:r>
          </a:p>
          <a:p>
            <a:pPr>
              <a:buFont typeface="Wingdings" panose="05000000000000000000" pitchFamily="2" charset="2"/>
              <a:buChar char="Ø"/>
            </a:pPr>
            <a:r>
              <a:rPr lang="en-US" sz="2400" dirty="0"/>
              <a:t>Least rated online retailer companies are </a:t>
            </a:r>
            <a:r>
              <a:rPr lang="en-US" sz="2400" b="1" dirty="0"/>
              <a:t>Snapdeal.com </a:t>
            </a:r>
            <a:r>
              <a:rPr lang="en-US" sz="2400" dirty="0"/>
              <a:t>and </a:t>
            </a:r>
            <a:r>
              <a:rPr lang="en-US" sz="2400" b="1" dirty="0"/>
              <a:t>Paytm.com </a:t>
            </a:r>
            <a:r>
              <a:rPr lang="en-US" sz="2400" dirty="0"/>
              <a:t>,very less proportion of the population are following them due to the various reasons like “Very long delivery periods", "Slow loading website", "Less  varieties  of the products are listed on them” etc.</a:t>
            </a:r>
          </a:p>
        </p:txBody>
      </p:sp>
    </p:spTree>
    <p:extLst>
      <p:ext uri="{BB962C8B-B14F-4D97-AF65-F5344CB8AC3E}">
        <p14:creationId xmlns:p14="http://schemas.microsoft.com/office/powerpoint/2010/main" val="1865884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B0C47-8277-4ECC-97C5-C12DDDBDDD27}"/>
              </a:ext>
            </a:extLst>
          </p:cNvPr>
          <p:cNvSpPr>
            <a:spLocks noGrp="1"/>
          </p:cNvSpPr>
          <p:nvPr>
            <p:ph type="title"/>
          </p:nvPr>
        </p:nvSpPr>
        <p:spPr/>
        <p:txBody>
          <a:bodyPr/>
          <a:lstStyle/>
          <a:p>
            <a:r>
              <a:rPr lang="en-US" dirty="0"/>
              <a:t>REPORT</a:t>
            </a:r>
          </a:p>
        </p:txBody>
      </p:sp>
      <p:sp>
        <p:nvSpPr>
          <p:cNvPr id="3" name="Content Placeholder 2">
            <a:extLst>
              <a:ext uri="{FF2B5EF4-FFF2-40B4-BE49-F238E27FC236}">
                <a16:creationId xmlns:a16="http://schemas.microsoft.com/office/drawing/2014/main" id="{F444D73D-45EB-4292-B07B-9A3787242142}"/>
              </a:ext>
            </a:extLst>
          </p:cNvPr>
          <p:cNvSpPr>
            <a:spLocks noGrp="1"/>
          </p:cNvSpPr>
          <p:nvPr>
            <p:ph idx="1"/>
          </p:nvPr>
        </p:nvSpPr>
        <p:spPr/>
        <p:txBody>
          <a:bodyPr>
            <a:normAutofit/>
          </a:bodyPr>
          <a:lstStyle/>
          <a:p>
            <a:r>
              <a:rPr lang="en-US" sz="2800" dirty="0"/>
              <a:t>We will take few important parameters from the dataset to arrive at certain conclusions about the “Customer Retention Project”.</a:t>
            </a:r>
          </a:p>
          <a:p>
            <a:r>
              <a:rPr lang="en-US" sz="3200" b="1" i="1" dirty="0"/>
              <a:t>The important attributes/parameters we have chosen for the analysis are listed below,</a:t>
            </a:r>
          </a:p>
          <a:p>
            <a:pPr>
              <a:buFont typeface="Wingdings" panose="05000000000000000000" pitchFamily="2" charset="2"/>
              <a:buChar char="Ø"/>
            </a:pPr>
            <a:r>
              <a:rPr lang="en-US" sz="2800" dirty="0"/>
              <a:t> Age of the Customer.</a:t>
            </a:r>
          </a:p>
          <a:p>
            <a:pPr>
              <a:buFont typeface="Wingdings" panose="05000000000000000000" pitchFamily="2" charset="2"/>
              <a:buChar char="Ø"/>
            </a:pPr>
            <a:r>
              <a:rPr lang="en-US" sz="2800" dirty="0"/>
              <a:t> City of Shopping.</a:t>
            </a:r>
          </a:p>
          <a:p>
            <a:pPr>
              <a:buFont typeface="Wingdings" panose="05000000000000000000" pitchFamily="2" charset="2"/>
              <a:buChar char="Ø"/>
            </a:pPr>
            <a:r>
              <a:rPr lang="en-US" sz="2800" dirty="0"/>
              <a:t> Type of Internet Used for the Shopping.</a:t>
            </a:r>
          </a:p>
        </p:txBody>
      </p:sp>
    </p:spTree>
    <p:extLst>
      <p:ext uri="{BB962C8B-B14F-4D97-AF65-F5344CB8AC3E}">
        <p14:creationId xmlns:p14="http://schemas.microsoft.com/office/powerpoint/2010/main" val="14792747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03F4A-D42C-4E21-8245-BDBD128E628B}"/>
              </a:ext>
            </a:extLst>
          </p:cNvPr>
          <p:cNvSpPr>
            <a:spLocks noGrp="1"/>
          </p:cNvSpPr>
          <p:nvPr>
            <p:ph type="title"/>
          </p:nvPr>
        </p:nvSpPr>
        <p:spPr/>
        <p:txBody>
          <a:bodyPr/>
          <a:lstStyle/>
          <a:p>
            <a:r>
              <a:rPr lang="en-US" dirty="0"/>
              <a:t>Important parameters continued.......</a:t>
            </a:r>
          </a:p>
        </p:txBody>
      </p:sp>
      <p:sp>
        <p:nvSpPr>
          <p:cNvPr id="3" name="Content Placeholder 2">
            <a:extLst>
              <a:ext uri="{FF2B5EF4-FFF2-40B4-BE49-F238E27FC236}">
                <a16:creationId xmlns:a16="http://schemas.microsoft.com/office/drawing/2014/main" id="{C7F3672F-5DCA-47F1-BB6D-C2856A4C31AC}"/>
              </a:ext>
            </a:extLst>
          </p:cNvPr>
          <p:cNvSpPr>
            <a:spLocks noGrp="1"/>
          </p:cNvSpPr>
          <p:nvPr>
            <p:ph idx="1"/>
          </p:nvPr>
        </p:nvSpPr>
        <p:spPr/>
        <p:txBody>
          <a:bodyPr>
            <a:normAutofit/>
          </a:bodyPr>
          <a:lstStyle/>
          <a:p>
            <a:pPr>
              <a:buFont typeface="Wingdings" panose="05000000000000000000" pitchFamily="2" charset="2"/>
              <a:buChar char="Ø"/>
            </a:pPr>
            <a:r>
              <a:rPr lang="en-US" sz="2800" dirty="0"/>
              <a:t>Mode of Payment for online Shopping.</a:t>
            </a:r>
          </a:p>
          <a:p>
            <a:pPr>
              <a:buFont typeface="Wingdings" panose="05000000000000000000" pitchFamily="2" charset="2"/>
              <a:buChar char="Ø"/>
            </a:pPr>
            <a:r>
              <a:rPr lang="en-US" sz="2800" dirty="0"/>
              <a:t>Loading Speed of the website</a:t>
            </a:r>
          </a:p>
          <a:p>
            <a:pPr>
              <a:buFont typeface="Wingdings" panose="05000000000000000000" pitchFamily="2" charset="2"/>
              <a:buChar char="Ø"/>
            </a:pPr>
            <a:r>
              <a:rPr lang="en-US" sz="2800" dirty="0"/>
              <a:t>Longer Delivery Periods</a:t>
            </a:r>
          </a:p>
          <a:p>
            <a:pPr>
              <a:buFont typeface="Wingdings" panose="05000000000000000000" pitchFamily="2" charset="2"/>
              <a:buChar char="Ø"/>
            </a:pPr>
            <a:r>
              <a:rPr lang="en-US" sz="2800" dirty="0"/>
              <a:t>Fastest Order Delivering Store</a:t>
            </a:r>
          </a:p>
          <a:p>
            <a:pPr>
              <a:buFont typeface="Wingdings" panose="05000000000000000000" pitchFamily="2" charset="2"/>
              <a:buChar char="Ø"/>
            </a:pPr>
            <a:r>
              <a:rPr lang="en-US" sz="2800" dirty="0"/>
              <a:t>Restricted Payment Options </a:t>
            </a:r>
          </a:p>
          <a:p>
            <a:pPr>
              <a:buFont typeface="Wingdings" panose="05000000000000000000" pitchFamily="2" charset="2"/>
              <a:buChar char="Ø"/>
            </a:pPr>
            <a:r>
              <a:rPr lang="en-US" sz="2800" dirty="0"/>
              <a:t>Efficient Website </a:t>
            </a:r>
          </a:p>
          <a:p>
            <a:pPr>
              <a:buFont typeface="Wingdings" panose="05000000000000000000" pitchFamily="2" charset="2"/>
              <a:buChar char="Ø"/>
            </a:pPr>
            <a:r>
              <a:rPr lang="en-US" sz="2800" dirty="0"/>
              <a:t>Online Retailer Recommendation.</a:t>
            </a:r>
          </a:p>
          <a:p>
            <a:pPr>
              <a:buFont typeface="Wingdings" panose="05000000000000000000" pitchFamily="2" charset="2"/>
              <a:buChar char="Ø"/>
            </a:pPr>
            <a:endParaRPr lang="en-US" sz="2800" dirty="0"/>
          </a:p>
        </p:txBody>
      </p:sp>
    </p:spTree>
    <p:extLst>
      <p:ext uri="{BB962C8B-B14F-4D97-AF65-F5344CB8AC3E}">
        <p14:creationId xmlns:p14="http://schemas.microsoft.com/office/powerpoint/2010/main" val="208876883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BEBC1-6C7E-4D12-AF95-4B65295EF8BB}"/>
              </a:ext>
            </a:extLst>
          </p:cNvPr>
          <p:cNvSpPr>
            <a:spLocks noGrp="1"/>
          </p:cNvSpPr>
          <p:nvPr>
            <p:ph type="title"/>
          </p:nvPr>
        </p:nvSpPr>
        <p:spPr>
          <a:xfrm>
            <a:off x="1069848" y="484632"/>
            <a:ext cx="10058400" cy="668919"/>
          </a:xfrm>
        </p:spPr>
        <p:txBody>
          <a:bodyPr>
            <a:noAutofit/>
          </a:bodyPr>
          <a:lstStyle/>
          <a:p>
            <a:r>
              <a:rPr lang="en-US" sz="5400" dirty="0"/>
              <a:t>Age of the Customer.</a:t>
            </a:r>
            <a:br>
              <a:rPr lang="en-US" sz="5400" dirty="0"/>
            </a:br>
            <a:endParaRPr lang="en-US" dirty="0"/>
          </a:p>
        </p:txBody>
      </p:sp>
      <p:pic>
        <p:nvPicPr>
          <p:cNvPr id="5" name="Content Placeholder 4">
            <a:extLst>
              <a:ext uri="{FF2B5EF4-FFF2-40B4-BE49-F238E27FC236}">
                <a16:creationId xmlns:a16="http://schemas.microsoft.com/office/drawing/2014/main" id="{E3F98891-EE28-4F93-BA3D-101EB99B17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88593" y="1409934"/>
            <a:ext cx="6018080" cy="3021389"/>
          </a:xfrm>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E199851A-BF78-4E44-9294-7D38AC9E9A5A}"/>
                  </a:ext>
                </a:extLst>
              </p14:cNvPr>
              <p14:cNvContentPartPr/>
              <p14:nvPr/>
            </p14:nvContentPartPr>
            <p14:xfrm>
              <a:off x="8158985" y="688708"/>
              <a:ext cx="360" cy="360"/>
            </p14:xfrm>
          </p:contentPart>
        </mc:Choice>
        <mc:Fallback>
          <p:pic>
            <p:nvPicPr>
              <p:cNvPr id="7" name="Ink 6">
                <a:extLst>
                  <a:ext uri="{FF2B5EF4-FFF2-40B4-BE49-F238E27FC236}">
                    <a16:creationId xmlns:a16="http://schemas.microsoft.com/office/drawing/2014/main" id="{E199851A-BF78-4E44-9294-7D38AC9E9A5A}"/>
                  </a:ext>
                </a:extLst>
              </p:cNvPr>
              <p:cNvPicPr/>
              <p:nvPr/>
            </p:nvPicPr>
            <p:blipFill>
              <a:blip r:embed="rId4"/>
              <a:stretch>
                <a:fillRect/>
              </a:stretch>
            </p:blipFill>
            <p:spPr>
              <a:xfrm>
                <a:off x="8149985" y="679708"/>
                <a:ext cx="18000" cy="18000"/>
              </a:xfrm>
              <a:prstGeom prst="rect">
                <a:avLst/>
              </a:prstGeom>
            </p:spPr>
          </p:pic>
        </mc:Fallback>
      </mc:AlternateContent>
      <p:sp>
        <p:nvSpPr>
          <p:cNvPr id="9" name="TextBox 8">
            <a:extLst>
              <a:ext uri="{FF2B5EF4-FFF2-40B4-BE49-F238E27FC236}">
                <a16:creationId xmlns:a16="http://schemas.microsoft.com/office/drawing/2014/main" id="{BB29B837-C536-41FA-A77D-D0BFC2061BBD}"/>
              </a:ext>
            </a:extLst>
          </p:cNvPr>
          <p:cNvSpPr txBox="1"/>
          <p:nvPr/>
        </p:nvSpPr>
        <p:spPr>
          <a:xfrm>
            <a:off x="225083" y="1409934"/>
            <a:ext cx="5163510" cy="4832092"/>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t>Most of the customers are from 31-40 years age group followed by the 21-30 years age group.</a:t>
            </a:r>
          </a:p>
          <a:p>
            <a:endParaRPr lang="en-US" sz="2800" dirty="0"/>
          </a:p>
          <a:p>
            <a:pPr marL="285750" indent="-285750">
              <a:buFont typeface="Wingdings" panose="05000000000000000000" pitchFamily="2" charset="2"/>
              <a:buChar char="Ø"/>
            </a:pPr>
            <a:r>
              <a:rPr lang="en-US" sz="2800" dirty="0"/>
              <a:t>On third position we have 41-50 years old age group.</a:t>
            </a:r>
          </a:p>
          <a:p>
            <a:endParaRPr lang="en-US" sz="2800" dirty="0"/>
          </a:p>
          <a:p>
            <a:pPr marL="285750" indent="-285750">
              <a:buFont typeface="Wingdings" panose="05000000000000000000" pitchFamily="2" charset="2"/>
              <a:buChar char="Ø"/>
            </a:pPr>
            <a:r>
              <a:rPr lang="en-US" sz="2800" dirty="0"/>
              <a:t>Very Few people are from the 51+years old group and less than 20 years old group.</a:t>
            </a:r>
          </a:p>
        </p:txBody>
      </p:sp>
    </p:spTree>
    <p:extLst>
      <p:ext uri="{BB962C8B-B14F-4D97-AF65-F5344CB8AC3E}">
        <p14:creationId xmlns:p14="http://schemas.microsoft.com/office/powerpoint/2010/main" val="61779855"/>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DB6DE-A354-4D46-9F96-C91B5F4B00FE}"/>
              </a:ext>
            </a:extLst>
          </p:cNvPr>
          <p:cNvSpPr>
            <a:spLocks noGrp="1"/>
          </p:cNvSpPr>
          <p:nvPr>
            <p:ph type="title"/>
          </p:nvPr>
        </p:nvSpPr>
        <p:spPr>
          <a:xfrm>
            <a:off x="1069848" y="484632"/>
            <a:ext cx="10058400" cy="1175356"/>
          </a:xfrm>
        </p:spPr>
        <p:txBody>
          <a:bodyPr>
            <a:normAutofit fontScale="90000"/>
          </a:bodyPr>
          <a:lstStyle/>
          <a:p>
            <a:r>
              <a:rPr lang="en-US" sz="5400" dirty="0"/>
              <a:t>City of Shopping.</a:t>
            </a:r>
            <a:br>
              <a:rPr lang="en-US" sz="5400" dirty="0"/>
            </a:br>
            <a:endParaRPr lang="en-US" dirty="0"/>
          </a:p>
        </p:txBody>
      </p:sp>
      <p:pic>
        <p:nvPicPr>
          <p:cNvPr id="5" name="Content Placeholder 4">
            <a:extLst>
              <a:ext uri="{FF2B5EF4-FFF2-40B4-BE49-F238E27FC236}">
                <a16:creationId xmlns:a16="http://schemas.microsoft.com/office/drawing/2014/main" id="{4BAFF1B7-ECD7-4B11-BA17-43396D56CF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4153" y="1072310"/>
            <a:ext cx="6863898" cy="4051300"/>
          </a:xfrm>
        </p:spPr>
      </p:pic>
      <p:sp>
        <p:nvSpPr>
          <p:cNvPr id="9" name="TextBox 8">
            <a:extLst>
              <a:ext uri="{FF2B5EF4-FFF2-40B4-BE49-F238E27FC236}">
                <a16:creationId xmlns:a16="http://schemas.microsoft.com/office/drawing/2014/main" id="{66EF4AB6-8B03-41B1-910E-48276FB478AC}"/>
              </a:ext>
            </a:extLst>
          </p:cNvPr>
          <p:cNvSpPr txBox="1"/>
          <p:nvPr/>
        </p:nvSpPr>
        <p:spPr>
          <a:xfrm>
            <a:off x="98474" y="1072310"/>
            <a:ext cx="4685679" cy="4708981"/>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List of the Cities according to the number of product orders from cities in Descending order .</a:t>
            </a:r>
          </a:p>
          <a:p>
            <a:r>
              <a:rPr lang="en-US" sz="2000" dirty="0"/>
              <a:t>      </a:t>
            </a:r>
          </a:p>
          <a:p>
            <a:r>
              <a:rPr lang="en-US" sz="2000" dirty="0"/>
              <a:t>     1.Delhi</a:t>
            </a:r>
          </a:p>
          <a:p>
            <a:r>
              <a:rPr lang="en-US" sz="2000" dirty="0"/>
              <a:t>     2. Greater Noida</a:t>
            </a:r>
          </a:p>
          <a:p>
            <a:r>
              <a:rPr lang="en-US" sz="2000" dirty="0"/>
              <a:t>     3.Noida</a:t>
            </a:r>
          </a:p>
          <a:p>
            <a:r>
              <a:rPr lang="en-US" sz="2000" dirty="0"/>
              <a:t>     4.Bangalore</a:t>
            </a:r>
          </a:p>
          <a:p>
            <a:r>
              <a:rPr lang="en-US" sz="2000" dirty="0"/>
              <a:t>     5.Karnal</a:t>
            </a:r>
          </a:p>
          <a:p>
            <a:r>
              <a:rPr lang="en-US" sz="2000" dirty="0"/>
              <a:t>     6.Solan</a:t>
            </a:r>
          </a:p>
          <a:p>
            <a:pPr marL="285750" indent="-285750">
              <a:buFont typeface="Wingdings" panose="05000000000000000000" pitchFamily="2" charset="2"/>
              <a:buChar char="Ø"/>
            </a:pPr>
            <a:r>
              <a:rPr lang="en-US" sz="2000" dirty="0"/>
              <a:t>Most orders are from the Delhi followed by the Greater Noida.</a:t>
            </a:r>
          </a:p>
          <a:p>
            <a:pPr marL="285750" indent="-285750">
              <a:buFont typeface="Wingdings" panose="05000000000000000000" pitchFamily="2" charset="2"/>
              <a:buChar char="Ø"/>
            </a:pPr>
            <a:r>
              <a:rPr lang="en-US" sz="2000" dirty="0"/>
              <a:t>Least number of orders are from the Bulandshahr followed by the Moradabad.</a:t>
            </a:r>
          </a:p>
        </p:txBody>
      </p:sp>
    </p:spTree>
    <p:extLst>
      <p:ext uri="{BB962C8B-B14F-4D97-AF65-F5344CB8AC3E}">
        <p14:creationId xmlns:p14="http://schemas.microsoft.com/office/powerpoint/2010/main" val="1904673433"/>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F440C-CE6C-4EA1-A98D-36CBBC59DEC1}"/>
              </a:ext>
            </a:extLst>
          </p:cNvPr>
          <p:cNvSpPr>
            <a:spLocks noGrp="1"/>
          </p:cNvSpPr>
          <p:nvPr>
            <p:ph type="title"/>
          </p:nvPr>
        </p:nvSpPr>
        <p:spPr/>
        <p:txBody>
          <a:bodyPr/>
          <a:lstStyle/>
          <a:p>
            <a:r>
              <a:rPr lang="en-US" sz="5400" dirty="0"/>
              <a:t>Type of Internet Used for the Shopping.</a:t>
            </a:r>
            <a:endParaRPr lang="en-US" dirty="0"/>
          </a:p>
        </p:txBody>
      </p:sp>
      <p:pic>
        <p:nvPicPr>
          <p:cNvPr id="5" name="Content Placeholder 4">
            <a:extLst>
              <a:ext uri="{FF2B5EF4-FFF2-40B4-BE49-F238E27FC236}">
                <a16:creationId xmlns:a16="http://schemas.microsoft.com/office/drawing/2014/main" id="{20B32FE3-EAB5-490E-8FA2-CBCF09D92A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8039" y="1150229"/>
            <a:ext cx="6058863" cy="4051300"/>
          </a:xfrm>
        </p:spPr>
      </p:pic>
      <p:sp>
        <p:nvSpPr>
          <p:cNvPr id="7" name="TextBox 6">
            <a:extLst>
              <a:ext uri="{FF2B5EF4-FFF2-40B4-BE49-F238E27FC236}">
                <a16:creationId xmlns:a16="http://schemas.microsoft.com/office/drawing/2014/main" id="{4431440A-7847-4E83-8469-E9B69492F1AF}"/>
              </a:ext>
            </a:extLst>
          </p:cNvPr>
          <p:cNvSpPr txBox="1"/>
          <p:nvPr/>
        </p:nvSpPr>
        <p:spPr>
          <a:xfrm>
            <a:off x="225083" y="4867422"/>
            <a:ext cx="10211819" cy="1569660"/>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Mobile-Internet is the most common internet source used by the customers for the online shopping.</a:t>
            </a:r>
          </a:p>
          <a:p>
            <a:pPr marL="285750" indent="-285750">
              <a:buFont typeface="Wingdings" panose="05000000000000000000" pitchFamily="2" charset="2"/>
              <a:buChar char="Ø"/>
            </a:pPr>
            <a:r>
              <a:rPr lang="en-US" sz="2400" dirty="0"/>
              <a:t>After the Mobile-Internet ,comes Wi-Fi at second number as the source of internet for the online shopping.</a:t>
            </a:r>
          </a:p>
        </p:txBody>
      </p:sp>
    </p:spTree>
    <p:extLst>
      <p:ext uri="{BB962C8B-B14F-4D97-AF65-F5344CB8AC3E}">
        <p14:creationId xmlns:p14="http://schemas.microsoft.com/office/powerpoint/2010/main" val="2705713247"/>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E3DC9-E5A0-4FD2-9B0C-D6989049DB38}"/>
              </a:ext>
            </a:extLst>
          </p:cNvPr>
          <p:cNvSpPr>
            <a:spLocks noGrp="1"/>
          </p:cNvSpPr>
          <p:nvPr>
            <p:ph type="title"/>
          </p:nvPr>
        </p:nvSpPr>
        <p:spPr/>
        <p:txBody>
          <a:bodyPr>
            <a:normAutofit fontScale="90000"/>
          </a:bodyPr>
          <a:lstStyle/>
          <a:p>
            <a:r>
              <a:rPr lang="en-US" sz="5400" dirty="0"/>
              <a:t>Mode of Payment for online Shopping.</a:t>
            </a:r>
            <a:br>
              <a:rPr lang="en-US" sz="5400" dirty="0"/>
            </a:br>
            <a:endParaRPr lang="en-US" dirty="0"/>
          </a:p>
        </p:txBody>
      </p:sp>
      <p:pic>
        <p:nvPicPr>
          <p:cNvPr id="5" name="Content Placeholder 4">
            <a:extLst>
              <a:ext uri="{FF2B5EF4-FFF2-40B4-BE49-F238E27FC236}">
                <a16:creationId xmlns:a16="http://schemas.microsoft.com/office/drawing/2014/main" id="{C5A7832D-B3DD-4C51-A7CE-C72D0A947F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7826" y="1335856"/>
            <a:ext cx="7354326" cy="3428169"/>
          </a:xfrm>
        </p:spPr>
      </p:pic>
      <p:sp>
        <p:nvSpPr>
          <p:cNvPr id="6" name="TextBox 5">
            <a:extLst>
              <a:ext uri="{FF2B5EF4-FFF2-40B4-BE49-F238E27FC236}">
                <a16:creationId xmlns:a16="http://schemas.microsoft.com/office/drawing/2014/main" id="{168E5CF9-95E4-4CEC-BFC6-A65EAADC3417}"/>
              </a:ext>
            </a:extLst>
          </p:cNvPr>
          <p:cNvSpPr txBox="1"/>
          <p:nvPr/>
        </p:nvSpPr>
        <p:spPr>
          <a:xfrm>
            <a:off x="295422" y="4994031"/>
            <a:ext cx="11043138" cy="1815882"/>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t>Credit/Debit Cards are the most favorite choice of the customers for the payment option.</a:t>
            </a:r>
          </a:p>
          <a:p>
            <a:pPr marL="285750" indent="-285750">
              <a:buFont typeface="Wingdings" panose="05000000000000000000" pitchFamily="2" charset="2"/>
              <a:buChar char="Ø"/>
            </a:pPr>
            <a:r>
              <a:rPr lang="en-US" sz="2800" dirty="0"/>
              <a:t>Cash on Delivery comes at the second number.</a:t>
            </a:r>
          </a:p>
          <a:p>
            <a:pPr marL="285750" indent="-285750">
              <a:buFont typeface="Wingdings" panose="05000000000000000000" pitchFamily="2" charset="2"/>
              <a:buChar char="Ø"/>
            </a:pPr>
            <a:r>
              <a:rPr lang="en-US" sz="2800" dirty="0"/>
              <a:t>E-wallet is the least common method for the payment method. </a:t>
            </a:r>
          </a:p>
        </p:txBody>
      </p:sp>
    </p:spTree>
    <p:extLst>
      <p:ext uri="{BB962C8B-B14F-4D97-AF65-F5344CB8AC3E}">
        <p14:creationId xmlns:p14="http://schemas.microsoft.com/office/powerpoint/2010/main" val="4113107257"/>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C42A6-9BE2-4C62-8462-72165F76121C}"/>
              </a:ext>
            </a:extLst>
          </p:cNvPr>
          <p:cNvSpPr>
            <a:spLocks noGrp="1"/>
          </p:cNvSpPr>
          <p:nvPr>
            <p:ph type="title"/>
          </p:nvPr>
        </p:nvSpPr>
        <p:spPr>
          <a:xfrm>
            <a:off x="1069848" y="484632"/>
            <a:ext cx="10058400" cy="992476"/>
          </a:xfrm>
        </p:spPr>
        <p:txBody>
          <a:bodyPr>
            <a:normAutofit fontScale="90000"/>
          </a:bodyPr>
          <a:lstStyle/>
          <a:p>
            <a:r>
              <a:rPr lang="en-US" sz="5400" dirty="0"/>
              <a:t>Loading Speed of the website</a:t>
            </a:r>
            <a:br>
              <a:rPr lang="en-US" sz="5400" dirty="0"/>
            </a:br>
            <a:endParaRPr lang="en-US" dirty="0"/>
          </a:p>
        </p:txBody>
      </p:sp>
      <p:pic>
        <p:nvPicPr>
          <p:cNvPr id="5" name="Content Placeholder 4">
            <a:extLst>
              <a:ext uri="{FF2B5EF4-FFF2-40B4-BE49-F238E27FC236}">
                <a16:creationId xmlns:a16="http://schemas.microsoft.com/office/drawing/2014/main" id="{3FCB7C8B-6955-4734-AA8D-BFE9BB52AD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3659" y="980870"/>
            <a:ext cx="7832567" cy="3581900"/>
          </a:xfrm>
        </p:spPr>
      </p:pic>
      <p:sp>
        <p:nvSpPr>
          <p:cNvPr id="6" name="TextBox 5">
            <a:extLst>
              <a:ext uri="{FF2B5EF4-FFF2-40B4-BE49-F238E27FC236}">
                <a16:creationId xmlns:a16="http://schemas.microsoft.com/office/drawing/2014/main" id="{2B4D4F6D-C6A0-47F2-B9FC-A4E0E205ECE4}"/>
              </a:ext>
            </a:extLst>
          </p:cNvPr>
          <p:cNvSpPr txBox="1"/>
          <p:nvPr/>
        </p:nvSpPr>
        <p:spPr>
          <a:xfrm>
            <a:off x="787791" y="4389120"/>
            <a:ext cx="10719581" cy="2246769"/>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Most People voted for the Amazon for the fastest loading website.</a:t>
            </a:r>
          </a:p>
          <a:p>
            <a:pPr marL="285750" indent="-285750">
              <a:buFont typeface="Wingdings" panose="05000000000000000000" pitchFamily="2" charset="2"/>
              <a:buChar char="Ø"/>
            </a:pPr>
            <a:r>
              <a:rPr lang="en-US" sz="2000" dirty="0"/>
              <a:t>We have listed the website name according to their loading speed:-</a:t>
            </a:r>
          </a:p>
          <a:p>
            <a:r>
              <a:rPr lang="en-US" sz="2000" dirty="0"/>
              <a:t>         1.Amazon.in</a:t>
            </a:r>
          </a:p>
          <a:p>
            <a:r>
              <a:rPr lang="en-US" sz="2000" dirty="0"/>
              <a:t>         2.Paytm.com</a:t>
            </a:r>
          </a:p>
          <a:p>
            <a:r>
              <a:rPr lang="en-US" sz="2000" dirty="0"/>
              <a:t>         3.Flipkart.com</a:t>
            </a:r>
          </a:p>
          <a:p>
            <a:r>
              <a:rPr lang="en-US" sz="2000" dirty="0"/>
              <a:t>         4.Myntra.com</a:t>
            </a:r>
          </a:p>
          <a:p>
            <a:r>
              <a:rPr lang="en-US" sz="2000" dirty="0"/>
              <a:t>         5.Snapdeal.com</a:t>
            </a:r>
          </a:p>
        </p:txBody>
      </p:sp>
    </p:spTree>
    <p:extLst>
      <p:ext uri="{BB962C8B-B14F-4D97-AF65-F5344CB8AC3E}">
        <p14:creationId xmlns:p14="http://schemas.microsoft.com/office/powerpoint/2010/main" val="4138072405"/>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65EE-0769-4852-ACD2-D3A6EBFBA502}"/>
              </a:ext>
            </a:extLst>
          </p:cNvPr>
          <p:cNvSpPr>
            <a:spLocks noGrp="1"/>
          </p:cNvSpPr>
          <p:nvPr>
            <p:ph type="title"/>
          </p:nvPr>
        </p:nvSpPr>
        <p:spPr>
          <a:xfrm>
            <a:off x="1069848" y="484632"/>
            <a:ext cx="10058400" cy="894002"/>
          </a:xfrm>
        </p:spPr>
        <p:txBody>
          <a:bodyPr>
            <a:normAutofit fontScale="90000"/>
          </a:bodyPr>
          <a:lstStyle/>
          <a:p>
            <a:r>
              <a:rPr lang="en-US" sz="5400" dirty="0"/>
              <a:t>Longer Delivery Periods</a:t>
            </a:r>
            <a:br>
              <a:rPr lang="en-US" sz="5400" dirty="0"/>
            </a:br>
            <a:endParaRPr lang="en-US" dirty="0"/>
          </a:p>
        </p:txBody>
      </p:sp>
      <p:pic>
        <p:nvPicPr>
          <p:cNvPr id="5" name="Content Placeholder 4">
            <a:extLst>
              <a:ext uri="{FF2B5EF4-FFF2-40B4-BE49-F238E27FC236}">
                <a16:creationId xmlns:a16="http://schemas.microsoft.com/office/drawing/2014/main" id="{1262C930-D7BF-4A1C-BA49-7AC53488A2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5062" y="931633"/>
            <a:ext cx="7585576" cy="4051300"/>
          </a:xfrm>
        </p:spPr>
      </p:pic>
      <p:sp>
        <p:nvSpPr>
          <p:cNvPr id="6" name="TextBox 5">
            <a:extLst>
              <a:ext uri="{FF2B5EF4-FFF2-40B4-BE49-F238E27FC236}">
                <a16:creationId xmlns:a16="http://schemas.microsoft.com/office/drawing/2014/main" id="{C681423E-2D6A-43E3-A953-50180242BA7A}"/>
              </a:ext>
            </a:extLst>
          </p:cNvPr>
          <p:cNvSpPr txBox="1"/>
          <p:nvPr/>
        </p:nvSpPr>
        <p:spPr>
          <a:xfrm>
            <a:off x="703385" y="4740812"/>
            <a:ext cx="10424863" cy="2246769"/>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Most lately delivering online retail store is “Paytm.com”.</a:t>
            </a:r>
          </a:p>
          <a:p>
            <a:pPr marL="285750" indent="-285750">
              <a:buFont typeface="Wingdings" panose="05000000000000000000" pitchFamily="2" charset="2"/>
              <a:buChar char="Ø"/>
            </a:pPr>
            <a:r>
              <a:rPr lang="en-US" sz="2000" dirty="0"/>
              <a:t>We are giving the list of the online retail store according to their longer delivery periods:-</a:t>
            </a:r>
          </a:p>
          <a:p>
            <a:r>
              <a:rPr lang="en-US" sz="2000" dirty="0"/>
              <a:t>            1.Paytm.com</a:t>
            </a:r>
          </a:p>
          <a:p>
            <a:r>
              <a:rPr lang="en-US" sz="2000" dirty="0"/>
              <a:t>            2.Snapdeal.com</a:t>
            </a:r>
          </a:p>
          <a:p>
            <a:r>
              <a:rPr lang="en-US" sz="2000" dirty="0"/>
              <a:t>            3.Flipkart.com</a:t>
            </a:r>
          </a:p>
          <a:p>
            <a:r>
              <a:rPr lang="en-US" sz="2000" dirty="0"/>
              <a:t>            4.Amazon.in</a:t>
            </a:r>
          </a:p>
        </p:txBody>
      </p:sp>
    </p:spTree>
    <p:extLst>
      <p:ext uri="{BB962C8B-B14F-4D97-AF65-F5344CB8AC3E}">
        <p14:creationId xmlns:p14="http://schemas.microsoft.com/office/powerpoint/2010/main" val="1477900592"/>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118</TotalTime>
  <Words>712</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Rockwell</vt:lpstr>
      <vt:lpstr>Rockwell Condensed</vt:lpstr>
      <vt:lpstr>Wingdings</vt:lpstr>
      <vt:lpstr>Wood Type</vt:lpstr>
      <vt:lpstr>CUSTOMER RETENTION  PROJECT</vt:lpstr>
      <vt:lpstr>REPORT</vt:lpstr>
      <vt:lpstr>Important parameters continued.......</vt:lpstr>
      <vt:lpstr>Age of the Customer. </vt:lpstr>
      <vt:lpstr>City of Shopping. </vt:lpstr>
      <vt:lpstr>Type of Internet Used for the Shopping.</vt:lpstr>
      <vt:lpstr>Mode of Payment for online Shopping. </vt:lpstr>
      <vt:lpstr>Loading Speed of the website </vt:lpstr>
      <vt:lpstr>Longer Delivery Periods </vt:lpstr>
      <vt:lpstr>Fastest Order Delivering Store </vt:lpstr>
      <vt:lpstr>Restricted Payment method Options  </vt:lpstr>
      <vt:lpstr>Efficient Website  </vt:lpstr>
      <vt:lpstr>Online Retailer Recommendation. </vt:lpstr>
      <vt:lpstr>Insights/inferences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PROJECT</dc:title>
  <dc:creator>Pranav Pandey</dc:creator>
  <cp:lastModifiedBy>Pranav Pandey</cp:lastModifiedBy>
  <cp:revision>54</cp:revision>
  <dcterms:created xsi:type="dcterms:W3CDTF">2021-09-23T13:19:03Z</dcterms:created>
  <dcterms:modified xsi:type="dcterms:W3CDTF">2021-09-23T15:17:09Z</dcterms:modified>
</cp:coreProperties>
</file>