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67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6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0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2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799" r:id="rId6"/>
    <p:sldLayoutId id="2147483795" r:id="rId7"/>
    <p:sldLayoutId id="2147483796" r:id="rId8"/>
    <p:sldLayoutId id="2147483797" r:id="rId9"/>
    <p:sldLayoutId id="2147483798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C80E47E7-337E-4BD2-BDA2-C1BC37CB8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7" b="583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B24F6-99B6-4F03-9D01-B9392F3A7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PFA Housing Price </a:t>
            </a:r>
            <a:r>
              <a:rPr lang="en-US" sz="6600"/>
              <a:t>Prediction Project</a:t>
            </a:r>
            <a:endParaRPr lang="en-US" sz="6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9139B-B873-43CE-93A5-CA524B788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Advanced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2804906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65DD-FF4D-4D81-97AB-617BBEAC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07963"/>
            <a:ext cx="10168128" cy="165998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Exploratory Data Analysis &amp; Visualizations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Countplot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FEE7-9B81-4849-865C-AFEF5BEC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LotConfig</a:t>
            </a:r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: </a:t>
            </a:r>
            <a:r>
              <a:rPr lang="en-US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Lot configuration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#Most of the houses in our dataset have the following lot configuration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1.Inside Inside lot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 2.Corner Corner lot</a:t>
            </a: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B1ED-1CF5-4894-BBCB-A0EB8A68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36099"/>
            <a:ext cx="10168128" cy="1603716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Exploratory Data Analysis &amp; Visualizations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Countplot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81DA-B86B-4F27-B990-B61DAE92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0413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LandSlope: </a:t>
            </a:r>
            <a:r>
              <a:rPr lang="en-US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Slope of property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 #Most of the properties in our dataset have following slopes.</a:t>
            </a:r>
            <a:endParaRPr lang="en-US" b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 algn="l">
              <a:buNone/>
            </a:pPr>
            <a:r>
              <a:rPr lang="da-DK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  1.Gtl Gentle slope    2.Mod Moderate Slope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Neighborhood: </a:t>
            </a:r>
            <a:r>
              <a:rPr lang="en-US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Physical locations within Ames city limits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 #Most of the properties have following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neighbourhood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in the city.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  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1.Names North Ames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   2.CollgCr College Creek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   3.OldTown Old Town</a:t>
            </a: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a-DK" dirty="0">
              <a:solidFill>
                <a:srgbClr val="000000"/>
              </a:solidFill>
              <a:latin typeface="Helvetica Neue"/>
            </a:endParaRPr>
          </a:p>
          <a:p>
            <a:pPr marL="0" indent="0" algn="l">
              <a:buNone/>
            </a:pPr>
            <a:endParaRPr lang="da-DK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8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71E9-BC7F-4FA0-94EE-93F1F8D0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29066"/>
            <a:ext cx="10168128" cy="159668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Exploratory Data Analysis &amp; Visualizations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Countplot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F08E-5C64-4C35-8510-913123AE2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39509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Condition1: </a:t>
            </a:r>
            <a:r>
              <a:rPr lang="en-US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Proximity to various conditions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  #Most of the houses have following proximity.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 1.Norm Normal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 2.Feedr Adjacent to feeder street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 3.Artery Adjacent to arterial street</a:t>
            </a: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8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C3C3-210A-46B7-AE20-9B873BCC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02457"/>
            <a:ext cx="10168128" cy="1765494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Exploratory Data Analysis &amp; Visualizations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Countplot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9E27-409E-4705-89F9-7EA137DB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478023"/>
            <a:ext cx="10636582" cy="4077521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9600" b="1" i="1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BldgType</a:t>
            </a:r>
            <a:r>
              <a:rPr lang="en-US" sz="96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: </a:t>
            </a:r>
            <a:r>
              <a:rPr lang="en-US" sz="960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Type of dwelling</a:t>
            </a:r>
          </a:p>
          <a:p>
            <a:pPr marL="0" indent="0">
              <a:buNone/>
            </a:pPr>
            <a:r>
              <a:rPr lang="en-US" sz="9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#Most of the houses have following building type.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00"/>
                </a:solidFill>
                <a:latin typeface="Garamond" panose="02020404030301010803" pitchFamily="18" charset="0"/>
              </a:rPr>
              <a:t>   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1. 1Fam Single-family Detached  2. </a:t>
            </a:r>
            <a:r>
              <a:rPr kumimoji="0" lang="en-US" altLang="en-US" sz="9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TwnhsE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Townhouse End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9600" b="1" i="1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HouseStyle</a:t>
            </a:r>
            <a:r>
              <a:rPr lang="en-US" sz="96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: </a:t>
            </a:r>
            <a:r>
              <a:rPr lang="en-US" sz="960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Style of dwelling</a:t>
            </a:r>
          </a:p>
          <a:p>
            <a:pPr marL="0" indent="0">
              <a:buNone/>
            </a:pPr>
            <a:r>
              <a:rPr lang="en-US" sz="960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</a:t>
            </a:r>
            <a:r>
              <a:rPr lang="en-US" sz="9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#Most of the houses have following </a:t>
            </a:r>
            <a:r>
              <a:rPr lang="en-US" sz="96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housestyle</a:t>
            </a:r>
            <a:r>
              <a:rPr lang="en-US" sz="9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type.</a:t>
            </a:r>
          </a:p>
          <a:p>
            <a:pPr marL="0" indent="0">
              <a:buNone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1.1Story One story </a:t>
            </a:r>
          </a:p>
          <a:p>
            <a:pPr marL="0" indent="0">
              <a:buNone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2.2Story Two story  </a:t>
            </a:r>
          </a:p>
          <a:p>
            <a:pPr marL="0" indent="0">
              <a:buNone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3.1.5Fin One and one-half story: 2nd level finished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endParaRPr lang="en-US" sz="9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sz="6000" i="0" dirty="0">
                <a:solidFill>
                  <a:srgbClr val="000000"/>
                </a:solidFill>
                <a:effectLst/>
                <a:latin typeface="Helvetica Neue"/>
              </a:rPr>
              <a:t>   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95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3A6D-19CE-42DA-BD57-0FB44F1348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 distribution of numeric variable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664F-7F4A-4A3E-A611-086110FDE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876" y="2025748"/>
            <a:ext cx="10168128" cy="45860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After drawing normal distribution curve for each continuous variable columns, we are classifying the columns based on their skewness.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If skewness is greater than +4 or -4  we are calling it as heavily skewed to the right hand side and heavily skewed to the left side respectively.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If skewness is less than +0.5 or -0.5 we are calling this category as normally distributed.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5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4856-C8A4-4507-A8A9-ECCCF8681D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 distribution of numeric variable 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4E48B-408F-447F-8A37-999629D3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If skewness is greater than 0.5 but less than +4 or -4 ,we are calling such category as lightly skewed to the right and lightly skewed to the left respectively.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Garamond" panose="02020404030301010803" pitchFamily="18" charset="0"/>
              </a:rPr>
              <a:t>Heavily skewed to the right  side </a:t>
            </a:r>
            <a:r>
              <a:rPr lang="en-US" dirty="0">
                <a:latin typeface="Garamond" panose="02020404030301010803" pitchFamily="18" charset="0"/>
              </a:rPr>
              <a:t>:-  LotArea,BsmtFinSF2,LowQualFinSF,BsmtHalfBath,KitchenAbvGr,3SsnPorch,ScreenPorch,PoolArea,MiscVal,SalePrice.</a:t>
            </a:r>
          </a:p>
        </p:txBody>
      </p:sp>
    </p:spTree>
    <p:extLst>
      <p:ext uri="{BB962C8B-B14F-4D97-AF65-F5344CB8AC3E}">
        <p14:creationId xmlns:p14="http://schemas.microsoft.com/office/powerpoint/2010/main" val="297979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8643-C60A-4802-9689-78B96A93779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 distribution of numeric variable 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5862-DE81-4C93-9D65-E1F6B52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25748"/>
            <a:ext cx="10168128" cy="45438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Garamond" panose="02020404030301010803" pitchFamily="18" charset="0"/>
              </a:rPr>
              <a:t>Heavily skewed to the left side:-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Garamond" panose="02020404030301010803" pitchFamily="18" charset="0"/>
              </a:rPr>
              <a:t>Lightly skewed to the right  side:-</a:t>
            </a:r>
            <a:r>
              <a:rPr lang="en-US" dirty="0">
                <a:latin typeface="Garamond" panose="02020404030301010803" pitchFamily="18" charset="0"/>
              </a:rPr>
              <a:t>MasVnrArea,BsmtFinSF1,BsmtUnfSF,TotalBsmtSF,1stFlrSF,2ndFlrSF,GrLivArea,BsmtFullBath,HalfBath,Fireplaces,WoodDeckSF,OpenPorchSF,EnclosedPorch.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Garamond" panose="02020404030301010803" pitchFamily="18" charset="0"/>
              </a:rPr>
              <a:t>Lightly skewed to the left  side:-</a:t>
            </a:r>
            <a:r>
              <a:rPr lang="en-US" dirty="0" err="1">
                <a:latin typeface="Garamond" panose="02020404030301010803" pitchFamily="18" charset="0"/>
              </a:rPr>
              <a:t>YearBuilt,YearRemodAdd,GarageYrBlt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011C-3BDD-4E7D-AB98-CD056507D9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 distribution of numeric variable 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7E9E-8446-460B-AE13-AE05D5BB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Garamond" panose="02020404030301010803" pitchFamily="18" charset="0"/>
              </a:rPr>
              <a:t>Approximately normally distributed</a:t>
            </a:r>
            <a:r>
              <a:rPr lang="en-US" dirty="0">
                <a:latin typeface="Garamond" panose="02020404030301010803" pitchFamily="18" charset="0"/>
              </a:rPr>
              <a:t>:-OverallQual,OverallCond,FullBath,BedroomAbvGr,TotRmsAbvGrd,GarageCars,GarageArea,MoSold,YrSold.</a:t>
            </a:r>
          </a:p>
        </p:txBody>
      </p:sp>
    </p:spTree>
    <p:extLst>
      <p:ext uri="{BB962C8B-B14F-4D97-AF65-F5344CB8AC3E}">
        <p14:creationId xmlns:p14="http://schemas.microsoft.com/office/powerpoint/2010/main" val="3618934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DEA3-8C47-4735-8D84-8A4DB76C12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Scatter plot :- Correlation between </a:t>
            </a:r>
            <a:r>
              <a:rPr lang="en-US" dirty="0" err="1">
                <a:solidFill>
                  <a:schemeClr val="bg2"/>
                </a:solidFill>
              </a:rPr>
              <a:t>SalePrice</a:t>
            </a:r>
            <a:r>
              <a:rPr lang="en-US" dirty="0">
                <a:solidFill>
                  <a:schemeClr val="bg2"/>
                </a:solidFill>
              </a:rPr>
              <a:t> and different numeric columns.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DE5A-F8D3-41ED-9E7A-AFD0C611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After plotting scatter plot between “</a:t>
            </a:r>
            <a:r>
              <a:rPr lang="en-US" dirty="0" err="1">
                <a:latin typeface="Garamond" panose="02020404030301010803" pitchFamily="18" charset="0"/>
              </a:rPr>
              <a:t>SalePrice</a:t>
            </a:r>
            <a:r>
              <a:rPr lang="en-US" dirty="0">
                <a:latin typeface="Garamond" panose="02020404030301010803" pitchFamily="18" charset="0"/>
              </a:rPr>
              <a:t>” and other numerical columns we have found the correlation coefficients for each pair.</a:t>
            </a:r>
          </a:p>
          <a:p>
            <a:pPr marL="0" indent="0">
              <a:buNone/>
            </a:pPr>
            <a:r>
              <a:rPr lang="en-US" sz="2200" dirty="0">
                <a:latin typeface="Garamond" panose="02020404030301010803" pitchFamily="18" charset="0"/>
              </a:rPr>
              <a:t>1.LotFrontage--&gt;    0.3412</a:t>
            </a:r>
          </a:p>
          <a:p>
            <a:pPr marL="0" indent="0">
              <a:buNone/>
            </a:pPr>
            <a:r>
              <a:rPr lang="en-US" sz="2200" dirty="0">
                <a:latin typeface="Garamond" panose="02020404030301010803" pitchFamily="18" charset="0"/>
              </a:rPr>
              <a:t>2.LotArea --&gt;       0.2494</a:t>
            </a:r>
          </a:p>
          <a:p>
            <a:pPr marL="0" indent="0">
              <a:buNone/>
            </a:pPr>
            <a:r>
              <a:rPr lang="en-US" sz="2200" dirty="0">
                <a:latin typeface="Garamond" panose="02020404030301010803" pitchFamily="18" charset="0"/>
              </a:rPr>
              <a:t>3.OverallQual--&gt;    0.7891</a:t>
            </a:r>
          </a:p>
          <a:p>
            <a:pPr marL="0" indent="0">
              <a:buNone/>
            </a:pPr>
            <a:r>
              <a:rPr lang="en-US" sz="2200" dirty="0">
                <a:latin typeface="Garamond" panose="02020404030301010803" pitchFamily="18" charset="0"/>
              </a:rPr>
              <a:t>4.OverallCond--&gt;   -0.0656</a:t>
            </a:r>
          </a:p>
          <a:p>
            <a:pPr marL="0" indent="0">
              <a:buNone/>
            </a:pPr>
            <a:r>
              <a:rPr lang="en-US" sz="2200" dirty="0">
                <a:latin typeface="Garamond" panose="02020404030301010803" pitchFamily="18" charset="0"/>
              </a:rPr>
              <a:t>5.YearBuilt--&gt;      0.5144</a:t>
            </a:r>
          </a:p>
        </p:txBody>
      </p:sp>
    </p:spTree>
    <p:extLst>
      <p:ext uri="{BB962C8B-B14F-4D97-AF65-F5344CB8AC3E}">
        <p14:creationId xmlns:p14="http://schemas.microsoft.com/office/powerpoint/2010/main" val="783256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A9EF-7F62-4662-913E-63E04379620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Scatter plot :- Correlation between </a:t>
            </a:r>
            <a:r>
              <a:rPr lang="en-US" dirty="0" err="1">
                <a:solidFill>
                  <a:schemeClr val="bg2"/>
                </a:solidFill>
              </a:rPr>
              <a:t>SalePrice</a:t>
            </a:r>
            <a:r>
              <a:rPr lang="en-US" dirty="0">
                <a:solidFill>
                  <a:schemeClr val="bg2"/>
                </a:solidFill>
              </a:rPr>
              <a:t> and different numeric columns.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137C-019F-4BF1-8212-07385C19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69477"/>
            <a:ext cx="10168128" cy="4515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6</a:t>
            </a:r>
            <a:r>
              <a:rPr lang="en-US" sz="2000" dirty="0">
                <a:latin typeface="Garamond" panose="02020404030301010803" pitchFamily="18" charset="0"/>
              </a:rPr>
              <a:t>.YearRemodAdd--&gt;   0.5078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7.MasVnrArea--&gt;     0.4663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8.BsmtFinSF1--&gt;     0.3628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9.BsmtFinSF2--&gt;    -0.0101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10.BsmtUnfSF--&gt;     0.2157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11.TotalBsmtSF--&gt;   0.5950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12.1stFlrSF--&gt;      0.5876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13.2ndFlrSF--&gt;      0.3303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14.LowQualFinSF--&gt; -0.0323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15.GrLivArea--&gt;     0.7073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87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660D-FA7C-41B7-A289-78471127729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C3499-C74E-4B59-8DCA-A783430E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 this  “Housing Price Prediction” project we need to build a machine learning regression model which can  predict the  house prices accurately.</a:t>
            </a:r>
          </a:p>
          <a:p>
            <a:r>
              <a:rPr lang="en-US" dirty="0">
                <a:latin typeface="Garamond" panose="02020404030301010803" pitchFamily="18" charset="0"/>
              </a:rPr>
              <a:t>We have many independent/input attributes present in given dataset  from which we need to find the best attributes which effect the property prices and nature of those attributes on property price.</a:t>
            </a:r>
          </a:p>
        </p:txBody>
      </p:sp>
    </p:spTree>
    <p:extLst>
      <p:ext uri="{BB962C8B-B14F-4D97-AF65-F5344CB8AC3E}">
        <p14:creationId xmlns:p14="http://schemas.microsoft.com/office/powerpoint/2010/main" val="3735535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01D6-49F1-47A3-BB94-52A83FC6BC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Scatter plot :- Correlation between </a:t>
            </a:r>
            <a:r>
              <a:rPr lang="en-US" dirty="0" err="1">
                <a:solidFill>
                  <a:schemeClr val="bg2"/>
                </a:solidFill>
              </a:rPr>
              <a:t>SalePrice</a:t>
            </a:r>
            <a:r>
              <a:rPr lang="en-US" dirty="0">
                <a:solidFill>
                  <a:schemeClr val="bg2"/>
                </a:solidFill>
              </a:rPr>
              <a:t> and different numeric columns.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8BB1-7AAB-480A-9C69-3024CD1A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16.HalfBath--&gt;      0.2955</a:t>
            </a:r>
          </a:p>
          <a:p>
            <a:r>
              <a:rPr lang="en-US" dirty="0">
                <a:latin typeface="Garamond" panose="02020404030301010803" pitchFamily="18" charset="0"/>
              </a:rPr>
              <a:t>17.BedroomAbvGr--&gt;  0.1582</a:t>
            </a:r>
          </a:p>
          <a:p>
            <a:r>
              <a:rPr lang="en-US" dirty="0">
                <a:latin typeface="Garamond" panose="02020404030301010803" pitchFamily="18" charset="0"/>
              </a:rPr>
              <a:t>18.TotRmsAbvGrd--&gt;  0.5283</a:t>
            </a:r>
          </a:p>
          <a:p>
            <a:r>
              <a:rPr lang="en-US" dirty="0">
                <a:latin typeface="Garamond" panose="02020404030301010803" pitchFamily="18" charset="0"/>
              </a:rPr>
              <a:t>19.GarageYrBlt--&gt;   0.4743</a:t>
            </a:r>
          </a:p>
          <a:p>
            <a:r>
              <a:rPr lang="en-US" dirty="0">
                <a:latin typeface="Garamond" panose="02020404030301010803" pitchFamily="18" charset="0"/>
              </a:rPr>
              <a:t>20.GarageArea--&gt;    0.6189</a:t>
            </a:r>
          </a:p>
          <a:p>
            <a:r>
              <a:rPr lang="en-US" dirty="0">
                <a:latin typeface="Garamond" panose="02020404030301010803" pitchFamily="18" charset="0"/>
              </a:rPr>
              <a:t>21.WoodDeckSF--&gt;    0.3154</a:t>
            </a:r>
          </a:p>
          <a:p>
            <a:r>
              <a:rPr lang="en-US" dirty="0">
                <a:latin typeface="Garamond" panose="02020404030301010803" pitchFamily="18" charset="0"/>
              </a:rPr>
              <a:t>22.OpenPorchSF--&gt;   0.3394</a:t>
            </a:r>
          </a:p>
          <a:p>
            <a:r>
              <a:rPr lang="en-US" dirty="0">
                <a:latin typeface="Garamond" panose="02020404030301010803" pitchFamily="18" charset="0"/>
              </a:rPr>
              <a:t>23.EnclosedPorch--&gt;-0.1150</a:t>
            </a:r>
          </a:p>
        </p:txBody>
      </p:sp>
    </p:spTree>
    <p:extLst>
      <p:ext uri="{BB962C8B-B14F-4D97-AF65-F5344CB8AC3E}">
        <p14:creationId xmlns:p14="http://schemas.microsoft.com/office/powerpoint/2010/main" val="378872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35B2-6C75-4842-95A9-609340D3DB2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Scatter plot :- Correlation between </a:t>
            </a:r>
            <a:r>
              <a:rPr lang="en-US" dirty="0" err="1">
                <a:solidFill>
                  <a:schemeClr val="bg2"/>
                </a:solidFill>
              </a:rPr>
              <a:t>SalePrice</a:t>
            </a:r>
            <a:r>
              <a:rPr lang="en-US" dirty="0">
                <a:solidFill>
                  <a:schemeClr val="bg2"/>
                </a:solidFill>
              </a:rPr>
              <a:t> and different numeric columns.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78F1F-58BF-42D3-98E4-3EDEBF19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24.3SsnPorch--&gt;     0.0601</a:t>
            </a:r>
          </a:p>
          <a:p>
            <a:r>
              <a:rPr lang="en-US" dirty="0">
                <a:latin typeface="Garamond" panose="02020404030301010803" pitchFamily="18" charset="0"/>
              </a:rPr>
              <a:t>25.ScreenPorch--&gt;   0.1002</a:t>
            </a:r>
          </a:p>
          <a:p>
            <a:r>
              <a:rPr lang="en-US" dirty="0">
                <a:latin typeface="Garamond" panose="02020404030301010803" pitchFamily="18" charset="0"/>
              </a:rPr>
              <a:t>26.PoolArea--&gt;      0.1032</a:t>
            </a:r>
          </a:p>
          <a:p>
            <a:r>
              <a:rPr lang="en-US" dirty="0">
                <a:latin typeface="Garamond" panose="02020404030301010803" pitchFamily="18" charset="0"/>
              </a:rPr>
              <a:t>27.MiscVa--&gt;       -0.0130</a:t>
            </a:r>
          </a:p>
          <a:p>
            <a:r>
              <a:rPr lang="en-US" dirty="0">
                <a:latin typeface="Garamond" panose="02020404030301010803" pitchFamily="18" charset="0"/>
              </a:rPr>
              <a:t>28.YrSold--&gt;       -0.0455</a:t>
            </a:r>
          </a:p>
          <a:p>
            <a:r>
              <a:rPr lang="en-US" dirty="0">
                <a:latin typeface="Garamond" panose="02020404030301010803" pitchFamily="18" charset="0"/>
              </a:rPr>
              <a:t>29.MoSold--&gt;        0.0727</a:t>
            </a:r>
          </a:p>
        </p:txBody>
      </p:sp>
    </p:spTree>
    <p:extLst>
      <p:ext uri="{BB962C8B-B14F-4D97-AF65-F5344CB8AC3E}">
        <p14:creationId xmlns:p14="http://schemas.microsoft.com/office/powerpoint/2010/main" val="336673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5B67-2E04-45C6-86F8-642CE2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Creating dummy variables of categorical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84F1B-2183-445B-800E-7E5B757D6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>
                <a:latin typeface="Garamond" panose="02020404030301010803" pitchFamily="18" charset="0"/>
              </a:rPr>
              <a:t>We are dropping few irrelevant columns from the dataset :-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'Condition2','YearRemodAdd','Heating','GarageCars','GarageQual','MiscVal','MoSold','YrSold','SaleCondition’,’Street’.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We are using get_dummies function to create dummy variables for each categorical column and deleting one dummy variable from each to reduce the problem of  multicollinearity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8511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BF6F-4CC2-403D-9089-E4163E8B9B6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Checking for the outliers in the dataset.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16DE-2265-402C-B71A-54806D3C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We have checked for the outliers in numerical columns we found that many of our columns have outliers (approximately 30% of dataset) are outlier hence we cannot delete these outliers otherwise we will loose such great amount of data.</a:t>
            </a:r>
          </a:p>
        </p:txBody>
      </p:sp>
    </p:spTree>
    <p:extLst>
      <p:ext uri="{BB962C8B-B14F-4D97-AF65-F5344CB8AC3E}">
        <p14:creationId xmlns:p14="http://schemas.microsoft.com/office/powerpoint/2010/main" val="2768275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566C-D90C-48DB-B7B7-B7E59583B9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b="1" i="1" dirty="0"/>
              <a:t>Machine Learning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4FC7-5B32-49C3-BA8B-AA4B3696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14135"/>
            <a:ext cx="10168128" cy="645738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Garamond" panose="02020404030301010803" pitchFamily="18" charset="0"/>
              </a:rPr>
              <a:t>Linear Regression Model :-</a:t>
            </a: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R2_score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LinearRegressor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model is : -5.479463540787324e+17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Adjusted_r2_score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LinearRegressor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model is : -6.491912641724677e+17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Mean_squared_error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LinearRegressor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model is : 3.567348025097778e+27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i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Linear model is not performing well on our dataset.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E7E0BD-AE85-4922-8E82-D238B639B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54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427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E981-C36A-437A-803E-DC5F22077B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i="1" dirty="0"/>
              <a:t>AdaBoost Regressor Model 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6938-10CF-4721-B290-3E852D19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18182167"/>
          </a:xfrm>
        </p:spPr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R2_score of AdaBoost Regressor model is : 0.7359834002609802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Adjusted_r2_score of AdaBoost Regressor model is : 0.687200637669608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Mean_squared_error of AdaBoost Regressor model is : 1718852746.5531664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i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/>
              <a:t>Adaboost Regressor Model is doing well.</a:t>
            </a:r>
          </a:p>
        </p:txBody>
      </p:sp>
    </p:spTree>
    <p:extLst>
      <p:ext uri="{BB962C8B-B14F-4D97-AF65-F5344CB8AC3E}">
        <p14:creationId xmlns:p14="http://schemas.microsoft.com/office/powerpoint/2010/main" val="13926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DD0F-0E51-41E9-8A29-EAA1C7AF76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i="1" dirty="0"/>
              <a:t>Gradient Boosting Regressor Model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2AF7-1B29-4679-917C-73022F2AF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R2_score of GradientBoosting Regressor model is : 0.8748093573156407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Adjusted_r2_score of GradientBoosting Regressor model is : 0.8516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Mean_squared_error of GradientBoosting Regressor model is : 815040721.80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Great!!!! Gradient boosting Regressor model is performing very well on th</a:t>
            </a:r>
            <a:r>
              <a:rPr lang="en-US" altLang="en-US" sz="1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e dataset giving adjusted r2 score of 0.8516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21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0D88-D237-4029-AA0B-5316939F720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i="1" dirty="0"/>
              <a:t>Support Vector Regressor Model 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2554-2BD5-4588-8BC3-625C298B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R2_score of Support Vector Regressor model is : -0.05562134505689964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Adjusted_r2_score of Support Vector Regressor model is : -0.25067016211309845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Mean_squared_error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of Support Vector Regressor model is :- 6872513508.865689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Support Vector Regressor model is performing very bad.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00F36B-ED0B-4596-9172-F5885C686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1271311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02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0449-AFAA-4EF4-9F6E-F521327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i="1" dirty="0"/>
              <a:t>Random Forest Regressor Model :-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D32C-CC9E-4CC9-91F0-AEC24C11D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R2_score of RandomForestRegressor model is : 0.8189416963914834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Adjusted_r2_score of RandomForestRegressor model is : 0.7854872687196559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Mean_squared_error of RandomForestRegressor model is: 1178761345.8827558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After gradient boosting model ,Random Forest Regressor model is also doing well.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04548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4C18-A430-4B9B-B341-0C579B6529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i="1" dirty="0"/>
              <a:t>Decision Tree Regressor Model 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2E02-DCCA-4750-94C3-18C8F178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774936" cy="3694176"/>
          </a:xfrm>
        </p:spPr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R2_score of DecisionTreeRegressor model is : 0.7197465674680911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Adjusted_r2_score of DecisionTreeRegressor model is : 0.6679636997312307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Mean_squared_error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of DecisionTreeRegressor model is : 1824560965.9188035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0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5015-3675-44A4-9422-DA2A04F8BB9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Exploratory Data Analysis &amp;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81BD-8E5A-4CC1-84E9-2010FFA5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Our training dataset have :- 1168 rows and 81 columns.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Our test dataset have :- 292 rows and 80 columns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Many columns/attributes of our dataset contain lots of null values, columns which have many null values approximately equal to 50% we will remove those columns from the both training and test dataset.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370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7D82-65BC-4FA0-81F3-2491FA3C117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i="1" dirty="0"/>
              <a:t>Knearest Neighbour Regression Model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2F99-8623-4558-842B-568DC6884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516632" cy="3694176"/>
          </a:xfrm>
        </p:spPr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R2_score OF KNN regressor model is : 0.6922091431388678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Adjusted_r2_score of KNN regressor model is : 0.6353381421756942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Mean_squared_error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of KNN regressor model is : 2003840516.85641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72332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8FA9-8BD8-4F0B-8428-385FC3B4F46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i="1" dirty="0"/>
              <a:t>Ridge Regressor Model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8F41-E4DF-49B1-B8DD-F6B59E13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430152" cy="3694176"/>
          </a:xfrm>
        </p:spPr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R2_score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RidgeRegressor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model is : 0.6533105651742508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Adjusted_r2_score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RidgeRegressor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model is : 0.5892522127495946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Mean_squared_error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RidgeRegressor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model is : 2257085682.643661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83755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95AA-D25A-4137-88B2-D56584979E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i="1" dirty="0"/>
              <a:t>Lasso Regressor Model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0086-0B62-471F-B470-A9D74328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852521" cy="3694176"/>
          </a:xfrm>
        </p:spPr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R2_score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LassoRegressor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model is : 0.6533049592576221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Adjusted_r2_score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LassoRegressor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model is : 0.5892455710189289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Mean_squared_error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LassoRegressor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model is: 2257122179.3836536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endParaRPr lang="en-US" b="1" i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91593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72F6-6AC3-4104-B91C-B230E5C6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54745"/>
            <a:ext cx="10168128" cy="1573471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i="1" dirty="0"/>
              <a:t>Cross Validating Model results using GridSearch CV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8EE4-FDED-4533-B579-9942BD2EA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4560"/>
            <a:ext cx="10590433" cy="372793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Cross validation score of LinearRegression model : -3.507560571660704e+21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Cross validation score of gradientBoostingRegression model : 0.8760363223809456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Cross validation score of Support vector regression model : -0.055716043214692736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Cross validation score of AdaBoostRegressor model : 0.8002358320275951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Cross validation score of Knearest neighbour regressor model : 0.6889698499820712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Cross validation score of DecisionTreeRegressor model : 0.749714514335313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Cross validation score of RandomForestRegressor model : 0.8511670006132802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Cross validation score of RidgeRegression model : 0.8032162581721294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Cross validation score of LassoRegression model : 0.8032141900758617</a:t>
            </a: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6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8000" dirty="0">
                <a:highlight>
                  <a:srgbClr val="00FF00"/>
                </a:highlight>
                <a:latin typeface="Garamond" panose="02020404030301010803" pitchFamily="18" charset="0"/>
              </a:rPr>
              <a:t>We can clearly see our best model is Gradient Boosting Regression Model</a:t>
            </a:r>
            <a:r>
              <a:rPr lang="en-US" altLang="en-US" sz="6400" dirty="0">
                <a:latin typeface="Garamond" panose="02020404030301010803" pitchFamily="18" charset="0"/>
              </a:rPr>
              <a:t>.</a:t>
            </a:r>
            <a:endParaRPr kumimoji="0" lang="en-US" altLang="en-US" sz="6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64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70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7431-EB26-4160-8C08-BE7DC2B05C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b="1" i="1" dirty="0"/>
              <a:t>Best Performing 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BB96-2962-4011-A1BB-290FC3B7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4147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Our best performing machine learning model is Gradient Boosting Regressor model.</a:t>
            </a:r>
          </a:p>
          <a:p>
            <a:pPr marL="0" indent="0">
              <a:buNone/>
            </a:pPr>
            <a:r>
              <a:rPr lang="en-US" b="1" u="sng" dirty="0">
                <a:latin typeface="Garamond" panose="02020404030301010803" pitchFamily="18" charset="0"/>
              </a:rPr>
              <a:t>Lets do the hyperparametric tuning of this model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On doing hyperparametric tuning we got following results:-</a:t>
            </a:r>
          </a:p>
          <a:p>
            <a:pPr marL="0" indent="0">
              <a:buNone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Garamond" panose="02020404030301010803" pitchFamily="18" charset="0"/>
                <a:cs typeface="Courier New" panose="02070309020205020404" pitchFamily="49" charset="0"/>
              </a:rPr>
              <a:t>R2_score of Tuned GradientBoosting Regressor model is : 0.884949835280371</a:t>
            </a:r>
          </a:p>
          <a:p>
            <a:pPr marL="0" indent="0">
              <a:buNone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Garamond" panose="02020404030301010803" pitchFamily="18" charset="0"/>
                <a:cs typeface="Courier New" panose="02070309020205020404" pitchFamily="49" charset="0"/>
              </a:rPr>
              <a:t>Adjusted_r2_score of Tuned GradientBoosting Regressor model is : 0.8636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00FF00"/>
                </a:highlight>
                <a:latin typeface="Garamond" panose="02020404030301010803" pitchFamily="18" charset="0"/>
                <a:cs typeface="Courier New" panose="02070309020205020404" pitchFamily="49" charset="0"/>
              </a:rPr>
              <a:t>We can clearly see upon hyperparameter tuning our model performance raised from 0.8516 to 0.8636, that is increment of 1.2 %.</a:t>
            </a:r>
            <a:endParaRPr lang="en-US" sz="2400" b="1" dirty="0">
              <a:highlight>
                <a:srgbClr val="00FF00"/>
              </a:highligh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1939-449D-4D12-BD04-FC74FBD16E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Column with so many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3F88-8C74-49B8-BF13-4F68A0A7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Garamond" panose="02020404030301010803" pitchFamily="18" charset="0"/>
              </a:rPr>
              <a:t>List of columns which have too many null values</a:t>
            </a:r>
          </a:p>
          <a:p>
            <a:r>
              <a:rPr lang="en-US" dirty="0">
                <a:latin typeface="Garamond" panose="02020404030301010803" pitchFamily="18" charset="0"/>
              </a:rPr>
              <a:t>'Alley’,   '</a:t>
            </a:r>
            <a:r>
              <a:rPr lang="en-US" dirty="0" err="1">
                <a:latin typeface="Garamond" panose="02020404030301010803" pitchFamily="18" charset="0"/>
              </a:rPr>
              <a:t>FireplaceQu</a:t>
            </a:r>
            <a:r>
              <a:rPr lang="en-US" dirty="0">
                <a:latin typeface="Garamond" panose="02020404030301010803" pitchFamily="18" charset="0"/>
              </a:rPr>
              <a:t>’,  '</a:t>
            </a:r>
            <a:r>
              <a:rPr lang="en-US" dirty="0" err="1">
                <a:latin typeface="Garamond" panose="02020404030301010803" pitchFamily="18" charset="0"/>
              </a:rPr>
              <a:t>PoolQC</a:t>
            </a:r>
            <a:r>
              <a:rPr lang="en-US" dirty="0">
                <a:latin typeface="Garamond" panose="02020404030301010803" pitchFamily="18" charset="0"/>
              </a:rPr>
              <a:t>’, 'Fence’, '</a:t>
            </a:r>
            <a:r>
              <a:rPr lang="en-US" dirty="0" err="1">
                <a:latin typeface="Garamond" panose="02020404030301010803" pitchFamily="18" charset="0"/>
              </a:rPr>
              <a:t>MiscFeature</a:t>
            </a:r>
            <a:r>
              <a:rPr lang="en-US" dirty="0">
                <a:latin typeface="Garamond" panose="02020404030301010803" pitchFamily="18" charset="0"/>
              </a:rPr>
              <a:t>’.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We are deleting these columns from both training and test dataset since they have missing values more than 50 %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6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6D6D-AEF3-47AD-BC11-7D0A2A5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Replacing NULL values.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2B69-486B-4AC0-8762-D8ECD6CBB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83133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Few columns have less null values present in them so we will replace those null values with a suitable value.</a:t>
            </a:r>
          </a:p>
          <a:p>
            <a:r>
              <a:rPr lang="en-US" dirty="0">
                <a:latin typeface="Garamond" panose="02020404030301010803" pitchFamily="18" charset="0"/>
              </a:rPr>
              <a:t>If the datatype of column in categorical then we will replace null values with mode of that column.</a:t>
            </a:r>
          </a:p>
          <a:p>
            <a:r>
              <a:rPr lang="en-US" dirty="0">
                <a:latin typeface="Garamond" panose="02020404030301010803" pitchFamily="18" charset="0"/>
              </a:rPr>
              <a:t>If the datatype of the column is numerical (int/float) then we will replace null value depending upon following condition:-</a:t>
            </a:r>
          </a:p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       &gt; Distribution of data is skewed</a:t>
            </a:r>
            <a:r>
              <a:rPr lang="en-US" dirty="0">
                <a:latin typeface="Garamond" panose="02020404030301010803" pitchFamily="18" charset="0"/>
                <a:sym typeface="Wingdings" panose="05000000000000000000" pitchFamily="2" charset="2"/>
              </a:rPr>
              <a:t> Replace null values with median of that column.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3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4A67-1E9D-44FE-9676-F5DC0C7D09A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Replacing NULL values.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53BD-7D7E-4BE6-89BB-2E9BCFBA2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latin typeface="Garamond" panose="02020404030301010803" pitchFamily="18" charset="0"/>
              </a:rPr>
              <a:t>&gt; Distribution of data is normal</a:t>
            </a:r>
            <a:r>
              <a:rPr lang="en-US" dirty="0">
                <a:latin typeface="Garamond" panose="02020404030301010803" pitchFamily="18" charset="0"/>
                <a:sym typeface="Wingdings" panose="05000000000000000000" pitchFamily="2" charset="2"/>
              </a:rPr>
              <a:t> Replace null values with mean of that column.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8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9EC0-35C3-4E76-B871-5DF735D552F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Exploratory Data Analysis &amp;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8D72-6C93-47B9-BD21-C9B41087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6425"/>
            <a:ext cx="10168128" cy="441725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i="1" u="sng" dirty="0">
                <a:latin typeface="Garamond" panose="02020404030301010803" pitchFamily="18" charset="0"/>
              </a:rPr>
              <a:t>By Using </a:t>
            </a:r>
            <a:r>
              <a:rPr lang="en-US" sz="11200" b="1" i="1" u="sng" dirty="0" err="1">
                <a:latin typeface="Garamond" panose="02020404030301010803" pitchFamily="18" charset="0"/>
              </a:rPr>
              <a:t>histplot</a:t>
            </a:r>
            <a:r>
              <a:rPr lang="en-US" sz="11200" b="1" i="1" u="sng" dirty="0">
                <a:latin typeface="Garamond" panose="02020404030301010803" pitchFamily="18" charset="0"/>
              </a:rPr>
              <a:t> we found that :-</a:t>
            </a:r>
          </a:p>
          <a:p>
            <a:pPr marL="0" indent="0">
              <a:buNone/>
            </a:pPr>
            <a:r>
              <a:rPr lang="en-US" sz="11200" dirty="0" err="1">
                <a:latin typeface="Garamond" panose="02020404030301010803" pitchFamily="18" charset="0"/>
              </a:rPr>
              <a:t>MasVnrArea</a:t>
            </a:r>
            <a:r>
              <a:rPr lang="en-US" sz="11200" dirty="0">
                <a:latin typeface="Garamond" panose="02020404030301010803" pitchFamily="18" charset="0"/>
              </a:rPr>
              <a:t> , Lot Frontage </a:t>
            </a:r>
            <a:r>
              <a:rPr lang="en-US" sz="11200" dirty="0">
                <a:latin typeface="Garamond" panose="02020404030301010803" pitchFamily="18" charset="0"/>
                <a:sym typeface="Wingdings" panose="05000000000000000000" pitchFamily="2" charset="2"/>
              </a:rPr>
              <a:t> This columns is heavily skewed to the right hand side.</a:t>
            </a:r>
          </a:p>
          <a:p>
            <a:pPr marL="0" indent="0">
              <a:buNone/>
            </a:pPr>
            <a:r>
              <a:rPr lang="en-US" sz="11200" b="1" i="1" u="sng" dirty="0">
                <a:latin typeface="Garamond" panose="02020404030301010803" pitchFamily="18" charset="0"/>
                <a:sym typeface="Wingdings" panose="05000000000000000000" pitchFamily="2" charset="2"/>
              </a:rPr>
              <a:t>By Using Countplot  we found that :-</a:t>
            </a:r>
          </a:p>
          <a:p>
            <a:pPr marL="0" indent="0">
              <a:buNone/>
            </a:pPr>
            <a:r>
              <a:rPr lang="en-US" sz="112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GarageYrBlt</a:t>
            </a:r>
            <a:r>
              <a:rPr lang="en-US" sz="11200" dirty="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From 1900 to 1950 :- Very less number of garages built every year.</a:t>
            </a:r>
          </a:p>
          <a:p>
            <a:pPr marL="0" indent="0">
              <a:buNone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From 1951 to 1981 :- Increment in the average number of garages built every year.</a:t>
            </a:r>
          </a:p>
          <a:p>
            <a:pPr marL="0" indent="0">
              <a:buNone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From 1982 to 2010 :- Drastic increment in the average number of the garages built every year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.</a:t>
            </a:r>
          </a:p>
          <a:p>
            <a:pPr marL="0" indent="0">
              <a:buNone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Most number of garages are </a:t>
            </a:r>
            <a:r>
              <a:rPr kumimoji="0" lang="en-US" altLang="en-US" sz="7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builted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in year 2005 &amp; 2006.</a:t>
            </a:r>
            <a:r>
              <a:rPr kumimoji="0" lang="en-US" altLang="en-US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Helvetica Neue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  <a:sym typeface="Wingdings" panose="05000000000000000000" pitchFamily="2" charset="2"/>
              </a:rPr>
              <a:t>  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9C52A5A-A4B5-45F9-BD91-30BDE937C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41064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EF8F1E-4D50-4863-BAEE-3EC80C63A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8512"/>
            <a:ext cx="676265" cy="489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1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092A-C795-437D-B4F3-97CE077F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37160"/>
            <a:ext cx="10168128" cy="1591056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Exploratory Data Analysis &amp; Visualizations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Countplot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99C2-BFB1-48C7-892A-E0479ADA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2615184"/>
            <a:ext cx="11887200" cy="4105656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By creating countplot of few attributes we have found that following observations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MSZoning</a:t>
            </a:r>
            <a:r>
              <a:rPr lang="en-US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: Identifies the general zoning classification of the sale.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     </a:t>
            </a:r>
            <a:r>
              <a:rPr kumimoji="0" lang="en-US" altLang="en-US" sz="28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#Most of houses in our dataset are in the following two zones</a:t>
            </a:r>
            <a:endParaRPr kumimoji="0" lang="en-US" altLang="en-US" sz="280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1.RL Residential Low Density 2.RM Residential Medium Density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Street</a:t>
            </a:r>
            <a:r>
              <a:rPr lang="en-US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: Type of road access to property.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#Almost all of the houses are connected with Paved road.</a:t>
            </a:r>
            <a:endParaRPr lang="en-US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5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7B9D-1AC0-4D0B-83D1-7339E8A0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79829"/>
            <a:ext cx="10168128" cy="157558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Exploratory Data Analysis &amp; Visualizations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Countplot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2061-2A3E-449B-91EF-69BD62EC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2478023"/>
            <a:ext cx="11211950" cy="42322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LotShape</a:t>
            </a:r>
            <a:r>
              <a:rPr lang="en-US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: General shape of property.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 #Most of the houses in our dataset have following shape of property.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  1.Reg Regular  2.IR1 Slightly irregular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LandContour</a:t>
            </a:r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: </a:t>
            </a:r>
            <a:r>
              <a:rPr lang="en-US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Flatness of the property.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 #Most of the houses in our dataset have following flatness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 1.Lvl Near Flat/Level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   2.Bnk Banked - Quick and significant rise from street grade to building.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714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1936</Words>
  <Application>Microsoft Office PowerPoint</Application>
  <PresentationFormat>Widescreen</PresentationFormat>
  <Paragraphs>228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Avenir Next LT Pro</vt:lpstr>
      <vt:lpstr>Calibri</vt:lpstr>
      <vt:lpstr>Courier New</vt:lpstr>
      <vt:lpstr>Garamond</vt:lpstr>
      <vt:lpstr>Helvetica Neue</vt:lpstr>
      <vt:lpstr>Wingdings</vt:lpstr>
      <vt:lpstr>AccentBoxVTI</vt:lpstr>
      <vt:lpstr>PFA Housing Price Prediction Project</vt:lpstr>
      <vt:lpstr>Problem Statement</vt:lpstr>
      <vt:lpstr>Exploratory Data Analysis &amp; Visualizations</vt:lpstr>
      <vt:lpstr>Column with so many NULL values</vt:lpstr>
      <vt:lpstr>Replacing NULL values.</vt:lpstr>
      <vt:lpstr>Replacing NULL values.</vt:lpstr>
      <vt:lpstr>Exploratory Data Analysis &amp; Visualizations</vt:lpstr>
      <vt:lpstr>Exploratory Data Analysis &amp; Visualizations  Countplot results</vt:lpstr>
      <vt:lpstr>Exploratory Data Analysis &amp; Visualizations  Countplot results</vt:lpstr>
      <vt:lpstr>Exploratory Data Analysis &amp; Visualizations  Countplot results</vt:lpstr>
      <vt:lpstr>Exploratory Data Analysis &amp; Visualizations  Countplot results</vt:lpstr>
      <vt:lpstr>Exploratory Data Analysis &amp; Visualizations  Countplot results</vt:lpstr>
      <vt:lpstr>Exploratory Data Analysis &amp; Visualizations  Countplot results</vt:lpstr>
      <vt:lpstr>Normal distribution of numeric variable columns</vt:lpstr>
      <vt:lpstr>Normal distribution of numeric variable columns</vt:lpstr>
      <vt:lpstr>Normal distribution of numeric variable columns</vt:lpstr>
      <vt:lpstr>Normal distribution of numeric variable columns</vt:lpstr>
      <vt:lpstr>Scatter plot :- Correlation between SalePrice and different numeric columns.</vt:lpstr>
      <vt:lpstr>Scatter plot :- Correlation between SalePrice and different numeric columns.</vt:lpstr>
      <vt:lpstr>Scatter plot :- Correlation between SalePrice and different numeric columns.</vt:lpstr>
      <vt:lpstr>Scatter plot :- Correlation between SalePrice and different numeric columns.</vt:lpstr>
      <vt:lpstr>Creating dummy variables of categorical columns</vt:lpstr>
      <vt:lpstr>Checking for the outliers in the dataset.</vt:lpstr>
      <vt:lpstr>Machine Learning Model Building</vt:lpstr>
      <vt:lpstr>AdaBoost Regressor Model  </vt:lpstr>
      <vt:lpstr>Gradient Boosting Regressor Model </vt:lpstr>
      <vt:lpstr>Support Vector Regressor Model  </vt:lpstr>
      <vt:lpstr>Random Forest Regressor Model :- </vt:lpstr>
      <vt:lpstr>Decision Tree Regressor Model  </vt:lpstr>
      <vt:lpstr>Knearest Neighbour Regression Model </vt:lpstr>
      <vt:lpstr>Ridge Regressor Model </vt:lpstr>
      <vt:lpstr>Lasso Regressor Model </vt:lpstr>
      <vt:lpstr>Cross Validating Model results using GridSearch CV </vt:lpstr>
      <vt:lpstr>Best Performing ML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</dc:title>
  <dc:creator>Pranav Pandey</dc:creator>
  <cp:lastModifiedBy>Pranav Pandey</cp:lastModifiedBy>
  <cp:revision>127</cp:revision>
  <dcterms:created xsi:type="dcterms:W3CDTF">2021-10-09T11:45:02Z</dcterms:created>
  <dcterms:modified xsi:type="dcterms:W3CDTF">2021-10-10T12:38:52Z</dcterms:modified>
</cp:coreProperties>
</file>