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738" r:id="rId2"/>
  </p:sldMasterIdLst>
  <p:notesMasterIdLst>
    <p:notesMasterId r:id="rId23"/>
  </p:notesMasterIdLst>
  <p:sldIdLst>
    <p:sldId id="284" r:id="rId3"/>
    <p:sldId id="278" r:id="rId4"/>
    <p:sldId id="263" r:id="rId5"/>
    <p:sldId id="264" r:id="rId6"/>
    <p:sldId id="266" r:id="rId7"/>
    <p:sldId id="257" r:id="rId8"/>
    <p:sldId id="258" r:id="rId9"/>
    <p:sldId id="273" r:id="rId10"/>
    <p:sldId id="259" r:id="rId11"/>
    <p:sldId id="279" r:id="rId12"/>
    <p:sldId id="280" r:id="rId13"/>
    <p:sldId id="281" r:id="rId14"/>
    <p:sldId id="283" r:id="rId15"/>
    <p:sldId id="277" r:id="rId16"/>
    <p:sldId id="260" r:id="rId17"/>
    <p:sldId id="282" r:id="rId18"/>
    <p:sldId id="276" r:id="rId19"/>
    <p:sldId id="274" r:id="rId20"/>
    <p:sldId id="265" r:id="rId21"/>
    <p:sldId id="25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1A75B-842A-4281-BDB9-83E4EEB13F20}" type="datetimeFigureOut">
              <a:rPr lang="en-IN" smtClean="0"/>
              <a:t>28-05-2022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897FB2-66BD-4902-8B2C-96EBACFBAFFF}" type="slidenum">
              <a:rPr lang="en-IN" smtClean="0"/>
              <a:t>‹#›</a:t>
            </a:fld>
            <a:endParaRPr lang="en-IN"/>
          </a:p>
        </p:txBody>
      </p:sp>
    </p:spTree>
    <p:extLst>
      <p:ext uri="{BB962C8B-B14F-4D97-AF65-F5344CB8AC3E}">
        <p14:creationId xmlns:p14="http://schemas.microsoft.com/office/powerpoint/2010/main" val="2181485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AEDA1B-8ED1-4508-A35E-643577A9D4F7}"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117479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AEDA1B-8ED1-4508-A35E-643577A9D4F7}"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25277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5AEDA1B-8ED1-4508-A35E-643577A9D4F7}"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885853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35AEDA1B-8ED1-4508-A35E-643577A9D4F7}" type="datetimeFigureOut">
              <a:rPr lang="en-IN" smtClean="0"/>
              <a:t>28-05-2022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3279965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EDA1B-8ED1-4508-A35E-643577A9D4F7}"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589432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EDA1B-8ED1-4508-A35E-643577A9D4F7}"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519493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EEEA-F489-6D73-20BF-9A395AEB01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32AB7F-443F-BC99-9325-65A7F346CA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074614-EC22-8B55-71EE-FD8A7D70EC82}"/>
              </a:ext>
            </a:extLst>
          </p:cNvPr>
          <p:cNvSpPr>
            <a:spLocks noGrp="1"/>
          </p:cNvSpPr>
          <p:nvPr>
            <p:ph type="dt" sz="half" idx="10"/>
          </p:nvPr>
        </p:nvSpPr>
        <p:spPr/>
        <p:txBody>
          <a:bodyPr/>
          <a:lstStyle/>
          <a:p>
            <a:fld id="{35AEDA1B-8ED1-4508-A35E-643577A9D4F7}" type="datetimeFigureOut">
              <a:rPr lang="en-IN" smtClean="0"/>
              <a:t>28-05-2022</a:t>
            </a:fld>
            <a:endParaRPr lang="en-IN"/>
          </a:p>
        </p:txBody>
      </p:sp>
      <p:sp>
        <p:nvSpPr>
          <p:cNvPr id="5" name="Footer Placeholder 4">
            <a:extLst>
              <a:ext uri="{FF2B5EF4-FFF2-40B4-BE49-F238E27FC236}">
                <a16:creationId xmlns:a16="http://schemas.microsoft.com/office/drawing/2014/main" id="{3D1C0A14-7D3A-4027-B1E1-6DCD152139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1380FA-107B-C002-6CF9-D0E97205BAE3}"/>
              </a:ext>
            </a:extLst>
          </p:cNvPr>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3944143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5172-9E37-1522-7B18-68143F2590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05CBD6-F79E-FCAD-2729-174CD57398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2A8746-93E8-5D06-04BF-BB474CAC6486}"/>
              </a:ext>
            </a:extLst>
          </p:cNvPr>
          <p:cNvSpPr>
            <a:spLocks noGrp="1"/>
          </p:cNvSpPr>
          <p:nvPr>
            <p:ph type="dt" sz="half" idx="10"/>
          </p:nvPr>
        </p:nvSpPr>
        <p:spPr/>
        <p:txBody>
          <a:bodyPr/>
          <a:lstStyle/>
          <a:p>
            <a:fld id="{35AEDA1B-8ED1-4508-A35E-643577A9D4F7}" type="datetimeFigureOut">
              <a:rPr lang="en-IN" smtClean="0"/>
              <a:t>28-05-2022</a:t>
            </a:fld>
            <a:endParaRPr lang="en-IN"/>
          </a:p>
        </p:txBody>
      </p:sp>
      <p:sp>
        <p:nvSpPr>
          <p:cNvPr id="5" name="Footer Placeholder 4">
            <a:extLst>
              <a:ext uri="{FF2B5EF4-FFF2-40B4-BE49-F238E27FC236}">
                <a16:creationId xmlns:a16="http://schemas.microsoft.com/office/drawing/2014/main" id="{AF4FF05A-8A27-C796-24C0-C6979B6405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43D6C8-B0C9-D7D0-354C-AABA3B6F600D}"/>
              </a:ext>
            </a:extLst>
          </p:cNvPr>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440801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5EF9-2A54-D2A9-1D92-CF0C7BD4E8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91F845-C747-3F88-5C08-BAF12AC32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930A82-C853-C1B9-3C2B-FA73F8E8D4BC}"/>
              </a:ext>
            </a:extLst>
          </p:cNvPr>
          <p:cNvSpPr>
            <a:spLocks noGrp="1"/>
          </p:cNvSpPr>
          <p:nvPr>
            <p:ph type="dt" sz="half" idx="10"/>
          </p:nvPr>
        </p:nvSpPr>
        <p:spPr/>
        <p:txBody>
          <a:bodyPr/>
          <a:lstStyle/>
          <a:p>
            <a:fld id="{35AEDA1B-8ED1-4508-A35E-643577A9D4F7}" type="datetimeFigureOut">
              <a:rPr lang="en-IN" smtClean="0"/>
              <a:t>28-05-2022</a:t>
            </a:fld>
            <a:endParaRPr lang="en-IN"/>
          </a:p>
        </p:txBody>
      </p:sp>
      <p:sp>
        <p:nvSpPr>
          <p:cNvPr id="5" name="Footer Placeholder 4">
            <a:extLst>
              <a:ext uri="{FF2B5EF4-FFF2-40B4-BE49-F238E27FC236}">
                <a16:creationId xmlns:a16="http://schemas.microsoft.com/office/drawing/2014/main" id="{6CED0C00-E181-E9D2-35F3-455BF9868C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EA89AA-3774-3F46-D7D3-DCD0535B8E2D}"/>
              </a:ext>
            </a:extLst>
          </p:cNvPr>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7090484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827FB-6EF7-E9B1-2E58-8CEB56A1CE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D91B6C-8964-1C38-095E-26475189D5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B1C41E-ED62-F9DF-2B32-3E2C9AA1C1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0E317A-345A-2D71-9E40-8FB05440E175}"/>
              </a:ext>
            </a:extLst>
          </p:cNvPr>
          <p:cNvSpPr>
            <a:spLocks noGrp="1"/>
          </p:cNvSpPr>
          <p:nvPr>
            <p:ph type="dt" sz="half" idx="10"/>
          </p:nvPr>
        </p:nvSpPr>
        <p:spPr/>
        <p:txBody>
          <a:bodyPr/>
          <a:lstStyle/>
          <a:p>
            <a:fld id="{35AEDA1B-8ED1-4508-A35E-643577A9D4F7}" type="datetimeFigureOut">
              <a:rPr lang="en-IN" smtClean="0"/>
              <a:t>28-05-2022</a:t>
            </a:fld>
            <a:endParaRPr lang="en-IN"/>
          </a:p>
        </p:txBody>
      </p:sp>
      <p:sp>
        <p:nvSpPr>
          <p:cNvPr id="6" name="Footer Placeholder 5">
            <a:extLst>
              <a:ext uri="{FF2B5EF4-FFF2-40B4-BE49-F238E27FC236}">
                <a16:creationId xmlns:a16="http://schemas.microsoft.com/office/drawing/2014/main" id="{C033425B-2950-BA9E-18EA-0D533B4352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6FE842-FB37-99DC-2136-A3E28D794A36}"/>
              </a:ext>
            </a:extLst>
          </p:cNvPr>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3077638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7191-4E79-8FA3-B724-3A5B5224CC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782F58-357C-60D1-03B7-4E83F8BB5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A6C313-1DE6-9F45-25BE-311BD2F271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CA0FFC-8B80-CB96-8A9F-A78CE94FD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C91B41-72B1-FE91-7270-391F171F0C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7380E1-3287-C2D9-D08B-C258060A2BC8}"/>
              </a:ext>
            </a:extLst>
          </p:cNvPr>
          <p:cNvSpPr>
            <a:spLocks noGrp="1"/>
          </p:cNvSpPr>
          <p:nvPr>
            <p:ph type="dt" sz="half" idx="10"/>
          </p:nvPr>
        </p:nvSpPr>
        <p:spPr/>
        <p:txBody>
          <a:bodyPr/>
          <a:lstStyle/>
          <a:p>
            <a:fld id="{35AEDA1B-8ED1-4508-A35E-643577A9D4F7}" type="datetimeFigureOut">
              <a:rPr lang="en-IN" smtClean="0"/>
              <a:t>28-05-2022</a:t>
            </a:fld>
            <a:endParaRPr lang="en-IN"/>
          </a:p>
        </p:txBody>
      </p:sp>
      <p:sp>
        <p:nvSpPr>
          <p:cNvPr id="8" name="Footer Placeholder 7">
            <a:extLst>
              <a:ext uri="{FF2B5EF4-FFF2-40B4-BE49-F238E27FC236}">
                <a16:creationId xmlns:a16="http://schemas.microsoft.com/office/drawing/2014/main" id="{9D52FDF5-3061-4E91-114C-02161719AC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00FFD5-019D-34DE-69F2-D161B5114648}"/>
              </a:ext>
            </a:extLst>
          </p:cNvPr>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201999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EDA1B-8ED1-4508-A35E-643577A9D4F7}"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11356987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B3FB-2FED-6AA1-7953-7108E0A60C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6A123D-793C-68D8-A1CD-BDB6483DD906}"/>
              </a:ext>
            </a:extLst>
          </p:cNvPr>
          <p:cNvSpPr>
            <a:spLocks noGrp="1"/>
          </p:cNvSpPr>
          <p:nvPr>
            <p:ph type="dt" sz="half" idx="10"/>
          </p:nvPr>
        </p:nvSpPr>
        <p:spPr/>
        <p:txBody>
          <a:bodyPr/>
          <a:lstStyle/>
          <a:p>
            <a:fld id="{35AEDA1B-8ED1-4508-A35E-643577A9D4F7}" type="datetimeFigureOut">
              <a:rPr lang="en-IN" smtClean="0"/>
              <a:t>28-05-2022</a:t>
            </a:fld>
            <a:endParaRPr lang="en-IN"/>
          </a:p>
        </p:txBody>
      </p:sp>
      <p:sp>
        <p:nvSpPr>
          <p:cNvPr id="4" name="Footer Placeholder 3">
            <a:extLst>
              <a:ext uri="{FF2B5EF4-FFF2-40B4-BE49-F238E27FC236}">
                <a16:creationId xmlns:a16="http://schemas.microsoft.com/office/drawing/2014/main" id="{127D13C2-A1DB-6E55-978C-EAD810597C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E6A09E-BF67-67BB-8A97-2BB78CAA86CE}"/>
              </a:ext>
            </a:extLst>
          </p:cNvPr>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1493656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C99ED3-498A-176C-7572-A786449382A8}"/>
              </a:ext>
            </a:extLst>
          </p:cNvPr>
          <p:cNvSpPr>
            <a:spLocks noGrp="1"/>
          </p:cNvSpPr>
          <p:nvPr>
            <p:ph type="dt" sz="half" idx="10"/>
          </p:nvPr>
        </p:nvSpPr>
        <p:spPr/>
        <p:txBody>
          <a:bodyPr/>
          <a:lstStyle/>
          <a:p>
            <a:fld id="{35AEDA1B-8ED1-4508-A35E-643577A9D4F7}" type="datetimeFigureOut">
              <a:rPr lang="en-IN" smtClean="0"/>
              <a:t>28-05-2022</a:t>
            </a:fld>
            <a:endParaRPr lang="en-IN"/>
          </a:p>
        </p:txBody>
      </p:sp>
      <p:sp>
        <p:nvSpPr>
          <p:cNvPr id="3" name="Footer Placeholder 2">
            <a:extLst>
              <a:ext uri="{FF2B5EF4-FFF2-40B4-BE49-F238E27FC236}">
                <a16:creationId xmlns:a16="http://schemas.microsoft.com/office/drawing/2014/main" id="{99B27623-13B4-47A0-1DFA-BC1D7D5BDE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8D5DA7-6796-CAE7-312A-2A70453FCBC8}"/>
              </a:ext>
            </a:extLst>
          </p:cNvPr>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23505844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3BA0-A361-F701-F6C4-A89A0467E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BF29FB-6AE0-00CF-2288-023FC83008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D7252C-538D-4122-59C4-C41AFEA67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BE7F9-9975-F7DA-DDB3-FC4080E2A706}"/>
              </a:ext>
            </a:extLst>
          </p:cNvPr>
          <p:cNvSpPr>
            <a:spLocks noGrp="1"/>
          </p:cNvSpPr>
          <p:nvPr>
            <p:ph type="dt" sz="half" idx="10"/>
          </p:nvPr>
        </p:nvSpPr>
        <p:spPr/>
        <p:txBody>
          <a:bodyPr/>
          <a:lstStyle/>
          <a:p>
            <a:fld id="{35AEDA1B-8ED1-4508-A35E-643577A9D4F7}" type="datetimeFigureOut">
              <a:rPr lang="en-IN" smtClean="0"/>
              <a:t>28-05-2022</a:t>
            </a:fld>
            <a:endParaRPr lang="en-IN"/>
          </a:p>
        </p:txBody>
      </p:sp>
      <p:sp>
        <p:nvSpPr>
          <p:cNvPr id="6" name="Footer Placeholder 5">
            <a:extLst>
              <a:ext uri="{FF2B5EF4-FFF2-40B4-BE49-F238E27FC236}">
                <a16:creationId xmlns:a16="http://schemas.microsoft.com/office/drawing/2014/main" id="{3E511A87-1F8B-CCE2-2C16-6F6D6A1F63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A50534-22DC-4505-7506-892E2CB123A4}"/>
              </a:ext>
            </a:extLst>
          </p:cNvPr>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18412086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6262-DC85-958C-67BB-D1B200F23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6B8743-50B2-C70E-69CB-3DE7364044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FB4618-8AD6-54B0-868D-137BF731C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AB16A9-9495-FA9D-F3A5-710108598AFB}"/>
              </a:ext>
            </a:extLst>
          </p:cNvPr>
          <p:cNvSpPr>
            <a:spLocks noGrp="1"/>
          </p:cNvSpPr>
          <p:nvPr>
            <p:ph type="dt" sz="half" idx="10"/>
          </p:nvPr>
        </p:nvSpPr>
        <p:spPr/>
        <p:txBody>
          <a:bodyPr/>
          <a:lstStyle/>
          <a:p>
            <a:fld id="{35AEDA1B-8ED1-4508-A35E-643577A9D4F7}" type="datetimeFigureOut">
              <a:rPr lang="en-IN" smtClean="0"/>
              <a:t>28-05-2022</a:t>
            </a:fld>
            <a:endParaRPr lang="en-IN"/>
          </a:p>
        </p:txBody>
      </p:sp>
      <p:sp>
        <p:nvSpPr>
          <p:cNvPr id="6" name="Footer Placeholder 5">
            <a:extLst>
              <a:ext uri="{FF2B5EF4-FFF2-40B4-BE49-F238E27FC236}">
                <a16:creationId xmlns:a16="http://schemas.microsoft.com/office/drawing/2014/main" id="{F9830A60-3B38-3BD7-346E-F8927D4224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B50266-2DDC-591F-48EB-693BBB3A4EAE}"/>
              </a:ext>
            </a:extLst>
          </p:cNvPr>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24551003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221F-909C-35AF-D1DC-0DE8439BB9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F93DD9-9F34-85B3-E3B8-C814CED1C9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635104-7FE8-47FA-F485-3D5D5FB14B55}"/>
              </a:ext>
            </a:extLst>
          </p:cNvPr>
          <p:cNvSpPr>
            <a:spLocks noGrp="1"/>
          </p:cNvSpPr>
          <p:nvPr>
            <p:ph type="dt" sz="half" idx="10"/>
          </p:nvPr>
        </p:nvSpPr>
        <p:spPr/>
        <p:txBody>
          <a:bodyPr/>
          <a:lstStyle/>
          <a:p>
            <a:fld id="{35AEDA1B-8ED1-4508-A35E-643577A9D4F7}" type="datetimeFigureOut">
              <a:rPr lang="en-IN" smtClean="0"/>
              <a:t>28-05-2022</a:t>
            </a:fld>
            <a:endParaRPr lang="en-IN"/>
          </a:p>
        </p:txBody>
      </p:sp>
      <p:sp>
        <p:nvSpPr>
          <p:cNvPr id="5" name="Footer Placeholder 4">
            <a:extLst>
              <a:ext uri="{FF2B5EF4-FFF2-40B4-BE49-F238E27FC236}">
                <a16:creationId xmlns:a16="http://schemas.microsoft.com/office/drawing/2014/main" id="{F0B366C7-CE51-8A7A-430F-E53FDC37F9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468F47-F3DD-AC41-200D-1B4DA6FE3C04}"/>
              </a:ext>
            </a:extLst>
          </p:cNvPr>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11096541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227127-5BD9-39F5-36DD-409D8F9257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4C6014-2695-7E30-FA6E-2BB3614B40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FEC1A0-AC85-5891-5902-A1FC627A3FD4}"/>
              </a:ext>
            </a:extLst>
          </p:cNvPr>
          <p:cNvSpPr>
            <a:spLocks noGrp="1"/>
          </p:cNvSpPr>
          <p:nvPr>
            <p:ph type="dt" sz="half" idx="10"/>
          </p:nvPr>
        </p:nvSpPr>
        <p:spPr/>
        <p:txBody>
          <a:bodyPr/>
          <a:lstStyle/>
          <a:p>
            <a:fld id="{35AEDA1B-8ED1-4508-A35E-643577A9D4F7}" type="datetimeFigureOut">
              <a:rPr lang="en-IN" smtClean="0"/>
              <a:t>28-05-2022</a:t>
            </a:fld>
            <a:endParaRPr lang="en-IN"/>
          </a:p>
        </p:txBody>
      </p:sp>
      <p:sp>
        <p:nvSpPr>
          <p:cNvPr id="5" name="Footer Placeholder 4">
            <a:extLst>
              <a:ext uri="{FF2B5EF4-FFF2-40B4-BE49-F238E27FC236}">
                <a16:creationId xmlns:a16="http://schemas.microsoft.com/office/drawing/2014/main" id="{250C8690-F4FD-1455-B980-AD375E3447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51C5C1-D55C-6D7F-617A-3976318266AB}"/>
              </a:ext>
            </a:extLst>
          </p:cNvPr>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216315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EDA1B-8ED1-4508-A35E-643577A9D4F7}"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249734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AEDA1B-8ED1-4508-A35E-643577A9D4F7}"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85053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AEDA1B-8ED1-4508-A35E-643577A9D4F7}" type="datetimeFigureOut">
              <a:rPr lang="en-IN" smtClean="0"/>
              <a:t>28-05-2022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249328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AEDA1B-8ED1-4508-A35E-643577A9D4F7}" type="datetimeFigureOut">
              <a:rPr lang="en-IN" smtClean="0"/>
              <a:t>28-05-2022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70101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EDA1B-8ED1-4508-A35E-643577A9D4F7}" type="datetimeFigureOut">
              <a:rPr lang="en-IN" smtClean="0"/>
              <a:t>28-05-2022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172583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AEDA1B-8ED1-4508-A35E-643577A9D4F7}"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3193466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5AEDA1B-8ED1-4508-A35E-643577A9D4F7}" type="datetimeFigureOut">
              <a:rPr lang="en-IN" smtClean="0"/>
              <a:t>28-05-2022</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120066B6-6EB9-41BF-873E-BDD9C30E4385}" type="slidenum">
              <a:rPr lang="en-IN" smtClean="0"/>
              <a:t>‹#›</a:t>
            </a:fld>
            <a:endParaRPr lang="en-IN"/>
          </a:p>
        </p:txBody>
      </p:sp>
    </p:spTree>
    <p:extLst>
      <p:ext uri="{BB962C8B-B14F-4D97-AF65-F5344CB8AC3E}">
        <p14:creationId xmlns:p14="http://schemas.microsoft.com/office/powerpoint/2010/main" val="2407284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5AEDA1B-8ED1-4508-A35E-643577A9D4F7}" type="datetimeFigureOut">
              <a:rPr lang="en-IN" smtClean="0"/>
              <a:t>28-05-2022</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20066B6-6EB9-41BF-873E-BDD9C30E4385}" type="slidenum">
              <a:rPr lang="en-IN" smtClean="0"/>
              <a:t>‹#›</a:t>
            </a:fld>
            <a:endParaRPr lang="en-IN"/>
          </a:p>
        </p:txBody>
      </p:sp>
    </p:spTree>
    <p:extLst>
      <p:ext uri="{BB962C8B-B14F-4D97-AF65-F5344CB8AC3E}">
        <p14:creationId xmlns:p14="http://schemas.microsoft.com/office/powerpoint/2010/main" val="479975273"/>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2F05A-DBE0-0049-72E8-C2D984BBA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ACF76-BA56-8F89-B652-8C7CDDB409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C384B-C5B0-8E35-F7CA-38625BB626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EDA1B-8ED1-4508-A35E-643577A9D4F7}" type="datetimeFigureOut">
              <a:rPr lang="en-IN" smtClean="0"/>
              <a:t>28-05-2022</a:t>
            </a:fld>
            <a:endParaRPr lang="en-IN"/>
          </a:p>
        </p:txBody>
      </p:sp>
      <p:sp>
        <p:nvSpPr>
          <p:cNvPr id="5" name="Footer Placeholder 4">
            <a:extLst>
              <a:ext uri="{FF2B5EF4-FFF2-40B4-BE49-F238E27FC236}">
                <a16:creationId xmlns:a16="http://schemas.microsoft.com/office/drawing/2014/main" id="{E784DEDC-E5B3-F993-1E20-30E1925DE4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DD3E4E-738C-8960-C1DB-4F84192DF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066B6-6EB9-41BF-873E-BDD9C30E4385}" type="slidenum">
              <a:rPr lang="en-IN" smtClean="0"/>
              <a:t>‹#›</a:t>
            </a:fld>
            <a:endParaRPr lang="en-IN"/>
          </a:p>
        </p:txBody>
      </p:sp>
    </p:spTree>
    <p:extLst>
      <p:ext uri="{BB962C8B-B14F-4D97-AF65-F5344CB8AC3E}">
        <p14:creationId xmlns:p14="http://schemas.microsoft.com/office/powerpoint/2010/main" val="251270105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E44B-2240-9886-1302-B9C951D8D911}"/>
              </a:ext>
            </a:extLst>
          </p:cNvPr>
          <p:cNvSpPr>
            <a:spLocks noGrp="1"/>
          </p:cNvSpPr>
          <p:nvPr>
            <p:ph type="ctrTitle"/>
          </p:nvPr>
        </p:nvSpPr>
        <p:spPr/>
        <p:txBody>
          <a:bodyPr/>
          <a:lstStyle/>
          <a:p>
            <a:r>
              <a:rPr lang="en-IN" dirty="0"/>
              <a:t>Business insights</a:t>
            </a:r>
          </a:p>
        </p:txBody>
      </p:sp>
      <p:sp>
        <p:nvSpPr>
          <p:cNvPr id="3" name="Subtitle 2">
            <a:extLst>
              <a:ext uri="{FF2B5EF4-FFF2-40B4-BE49-F238E27FC236}">
                <a16:creationId xmlns:a16="http://schemas.microsoft.com/office/drawing/2014/main" id="{590B6961-0466-3E72-E33D-4AEAFF8B5171}"/>
              </a:ext>
            </a:extLst>
          </p:cNvPr>
          <p:cNvSpPr>
            <a:spLocks noGrp="1"/>
          </p:cNvSpPr>
          <p:nvPr>
            <p:ph type="subTitle" idx="1"/>
          </p:nvPr>
        </p:nvSpPr>
        <p:spPr/>
        <p:txBody>
          <a:bodyPr/>
          <a:lstStyle/>
          <a:p>
            <a:r>
              <a:rPr lang="en-IN" dirty="0"/>
              <a:t>(IPL Data)</a:t>
            </a:r>
          </a:p>
        </p:txBody>
      </p:sp>
    </p:spTree>
    <p:extLst>
      <p:ext uri="{BB962C8B-B14F-4D97-AF65-F5344CB8AC3E}">
        <p14:creationId xmlns:p14="http://schemas.microsoft.com/office/powerpoint/2010/main" val="2246781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7A38D1-B983-93CA-AEA1-E67B612E2AC2}"/>
              </a:ext>
            </a:extLst>
          </p:cNvPr>
          <p:cNvPicPr>
            <a:picLocks noChangeAspect="1"/>
          </p:cNvPicPr>
          <p:nvPr/>
        </p:nvPicPr>
        <p:blipFill>
          <a:blip r:embed="rId2"/>
          <a:stretch>
            <a:fillRect/>
          </a:stretch>
        </p:blipFill>
        <p:spPr>
          <a:xfrm>
            <a:off x="0" y="87027"/>
            <a:ext cx="11865368" cy="3665538"/>
          </a:xfrm>
          <a:prstGeom prst="rect">
            <a:avLst/>
          </a:prstGeom>
        </p:spPr>
      </p:pic>
      <p:sp>
        <p:nvSpPr>
          <p:cNvPr id="6" name="TextBox 5">
            <a:extLst>
              <a:ext uri="{FF2B5EF4-FFF2-40B4-BE49-F238E27FC236}">
                <a16:creationId xmlns:a16="http://schemas.microsoft.com/office/drawing/2014/main" id="{033F2401-056C-5F92-8003-92CAB23C6183}"/>
              </a:ext>
            </a:extLst>
          </p:cNvPr>
          <p:cNvSpPr txBox="1"/>
          <p:nvPr/>
        </p:nvSpPr>
        <p:spPr>
          <a:xfrm>
            <a:off x="204186" y="4607511"/>
            <a:ext cx="11487705" cy="646331"/>
          </a:xfrm>
          <a:prstGeom prst="rect">
            <a:avLst/>
          </a:prstGeom>
          <a:noFill/>
        </p:spPr>
        <p:txBody>
          <a:bodyPr wrap="square" rtlCol="0">
            <a:spAutoFit/>
          </a:bodyPr>
          <a:lstStyle/>
          <a:p>
            <a:r>
              <a:rPr lang="en-US" dirty="0">
                <a:solidFill>
                  <a:srgbClr val="222222"/>
                </a:solidFill>
                <a:latin typeface="Verdana" panose="020B0604030504040204" pitchFamily="34" charset="0"/>
              </a:rPr>
              <a:t>Sunrisers Hyderabad </a:t>
            </a:r>
            <a:r>
              <a:rPr lang="en-US" b="0" i="0" dirty="0">
                <a:solidFill>
                  <a:srgbClr val="222222"/>
                </a:solidFill>
                <a:effectLst/>
                <a:latin typeface="Verdana" panose="020B0604030504040204" pitchFamily="34" charset="0"/>
              </a:rPr>
              <a:t>has the best average in the powerplay with an average of 40 runs followed RPS(rising </a:t>
            </a:r>
            <a:r>
              <a:rPr lang="en-US" b="0" i="0" dirty="0" err="1">
                <a:solidFill>
                  <a:srgbClr val="222222"/>
                </a:solidFill>
                <a:effectLst/>
                <a:latin typeface="Verdana" panose="020B0604030504040204" pitchFamily="34" charset="0"/>
              </a:rPr>
              <a:t>pune</a:t>
            </a:r>
            <a:r>
              <a:rPr lang="en-US" b="0" i="0" dirty="0">
                <a:solidFill>
                  <a:srgbClr val="222222"/>
                </a:solidFill>
                <a:effectLst/>
                <a:latin typeface="Verdana" panose="020B0604030504040204" pitchFamily="34" charset="0"/>
              </a:rPr>
              <a:t> supergiant).</a:t>
            </a:r>
            <a:endParaRPr lang="en-IN" dirty="0"/>
          </a:p>
        </p:txBody>
      </p:sp>
    </p:spTree>
    <p:extLst>
      <p:ext uri="{BB962C8B-B14F-4D97-AF65-F5344CB8AC3E}">
        <p14:creationId xmlns:p14="http://schemas.microsoft.com/office/powerpoint/2010/main" val="108796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5ACEC0-6EFF-F08F-5BE3-B4D883C63F80}"/>
              </a:ext>
            </a:extLst>
          </p:cNvPr>
          <p:cNvSpPr>
            <a:spLocks noGrp="1"/>
          </p:cNvSpPr>
          <p:nvPr>
            <p:ph idx="1"/>
          </p:nvPr>
        </p:nvSpPr>
        <p:spPr>
          <a:xfrm>
            <a:off x="204186" y="3977196"/>
            <a:ext cx="11149614" cy="2199767"/>
          </a:xfrm>
        </p:spPr>
        <p:txBody>
          <a:bodyPr>
            <a:normAutofit/>
          </a:bodyPr>
          <a:lstStyle/>
          <a:p>
            <a:pPr marL="0" indent="0" algn="l">
              <a:buNone/>
            </a:pPr>
            <a:r>
              <a:rPr lang="en-US" sz="1800" u="sng" dirty="0">
                <a:solidFill>
                  <a:srgbClr val="222222"/>
                </a:solidFill>
                <a:latin typeface="Verdana" panose="020B0604030504040204" pitchFamily="34" charset="0"/>
              </a:rPr>
              <a:t>Shikhar Dhawan </a:t>
            </a:r>
            <a:r>
              <a:rPr lang="en-US" sz="1800" b="0" i="0" u="sng" dirty="0">
                <a:solidFill>
                  <a:srgbClr val="222222"/>
                </a:solidFill>
                <a:effectLst/>
                <a:latin typeface="Verdana" panose="020B0604030504040204" pitchFamily="34" charset="0"/>
              </a:rPr>
              <a:t> </a:t>
            </a:r>
            <a:r>
              <a:rPr lang="en-US" sz="1800" b="0" i="0" dirty="0">
                <a:solidFill>
                  <a:srgbClr val="222222"/>
                </a:solidFill>
                <a:effectLst/>
                <a:latin typeface="Verdana" panose="020B0604030504040204" pitchFamily="34" charset="0"/>
              </a:rPr>
              <a:t>is at the top of the list in scoring the most number of centuries in IPL history. He has hit six tons and has scored 4876 runs in IPL.</a:t>
            </a:r>
          </a:p>
          <a:p>
            <a:pPr algn="l"/>
            <a:r>
              <a:rPr lang="en-US" sz="1800" b="0" i="0" dirty="0">
                <a:solidFill>
                  <a:srgbClr val="222222"/>
                </a:solidFill>
                <a:effectLst/>
                <a:latin typeface="Verdana" panose="020B0604030504040204" pitchFamily="34" charset="0"/>
              </a:rPr>
              <a:t>His former teammate Virat Kohli has scored five hundred’s and he is at the second spot in the list followed by MEK Hussey ,RG </a:t>
            </a:r>
            <a:r>
              <a:rPr lang="en-US" sz="1800" b="0" i="0" dirty="0" err="1">
                <a:solidFill>
                  <a:srgbClr val="222222"/>
                </a:solidFill>
                <a:effectLst/>
                <a:latin typeface="Verdana" panose="020B0604030504040204" pitchFamily="34" charset="0"/>
              </a:rPr>
              <a:t>Sharma,G</a:t>
            </a:r>
            <a:r>
              <a:rPr lang="en-US" sz="1800" b="0" i="0" dirty="0">
                <a:solidFill>
                  <a:srgbClr val="222222"/>
                </a:solidFill>
                <a:effectLst/>
                <a:latin typeface="Verdana" panose="020B0604030504040204" pitchFamily="34" charset="0"/>
              </a:rPr>
              <a:t> Gambhir and NV ojha</a:t>
            </a:r>
          </a:p>
          <a:p>
            <a:pPr algn="l"/>
            <a:r>
              <a:rPr lang="en-US" sz="1800" b="0" i="0" dirty="0">
                <a:solidFill>
                  <a:srgbClr val="222222"/>
                </a:solidFill>
                <a:effectLst/>
                <a:latin typeface="Verdana" panose="020B0604030504040204" pitchFamily="34" charset="0"/>
              </a:rPr>
              <a:t>This can be calculated by grouping the columns </a:t>
            </a:r>
            <a:r>
              <a:rPr lang="en-US" sz="1800" b="0" i="0" dirty="0" err="1">
                <a:solidFill>
                  <a:srgbClr val="222222"/>
                </a:solidFill>
                <a:effectLst/>
                <a:latin typeface="Verdana" panose="020B0604030504040204" pitchFamily="34" charset="0"/>
              </a:rPr>
              <a:t>non_striker</a:t>
            </a:r>
            <a:r>
              <a:rPr lang="en-US" sz="1800" b="0" i="0" dirty="0">
                <a:solidFill>
                  <a:srgbClr val="222222"/>
                </a:solidFill>
                <a:effectLst/>
                <a:latin typeface="Verdana" panose="020B0604030504040204" pitchFamily="34" charset="0"/>
              </a:rPr>
              <a:t> and </a:t>
            </a:r>
            <a:r>
              <a:rPr lang="en-US" sz="1800" b="0" i="0" dirty="0" err="1">
                <a:solidFill>
                  <a:srgbClr val="222222"/>
                </a:solidFill>
                <a:effectLst/>
                <a:latin typeface="Verdana" panose="020B0604030504040204" pitchFamily="34" charset="0"/>
              </a:rPr>
              <a:t>match_id</a:t>
            </a:r>
            <a:r>
              <a:rPr lang="en-US" sz="1800" b="0" i="0" dirty="0">
                <a:solidFill>
                  <a:srgbClr val="222222"/>
                </a:solidFill>
                <a:effectLst/>
                <a:latin typeface="Verdana" panose="020B0604030504040204" pitchFamily="34" charset="0"/>
              </a:rPr>
              <a:t> and then calculating the sum.</a:t>
            </a:r>
          </a:p>
          <a:p>
            <a:endParaRPr lang="en-IN" sz="1800" dirty="0"/>
          </a:p>
        </p:txBody>
      </p:sp>
      <p:pic>
        <p:nvPicPr>
          <p:cNvPr id="5" name="Picture 4">
            <a:extLst>
              <a:ext uri="{FF2B5EF4-FFF2-40B4-BE49-F238E27FC236}">
                <a16:creationId xmlns:a16="http://schemas.microsoft.com/office/drawing/2014/main" id="{434C1043-E8F5-765D-D013-28DBA6A855AC}"/>
              </a:ext>
            </a:extLst>
          </p:cNvPr>
          <p:cNvPicPr>
            <a:picLocks noChangeAspect="1"/>
          </p:cNvPicPr>
          <p:nvPr/>
        </p:nvPicPr>
        <p:blipFill>
          <a:blip r:embed="rId2"/>
          <a:stretch>
            <a:fillRect/>
          </a:stretch>
        </p:blipFill>
        <p:spPr>
          <a:xfrm>
            <a:off x="1020932" y="183660"/>
            <a:ext cx="9357064" cy="3330229"/>
          </a:xfrm>
          <a:prstGeom prst="rect">
            <a:avLst/>
          </a:prstGeom>
        </p:spPr>
      </p:pic>
    </p:spTree>
    <p:extLst>
      <p:ext uri="{BB962C8B-B14F-4D97-AF65-F5344CB8AC3E}">
        <p14:creationId xmlns:p14="http://schemas.microsoft.com/office/powerpoint/2010/main" val="211010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734BE2-8F1B-2BEB-A55F-B7DFFC7F1BD3}"/>
              </a:ext>
            </a:extLst>
          </p:cNvPr>
          <p:cNvSpPr>
            <a:spLocks noGrp="1"/>
          </p:cNvSpPr>
          <p:nvPr>
            <p:ph idx="1"/>
          </p:nvPr>
        </p:nvSpPr>
        <p:spPr>
          <a:xfrm>
            <a:off x="838200" y="4119240"/>
            <a:ext cx="10515600" cy="1118586"/>
          </a:xfrm>
        </p:spPr>
        <p:txBody>
          <a:bodyPr>
            <a:normAutofit/>
          </a:bodyPr>
          <a:lstStyle/>
          <a:p>
            <a:r>
              <a:rPr lang="en-US" sz="2000" b="0" i="0" dirty="0">
                <a:solidFill>
                  <a:srgbClr val="222222"/>
                </a:solidFill>
                <a:effectLst/>
                <a:latin typeface="Verdana" panose="020B0604030504040204" pitchFamily="34" charset="0"/>
              </a:rPr>
              <a:t>Royal Challengers Bangalore has given most no balls </a:t>
            </a:r>
            <a:r>
              <a:rPr lang="en-US" sz="2000" b="0" i="0" dirty="0" err="1">
                <a:solidFill>
                  <a:srgbClr val="222222"/>
                </a:solidFill>
                <a:effectLst/>
                <a:latin typeface="Verdana" panose="020B0604030504040204" pitchFamily="34" charset="0"/>
              </a:rPr>
              <a:t>i.e</a:t>
            </a:r>
            <a:r>
              <a:rPr lang="en-US" sz="2000" b="0" i="0" dirty="0">
                <a:solidFill>
                  <a:srgbClr val="222222"/>
                </a:solidFill>
                <a:effectLst/>
                <a:latin typeface="Verdana" panose="020B0604030504040204" pitchFamily="34" charset="0"/>
              </a:rPr>
              <a:t> 96 followed by Mumbai Indians and Chennai Super Kings (90)</a:t>
            </a:r>
            <a:endParaRPr lang="en-IN" sz="2000" dirty="0"/>
          </a:p>
        </p:txBody>
      </p:sp>
      <p:pic>
        <p:nvPicPr>
          <p:cNvPr id="5" name="Picture 4">
            <a:extLst>
              <a:ext uri="{FF2B5EF4-FFF2-40B4-BE49-F238E27FC236}">
                <a16:creationId xmlns:a16="http://schemas.microsoft.com/office/drawing/2014/main" id="{D404239A-01D5-4F9E-A9CB-107E8F57BF2A}"/>
              </a:ext>
            </a:extLst>
          </p:cNvPr>
          <p:cNvPicPr>
            <a:picLocks noChangeAspect="1"/>
          </p:cNvPicPr>
          <p:nvPr/>
        </p:nvPicPr>
        <p:blipFill>
          <a:blip r:embed="rId2"/>
          <a:stretch>
            <a:fillRect/>
          </a:stretch>
        </p:blipFill>
        <p:spPr>
          <a:xfrm>
            <a:off x="1233997" y="213064"/>
            <a:ext cx="8966446" cy="3320249"/>
          </a:xfrm>
          <a:prstGeom prst="rect">
            <a:avLst/>
          </a:prstGeom>
        </p:spPr>
      </p:pic>
    </p:spTree>
    <p:extLst>
      <p:ext uri="{BB962C8B-B14F-4D97-AF65-F5344CB8AC3E}">
        <p14:creationId xmlns:p14="http://schemas.microsoft.com/office/powerpoint/2010/main" val="4226336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49BB43-3461-6E5F-ECFA-1ACAE540D6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733" y="272033"/>
            <a:ext cx="3549666" cy="3559665"/>
          </a:xfrm>
        </p:spPr>
      </p:pic>
      <p:sp>
        <p:nvSpPr>
          <p:cNvPr id="6" name="TextBox 5">
            <a:extLst>
              <a:ext uri="{FF2B5EF4-FFF2-40B4-BE49-F238E27FC236}">
                <a16:creationId xmlns:a16="http://schemas.microsoft.com/office/drawing/2014/main" id="{2B95E293-5425-DCB2-7A84-1F4876AF8F21}"/>
              </a:ext>
            </a:extLst>
          </p:cNvPr>
          <p:cNvSpPr txBox="1"/>
          <p:nvPr/>
        </p:nvSpPr>
        <p:spPr>
          <a:xfrm>
            <a:off x="6319422" y="1491448"/>
            <a:ext cx="4110361" cy="3416320"/>
          </a:xfrm>
          <a:prstGeom prst="rect">
            <a:avLst/>
          </a:prstGeom>
          <a:noFill/>
        </p:spPr>
        <p:txBody>
          <a:bodyPr wrap="square" rtlCol="0">
            <a:spAutoFit/>
          </a:bodyPr>
          <a:lstStyle/>
          <a:p>
            <a:r>
              <a:rPr lang="en-IN" dirty="0"/>
              <a:t>As per data if the team select the fielding after winning the toss the chances of winning will increase.</a:t>
            </a:r>
          </a:p>
          <a:p>
            <a:r>
              <a:rPr lang="en-IN" dirty="0"/>
              <a:t>In the most of the matches maximum team select to field first (61.2%)</a:t>
            </a:r>
          </a:p>
          <a:p>
            <a:r>
              <a:rPr lang="en-IN" dirty="0"/>
              <a:t>Rest 38.8% select to bat first .</a:t>
            </a:r>
          </a:p>
          <a:p>
            <a:endParaRPr lang="en-IN" dirty="0"/>
          </a:p>
          <a:p>
            <a:r>
              <a:rPr lang="en-IN" dirty="0"/>
              <a:t>The winning percentage after toss is when the team select to field as compare to bat because they can analyse how much run they need to win and can update their strategy. </a:t>
            </a:r>
          </a:p>
        </p:txBody>
      </p:sp>
      <p:pic>
        <p:nvPicPr>
          <p:cNvPr id="8" name="Picture 7">
            <a:extLst>
              <a:ext uri="{FF2B5EF4-FFF2-40B4-BE49-F238E27FC236}">
                <a16:creationId xmlns:a16="http://schemas.microsoft.com/office/drawing/2014/main" id="{A953BBFA-E7BE-4C87-8F21-3F6E25509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33" y="3831698"/>
            <a:ext cx="5242958" cy="2847022"/>
          </a:xfrm>
          <a:prstGeom prst="rect">
            <a:avLst/>
          </a:prstGeom>
        </p:spPr>
      </p:pic>
    </p:spTree>
    <p:extLst>
      <p:ext uri="{BB962C8B-B14F-4D97-AF65-F5344CB8AC3E}">
        <p14:creationId xmlns:p14="http://schemas.microsoft.com/office/powerpoint/2010/main" val="740508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10DDA7-4F0A-6DFD-8F0C-42FC013A0200}"/>
              </a:ext>
            </a:extLst>
          </p:cNvPr>
          <p:cNvPicPr>
            <a:picLocks noChangeAspect="1"/>
          </p:cNvPicPr>
          <p:nvPr/>
        </p:nvPicPr>
        <p:blipFill>
          <a:blip r:embed="rId2"/>
          <a:stretch>
            <a:fillRect/>
          </a:stretch>
        </p:blipFill>
        <p:spPr>
          <a:xfrm>
            <a:off x="0" y="400415"/>
            <a:ext cx="6207026" cy="3772089"/>
          </a:xfrm>
          <a:prstGeom prst="rect">
            <a:avLst/>
          </a:prstGeom>
        </p:spPr>
      </p:pic>
      <p:sp>
        <p:nvSpPr>
          <p:cNvPr id="2" name="TextBox 1">
            <a:extLst>
              <a:ext uri="{FF2B5EF4-FFF2-40B4-BE49-F238E27FC236}">
                <a16:creationId xmlns:a16="http://schemas.microsoft.com/office/drawing/2014/main" id="{0A18A36E-BB4F-9B7E-B537-786BC5898B76}"/>
              </a:ext>
            </a:extLst>
          </p:cNvPr>
          <p:cNvSpPr txBox="1"/>
          <p:nvPr/>
        </p:nvSpPr>
        <p:spPr>
          <a:xfrm>
            <a:off x="417250" y="4998127"/>
            <a:ext cx="10946167" cy="1754326"/>
          </a:xfrm>
          <a:prstGeom prst="rect">
            <a:avLst/>
          </a:prstGeom>
          <a:noFill/>
        </p:spPr>
        <p:txBody>
          <a:bodyPr wrap="square" rtlCol="0">
            <a:spAutoFit/>
          </a:bodyPr>
          <a:lstStyle/>
          <a:p>
            <a:r>
              <a:rPr lang="en-US" i="0" dirty="0">
                <a:solidFill>
                  <a:srgbClr val="151515"/>
                </a:solidFill>
                <a:effectLst/>
                <a:latin typeface="Roboto" panose="02000000000000000000" pitchFamily="2" charset="0"/>
              </a:rPr>
              <a:t>Kolkata and Mumbai in 2013 and Chennai in 2019 have won the most no. of tosses in a season - 12.</a:t>
            </a:r>
          </a:p>
          <a:p>
            <a:endParaRPr lang="en-US" i="0" dirty="0">
              <a:solidFill>
                <a:srgbClr val="151515"/>
              </a:solidFill>
              <a:effectLst/>
              <a:latin typeface="Roboto" panose="02000000000000000000" pitchFamily="2" charset="0"/>
            </a:endParaRPr>
          </a:p>
          <a:p>
            <a:pPr algn="l"/>
            <a:r>
              <a:rPr lang="en-US" b="0" i="0" dirty="0">
                <a:solidFill>
                  <a:srgbClr val="151515"/>
                </a:solidFill>
                <a:effectLst/>
                <a:latin typeface="Roboto" panose="02000000000000000000" pitchFamily="2" charset="0"/>
              </a:rPr>
              <a:t>Except 2012, 2015 and 2019, the IPL winning teams have been amongst the top two in terms of toss win percentage. In 2012 and 2015, Kolkata Knight Riders and Mumbai Indians were 6th best (won 7) in winning tosses while in 2019 Mumbai were 4th best (won 8).</a:t>
            </a:r>
          </a:p>
          <a:p>
            <a:pPr algn="l"/>
            <a:endParaRPr lang="en-US" b="0" i="0" dirty="0">
              <a:solidFill>
                <a:srgbClr val="151515"/>
              </a:solidFill>
              <a:effectLst/>
              <a:latin typeface="Roboto" panose="02000000000000000000" pitchFamily="2" charset="0"/>
            </a:endParaRPr>
          </a:p>
        </p:txBody>
      </p:sp>
    </p:spTree>
    <p:extLst>
      <p:ext uri="{BB962C8B-B14F-4D97-AF65-F5344CB8AC3E}">
        <p14:creationId xmlns:p14="http://schemas.microsoft.com/office/powerpoint/2010/main" val="277220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E8269A6-5465-13C7-52D1-E627161B59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0338" y="275208"/>
            <a:ext cx="6720396" cy="6451805"/>
          </a:xfrm>
          <a:prstGeom prst="rect">
            <a:avLst/>
          </a:prstGeom>
        </p:spPr>
      </p:pic>
    </p:spTree>
    <p:extLst>
      <p:ext uri="{BB962C8B-B14F-4D97-AF65-F5344CB8AC3E}">
        <p14:creationId xmlns:p14="http://schemas.microsoft.com/office/powerpoint/2010/main" val="9031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3A33D-1DE1-BC54-2B23-2AE9541981E7}"/>
              </a:ext>
            </a:extLst>
          </p:cNvPr>
          <p:cNvSpPr>
            <a:spLocks noGrp="1"/>
          </p:cNvSpPr>
          <p:nvPr>
            <p:ph idx="1"/>
          </p:nvPr>
        </p:nvSpPr>
        <p:spPr>
          <a:xfrm>
            <a:off x="838200" y="4634143"/>
            <a:ext cx="10515600" cy="1997475"/>
          </a:xfrm>
        </p:spPr>
        <p:txBody>
          <a:bodyPr>
            <a:normAutofit fontScale="62500" lnSpcReduction="20000"/>
          </a:bodyPr>
          <a:lstStyle/>
          <a:p>
            <a:r>
              <a:rPr lang="en-US" b="0" i="0" dirty="0">
                <a:solidFill>
                  <a:srgbClr val="151515"/>
                </a:solidFill>
                <a:effectLst/>
                <a:latin typeface="Roboto" panose="02000000000000000000" pitchFamily="2" charset="0"/>
              </a:rPr>
              <a:t>For 2008-2013, teams seem to have been favoring both batting first and second. However, since 2014, teams have overwhelmingly chosen to bat second. Especially since 2016, teams have chosen to field for </a:t>
            </a:r>
            <a:r>
              <a:rPr lang="en-US" i="0" u="sng" dirty="0">
                <a:solidFill>
                  <a:srgbClr val="151515"/>
                </a:solidFill>
                <a:effectLst/>
                <a:latin typeface="Roboto" panose="02000000000000000000" pitchFamily="2" charset="0"/>
              </a:rPr>
              <a:t>more than 80% </a:t>
            </a:r>
            <a:r>
              <a:rPr lang="en-US" b="0" i="0" dirty="0">
                <a:solidFill>
                  <a:srgbClr val="151515"/>
                </a:solidFill>
                <a:effectLst/>
                <a:latin typeface="Roboto" panose="02000000000000000000" pitchFamily="2" charset="0"/>
              </a:rPr>
              <a:t>of the times, the percentage of times batting first was chosen is more in seasons 2009, 2010 and 2013.  </a:t>
            </a:r>
          </a:p>
          <a:p>
            <a:pPr algn="l"/>
            <a:r>
              <a:rPr lang="en-US" b="0" i="0" dirty="0">
                <a:solidFill>
                  <a:srgbClr val="151515"/>
                </a:solidFill>
                <a:effectLst/>
                <a:latin typeface="Roboto" panose="02000000000000000000" pitchFamily="2" charset="0"/>
              </a:rPr>
              <a:t>With the use of data analysis and an increasing trend in ODIs to bat second as there is a fixed target to achieve, teams chose more and more to bat first. </a:t>
            </a:r>
          </a:p>
          <a:p>
            <a:pPr algn="l"/>
            <a:r>
              <a:rPr lang="en-US" b="0" i="0" dirty="0">
                <a:solidFill>
                  <a:srgbClr val="151515"/>
                </a:solidFill>
                <a:effectLst/>
                <a:latin typeface="Roboto" panose="02000000000000000000" pitchFamily="2" charset="0"/>
              </a:rPr>
              <a:t>This made the batsmen tasks easier as they could now have a clear thought of how to scale the target put in front of them.</a:t>
            </a:r>
          </a:p>
          <a:p>
            <a:endParaRPr lang="en-IN" dirty="0"/>
          </a:p>
        </p:txBody>
      </p:sp>
      <p:pic>
        <p:nvPicPr>
          <p:cNvPr id="5" name="Picture 4">
            <a:extLst>
              <a:ext uri="{FF2B5EF4-FFF2-40B4-BE49-F238E27FC236}">
                <a16:creationId xmlns:a16="http://schemas.microsoft.com/office/drawing/2014/main" id="{7C954E89-DDFF-273E-C6BA-D50397A4DBE5}"/>
              </a:ext>
            </a:extLst>
          </p:cNvPr>
          <p:cNvPicPr>
            <a:picLocks noChangeAspect="1"/>
          </p:cNvPicPr>
          <p:nvPr/>
        </p:nvPicPr>
        <p:blipFill>
          <a:blip r:embed="rId2"/>
          <a:stretch>
            <a:fillRect/>
          </a:stretch>
        </p:blipFill>
        <p:spPr>
          <a:xfrm>
            <a:off x="1977738" y="132283"/>
            <a:ext cx="6749011" cy="4034549"/>
          </a:xfrm>
          <a:prstGeom prst="rect">
            <a:avLst/>
          </a:prstGeom>
        </p:spPr>
      </p:pic>
    </p:spTree>
    <p:extLst>
      <p:ext uri="{BB962C8B-B14F-4D97-AF65-F5344CB8AC3E}">
        <p14:creationId xmlns:p14="http://schemas.microsoft.com/office/powerpoint/2010/main" val="2670529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DACB73-29A8-3813-3DED-D2E3890BE344}"/>
              </a:ext>
            </a:extLst>
          </p:cNvPr>
          <p:cNvPicPr>
            <a:picLocks noChangeAspect="1"/>
          </p:cNvPicPr>
          <p:nvPr/>
        </p:nvPicPr>
        <p:blipFill>
          <a:blip r:embed="rId2"/>
          <a:stretch>
            <a:fillRect/>
          </a:stretch>
        </p:blipFill>
        <p:spPr>
          <a:xfrm>
            <a:off x="7350710" y="190396"/>
            <a:ext cx="4688725" cy="3238604"/>
          </a:xfrm>
          <a:prstGeom prst="rect">
            <a:avLst/>
          </a:prstGeom>
        </p:spPr>
      </p:pic>
      <p:pic>
        <p:nvPicPr>
          <p:cNvPr id="3" name="Content Placeholder 3">
            <a:extLst>
              <a:ext uri="{FF2B5EF4-FFF2-40B4-BE49-F238E27FC236}">
                <a16:creationId xmlns:a16="http://schemas.microsoft.com/office/drawing/2014/main" id="{57F94E41-7B3F-7CD1-4B49-90A185E753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565" y="287312"/>
            <a:ext cx="7245576" cy="3317021"/>
          </a:xfrm>
          <a:prstGeom prst="rect">
            <a:avLst/>
          </a:prstGeom>
        </p:spPr>
      </p:pic>
      <p:sp>
        <p:nvSpPr>
          <p:cNvPr id="2" name="TextBox 1">
            <a:extLst>
              <a:ext uri="{FF2B5EF4-FFF2-40B4-BE49-F238E27FC236}">
                <a16:creationId xmlns:a16="http://schemas.microsoft.com/office/drawing/2014/main" id="{A20B7BEC-2C53-5290-A101-B5F8D8FCB5BF}"/>
              </a:ext>
            </a:extLst>
          </p:cNvPr>
          <p:cNvSpPr txBox="1"/>
          <p:nvPr/>
        </p:nvSpPr>
        <p:spPr>
          <a:xfrm>
            <a:off x="754602" y="4589755"/>
            <a:ext cx="10200443" cy="1477328"/>
          </a:xfrm>
          <a:prstGeom prst="rect">
            <a:avLst/>
          </a:prstGeom>
          <a:noFill/>
        </p:spPr>
        <p:txBody>
          <a:bodyPr wrap="square" rtlCol="0">
            <a:spAutoFit/>
          </a:bodyPr>
          <a:lstStyle/>
          <a:p>
            <a:r>
              <a:rPr lang="en-US" dirty="0"/>
              <a:t>Mumbai Indians and Kolkata knight rider wins the maximum toss </a:t>
            </a:r>
          </a:p>
          <a:p>
            <a:r>
              <a:rPr lang="en-US" dirty="0"/>
              <a:t>Mumbai Indian wins 98 tosses  and Kolkata knight rider wins 92 toss and then Chennai super </a:t>
            </a:r>
            <a:r>
              <a:rPr lang="en-US" dirty="0" err="1"/>
              <a:t>king,royal</a:t>
            </a:r>
            <a:r>
              <a:rPr lang="en-US" dirty="0"/>
              <a:t> challenger </a:t>
            </a:r>
            <a:r>
              <a:rPr lang="en-US" dirty="0" err="1"/>
              <a:t>bangalore</a:t>
            </a:r>
            <a:r>
              <a:rPr lang="en-US" dirty="0"/>
              <a:t>, Rajasthan Royals  and Delhi daredevils.</a:t>
            </a:r>
          </a:p>
          <a:p>
            <a:endParaRPr lang="en-US" dirty="0"/>
          </a:p>
          <a:p>
            <a:r>
              <a:rPr lang="en-US" dirty="0"/>
              <a:t>Rising </a:t>
            </a:r>
            <a:r>
              <a:rPr lang="en-US" dirty="0" err="1"/>
              <a:t>pune</a:t>
            </a:r>
            <a:r>
              <a:rPr lang="en-US" dirty="0"/>
              <a:t> Supergiant are the most toss loosing team this team only wins at 6 and 7 times out of 98 tosses </a:t>
            </a:r>
            <a:endParaRPr lang="en-IN" dirty="0"/>
          </a:p>
        </p:txBody>
      </p:sp>
    </p:spTree>
    <p:extLst>
      <p:ext uri="{BB962C8B-B14F-4D97-AF65-F5344CB8AC3E}">
        <p14:creationId xmlns:p14="http://schemas.microsoft.com/office/powerpoint/2010/main" val="3934925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9FCB8E-F967-5EB7-7F5D-C83D4C50BFAC}"/>
              </a:ext>
            </a:extLst>
          </p:cNvPr>
          <p:cNvPicPr>
            <a:picLocks noChangeAspect="1"/>
          </p:cNvPicPr>
          <p:nvPr/>
        </p:nvPicPr>
        <p:blipFill>
          <a:blip r:embed="rId2"/>
          <a:stretch>
            <a:fillRect/>
          </a:stretch>
        </p:blipFill>
        <p:spPr>
          <a:xfrm>
            <a:off x="6038963" y="520148"/>
            <a:ext cx="6153037" cy="2834330"/>
          </a:xfrm>
          <a:prstGeom prst="rect">
            <a:avLst/>
          </a:prstGeom>
        </p:spPr>
      </p:pic>
      <p:pic>
        <p:nvPicPr>
          <p:cNvPr id="3" name="Content Placeholder 3">
            <a:extLst>
              <a:ext uri="{FF2B5EF4-FFF2-40B4-BE49-F238E27FC236}">
                <a16:creationId xmlns:a16="http://schemas.microsoft.com/office/drawing/2014/main" id="{5196C885-CDC7-2814-EBB5-4A37559689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130" y="3353403"/>
            <a:ext cx="8643152" cy="3247851"/>
          </a:xfrm>
          <a:prstGeom prst="rect">
            <a:avLst/>
          </a:prstGeom>
        </p:spPr>
      </p:pic>
      <p:sp>
        <p:nvSpPr>
          <p:cNvPr id="2" name="TextBox 1">
            <a:extLst>
              <a:ext uri="{FF2B5EF4-FFF2-40B4-BE49-F238E27FC236}">
                <a16:creationId xmlns:a16="http://schemas.microsoft.com/office/drawing/2014/main" id="{0363F5B1-6D7C-54F6-9E59-DA91444E7A16}"/>
              </a:ext>
            </a:extLst>
          </p:cNvPr>
          <p:cNvSpPr txBox="1"/>
          <p:nvPr/>
        </p:nvSpPr>
        <p:spPr>
          <a:xfrm>
            <a:off x="470517" y="426127"/>
            <a:ext cx="5468644" cy="1200329"/>
          </a:xfrm>
          <a:prstGeom prst="rect">
            <a:avLst/>
          </a:prstGeom>
          <a:noFill/>
        </p:spPr>
        <p:txBody>
          <a:bodyPr wrap="square" rtlCol="0">
            <a:spAutoFit/>
          </a:bodyPr>
          <a:lstStyle/>
          <a:p>
            <a:r>
              <a:rPr lang="en-IN" dirty="0"/>
              <a:t>The maximum runs given by bowler </a:t>
            </a:r>
            <a:r>
              <a:rPr lang="en-IN" b="0" i="0" dirty="0">
                <a:solidFill>
                  <a:srgbClr val="212121"/>
                </a:solidFill>
                <a:effectLst/>
                <a:latin typeface="Roboto" panose="02000000000000000000" pitchFamily="2" charset="0"/>
              </a:rPr>
              <a:t>PP Chawla-(4153) but if we take bowler as Harbhajan </a:t>
            </a:r>
            <a:r>
              <a:rPr lang="en-IN" dirty="0">
                <a:solidFill>
                  <a:srgbClr val="212121"/>
                </a:solidFill>
                <a:latin typeface="Roboto" panose="02000000000000000000" pitchFamily="2" charset="0"/>
              </a:rPr>
              <a:t>S</a:t>
            </a:r>
            <a:r>
              <a:rPr lang="en-IN" b="0" i="0" dirty="0">
                <a:solidFill>
                  <a:srgbClr val="212121"/>
                </a:solidFill>
                <a:effectLst/>
                <a:latin typeface="Roboto" panose="02000000000000000000" pitchFamily="2" charset="0"/>
              </a:rPr>
              <a:t>ingh then the team which perform well is Kings XI Punjab and then followed by Royal Challenger Bangalore.</a:t>
            </a:r>
            <a:endParaRPr lang="en-IN" dirty="0"/>
          </a:p>
        </p:txBody>
      </p:sp>
    </p:spTree>
    <p:extLst>
      <p:ext uri="{BB962C8B-B14F-4D97-AF65-F5344CB8AC3E}">
        <p14:creationId xmlns:p14="http://schemas.microsoft.com/office/powerpoint/2010/main" val="27286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DFF5225-05FC-17A7-018F-C3D474A4AFCB}"/>
              </a:ext>
            </a:extLst>
          </p:cNvPr>
          <p:cNvSpPr>
            <a:spLocks noGrp="1"/>
          </p:cNvSpPr>
          <p:nvPr>
            <p:ph idx="1"/>
          </p:nvPr>
        </p:nvSpPr>
        <p:spPr>
          <a:xfrm>
            <a:off x="5832628" y="514812"/>
            <a:ext cx="6243962" cy="6099348"/>
          </a:xfrm>
        </p:spPr>
        <p:txBody>
          <a:bodyPr>
            <a:normAutofit/>
          </a:bodyPr>
          <a:lstStyle/>
          <a:p>
            <a:r>
              <a:rPr lang="en-IN" sz="2000" dirty="0"/>
              <a:t>The maximum number of matches are played in Eden Garden and followed by M </a:t>
            </a:r>
            <a:r>
              <a:rPr lang="en-IN" sz="2000" dirty="0" err="1"/>
              <a:t>Chinnaswamy</a:t>
            </a:r>
            <a:r>
              <a:rPr lang="en-IN" sz="2000" dirty="0"/>
              <a:t> Stadium and Wankhede Stadium.</a:t>
            </a:r>
          </a:p>
          <a:p>
            <a:r>
              <a:rPr lang="en-IN" sz="2000" dirty="0"/>
              <a:t>The minimum number of matches are played in ACA-VDCA Stadium.</a:t>
            </a:r>
          </a:p>
          <a:p>
            <a:r>
              <a:rPr lang="en-IN" sz="2000" dirty="0"/>
              <a:t>The average 7 matches are played in these stadium-</a:t>
            </a:r>
            <a:r>
              <a:rPr lang="en-IN" sz="2000" b="0" i="0" dirty="0">
                <a:solidFill>
                  <a:srgbClr val="212121"/>
                </a:solidFill>
                <a:effectLst/>
                <a:latin typeface="Courier New" panose="02070309020205020404" pitchFamily="49" charset="0"/>
              </a:rPr>
              <a:t> </a:t>
            </a:r>
            <a:r>
              <a:rPr lang="en-IN" sz="2000" dirty="0" err="1"/>
              <a:t>Feroz</a:t>
            </a:r>
            <a:r>
              <a:rPr lang="en-IN" sz="2000" dirty="0"/>
              <a:t> Shah </a:t>
            </a:r>
            <a:r>
              <a:rPr lang="en-IN" sz="2000" dirty="0" err="1"/>
              <a:t>Kotla</a:t>
            </a:r>
            <a:r>
              <a:rPr lang="en-IN" sz="2000" dirty="0"/>
              <a:t> Ground, </a:t>
            </a:r>
            <a:r>
              <a:rPr lang="en-IN" sz="2000" dirty="0" err="1"/>
              <a:t>Barabati</a:t>
            </a:r>
            <a:r>
              <a:rPr lang="en-IN" sz="2000" dirty="0"/>
              <a:t> Stadium, M. </a:t>
            </a:r>
            <a:r>
              <a:rPr lang="en-IN" sz="2000" dirty="0" err="1"/>
              <a:t>Chinnaswamy</a:t>
            </a:r>
            <a:r>
              <a:rPr lang="en-IN" sz="2000" dirty="0"/>
              <a:t> Stadium , St George's Park , Sheikh Zayed Stadium, JSCA International Stadium Complex, IS Bindra Stadium , Newlands , Dubai International Cricket Stadium</a:t>
            </a:r>
          </a:p>
          <a:p>
            <a:r>
              <a:rPr lang="en-IN" sz="2000" dirty="0"/>
              <a:t>The average 8 matches are played in these stadium - M. A. Chidambaram Stadium, New Wanderers Stadium and Rajiv Gandhi Intl. Cricket Stadium.</a:t>
            </a:r>
          </a:p>
          <a:p>
            <a:pPr marL="0" indent="0">
              <a:buNone/>
            </a:pPr>
            <a:r>
              <a:rPr lang="en-IN" sz="2000" dirty="0"/>
              <a:t> </a:t>
            </a:r>
          </a:p>
        </p:txBody>
      </p:sp>
      <p:pic>
        <p:nvPicPr>
          <p:cNvPr id="7" name="Picture 6">
            <a:extLst>
              <a:ext uri="{FF2B5EF4-FFF2-40B4-BE49-F238E27FC236}">
                <a16:creationId xmlns:a16="http://schemas.microsoft.com/office/drawing/2014/main" id="{D2020BE2-592F-7D30-E382-CB389592895D}"/>
              </a:ext>
            </a:extLst>
          </p:cNvPr>
          <p:cNvPicPr>
            <a:picLocks noChangeAspect="1"/>
          </p:cNvPicPr>
          <p:nvPr/>
        </p:nvPicPr>
        <p:blipFill>
          <a:blip r:embed="rId2"/>
          <a:stretch>
            <a:fillRect/>
          </a:stretch>
        </p:blipFill>
        <p:spPr>
          <a:xfrm>
            <a:off x="115410" y="79899"/>
            <a:ext cx="4778746" cy="6778101"/>
          </a:xfrm>
          <a:prstGeom prst="rect">
            <a:avLst/>
          </a:prstGeom>
        </p:spPr>
      </p:pic>
    </p:spTree>
    <p:extLst>
      <p:ext uri="{BB962C8B-B14F-4D97-AF65-F5344CB8AC3E}">
        <p14:creationId xmlns:p14="http://schemas.microsoft.com/office/powerpoint/2010/main" val="171878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5328AB-E5F5-C911-58BF-4D2F18F0C620}"/>
              </a:ext>
            </a:extLst>
          </p:cNvPr>
          <p:cNvSpPr>
            <a:spLocks noGrp="1"/>
          </p:cNvSpPr>
          <p:nvPr>
            <p:ph type="body" sz="half" idx="2"/>
          </p:nvPr>
        </p:nvSpPr>
        <p:spPr>
          <a:xfrm>
            <a:off x="839788" y="1755560"/>
            <a:ext cx="3932237" cy="3811588"/>
          </a:xfrm>
        </p:spPr>
        <p:txBody>
          <a:bodyPr/>
          <a:lstStyle/>
          <a:p>
            <a:r>
              <a:rPr lang="en-US" dirty="0"/>
              <a:t>At first I have calculate the total number of type of result so that I can get the overview of the match , and I got three type of result</a:t>
            </a:r>
            <a:endParaRPr lang="en-IN" dirty="0"/>
          </a:p>
          <a:p>
            <a:pPr marL="342900" indent="-342900">
              <a:buAutoNum type="arabicParenR"/>
            </a:pPr>
            <a:r>
              <a:rPr lang="en-IN" dirty="0"/>
              <a:t>Normal</a:t>
            </a:r>
          </a:p>
          <a:p>
            <a:pPr marL="342900" indent="-342900">
              <a:buAutoNum type="arabicParenR"/>
            </a:pPr>
            <a:r>
              <a:rPr lang="en-IN" dirty="0"/>
              <a:t>Tie</a:t>
            </a:r>
          </a:p>
          <a:p>
            <a:pPr marL="342900" indent="-342900">
              <a:buAutoNum type="arabicParenR"/>
            </a:pPr>
            <a:r>
              <a:rPr lang="en-IN" dirty="0"/>
              <a:t>No result</a:t>
            </a:r>
          </a:p>
          <a:p>
            <a:r>
              <a:rPr lang="en-IN" dirty="0"/>
              <a:t>Only 9 matches are tie and 4 match have no result  rest matches are normal.</a:t>
            </a:r>
            <a:endParaRPr lang="en-US" dirty="0"/>
          </a:p>
        </p:txBody>
      </p:sp>
      <p:pic>
        <p:nvPicPr>
          <p:cNvPr id="8" name="Picture 7">
            <a:extLst>
              <a:ext uri="{FF2B5EF4-FFF2-40B4-BE49-F238E27FC236}">
                <a16:creationId xmlns:a16="http://schemas.microsoft.com/office/drawing/2014/main" id="{39B96115-E95B-825D-65BE-941A3FAA0F11}"/>
              </a:ext>
            </a:extLst>
          </p:cNvPr>
          <p:cNvPicPr>
            <a:picLocks noChangeAspect="1"/>
          </p:cNvPicPr>
          <p:nvPr/>
        </p:nvPicPr>
        <p:blipFill>
          <a:blip r:embed="rId2"/>
          <a:stretch>
            <a:fillRect/>
          </a:stretch>
        </p:blipFill>
        <p:spPr>
          <a:xfrm>
            <a:off x="6167022" y="2113288"/>
            <a:ext cx="4093327" cy="2631424"/>
          </a:xfrm>
          <a:prstGeom prst="rect">
            <a:avLst/>
          </a:prstGeom>
        </p:spPr>
      </p:pic>
    </p:spTree>
    <p:extLst>
      <p:ext uri="{BB962C8B-B14F-4D97-AF65-F5344CB8AC3E}">
        <p14:creationId xmlns:p14="http://schemas.microsoft.com/office/powerpoint/2010/main" val="1570023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E9D12E-42A2-2D76-5BD4-5BEE1FD59BA7}"/>
              </a:ext>
            </a:extLst>
          </p:cNvPr>
          <p:cNvSpPr>
            <a:spLocks noGrp="1"/>
          </p:cNvSpPr>
          <p:nvPr>
            <p:ph type="subTitle" idx="1"/>
          </p:nvPr>
        </p:nvSpPr>
        <p:spPr>
          <a:xfrm>
            <a:off x="124287" y="106532"/>
            <a:ext cx="11878323" cy="6751468"/>
          </a:xfrm>
        </p:spPr>
        <p:txBody>
          <a:bodyPr>
            <a:normAutofit fontScale="70000" lnSpcReduction="20000"/>
          </a:bodyPr>
          <a:lstStyle/>
          <a:p>
            <a:pPr marL="342900" indent="-342900">
              <a:buFont typeface="Wingdings" panose="05000000000000000000" pitchFamily="2" charset="2"/>
              <a:buChar char="q"/>
            </a:pPr>
            <a:r>
              <a:rPr lang="en-US" b="0" i="0" dirty="0">
                <a:solidFill>
                  <a:srgbClr val="151515"/>
                </a:solidFill>
                <a:effectLst/>
                <a:latin typeface="Roboto" panose="02000000000000000000" pitchFamily="2" charset="0"/>
              </a:rPr>
              <a:t> </a:t>
            </a:r>
          </a:p>
          <a:p>
            <a:pPr marL="342900" indent="-342900">
              <a:buFont typeface="Wingdings" panose="05000000000000000000" pitchFamily="2" charset="2"/>
              <a:buChar char="q"/>
            </a:pPr>
            <a:r>
              <a:rPr lang="en-US" b="0" i="0" dirty="0">
                <a:solidFill>
                  <a:srgbClr val="151515"/>
                </a:solidFill>
                <a:effectLst/>
                <a:latin typeface="Roboto" panose="02000000000000000000" pitchFamily="2" charset="0"/>
              </a:rPr>
              <a:t>Though teams have overwhelmingly chosen to field first, the win percentage after choosing to bat or field is not that one-sided. However, their difference is on the rise.</a:t>
            </a:r>
          </a:p>
          <a:p>
            <a:endParaRPr lang="en-US" b="0" i="0" dirty="0">
              <a:solidFill>
                <a:srgbClr val="151515"/>
              </a:solidFill>
              <a:effectLst/>
              <a:latin typeface="Roboto" panose="02000000000000000000" pitchFamily="2" charset="0"/>
            </a:endParaRPr>
          </a:p>
          <a:p>
            <a:pPr marL="342900" indent="-342900">
              <a:buFont typeface="Wingdings" panose="05000000000000000000" pitchFamily="2" charset="2"/>
              <a:buChar char="q"/>
            </a:pPr>
            <a:r>
              <a:rPr lang="en-US" b="0" i="0" dirty="0">
                <a:solidFill>
                  <a:srgbClr val="151515"/>
                </a:solidFill>
                <a:effectLst/>
                <a:latin typeface="Roboto" panose="02000000000000000000" pitchFamily="2" charset="0"/>
              </a:rPr>
              <a:t>Chennai and Mumbai are the two teams with the highest win percentage. The fact that they are the only two teams that were part of the first season as well, in the top 5, shows their dominance. </a:t>
            </a:r>
          </a:p>
          <a:p>
            <a:r>
              <a:rPr lang="en-US" b="0" i="0" dirty="0">
                <a:solidFill>
                  <a:srgbClr val="151515"/>
                </a:solidFill>
                <a:effectLst/>
                <a:latin typeface="Roboto" panose="02000000000000000000" pitchFamily="2" charset="0"/>
              </a:rPr>
              <a:t> </a:t>
            </a:r>
          </a:p>
          <a:p>
            <a:pPr marL="342900" indent="-342900">
              <a:buFont typeface="Wingdings" panose="05000000000000000000" pitchFamily="2" charset="2"/>
              <a:buChar char="q"/>
            </a:pPr>
            <a:r>
              <a:rPr lang="en-US" b="0" i="0" dirty="0">
                <a:solidFill>
                  <a:srgbClr val="151515"/>
                </a:solidFill>
                <a:effectLst/>
                <a:latin typeface="Roboto" panose="02000000000000000000" pitchFamily="2" charset="0"/>
              </a:rPr>
              <a:t>Mumbai Indians have played the most no. of matches in the IPL. Due to the brief expansion , change of owners, removal and banning of teams, there have been 15 teams who have played in the IPL.</a:t>
            </a:r>
          </a:p>
          <a:p>
            <a:endParaRPr lang="en-US" b="0" i="0" dirty="0">
              <a:solidFill>
                <a:srgbClr val="151515"/>
              </a:solidFill>
              <a:effectLst/>
              <a:latin typeface="Roboto" panose="02000000000000000000" pitchFamily="2" charset="0"/>
            </a:endParaRPr>
          </a:p>
          <a:p>
            <a:pPr marL="342900" indent="-342900">
              <a:buFont typeface="Wingdings" panose="05000000000000000000" pitchFamily="2" charset="2"/>
              <a:buChar char="q"/>
            </a:pPr>
            <a:r>
              <a:rPr lang="en-US" b="0" i="0" dirty="0">
                <a:solidFill>
                  <a:srgbClr val="151515"/>
                </a:solidFill>
                <a:effectLst/>
                <a:latin typeface="Roboto" panose="02000000000000000000" pitchFamily="2" charset="0"/>
              </a:rPr>
              <a:t>Mumbai Indians have the won the IPL 4 times, the most. They are followed by Chennai at 3 and Kolkata Knight Riders at 2. Sunrisers Hyderabad, Deccan Chargers and Rajasthan Royals complete the IPL Champions list, all winning once </a:t>
            </a:r>
            <a:r>
              <a:rPr lang="en-US" b="0" i="0">
                <a:solidFill>
                  <a:srgbClr val="151515"/>
                </a:solidFill>
                <a:effectLst/>
                <a:latin typeface="Roboto" panose="02000000000000000000" pitchFamily="2" charset="0"/>
              </a:rPr>
              <a:t>each.</a:t>
            </a:r>
            <a:endParaRPr lang="en-US" b="0" i="0" dirty="0">
              <a:solidFill>
                <a:srgbClr val="151515"/>
              </a:solidFill>
              <a:effectLst/>
              <a:latin typeface="Roboto" panose="02000000000000000000" pitchFamily="2" charset="0"/>
            </a:endParaRPr>
          </a:p>
          <a:p>
            <a:pPr marL="342900" indent="-342900">
              <a:buFont typeface="Wingdings" panose="05000000000000000000" pitchFamily="2" charset="2"/>
              <a:buChar char="q"/>
            </a:pPr>
            <a:r>
              <a:rPr lang="en-US" b="0" i="0" dirty="0">
                <a:solidFill>
                  <a:srgbClr val="151515"/>
                </a:solidFill>
                <a:effectLst/>
                <a:latin typeface="Roboto" panose="02000000000000000000" pitchFamily="2" charset="0"/>
              </a:rPr>
              <a:t> For the first six seasons (2008-2013), teams were figuring out whether batting first or chasing would be better after winning the toss. This could be down to the fact that the IPL and T20 cricket, both were in their early stages where teams were trying different strategies. </a:t>
            </a:r>
          </a:p>
          <a:p>
            <a:pPr marL="342900" indent="-342900">
              <a:buFont typeface="Wingdings" panose="05000000000000000000" pitchFamily="2" charset="2"/>
              <a:buChar char="q"/>
            </a:pPr>
            <a:r>
              <a:rPr lang="en-US" b="0" i="0" dirty="0">
                <a:solidFill>
                  <a:srgbClr val="151515"/>
                </a:solidFill>
                <a:effectLst/>
                <a:latin typeface="Roboto" panose="02000000000000000000" pitchFamily="2" charset="0"/>
              </a:rPr>
              <a:t> since 2014, teams have preferred chasing, especially in the past 4 seasons (2016-2019), where teams have chosen to field more than 4 times out of 5. This can be put down to the fact that having a set total to chase makes things simpler. This can also be a result of teams preferring to chase in ODIs as well.</a:t>
            </a:r>
          </a:p>
          <a:p>
            <a:endParaRPr lang="en-US" b="0" i="0" dirty="0">
              <a:solidFill>
                <a:srgbClr val="151515"/>
              </a:solidFill>
              <a:effectLst/>
              <a:latin typeface="Roboto" panose="02000000000000000000" pitchFamily="2" charset="0"/>
            </a:endParaRPr>
          </a:p>
          <a:p>
            <a:pPr marL="342900" indent="-342900">
              <a:buFont typeface="Wingdings" panose="05000000000000000000" pitchFamily="2" charset="2"/>
              <a:buChar char="q"/>
            </a:pPr>
            <a:r>
              <a:rPr lang="en-US" b="0" i="0" dirty="0">
                <a:solidFill>
                  <a:srgbClr val="151515"/>
                </a:solidFill>
                <a:effectLst/>
                <a:latin typeface="Roboto" panose="02000000000000000000" pitchFamily="2" charset="0"/>
              </a:rPr>
              <a:t>Except 2012, 2015 and 2019, the IPL winning teams have been amongst the top two in terms of toss win percentage every season. In 2012 and 2015, Kolkata Knight Riders and Mumbai Indians were 6th best (won 7) in winning tosses while in 2019 Mumbai were 4th best (won 8). </a:t>
            </a:r>
          </a:p>
          <a:p>
            <a:pPr marL="342900" indent="-342900">
              <a:buFont typeface="Wingdings" panose="05000000000000000000" pitchFamily="2" charset="2"/>
              <a:buChar char="q"/>
            </a:pPr>
            <a:r>
              <a:rPr lang="en-US" b="0" i="0" dirty="0">
                <a:solidFill>
                  <a:srgbClr val="151515"/>
                </a:solidFill>
                <a:effectLst/>
                <a:latin typeface="Roboto" panose="02000000000000000000" pitchFamily="2" charset="0"/>
              </a:rPr>
              <a:t>  Eden Gardens has hosted the most no. of matches so far. S Ravi has umpired the most no. of matches till now.</a:t>
            </a:r>
          </a:p>
          <a:p>
            <a:pPr marL="342900" indent="-342900">
              <a:buFont typeface="Wingdings" panose="05000000000000000000" pitchFamily="2" charset="2"/>
              <a:buChar char="q"/>
            </a:pPr>
            <a:r>
              <a:rPr lang="en-US" b="0" i="0" dirty="0">
                <a:solidFill>
                  <a:srgbClr val="151515"/>
                </a:solidFill>
                <a:effectLst/>
                <a:latin typeface="Roboto" panose="02000000000000000000" pitchFamily="2" charset="0"/>
              </a:rPr>
              <a:t> There have been 80 matches (excluding the ties) where the margin of victory has been 10 runs or less. This is pretty close since 10 runs is basically two boundary shots away.</a:t>
            </a:r>
          </a:p>
        </p:txBody>
      </p:sp>
    </p:spTree>
    <p:extLst>
      <p:ext uri="{BB962C8B-B14F-4D97-AF65-F5344CB8AC3E}">
        <p14:creationId xmlns:p14="http://schemas.microsoft.com/office/powerpoint/2010/main" val="265998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200E79-48ED-5E4A-0F7F-6EB5F3CC3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201" y="2913017"/>
            <a:ext cx="8383090" cy="3944983"/>
          </a:xfrm>
          <a:prstGeom prst="rect">
            <a:avLst/>
          </a:prstGeom>
        </p:spPr>
      </p:pic>
      <p:pic>
        <p:nvPicPr>
          <p:cNvPr id="6" name="Picture 5">
            <a:extLst>
              <a:ext uri="{FF2B5EF4-FFF2-40B4-BE49-F238E27FC236}">
                <a16:creationId xmlns:a16="http://schemas.microsoft.com/office/drawing/2014/main" id="{B9C877F7-3B3E-5C08-97CD-F607908EE93C}"/>
              </a:ext>
            </a:extLst>
          </p:cNvPr>
          <p:cNvPicPr>
            <a:picLocks noChangeAspect="1"/>
          </p:cNvPicPr>
          <p:nvPr/>
        </p:nvPicPr>
        <p:blipFill>
          <a:blip r:embed="rId3"/>
          <a:stretch>
            <a:fillRect/>
          </a:stretch>
        </p:blipFill>
        <p:spPr>
          <a:xfrm>
            <a:off x="0" y="101624"/>
            <a:ext cx="4856085" cy="2715443"/>
          </a:xfrm>
          <a:prstGeom prst="rect">
            <a:avLst/>
          </a:prstGeom>
        </p:spPr>
      </p:pic>
      <p:sp>
        <p:nvSpPr>
          <p:cNvPr id="2" name="TextBox 1">
            <a:extLst>
              <a:ext uri="{FF2B5EF4-FFF2-40B4-BE49-F238E27FC236}">
                <a16:creationId xmlns:a16="http://schemas.microsoft.com/office/drawing/2014/main" id="{6A32064D-5F77-F6A8-046D-0A267143BB65}"/>
              </a:ext>
            </a:extLst>
          </p:cNvPr>
          <p:cNvSpPr txBox="1"/>
          <p:nvPr/>
        </p:nvSpPr>
        <p:spPr>
          <a:xfrm>
            <a:off x="5841507" y="233553"/>
            <a:ext cx="5840784" cy="1754326"/>
          </a:xfrm>
          <a:prstGeom prst="rect">
            <a:avLst/>
          </a:prstGeom>
          <a:noFill/>
        </p:spPr>
        <p:txBody>
          <a:bodyPr wrap="square" rtlCol="0">
            <a:spAutoFit/>
          </a:bodyPr>
          <a:lstStyle/>
          <a:p>
            <a:r>
              <a:rPr lang="en-US" dirty="0">
                <a:solidFill>
                  <a:srgbClr val="151515"/>
                </a:solidFill>
                <a:latin typeface="Roboto" panose="02000000000000000000" pitchFamily="2" charset="0"/>
              </a:rPr>
              <a:t>After finding the match overview ,I have find our top 10 player that played well, so CH Gayle and AB de Villiers did it very well</a:t>
            </a:r>
            <a:r>
              <a:rPr lang="en-US" dirty="0"/>
              <a:t>.</a:t>
            </a:r>
            <a:r>
              <a:rPr lang="en-US" b="0" i="0" dirty="0">
                <a:solidFill>
                  <a:srgbClr val="151515"/>
                </a:solidFill>
                <a:effectLst/>
                <a:latin typeface="Roboto" panose="02000000000000000000" pitchFamily="2" charset="0"/>
              </a:rPr>
              <a:t> CH Gayle and AB de </a:t>
            </a:r>
            <a:r>
              <a:rPr lang="en-US" b="0" i="0" dirty="0" err="1">
                <a:solidFill>
                  <a:srgbClr val="151515"/>
                </a:solidFill>
                <a:effectLst/>
                <a:latin typeface="Roboto" panose="02000000000000000000" pitchFamily="2" charset="0"/>
              </a:rPr>
              <a:t>Viliers</a:t>
            </a:r>
            <a:r>
              <a:rPr lang="en-US" b="0" i="0" dirty="0">
                <a:solidFill>
                  <a:srgbClr val="151515"/>
                </a:solidFill>
                <a:effectLst/>
                <a:latin typeface="Roboto" panose="02000000000000000000" pitchFamily="2" charset="0"/>
              </a:rPr>
              <a:t> have been the two standout match-winners for their teams in the 12 seasons so far. They have won the player of the match award 21 and 20 times respectively.</a:t>
            </a:r>
            <a:endParaRPr lang="en-IN" dirty="0"/>
          </a:p>
        </p:txBody>
      </p:sp>
    </p:spTree>
    <p:extLst>
      <p:ext uri="{BB962C8B-B14F-4D97-AF65-F5344CB8AC3E}">
        <p14:creationId xmlns:p14="http://schemas.microsoft.com/office/powerpoint/2010/main" val="367735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1AB8B7-55D6-EDF0-6134-3E7CE993D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550" y="386657"/>
            <a:ext cx="6008469" cy="6084686"/>
          </a:xfrm>
          <a:prstGeom prst="rect">
            <a:avLst/>
          </a:prstGeom>
        </p:spPr>
      </p:pic>
      <p:pic>
        <p:nvPicPr>
          <p:cNvPr id="6" name="Picture 5">
            <a:extLst>
              <a:ext uri="{FF2B5EF4-FFF2-40B4-BE49-F238E27FC236}">
                <a16:creationId xmlns:a16="http://schemas.microsoft.com/office/drawing/2014/main" id="{E04DD604-BF30-37C8-6702-14243EC5F688}"/>
              </a:ext>
            </a:extLst>
          </p:cNvPr>
          <p:cNvPicPr>
            <a:picLocks noChangeAspect="1"/>
          </p:cNvPicPr>
          <p:nvPr/>
        </p:nvPicPr>
        <p:blipFill>
          <a:blip r:embed="rId3"/>
          <a:stretch>
            <a:fillRect/>
          </a:stretch>
        </p:blipFill>
        <p:spPr>
          <a:xfrm>
            <a:off x="0" y="161370"/>
            <a:ext cx="6196613" cy="2598853"/>
          </a:xfrm>
          <a:prstGeom prst="rect">
            <a:avLst/>
          </a:prstGeom>
        </p:spPr>
      </p:pic>
      <p:sp>
        <p:nvSpPr>
          <p:cNvPr id="2" name="TextBox 1">
            <a:extLst>
              <a:ext uri="{FF2B5EF4-FFF2-40B4-BE49-F238E27FC236}">
                <a16:creationId xmlns:a16="http://schemas.microsoft.com/office/drawing/2014/main" id="{D5B189AC-0801-7C79-CACB-D0682CE0F38D}"/>
              </a:ext>
            </a:extLst>
          </p:cNvPr>
          <p:cNvSpPr txBox="1"/>
          <p:nvPr/>
        </p:nvSpPr>
        <p:spPr>
          <a:xfrm>
            <a:off x="159798" y="3595455"/>
            <a:ext cx="5433134" cy="1754326"/>
          </a:xfrm>
          <a:prstGeom prst="rect">
            <a:avLst/>
          </a:prstGeom>
          <a:noFill/>
        </p:spPr>
        <p:txBody>
          <a:bodyPr wrap="square" rtlCol="0">
            <a:spAutoFit/>
          </a:bodyPr>
          <a:lstStyle/>
          <a:p>
            <a:r>
              <a:rPr lang="en-US" dirty="0"/>
              <a:t>After finding the Top 10 player I have calculated the top 5 man of the match who played very well and I got,</a:t>
            </a:r>
          </a:p>
          <a:p>
            <a:r>
              <a:rPr lang="en-US" dirty="0"/>
              <a:t>CH Gayle, AB de Villiers , RG Sharma , MS Dhoni , and DA Warner .</a:t>
            </a:r>
          </a:p>
          <a:p>
            <a:r>
              <a:rPr lang="en-US" dirty="0"/>
              <a:t>Out of these 5 players CH Gayle the one who got 21 times man of the match.</a:t>
            </a:r>
            <a:endParaRPr lang="en-IN" dirty="0"/>
          </a:p>
        </p:txBody>
      </p:sp>
    </p:spTree>
    <p:extLst>
      <p:ext uri="{BB962C8B-B14F-4D97-AF65-F5344CB8AC3E}">
        <p14:creationId xmlns:p14="http://schemas.microsoft.com/office/powerpoint/2010/main" val="1469653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AAAE1A5-5D96-5FEC-4AF8-768B74CC7F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2433" y="714132"/>
            <a:ext cx="7669567" cy="3999798"/>
          </a:xfrm>
          <a:prstGeom prst="rect">
            <a:avLst/>
          </a:prstGeom>
        </p:spPr>
      </p:pic>
      <p:pic>
        <p:nvPicPr>
          <p:cNvPr id="6" name="Picture 5">
            <a:extLst>
              <a:ext uri="{FF2B5EF4-FFF2-40B4-BE49-F238E27FC236}">
                <a16:creationId xmlns:a16="http://schemas.microsoft.com/office/drawing/2014/main" id="{533FE17D-CBC0-1CD8-A610-11C960762EA7}"/>
              </a:ext>
            </a:extLst>
          </p:cNvPr>
          <p:cNvPicPr>
            <a:picLocks noChangeAspect="1"/>
          </p:cNvPicPr>
          <p:nvPr/>
        </p:nvPicPr>
        <p:blipFill>
          <a:blip r:embed="rId3"/>
          <a:stretch>
            <a:fillRect/>
          </a:stretch>
        </p:blipFill>
        <p:spPr>
          <a:xfrm>
            <a:off x="185474" y="207190"/>
            <a:ext cx="4168501" cy="4099915"/>
          </a:xfrm>
          <a:prstGeom prst="rect">
            <a:avLst/>
          </a:prstGeom>
        </p:spPr>
      </p:pic>
      <p:sp>
        <p:nvSpPr>
          <p:cNvPr id="2" name="TextBox 1">
            <a:extLst>
              <a:ext uri="{FF2B5EF4-FFF2-40B4-BE49-F238E27FC236}">
                <a16:creationId xmlns:a16="http://schemas.microsoft.com/office/drawing/2014/main" id="{9BD0F95B-994F-3A72-6AB7-902E2B50E3AA}"/>
              </a:ext>
            </a:extLst>
          </p:cNvPr>
          <p:cNvSpPr txBox="1"/>
          <p:nvPr/>
        </p:nvSpPr>
        <p:spPr>
          <a:xfrm>
            <a:off x="662866" y="4891483"/>
            <a:ext cx="10866268" cy="1200329"/>
          </a:xfrm>
          <a:prstGeom prst="rect">
            <a:avLst/>
          </a:prstGeom>
          <a:noFill/>
        </p:spPr>
        <p:txBody>
          <a:bodyPr wrap="square" rtlCol="0">
            <a:spAutoFit/>
          </a:bodyPr>
          <a:lstStyle/>
          <a:p>
            <a:r>
              <a:rPr lang="en-US" dirty="0"/>
              <a:t> if we talk about the no of matches played by each team we can see that Mumbai Indians have played maximum number (187) of matches and </a:t>
            </a:r>
            <a:r>
              <a:rPr lang="en-US" b="0" i="0" dirty="0">
                <a:solidFill>
                  <a:srgbClr val="151515"/>
                </a:solidFill>
                <a:effectLst/>
                <a:latin typeface="Roboto" panose="02000000000000000000" pitchFamily="2" charset="0"/>
              </a:rPr>
              <a:t>Due to the brief expansion , change of owners, removal and banning of teams, there have been 15 teams who have played in the IPL.</a:t>
            </a:r>
          </a:p>
          <a:p>
            <a:endParaRPr lang="en-IN" dirty="0"/>
          </a:p>
        </p:txBody>
      </p:sp>
    </p:spTree>
    <p:extLst>
      <p:ext uri="{BB962C8B-B14F-4D97-AF65-F5344CB8AC3E}">
        <p14:creationId xmlns:p14="http://schemas.microsoft.com/office/powerpoint/2010/main" val="109610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3CE294-5353-DADB-1AE2-8ECDB03036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96" y="120920"/>
            <a:ext cx="6259649" cy="3543606"/>
          </a:xfrm>
        </p:spPr>
      </p:pic>
      <p:pic>
        <p:nvPicPr>
          <p:cNvPr id="4" name="Picture 3">
            <a:extLst>
              <a:ext uri="{FF2B5EF4-FFF2-40B4-BE49-F238E27FC236}">
                <a16:creationId xmlns:a16="http://schemas.microsoft.com/office/drawing/2014/main" id="{BB076F84-1D21-6830-277F-09085A6D7B07}"/>
              </a:ext>
            </a:extLst>
          </p:cNvPr>
          <p:cNvPicPr>
            <a:picLocks noChangeAspect="1"/>
          </p:cNvPicPr>
          <p:nvPr/>
        </p:nvPicPr>
        <p:blipFill>
          <a:blip r:embed="rId3"/>
          <a:stretch>
            <a:fillRect/>
          </a:stretch>
        </p:blipFill>
        <p:spPr>
          <a:xfrm>
            <a:off x="6565218" y="120920"/>
            <a:ext cx="5204911" cy="3543607"/>
          </a:xfrm>
          <a:prstGeom prst="rect">
            <a:avLst/>
          </a:prstGeom>
        </p:spPr>
      </p:pic>
      <p:sp>
        <p:nvSpPr>
          <p:cNvPr id="6" name="TextBox 5">
            <a:extLst>
              <a:ext uri="{FF2B5EF4-FFF2-40B4-BE49-F238E27FC236}">
                <a16:creationId xmlns:a16="http://schemas.microsoft.com/office/drawing/2014/main" id="{0ABCC40D-FE5D-ACB7-2597-DFCEA7BCB582}"/>
              </a:ext>
            </a:extLst>
          </p:cNvPr>
          <p:cNvSpPr txBox="1"/>
          <p:nvPr/>
        </p:nvSpPr>
        <p:spPr>
          <a:xfrm>
            <a:off x="488272" y="4669654"/>
            <a:ext cx="8558074" cy="1477328"/>
          </a:xfrm>
          <a:prstGeom prst="rect">
            <a:avLst/>
          </a:prstGeom>
          <a:noFill/>
        </p:spPr>
        <p:txBody>
          <a:bodyPr wrap="square" rtlCol="0">
            <a:spAutoFit/>
          </a:bodyPr>
          <a:lstStyle/>
          <a:p>
            <a:r>
              <a:rPr lang="en-IN" dirty="0"/>
              <a:t>The maximum  number of matches had been played in </a:t>
            </a:r>
            <a:r>
              <a:rPr lang="en-IN" u="sng" dirty="0"/>
              <a:t>year 2013 </a:t>
            </a:r>
            <a:r>
              <a:rPr lang="en-IN" dirty="0"/>
              <a:t>, and least matches had been played in 2009.</a:t>
            </a:r>
          </a:p>
          <a:p>
            <a:endParaRPr lang="en-IN" dirty="0"/>
          </a:p>
          <a:p>
            <a:r>
              <a:rPr lang="en-IN" dirty="0"/>
              <a:t>In 2010,2014,2016,2018,2019 the number of matches are same (60) matches per year</a:t>
            </a:r>
          </a:p>
          <a:p>
            <a:endParaRPr lang="en-IN" dirty="0"/>
          </a:p>
        </p:txBody>
      </p:sp>
    </p:spTree>
    <p:extLst>
      <p:ext uri="{BB962C8B-B14F-4D97-AF65-F5344CB8AC3E}">
        <p14:creationId xmlns:p14="http://schemas.microsoft.com/office/powerpoint/2010/main" val="285503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AAE1C20-0907-55AB-A1A8-0E8CC37A7C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39" y="186431"/>
            <a:ext cx="6860624" cy="3515556"/>
          </a:xfrm>
          <a:prstGeom prst="rect">
            <a:avLst/>
          </a:prstGeom>
        </p:spPr>
      </p:pic>
      <p:pic>
        <p:nvPicPr>
          <p:cNvPr id="3" name="Picture 2">
            <a:extLst>
              <a:ext uri="{FF2B5EF4-FFF2-40B4-BE49-F238E27FC236}">
                <a16:creationId xmlns:a16="http://schemas.microsoft.com/office/drawing/2014/main" id="{733E8B48-8FA2-C027-4B57-EB015ED96436}"/>
              </a:ext>
            </a:extLst>
          </p:cNvPr>
          <p:cNvPicPr>
            <a:picLocks noChangeAspect="1"/>
          </p:cNvPicPr>
          <p:nvPr/>
        </p:nvPicPr>
        <p:blipFill>
          <a:blip r:embed="rId3"/>
          <a:stretch>
            <a:fillRect/>
          </a:stretch>
        </p:blipFill>
        <p:spPr>
          <a:xfrm>
            <a:off x="7132762" y="328472"/>
            <a:ext cx="4935984" cy="2512381"/>
          </a:xfrm>
          <a:prstGeom prst="rect">
            <a:avLst/>
          </a:prstGeom>
        </p:spPr>
      </p:pic>
      <p:sp>
        <p:nvSpPr>
          <p:cNvPr id="2" name="TextBox 1">
            <a:extLst>
              <a:ext uri="{FF2B5EF4-FFF2-40B4-BE49-F238E27FC236}">
                <a16:creationId xmlns:a16="http://schemas.microsoft.com/office/drawing/2014/main" id="{D57A283F-3C3B-1796-EBD8-49CA8780DA43}"/>
              </a:ext>
            </a:extLst>
          </p:cNvPr>
          <p:cNvSpPr txBox="1"/>
          <p:nvPr/>
        </p:nvSpPr>
        <p:spPr>
          <a:xfrm>
            <a:off x="976544" y="4776186"/>
            <a:ext cx="10065128" cy="923330"/>
          </a:xfrm>
          <a:prstGeom prst="rect">
            <a:avLst/>
          </a:prstGeom>
          <a:noFill/>
        </p:spPr>
        <p:txBody>
          <a:bodyPr wrap="none" rtlCol="0">
            <a:spAutoFit/>
          </a:bodyPr>
          <a:lstStyle/>
          <a:p>
            <a:r>
              <a:rPr lang="en-US" dirty="0"/>
              <a:t>Throughout the season the Mumbai Indians are the champions or winner of the match</a:t>
            </a:r>
          </a:p>
          <a:p>
            <a:r>
              <a:rPr lang="en-US" dirty="0"/>
              <a:t>Out of 12 matches Mumbai Indian wins 4 and got the ranked 1 followed by Chennai super king with 3 win</a:t>
            </a:r>
          </a:p>
          <a:p>
            <a:endParaRPr lang="en-IN" dirty="0"/>
          </a:p>
        </p:txBody>
      </p:sp>
    </p:spTree>
    <p:extLst>
      <p:ext uri="{BB962C8B-B14F-4D97-AF65-F5344CB8AC3E}">
        <p14:creationId xmlns:p14="http://schemas.microsoft.com/office/powerpoint/2010/main" val="3702748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957BA3-9F68-8566-4097-9CB726D2C732}"/>
              </a:ext>
            </a:extLst>
          </p:cNvPr>
          <p:cNvPicPr>
            <a:picLocks noChangeAspect="1"/>
          </p:cNvPicPr>
          <p:nvPr/>
        </p:nvPicPr>
        <p:blipFill>
          <a:blip r:embed="rId2"/>
          <a:stretch>
            <a:fillRect/>
          </a:stretch>
        </p:blipFill>
        <p:spPr>
          <a:xfrm>
            <a:off x="104749" y="0"/>
            <a:ext cx="7011008" cy="3490262"/>
          </a:xfrm>
          <a:prstGeom prst="rect">
            <a:avLst/>
          </a:prstGeom>
        </p:spPr>
      </p:pic>
      <p:sp>
        <p:nvSpPr>
          <p:cNvPr id="4" name="TextBox 3">
            <a:extLst>
              <a:ext uri="{FF2B5EF4-FFF2-40B4-BE49-F238E27FC236}">
                <a16:creationId xmlns:a16="http://schemas.microsoft.com/office/drawing/2014/main" id="{891B14F7-B344-F989-CE07-E9C4DDBFD622}"/>
              </a:ext>
            </a:extLst>
          </p:cNvPr>
          <p:cNvSpPr txBox="1"/>
          <p:nvPr/>
        </p:nvSpPr>
        <p:spPr>
          <a:xfrm>
            <a:off x="727969" y="4527612"/>
            <a:ext cx="10964155" cy="923330"/>
          </a:xfrm>
          <a:prstGeom prst="rect">
            <a:avLst/>
          </a:prstGeom>
          <a:noFill/>
        </p:spPr>
        <p:txBody>
          <a:bodyPr wrap="none" rtlCol="0">
            <a:spAutoFit/>
          </a:bodyPr>
          <a:lstStyle/>
          <a:p>
            <a:r>
              <a:rPr lang="en-US" dirty="0"/>
              <a:t>The total runs of each batsman is represented throughout the whole season of IPL  where ,</a:t>
            </a:r>
          </a:p>
          <a:p>
            <a:r>
              <a:rPr lang="en-US" dirty="0"/>
              <a:t>SK Raina scored the maximum run of (5651) and followed by </a:t>
            </a:r>
            <a:r>
              <a:rPr lang="en-US" dirty="0" err="1"/>
              <a:t>virat</a:t>
            </a:r>
            <a:r>
              <a:rPr lang="en-US" dirty="0"/>
              <a:t> </a:t>
            </a:r>
            <a:r>
              <a:rPr lang="en-US" dirty="0" err="1"/>
              <a:t>kolhi</a:t>
            </a:r>
            <a:r>
              <a:rPr lang="en-US" dirty="0"/>
              <a:t> (5616) runs and RG </a:t>
            </a:r>
            <a:r>
              <a:rPr lang="en-US" dirty="0" err="1"/>
              <a:t>sharma</a:t>
            </a:r>
            <a:r>
              <a:rPr lang="en-US" dirty="0"/>
              <a:t> (5057) runs and</a:t>
            </a:r>
          </a:p>
          <a:p>
            <a:r>
              <a:rPr lang="en-US" dirty="0"/>
              <a:t> DA warner and Shikhar Dhawan.</a:t>
            </a:r>
            <a:endParaRPr lang="en-IN" dirty="0"/>
          </a:p>
        </p:txBody>
      </p:sp>
    </p:spTree>
    <p:extLst>
      <p:ext uri="{BB962C8B-B14F-4D97-AF65-F5344CB8AC3E}">
        <p14:creationId xmlns:p14="http://schemas.microsoft.com/office/powerpoint/2010/main" val="56430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F87F91B-AF24-8C28-26E7-C7C8E50BD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024" y="645441"/>
            <a:ext cx="10515600" cy="3730762"/>
          </a:xfrm>
        </p:spPr>
      </p:pic>
      <p:sp>
        <p:nvSpPr>
          <p:cNvPr id="7" name="TextBox 6">
            <a:extLst>
              <a:ext uri="{FF2B5EF4-FFF2-40B4-BE49-F238E27FC236}">
                <a16:creationId xmlns:a16="http://schemas.microsoft.com/office/drawing/2014/main" id="{8DF681FB-3FAA-1AEE-5BB0-DE9EACA3255E}"/>
              </a:ext>
            </a:extLst>
          </p:cNvPr>
          <p:cNvSpPr txBox="1"/>
          <p:nvPr/>
        </p:nvSpPr>
        <p:spPr>
          <a:xfrm>
            <a:off x="1298448" y="4837176"/>
            <a:ext cx="8215839" cy="369332"/>
          </a:xfrm>
          <a:prstGeom prst="rect">
            <a:avLst/>
          </a:prstGeom>
          <a:noFill/>
        </p:spPr>
        <p:txBody>
          <a:bodyPr wrap="none" rtlCol="0">
            <a:spAutoFit/>
          </a:bodyPr>
          <a:lstStyle/>
          <a:p>
            <a:r>
              <a:rPr lang="en-US" dirty="0"/>
              <a:t>This is the graphical illustration of the total runs of the each batsman in every seasons</a:t>
            </a:r>
            <a:endParaRPr lang="en-IN" dirty="0"/>
          </a:p>
        </p:txBody>
      </p:sp>
    </p:spTree>
    <p:extLst>
      <p:ext uri="{BB962C8B-B14F-4D97-AF65-F5344CB8AC3E}">
        <p14:creationId xmlns:p14="http://schemas.microsoft.com/office/powerpoint/2010/main" val="1863141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384</TotalTime>
  <Words>1390</Words>
  <Application>Microsoft Office PowerPoint</Application>
  <PresentationFormat>Widescreen</PresentationFormat>
  <Paragraphs>61</Paragraphs>
  <Slides>20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Calibri Light</vt:lpstr>
      <vt:lpstr>Century Gothic</vt:lpstr>
      <vt:lpstr>Courier New</vt:lpstr>
      <vt:lpstr>Roboto</vt:lpstr>
      <vt:lpstr>Verdana</vt:lpstr>
      <vt:lpstr>Wingdings</vt:lpstr>
      <vt:lpstr>Wingdings 2</vt:lpstr>
      <vt:lpstr>1_Quotable</vt:lpstr>
      <vt:lpstr>Office Theme</vt:lpstr>
      <vt:lpstr>Business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pandey</dc:creator>
  <cp:lastModifiedBy>pranav pandey</cp:lastModifiedBy>
  <cp:revision>24</cp:revision>
  <dcterms:created xsi:type="dcterms:W3CDTF">2022-05-27T18:18:17Z</dcterms:created>
  <dcterms:modified xsi:type="dcterms:W3CDTF">2022-05-28T07:53:51Z</dcterms:modified>
</cp:coreProperties>
</file>