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5" r:id="rId9"/>
    <p:sldId id="261" r:id="rId10"/>
    <p:sldId id="266" r:id="rId11"/>
    <p:sldId id="267" r:id="rId12"/>
    <p:sldId id="280" r:id="rId13"/>
    <p:sldId id="281" r:id="rId14"/>
    <p:sldId id="282" r:id="rId15"/>
    <p:sldId id="283" r:id="rId16"/>
    <p:sldId id="284" r:id="rId17"/>
    <p:sldId id="268" r:id="rId18"/>
    <p:sldId id="269" r:id="rId19"/>
    <p:sldId id="271" r:id="rId20"/>
    <p:sldId id="272" r:id="rId21"/>
    <p:sldId id="273" r:id="rId22"/>
    <p:sldId id="274" r:id="rId23"/>
    <p:sldId id="275" r:id="rId24"/>
    <p:sldId id="276" r:id="rId25"/>
    <p:sldId id="278" r:id="rId26"/>
    <p:sldId id="277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500" autoAdjust="0"/>
    <p:restoredTop sz="94660"/>
  </p:normalViewPr>
  <p:slideViewPr>
    <p:cSldViewPr>
      <p:cViewPr>
        <p:scale>
          <a:sx n="66" d="100"/>
          <a:sy n="66" d="100"/>
        </p:scale>
        <p:origin x="-1632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C45D9-96CD-42F4-96AE-5DC24E15D1B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2962F-63CF-4105-B276-7435DE3E9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583217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541513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277931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463299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pPr/>
              <a:t>20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585280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pPr/>
              <a:t>25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064350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pPr/>
              <a:t>26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278059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515099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235494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299574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703159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027782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743575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188483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976271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E991-A4CF-489A-A991-F3DB46C3842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2602-A256-4713-B67E-9A68ABD16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E991-A4CF-489A-A991-F3DB46C3842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2602-A256-4713-B67E-9A68ABD16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E991-A4CF-489A-A991-F3DB46C3842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2602-A256-4713-B67E-9A68ABD16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E991-A4CF-489A-A991-F3DB46C3842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2602-A256-4713-B67E-9A68ABD16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E991-A4CF-489A-A991-F3DB46C3842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2602-A256-4713-B67E-9A68ABD16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E991-A4CF-489A-A991-F3DB46C3842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2602-A256-4713-B67E-9A68ABD16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E991-A4CF-489A-A991-F3DB46C3842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2602-A256-4713-B67E-9A68ABD16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E991-A4CF-489A-A991-F3DB46C3842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2602-A256-4713-B67E-9A68ABD16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E991-A4CF-489A-A991-F3DB46C3842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2602-A256-4713-B67E-9A68ABD16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E991-A4CF-489A-A991-F3DB46C3842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2602-A256-4713-B67E-9A68ABD16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E991-A4CF-489A-A991-F3DB46C3842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3E02602-A256-4713-B67E-9A68ABD168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AA1E991-A4CF-489A-A991-F3DB46C3842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3E02602-A256-4713-B67E-9A68ABD1685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7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42908" y="857232"/>
            <a:ext cx="7851648" cy="198597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INTRODUCTION TO DOCKER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6" descr="https://azure.microsoft.com/svghandler/container-registry/?width=600&amp;height=315">
            <a:extLst>
              <a:ext uri="{FF2B5EF4-FFF2-40B4-BE49-F238E27FC236}">
                <a16:creationId xmlns:a16="http://schemas.microsoft.com/office/drawing/2014/main" xmlns="" id="{A46499B1-048B-4063-AAB9-404DE3454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73250" y="2071678"/>
            <a:ext cx="5170750" cy="271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ject 4"/>
          <p:cNvSpPr/>
          <p:nvPr/>
        </p:nvSpPr>
        <p:spPr>
          <a:xfrm>
            <a:off x="7143768" y="5429264"/>
            <a:ext cx="1274722" cy="1069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472" y="785794"/>
            <a:ext cx="410781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5" dirty="0"/>
              <a:t>Some Docker</a:t>
            </a:r>
            <a:r>
              <a:rPr sz="3200" spc="-45" dirty="0"/>
              <a:t> </a:t>
            </a:r>
            <a:r>
              <a:rPr sz="3200" spc="5" dirty="0"/>
              <a:t>vocabulary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357290" y="1428736"/>
            <a:ext cx="7237095" cy="4844916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800" b="1" spc="-5" dirty="0">
                <a:latin typeface="Arial"/>
                <a:cs typeface="Arial"/>
              </a:rPr>
              <a:t>Docker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Image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latin typeface="Arial"/>
                <a:cs typeface="Arial"/>
              </a:rPr>
              <a:t>The basis of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Docker </a:t>
            </a:r>
            <a:r>
              <a:rPr sz="1800" dirty="0">
                <a:latin typeface="Arial"/>
                <a:cs typeface="Arial"/>
              </a:rPr>
              <a:t>container. </a:t>
            </a:r>
            <a:r>
              <a:rPr sz="1800" spc="-5" dirty="0">
                <a:latin typeface="Arial"/>
                <a:cs typeface="Arial"/>
              </a:rPr>
              <a:t>Represents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full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application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lang="en-US" sz="1800" b="1" spc="-5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smtClean="0">
                <a:latin typeface="Arial"/>
                <a:cs typeface="Arial"/>
              </a:rPr>
              <a:t>Docker</a:t>
            </a:r>
            <a:r>
              <a:rPr sz="1800" b="1" spc="-10" smtClean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Container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standard </a:t>
            </a:r>
            <a:r>
              <a:rPr sz="1800" spc="-5" dirty="0">
                <a:latin typeface="Arial"/>
                <a:cs typeface="Arial"/>
              </a:rPr>
              <a:t>unit in which the application </a:t>
            </a:r>
            <a:r>
              <a:rPr sz="1800" dirty="0">
                <a:latin typeface="Arial"/>
                <a:cs typeface="Arial"/>
              </a:rPr>
              <a:t>service </a:t>
            </a:r>
            <a:r>
              <a:rPr sz="1800" spc="-5" dirty="0">
                <a:latin typeface="Arial"/>
                <a:cs typeface="Arial"/>
              </a:rPr>
              <a:t>resides and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executes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lang="en-US" sz="1800" b="1" spc="-5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smtClean="0">
                <a:latin typeface="Arial"/>
                <a:cs typeface="Arial"/>
              </a:rPr>
              <a:t>Docker</a:t>
            </a:r>
            <a:r>
              <a:rPr sz="1800" b="1" spc="-10" smtClean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Engine</a:t>
            </a:r>
            <a:endParaRPr sz="1800" dirty="0">
              <a:latin typeface="Arial"/>
              <a:cs typeface="Arial"/>
            </a:endParaRPr>
          </a:p>
          <a:p>
            <a:pPr marL="12700" marR="67310">
              <a:lnSpc>
                <a:spcPts val="1950"/>
              </a:lnSpc>
              <a:spcBef>
                <a:spcPts val="780"/>
              </a:spcBef>
            </a:pPr>
            <a:r>
              <a:rPr sz="1800" spc="-5" dirty="0">
                <a:latin typeface="Arial"/>
                <a:cs typeface="Arial"/>
              </a:rPr>
              <a:t>Creates, </a:t>
            </a:r>
            <a:r>
              <a:rPr sz="1800" dirty="0">
                <a:latin typeface="Arial"/>
                <a:cs typeface="Arial"/>
              </a:rPr>
              <a:t>ships </a:t>
            </a:r>
            <a:r>
              <a:rPr sz="1800" spc="-5" dirty="0">
                <a:latin typeface="Arial"/>
                <a:cs typeface="Arial"/>
              </a:rPr>
              <a:t>and runs Docker </a:t>
            </a:r>
            <a:r>
              <a:rPr sz="1800" dirty="0">
                <a:latin typeface="Arial"/>
                <a:cs typeface="Arial"/>
              </a:rPr>
              <a:t>containers </a:t>
            </a:r>
            <a:r>
              <a:rPr sz="1800" spc="-5" dirty="0">
                <a:latin typeface="Arial"/>
                <a:cs typeface="Arial"/>
              </a:rPr>
              <a:t>deployable on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physical or  </a:t>
            </a:r>
            <a:r>
              <a:rPr sz="1800" dirty="0">
                <a:latin typeface="Arial"/>
                <a:cs typeface="Arial"/>
              </a:rPr>
              <a:t>virtual, </a:t>
            </a:r>
            <a:r>
              <a:rPr sz="1800" spc="-5" dirty="0">
                <a:latin typeface="Arial"/>
                <a:cs typeface="Arial"/>
              </a:rPr>
              <a:t>host locally, in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datacenter or </a:t>
            </a:r>
            <a:r>
              <a:rPr sz="1800" dirty="0">
                <a:latin typeface="Arial"/>
                <a:cs typeface="Arial"/>
              </a:rPr>
              <a:t>cloud service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provider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Registry Service (Docker Hub</a:t>
            </a:r>
            <a:r>
              <a:rPr lang="es-ES" sz="1800" b="1" spc="-5" dirty="0">
                <a:latin typeface="Arial"/>
                <a:cs typeface="Arial"/>
              </a:rPr>
              <a:t>(</a:t>
            </a:r>
            <a:r>
              <a:rPr lang="es-ES" sz="1800" b="1" spc="-5" dirty="0" err="1">
                <a:latin typeface="Arial"/>
                <a:cs typeface="Arial"/>
              </a:rPr>
              <a:t>Public</a:t>
            </a:r>
            <a:r>
              <a:rPr lang="es-ES" sz="1800" b="1" spc="-5" dirty="0">
                <a:latin typeface="Arial"/>
                <a:cs typeface="Arial"/>
              </a:rPr>
              <a:t>)</a:t>
            </a:r>
            <a:r>
              <a:rPr sz="1800" b="1" spc="-5" dirty="0">
                <a:latin typeface="Arial"/>
                <a:cs typeface="Arial"/>
              </a:rPr>
              <a:t> or Docker Trusted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Registry</a:t>
            </a:r>
            <a:r>
              <a:rPr lang="es-ES" sz="1800" b="1" spc="-5" dirty="0">
                <a:latin typeface="Arial"/>
                <a:cs typeface="Arial"/>
              </a:rPr>
              <a:t>(</a:t>
            </a:r>
            <a:r>
              <a:rPr lang="es-ES" sz="1800" b="1" spc="-5" dirty="0" err="1">
                <a:latin typeface="Arial"/>
                <a:cs typeface="Arial"/>
              </a:rPr>
              <a:t>Private</a:t>
            </a:r>
            <a:r>
              <a:rPr lang="es-ES" sz="1800" b="1" spc="-5" dirty="0">
                <a:latin typeface="Arial"/>
                <a:cs typeface="Arial"/>
              </a:rPr>
              <a:t>)</a:t>
            </a:r>
            <a:r>
              <a:rPr sz="1800" b="1" spc="-5" dirty="0"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latin typeface="Arial"/>
                <a:cs typeface="Arial"/>
              </a:rPr>
              <a:t>Cloud or </a:t>
            </a:r>
            <a:r>
              <a:rPr sz="1800" dirty="0">
                <a:latin typeface="Arial"/>
                <a:cs typeface="Arial"/>
              </a:rPr>
              <a:t>server </a:t>
            </a:r>
            <a:r>
              <a:rPr sz="1800" spc="-5" dirty="0">
                <a:latin typeface="Arial"/>
                <a:cs typeface="Arial"/>
              </a:rPr>
              <a:t>based </a:t>
            </a:r>
            <a:r>
              <a:rPr sz="1800" dirty="0">
                <a:latin typeface="Arial"/>
                <a:cs typeface="Arial"/>
              </a:rPr>
              <a:t>storage </a:t>
            </a:r>
            <a:r>
              <a:rPr sz="1800" spc="-5" dirty="0">
                <a:latin typeface="Arial"/>
                <a:cs typeface="Arial"/>
              </a:rPr>
              <a:t>and distribution </a:t>
            </a:r>
            <a:r>
              <a:rPr sz="1800" dirty="0">
                <a:latin typeface="Arial"/>
                <a:cs typeface="Arial"/>
              </a:rPr>
              <a:t>service </a:t>
            </a:r>
            <a:r>
              <a:rPr sz="1800" spc="-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your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images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5720" y="2714620"/>
            <a:ext cx="764393" cy="1019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5720" y="1500174"/>
            <a:ext cx="764393" cy="10191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720" y="4000504"/>
            <a:ext cx="764393" cy="10191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9326" y="5365329"/>
            <a:ext cx="731018" cy="9746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348" y="714356"/>
            <a:ext cx="4146550" cy="4552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0" dirty="0"/>
              <a:t>Basic </a:t>
            </a:r>
            <a:r>
              <a:rPr sz="2850" spc="5" dirty="0"/>
              <a:t>Docker</a:t>
            </a:r>
            <a:r>
              <a:rPr sz="2850" spc="-50" dirty="0"/>
              <a:t> </a:t>
            </a:r>
            <a:r>
              <a:rPr sz="2850" spc="5" dirty="0"/>
              <a:t>Commands</a:t>
            </a:r>
            <a:endParaRPr sz="2850" dirty="0"/>
          </a:p>
        </p:txBody>
      </p:sp>
      <p:pic>
        <p:nvPicPr>
          <p:cNvPr id="1026" name="Picture 2" descr="C:\Users\Pranav\Desktop\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714488"/>
            <a:ext cx="6858048" cy="266035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42910" y="4572008"/>
            <a:ext cx="2105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$ </a:t>
            </a:r>
            <a:r>
              <a:rPr lang="en-US" sz="2000" dirty="0" err="1" smtClean="0">
                <a:latin typeface="+mj-lt"/>
              </a:rPr>
              <a:t>docker</a:t>
            </a:r>
            <a:r>
              <a:rPr lang="en-US" sz="2000" dirty="0" smtClean="0">
                <a:latin typeface="+mj-lt"/>
              </a:rPr>
              <a:t>  --version</a:t>
            </a:r>
            <a:endParaRPr lang="en-US" sz="20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910" y="1285860"/>
            <a:ext cx="2948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$ </a:t>
            </a:r>
            <a:r>
              <a:rPr lang="en-US" sz="2000" dirty="0" err="1" smtClean="0">
                <a:latin typeface="+mj-lt"/>
              </a:rPr>
              <a:t>sudo</a:t>
            </a:r>
            <a:r>
              <a:rPr lang="en-US" sz="2000" dirty="0" smtClean="0">
                <a:latin typeface="+mj-lt"/>
              </a:rPr>
              <a:t> apt install docker.io</a:t>
            </a:r>
            <a:endParaRPr lang="en-US" sz="2000" dirty="0">
              <a:latin typeface="+mj-lt"/>
            </a:endParaRPr>
          </a:p>
        </p:txBody>
      </p:sp>
      <p:pic>
        <p:nvPicPr>
          <p:cNvPr id="1027" name="Picture 3" descr="C:\Users\Pranav\Desktop\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5072074"/>
            <a:ext cx="6643734" cy="15956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ranav\Desktop\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214422"/>
            <a:ext cx="7429552" cy="1143008"/>
          </a:xfrm>
          <a:prstGeom prst="rect">
            <a:avLst/>
          </a:prstGeom>
          <a:noFill/>
        </p:spPr>
      </p:pic>
      <p:pic>
        <p:nvPicPr>
          <p:cNvPr id="2051" name="Picture 3" descr="C:\Users\Pranav\Desktop\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000372"/>
            <a:ext cx="7500990" cy="347496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85786" y="714356"/>
            <a:ext cx="3359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$ </a:t>
            </a:r>
            <a:r>
              <a:rPr lang="en-US" sz="2000" dirty="0" err="1" smtClean="0">
                <a:latin typeface="+mj-lt"/>
              </a:rPr>
              <a:t>sudo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systemctl</a:t>
            </a:r>
            <a:r>
              <a:rPr lang="en-US" sz="2000" dirty="0" smtClean="0">
                <a:latin typeface="+mj-lt"/>
              </a:rPr>
              <a:t> status </a:t>
            </a:r>
            <a:r>
              <a:rPr lang="en-US" sz="2000" dirty="0" err="1" smtClean="0">
                <a:latin typeface="+mj-lt"/>
              </a:rPr>
              <a:t>docker</a:t>
            </a:r>
            <a:endParaRPr lang="en-US" sz="20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8662" y="2428868"/>
            <a:ext cx="3307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$ </a:t>
            </a:r>
            <a:r>
              <a:rPr lang="en-US" sz="2000" dirty="0" err="1" smtClean="0">
                <a:latin typeface="+mj-lt"/>
              </a:rPr>
              <a:t>sudo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docker</a:t>
            </a:r>
            <a:r>
              <a:rPr lang="en-US" sz="2000" dirty="0" smtClean="0">
                <a:latin typeface="+mj-lt"/>
              </a:rPr>
              <a:t> run hello-world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Pranav\Desktop\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357298"/>
            <a:ext cx="8001056" cy="81915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714348" y="785794"/>
            <a:ext cx="2432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$ </a:t>
            </a:r>
            <a:r>
              <a:rPr lang="en-US" sz="2000" dirty="0" err="1" smtClean="0">
                <a:latin typeface="+mj-lt"/>
              </a:rPr>
              <a:t>sudo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docker</a:t>
            </a:r>
            <a:r>
              <a:rPr lang="en-US" sz="2000" dirty="0" smtClean="0">
                <a:latin typeface="+mj-lt"/>
              </a:rPr>
              <a:t> images</a:t>
            </a:r>
            <a:endParaRPr lang="en-US" sz="2000" dirty="0">
              <a:latin typeface="+mj-lt"/>
            </a:endParaRPr>
          </a:p>
        </p:txBody>
      </p:sp>
      <p:pic>
        <p:nvPicPr>
          <p:cNvPr id="3074" name="Picture 2" descr="C:\Users\Pranav\Desktop\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714620"/>
            <a:ext cx="8001056" cy="1071570"/>
          </a:xfrm>
          <a:prstGeom prst="rect">
            <a:avLst/>
          </a:prstGeom>
          <a:noFill/>
        </p:spPr>
      </p:pic>
      <p:pic>
        <p:nvPicPr>
          <p:cNvPr id="3075" name="Picture 3" descr="C:\Users\Pranav\Desktop\7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4500570"/>
            <a:ext cx="8199219" cy="192882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14348" y="2214554"/>
            <a:ext cx="4435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$ </a:t>
            </a:r>
            <a:r>
              <a:rPr lang="en-US" sz="2000" dirty="0" err="1" smtClean="0">
                <a:latin typeface="+mj-lt"/>
              </a:rPr>
              <a:t>sudo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docker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ps</a:t>
            </a:r>
            <a:r>
              <a:rPr lang="en-US" sz="2000" dirty="0" smtClean="0">
                <a:latin typeface="+mj-lt"/>
              </a:rPr>
              <a:t> (or) $ </a:t>
            </a:r>
            <a:r>
              <a:rPr lang="en-US" sz="2000" dirty="0" err="1" smtClean="0">
                <a:latin typeface="+mj-lt"/>
              </a:rPr>
              <a:t>sudo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docker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ps</a:t>
            </a:r>
            <a:r>
              <a:rPr lang="en-US" sz="2000" dirty="0" smtClean="0">
                <a:latin typeface="+mj-lt"/>
              </a:rPr>
              <a:t> -a</a:t>
            </a:r>
            <a:endParaRPr lang="en-US" sz="20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910" y="3857628"/>
            <a:ext cx="3487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$ </a:t>
            </a:r>
            <a:r>
              <a:rPr lang="en-US" sz="2000" dirty="0" err="1" smtClean="0">
                <a:latin typeface="+mj-lt"/>
              </a:rPr>
              <a:t>docker</a:t>
            </a:r>
            <a:r>
              <a:rPr lang="en-US" sz="2000" dirty="0" smtClean="0">
                <a:latin typeface="+mj-lt"/>
              </a:rPr>
              <a:t> login(with </a:t>
            </a:r>
            <a:r>
              <a:rPr lang="en-US" sz="2000" dirty="0" err="1" smtClean="0">
                <a:latin typeface="+mj-lt"/>
              </a:rPr>
              <a:t>docker</a:t>
            </a:r>
            <a:r>
              <a:rPr lang="en-US" sz="2000" dirty="0" smtClean="0">
                <a:latin typeface="+mj-lt"/>
              </a:rPr>
              <a:t> hub)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ranav\Desktop\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357298"/>
            <a:ext cx="7858180" cy="1500198"/>
          </a:xfrm>
          <a:prstGeom prst="rect">
            <a:avLst/>
          </a:prstGeom>
          <a:noFill/>
        </p:spPr>
      </p:pic>
      <p:pic>
        <p:nvPicPr>
          <p:cNvPr id="4099" name="Picture 3" descr="C:\Users\Pranav\Desktop\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214686"/>
            <a:ext cx="7929618" cy="1285884"/>
          </a:xfrm>
          <a:prstGeom prst="rect">
            <a:avLst/>
          </a:prstGeom>
          <a:noFill/>
        </p:spPr>
      </p:pic>
      <p:pic>
        <p:nvPicPr>
          <p:cNvPr id="4100" name="Picture 4" descr="C:\Users\Pranav\Desktop\1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5286388"/>
            <a:ext cx="7858180" cy="85725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85786" y="714356"/>
            <a:ext cx="2309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$ </a:t>
            </a:r>
            <a:r>
              <a:rPr lang="en-US" sz="2000" dirty="0" err="1" smtClean="0">
                <a:latin typeface="+mj-lt"/>
              </a:rPr>
              <a:t>docker</a:t>
            </a:r>
            <a:r>
              <a:rPr lang="en-US" sz="2000" dirty="0" smtClean="0">
                <a:latin typeface="+mj-lt"/>
              </a:rPr>
              <a:t> run </a:t>
            </a:r>
            <a:r>
              <a:rPr lang="en-US" sz="2000" dirty="0" err="1" smtClean="0">
                <a:latin typeface="+mj-lt"/>
              </a:rPr>
              <a:t>ubuntu</a:t>
            </a:r>
            <a:endParaRPr lang="en-US" sz="20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8662" y="4714884"/>
            <a:ext cx="2961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$ </a:t>
            </a:r>
            <a:r>
              <a:rPr lang="en-US" sz="2000" dirty="0" err="1" smtClean="0">
                <a:latin typeface="+mj-lt"/>
              </a:rPr>
              <a:t>docker</a:t>
            </a:r>
            <a:r>
              <a:rPr lang="en-US" sz="2000" dirty="0" smtClean="0">
                <a:latin typeface="+mj-lt"/>
              </a:rPr>
              <a:t> run –it –d </a:t>
            </a:r>
            <a:r>
              <a:rPr lang="en-US" sz="2000" dirty="0" err="1" smtClean="0">
                <a:latin typeface="+mj-lt"/>
              </a:rPr>
              <a:t>ubuntu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Pranav\Desktop\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357298"/>
            <a:ext cx="8686824" cy="20574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28596" y="857232"/>
            <a:ext cx="4042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$ </a:t>
            </a:r>
            <a:r>
              <a:rPr lang="en-US" sz="2000" dirty="0" err="1" smtClean="0">
                <a:latin typeface="+mj-lt"/>
              </a:rPr>
              <a:t>docker</a:t>
            </a:r>
            <a:r>
              <a:rPr lang="en-US" sz="2000" dirty="0" smtClean="0">
                <a:latin typeface="+mj-lt"/>
              </a:rPr>
              <a:t> exec –it &lt;container id&gt; bash</a:t>
            </a:r>
            <a:endParaRPr lang="en-US" sz="2000" dirty="0">
              <a:latin typeface="+mj-lt"/>
            </a:endParaRPr>
          </a:p>
        </p:txBody>
      </p:sp>
      <p:pic>
        <p:nvPicPr>
          <p:cNvPr id="5123" name="Picture 3" descr="C:\Users\Pranav\Desktop\1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929066"/>
            <a:ext cx="8501122" cy="571504"/>
          </a:xfrm>
          <a:prstGeom prst="rect">
            <a:avLst/>
          </a:prstGeom>
          <a:noFill/>
        </p:spPr>
      </p:pic>
      <p:pic>
        <p:nvPicPr>
          <p:cNvPr id="5124" name="Picture 4" descr="C:\Users\Pranav\Desktop\1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5023042"/>
            <a:ext cx="8715436" cy="165013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28596" y="3500438"/>
            <a:ext cx="3144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$ </a:t>
            </a:r>
            <a:r>
              <a:rPr lang="en-US" sz="2000" dirty="0" err="1" smtClean="0">
                <a:latin typeface="+mj-lt"/>
              </a:rPr>
              <a:t>docker</a:t>
            </a:r>
            <a:r>
              <a:rPr lang="en-US" sz="2000" dirty="0" smtClean="0">
                <a:latin typeface="+mj-lt"/>
              </a:rPr>
              <a:t> stop &lt;container id&gt;</a:t>
            </a:r>
            <a:endParaRPr lang="en-US" sz="20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4500570"/>
            <a:ext cx="2991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$ </a:t>
            </a:r>
            <a:r>
              <a:rPr lang="en-US" sz="2000" dirty="0" err="1" smtClean="0">
                <a:latin typeface="+mj-lt"/>
              </a:rPr>
              <a:t>docker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rm</a:t>
            </a:r>
            <a:r>
              <a:rPr lang="en-US" sz="2000" dirty="0" smtClean="0">
                <a:latin typeface="+mj-lt"/>
              </a:rPr>
              <a:t> &lt;</a:t>
            </a:r>
            <a:r>
              <a:rPr lang="en-US" sz="2000" dirty="0" err="1" smtClean="0">
                <a:latin typeface="+mj-lt"/>
              </a:rPr>
              <a:t>conatiner</a:t>
            </a:r>
            <a:r>
              <a:rPr lang="en-US" sz="2000" dirty="0" smtClean="0">
                <a:latin typeface="+mj-lt"/>
              </a:rPr>
              <a:t> id&gt;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Pranav\Desktop\1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85860"/>
            <a:ext cx="7572428" cy="642942"/>
          </a:xfrm>
          <a:prstGeom prst="rect">
            <a:avLst/>
          </a:prstGeom>
          <a:noFill/>
        </p:spPr>
      </p:pic>
      <p:pic>
        <p:nvPicPr>
          <p:cNvPr id="6147" name="Picture 3" descr="C:\Users\Pranav\Desktop\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571744"/>
            <a:ext cx="7581900" cy="1143008"/>
          </a:xfrm>
          <a:prstGeom prst="rect">
            <a:avLst/>
          </a:prstGeom>
          <a:noFill/>
        </p:spPr>
      </p:pic>
      <p:pic>
        <p:nvPicPr>
          <p:cNvPr id="6148" name="Picture 4" descr="C:\Users\Pranav\Desktop\17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4500570"/>
            <a:ext cx="8786906" cy="1676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785786" y="714356"/>
            <a:ext cx="629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$ </a:t>
            </a:r>
            <a:r>
              <a:rPr lang="en-US" sz="2000" dirty="0" err="1" smtClean="0">
                <a:latin typeface="+mj-lt"/>
              </a:rPr>
              <a:t>docker</a:t>
            </a:r>
            <a:r>
              <a:rPr lang="en-US" sz="2000" dirty="0" smtClean="0">
                <a:latin typeface="+mj-lt"/>
              </a:rPr>
              <a:t> commit &lt;container id&gt; &lt;user name/image name&gt;</a:t>
            </a:r>
            <a:endParaRPr lang="en-US" sz="20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24" y="2000240"/>
            <a:ext cx="4497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$ </a:t>
            </a:r>
            <a:r>
              <a:rPr lang="en-US" sz="2000" dirty="0" err="1" smtClean="0">
                <a:latin typeface="+mj-lt"/>
              </a:rPr>
              <a:t>docker</a:t>
            </a:r>
            <a:r>
              <a:rPr lang="en-US" sz="2000" dirty="0" smtClean="0">
                <a:latin typeface="+mj-lt"/>
              </a:rPr>
              <a:t> push &lt;user name/ image name&gt;</a:t>
            </a:r>
            <a:endParaRPr lang="en-US" sz="20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3857628"/>
            <a:ext cx="51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 Checking the pushed Repository at </a:t>
            </a:r>
            <a:r>
              <a:rPr lang="en-US" dirty="0" err="1" smtClean="0"/>
              <a:t>Docker</a:t>
            </a:r>
            <a:r>
              <a:rPr lang="en-US" dirty="0" smtClean="0"/>
              <a:t> hub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071546"/>
            <a:ext cx="7772400" cy="1362456"/>
          </a:xfrm>
        </p:spPr>
        <p:txBody>
          <a:bodyPr/>
          <a:lstStyle/>
          <a:p>
            <a:r>
              <a:rPr smtClean="0">
                <a:solidFill>
                  <a:schemeClr val="tx1"/>
                </a:solidFill>
              </a:rPr>
              <a:t>SECTION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4" y="3071810"/>
            <a:ext cx="7772400" cy="1509712"/>
          </a:xfrm>
        </p:spPr>
        <p:txBody>
          <a:bodyPr>
            <a:normAutofit fontScale="92500" lnSpcReduction="10000"/>
          </a:bodyPr>
          <a:lstStyle/>
          <a:p>
            <a:pPr marL="12700" marR="5080">
              <a:lnSpc>
                <a:spcPct val="100000"/>
              </a:lnSpc>
            </a:pPr>
            <a:r>
              <a:rPr lang="en-US" sz="3200" spc="-10" dirty="0" smtClean="0">
                <a:solidFill>
                  <a:srgbClr val="FFFFFF"/>
                </a:solidFill>
                <a:latin typeface="Arial"/>
                <a:cs typeface="Arial"/>
              </a:rPr>
              <a:t>Anatomy </a:t>
            </a:r>
            <a:r>
              <a:rPr lang="en-US" sz="3200" spc="-5" dirty="0" smtClean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lang="en-US" sz="3200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lang="en-US" sz="3200" spc="-5" dirty="0" err="1" smtClean="0">
                <a:solidFill>
                  <a:srgbClr val="FFFFFF"/>
                </a:solidFill>
                <a:latin typeface="Arial"/>
                <a:cs typeface="Arial"/>
              </a:rPr>
              <a:t>Docker</a:t>
            </a:r>
            <a:r>
              <a:rPr lang="en-US" sz="3200" spc="-9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3200" spc="-5" dirty="0" smtClean="0">
                <a:solidFill>
                  <a:srgbClr val="FFFFFF"/>
                </a:solidFill>
                <a:latin typeface="Arial"/>
                <a:cs typeface="Arial"/>
              </a:rPr>
              <a:t>Container  </a:t>
            </a:r>
          </a:p>
          <a:p>
            <a:pPr marL="12700" marR="5080">
              <a:lnSpc>
                <a:spcPct val="100000"/>
              </a:lnSpc>
            </a:pPr>
            <a:r>
              <a:rPr lang="en-US" sz="3200" spc="-5" dirty="0" err="1" smtClean="0">
                <a:solidFill>
                  <a:srgbClr val="FFFFFF"/>
                </a:solidFill>
                <a:latin typeface="Arial"/>
                <a:cs typeface="Arial"/>
              </a:rPr>
              <a:t>Docker</a:t>
            </a:r>
            <a:r>
              <a:rPr lang="en-US" sz="3200" spc="-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3200" spc="-5" dirty="0" smtClean="0">
                <a:solidFill>
                  <a:srgbClr val="FFFFFF"/>
                </a:solidFill>
                <a:latin typeface="Arial"/>
                <a:cs typeface="Arial"/>
              </a:rPr>
              <a:t>Volumes</a:t>
            </a:r>
          </a:p>
          <a:p>
            <a:pPr marL="12700" marR="5080">
              <a:lnSpc>
                <a:spcPct val="100000"/>
              </a:lnSpc>
            </a:pPr>
            <a:r>
              <a:rPr lang="en-US" sz="3200" spc="-10" dirty="0" smtClean="0">
                <a:solidFill>
                  <a:srgbClr val="FFFFFF"/>
                </a:solidFill>
                <a:latin typeface="Arial"/>
                <a:cs typeface="Arial"/>
              </a:rPr>
              <a:t>Volume </a:t>
            </a:r>
            <a:r>
              <a:rPr lang="en-US" sz="3200" spc="-5" dirty="0" smtClean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lang="en-US" sz="32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3200" spc="-5" dirty="0" smtClean="0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endParaRPr lang="en-US" sz="3200" dirty="0" smtClean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100" y="714356"/>
            <a:ext cx="7071995" cy="4552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0" dirty="0"/>
              <a:t>Each Dockerfile </a:t>
            </a:r>
            <a:r>
              <a:rPr sz="2850" spc="10" dirty="0"/>
              <a:t>Command </a:t>
            </a:r>
            <a:r>
              <a:rPr sz="2850" spc="5" dirty="0"/>
              <a:t>Creates </a:t>
            </a:r>
            <a:r>
              <a:rPr sz="2850" spc="10" dirty="0"/>
              <a:t>a</a:t>
            </a:r>
            <a:r>
              <a:rPr sz="2850" spc="-65" dirty="0"/>
              <a:t> </a:t>
            </a:r>
            <a:r>
              <a:rPr sz="2850" spc="5" dirty="0"/>
              <a:t>Layer</a:t>
            </a:r>
            <a:endParaRPr sz="2850"/>
          </a:p>
        </p:txBody>
      </p:sp>
      <p:sp>
        <p:nvSpPr>
          <p:cNvPr id="3" name="object 3"/>
          <p:cNvSpPr/>
          <p:nvPr/>
        </p:nvSpPr>
        <p:spPr>
          <a:xfrm>
            <a:off x="7449935" y="5248956"/>
            <a:ext cx="144780" cy="770467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74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1487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8536" y="5248956"/>
            <a:ext cx="6015990" cy="19304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5871398" y="144374"/>
                </a:moveTo>
                <a:lnTo>
                  <a:pt x="0" y="144374"/>
                </a:lnTo>
                <a:lnTo>
                  <a:pt x="144379" y="0"/>
                </a:lnTo>
                <a:lnTo>
                  <a:pt x="6015773" y="0"/>
                </a:lnTo>
                <a:lnTo>
                  <a:pt x="5871398" y="144374"/>
                </a:lnTo>
                <a:close/>
              </a:path>
            </a:pathLst>
          </a:custGeom>
          <a:solidFill>
            <a:srgbClr val="46B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8536" y="5248956"/>
            <a:ext cx="6015990" cy="770467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4"/>
                </a:moveTo>
                <a:lnTo>
                  <a:pt x="144379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74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78536" y="5248956"/>
            <a:ext cx="6015990" cy="19304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0" y="144374"/>
                </a:moveTo>
                <a:lnTo>
                  <a:pt x="5871398" y="144374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49935" y="5441456"/>
            <a:ext cx="0" cy="578273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149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78537" y="5441456"/>
            <a:ext cx="5871845" cy="370614"/>
          </a:xfrm>
          <a:prstGeom prst="rect">
            <a:avLst/>
          </a:prstGeom>
          <a:solidFill>
            <a:srgbClr val="1AAAF7"/>
          </a:solidFill>
        </p:spPr>
        <p:txBody>
          <a:bodyPr vert="horz" wrap="square" lIns="0" tIns="92710" rIns="0" bIns="0" rtlCol="0">
            <a:spAutoFit/>
          </a:bodyPr>
          <a:lstStyle/>
          <a:p>
            <a:pPr marR="70485" algn="ctr">
              <a:lnSpc>
                <a:spcPct val="100000"/>
              </a:lnSpc>
              <a:spcBef>
                <a:spcPts val="730"/>
              </a:spcBef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49935" y="4617724"/>
            <a:ext cx="144780" cy="770467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74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8536" y="4617724"/>
            <a:ext cx="6015990" cy="19304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5871398" y="144374"/>
                </a:moveTo>
                <a:lnTo>
                  <a:pt x="0" y="144374"/>
                </a:lnTo>
                <a:lnTo>
                  <a:pt x="144379" y="0"/>
                </a:lnTo>
                <a:lnTo>
                  <a:pt x="6015773" y="0"/>
                </a:lnTo>
                <a:lnTo>
                  <a:pt x="5871398" y="144374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78536" y="4617723"/>
            <a:ext cx="6015990" cy="770467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4"/>
                </a:moveTo>
                <a:lnTo>
                  <a:pt x="144379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74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78536" y="4617723"/>
            <a:ext cx="6015990" cy="19304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0" y="144374"/>
                </a:moveTo>
                <a:lnTo>
                  <a:pt x="5871398" y="144374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49935" y="4810224"/>
            <a:ext cx="0" cy="578273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149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49935" y="3986492"/>
            <a:ext cx="144780" cy="770467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99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78536" y="3986492"/>
            <a:ext cx="6015990" cy="19304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398" y="144399"/>
                </a:moveTo>
                <a:lnTo>
                  <a:pt x="0" y="144399"/>
                </a:lnTo>
                <a:lnTo>
                  <a:pt x="144377" y="0"/>
                </a:lnTo>
                <a:lnTo>
                  <a:pt x="6015773" y="0"/>
                </a:lnTo>
                <a:lnTo>
                  <a:pt x="5871398" y="14439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78536" y="3986492"/>
            <a:ext cx="6015990" cy="770467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99"/>
                </a:moveTo>
                <a:lnTo>
                  <a:pt x="144377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9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78536" y="3986492"/>
            <a:ext cx="6015990" cy="19304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99"/>
                </a:moveTo>
                <a:lnTo>
                  <a:pt x="5871398" y="144399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49935" y="4179025"/>
            <a:ext cx="0" cy="578273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12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49935" y="3352292"/>
            <a:ext cx="144780" cy="770467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99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78536" y="3352292"/>
            <a:ext cx="6015990" cy="19304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398" y="144399"/>
                </a:moveTo>
                <a:lnTo>
                  <a:pt x="0" y="144399"/>
                </a:lnTo>
                <a:lnTo>
                  <a:pt x="144377" y="0"/>
                </a:lnTo>
                <a:lnTo>
                  <a:pt x="6015773" y="0"/>
                </a:lnTo>
                <a:lnTo>
                  <a:pt x="5871398" y="14439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78536" y="3352292"/>
            <a:ext cx="6015990" cy="770467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99"/>
                </a:moveTo>
                <a:lnTo>
                  <a:pt x="144377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9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78536" y="3352292"/>
            <a:ext cx="6015990" cy="19304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99"/>
                </a:moveTo>
                <a:lnTo>
                  <a:pt x="5871398" y="144399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49935" y="3544826"/>
            <a:ext cx="0" cy="578273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2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49935" y="2718107"/>
            <a:ext cx="144780" cy="770467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13"/>
                </a:moveTo>
                <a:lnTo>
                  <a:pt x="0" y="144379"/>
                </a:lnTo>
                <a:lnTo>
                  <a:pt x="144374" y="0"/>
                </a:lnTo>
                <a:lnTo>
                  <a:pt x="144374" y="433136"/>
                </a:lnTo>
                <a:lnTo>
                  <a:pt x="0" y="57751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78536" y="2718107"/>
            <a:ext cx="6015990" cy="19304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398" y="144379"/>
                </a:moveTo>
                <a:lnTo>
                  <a:pt x="0" y="144379"/>
                </a:lnTo>
                <a:lnTo>
                  <a:pt x="144377" y="0"/>
                </a:lnTo>
                <a:lnTo>
                  <a:pt x="6015773" y="0"/>
                </a:lnTo>
                <a:lnTo>
                  <a:pt x="5871398" y="14437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78536" y="2718107"/>
            <a:ext cx="6015990" cy="770467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9"/>
                </a:moveTo>
                <a:lnTo>
                  <a:pt x="144377" y="0"/>
                </a:lnTo>
                <a:lnTo>
                  <a:pt x="6015772" y="0"/>
                </a:lnTo>
                <a:lnTo>
                  <a:pt x="6015772" y="433136"/>
                </a:lnTo>
                <a:lnTo>
                  <a:pt x="5871398" y="577513"/>
                </a:lnTo>
                <a:lnTo>
                  <a:pt x="0" y="577513"/>
                </a:lnTo>
                <a:lnTo>
                  <a:pt x="0" y="14437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78536" y="2718107"/>
            <a:ext cx="6015990" cy="19304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79"/>
                </a:moveTo>
                <a:lnTo>
                  <a:pt x="5871398" y="144379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49935" y="2910614"/>
            <a:ext cx="0" cy="578273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49935" y="2080828"/>
            <a:ext cx="144780" cy="770467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13"/>
                </a:moveTo>
                <a:lnTo>
                  <a:pt x="0" y="144379"/>
                </a:lnTo>
                <a:lnTo>
                  <a:pt x="144374" y="0"/>
                </a:lnTo>
                <a:lnTo>
                  <a:pt x="144374" y="433134"/>
                </a:lnTo>
                <a:lnTo>
                  <a:pt x="0" y="57751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78534" y="2080828"/>
            <a:ext cx="6015990" cy="19304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400" y="144379"/>
                </a:moveTo>
                <a:lnTo>
                  <a:pt x="0" y="144379"/>
                </a:lnTo>
                <a:lnTo>
                  <a:pt x="144379" y="0"/>
                </a:lnTo>
                <a:lnTo>
                  <a:pt x="6015775" y="0"/>
                </a:lnTo>
                <a:lnTo>
                  <a:pt x="5871400" y="14437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78534" y="2080828"/>
            <a:ext cx="6015990" cy="770467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9"/>
                </a:moveTo>
                <a:lnTo>
                  <a:pt x="144379" y="0"/>
                </a:lnTo>
                <a:lnTo>
                  <a:pt x="6015775" y="0"/>
                </a:lnTo>
                <a:lnTo>
                  <a:pt x="6015775" y="433134"/>
                </a:lnTo>
                <a:lnTo>
                  <a:pt x="5871400" y="577513"/>
                </a:lnTo>
                <a:lnTo>
                  <a:pt x="0" y="577513"/>
                </a:lnTo>
                <a:lnTo>
                  <a:pt x="0" y="14437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78534" y="2080828"/>
            <a:ext cx="6015990" cy="19304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79"/>
                </a:moveTo>
                <a:lnTo>
                  <a:pt x="5871400" y="144379"/>
                </a:lnTo>
                <a:lnTo>
                  <a:pt x="6015775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49935" y="2273336"/>
            <a:ext cx="0" cy="578273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49935" y="1434267"/>
            <a:ext cx="144780" cy="770467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13"/>
                </a:moveTo>
                <a:lnTo>
                  <a:pt x="0" y="144379"/>
                </a:lnTo>
                <a:lnTo>
                  <a:pt x="144374" y="0"/>
                </a:lnTo>
                <a:lnTo>
                  <a:pt x="144374" y="433136"/>
                </a:lnTo>
                <a:lnTo>
                  <a:pt x="0" y="57751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78534" y="1434267"/>
            <a:ext cx="6015990" cy="19304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400" y="144379"/>
                </a:moveTo>
                <a:lnTo>
                  <a:pt x="0" y="144379"/>
                </a:lnTo>
                <a:lnTo>
                  <a:pt x="144379" y="0"/>
                </a:lnTo>
                <a:lnTo>
                  <a:pt x="6015775" y="0"/>
                </a:lnTo>
                <a:lnTo>
                  <a:pt x="5871400" y="14437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78534" y="1434267"/>
            <a:ext cx="6015990" cy="770467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9"/>
                </a:moveTo>
                <a:lnTo>
                  <a:pt x="144379" y="0"/>
                </a:lnTo>
                <a:lnTo>
                  <a:pt x="6015775" y="0"/>
                </a:lnTo>
                <a:lnTo>
                  <a:pt x="6015775" y="433136"/>
                </a:lnTo>
                <a:lnTo>
                  <a:pt x="5871400" y="577513"/>
                </a:lnTo>
                <a:lnTo>
                  <a:pt x="0" y="577513"/>
                </a:lnTo>
                <a:lnTo>
                  <a:pt x="0" y="14437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78534" y="1434267"/>
            <a:ext cx="6015990" cy="19304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79"/>
                </a:moveTo>
                <a:lnTo>
                  <a:pt x="5871400" y="144379"/>
                </a:lnTo>
                <a:lnTo>
                  <a:pt x="6015775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49935" y="1626774"/>
            <a:ext cx="0" cy="578273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578537" y="4810223"/>
            <a:ext cx="5871845" cy="328295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50800" rIns="0" bIns="0" rtlCol="0">
            <a:spAutoFit/>
          </a:bodyPr>
          <a:lstStyle/>
          <a:p>
            <a:pPr marR="72390" algn="ctr">
              <a:spcBef>
                <a:spcPts val="400"/>
              </a:spcBef>
            </a:pPr>
            <a:r>
              <a:rPr lang="es-ES" dirty="0">
                <a:latin typeface="Arial"/>
                <a:cs typeface="Arial"/>
              </a:rPr>
              <a:t>FROM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578537" y="4179024"/>
            <a:ext cx="5871845" cy="326370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48894" rIns="0" bIns="0" rtlCol="0">
            <a:spAutoFit/>
          </a:bodyPr>
          <a:lstStyle/>
          <a:p>
            <a:pPr marL="1791335">
              <a:lnSpc>
                <a:spcPct val="100000"/>
              </a:lnSpc>
              <a:spcBef>
                <a:spcPts val="384"/>
              </a:spcBef>
            </a:pPr>
            <a:r>
              <a:rPr lang="es-ES" sz="1800" dirty="0">
                <a:latin typeface="Arial"/>
                <a:cs typeface="Arial"/>
              </a:rPr>
              <a:t>            RUN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78537" y="3544826"/>
            <a:ext cx="5871845" cy="328295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50800" rIns="0" bIns="0" rtlCol="0">
            <a:spAutoFit/>
          </a:bodyPr>
          <a:lstStyle/>
          <a:p>
            <a:pPr marR="70485" algn="ctr">
              <a:lnSpc>
                <a:spcPct val="100000"/>
              </a:lnSpc>
              <a:spcBef>
                <a:spcPts val="400"/>
              </a:spcBef>
            </a:pPr>
            <a:r>
              <a:rPr lang="es-ES" sz="1800" spc="-5" dirty="0">
                <a:solidFill>
                  <a:srgbClr val="244256"/>
                </a:solidFill>
                <a:latin typeface="Arial"/>
                <a:cs typeface="Arial"/>
              </a:rPr>
              <a:t>WORKDIR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578537" y="2910613"/>
            <a:ext cx="5871845" cy="340478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62865" rIns="0" bIns="0" rtlCol="0">
            <a:spAutoFit/>
          </a:bodyPr>
          <a:lstStyle/>
          <a:p>
            <a:pPr marL="1886585">
              <a:lnSpc>
                <a:spcPct val="100000"/>
              </a:lnSpc>
              <a:spcBef>
                <a:spcPts val="495"/>
              </a:spcBef>
            </a:pPr>
            <a:r>
              <a:rPr lang="es-ES" sz="1800" spc="-5" dirty="0">
                <a:solidFill>
                  <a:srgbClr val="244256"/>
                </a:solidFill>
                <a:latin typeface="Arial"/>
                <a:cs typeface="Arial"/>
              </a:rPr>
              <a:t>          </a:t>
            </a:r>
            <a:r>
              <a:rPr lang="es-ES" sz="1800" spc="-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COPY</a:t>
            </a:r>
            <a:endParaRPr sz="1800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78535" y="2273336"/>
            <a:ext cx="5871845" cy="327013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49530" rIns="0" bIns="0" rtlCol="0">
            <a:spAutoFit/>
          </a:bodyPr>
          <a:lstStyle/>
          <a:p>
            <a:pPr marL="1854835">
              <a:lnSpc>
                <a:spcPct val="100000"/>
              </a:lnSpc>
              <a:spcBef>
                <a:spcPts val="390"/>
              </a:spcBef>
            </a:pPr>
            <a:r>
              <a:rPr lang="es-ES" sz="1800" dirty="0">
                <a:latin typeface="Arial"/>
                <a:cs typeface="Arial"/>
              </a:rPr>
              <a:t>         EXPOSE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578535" y="1626774"/>
            <a:ext cx="5871845" cy="361637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83820" rIns="0" bIns="0" rtlCol="0">
            <a:spAutoFit/>
          </a:bodyPr>
          <a:lstStyle/>
          <a:p>
            <a:pPr marR="69215" algn="ctr">
              <a:lnSpc>
                <a:spcPct val="100000"/>
              </a:lnSpc>
              <a:spcBef>
                <a:spcPts val="660"/>
              </a:spcBef>
            </a:pP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910" y="785794"/>
            <a:ext cx="27051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5" dirty="0"/>
              <a:t>Docker</a:t>
            </a:r>
            <a:r>
              <a:rPr sz="3200" spc="-70" dirty="0"/>
              <a:t> </a:t>
            </a:r>
            <a:r>
              <a:rPr sz="3200" spc="5" dirty="0"/>
              <a:t>Volumes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71472" y="1643050"/>
            <a:ext cx="806323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 indent="-194310">
              <a:lnSpc>
                <a:spcPct val="100000"/>
              </a:lnSpc>
              <a:spcBef>
                <a:spcPts val="100"/>
              </a:spcBef>
              <a:buClr>
                <a:srgbClr val="1AAAF7"/>
              </a:buClr>
              <a:buChar char="•"/>
              <a:tabLst>
                <a:tab pos="207645" algn="l"/>
              </a:tabLst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Volumes mount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directory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 on the host into the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at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a specific</a:t>
            </a:r>
            <a:r>
              <a:rPr sz="1800" spc="-8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location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2910" y="2428868"/>
            <a:ext cx="6289675" cy="2018501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07010" indent="-194310">
              <a:lnSpc>
                <a:spcPct val="100000"/>
              </a:lnSpc>
              <a:spcBef>
                <a:spcPts val="640"/>
              </a:spcBef>
              <a:buClr>
                <a:srgbClr val="1AAAF7"/>
              </a:buClr>
              <a:buChar char="•"/>
              <a:tabLst>
                <a:tab pos="207645" algn="l"/>
              </a:tabLst>
            </a:pPr>
            <a:r>
              <a:rPr sz="2000" spc="-5" dirty="0">
                <a:solidFill>
                  <a:srgbClr val="244256"/>
                </a:solidFill>
                <a:latin typeface="Arial"/>
                <a:cs typeface="Arial"/>
              </a:rPr>
              <a:t>Can be used to </a:t>
            </a:r>
            <a:r>
              <a:rPr sz="2000" dirty="0">
                <a:solidFill>
                  <a:srgbClr val="244256"/>
                </a:solidFill>
                <a:latin typeface="Arial"/>
                <a:cs typeface="Arial"/>
              </a:rPr>
              <a:t>share </a:t>
            </a:r>
            <a:r>
              <a:rPr sz="2000" spc="-5" dirty="0">
                <a:solidFill>
                  <a:srgbClr val="244256"/>
                </a:solidFill>
                <a:latin typeface="Arial"/>
                <a:cs typeface="Arial"/>
              </a:rPr>
              <a:t>(and persist) data between</a:t>
            </a:r>
            <a:r>
              <a:rPr sz="2000" spc="-7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4256"/>
                </a:solidFill>
                <a:latin typeface="Arial"/>
                <a:cs typeface="Arial"/>
              </a:rPr>
              <a:t>containers</a:t>
            </a:r>
            <a:endParaRPr sz="2000" dirty="0">
              <a:latin typeface="Arial"/>
              <a:cs typeface="Arial"/>
            </a:endParaRPr>
          </a:p>
          <a:p>
            <a:pPr marL="492759" lvl="1" indent="-137160">
              <a:lnSpc>
                <a:spcPct val="100000"/>
              </a:lnSpc>
              <a:spcBef>
                <a:spcPts val="540"/>
              </a:spcBef>
              <a:buClr>
                <a:srgbClr val="1AAAF7"/>
              </a:buClr>
              <a:buChar char="•"/>
              <a:tabLst>
                <a:tab pos="493395" algn="l"/>
              </a:tabLst>
            </a:pPr>
            <a:r>
              <a:rPr sz="2000" spc="-5" dirty="0">
                <a:solidFill>
                  <a:srgbClr val="244256"/>
                </a:solidFill>
                <a:latin typeface="Arial"/>
                <a:cs typeface="Arial"/>
              </a:rPr>
              <a:t>Directory persists after the </a:t>
            </a:r>
            <a:r>
              <a:rPr sz="2000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2000" spc="-5" dirty="0">
                <a:solidFill>
                  <a:srgbClr val="244256"/>
                </a:solidFill>
                <a:latin typeface="Arial"/>
                <a:cs typeface="Arial"/>
              </a:rPr>
              <a:t>is</a:t>
            </a:r>
            <a:r>
              <a:rPr sz="2000" spc="-3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44256"/>
                </a:solidFill>
                <a:latin typeface="Arial"/>
                <a:cs typeface="Arial"/>
              </a:rPr>
              <a:t>deleted</a:t>
            </a:r>
            <a:endParaRPr sz="2000" dirty="0">
              <a:latin typeface="Arial"/>
              <a:cs typeface="Arial"/>
            </a:endParaRPr>
          </a:p>
          <a:p>
            <a:pPr marL="1178560" lvl="2" indent="-152400">
              <a:lnSpc>
                <a:spcPct val="100000"/>
              </a:lnSpc>
              <a:spcBef>
                <a:spcPts val="175"/>
              </a:spcBef>
              <a:buClr>
                <a:srgbClr val="1AAAF7"/>
              </a:buClr>
              <a:buChar char="•"/>
              <a:tabLst>
                <a:tab pos="1179195" algn="l"/>
              </a:tabLst>
            </a:pPr>
            <a:r>
              <a:rPr sz="2000" spc="-5" dirty="0">
                <a:solidFill>
                  <a:srgbClr val="244256"/>
                </a:solidFill>
                <a:latin typeface="Arial"/>
                <a:cs typeface="Arial"/>
              </a:rPr>
              <a:t>Unless </a:t>
            </a:r>
            <a:r>
              <a:rPr sz="2000" dirty="0">
                <a:solidFill>
                  <a:srgbClr val="244256"/>
                </a:solidFill>
                <a:latin typeface="Arial"/>
                <a:cs typeface="Arial"/>
              </a:rPr>
              <a:t>you </a:t>
            </a:r>
            <a:r>
              <a:rPr sz="2000" spc="-5" dirty="0">
                <a:solidFill>
                  <a:srgbClr val="244256"/>
                </a:solidFill>
                <a:latin typeface="Arial"/>
                <a:cs typeface="Arial"/>
              </a:rPr>
              <a:t>explicitly delete</a:t>
            </a:r>
            <a:r>
              <a:rPr sz="2000" spc="-2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44256"/>
                </a:solidFill>
                <a:latin typeface="Arial"/>
                <a:cs typeface="Arial"/>
              </a:rPr>
              <a:t>it</a:t>
            </a:r>
            <a:endParaRPr sz="200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Clr>
                <a:srgbClr val="1AAAF7"/>
              </a:buClr>
              <a:buFont typeface="Arial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207010" indent="-194310">
              <a:lnSpc>
                <a:spcPct val="100000"/>
              </a:lnSpc>
              <a:buClr>
                <a:srgbClr val="1AAAF7"/>
              </a:buClr>
              <a:buChar char="•"/>
              <a:tabLst>
                <a:tab pos="207645" algn="l"/>
              </a:tabLst>
            </a:pPr>
            <a:r>
              <a:rPr sz="2000" spc="-5" dirty="0">
                <a:solidFill>
                  <a:srgbClr val="244256"/>
                </a:solidFill>
                <a:latin typeface="Arial"/>
                <a:cs typeface="Arial"/>
              </a:rPr>
              <a:t>Can be </a:t>
            </a:r>
            <a:r>
              <a:rPr sz="2000" dirty="0">
                <a:solidFill>
                  <a:srgbClr val="244256"/>
                </a:solidFill>
                <a:latin typeface="Arial"/>
                <a:cs typeface="Arial"/>
              </a:rPr>
              <a:t>created </a:t>
            </a:r>
            <a:r>
              <a:rPr sz="2000" spc="-5" dirty="0">
                <a:solidFill>
                  <a:srgbClr val="244256"/>
                </a:solidFill>
                <a:latin typeface="Arial"/>
                <a:cs typeface="Arial"/>
              </a:rPr>
              <a:t>in </a:t>
            </a:r>
            <a:r>
              <a:rPr sz="2000" dirty="0">
                <a:solidFill>
                  <a:srgbClr val="244256"/>
                </a:solidFill>
                <a:latin typeface="Arial"/>
                <a:cs typeface="Arial"/>
              </a:rPr>
              <a:t>a </a:t>
            </a:r>
            <a:r>
              <a:rPr sz="2000" spc="-5">
                <a:solidFill>
                  <a:srgbClr val="244256"/>
                </a:solidFill>
                <a:latin typeface="Arial"/>
                <a:cs typeface="Arial"/>
              </a:rPr>
              <a:t>Dockerfile 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bo 9">
            <a:extLst>
              <a:ext uri="{FF2B5EF4-FFF2-40B4-BE49-F238E27FC236}">
                <a16:creationId xmlns="" xmlns:a16="http://schemas.microsoft.com/office/drawing/2014/main" id="{1FE55174-EBE4-4179-9476-AA1160DDDB52}"/>
              </a:ext>
            </a:extLst>
          </p:cNvPr>
          <p:cNvSpPr/>
          <p:nvPr/>
        </p:nvSpPr>
        <p:spPr>
          <a:xfrm>
            <a:off x="285720" y="4500570"/>
            <a:ext cx="2743200" cy="19195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bo 10">
            <a:extLst>
              <a:ext uri="{FF2B5EF4-FFF2-40B4-BE49-F238E27FC236}">
                <a16:creationId xmlns="" xmlns:a16="http://schemas.microsoft.com/office/drawing/2014/main" id="{70BE9FC3-E4BB-4347-8852-76878489C5E3}"/>
              </a:ext>
            </a:extLst>
          </p:cNvPr>
          <p:cNvSpPr/>
          <p:nvPr/>
        </p:nvSpPr>
        <p:spPr>
          <a:xfrm>
            <a:off x="6072198" y="4714884"/>
            <a:ext cx="2643504" cy="177339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bo 8">
            <a:extLst>
              <a:ext uri="{FF2B5EF4-FFF2-40B4-BE49-F238E27FC236}">
                <a16:creationId xmlns="" xmlns:a16="http://schemas.microsoft.com/office/drawing/2014/main" id="{9C3224D3-2E17-4C35-91D9-66B43CC05ED8}"/>
              </a:ext>
            </a:extLst>
          </p:cNvPr>
          <p:cNvSpPr/>
          <p:nvPr/>
        </p:nvSpPr>
        <p:spPr>
          <a:xfrm>
            <a:off x="6000760" y="1857364"/>
            <a:ext cx="2643504" cy="177339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bo 7">
            <a:extLst>
              <a:ext uri="{FF2B5EF4-FFF2-40B4-BE49-F238E27FC236}">
                <a16:creationId xmlns="" xmlns:a16="http://schemas.microsoft.com/office/drawing/2014/main" id="{7FB55D82-4C24-4636-80BE-0C0F962BF3B9}"/>
              </a:ext>
            </a:extLst>
          </p:cNvPr>
          <p:cNvSpPr/>
          <p:nvPr/>
        </p:nvSpPr>
        <p:spPr>
          <a:xfrm>
            <a:off x="357158" y="1857364"/>
            <a:ext cx="2743200" cy="180400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348" y="928670"/>
            <a:ext cx="185738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latin typeface="+mn-lt"/>
              </a:rPr>
              <a:t>Agenda</a:t>
            </a:r>
            <a:endParaRPr sz="4000" b="1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8596" y="2357430"/>
            <a:ext cx="2494280" cy="1308692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lang="es-ES" sz="1200" spc="-5" dirty="0" err="1">
                <a:solidFill>
                  <a:schemeClr val="bg1"/>
                </a:solidFill>
                <a:latin typeface="Arial Rounded MT Bold" pitchFamily="34" charset="0"/>
                <a:cs typeface="Arial"/>
              </a:rPr>
              <a:t>Section</a:t>
            </a:r>
            <a:r>
              <a:rPr lang="es-ES" sz="1200" spc="-5" dirty="0">
                <a:solidFill>
                  <a:schemeClr val="bg1"/>
                </a:solidFill>
                <a:latin typeface="Arial Rounded MT Bold" pitchFamily="34" charset="0"/>
                <a:cs typeface="Arial"/>
              </a:rPr>
              <a:t> </a:t>
            </a:r>
            <a:r>
              <a:rPr lang="es-ES" sz="1200" spc="0" dirty="0">
                <a:solidFill>
                  <a:schemeClr val="bg1"/>
                </a:solidFill>
                <a:latin typeface="Arial Rounded MT Bold" pitchFamily="34" charset="0"/>
                <a:cs typeface="Arial"/>
              </a:rPr>
              <a:t>1: </a:t>
            </a:r>
            <a:endParaRPr lang="es-ES" sz="1200" spc="-5" dirty="0">
              <a:solidFill>
                <a:schemeClr val="bg1"/>
              </a:solidFill>
              <a:latin typeface="Arial Rounded MT Bold" pitchFamily="34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100" spc="-5" dirty="0">
                <a:solidFill>
                  <a:schemeClr val="bg1"/>
                </a:solidFill>
                <a:latin typeface="Arial Rounded MT Bold" pitchFamily="34" charset="0"/>
                <a:cs typeface="Arial"/>
              </a:rPr>
              <a:t>What is Docker</a:t>
            </a:r>
            <a:endParaRPr lang="es-ES" sz="1100" dirty="0">
              <a:solidFill>
                <a:schemeClr val="bg1"/>
              </a:solidFill>
              <a:latin typeface="Arial Rounded MT Bold" pitchFamily="34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100" spc="-5" dirty="0">
                <a:solidFill>
                  <a:schemeClr val="bg1"/>
                </a:solidFill>
                <a:latin typeface="Arial Rounded MT Bold" pitchFamily="34" charset="0"/>
                <a:cs typeface="Arial"/>
              </a:rPr>
              <a:t>What is </a:t>
            </a:r>
            <a:r>
              <a:rPr sz="1100" spc="-5">
                <a:solidFill>
                  <a:schemeClr val="bg1"/>
                </a:solidFill>
                <a:latin typeface="Arial Rounded MT Bold" pitchFamily="34" charset="0"/>
                <a:cs typeface="Arial"/>
              </a:rPr>
              <a:t>Docker </a:t>
            </a:r>
            <a:r>
              <a:rPr lang="en-US" sz="1100" spc="-5" dirty="0" err="1" smtClean="0">
                <a:solidFill>
                  <a:schemeClr val="bg1"/>
                </a:solidFill>
                <a:latin typeface="Arial Rounded MT Bold" pitchFamily="34" charset="0"/>
                <a:cs typeface="Arial"/>
              </a:rPr>
              <a:t>vs</a:t>
            </a:r>
            <a:r>
              <a:rPr lang="en-US" sz="1100" spc="-5" dirty="0" smtClean="0">
                <a:solidFill>
                  <a:schemeClr val="bg1"/>
                </a:solidFill>
                <a:latin typeface="Arial Rounded MT Bold" pitchFamily="34" charset="0"/>
                <a:cs typeface="Arial"/>
              </a:rPr>
              <a:t> VMs</a:t>
            </a:r>
            <a:r>
              <a:rPr sz="1100" spc="-5" smtClean="0">
                <a:solidFill>
                  <a:schemeClr val="bg1"/>
                </a:solidFill>
                <a:latin typeface="Arial Rounded MT Bold" pitchFamily="34" charset="0"/>
                <a:cs typeface="Arial"/>
              </a:rPr>
              <a:t>  </a:t>
            </a:r>
            <a:endParaRPr lang="es-ES" sz="1100" spc="-5" dirty="0">
              <a:solidFill>
                <a:schemeClr val="bg1"/>
              </a:solidFill>
              <a:latin typeface="Arial Rounded MT Bold" pitchFamily="34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100" spc="-5" dirty="0">
                <a:solidFill>
                  <a:schemeClr val="bg1"/>
                </a:solidFill>
                <a:latin typeface="Arial Rounded MT Bold" pitchFamily="34" charset="0"/>
                <a:cs typeface="Arial"/>
              </a:rPr>
              <a:t>Basic Docker </a:t>
            </a:r>
            <a:r>
              <a:rPr sz="1100" spc="-5">
                <a:solidFill>
                  <a:schemeClr val="bg1"/>
                </a:solidFill>
                <a:latin typeface="Arial Rounded MT Bold" pitchFamily="34" charset="0"/>
                <a:cs typeface="Arial"/>
              </a:rPr>
              <a:t>Commands  </a:t>
            </a:r>
            <a:endParaRPr lang="en-US" sz="1100" spc="-5" dirty="0">
              <a:solidFill>
                <a:schemeClr val="bg1"/>
              </a:solidFill>
              <a:latin typeface="Arial Rounded MT Bold" pitchFamily="34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lang="en-US" sz="1100" spc="-5" dirty="0" err="1" smtClean="0">
                <a:solidFill>
                  <a:schemeClr val="bg1"/>
                </a:solidFill>
                <a:latin typeface="Arial Rounded MT Bold" pitchFamily="34" charset="0"/>
                <a:cs typeface="Arial"/>
              </a:rPr>
              <a:t>Docker</a:t>
            </a:r>
            <a:r>
              <a:rPr lang="en-US" sz="1100" spc="-5" dirty="0" smtClean="0">
                <a:solidFill>
                  <a:schemeClr val="bg1"/>
                </a:solidFill>
                <a:latin typeface="Arial Rounded MT Bold" pitchFamily="34" charset="0"/>
                <a:cs typeface="Arial"/>
              </a:rPr>
              <a:t> file</a:t>
            </a:r>
            <a:endParaRPr sz="1100" dirty="0">
              <a:solidFill>
                <a:schemeClr val="bg1"/>
              </a:solidFill>
              <a:latin typeface="Arial Rounded MT Bold" pitchFamily="34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0034" y="5072074"/>
            <a:ext cx="1903095" cy="1080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600"/>
              </a:lnSpc>
              <a:spcBef>
                <a:spcPts val="100"/>
              </a:spcBef>
            </a:pP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Section 2: </a:t>
            </a:r>
            <a:endParaRPr lang="es-ES" sz="1200" b="1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5080">
              <a:lnSpc>
                <a:spcPct val="140600"/>
              </a:lnSpc>
              <a:spcBef>
                <a:spcPts val="100"/>
              </a:spcBef>
            </a:pPr>
            <a:endParaRPr lang="es-ES" sz="1200" b="1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5080">
              <a:lnSpc>
                <a:spcPct val="140600"/>
              </a:lnSpc>
              <a:spcBef>
                <a:spcPts val="100"/>
              </a:spcBef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Anatomy of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a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Docker</a:t>
            </a:r>
            <a:r>
              <a:rPr sz="1200" spc="-9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image  Docker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volumes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43636" y="2357430"/>
            <a:ext cx="2191385" cy="807337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Section 3:</a:t>
            </a:r>
            <a:endParaRPr lang="es-ES" sz="1200" b="1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1172210">
              <a:lnSpc>
                <a:spcPct val="140600"/>
              </a:lnSpc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Networking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72198" y="5214950"/>
            <a:ext cx="2512695" cy="1081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90575" algn="just">
              <a:lnSpc>
                <a:spcPct val="140600"/>
              </a:lnSpc>
              <a:spcBef>
                <a:spcPts val="100"/>
              </a:spcBef>
            </a:pP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Section 4</a:t>
            </a:r>
            <a:r>
              <a:rPr lang="es-ES" sz="1200" b="1" spc="-5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</a:p>
          <a:p>
            <a:pPr marL="12700" marR="790575" algn="just">
              <a:lnSpc>
                <a:spcPct val="140600"/>
              </a:lnSpc>
              <a:spcBef>
                <a:spcPts val="100"/>
              </a:spcBef>
            </a:pPr>
            <a:endParaRPr lang="es-ES" sz="1200" b="1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790575" algn="just">
              <a:lnSpc>
                <a:spcPct val="140600"/>
              </a:lnSpc>
              <a:spcBef>
                <a:spcPts val="100"/>
              </a:spcBef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Docker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compose /</a:t>
            </a:r>
            <a:r>
              <a:rPr sz="1200" spc="-10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 err="1">
                <a:solidFill>
                  <a:schemeClr val="bg1"/>
                </a:solidFill>
                <a:latin typeface="Arial"/>
                <a:cs typeface="Arial"/>
              </a:rPr>
              <a:t>st</a:t>
            </a:r>
            <a:r>
              <a:rPr lang="es-ES" sz="1200" dirty="0" err="1">
                <a:solidFill>
                  <a:schemeClr val="bg1"/>
                </a:solidFill>
                <a:latin typeface="Arial"/>
                <a:cs typeface="Arial"/>
              </a:rPr>
              <a:t>acks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endParaRPr lang="es-ES"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85"/>
              </a:spcBef>
            </a:pPr>
            <a:r>
              <a:rPr lang="es-ES" sz="1200" i="1" spc="-5" dirty="0">
                <a:solidFill>
                  <a:schemeClr val="bg1"/>
                </a:solidFill>
                <a:latin typeface="Arial"/>
                <a:cs typeface="Arial"/>
              </a:rPr>
              <a:t>Demo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="" xmlns:a16="http://schemas.microsoft.com/office/drawing/2014/main" id="{2A95AB5B-60C2-4305-80B1-E486A2A2B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2" y="2143116"/>
            <a:ext cx="2358289" cy="3850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472" y="928670"/>
            <a:ext cx="33623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Why </a:t>
            </a:r>
            <a:r>
              <a:rPr sz="3200" spc="-5" dirty="0"/>
              <a:t>Use</a:t>
            </a:r>
            <a:r>
              <a:rPr sz="3200" spc="-85" dirty="0"/>
              <a:t> </a:t>
            </a:r>
            <a:r>
              <a:rPr sz="3200" spc="-5" dirty="0"/>
              <a:t>Volumes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71472" y="1785926"/>
            <a:ext cx="8375015" cy="30059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100"/>
              </a:spcBef>
              <a:buClr>
                <a:srgbClr val="1AAAF7"/>
              </a:buClr>
              <a:buChar char="•"/>
              <a:tabLst>
                <a:tab pos="329565" algn="l"/>
                <a:tab pos="330200" algn="l"/>
              </a:tabLst>
            </a:pPr>
            <a:r>
              <a:rPr sz="2400" spc="-5" dirty="0">
                <a:solidFill>
                  <a:srgbClr val="708391"/>
                </a:solidFill>
                <a:latin typeface="Arial"/>
                <a:cs typeface="Arial"/>
              </a:rPr>
              <a:t>Mount local </a:t>
            </a:r>
            <a:r>
              <a:rPr sz="2400" dirty="0">
                <a:solidFill>
                  <a:srgbClr val="708391"/>
                </a:solidFill>
                <a:latin typeface="Arial"/>
                <a:cs typeface="Arial"/>
              </a:rPr>
              <a:t>source code </a:t>
            </a:r>
            <a:r>
              <a:rPr sz="2400" spc="-5" dirty="0">
                <a:solidFill>
                  <a:srgbClr val="708391"/>
                </a:solidFill>
                <a:latin typeface="Arial"/>
                <a:cs typeface="Arial"/>
              </a:rPr>
              <a:t>into </a:t>
            </a:r>
            <a:r>
              <a:rPr sz="2400" dirty="0">
                <a:solidFill>
                  <a:srgbClr val="708391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708391"/>
                </a:solidFill>
                <a:latin typeface="Arial"/>
                <a:cs typeface="Arial"/>
              </a:rPr>
              <a:t>running</a:t>
            </a:r>
            <a:r>
              <a:rPr sz="2400" spc="-35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08391"/>
                </a:solidFill>
                <a:latin typeface="Arial"/>
                <a:cs typeface="Arial"/>
              </a:rPr>
              <a:t>container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AAAF7"/>
              </a:buClr>
              <a:buFont typeface="Arial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29565" marR="1909445">
              <a:lnSpc>
                <a:spcPts val="2170"/>
              </a:lnSpc>
              <a:spcBef>
                <a:spcPts val="5"/>
              </a:spcBef>
            </a:pPr>
            <a:r>
              <a:rPr sz="2400" spc="-5" dirty="0">
                <a:solidFill>
                  <a:srgbClr val="708391"/>
                </a:solidFill>
                <a:latin typeface="Consolas"/>
                <a:cs typeface="Consolas"/>
              </a:rPr>
              <a:t>docker container run -v</a:t>
            </a:r>
            <a:r>
              <a:rPr sz="2400" spc="-8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708391"/>
                </a:solidFill>
                <a:latin typeface="Consolas"/>
                <a:cs typeface="Consolas"/>
              </a:rPr>
              <a:t>$(pwd):/usr/src/app/  </a:t>
            </a:r>
            <a:r>
              <a:rPr lang="es-ES" sz="2400" spc="-5" dirty="0" err="1">
                <a:solidFill>
                  <a:srgbClr val="708391"/>
                </a:solidFill>
                <a:latin typeface="Consolas"/>
                <a:cs typeface="Consolas"/>
              </a:rPr>
              <a:t>myapp</a:t>
            </a:r>
            <a:endParaRPr lang="es-ES" sz="2400" spc="-5" dirty="0">
              <a:solidFill>
                <a:srgbClr val="708391"/>
              </a:solidFill>
              <a:latin typeface="Consolas"/>
              <a:cs typeface="Consolas"/>
            </a:endParaRPr>
          </a:p>
          <a:p>
            <a:pPr marL="329565" marR="1909445">
              <a:lnSpc>
                <a:spcPts val="2170"/>
              </a:lnSpc>
              <a:spcBef>
                <a:spcPts val="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329565" indent="-316865">
              <a:lnSpc>
                <a:spcPts val="2290"/>
              </a:lnSpc>
              <a:buClr>
                <a:srgbClr val="1AAAF7"/>
              </a:buClr>
              <a:buChar char="•"/>
              <a:tabLst>
                <a:tab pos="329565" algn="l"/>
                <a:tab pos="330200" algn="l"/>
              </a:tabLst>
            </a:pPr>
            <a:r>
              <a:rPr sz="2400" spc="-5" dirty="0">
                <a:solidFill>
                  <a:srgbClr val="708391"/>
                </a:solidFill>
                <a:latin typeface="Arial"/>
                <a:cs typeface="Arial"/>
              </a:rPr>
              <a:t>Improve</a:t>
            </a:r>
            <a:r>
              <a:rPr sz="2400" spc="-1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08391"/>
                </a:solidFill>
                <a:latin typeface="Arial"/>
                <a:cs typeface="Arial"/>
              </a:rPr>
              <a:t>performance</a:t>
            </a:r>
            <a:endParaRPr sz="2400" dirty="0">
              <a:latin typeface="Arial"/>
              <a:cs typeface="Arial"/>
            </a:endParaRPr>
          </a:p>
          <a:p>
            <a:pPr marL="786765" marR="5080" indent="-362585">
              <a:lnSpc>
                <a:spcPts val="1950"/>
              </a:lnSpc>
              <a:spcBef>
                <a:spcPts val="135"/>
              </a:spcBef>
              <a:tabLst>
                <a:tab pos="786765" algn="l"/>
              </a:tabLst>
            </a:pPr>
            <a:r>
              <a:rPr sz="2400" dirty="0">
                <a:solidFill>
                  <a:srgbClr val="1AAAF7"/>
                </a:solidFill>
                <a:latin typeface="Arial"/>
                <a:cs typeface="Arial"/>
              </a:rPr>
              <a:t>−	</a:t>
            </a:r>
            <a:r>
              <a:rPr sz="2400" spc="-5" dirty="0">
                <a:solidFill>
                  <a:srgbClr val="708391"/>
                </a:solidFill>
                <a:latin typeface="Arial"/>
                <a:cs typeface="Arial"/>
              </a:rPr>
              <a:t>As directory </a:t>
            </a:r>
            <a:r>
              <a:rPr sz="2400" dirty="0">
                <a:solidFill>
                  <a:srgbClr val="708391"/>
                </a:solidFill>
                <a:latin typeface="Arial"/>
                <a:cs typeface="Arial"/>
              </a:rPr>
              <a:t>structures </a:t>
            </a:r>
            <a:r>
              <a:rPr sz="2400" spc="-5" dirty="0">
                <a:solidFill>
                  <a:srgbClr val="708391"/>
                </a:solidFill>
                <a:latin typeface="Arial"/>
                <a:cs typeface="Arial"/>
              </a:rPr>
              <a:t>get </a:t>
            </a:r>
            <a:r>
              <a:rPr sz="2400" dirty="0">
                <a:solidFill>
                  <a:srgbClr val="708391"/>
                </a:solidFill>
                <a:latin typeface="Arial"/>
                <a:cs typeface="Arial"/>
              </a:rPr>
              <a:t>complicated </a:t>
            </a:r>
            <a:r>
              <a:rPr sz="2400" spc="-5" dirty="0">
                <a:solidFill>
                  <a:srgbClr val="708391"/>
                </a:solidFill>
                <a:latin typeface="Arial"/>
                <a:cs typeface="Arial"/>
              </a:rPr>
              <a:t>traversing the tree </a:t>
            </a:r>
            <a:r>
              <a:rPr sz="2400" dirty="0">
                <a:solidFill>
                  <a:srgbClr val="708391"/>
                </a:solidFill>
                <a:latin typeface="Arial"/>
                <a:cs typeface="Arial"/>
              </a:rPr>
              <a:t>can slow system  </a:t>
            </a:r>
            <a:r>
              <a:rPr sz="2400" spc="-5" dirty="0">
                <a:solidFill>
                  <a:srgbClr val="708391"/>
                </a:solidFill>
                <a:latin typeface="Arial"/>
                <a:cs typeface="Arial"/>
              </a:rPr>
              <a:t>performance</a:t>
            </a:r>
            <a:endParaRPr sz="2400" dirty="0">
              <a:latin typeface="Arial"/>
              <a:cs typeface="Arial"/>
            </a:endParaRPr>
          </a:p>
          <a:p>
            <a:pPr marL="329565" indent="-316865">
              <a:lnSpc>
                <a:spcPct val="100000"/>
              </a:lnSpc>
              <a:spcBef>
                <a:spcPts val="1700"/>
              </a:spcBef>
              <a:buClr>
                <a:srgbClr val="1AAAF7"/>
              </a:buClr>
              <a:buChar char="•"/>
              <a:tabLst>
                <a:tab pos="329565" algn="l"/>
                <a:tab pos="330200" algn="l"/>
              </a:tabLst>
            </a:pPr>
            <a:r>
              <a:rPr sz="2400" spc="-5" dirty="0">
                <a:solidFill>
                  <a:srgbClr val="708391"/>
                </a:solidFill>
                <a:latin typeface="Arial"/>
                <a:cs typeface="Arial"/>
              </a:rPr>
              <a:t>Data</a:t>
            </a:r>
            <a:r>
              <a:rPr sz="2400" spc="-1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08391"/>
                </a:solidFill>
                <a:latin typeface="Arial"/>
                <a:cs typeface="Arial"/>
              </a:rPr>
              <a:t>persistence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7772400" cy="1362456"/>
          </a:xfrm>
        </p:spPr>
        <p:txBody>
          <a:bodyPr/>
          <a:lstStyle/>
          <a:p>
            <a:r>
              <a:rPr smtClean="0">
                <a:solidFill>
                  <a:schemeClr val="tx1"/>
                </a:solidFill>
              </a:rPr>
              <a:t>SECTION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8662" y="2643182"/>
            <a:ext cx="7772400" cy="1509712"/>
          </a:xfrm>
        </p:spPr>
        <p:txBody>
          <a:bodyPr>
            <a:normAutofit/>
          </a:bodyPr>
          <a:lstStyle/>
          <a:p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Networking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596" y="857232"/>
            <a:ext cx="5585460" cy="4552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/>
              <a:t>What </a:t>
            </a:r>
            <a:r>
              <a:rPr sz="2850" spc="0" dirty="0"/>
              <a:t>is </a:t>
            </a:r>
            <a:r>
              <a:rPr sz="2850" spc="5" dirty="0"/>
              <a:t>Docker </a:t>
            </a:r>
            <a:r>
              <a:rPr sz="2850" spc="0" dirty="0"/>
              <a:t>Bridge</a:t>
            </a:r>
            <a:r>
              <a:rPr sz="2850" spc="-85" dirty="0"/>
              <a:t> </a:t>
            </a:r>
            <a:r>
              <a:rPr sz="2850" spc="5" dirty="0"/>
              <a:t>Networking</a:t>
            </a:r>
            <a:endParaRPr sz="2850"/>
          </a:p>
        </p:txBody>
      </p:sp>
      <p:sp>
        <p:nvSpPr>
          <p:cNvPr id="3" name="object 3"/>
          <p:cNvSpPr/>
          <p:nvPr/>
        </p:nvSpPr>
        <p:spPr>
          <a:xfrm>
            <a:off x="371267" y="1835032"/>
            <a:ext cx="2921635" cy="2856653"/>
          </a:xfrm>
          <a:custGeom>
            <a:avLst/>
            <a:gdLst/>
            <a:ahLst/>
            <a:cxnLst/>
            <a:rect l="l" t="t" r="r" b="b"/>
            <a:pathLst>
              <a:path w="2921635" h="2142490">
                <a:moveTo>
                  <a:pt x="0" y="0"/>
                </a:moveTo>
                <a:lnTo>
                  <a:pt x="2921101" y="0"/>
                </a:lnTo>
                <a:lnTo>
                  <a:pt x="2921101" y="2141993"/>
                </a:lnTo>
                <a:lnTo>
                  <a:pt x="0" y="2141993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1267" y="1835032"/>
            <a:ext cx="2921635" cy="2856653"/>
          </a:xfrm>
          <a:custGeom>
            <a:avLst/>
            <a:gdLst/>
            <a:ahLst/>
            <a:cxnLst/>
            <a:rect l="l" t="t" r="r" b="b"/>
            <a:pathLst>
              <a:path w="2921635" h="2142490">
                <a:moveTo>
                  <a:pt x="0" y="0"/>
                </a:moveTo>
                <a:lnTo>
                  <a:pt x="2921101" y="0"/>
                </a:lnTo>
                <a:lnTo>
                  <a:pt x="2921101" y="2141993"/>
                </a:lnTo>
                <a:lnTo>
                  <a:pt x="0" y="2141993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7164" y="1406665"/>
            <a:ext cx="110934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44256"/>
                </a:solidFill>
                <a:latin typeface="Arial"/>
                <a:cs typeface="Arial"/>
              </a:rPr>
              <a:t>Docker</a:t>
            </a:r>
            <a:r>
              <a:rPr sz="1600" spc="-8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44256"/>
                </a:solidFill>
                <a:latin typeface="Arial"/>
                <a:cs typeface="Arial"/>
              </a:rPr>
              <a:t>host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7945" y="3738492"/>
            <a:ext cx="2670175" cy="436880"/>
          </a:xfrm>
          <a:custGeom>
            <a:avLst/>
            <a:gdLst/>
            <a:ahLst/>
            <a:cxnLst/>
            <a:rect l="l" t="t" r="r" b="b"/>
            <a:pathLst>
              <a:path w="2670175" h="327660">
                <a:moveTo>
                  <a:pt x="0" y="0"/>
                </a:moveTo>
                <a:lnTo>
                  <a:pt x="2669999" y="0"/>
                </a:lnTo>
                <a:lnTo>
                  <a:pt x="2669999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solidFill>
            <a:srgbClr val="23DA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7945" y="3738492"/>
            <a:ext cx="2670175" cy="436880"/>
          </a:xfrm>
          <a:custGeom>
            <a:avLst/>
            <a:gdLst/>
            <a:ahLst/>
            <a:cxnLst/>
            <a:rect l="l" t="t" r="r" b="b"/>
            <a:pathLst>
              <a:path w="2670175" h="327660">
                <a:moveTo>
                  <a:pt x="0" y="0"/>
                </a:moveTo>
                <a:lnTo>
                  <a:pt x="2669999" y="0"/>
                </a:lnTo>
                <a:lnTo>
                  <a:pt x="2669999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7083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03029" y="3790773"/>
            <a:ext cx="8528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bridgenet1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0939" y="2639645"/>
            <a:ext cx="818998" cy="52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17702" y="2639645"/>
            <a:ext cx="818998" cy="52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0440" y="2366840"/>
            <a:ext cx="5124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77206" y="2366840"/>
            <a:ext cx="5124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82670" y="3134227"/>
            <a:ext cx="0" cy="59944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399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27156" y="3104240"/>
            <a:ext cx="0" cy="629920"/>
          </a:xfrm>
          <a:custGeom>
            <a:avLst/>
            <a:gdLst/>
            <a:ahLst/>
            <a:cxnLst/>
            <a:rect l="l" t="t" r="r" b="b"/>
            <a:pathLst>
              <a:path h="472439">
                <a:moveTo>
                  <a:pt x="0" y="0"/>
                </a:moveTo>
                <a:lnTo>
                  <a:pt x="0" y="471889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70012" y="2631202"/>
            <a:ext cx="818998" cy="52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29514" y="2358394"/>
            <a:ext cx="5124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81744" y="3125783"/>
            <a:ext cx="0" cy="59944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406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32717" y="1783296"/>
            <a:ext cx="5208905" cy="2856653"/>
          </a:xfrm>
          <a:custGeom>
            <a:avLst/>
            <a:gdLst/>
            <a:ahLst/>
            <a:cxnLst/>
            <a:rect l="l" t="t" r="r" b="b"/>
            <a:pathLst>
              <a:path w="5208905" h="2142490">
                <a:moveTo>
                  <a:pt x="0" y="0"/>
                </a:moveTo>
                <a:lnTo>
                  <a:pt x="5208889" y="0"/>
                </a:lnTo>
                <a:lnTo>
                  <a:pt x="5208889" y="2141995"/>
                </a:lnTo>
                <a:lnTo>
                  <a:pt x="0" y="2141995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32717" y="1783296"/>
            <a:ext cx="5208905" cy="2856653"/>
          </a:xfrm>
          <a:custGeom>
            <a:avLst/>
            <a:gdLst/>
            <a:ahLst/>
            <a:cxnLst/>
            <a:rect l="l" t="t" r="r" b="b"/>
            <a:pathLst>
              <a:path w="5208905" h="2142490">
                <a:moveTo>
                  <a:pt x="0" y="0"/>
                </a:moveTo>
                <a:lnTo>
                  <a:pt x="5208889" y="0"/>
                </a:lnTo>
                <a:lnTo>
                  <a:pt x="5208889" y="2141995"/>
                </a:lnTo>
                <a:lnTo>
                  <a:pt x="0" y="2141995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782518" y="1354927"/>
            <a:ext cx="110934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44256"/>
                </a:solidFill>
                <a:latin typeface="Arial"/>
                <a:cs typeface="Arial"/>
              </a:rPr>
              <a:t>Docker</a:t>
            </a:r>
            <a:r>
              <a:rPr sz="1600" spc="-8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44256"/>
                </a:solidFill>
                <a:latin typeface="Arial"/>
                <a:cs typeface="Arial"/>
              </a:rPr>
              <a:t>host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49392" y="3686759"/>
            <a:ext cx="1978660" cy="436880"/>
          </a:xfrm>
          <a:custGeom>
            <a:avLst/>
            <a:gdLst/>
            <a:ahLst/>
            <a:cxnLst/>
            <a:rect l="l" t="t" r="r" b="b"/>
            <a:pathLst>
              <a:path w="1978660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solidFill>
            <a:srgbClr val="23DA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49392" y="3686759"/>
            <a:ext cx="1978660" cy="436880"/>
          </a:xfrm>
          <a:custGeom>
            <a:avLst/>
            <a:gdLst/>
            <a:ahLst/>
            <a:cxnLst/>
            <a:rect l="l" t="t" r="r" b="b"/>
            <a:pathLst>
              <a:path w="1978660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7083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418573" y="3739047"/>
            <a:ext cx="8528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bridgenet2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32392" y="2587911"/>
            <a:ext cx="818998" cy="52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5290" y="2612111"/>
            <a:ext cx="818998" cy="52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991884" y="2315100"/>
            <a:ext cx="5124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93389" y="3052507"/>
            <a:ext cx="0" cy="629920"/>
          </a:xfrm>
          <a:custGeom>
            <a:avLst/>
            <a:gdLst/>
            <a:ahLst/>
            <a:cxnLst/>
            <a:rect l="l" t="t" r="r" b="b"/>
            <a:pathLst>
              <a:path h="472439">
                <a:moveTo>
                  <a:pt x="0" y="0"/>
                </a:moveTo>
                <a:lnTo>
                  <a:pt x="0" y="471889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243447" y="2315100"/>
            <a:ext cx="5124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244116" y="3082493"/>
            <a:ext cx="0" cy="59944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399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27112" y="2612135"/>
            <a:ext cx="818998" cy="52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386607" y="2339332"/>
            <a:ext cx="5124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638836" y="3106716"/>
            <a:ext cx="0" cy="59944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406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08387" y="3716292"/>
            <a:ext cx="1978660" cy="436880"/>
          </a:xfrm>
          <a:custGeom>
            <a:avLst/>
            <a:gdLst/>
            <a:ahLst/>
            <a:cxnLst/>
            <a:rect l="l" t="t" r="r" b="b"/>
            <a:pathLst>
              <a:path w="1978659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solidFill>
            <a:srgbClr val="23DA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08387" y="3716292"/>
            <a:ext cx="1978660" cy="436880"/>
          </a:xfrm>
          <a:custGeom>
            <a:avLst/>
            <a:gdLst/>
            <a:ahLst/>
            <a:cxnLst/>
            <a:rect l="l" t="t" r="r" b="b"/>
            <a:pathLst>
              <a:path w="1978659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7083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877571" y="3768573"/>
            <a:ext cx="8528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bridgenet3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370110" y="2612135"/>
            <a:ext cx="818998" cy="52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529604" y="2339332"/>
            <a:ext cx="5124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781834" y="3106716"/>
            <a:ext cx="0" cy="59944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406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28596" y="5000636"/>
            <a:ext cx="82169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nsolas"/>
                <a:cs typeface="Consolas"/>
              </a:rPr>
              <a:t>docker network create -d bridge --name</a:t>
            </a:r>
            <a:r>
              <a:rPr sz="2400" spc="-105" dirty="0">
                <a:latin typeface="Consolas"/>
                <a:cs typeface="Consolas"/>
              </a:rPr>
              <a:t> </a:t>
            </a:r>
            <a:r>
              <a:rPr sz="2400" spc="-5" dirty="0">
                <a:latin typeface="Consolas"/>
                <a:cs typeface="Consolas"/>
              </a:rPr>
              <a:t>bridgenet1</a:t>
            </a:r>
            <a:endParaRPr sz="24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20" y="928670"/>
            <a:ext cx="7252334" cy="4552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/>
              <a:t>Docker </a:t>
            </a:r>
            <a:r>
              <a:rPr sz="2850" spc="0" dirty="0"/>
              <a:t>Bridge </a:t>
            </a:r>
            <a:r>
              <a:rPr sz="2850" spc="5" dirty="0"/>
              <a:t>Networking and </a:t>
            </a:r>
            <a:r>
              <a:rPr sz="2850" spc="0" dirty="0"/>
              <a:t>Port</a:t>
            </a:r>
            <a:r>
              <a:rPr sz="2850" spc="-80" dirty="0"/>
              <a:t> </a:t>
            </a:r>
            <a:r>
              <a:rPr sz="2850" spc="5" dirty="0"/>
              <a:t>Mapping</a:t>
            </a:r>
            <a:endParaRPr sz="2850"/>
          </a:p>
        </p:txBody>
      </p:sp>
      <p:sp>
        <p:nvSpPr>
          <p:cNvPr id="3" name="object 3"/>
          <p:cNvSpPr/>
          <p:nvPr/>
        </p:nvSpPr>
        <p:spPr>
          <a:xfrm>
            <a:off x="997209" y="2042506"/>
            <a:ext cx="2597785" cy="2811780"/>
          </a:xfrm>
          <a:custGeom>
            <a:avLst/>
            <a:gdLst/>
            <a:ahLst/>
            <a:cxnLst/>
            <a:rect l="l" t="t" r="r" b="b"/>
            <a:pathLst>
              <a:path w="2597785" h="2108835">
                <a:moveTo>
                  <a:pt x="0" y="0"/>
                </a:moveTo>
                <a:lnTo>
                  <a:pt x="2597384" y="0"/>
                </a:lnTo>
                <a:lnTo>
                  <a:pt x="2597384" y="2108688"/>
                </a:lnTo>
                <a:lnTo>
                  <a:pt x="0" y="2108688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7209" y="2042506"/>
            <a:ext cx="2597785" cy="2811780"/>
          </a:xfrm>
          <a:custGeom>
            <a:avLst/>
            <a:gdLst/>
            <a:ahLst/>
            <a:cxnLst/>
            <a:rect l="l" t="t" r="r" b="b"/>
            <a:pathLst>
              <a:path w="2597785" h="2108835">
                <a:moveTo>
                  <a:pt x="0" y="0"/>
                </a:moveTo>
                <a:lnTo>
                  <a:pt x="2597384" y="0"/>
                </a:lnTo>
                <a:lnTo>
                  <a:pt x="2597384" y="2108688"/>
                </a:lnTo>
                <a:lnTo>
                  <a:pt x="0" y="2108688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97292" y="4851290"/>
            <a:ext cx="0" cy="763693"/>
          </a:xfrm>
          <a:custGeom>
            <a:avLst/>
            <a:gdLst/>
            <a:ahLst/>
            <a:cxnLst/>
            <a:rect l="l" t="t" r="r" b="b"/>
            <a:pathLst>
              <a:path h="572770">
                <a:moveTo>
                  <a:pt x="0" y="0"/>
                </a:moveTo>
                <a:lnTo>
                  <a:pt x="0" y="572698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56546" y="1614133"/>
            <a:ext cx="12782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44256"/>
                </a:solidFill>
                <a:latin typeface="Arial"/>
                <a:cs typeface="Arial"/>
              </a:rPr>
              <a:t>Docker host</a:t>
            </a:r>
            <a:r>
              <a:rPr sz="1600" spc="-8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44256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97292" y="4161757"/>
            <a:ext cx="0" cy="364067"/>
          </a:xfrm>
          <a:custGeom>
            <a:avLst/>
            <a:gdLst/>
            <a:ahLst/>
            <a:cxnLst/>
            <a:rect l="l" t="t" r="r" b="b"/>
            <a:pathLst>
              <a:path h="273050">
                <a:moveTo>
                  <a:pt x="0" y="0"/>
                </a:moveTo>
                <a:lnTo>
                  <a:pt x="0" y="272874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44527" y="3724759"/>
            <a:ext cx="1676400" cy="268021"/>
          </a:xfrm>
          <a:prstGeom prst="rect">
            <a:avLst/>
          </a:prstGeom>
          <a:solidFill>
            <a:srgbClr val="23DA7E"/>
          </a:solidFill>
          <a:ln w="12699">
            <a:solidFill>
              <a:srgbClr val="708391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Bridge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86484" y="2360013"/>
            <a:ext cx="818985" cy="52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03558" y="2087198"/>
            <a:ext cx="258508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98215" y="3118929"/>
            <a:ext cx="0" cy="59944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396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9956" y="2793254"/>
            <a:ext cx="736600" cy="325967"/>
          </a:xfrm>
          <a:custGeom>
            <a:avLst/>
            <a:gdLst/>
            <a:ahLst/>
            <a:cxnLst/>
            <a:rect l="l" t="t" r="r" b="b"/>
            <a:pathLst>
              <a:path w="736600" h="244475">
                <a:moveTo>
                  <a:pt x="0" y="0"/>
                </a:moveTo>
                <a:lnTo>
                  <a:pt x="736488" y="0"/>
                </a:lnTo>
                <a:lnTo>
                  <a:pt x="736488" y="244199"/>
                </a:lnTo>
                <a:lnTo>
                  <a:pt x="0" y="244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29956" y="2793254"/>
            <a:ext cx="736600" cy="210314"/>
          </a:xfrm>
          <a:prstGeom prst="rect">
            <a:avLst/>
          </a:prstGeom>
          <a:ln w="28574">
            <a:solidFill>
              <a:srgbClr val="244256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00"/>
              </a:spcBef>
            </a:pPr>
            <a:r>
              <a:rPr sz="1200" spc="-5" dirty="0">
                <a:latin typeface="Arial"/>
                <a:cs typeface="Arial"/>
              </a:rPr>
              <a:t>10.0.0.8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31207" y="5617521"/>
            <a:ext cx="5384800" cy="267381"/>
          </a:xfrm>
          <a:prstGeom prst="rect">
            <a:avLst/>
          </a:prstGeom>
          <a:solidFill>
            <a:srgbClr val="23DA7E"/>
          </a:solidFill>
          <a:ln w="12699">
            <a:solidFill>
              <a:srgbClr val="708391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1788160">
              <a:lnSpc>
                <a:spcPct val="100000"/>
              </a:lnSpc>
              <a:spcBef>
                <a:spcPts val="4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L2/L3 physical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26704" y="2766943"/>
            <a:ext cx="2825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244256"/>
                </a:solidFill>
                <a:latin typeface="Arial"/>
                <a:cs typeface="Arial"/>
              </a:rPr>
              <a:t>:80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82564" y="4507689"/>
            <a:ext cx="4806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244256"/>
                </a:solidFill>
                <a:latin typeface="Arial"/>
                <a:cs typeface="Arial"/>
              </a:rPr>
              <a:t>:8080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86006" y="4525592"/>
            <a:ext cx="1223010" cy="210314"/>
          </a:xfrm>
          <a:prstGeom prst="rect">
            <a:avLst/>
          </a:prstGeom>
          <a:solidFill>
            <a:srgbClr val="FFFFFF"/>
          </a:solidFill>
          <a:ln w="28574">
            <a:solidFill>
              <a:srgbClr val="244256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200"/>
              </a:spcBef>
            </a:pPr>
            <a:r>
              <a:rPr sz="1200" spc="-5" dirty="0">
                <a:latin typeface="Arial"/>
                <a:cs typeface="Arial"/>
              </a:rPr>
              <a:t>172.14.3.55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84715" y="2929723"/>
            <a:ext cx="453644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244256"/>
                </a:solidFill>
                <a:latin typeface="Courier New"/>
                <a:cs typeface="Courier New"/>
              </a:rPr>
              <a:t>$ </a:t>
            </a:r>
            <a:r>
              <a:rPr sz="1600" b="1" spc="-5" dirty="0">
                <a:solidFill>
                  <a:srgbClr val="244256"/>
                </a:solidFill>
                <a:latin typeface="Courier New"/>
                <a:cs typeface="Courier New"/>
              </a:rPr>
              <a:t>docker container run -p 8080:80</a:t>
            </a:r>
            <a:r>
              <a:rPr sz="1600" b="1" spc="-85" dirty="0">
                <a:solidFill>
                  <a:srgbClr val="244256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244256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14268" y="3176716"/>
            <a:ext cx="0" cy="1002453"/>
          </a:xfrm>
          <a:custGeom>
            <a:avLst/>
            <a:gdLst/>
            <a:ahLst/>
            <a:cxnLst/>
            <a:rect l="l" t="t" r="r" b="b"/>
            <a:pathLst>
              <a:path h="751839">
                <a:moveTo>
                  <a:pt x="0" y="0"/>
                </a:moveTo>
                <a:lnTo>
                  <a:pt x="0" y="75138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81094" y="2978145"/>
            <a:ext cx="199499" cy="279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2293" y="4153158"/>
            <a:ext cx="163974" cy="2813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84012" y="2298135"/>
            <a:ext cx="428625" cy="508000"/>
          </a:xfrm>
          <a:custGeom>
            <a:avLst/>
            <a:gdLst/>
            <a:ahLst/>
            <a:cxnLst/>
            <a:rect l="l" t="t" r="r" b="b"/>
            <a:pathLst>
              <a:path w="428625" h="381000">
                <a:moveTo>
                  <a:pt x="0" y="0"/>
                </a:moveTo>
                <a:lnTo>
                  <a:pt x="428374" y="380521"/>
                </a:lnTo>
              </a:path>
            </a:pathLst>
          </a:custGeom>
          <a:ln w="19049">
            <a:solidFill>
              <a:srgbClr val="1715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81985" y="2761431"/>
            <a:ext cx="104574" cy="1333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53909" y="2298135"/>
            <a:ext cx="104775" cy="463127"/>
          </a:xfrm>
          <a:custGeom>
            <a:avLst/>
            <a:gdLst/>
            <a:ahLst/>
            <a:cxnLst/>
            <a:rect l="l" t="t" r="r" b="b"/>
            <a:pathLst>
              <a:path w="104775" h="347344">
                <a:moveTo>
                  <a:pt x="104599" y="0"/>
                </a:moveTo>
                <a:lnTo>
                  <a:pt x="0" y="346991"/>
                </a:lnTo>
              </a:path>
            </a:pathLst>
          </a:custGeom>
          <a:ln w="19049">
            <a:solidFill>
              <a:srgbClr val="1715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14259" y="2735984"/>
            <a:ext cx="79324" cy="1478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244068" y="1912145"/>
            <a:ext cx="7467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Host</a:t>
            </a:r>
            <a:r>
              <a:rPr sz="14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port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66660" y="1912145"/>
            <a:ext cx="11518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Container</a:t>
            </a:r>
            <a:r>
              <a:rPr sz="14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port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000108"/>
            <a:ext cx="7772400" cy="1362456"/>
          </a:xfrm>
        </p:spPr>
        <p:txBody>
          <a:bodyPr/>
          <a:lstStyle/>
          <a:p>
            <a:r>
              <a:rPr smtClean="0">
                <a:solidFill>
                  <a:schemeClr val="tx1"/>
                </a:solidFill>
              </a:rPr>
              <a:t>SECTION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10" y="2786058"/>
            <a:ext cx="7772400" cy="1509712"/>
          </a:xfrm>
        </p:spPr>
        <p:txBody>
          <a:bodyPr>
            <a:normAutofit/>
          </a:bodyPr>
          <a:lstStyle/>
          <a:p>
            <a:r>
              <a:rPr lang="en-US" sz="5400" dirty="0" err="1" smtClean="0"/>
              <a:t>Docker</a:t>
            </a:r>
            <a:r>
              <a:rPr lang="en-US" sz="5400" dirty="0" smtClean="0"/>
              <a:t> Compose</a:t>
            </a:r>
            <a:endParaRPr lang="en-US" sz="5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42389" y="6011813"/>
            <a:ext cx="2990044" cy="775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87139" y="6040821"/>
            <a:ext cx="2900680" cy="656167"/>
          </a:xfrm>
          <a:custGeom>
            <a:avLst/>
            <a:gdLst/>
            <a:ahLst/>
            <a:cxnLst/>
            <a:rect l="l" t="t" r="r" b="b"/>
            <a:pathLst>
              <a:path w="2900679" h="492125">
                <a:moveTo>
                  <a:pt x="0" y="82024"/>
                </a:moveTo>
                <a:lnTo>
                  <a:pt x="6446" y="50097"/>
                </a:lnTo>
                <a:lnTo>
                  <a:pt x="24024" y="24024"/>
                </a:lnTo>
                <a:lnTo>
                  <a:pt x="50097" y="6446"/>
                </a:lnTo>
                <a:lnTo>
                  <a:pt x="82024" y="0"/>
                </a:lnTo>
                <a:lnTo>
                  <a:pt x="2818494" y="0"/>
                </a:lnTo>
                <a:lnTo>
                  <a:pt x="2864007" y="13784"/>
                </a:lnTo>
                <a:lnTo>
                  <a:pt x="2894281" y="50634"/>
                </a:lnTo>
                <a:lnTo>
                  <a:pt x="2900519" y="82024"/>
                </a:lnTo>
                <a:lnTo>
                  <a:pt x="2900519" y="410099"/>
                </a:lnTo>
                <a:lnTo>
                  <a:pt x="2894073" y="442022"/>
                </a:lnTo>
                <a:lnTo>
                  <a:pt x="2876494" y="468086"/>
                </a:lnTo>
                <a:lnTo>
                  <a:pt x="2850421" y="485656"/>
                </a:lnTo>
                <a:lnTo>
                  <a:pt x="2818494" y="492099"/>
                </a:lnTo>
                <a:lnTo>
                  <a:pt x="82024" y="492099"/>
                </a:lnTo>
                <a:lnTo>
                  <a:pt x="50097" y="485656"/>
                </a:lnTo>
                <a:lnTo>
                  <a:pt x="24024" y="468086"/>
                </a:lnTo>
                <a:lnTo>
                  <a:pt x="6446" y="442022"/>
                </a:lnTo>
                <a:lnTo>
                  <a:pt x="0" y="410099"/>
                </a:lnTo>
                <a:lnTo>
                  <a:pt x="0" y="82024"/>
                </a:lnTo>
                <a:close/>
              </a:path>
            </a:pathLst>
          </a:custGeom>
          <a:ln w="9524">
            <a:solidFill>
              <a:srgbClr val="008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0034" y="928670"/>
            <a:ext cx="7569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708391"/>
                </a:solidFill>
                <a:latin typeface="Arial"/>
                <a:cs typeface="Arial"/>
              </a:rPr>
              <a:t>Docker Compose: </a:t>
            </a:r>
            <a:r>
              <a:rPr sz="2800" spc="-5" dirty="0">
                <a:solidFill>
                  <a:srgbClr val="708391"/>
                </a:solidFill>
              </a:rPr>
              <a:t>Multi Container</a:t>
            </a:r>
            <a:r>
              <a:rPr sz="2800" spc="-65" dirty="0">
                <a:solidFill>
                  <a:srgbClr val="708391"/>
                </a:solidFill>
              </a:rPr>
              <a:t> </a:t>
            </a:r>
            <a:r>
              <a:rPr sz="2800" spc="-5" dirty="0">
                <a:solidFill>
                  <a:srgbClr val="708391"/>
                </a:solidFill>
              </a:rPr>
              <a:t>Applications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5720" y="1643050"/>
            <a:ext cx="4218305" cy="595207"/>
          </a:xfrm>
          <a:custGeom>
            <a:avLst/>
            <a:gdLst/>
            <a:ahLst/>
            <a:cxnLst/>
            <a:rect l="l" t="t" r="r" b="b"/>
            <a:pathLst>
              <a:path w="4218305" h="446405">
                <a:moveTo>
                  <a:pt x="0" y="74302"/>
                </a:moveTo>
                <a:lnTo>
                  <a:pt x="5838" y="45381"/>
                </a:lnTo>
                <a:lnTo>
                  <a:pt x="21762" y="21763"/>
                </a:lnTo>
                <a:lnTo>
                  <a:pt x="45379" y="5839"/>
                </a:lnTo>
                <a:lnTo>
                  <a:pt x="74300" y="0"/>
                </a:lnTo>
                <a:lnTo>
                  <a:pt x="4144004" y="0"/>
                </a:lnTo>
                <a:lnTo>
                  <a:pt x="4185242" y="12484"/>
                </a:lnTo>
                <a:lnTo>
                  <a:pt x="4212651" y="45868"/>
                </a:lnTo>
                <a:lnTo>
                  <a:pt x="4218304" y="74302"/>
                </a:lnTo>
                <a:lnTo>
                  <a:pt x="4218304" y="371496"/>
                </a:lnTo>
                <a:lnTo>
                  <a:pt x="4212467" y="400419"/>
                </a:lnTo>
                <a:lnTo>
                  <a:pt x="4196548" y="424036"/>
                </a:lnTo>
                <a:lnTo>
                  <a:pt x="4172931" y="439960"/>
                </a:lnTo>
                <a:lnTo>
                  <a:pt x="4144004" y="445799"/>
                </a:lnTo>
                <a:lnTo>
                  <a:pt x="74300" y="445799"/>
                </a:lnTo>
                <a:lnTo>
                  <a:pt x="45379" y="439960"/>
                </a:lnTo>
                <a:lnTo>
                  <a:pt x="21762" y="424036"/>
                </a:lnTo>
                <a:lnTo>
                  <a:pt x="5838" y="400419"/>
                </a:lnTo>
                <a:lnTo>
                  <a:pt x="0" y="371496"/>
                </a:lnTo>
                <a:lnTo>
                  <a:pt x="0" y="74302"/>
                </a:lnTo>
                <a:close/>
              </a:path>
            </a:pathLst>
          </a:custGeom>
          <a:ln w="9524">
            <a:solidFill>
              <a:srgbClr val="008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8596" y="2357430"/>
            <a:ext cx="3761740" cy="976934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71145" indent="-258445">
              <a:lnSpc>
                <a:spcPct val="100000"/>
              </a:lnSpc>
              <a:spcBef>
                <a:spcPts val="2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Build and run one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at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a</a:t>
            </a:r>
            <a:r>
              <a:rPr sz="1400" spc="-4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time</a:t>
            </a:r>
            <a:endParaRPr sz="1400">
              <a:latin typeface="Arial"/>
              <a:cs typeface="Arial"/>
            </a:endParaRPr>
          </a:p>
          <a:p>
            <a:pPr marL="271145" indent="-258445">
              <a:lnSpc>
                <a:spcPct val="100000"/>
              </a:lnSpc>
              <a:spcBef>
                <a:spcPts val="1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Manually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connect containers</a:t>
            </a:r>
            <a:r>
              <a:rPr sz="1400" spc="-3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together</a:t>
            </a:r>
            <a:endParaRPr sz="1400">
              <a:latin typeface="Arial"/>
              <a:cs typeface="Arial"/>
            </a:endParaRPr>
          </a:p>
          <a:p>
            <a:pPr marL="271145" marR="5080" indent="-258445">
              <a:lnSpc>
                <a:spcPct val="111600"/>
              </a:lnSpc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Must be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careful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with dependencies and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start 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up</a:t>
            </a:r>
            <a:r>
              <a:rPr sz="1400" spc="-1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order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14876" y="1643050"/>
            <a:ext cx="4230370" cy="595207"/>
          </a:xfrm>
          <a:custGeom>
            <a:avLst/>
            <a:gdLst/>
            <a:ahLst/>
            <a:cxnLst/>
            <a:rect l="l" t="t" r="r" b="b"/>
            <a:pathLst>
              <a:path w="4230370" h="446405">
                <a:moveTo>
                  <a:pt x="0" y="74302"/>
                </a:moveTo>
                <a:lnTo>
                  <a:pt x="5836" y="45381"/>
                </a:lnTo>
                <a:lnTo>
                  <a:pt x="21756" y="21763"/>
                </a:lnTo>
                <a:lnTo>
                  <a:pt x="45372" y="5839"/>
                </a:lnTo>
                <a:lnTo>
                  <a:pt x="74299" y="0"/>
                </a:lnTo>
                <a:lnTo>
                  <a:pt x="4155441" y="0"/>
                </a:lnTo>
                <a:lnTo>
                  <a:pt x="4196665" y="12484"/>
                </a:lnTo>
                <a:lnTo>
                  <a:pt x="4224088" y="45868"/>
                </a:lnTo>
                <a:lnTo>
                  <a:pt x="4229741" y="74302"/>
                </a:lnTo>
                <a:lnTo>
                  <a:pt x="4229741" y="371496"/>
                </a:lnTo>
                <a:lnTo>
                  <a:pt x="4223901" y="400419"/>
                </a:lnTo>
                <a:lnTo>
                  <a:pt x="4207975" y="424036"/>
                </a:lnTo>
                <a:lnTo>
                  <a:pt x="4184358" y="439960"/>
                </a:lnTo>
                <a:lnTo>
                  <a:pt x="4155441" y="445799"/>
                </a:lnTo>
                <a:lnTo>
                  <a:pt x="74299" y="445799"/>
                </a:lnTo>
                <a:lnTo>
                  <a:pt x="45372" y="439960"/>
                </a:lnTo>
                <a:lnTo>
                  <a:pt x="21756" y="424036"/>
                </a:lnTo>
                <a:lnTo>
                  <a:pt x="5836" y="400419"/>
                </a:lnTo>
                <a:lnTo>
                  <a:pt x="0" y="371496"/>
                </a:lnTo>
                <a:lnTo>
                  <a:pt x="0" y="74302"/>
                </a:lnTo>
                <a:close/>
              </a:path>
            </a:pathLst>
          </a:custGeom>
          <a:ln w="9524">
            <a:solidFill>
              <a:srgbClr val="008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5619" y="4348525"/>
            <a:ext cx="518513" cy="585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57752" y="2357430"/>
            <a:ext cx="3909695" cy="1218026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71145" indent="-258445">
              <a:lnSpc>
                <a:spcPct val="100000"/>
              </a:lnSpc>
              <a:spcBef>
                <a:spcPts val="2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Define multi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app in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compose.yml</a:t>
            </a:r>
            <a:r>
              <a:rPr sz="1400" spc="-8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file</a:t>
            </a:r>
            <a:endParaRPr sz="1400">
              <a:latin typeface="Arial"/>
              <a:cs typeface="Arial"/>
            </a:endParaRPr>
          </a:p>
          <a:p>
            <a:pPr marL="271145" indent="-258445">
              <a:lnSpc>
                <a:spcPct val="100000"/>
              </a:lnSpc>
              <a:spcBef>
                <a:spcPts val="1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Single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command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to deploy entire</a:t>
            </a:r>
            <a:r>
              <a:rPr sz="1400" spc="-3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app</a:t>
            </a:r>
            <a:endParaRPr sz="1400">
              <a:latin typeface="Arial"/>
              <a:cs typeface="Arial"/>
            </a:endParaRPr>
          </a:p>
          <a:p>
            <a:pPr marL="271145" indent="-258445">
              <a:lnSpc>
                <a:spcPct val="100000"/>
              </a:lnSpc>
              <a:spcBef>
                <a:spcPts val="1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Handles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container</a:t>
            </a:r>
            <a:r>
              <a:rPr sz="1400" spc="-1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dependencies</a:t>
            </a:r>
            <a:endParaRPr sz="1400">
              <a:latin typeface="Arial"/>
              <a:cs typeface="Arial"/>
            </a:endParaRPr>
          </a:p>
          <a:p>
            <a:pPr marL="271145" marR="513080" indent="-258445">
              <a:lnSpc>
                <a:spcPct val="111600"/>
              </a:lnSpc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Works with Docker Swarm, Networking,  Volumes, Universal Control</a:t>
            </a:r>
            <a:r>
              <a:rPr sz="1400" spc="-2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Plane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68538" y="4544225"/>
            <a:ext cx="794628" cy="1405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21238" y="4587823"/>
            <a:ext cx="602615" cy="0"/>
          </a:xfrm>
          <a:custGeom>
            <a:avLst/>
            <a:gdLst/>
            <a:ahLst/>
            <a:cxnLst/>
            <a:rect l="l" t="t" r="r" b="b"/>
            <a:pathLst>
              <a:path w="602615">
                <a:moveTo>
                  <a:pt x="0" y="0"/>
                </a:moveTo>
                <a:lnTo>
                  <a:pt x="602173" y="0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82161" y="4532792"/>
            <a:ext cx="103874" cy="1100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51265" y="4317491"/>
            <a:ext cx="518513" cy="585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79270" y="5021839"/>
            <a:ext cx="282951" cy="3805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83725" y="4465705"/>
            <a:ext cx="278356" cy="3805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83725" y="3829035"/>
            <a:ext cx="278356" cy="3805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99316" y="4270858"/>
            <a:ext cx="487823" cy="6504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57817" y="4600491"/>
            <a:ext cx="878608" cy="1405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10518" y="4644091"/>
            <a:ext cx="686435" cy="0"/>
          </a:xfrm>
          <a:custGeom>
            <a:avLst/>
            <a:gdLst/>
            <a:ahLst/>
            <a:cxnLst/>
            <a:rect l="l" t="t" r="r" b="b"/>
            <a:pathLst>
              <a:path w="686435">
                <a:moveTo>
                  <a:pt x="0" y="0"/>
                </a:moveTo>
                <a:lnTo>
                  <a:pt x="686158" y="0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55414" y="4589057"/>
            <a:ext cx="103879" cy="1100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57927" y="3963825"/>
            <a:ext cx="878498" cy="7741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10627" y="4068192"/>
            <a:ext cx="699135" cy="573193"/>
          </a:xfrm>
          <a:custGeom>
            <a:avLst/>
            <a:gdLst/>
            <a:ahLst/>
            <a:cxnLst/>
            <a:rect l="l" t="t" r="r" b="b"/>
            <a:pathLst>
              <a:path w="699135" h="429895">
                <a:moveTo>
                  <a:pt x="0" y="429624"/>
                </a:moveTo>
                <a:lnTo>
                  <a:pt x="698938" y="0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57574" y="4016391"/>
            <a:ext cx="107217" cy="1211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57897" y="4597424"/>
            <a:ext cx="844598" cy="6997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10597" y="4641025"/>
            <a:ext cx="663575" cy="502073"/>
          </a:xfrm>
          <a:custGeom>
            <a:avLst/>
            <a:gdLst/>
            <a:ahLst/>
            <a:cxnLst/>
            <a:rect l="l" t="t" r="r" b="b"/>
            <a:pathLst>
              <a:path w="663575" h="376554">
                <a:moveTo>
                  <a:pt x="0" y="0"/>
                </a:moveTo>
                <a:lnTo>
                  <a:pt x="663488" y="376449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22445" y="5074089"/>
            <a:ext cx="107754" cy="11863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10439" y="4804557"/>
            <a:ext cx="2855595" cy="1224280"/>
          </a:xfrm>
          <a:custGeom>
            <a:avLst/>
            <a:gdLst/>
            <a:ahLst/>
            <a:cxnLst/>
            <a:rect l="l" t="t" r="r" b="b"/>
            <a:pathLst>
              <a:path w="2855595" h="918210">
                <a:moveTo>
                  <a:pt x="2855469" y="917723"/>
                </a:moveTo>
                <a:lnTo>
                  <a:pt x="0" y="917723"/>
                </a:lnTo>
                <a:lnTo>
                  <a:pt x="1427722" y="0"/>
                </a:lnTo>
                <a:lnTo>
                  <a:pt x="2855469" y="917723"/>
                </a:lnTo>
                <a:close/>
              </a:path>
            </a:pathLst>
          </a:custGeom>
          <a:solidFill>
            <a:srgbClr val="E1E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10439" y="4804556"/>
            <a:ext cx="2855595" cy="1224280"/>
          </a:xfrm>
          <a:custGeom>
            <a:avLst/>
            <a:gdLst/>
            <a:ahLst/>
            <a:cxnLst/>
            <a:rect l="l" t="t" r="r" b="b"/>
            <a:pathLst>
              <a:path w="2855595" h="918210">
                <a:moveTo>
                  <a:pt x="0" y="917723"/>
                </a:moveTo>
                <a:lnTo>
                  <a:pt x="1427722" y="0"/>
                </a:lnTo>
                <a:lnTo>
                  <a:pt x="2855469" y="917723"/>
                </a:lnTo>
                <a:lnTo>
                  <a:pt x="0" y="917723"/>
                </a:lnTo>
                <a:close/>
              </a:path>
            </a:pathLst>
          </a:custGeom>
          <a:ln w="9524">
            <a:solidFill>
              <a:srgbClr val="E1E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44737" y="5980955"/>
            <a:ext cx="640978" cy="79659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34539" y="5986820"/>
            <a:ext cx="640973" cy="79659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07438" y="5992687"/>
            <a:ext cx="640973" cy="79659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84186" y="5985249"/>
            <a:ext cx="640973" cy="7966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24935" y="5977788"/>
            <a:ext cx="640973" cy="79659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62236" y="4162491"/>
            <a:ext cx="556848" cy="7404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60488" y="5409188"/>
            <a:ext cx="1735455" cy="469053"/>
          </a:xfrm>
          <a:custGeom>
            <a:avLst/>
            <a:gdLst/>
            <a:ahLst/>
            <a:cxnLst/>
            <a:rect l="l" t="t" r="r" b="b"/>
            <a:pathLst>
              <a:path w="1735454" h="351789">
                <a:moveTo>
                  <a:pt x="0" y="175799"/>
                </a:moveTo>
                <a:lnTo>
                  <a:pt x="3184" y="160629"/>
                </a:lnTo>
                <a:lnTo>
                  <a:pt x="12562" y="145818"/>
                </a:lnTo>
                <a:lnTo>
                  <a:pt x="48862" y="117482"/>
                </a:lnTo>
                <a:lnTo>
                  <a:pt x="106815" y="91213"/>
                </a:lnTo>
                <a:lnTo>
                  <a:pt x="143260" y="78986"/>
                </a:lnTo>
                <a:lnTo>
                  <a:pt x="184338" y="67434"/>
                </a:lnTo>
                <a:lnTo>
                  <a:pt x="229788" y="56610"/>
                </a:lnTo>
                <a:lnTo>
                  <a:pt x="279349" y="46566"/>
                </a:lnTo>
                <a:lnTo>
                  <a:pt x="332761" y="37355"/>
                </a:lnTo>
                <a:lnTo>
                  <a:pt x="389764" y="29031"/>
                </a:lnTo>
                <a:lnTo>
                  <a:pt x="450097" y="21645"/>
                </a:lnTo>
                <a:lnTo>
                  <a:pt x="513500" y="15251"/>
                </a:lnTo>
                <a:lnTo>
                  <a:pt x="579712" y="9901"/>
                </a:lnTo>
                <a:lnTo>
                  <a:pt x="648473" y="5648"/>
                </a:lnTo>
                <a:lnTo>
                  <a:pt x="719523" y="2545"/>
                </a:lnTo>
                <a:lnTo>
                  <a:pt x="792602" y="645"/>
                </a:lnTo>
                <a:lnTo>
                  <a:pt x="867448" y="0"/>
                </a:lnTo>
                <a:lnTo>
                  <a:pt x="942294" y="645"/>
                </a:lnTo>
                <a:lnTo>
                  <a:pt x="1015372" y="2545"/>
                </a:lnTo>
                <a:lnTo>
                  <a:pt x="1086422" y="5648"/>
                </a:lnTo>
                <a:lnTo>
                  <a:pt x="1155183" y="9901"/>
                </a:lnTo>
                <a:lnTo>
                  <a:pt x="1221396" y="15251"/>
                </a:lnTo>
                <a:lnTo>
                  <a:pt x="1284799" y="21645"/>
                </a:lnTo>
                <a:lnTo>
                  <a:pt x="1345132" y="29031"/>
                </a:lnTo>
                <a:lnTo>
                  <a:pt x="1402134" y="37355"/>
                </a:lnTo>
                <a:lnTo>
                  <a:pt x="1455546" y="46566"/>
                </a:lnTo>
                <a:lnTo>
                  <a:pt x="1505108" y="56610"/>
                </a:lnTo>
                <a:lnTo>
                  <a:pt x="1550557" y="67434"/>
                </a:lnTo>
                <a:lnTo>
                  <a:pt x="1591635" y="78986"/>
                </a:lnTo>
                <a:lnTo>
                  <a:pt x="1628081" y="91213"/>
                </a:lnTo>
                <a:lnTo>
                  <a:pt x="1686034" y="117482"/>
                </a:lnTo>
                <a:lnTo>
                  <a:pt x="1722333" y="145818"/>
                </a:lnTo>
                <a:lnTo>
                  <a:pt x="1734896" y="175799"/>
                </a:lnTo>
                <a:lnTo>
                  <a:pt x="1707020" y="220172"/>
                </a:lnTo>
                <a:lnTo>
                  <a:pt x="1659634" y="247525"/>
                </a:lnTo>
                <a:lnTo>
                  <a:pt x="1591635" y="272601"/>
                </a:lnTo>
                <a:lnTo>
                  <a:pt x="1550557" y="284154"/>
                </a:lnTo>
                <a:lnTo>
                  <a:pt x="1505108" y="294979"/>
                </a:lnTo>
                <a:lnTo>
                  <a:pt x="1455546" y="305024"/>
                </a:lnTo>
                <a:lnTo>
                  <a:pt x="1402134" y="314235"/>
                </a:lnTo>
                <a:lnTo>
                  <a:pt x="1345132" y="322561"/>
                </a:lnTo>
                <a:lnTo>
                  <a:pt x="1284799" y="329948"/>
                </a:lnTo>
                <a:lnTo>
                  <a:pt x="1221396" y="336344"/>
                </a:lnTo>
                <a:lnTo>
                  <a:pt x="1155183" y="341695"/>
                </a:lnTo>
                <a:lnTo>
                  <a:pt x="1086422" y="345948"/>
                </a:lnTo>
                <a:lnTo>
                  <a:pt x="1015372" y="349052"/>
                </a:lnTo>
                <a:lnTo>
                  <a:pt x="942294" y="350953"/>
                </a:lnTo>
                <a:lnTo>
                  <a:pt x="867448" y="351599"/>
                </a:lnTo>
                <a:lnTo>
                  <a:pt x="792602" y="350953"/>
                </a:lnTo>
                <a:lnTo>
                  <a:pt x="719523" y="349052"/>
                </a:lnTo>
                <a:lnTo>
                  <a:pt x="648473" y="345948"/>
                </a:lnTo>
                <a:lnTo>
                  <a:pt x="579712" y="341695"/>
                </a:lnTo>
                <a:lnTo>
                  <a:pt x="513500" y="336344"/>
                </a:lnTo>
                <a:lnTo>
                  <a:pt x="450097" y="329948"/>
                </a:lnTo>
                <a:lnTo>
                  <a:pt x="389764" y="322561"/>
                </a:lnTo>
                <a:lnTo>
                  <a:pt x="332761" y="314235"/>
                </a:lnTo>
                <a:lnTo>
                  <a:pt x="279349" y="305024"/>
                </a:lnTo>
                <a:lnTo>
                  <a:pt x="229788" y="294979"/>
                </a:lnTo>
                <a:lnTo>
                  <a:pt x="184338" y="284154"/>
                </a:lnTo>
                <a:lnTo>
                  <a:pt x="143260" y="272601"/>
                </a:lnTo>
                <a:lnTo>
                  <a:pt x="106815" y="260374"/>
                </a:lnTo>
                <a:lnTo>
                  <a:pt x="48862" y="234106"/>
                </a:lnTo>
                <a:lnTo>
                  <a:pt x="12562" y="205774"/>
                </a:lnTo>
                <a:lnTo>
                  <a:pt x="3184" y="190965"/>
                </a:lnTo>
                <a:lnTo>
                  <a:pt x="0" y="175799"/>
                </a:lnTo>
                <a:close/>
              </a:path>
            </a:pathLst>
          </a:custGeom>
          <a:ln w="9524">
            <a:solidFill>
              <a:srgbClr val="008E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69788" y="5514988"/>
            <a:ext cx="238760" cy="318347"/>
          </a:xfrm>
          <a:custGeom>
            <a:avLst/>
            <a:gdLst/>
            <a:ahLst/>
            <a:cxnLst/>
            <a:rect l="l" t="t" r="r" b="b"/>
            <a:pathLst>
              <a:path w="238760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69787" y="5514988"/>
            <a:ext cx="238760" cy="318347"/>
          </a:xfrm>
          <a:custGeom>
            <a:avLst/>
            <a:gdLst/>
            <a:ahLst/>
            <a:cxnLst/>
            <a:rect l="l" t="t" r="r" b="b"/>
            <a:pathLst>
              <a:path w="238760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84964" y="5398922"/>
            <a:ext cx="417299" cy="5563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641684" y="5461188"/>
            <a:ext cx="238760" cy="318347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641684" y="5461188"/>
            <a:ext cx="238760" cy="318347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56860" y="5345123"/>
            <a:ext cx="417299" cy="5563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54961" y="5709755"/>
            <a:ext cx="238760" cy="318347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54960" y="5709755"/>
            <a:ext cx="238760" cy="318347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70137" y="5593689"/>
            <a:ext cx="417299" cy="5563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10461" y="5217523"/>
            <a:ext cx="238760" cy="318347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710461" y="5217523"/>
            <a:ext cx="238760" cy="318347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625637" y="5101423"/>
            <a:ext cx="417299" cy="5563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4385" y="2143625"/>
            <a:ext cx="1781733" cy="29282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33595" y="2099233"/>
            <a:ext cx="274955" cy="458047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274799" y="342999"/>
                </a:move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33593" y="2099233"/>
            <a:ext cx="274955" cy="458047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0" y="0"/>
                </a:move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7343" y="1832496"/>
            <a:ext cx="5836688" cy="46445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1070" y="1847960"/>
            <a:ext cx="5647797" cy="4527440"/>
          </a:xfrm>
          <a:custGeom>
            <a:avLst/>
            <a:gdLst/>
            <a:ahLst/>
            <a:cxnLst/>
            <a:rect l="l" t="t" r="r" b="b"/>
            <a:pathLst>
              <a:path w="5435600" h="2639695">
                <a:moveTo>
                  <a:pt x="0" y="1197427"/>
                </a:moveTo>
                <a:lnTo>
                  <a:pt x="1311472" y="439901"/>
                </a:lnTo>
                <a:lnTo>
                  <a:pt x="1311472" y="0"/>
                </a:lnTo>
                <a:lnTo>
                  <a:pt x="5435214" y="0"/>
                </a:lnTo>
                <a:lnTo>
                  <a:pt x="5435214" y="1099752"/>
                </a:lnTo>
                <a:lnTo>
                  <a:pt x="1311472" y="1099752"/>
                </a:lnTo>
                <a:lnTo>
                  <a:pt x="0" y="1197427"/>
                </a:lnTo>
                <a:close/>
              </a:path>
              <a:path w="5435600" h="2639695">
                <a:moveTo>
                  <a:pt x="5435214" y="2639424"/>
                </a:moveTo>
                <a:lnTo>
                  <a:pt x="1311472" y="2639424"/>
                </a:lnTo>
                <a:lnTo>
                  <a:pt x="1311472" y="1099752"/>
                </a:lnTo>
                <a:lnTo>
                  <a:pt x="5435214" y="1099752"/>
                </a:lnTo>
                <a:lnTo>
                  <a:pt x="5435214" y="26394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226117" y="1847960"/>
            <a:ext cx="5492750" cy="4592347"/>
          </a:xfrm>
          <a:custGeom>
            <a:avLst/>
            <a:gdLst/>
            <a:ahLst/>
            <a:cxnLst/>
            <a:rect l="l" t="t" r="r" b="b"/>
            <a:pathLst>
              <a:path w="5435600" h="2639695">
                <a:moveTo>
                  <a:pt x="1311472" y="0"/>
                </a:moveTo>
                <a:lnTo>
                  <a:pt x="1998770" y="0"/>
                </a:lnTo>
                <a:lnTo>
                  <a:pt x="3029693" y="0"/>
                </a:lnTo>
                <a:lnTo>
                  <a:pt x="5435214" y="0"/>
                </a:lnTo>
                <a:lnTo>
                  <a:pt x="5435214" y="439901"/>
                </a:lnTo>
                <a:lnTo>
                  <a:pt x="5435214" y="1099752"/>
                </a:lnTo>
                <a:lnTo>
                  <a:pt x="5435214" y="2639424"/>
                </a:lnTo>
                <a:lnTo>
                  <a:pt x="3029693" y="2639424"/>
                </a:lnTo>
                <a:lnTo>
                  <a:pt x="1998770" y="2639424"/>
                </a:lnTo>
                <a:lnTo>
                  <a:pt x="1311472" y="2639424"/>
                </a:lnTo>
                <a:lnTo>
                  <a:pt x="1311472" y="1099752"/>
                </a:lnTo>
                <a:lnTo>
                  <a:pt x="0" y="1197427"/>
                </a:lnTo>
                <a:lnTo>
                  <a:pt x="1311472" y="439901"/>
                </a:lnTo>
                <a:lnTo>
                  <a:pt x="131147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86314" y="2428868"/>
            <a:ext cx="3831435" cy="3252172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r>
              <a:rPr lang="en-US" sz="1400" dirty="0" err="1" smtClean="0">
                <a:latin typeface="+mj-lt"/>
              </a:rPr>
              <a:t>nginx</a:t>
            </a:r>
            <a:r>
              <a:rPr lang="en-US" sz="1400" dirty="0" smtClean="0">
                <a:latin typeface="+mj-lt"/>
              </a:rPr>
              <a:t>: </a:t>
            </a:r>
          </a:p>
          <a:p>
            <a:r>
              <a:rPr lang="en-US" sz="1400" dirty="0" smtClean="0">
                <a:latin typeface="+mj-lt"/>
              </a:rPr>
              <a:t>              image: </a:t>
            </a:r>
            <a:r>
              <a:rPr lang="en-US" sz="1400" dirty="0" err="1" smtClean="0">
                <a:latin typeface="+mj-lt"/>
              </a:rPr>
              <a:t>nginx:latest</a:t>
            </a:r>
            <a:r>
              <a:rPr lang="en-US" sz="1400" dirty="0" smtClean="0">
                <a:latin typeface="+mj-lt"/>
              </a:rPr>
              <a:t> </a:t>
            </a:r>
          </a:p>
          <a:p>
            <a:r>
              <a:rPr lang="en-US" sz="1400" dirty="0" smtClean="0">
                <a:latin typeface="+mj-lt"/>
              </a:rPr>
              <a:t>        ports: -</a:t>
            </a:r>
          </a:p>
          <a:p>
            <a:r>
              <a:rPr lang="en-US" sz="1400" dirty="0" smtClean="0">
                <a:latin typeface="+mj-lt"/>
              </a:rPr>
              <a:t>	 8080:80 </a:t>
            </a:r>
          </a:p>
          <a:p>
            <a:r>
              <a:rPr lang="en-US" sz="1400" dirty="0" smtClean="0">
                <a:latin typeface="+mj-lt"/>
              </a:rPr>
              <a:t>        volumes: </a:t>
            </a:r>
          </a:p>
          <a:p>
            <a:r>
              <a:rPr lang="en-US" sz="1400" dirty="0" smtClean="0">
                <a:latin typeface="+mj-lt"/>
              </a:rPr>
              <a:t>	-./code:/code - .</a:t>
            </a:r>
          </a:p>
          <a:p>
            <a:r>
              <a:rPr lang="en-US" sz="1400" dirty="0" smtClean="0">
                <a:latin typeface="+mj-lt"/>
              </a:rPr>
              <a:t>	-/</a:t>
            </a:r>
            <a:r>
              <a:rPr lang="en-US" sz="1400" dirty="0" err="1" smtClean="0">
                <a:latin typeface="+mj-lt"/>
              </a:rPr>
              <a:t>site.conf</a:t>
            </a:r>
            <a:r>
              <a:rPr lang="en-US" sz="1400" dirty="0" smtClean="0">
                <a:latin typeface="+mj-lt"/>
              </a:rPr>
              <a:t>:/etc/</a:t>
            </a:r>
            <a:r>
              <a:rPr lang="en-US" sz="1400" dirty="0" err="1" smtClean="0">
                <a:latin typeface="+mj-lt"/>
              </a:rPr>
              <a:t>nginx</a:t>
            </a:r>
            <a:r>
              <a:rPr lang="en-US" sz="1400" dirty="0" smtClean="0">
                <a:latin typeface="+mj-lt"/>
              </a:rPr>
              <a:t>/</a:t>
            </a:r>
            <a:r>
              <a:rPr lang="en-US" sz="1400" dirty="0" err="1" smtClean="0">
                <a:latin typeface="+mj-lt"/>
              </a:rPr>
              <a:t>conf.d</a:t>
            </a:r>
            <a:r>
              <a:rPr lang="en-US" sz="1400" dirty="0" smtClean="0">
                <a:latin typeface="+mj-lt"/>
              </a:rPr>
              <a:t>/</a:t>
            </a:r>
            <a:r>
              <a:rPr lang="en-US" sz="1400" dirty="0" err="1" smtClean="0">
                <a:latin typeface="+mj-lt"/>
              </a:rPr>
              <a:t>site.conf</a:t>
            </a:r>
            <a:r>
              <a:rPr lang="en-US" sz="1400" dirty="0" smtClean="0">
                <a:latin typeface="+mj-lt"/>
              </a:rPr>
              <a:t> </a:t>
            </a:r>
          </a:p>
          <a:p>
            <a:endParaRPr lang="en-US" sz="1400" dirty="0" smtClean="0">
              <a:latin typeface="+mj-lt"/>
            </a:endParaRPr>
          </a:p>
          <a:p>
            <a:r>
              <a:rPr lang="en-US" sz="1400" dirty="0" smtClean="0">
                <a:latin typeface="+mj-lt"/>
              </a:rPr>
              <a:t>            links:</a:t>
            </a:r>
          </a:p>
          <a:p>
            <a:r>
              <a:rPr lang="en-US" sz="1400" dirty="0" smtClean="0">
                <a:latin typeface="+mj-lt"/>
              </a:rPr>
              <a:t>	 - </a:t>
            </a:r>
            <a:r>
              <a:rPr lang="en-US" sz="1400" dirty="0" err="1" smtClean="0">
                <a:latin typeface="+mj-lt"/>
              </a:rPr>
              <a:t>php</a:t>
            </a:r>
            <a:r>
              <a:rPr lang="en-US" sz="1400" dirty="0" smtClean="0">
                <a:latin typeface="+mj-lt"/>
              </a:rPr>
              <a:t> </a:t>
            </a:r>
          </a:p>
          <a:p>
            <a:endParaRPr lang="en-US" sz="1400" dirty="0" smtClean="0">
              <a:latin typeface="+mj-lt"/>
            </a:endParaRPr>
          </a:p>
          <a:p>
            <a:r>
              <a:rPr lang="en-US" sz="1400" dirty="0" err="1" smtClean="0">
                <a:latin typeface="+mj-lt"/>
              </a:rPr>
              <a:t>php</a:t>
            </a:r>
            <a:r>
              <a:rPr lang="en-US" sz="1400" dirty="0" smtClean="0">
                <a:latin typeface="+mj-lt"/>
              </a:rPr>
              <a:t>: </a:t>
            </a:r>
          </a:p>
          <a:p>
            <a:r>
              <a:rPr lang="en-US" sz="1400" dirty="0" smtClean="0">
                <a:latin typeface="+mj-lt"/>
              </a:rPr>
              <a:t>	image: php:7-fpm </a:t>
            </a:r>
          </a:p>
          <a:p>
            <a:r>
              <a:rPr lang="en-US" sz="1400" dirty="0" smtClean="0">
                <a:latin typeface="+mj-lt"/>
              </a:rPr>
              <a:t>	volumes:</a:t>
            </a:r>
          </a:p>
          <a:p>
            <a:r>
              <a:rPr lang="en-US" sz="1400" dirty="0" smtClean="0">
                <a:latin typeface="+mj-lt"/>
              </a:rPr>
              <a:t>		 - ./code:/code</a:t>
            </a:r>
            <a:endParaRPr sz="1400" dirty="0">
              <a:latin typeface="+mj-lt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71472" y="1000108"/>
            <a:ext cx="7569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708391"/>
                </a:solidFill>
                <a:latin typeface="Arial"/>
                <a:cs typeface="Arial"/>
              </a:rPr>
              <a:t>Docker Compose: </a:t>
            </a:r>
            <a:r>
              <a:rPr sz="2800" spc="-5" dirty="0">
                <a:solidFill>
                  <a:srgbClr val="708391"/>
                </a:solidFill>
              </a:rPr>
              <a:t>Multi Container</a:t>
            </a:r>
            <a:r>
              <a:rPr sz="2800" spc="-65" dirty="0">
                <a:solidFill>
                  <a:srgbClr val="708391"/>
                </a:solidFill>
              </a:rPr>
              <a:t> </a:t>
            </a:r>
            <a:r>
              <a:rPr sz="2800" spc="-5" dirty="0">
                <a:solidFill>
                  <a:srgbClr val="708391"/>
                </a:solidFill>
              </a:rPr>
              <a:t>Applications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72592" y="2231349"/>
            <a:ext cx="487823" cy="650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571612"/>
            <a:ext cx="7772400" cy="1362456"/>
          </a:xfrm>
        </p:spPr>
        <p:txBody>
          <a:bodyPr/>
          <a:lstStyle/>
          <a:p>
            <a:pPr algn="ctr"/>
            <a:r>
              <a:rPr sz="6000" smtClean="0">
                <a:solidFill>
                  <a:schemeClr val="tx1"/>
                </a:solidFill>
              </a:rPr>
              <a:t>THANK YOU!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3143240" y="3571876"/>
            <a:ext cx="2942744" cy="2468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0034" y="1000108"/>
            <a:ext cx="7772400" cy="1362456"/>
          </a:xfrm>
        </p:spPr>
        <p:txBody>
          <a:bodyPr/>
          <a:lstStyle/>
          <a:p>
            <a:r>
              <a:rPr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SECTION 1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0034" y="3071810"/>
            <a:ext cx="7772400" cy="2143140"/>
          </a:xfrm>
        </p:spPr>
        <p:txBody>
          <a:bodyPr>
            <a:normAutofit/>
          </a:bodyPr>
          <a:lstStyle/>
          <a:p>
            <a:pPr marL="12700" marR="2289175">
              <a:lnSpc>
                <a:spcPct val="100000"/>
              </a:lnSpc>
              <a:spcBef>
                <a:spcPts val="100"/>
              </a:spcBef>
            </a:pPr>
            <a:r>
              <a:rPr lang="en-US" sz="3600" spc="-10" dirty="0" smtClean="0">
                <a:latin typeface="Arial"/>
                <a:cs typeface="Arial"/>
              </a:rPr>
              <a:t>What </a:t>
            </a:r>
            <a:r>
              <a:rPr lang="en-US" sz="3600" spc="-5" dirty="0" smtClean="0">
                <a:latin typeface="Arial"/>
                <a:cs typeface="Arial"/>
              </a:rPr>
              <a:t>is</a:t>
            </a:r>
            <a:r>
              <a:rPr lang="en-US" sz="3600" spc="-95" dirty="0" smtClean="0">
                <a:latin typeface="Arial"/>
                <a:cs typeface="Arial"/>
              </a:rPr>
              <a:t> </a:t>
            </a:r>
            <a:r>
              <a:rPr lang="en-US" sz="3600" spc="-5" dirty="0" err="1" smtClean="0">
                <a:latin typeface="Arial"/>
                <a:cs typeface="Arial"/>
              </a:rPr>
              <a:t>Docker</a:t>
            </a:r>
            <a:r>
              <a:rPr lang="en-US" sz="3600" spc="-5" dirty="0" smtClean="0">
                <a:latin typeface="Arial"/>
                <a:cs typeface="Arial"/>
              </a:rPr>
              <a:t> </a:t>
            </a:r>
          </a:p>
          <a:p>
            <a:pPr marL="12700" marR="2289175">
              <a:lnSpc>
                <a:spcPct val="100000"/>
              </a:lnSpc>
              <a:spcBef>
                <a:spcPts val="100"/>
              </a:spcBef>
            </a:pPr>
            <a:r>
              <a:rPr lang="en-US" sz="3600" dirty="0" err="1" smtClean="0">
                <a:latin typeface="Arial"/>
                <a:cs typeface="Arial"/>
              </a:rPr>
              <a:t>Docker</a:t>
            </a:r>
            <a:r>
              <a:rPr lang="en-US" sz="3600" dirty="0" smtClean="0">
                <a:latin typeface="Arial"/>
                <a:cs typeface="Arial"/>
              </a:rPr>
              <a:t> </a:t>
            </a:r>
            <a:r>
              <a:rPr lang="en-US" sz="3600" dirty="0" err="1" smtClean="0">
                <a:latin typeface="Arial"/>
                <a:cs typeface="Arial"/>
              </a:rPr>
              <a:t>vs</a:t>
            </a:r>
            <a:r>
              <a:rPr lang="en-US" sz="3600" dirty="0" smtClean="0">
                <a:latin typeface="Arial"/>
                <a:cs typeface="Arial"/>
              </a:rPr>
              <a:t> VMs</a:t>
            </a:r>
          </a:p>
          <a:p>
            <a:pPr marL="12700" marR="5080">
              <a:lnSpc>
                <a:spcPct val="100000"/>
              </a:lnSpc>
            </a:pPr>
            <a:r>
              <a:rPr lang="en-US" sz="3600" spc="-10" dirty="0" smtClean="0">
                <a:latin typeface="Arial"/>
                <a:cs typeface="Arial"/>
              </a:rPr>
              <a:t>Basic </a:t>
            </a:r>
            <a:r>
              <a:rPr lang="en-US" sz="3600" spc="-5" dirty="0" err="1" smtClean="0">
                <a:latin typeface="Arial"/>
                <a:cs typeface="Arial"/>
              </a:rPr>
              <a:t>Docker</a:t>
            </a:r>
            <a:r>
              <a:rPr lang="en-US" sz="3600" spc="-95" dirty="0" smtClean="0">
                <a:latin typeface="Arial"/>
                <a:cs typeface="Arial"/>
              </a:rPr>
              <a:t> </a:t>
            </a:r>
            <a:r>
              <a:rPr lang="en-US" sz="3600" spc="-5" dirty="0" smtClean="0">
                <a:latin typeface="Arial"/>
                <a:cs typeface="Arial"/>
              </a:rPr>
              <a:t>Commands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28991" y="714357"/>
            <a:ext cx="45719" cy="571504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14744" y="1428736"/>
            <a:ext cx="5040779" cy="113774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5275" indent="-285750"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sz="1800" spc="188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Lightweight, </a:t>
            </a:r>
            <a:r>
              <a:rPr sz="1800" spc="172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open, </a:t>
            </a:r>
            <a:r>
              <a:rPr sz="1800" spc="176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secure</a:t>
            </a:r>
            <a:r>
              <a:rPr sz="1800" spc="49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sz="1800" spc="169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platform</a:t>
            </a:r>
          </a:p>
          <a:p>
            <a:pPr marL="295275" marR="3810" indent="-285750">
              <a:lnSpc>
                <a:spcPct val="162500"/>
              </a:lnSpc>
              <a:buFont typeface="Arial" panose="020B0604020202020204" pitchFamily="34" charset="0"/>
              <a:buChar char="•"/>
            </a:pPr>
            <a:r>
              <a:rPr sz="1800" spc="188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Simplify </a:t>
            </a:r>
            <a:r>
              <a:rPr sz="1800" spc="169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building, </a:t>
            </a:r>
            <a:r>
              <a:rPr sz="1800" spc="176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shipping, </a:t>
            </a:r>
            <a:r>
              <a:rPr sz="1800" spc="172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running</a:t>
            </a:r>
            <a:r>
              <a:rPr sz="1800" spc="49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sz="1800" spc="225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app</a:t>
            </a:r>
            <a:r>
              <a:rPr lang="es-ES" sz="1800" spc="225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s</a:t>
            </a:r>
            <a:endParaRPr sz="1800" spc="225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3306" y="2714620"/>
            <a:ext cx="4862989" cy="203068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5275" indent="-285750"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spc="21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Runs </a:t>
            </a:r>
            <a:r>
              <a:rPr spc="161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natively </a:t>
            </a:r>
            <a:r>
              <a:rPr spc="195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on </a:t>
            </a:r>
            <a:r>
              <a:rPr spc="206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Linux </a:t>
            </a:r>
            <a:r>
              <a:rPr spc="169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or </a:t>
            </a:r>
            <a:r>
              <a:rPr spc="21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Windows</a:t>
            </a:r>
            <a:r>
              <a:rPr spc="-15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spc="188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Server</a:t>
            </a:r>
            <a:endParaRPr lang="es-ES" spc="188" dirty="0">
              <a:solidFill>
                <a:schemeClr val="tx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295275" marR="338138" indent="-285750">
              <a:spcBef>
                <a:spcPts val="1350"/>
              </a:spcBef>
              <a:buFont typeface="Arial" panose="020B0604020202020204" pitchFamily="34" charset="0"/>
              <a:buChar char="•"/>
            </a:pPr>
            <a:r>
              <a:rPr spc="21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Runs </a:t>
            </a:r>
            <a:r>
              <a:rPr spc="195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on </a:t>
            </a:r>
            <a:r>
              <a:rPr spc="21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Windows </a:t>
            </a:r>
            <a:r>
              <a:rPr spc="169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or </a:t>
            </a:r>
            <a:r>
              <a:rPr spc="153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Mac</a:t>
            </a:r>
            <a:r>
              <a:rPr spc="-146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spc="195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Development  </a:t>
            </a:r>
            <a:r>
              <a:rPr spc="188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machines </a:t>
            </a:r>
            <a:r>
              <a:rPr spc="176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(with </a:t>
            </a:r>
            <a:r>
              <a:rPr spc="188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a </a:t>
            </a:r>
            <a:r>
              <a:rPr spc="15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virtual</a:t>
            </a:r>
            <a:r>
              <a:rPr spc="-15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spc="188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machine)</a:t>
            </a:r>
            <a:endParaRPr dirty="0">
              <a:solidFill>
                <a:schemeClr val="tx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295275" indent="-285750">
              <a:spcBef>
                <a:spcPts val="1350"/>
              </a:spcBef>
              <a:buFont typeface="Arial" panose="020B0604020202020204" pitchFamily="34" charset="0"/>
              <a:buChar char="•"/>
            </a:pPr>
            <a:r>
              <a:rPr spc="176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Relies </a:t>
            </a:r>
            <a:r>
              <a:rPr spc="195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on "images" </a:t>
            </a:r>
            <a:r>
              <a:rPr spc="206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and</a:t>
            </a:r>
            <a:r>
              <a:rPr spc="-15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spc="169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"containers"</a:t>
            </a:r>
            <a:endParaRPr dirty="0">
              <a:solidFill>
                <a:schemeClr val="tx2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8605" y="2348485"/>
            <a:ext cx="2830068" cy="2145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881901" y="1864487"/>
            <a:ext cx="1595914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spc="176" dirty="0">
                <a:solidFill>
                  <a:srgbClr val="3E3E3E"/>
                </a:solidFill>
                <a:latin typeface="Calibri"/>
                <a:cs typeface="Calibri"/>
              </a:rPr>
              <a:t>What </a:t>
            </a:r>
            <a:r>
              <a:rPr sz="1500" spc="131" dirty="0">
                <a:solidFill>
                  <a:srgbClr val="3E3E3E"/>
                </a:solidFill>
                <a:latin typeface="Calibri"/>
                <a:cs typeface="Calibri"/>
              </a:rPr>
              <a:t>Is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69" dirty="0">
                <a:solidFill>
                  <a:srgbClr val="3E3E3E"/>
                </a:solidFill>
                <a:latin typeface="Calibri"/>
                <a:cs typeface="Calibri"/>
              </a:rPr>
              <a:t>Docker?</a:t>
            </a:r>
            <a:endParaRPr sz="15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632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86314" y="2285992"/>
            <a:ext cx="3513454" cy="2918748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45415" marR="253365" indent="-132715">
              <a:lnSpc>
                <a:spcPts val="2170"/>
              </a:lnSpc>
              <a:spcBef>
                <a:spcPts val="360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Standardized packaging for 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software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and</a:t>
            </a:r>
            <a:r>
              <a:rPr sz="2000" spc="-10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dependencies</a:t>
            </a:r>
            <a:endParaRPr sz="2000" dirty="0">
              <a:latin typeface="Arial"/>
              <a:cs typeface="Arial"/>
            </a:endParaRPr>
          </a:p>
          <a:p>
            <a:pPr marL="145415" indent="-132715">
              <a:lnSpc>
                <a:spcPct val="100000"/>
              </a:lnSpc>
              <a:spcBef>
                <a:spcPts val="950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Isolate apps from each</a:t>
            </a:r>
            <a:r>
              <a:rPr sz="2000" spc="-6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other</a:t>
            </a:r>
            <a:endParaRPr sz="2000" dirty="0">
              <a:latin typeface="Arial"/>
              <a:cs typeface="Arial"/>
            </a:endParaRPr>
          </a:p>
          <a:p>
            <a:pPr marL="145415" indent="-132715">
              <a:lnSpc>
                <a:spcPct val="100000"/>
              </a:lnSpc>
              <a:spcBef>
                <a:spcPts val="975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Share the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same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OS</a:t>
            </a:r>
            <a:r>
              <a:rPr sz="2000" spc="-55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kernel</a:t>
            </a:r>
            <a:endParaRPr sz="2000" dirty="0">
              <a:latin typeface="Arial"/>
              <a:cs typeface="Arial"/>
            </a:endParaRPr>
          </a:p>
          <a:p>
            <a:pPr marL="145415" marR="568960" indent="-132715">
              <a:lnSpc>
                <a:spcPts val="2170"/>
              </a:lnSpc>
              <a:spcBef>
                <a:spcPts val="1235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Works for all major</a:t>
            </a:r>
            <a:r>
              <a:rPr sz="2000" spc="-9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Linux  distributions</a:t>
            </a:r>
            <a:endParaRPr sz="2000" dirty="0">
              <a:latin typeface="Arial"/>
              <a:cs typeface="Arial"/>
            </a:endParaRPr>
          </a:p>
          <a:p>
            <a:pPr marL="145415" marR="5080" indent="-132715">
              <a:lnSpc>
                <a:spcPts val="2170"/>
              </a:lnSpc>
              <a:spcBef>
                <a:spcPts val="1210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Containers native to Windows  Server</a:t>
            </a:r>
            <a:r>
              <a:rPr sz="2000" spc="-15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2016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7224" y="1142984"/>
            <a:ext cx="3355975" cy="4552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5" dirty="0"/>
              <a:t>What </a:t>
            </a:r>
            <a:r>
              <a:rPr sz="2800" spc="0" dirty="0"/>
              <a:t>is </a:t>
            </a:r>
            <a:r>
              <a:rPr sz="2800" spc="10" dirty="0"/>
              <a:t>a</a:t>
            </a:r>
            <a:r>
              <a:rPr sz="2800" spc="-50" dirty="0"/>
              <a:t> </a:t>
            </a:r>
            <a:r>
              <a:rPr sz="2800" spc="5" dirty="0"/>
              <a:t>container?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357158" y="2143116"/>
            <a:ext cx="3962692" cy="43099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1420" y="4544975"/>
            <a:ext cx="1356360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176" dirty="0">
                <a:solidFill>
                  <a:srgbClr val="3E3E3E"/>
                </a:solidFill>
                <a:latin typeface="Calibri"/>
                <a:cs typeface="Calibri"/>
              </a:rPr>
              <a:t>Docker</a:t>
            </a:r>
            <a:r>
              <a:rPr sz="1500" spc="38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88" dirty="0">
                <a:solidFill>
                  <a:srgbClr val="3E3E3E"/>
                </a:solidFill>
                <a:latin typeface="Calibri"/>
                <a:cs typeface="Calibri"/>
              </a:rPr>
              <a:t>Image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7240" y="5155285"/>
            <a:ext cx="3325654" cy="58669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825341" marR="3810" indent="-816293">
              <a:lnSpc>
                <a:spcPct val="125000"/>
              </a:lnSpc>
              <a:spcBef>
                <a:spcPts val="75"/>
              </a:spcBef>
            </a:pPr>
            <a:r>
              <a:rPr sz="1500" spc="169" dirty="0">
                <a:solidFill>
                  <a:srgbClr val="808080"/>
                </a:solidFill>
                <a:latin typeface="Calibri"/>
                <a:cs typeface="Calibri"/>
              </a:rPr>
              <a:t>Example: </a:t>
            </a:r>
            <a:r>
              <a:rPr sz="1500" spc="150" dirty="0">
                <a:solidFill>
                  <a:srgbClr val="808080"/>
                </a:solidFill>
                <a:latin typeface="Calibri"/>
                <a:cs typeface="Calibri"/>
              </a:rPr>
              <a:t>Ubuntu </a:t>
            </a:r>
            <a:r>
              <a:rPr sz="1500" spc="135" dirty="0">
                <a:solidFill>
                  <a:srgbClr val="808080"/>
                </a:solidFill>
                <a:latin typeface="Calibri"/>
                <a:cs typeface="Calibri"/>
              </a:rPr>
              <a:t>with </a:t>
            </a:r>
            <a:r>
              <a:rPr sz="1500" spc="150" dirty="0">
                <a:solidFill>
                  <a:srgbClr val="808080"/>
                </a:solidFill>
                <a:latin typeface="Calibri"/>
                <a:cs typeface="Calibri"/>
              </a:rPr>
              <a:t>Node.js</a:t>
            </a:r>
            <a:r>
              <a:rPr sz="1500" spc="-113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spc="169" dirty="0">
                <a:solidFill>
                  <a:srgbClr val="808080"/>
                </a:solidFill>
                <a:latin typeface="Calibri"/>
                <a:cs typeface="Calibri"/>
              </a:rPr>
              <a:t>and  </a:t>
            </a:r>
            <a:r>
              <a:rPr sz="1500" spc="161" dirty="0">
                <a:solidFill>
                  <a:srgbClr val="808080"/>
                </a:solidFill>
                <a:latin typeface="Calibri"/>
                <a:cs typeface="Calibri"/>
              </a:rPr>
              <a:t>Application</a:t>
            </a:r>
            <a:r>
              <a:rPr sz="1500" spc="79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spc="210" dirty="0">
                <a:solidFill>
                  <a:srgbClr val="808080"/>
                </a:solidFill>
                <a:latin typeface="Calibri"/>
                <a:cs typeface="Calibri"/>
              </a:rPr>
              <a:t>Code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38873" y="4544975"/>
            <a:ext cx="1774031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214" dirty="0">
                <a:solidFill>
                  <a:srgbClr val="3E3E3E"/>
                </a:solidFill>
                <a:latin typeface="Calibri"/>
                <a:cs typeface="Calibri"/>
              </a:rPr>
              <a:t>Docker</a:t>
            </a:r>
            <a:r>
              <a:rPr sz="1500" spc="83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88" dirty="0">
                <a:solidFill>
                  <a:srgbClr val="3E3E3E"/>
                </a:solidFill>
                <a:latin typeface="Calibri"/>
                <a:cs typeface="Calibri"/>
              </a:rPr>
              <a:t>Container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49644" y="5230776"/>
            <a:ext cx="3171825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771525" marR="3810" indent="-762476">
              <a:spcBef>
                <a:spcPts val="75"/>
              </a:spcBef>
            </a:pPr>
            <a:r>
              <a:rPr sz="1500" spc="169" dirty="0">
                <a:solidFill>
                  <a:srgbClr val="808080"/>
                </a:solidFill>
                <a:latin typeface="Calibri"/>
                <a:cs typeface="Calibri"/>
              </a:rPr>
              <a:t>Created </a:t>
            </a:r>
            <a:r>
              <a:rPr sz="1500" spc="214" dirty="0">
                <a:solidFill>
                  <a:srgbClr val="808080"/>
                </a:solidFill>
                <a:latin typeface="Calibri"/>
                <a:cs typeface="Calibri"/>
              </a:rPr>
              <a:t>by</a:t>
            </a:r>
            <a:r>
              <a:rPr sz="1500" spc="-158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spc="161" dirty="0">
                <a:solidFill>
                  <a:srgbClr val="808080"/>
                </a:solidFill>
                <a:latin typeface="Calibri"/>
                <a:cs typeface="Calibri"/>
              </a:rPr>
              <a:t>using </a:t>
            </a:r>
            <a:r>
              <a:rPr sz="1500" spc="150" dirty="0">
                <a:solidFill>
                  <a:srgbClr val="808080"/>
                </a:solidFill>
                <a:latin typeface="Calibri"/>
                <a:cs typeface="Calibri"/>
              </a:rPr>
              <a:t>an </a:t>
            </a:r>
            <a:r>
              <a:rPr sz="1500" spc="153" dirty="0">
                <a:solidFill>
                  <a:srgbClr val="808080"/>
                </a:solidFill>
                <a:latin typeface="Calibri"/>
                <a:cs typeface="Calibri"/>
              </a:rPr>
              <a:t>image. </a:t>
            </a:r>
            <a:r>
              <a:rPr sz="1500" spc="176" dirty="0">
                <a:solidFill>
                  <a:srgbClr val="808080"/>
                </a:solidFill>
                <a:latin typeface="Calibri"/>
                <a:cs typeface="Calibri"/>
              </a:rPr>
              <a:t>Runs  </a:t>
            </a:r>
            <a:r>
              <a:rPr sz="1500" spc="150" dirty="0">
                <a:solidFill>
                  <a:srgbClr val="808080"/>
                </a:solidFill>
                <a:latin typeface="Calibri"/>
                <a:cs typeface="Calibri"/>
              </a:rPr>
              <a:t>your</a:t>
            </a:r>
            <a:r>
              <a:rPr sz="1500" spc="7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spc="135" dirty="0">
                <a:solidFill>
                  <a:srgbClr val="808080"/>
                </a:solidFill>
                <a:latin typeface="Calibri"/>
                <a:cs typeface="Calibri"/>
              </a:rPr>
              <a:t>application.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78982" y="1712976"/>
            <a:ext cx="2253996" cy="266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14480" y="1142984"/>
            <a:ext cx="5912168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spc="135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2700" spc="-41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76" dirty="0">
                <a:solidFill>
                  <a:srgbClr val="3E3E3E"/>
                </a:solidFill>
                <a:latin typeface="Tahoma"/>
                <a:cs typeface="Tahoma"/>
              </a:rPr>
              <a:t>Role</a:t>
            </a:r>
            <a:r>
              <a:rPr sz="2700" spc="-56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88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2700" spc="-6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16" dirty="0">
                <a:solidFill>
                  <a:srgbClr val="3E3E3E"/>
                </a:solidFill>
                <a:latin typeface="Tahoma"/>
                <a:cs typeface="Tahoma"/>
              </a:rPr>
              <a:t>Images</a:t>
            </a:r>
            <a:r>
              <a:rPr sz="2700" spc="-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88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2700" spc="-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61" dirty="0">
                <a:solidFill>
                  <a:srgbClr val="3E3E3E"/>
                </a:solidFill>
                <a:latin typeface="Tahoma"/>
                <a:cs typeface="Tahoma"/>
              </a:rPr>
              <a:t>Containers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16787" y="1828801"/>
            <a:ext cx="1443609" cy="2430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594164" y="3182873"/>
            <a:ext cx="1891665" cy="0"/>
          </a:xfrm>
          <a:custGeom>
            <a:avLst/>
            <a:gdLst/>
            <a:ahLst/>
            <a:cxnLst/>
            <a:rect l="l" t="t" r="r" b="b"/>
            <a:pathLst>
              <a:path w="2522220">
                <a:moveTo>
                  <a:pt x="0" y="0"/>
                </a:moveTo>
                <a:lnTo>
                  <a:pt x="2522194" y="0"/>
                </a:lnTo>
              </a:path>
            </a:pathLst>
          </a:custGeom>
          <a:ln w="5029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5466940" y="3107435"/>
            <a:ext cx="113348" cy="151131"/>
          </a:xfrm>
          <a:custGeom>
            <a:avLst/>
            <a:gdLst/>
            <a:ahLst/>
            <a:cxnLst/>
            <a:rect l="l" t="t" r="r" b="b"/>
            <a:pathLst>
              <a:path w="151129" h="151129">
                <a:moveTo>
                  <a:pt x="12" y="0"/>
                </a:moveTo>
                <a:lnTo>
                  <a:pt x="0" y="150876"/>
                </a:lnTo>
                <a:lnTo>
                  <a:pt x="150888" y="75450"/>
                </a:lnTo>
                <a:lnTo>
                  <a:pt x="1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="" xmlns:p14="http://schemas.microsoft.com/office/powerpoint/2010/main" val="332374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596" y="1142984"/>
            <a:ext cx="621510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Docker </a:t>
            </a:r>
            <a:r>
              <a:rPr sz="3600" dirty="0"/>
              <a:t>containers </a:t>
            </a:r>
            <a:r>
              <a:rPr sz="3600" spc="-5" dirty="0"/>
              <a:t>are NOT</a:t>
            </a:r>
            <a:r>
              <a:rPr sz="3600" spc="-95" dirty="0"/>
              <a:t> </a:t>
            </a:r>
            <a:r>
              <a:rPr sz="3600" spc="-5" dirty="0"/>
              <a:t>VMs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00034" y="2143116"/>
            <a:ext cx="5643602" cy="11233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515" indent="-297815">
              <a:lnSpc>
                <a:spcPct val="100000"/>
              </a:lnSpc>
              <a:spcBef>
                <a:spcPts val="100"/>
              </a:spcBef>
              <a:buClr>
                <a:srgbClr val="1AAAF7"/>
              </a:buClr>
              <a:buChar char="•"/>
              <a:tabLst>
                <a:tab pos="310515" algn="l"/>
                <a:tab pos="311150" algn="l"/>
              </a:tabLst>
            </a:pPr>
            <a:r>
              <a:rPr sz="2350" spc="-5" dirty="0">
                <a:solidFill>
                  <a:srgbClr val="244256"/>
                </a:solidFill>
                <a:cs typeface="Arial"/>
              </a:rPr>
              <a:t>Easy </a:t>
            </a:r>
            <a:r>
              <a:rPr sz="2350" dirty="0">
                <a:solidFill>
                  <a:srgbClr val="244256"/>
                </a:solidFill>
                <a:cs typeface="Arial"/>
              </a:rPr>
              <a:t>connection </a:t>
            </a:r>
            <a:r>
              <a:rPr sz="2350" spc="-5" dirty="0">
                <a:solidFill>
                  <a:srgbClr val="244256"/>
                </a:solidFill>
                <a:cs typeface="Arial"/>
              </a:rPr>
              <a:t>to</a:t>
            </a:r>
            <a:r>
              <a:rPr sz="2350" spc="-30" dirty="0">
                <a:solidFill>
                  <a:srgbClr val="244256"/>
                </a:solidFill>
                <a:cs typeface="Arial"/>
              </a:rPr>
              <a:t> </a:t>
            </a:r>
            <a:r>
              <a:rPr sz="2350" spc="-5" dirty="0">
                <a:solidFill>
                  <a:srgbClr val="244256"/>
                </a:solidFill>
                <a:cs typeface="Arial"/>
              </a:rPr>
              <a:t>make</a:t>
            </a:r>
            <a:endParaRPr sz="2350">
              <a:cs typeface="Arial"/>
            </a:endParaRPr>
          </a:p>
          <a:p>
            <a:pPr marL="310515" indent="-297815">
              <a:lnSpc>
                <a:spcPct val="100000"/>
              </a:lnSpc>
              <a:spcBef>
                <a:spcPts val="130"/>
              </a:spcBef>
              <a:buClr>
                <a:srgbClr val="1AAAF7"/>
              </a:buClr>
              <a:buChar char="•"/>
              <a:tabLst>
                <a:tab pos="310515" algn="l"/>
                <a:tab pos="311150" algn="l"/>
              </a:tabLst>
            </a:pPr>
            <a:r>
              <a:rPr sz="2350" spc="-5" dirty="0">
                <a:solidFill>
                  <a:srgbClr val="244256"/>
                </a:solidFill>
                <a:cs typeface="Arial"/>
              </a:rPr>
              <a:t>Fundamentally different</a:t>
            </a:r>
            <a:r>
              <a:rPr sz="2350" spc="-50" dirty="0">
                <a:solidFill>
                  <a:srgbClr val="244256"/>
                </a:solidFill>
                <a:cs typeface="Arial"/>
              </a:rPr>
              <a:t> </a:t>
            </a:r>
            <a:r>
              <a:rPr sz="2350" spc="-5" dirty="0">
                <a:solidFill>
                  <a:srgbClr val="244256"/>
                </a:solidFill>
                <a:cs typeface="Arial"/>
              </a:rPr>
              <a:t>architectures</a:t>
            </a:r>
            <a:endParaRPr sz="2350">
              <a:cs typeface="Arial"/>
            </a:endParaRPr>
          </a:p>
          <a:p>
            <a:pPr marL="310515" indent="-297815">
              <a:lnSpc>
                <a:spcPct val="100000"/>
              </a:lnSpc>
              <a:spcBef>
                <a:spcPts val="105"/>
              </a:spcBef>
              <a:buClr>
                <a:srgbClr val="1AAAF7"/>
              </a:buClr>
              <a:buChar char="•"/>
              <a:tabLst>
                <a:tab pos="310515" algn="l"/>
                <a:tab pos="311150" algn="l"/>
              </a:tabLst>
            </a:pPr>
            <a:r>
              <a:rPr sz="2350" spc="-5" dirty="0">
                <a:solidFill>
                  <a:srgbClr val="244256"/>
                </a:solidFill>
                <a:cs typeface="Arial"/>
              </a:rPr>
              <a:t>Fundamentally different</a:t>
            </a:r>
            <a:r>
              <a:rPr sz="2350" spc="-20" dirty="0">
                <a:solidFill>
                  <a:srgbClr val="244256"/>
                </a:solidFill>
                <a:cs typeface="Arial"/>
              </a:rPr>
              <a:t> </a:t>
            </a:r>
            <a:r>
              <a:rPr sz="2350" spc="-5" dirty="0">
                <a:solidFill>
                  <a:srgbClr val="244256"/>
                </a:solidFill>
                <a:cs typeface="Arial"/>
              </a:rPr>
              <a:t>benefits</a:t>
            </a:r>
            <a:endParaRPr sz="2350">
              <a:cs typeface="Arial"/>
            </a:endParaRPr>
          </a:p>
        </p:txBody>
      </p:sp>
      <p:pic>
        <p:nvPicPr>
          <p:cNvPr id="6" name="Gráfico 5" descr="Edificio">
            <a:extLst>
              <a:ext uri="{FF2B5EF4-FFF2-40B4-BE49-F238E27FC236}">
                <a16:creationId xmlns="" xmlns:a16="http://schemas.microsoft.com/office/drawing/2014/main" id="{F9F602C6-F288-4CBD-A6F3-05E5E69F0D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"/>
              </a:ext>
            </a:extLst>
          </a:blip>
          <a:stretch>
            <a:fillRect/>
          </a:stretch>
        </p:blipFill>
        <p:spPr>
          <a:xfrm>
            <a:off x="5486400" y="3699088"/>
            <a:ext cx="914400" cy="1219200"/>
          </a:xfrm>
          <a:prstGeom prst="rect">
            <a:avLst/>
          </a:prstGeom>
        </p:spPr>
      </p:pic>
      <p:pic>
        <p:nvPicPr>
          <p:cNvPr id="8" name="Gráfico 7" descr="Hogar">
            <a:extLst>
              <a:ext uri="{FF2B5EF4-FFF2-40B4-BE49-F238E27FC236}">
                <a16:creationId xmlns="" xmlns:a16="http://schemas.microsoft.com/office/drawing/2014/main" id="{546408D0-52CD-41EA-B3F4-13907E7F99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"/>
              </a:ext>
            </a:extLst>
          </a:blip>
          <a:stretch>
            <a:fillRect/>
          </a:stretch>
        </p:blipFill>
        <p:spPr>
          <a:xfrm>
            <a:off x="2362200" y="3632200"/>
            <a:ext cx="914400" cy="12192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C1C8F516-CF7A-45FB-9879-171A1CA10941}"/>
              </a:ext>
            </a:extLst>
          </p:cNvPr>
          <p:cNvSpPr txBox="1"/>
          <p:nvPr/>
        </p:nvSpPr>
        <p:spPr>
          <a:xfrm>
            <a:off x="1943100" y="4918288"/>
            <a:ext cx="241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Virtual Machine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="" xmlns:a16="http://schemas.microsoft.com/office/drawing/2014/main" id="{35D21AD1-87F2-4977-8B7B-EEA4631C59CF}"/>
              </a:ext>
            </a:extLst>
          </p:cNvPr>
          <p:cNvSpPr txBox="1"/>
          <p:nvPr/>
        </p:nvSpPr>
        <p:spPr>
          <a:xfrm>
            <a:off x="5162550" y="4851400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Contenedores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662" y="785794"/>
            <a:ext cx="7238048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spc="195" dirty="0">
                <a:solidFill>
                  <a:srgbClr val="3E3E3E"/>
                </a:solidFill>
                <a:latin typeface="Tahoma"/>
                <a:cs typeface="Tahoma"/>
              </a:rPr>
              <a:t>Docker</a:t>
            </a:r>
            <a:r>
              <a:rPr sz="2700" spc="-71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61" dirty="0">
                <a:solidFill>
                  <a:srgbClr val="3E3E3E"/>
                </a:solidFill>
                <a:latin typeface="Tahoma"/>
                <a:cs typeface="Tahoma"/>
              </a:rPr>
              <a:t>Containers</a:t>
            </a:r>
            <a:r>
              <a:rPr sz="2700" spc="-3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50" dirty="0">
                <a:solidFill>
                  <a:srgbClr val="3E3E3E"/>
                </a:solidFill>
                <a:latin typeface="Tahoma"/>
                <a:cs typeface="Tahoma"/>
              </a:rPr>
              <a:t>Versus</a:t>
            </a:r>
            <a:r>
              <a:rPr sz="2700" spc="-53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43" dirty="0">
                <a:solidFill>
                  <a:srgbClr val="3E3E3E"/>
                </a:solidFill>
                <a:latin typeface="Tahoma"/>
                <a:cs typeface="Tahoma"/>
              </a:rPr>
              <a:t>Virtual</a:t>
            </a:r>
            <a:r>
              <a:rPr sz="2700" spc="-41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58" dirty="0">
                <a:solidFill>
                  <a:srgbClr val="3E3E3E"/>
                </a:solidFill>
                <a:latin typeface="Tahoma"/>
                <a:cs typeface="Tahoma"/>
              </a:rPr>
              <a:t>Machines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578864"/>
            <a:ext cx="1059180" cy="271228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300038">
              <a:spcBef>
                <a:spcPts val="855"/>
              </a:spcBef>
            </a:pPr>
            <a:r>
              <a:rPr sz="1050" spc="169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-116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5420" y="1578864"/>
            <a:ext cx="1059180" cy="271228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284798">
              <a:spcBef>
                <a:spcPts val="855"/>
              </a:spcBef>
            </a:pPr>
            <a:r>
              <a:rPr sz="1050" spc="169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13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2199131"/>
            <a:ext cx="1059180" cy="271228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174308">
              <a:spcBef>
                <a:spcPts val="855"/>
              </a:spcBef>
            </a:pPr>
            <a:r>
              <a:rPr sz="1050" spc="116" dirty="0">
                <a:solidFill>
                  <a:srgbClr val="FFFFFF"/>
                </a:solidFill>
                <a:latin typeface="Calibri"/>
                <a:cs typeface="Calibri"/>
              </a:rPr>
              <a:t>Bins/Libs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5420" y="2199131"/>
            <a:ext cx="1059180" cy="271228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173831">
              <a:spcBef>
                <a:spcPts val="855"/>
              </a:spcBef>
            </a:pPr>
            <a:r>
              <a:rPr sz="1050" spc="116" dirty="0">
                <a:solidFill>
                  <a:srgbClr val="FFFFFF"/>
                </a:solidFill>
                <a:latin typeface="Calibri"/>
                <a:cs typeface="Calibri"/>
              </a:rPr>
              <a:t>Bins/Libs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00" y="2819400"/>
            <a:ext cx="1059180" cy="611706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>
              <a:spcBef>
                <a:spcPts val="8"/>
              </a:spcBef>
            </a:pPr>
            <a:endParaRPr sz="1575">
              <a:latin typeface="Times New Roman"/>
              <a:cs typeface="Times New Roman"/>
            </a:endParaRPr>
          </a:p>
          <a:p>
            <a:pPr marL="175259">
              <a:spcBef>
                <a:spcPts val="4"/>
              </a:spcBef>
            </a:pPr>
            <a:r>
              <a:rPr sz="1050" spc="105" dirty="0">
                <a:solidFill>
                  <a:srgbClr val="FFFFFF"/>
                </a:solidFill>
                <a:latin typeface="Calibri"/>
                <a:cs typeface="Calibri"/>
              </a:rPr>
              <a:t>Guest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88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5420" y="2819400"/>
            <a:ext cx="1059180" cy="611706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>
              <a:spcBef>
                <a:spcPts val="8"/>
              </a:spcBef>
            </a:pPr>
            <a:endParaRPr sz="1575">
              <a:latin typeface="Times New Roman"/>
              <a:cs typeface="Times New Roman"/>
            </a:endParaRPr>
          </a:p>
          <a:p>
            <a:pPr marL="175259">
              <a:spcBef>
                <a:spcPts val="4"/>
              </a:spcBef>
            </a:pPr>
            <a:r>
              <a:rPr sz="1050" spc="105" dirty="0">
                <a:solidFill>
                  <a:srgbClr val="FFFFFF"/>
                </a:solidFill>
                <a:latin typeface="Calibri"/>
                <a:cs typeface="Calibri"/>
              </a:rPr>
              <a:t>Guest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88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428" y="4292345"/>
            <a:ext cx="2221958" cy="214482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52388" rIns="0" bIns="0" rtlCol="0">
            <a:spAutoFit/>
          </a:bodyPr>
          <a:lstStyle/>
          <a:p>
            <a:pPr marL="658654">
              <a:spcBef>
                <a:spcPts val="413"/>
              </a:spcBef>
            </a:pPr>
            <a:r>
              <a:rPr sz="1050" spc="113" dirty="0">
                <a:solidFill>
                  <a:srgbClr val="FFFFFF"/>
                </a:solidFill>
                <a:latin typeface="Calibri"/>
                <a:cs typeface="Calibri"/>
              </a:rPr>
              <a:t>Hypervisor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0428" y="4766310"/>
            <a:ext cx="2221958" cy="216406"/>
          </a:xfrm>
          <a:prstGeom prst="rect">
            <a:avLst/>
          </a:prstGeom>
          <a:solidFill>
            <a:srgbClr val="292929"/>
          </a:solidFill>
        </p:spPr>
        <p:txBody>
          <a:bodyPr vert="horz" wrap="square" lIns="0" tIns="54293" rIns="0" bIns="0" rtlCol="0">
            <a:spAutoFit/>
          </a:bodyPr>
          <a:lstStyle/>
          <a:p>
            <a:pPr marL="248603">
              <a:spcBef>
                <a:spcPts val="428"/>
              </a:spcBef>
            </a:pPr>
            <a:r>
              <a:rPr sz="1050" spc="113" dirty="0">
                <a:solidFill>
                  <a:srgbClr val="FFFFFF"/>
                </a:solidFill>
                <a:latin typeface="Calibri"/>
                <a:cs typeface="Calibri"/>
              </a:rPr>
              <a:t>Host Operating</a:t>
            </a:r>
            <a:r>
              <a:rPr sz="1050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2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20756" y="3051813"/>
            <a:ext cx="1060210" cy="270747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108109" rIns="0" bIns="0" rtlCol="0">
            <a:spAutoFit/>
          </a:bodyPr>
          <a:lstStyle/>
          <a:p>
            <a:pPr marL="300990">
              <a:spcBef>
                <a:spcPts val="851"/>
              </a:spcBef>
            </a:pPr>
            <a:r>
              <a:rPr sz="1050" spc="169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-116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20756" y="3672079"/>
            <a:ext cx="1060210" cy="270747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108109" rIns="0" bIns="0" rtlCol="0">
            <a:spAutoFit/>
          </a:bodyPr>
          <a:lstStyle/>
          <a:p>
            <a:pPr marL="175259">
              <a:spcBef>
                <a:spcPts val="851"/>
              </a:spcBef>
            </a:pPr>
            <a:r>
              <a:rPr sz="1050" spc="116" dirty="0">
                <a:solidFill>
                  <a:srgbClr val="FFFFFF"/>
                </a:solidFill>
                <a:latin typeface="Calibri"/>
                <a:cs typeface="Calibri"/>
              </a:rPr>
              <a:t>Bins/Libs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95176" y="3051813"/>
            <a:ext cx="1060210" cy="270747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08109" rIns="0" bIns="0" rtlCol="0">
            <a:spAutoFit/>
          </a:bodyPr>
          <a:lstStyle/>
          <a:p>
            <a:pPr marL="285750">
              <a:spcBef>
                <a:spcPts val="851"/>
              </a:spcBef>
            </a:pPr>
            <a:r>
              <a:rPr sz="1050" spc="169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13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95176" y="3672079"/>
            <a:ext cx="1060210" cy="270747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08109" rIns="0" bIns="0" rtlCol="0">
            <a:spAutoFit/>
          </a:bodyPr>
          <a:lstStyle/>
          <a:p>
            <a:pPr marL="175259">
              <a:spcBef>
                <a:spcPts val="851"/>
              </a:spcBef>
            </a:pPr>
            <a:r>
              <a:rPr sz="1050" spc="116" dirty="0">
                <a:solidFill>
                  <a:srgbClr val="FFFFFF"/>
                </a:solidFill>
                <a:latin typeface="Calibri"/>
                <a:cs typeface="Calibri"/>
              </a:rPr>
              <a:t>Bins/Libs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20756" y="4292345"/>
            <a:ext cx="2222989" cy="214482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52388" rIns="0" bIns="0" rtlCol="0">
            <a:spAutoFit/>
          </a:bodyPr>
          <a:lstStyle/>
          <a:p>
            <a:pPr marL="534829">
              <a:spcBef>
                <a:spcPts val="413"/>
              </a:spcBef>
            </a:pPr>
            <a:r>
              <a:rPr sz="1050" spc="120" dirty="0">
                <a:solidFill>
                  <a:srgbClr val="FFFFFF"/>
                </a:solidFill>
                <a:latin typeface="Calibri"/>
                <a:cs typeface="Calibri"/>
              </a:rPr>
              <a:t>Docker</a:t>
            </a:r>
            <a:r>
              <a:rPr sz="105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24" dirty="0">
                <a:solidFill>
                  <a:srgbClr val="FFFFFF"/>
                </a:solidFill>
                <a:latin typeface="Calibri"/>
                <a:cs typeface="Calibri"/>
              </a:rPr>
              <a:t>Engine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20185" y="4762502"/>
            <a:ext cx="2222989" cy="216887"/>
          </a:xfrm>
          <a:prstGeom prst="rect">
            <a:avLst/>
          </a:prstGeom>
          <a:solidFill>
            <a:srgbClr val="292929"/>
          </a:solidFill>
        </p:spPr>
        <p:txBody>
          <a:bodyPr vert="horz" wrap="square" lIns="0" tIns="54769" rIns="0" bIns="0" rtlCol="0">
            <a:spAutoFit/>
          </a:bodyPr>
          <a:lstStyle/>
          <a:p>
            <a:pPr marL="249555">
              <a:spcBef>
                <a:spcPts val="431"/>
              </a:spcBef>
            </a:pPr>
            <a:r>
              <a:rPr sz="1050" spc="113" dirty="0">
                <a:solidFill>
                  <a:srgbClr val="FFFFFF"/>
                </a:solidFill>
                <a:latin typeface="Calibri"/>
                <a:cs typeface="Calibri"/>
              </a:rPr>
              <a:t>Host Operating</a:t>
            </a:r>
            <a:r>
              <a:rPr sz="1050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2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6368" y="5568949"/>
            <a:ext cx="1733344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131" dirty="0">
                <a:solidFill>
                  <a:srgbClr val="3E3E3E"/>
                </a:solidFill>
                <a:latin typeface="Calibri"/>
                <a:cs typeface="Calibri"/>
              </a:rPr>
              <a:t>Virtual</a:t>
            </a:r>
            <a:r>
              <a:rPr sz="1500" spc="7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31" dirty="0">
                <a:solidFill>
                  <a:srgbClr val="3E3E3E"/>
                </a:solidFill>
                <a:latin typeface="Calibri"/>
                <a:cs typeface="Calibri"/>
              </a:rPr>
              <a:t>Machines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46003" y="5569712"/>
            <a:ext cx="1942602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176" dirty="0">
                <a:solidFill>
                  <a:srgbClr val="3E3E3E"/>
                </a:solidFill>
                <a:latin typeface="Calibri"/>
                <a:cs typeface="Calibri"/>
              </a:rPr>
              <a:t>Docker</a:t>
            </a:r>
            <a:r>
              <a:rPr sz="1500" spc="41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50" dirty="0">
                <a:solidFill>
                  <a:srgbClr val="3E3E3E"/>
                </a:solidFill>
                <a:latin typeface="Calibri"/>
                <a:cs typeface="Calibri"/>
              </a:rPr>
              <a:t>Containers</a:t>
            </a:r>
            <a:endParaRPr sz="1500" dirty="0">
              <a:latin typeface="Calibri"/>
              <a:cs typeface="Calibri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="" xmlns:a16="http://schemas.microsoft.com/office/drawing/2014/main" id="{07D23EAA-4C76-4FDE-A8E3-C415DD412B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56" y="2645978"/>
            <a:ext cx="3827634" cy="2459849"/>
          </a:xfrm>
          <a:prstGeom prst="rect">
            <a:avLst/>
          </a:prstGeom>
        </p:spPr>
      </p:pic>
      <p:cxnSp>
        <p:nvCxnSpPr>
          <p:cNvPr id="22" name="Conector recto 21">
            <a:extLst>
              <a:ext uri="{FF2B5EF4-FFF2-40B4-BE49-F238E27FC236}">
                <a16:creationId xmlns="" xmlns:a16="http://schemas.microsoft.com/office/drawing/2014/main" id="{E71EE657-B032-4EAF-956C-D882576272BD}"/>
              </a:ext>
            </a:extLst>
          </p:cNvPr>
          <p:cNvCxnSpPr/>
          <p:nvPr/>
        </p:nvCxnSpPr>
        <p:spPr>
          <a:xfrm rot="5400000">
            <a:off x="2479225" y="4009603"/>
            <a:ext cx="5316585" cy="11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7470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472" y="785794"/>
            <a:ext cx="64547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708391"/>
                </a:solidFill>
              </a:rPr>
              <a:t>Using Docker: </a:t>
            </a:r>
            <a:r>
              <a:rPr sz="2800" spc="-10" dirty="0">
                <a:solidFill>
                  <a:srgbClr val="708391"/>
                </a:solidFill>
              </a:rPr>
              <a:t>Build, Ship, </a:t>
            </a:r>
            <a:r>
              <a:rPr sz="2800" spc="-5" dirty="0">
                <a:solidFill>
                  <a:srgbClr val="708391"/>
                </a:solidFill>
              </a:rPr>
              <a:t>Run</a:t>
            </a:r>
            <a:r>
              <a:rPr sz="2800" spc="-70" dirty="0">
                <a:solidFill>
                  <a:srgbClr val="708391"/>
                </a:solidFill>
              </a:rPr>
              <a:t> </a:t>
            </a:r>
            <a:r>
              <a:rPr sz="2800" spc="-5" dirty="0">
                <a:solidFill>
                  <a:srgbClr val="708391"/>
                </a:solidFill>
              </a:rPr>
              <a:t>Workflow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168130" y="3371626"/>
            <a:ext cx="2502535" cy="2862580"/>
          </a:xfrm>
          <a:custGeom>
            <a:avLst/>
            <a:gdLst/>
            <a:ahLst/>
            <a:cxnLst/>
            <a:rect l="l" t="t" r="r" b="b"/>
            <a:pathLst>
              <a:path w="2502535" h="2146935">
                <a:moveTo>
                  <a:pt x="0" y="0"/>
                </a:moveTo>
                <a:lnTo>
                  <a:pt x="1656864" y="0"/>
                </a:lnTo>
                <a:lnTo>
                  <a:pt x="2502287" y="1073247"/>
                </a:lnTo>
                <a:lnTo>
                  <a:pt x="1656864" y="2146495"/>
                </a:lnTo>
                <a:lnTo>
                  <a:pt x="0" y="214649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53216" y="4117091"/>
            <a:ext cx="1063625" cy="596900"/>
          </a:xfrm>
          <a:custGeom>
            <a:avLst/>
            <a:gdLst/>
            <a:ahLst/>
            <a:cxnLst/>
            <a:rect l="l" t="t" r="r" b="b"/>
            <a:pathLst>
              <a:path w="1063625" h="447675">
                <a:moveTo>
                  <a:pt x="0" y="447649"/>
                </a:moveTo>
                <a:lnTo>
                  <a:pt x="1063222" y="0"/>
                </a:lnTo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6213" y="4103158"/>
            <a:ext cx="45085" cy="41487"/>
          </a:xfrm>
          <a:custGeom>
            <a:avLst/>
            <a:gdLst/>
            <a:ahLst/>
            <a:cxnLst/>
            <a:rect l="l" t="t" r="r" b="b"/>
            <a:pathLst>
              <a:path w="45085" h="31114">
                <a:moveTo>
                  <a:pt x="11974" y="30674"/>
                </a:moveTo>
                <a:lnTo>
                  <a:pt x="20224" y="10449"/>
                </a:lnTo>
                <a:lnTo>
                  <a:pt x="0" y="2224"/>
                </a:lnTo>
                <a:lnTo>
                  <a:pt x="45074" y="0"/>
                </a:lnTo>
                <a:lnTo>
                  <a:pt x="11974" y="30674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96213" y="4103158"/>
            <a:ext cx="45085" cy="41487"/>
          </a:xfrm>
          <a:custGeom>
            <a:avLst/>
            <a:gdLst/>
            <a:ahLst/>
            <a:cxnLst/>
            <a:rect l="l" t="t" r="r" b="b"/>
            <a:pathLst>
              <a:path w="45085" h="31114">
                <a:moveTo>
                  <a:pt x="20224" y="10449"/>
                </a:moveTo>
                <a:lnTo>
                  <a:pt x="11974" y="30674"/>
                </a:lnTo>
                <a:lnTo>
                  <a:pt x="45074" y="0"/>
                </a:lnTo>
                <a:lnTo>
                  <a:pt x="0" y="2224"/>
                </a:lnTo>
                <a:lnTo>
                  <a:pt x="20224" y="10449"/>
                </a:lnTo>
                <a:close/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59666" y="4937723"/>
            <a:ext cx="1113155" cy="1066800"/>
          </a:xfrm>
          <a:custGeom>
            <a:avLst/>
            <a:gdLst/>
            <a:ahLst/>
            <a:cxnLst/>
            <a:rect l="l" t="t" r="r" b="b"/>
            <a:pathLst>
              <a:path w="1113154" h="800100">
                <a:moveTo>
                  <a:pt x="0" y="0"/>
                </a:moveTo>
                <a:lnTo>
                  <a:pt x="1112922" y="799898"/>
                </a:lnTo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51039" y="5975554"/>
            <a:ext cx="43815" cy="49953"/>
          </a:xfrm>
          <a:custGeom>
            <a:avLst/>
            <a:gdLst/>
            <a:ahLst/>
            <a:cxnLst/>
            <a:rect l="l" t="t" r="r" b="b"/>
            <a:pathLst>
              <a:path w="43814" h="37464">
                <a:moveTo>
                  <a:pt x="43449" y="37274"/>
                </a:moveTo>
                <a:lnTo>
                  <a:pt x="0" y="25049"/>
                </a:lnTo>
                <a:lnTo>
                  <a:pt x="21549" y="21524"/>
                </a:lnTo>
                <a:lnTo>
                  <a:pt x="18024" y="0"/>
                </a:lnTo>
                <a:lnTo>
                  <a:pt x="43449" y="37274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51038" y="5975554"/>
            <a:ext cx="43815" cy="49953"/>
          </a:xfrm>
          <a:custGeom>
            <a:avLst/>
            <a:gdLst/>
            <a:ahLst/>
            <a:cxnLst/>
            <a:rect l="l" t="t" r="r" b="b"/>
            <a:pathLst>
              <a:path w="43814" h="37464">
                <a:moveTo>
                  <a:pt x="21549" y="21524"/>
                </a:moveTo>
                <a:lnTo>
                  <a:pt x="0" y="25049"/>
                </a:lnTo>
                <a:lnTo>
                  <a:pt x="43449" y="37274"/>
                </a:lnTo>
                <a:lnTo>
                  <a:pt x="18024" y="0"/>
                </a:lnTo>
                <a:lnTo>
                  <a:pt x="21549" y="21524"/>
                </a:lnTo>
                <a:close/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1810" y="3555326"/>
            <a:ext cx="370199" cy="493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54255" y="4553491"/>
            <a:ext cx="370199" cy="493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52500" y="5467455"/>
            <a:ext cx="370199" cy="493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82742" y="2980798"/>
            <a:ext cx="1360170" cy="2887980"/>
          </a:xfrm>
          <a:custGeom>
            <a:avLst/>
            <a:gdLst/>
            <a:ahLst/>
            <a:cxnLst/>
            <a:rect l="l" t="t" r="r" b="b"/>
            <a:pathLst>
              <a:path w="1360170" h="2165985">
                <a:moveTo>
                  <a:pt x="1359597" y="2165693"/>
                </a:moveTo>
                <a:lnTo>
                  <a:pt x="0" y="2165693"/>
                </a:lnTo>
                <a:lnTo>
                  <a:pt x="0" y="679796"/>
                </a:lnTo>
                <a:lnTo>
                  <a:pt x="679798" y="0"/>
                </a:lnTo>
                <a:lnTo>
                  <a:pt x="1359597" y="679796"/>
                </a:lnTo>
                <a:lnTo>
                  <a:pt x="1359597" y="2165693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82742" y="2980798"/>
            <a:ext cx="1360170" cy="2887980"/>
          </a:xfrm>
          <a:custGeom>
            <a:avLst/>
            <a:gdLst/>
            <a:ahLst/>
            <a:cxnLst/>
            <a:rect l="l" t="t" r="r" b="b"/>
            <a:pathLst>
              <a:path w="1360170" h="2165985">
                <a:moveTo>
                  <a:pt x="0" y="2165693"/>
                </a:moveTo>
                <a:lnTo>
                  <a:pt x="0" y="679796"/>
                </a:lnTo>
                <a:lnTo>
                  <a:pt x="679798" y="0"/>
                </a:lnTo>
                <a:lnTo>
                  <a:pt x="1359597" y="679796"/>
                </a:lnTo>
                <a:lnTo>
                  <a:pt x="1359597" y="2165693"/>
                </a:lnTo>
                <a:lnTo>
                  <a:pt x="0" y="2165693"/>
                </a:lnTo>
                <a:close/>
              </a:path>
            </a:pathLst>
          </a:custGeom>
          <a:ln w="9524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2492" y="3976924"/>
            <a:ext cx="291274" cy="4301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60191" y="4629290"/>
            <a:ext cx="291274" cy="4301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57967" y="5225288"/>
            <a:ext cx="291281" cy="4301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29124" y="1571612"/>
            <a:ext cx="3639185" cy="456353"/>
          </a:xfrm>
          <a:custGeom>
            <a:avLst/>
            <a:gdLst/>
            <a:ahLst/>
            <a:cxnLst/>
            <a:rect l="l" t="t" r="r" b="b"/>
            <a:pathLst>
              <a:path w="3639184" h="342265">
                <a:moveTo>
                  <a:pt x="0" y="341999"/>
                </a:moveTo>
                <a:lnTo>
                  <a:pt x="0" y="208878"/>
                </a:lnTo>
                <a:lnTo>
                  <a:pt x="0" y="100169"/>
                </a:lnTo>
                <a:lnTo>
                  <a:pt x="0" y="26876"/>
                </a:lnTo>
                <a:lnTo>
                  <a:pt x="0" y="0"/>
                </a:lnTo>
                <a:lnTo>
                  <a:pt x="3638992" y="0"/>
                </a:lnTo>
                <a:lnTo>
                  <a:pt x="3638992" y="6632"/>
                </a:lnTo>
                <a:lnTo>
                  <a:pt x="3638992" y="288176"/>
                </a:lnTo>
                <a:lnTo>
                  <a:pt x="3638992" y="341999"/>
                </a:lnTo>
              </a:path>
            </a:pathLst>
          </a:custGeom>
          <a:ln w="25399">
            <a:solidFill>
              <a:srgbClr val="1AAA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28662" y="1571612"/>
            <a:ext cx="3425190" cy="456353"/>
          </a:xfrm>
          <a:custGeom>
            <a:avLst/>
            <a:gdLst/>
            <a:ahLst/>
            <a:cxnLst/>
            <a:rect l="l" t="t" r="r" b="b"/>
            <a:pathLst>
              <a:path w="3425190" h="342265">
                <a:moveTo>
                  <a:pt x="0" y="341999"/>
                </a:moveTo>
                <a:lnTo>
                  <a:pt x="0" y="208877"/>
                </a:lnTo>
                <a:lnTo>
                  <a:pt x="1" y="100168"/>
                </a:lnTo>
                <a:lnTo>
                  <a:pt x="2" y="26875"/>
                </a:lnTo>
                <a:lnTo>
                  <a:pt x="2" y="0"/>
                </a:lnTo>
                <a:lnTo>
                  <a:pt x="3424788" y="0"/>
                </a:lnTo>
                <a:lnTo>
                  <a:pt x="3424788" y="0"/>
                </a:lnTo>
                <a:lnTo>
                  <a:pt x="3424788" y="288175"/>
                </a:lnTo>
                <a:lnTo>
                  <a:pt x="3424788" y="341999"/>
                </a:lnTo>
              </a:path>
            </a:pathLst>
          </a:custGeom>
          <a:ln w="25399">
            <a:solidFill>
              <a:srgbClr val="1AAA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214546" y="1285860"/>
            <a:ext cx="44729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79165" algn="l"/>
              </a:tabLst>
            </a:pPr>
            <a:r>
              <a:rPr sz="1200" b="1" spc="-5" dirty="0">
                <a:solidFill>
                  <a:srgbClr val="1AAAF7"/>
                </a:solidFill>
                <a:latin typeface="Arial"/>
                <a:cs typeface="Arial"/>
              </a:rPr>
              <a:t>Developers	IT</a:t>
            </a:r>
            <a:r>
              <a:rPr sz="1200" b="1" spc="-70" dirty="0">
                <a:solidFill>
                  <a:srgbClr val="1AAAF7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AAAF7"/>
                </a:solidFill>
                <a:latin typeface="Arial"/>
                <a:cs typeface="Arial"/>
              </a:rPr>
              <a:t>Operations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39683" y="3603610"/>
            <a:ext cx="421684" cy="4034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37409" y="4577540"/>
            <a:ext cx="1668959" cy="40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43278" y="5497205"/>
            <a:ext cx="421684" cy="40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16195" y="4386258"/>
            <a:ext cx="291299" cy="429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58487" y="3588693"/>
            <a:ext cx="1972310" cy="1010073"/>
          </a:xfrm>
          <a:custGeom>
            <a:avLst/>
            <a:gdLst/>
            <a:ahLst/>
            <a:cxnLst/>
            <a:rect l="l" t="t" r="r" b="b"/>
            <a:pathLst>
              <a:path w="1972309" h="757554">
                <a:moveTo>
                  <a:pt x="1972196" y="757198"/>
                </a:moveTo>
                <a:lnTo>
                  <a:pt x="298249" y="757198"/>
                </a:lnTo>
                <a:lnTo>
                  <a:pt x="0" y="378599"/>
                </a:lnTo>
                <a:lnTo>
                  <a:pt x="298249" y="0"/>
                </a:lnTo>
                <a:lnTo>
                  <a:pt x="1972196" y="0"/>
                </a:lnTo>
                <a:lnTo>
                  <a:pt x="1972196" y="757198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72288" y="5432822"/>
            <a:ext cx="1958975" cy="1010073"/>
          </a:xfrm>
          <a:custGeom>
            <a:avLst/>
            <a:gdLst/>
            <a:ahLst/>
            <a:cxnLst/>
            <a:rect l="l" t="t" r="r" b="b"/>
            <a:pathLst>
              <a:path w="1958975" h="757554">
                <a:moveTo>
                  <a:pt x="1958396" y="757198"/>
                </a:moveTo>
                <a:lnTo>
                  <a:pt x="298249" y="757198"/>
                </a:lnTo>
                <a:lnTo>
                  <a:pt x="0" y="378599"/>
                </a:lnTo>
                <a:lnTo>
                  <a:pt x="298249" y="0"/>
                </a:lnTo>
                <a:lnTo>
                  <a:pt x="1958396" y="0"/>
                </a:lnTo>
                <a:lnTo>
                  <a:pt x="1958396" y="757198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23487" y="4703256"/>
            <a:ext cx="318135" cy="644312"/>
          </a:xfrm>
          <a:custGeom>
            <a:avLst/>
            <a:gdLst/>
            <a:ahLst/>
            <a:cxnLst/>
            <a:rect l="l" t="t" r="r" b="b"/>
            <a:pathLst>
              <a:path w="318134" h="483235">
                <a:moveTo>
                  <a:pt x="317699" y="139774"/>
                </a:moveTo>
                <a:lnTo>
                  <a:pt x="0" y="139774"/>
                </a:lnTo>
                <a:lnTo>
                  <a:pt x="158849" y="0"/>
                </a:lnTo>
                <a:lnTo>
                  <a:pt x="317699" y="139774"/>
                </a:lnTo>
                <a:close/>
              </a:path>
              <a:path w="318134" h="483235">
                <a:moveTo>
                  <a:pt x="241499" y="343199"/>
                </a:moveTo>
                <a:lnTo>
                  <a:pt x="76224" y="343199"/>
                </a:lnTo>
                <a:lnTo>
                  <a:pt x="76224" y="139774"/>
                </a:lnTo>
                <a:lnTo>
                  <a:pt x="241499" y="139774"/>
                </a:lnTo>
                <a:lnTo>
                  <a:pt x="241499" y="343199"/>
                </a:lnTo>
                <a:close/>
              </a:path>
              <a:path w="318134" h="483235">
                <a:moveTo>
                  <a:pt x="158849" y="482999"/>
                </a:moveTo>
                <a:lnTo>
                  <a:pt x="0" y="343199"/>
                </a:lnTo>
                <a:lnTo>
                  <a:pt x="317699" y="343199"/>
                </a:lnTo>
                <a:lnTo>
                  <a:pt x="158849" y="48299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23487" y="4703256"/>
            <a:ext cx="318135" cy="644312"/>
          </a:xfrm>
          <a:custGeom>
            <a:avLst/>
            <a:gdLst/>
            <a:ahLst/>
            <a:cxnLst/>
            <a:rect l="l" t="t" r="r" b="b"/>
            <a:pathLst>
              <a:path w="318134" h="483235">
                <a:moveTo>
                  <a:pt x="0" y="139774"/>
                </a:moveTo>
                <a:lnTo>
                  <a:pt x="158849" y="0"/>
                </a:lnTo>
                <a:lnTo>
                  <a:pt x="317699" y="139774"/>
                </a:lnTo>
                <a:lnTo>
                  <a:pt x="241499" y="139774"/>
                </a:lnTo>
                <a:lnTo>
                  <a:pt x="241499" y="343199"/>
                </a:lnTo>
                <a:lnTo>
                  <a:pt x="317699" y="343199"/>
                </a:lnTo>
                <a:lnTo>
                  <a:pt x="158849" y="482999"/>
                </a:lnTo>
                <a:lnTo>
                  <a:pt x="0" y="343199"/>
                </a:lnTo>
                <a:lnTo>
                  <a:pt x="76224" y="343199"/>
                </a:lnTo>
                <a:lnTo>
                  <a:pt x="76224" y="139774"/>
                </a:lnTo>
                <a:lnTo>
                  <a:pt x="0" y="139774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52114" y="5667655"/>
            <a:ext cx="431399" cy="4775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09226" y="3875575"/>
            <a:ext cx="541023" cy="4792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43167" y="4689391"/>
            <a:ext cx="376199" cy="266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40892" y="5294222"/>
            <a:ext cx="376199" cy="266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49042" y="4056691"/>
            <a:ext cx="376199" cy="266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007593" y="2033443"/>
            <a:ext cx="1895475" cy="410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ts val="167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BUILD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430"/>
              </a:lnSpc>
            </a:pPr>
            <a:r>
              <a:rPr sz="1200" spc="-5" dirty="0">
                <a:latin typeface="Arial"/>
                <a:cs typeface="Arial"/>
              </a:rPr>
              <a:t>Development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Environments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06000" y="2026077"/>
            <a:ext cx="1572260" cy="410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ts val="167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SHIP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430"/>
              </a:lnSpc>
            </a:pPr>
            <a:r>
              <a:rPr sz="1200" spc="-5" dirty="0">
                <a:latin typeface="Arial"/>
                <a:cs typeface="Arial"/>
              </a:rPr>
              <a:t>Create </a:t>
            </a:r>
            <a:r>
              <a:rPr sz="1200" dirty="0">
                <a:latin typeface="Arial"/>
                <a:cs typeface="Arial"/>
              </a:rPr>
              <a:t>&amp; </a:t>
            </a:r>
            <a:r>
              <a:rPr sz="1200" spc="-5" dirty="0">
                <a:latin typeface="Arial"/>
                <a:cs typeface="Arial"/>
              </a:rPr>
              <a:t>Store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Images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78129" y="2026077"/>
            <a:ext cx="1600200" cy="410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167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RUN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430"/>
              </a:lnSpc>
            </a:pPr>
            <a:r>
              <a:rPr sz="1200" spc="-5" dirty="0">
                <a:latin typeface="Arial"/>
                <a:cs typeface="Arial"/>
              </a:rPr>
              <a:t>Deploy, Manage,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Scale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517287" y="3934060"/>
            <a:ext cx="518795" cy="329353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48" y="95027"/>
                </a:lnTo>
                <a:lnTo>
                  <a:pt x="26357" y="69074"/>
                </a:lnTo>
                <a:lnTo>
                  <a:pt x="56971" y="46180"/>
                </a:lnTo>
                <a:lnTo>
                  <a:pt x="97133" y="27086"/>
                </a:lnTo>
                <a:lnTo>
                  <a:pt x="145287" y="12531"/>
                </a:lnTo>
                <a:lnTo>
                  <a:pt x="199878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78" y="243343"/>
                </a:lnTo>
                <a:lnTo>
                  <a:pt x="145287" y="234067"/>
                </a:lnTo>
                <a:lnTo>
                  <a:pt x="97133" y="219512"/>
                </a:lnTo>
                <a:lnTo>
                  <a:pt x="56971" y="200418"/>
                </a:lnTo>
                <a:lnTo>
                  <a:pt x="26357" y="177525"/>
                </a:lnTo>
                <a:lnTo>
                  <a:pt x="6848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88825" y="3821609"/>
            <a:ext cx="371899" cy="49726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93473" y="4086575"/>
            <a:ext cx="178574" cy="2380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88486" y="3934060"/>
            <a:ext cx="518795" cy="329353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48" y="95027"/>
                </a:lnTo>
                <a:lnTo>
                  <a:pt x="26357" y="69074"/>
                </a:lnTo>
                <a:lnTo>
                  <a:pt x="56971" y="46180"/>
                </a:lnTo>
                <a:lnTo>
                  <a:pt x="97133" y="27086"/>
                </a:lnTo>
                <a:lnTo>
                  <a:pt x="145287" y="12531"/>
                </a:lnTo>
                <a:lnTo>
                  <a:pt x="199878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78" y="243343"/>
                </a:lnTo>
                <a:lnTo>
                  <a:pt x="145287" y="234067"/>
                </a:lnTo>
                <a:lnTo>
                  <a:pt x="97133" y="219512"/>
                </a:lnTo>
                <a:lnTo>
                  <a:pt x="56971" y="200418"/>
                </a:lnTo>
                <a:lnTo>
                  <a:pt x="26357" y="177525"/>
                </a:lnTo>
                <a:lnTo>
                  <a:pt x="6848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60023" y="3821609"/>
            <a:ext cx="371899" cy="49726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64671" y="4086575"/>
            <a:ext cx="178574" cy="2380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518387" y="5798656"/>
            <a:ext cx="518795" cy="329353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50" y="95027"/>
                </a:lnTo>
                <a:lnTo>
                  <a:pt x="26362" y="69074"/>
                </a:lnTo>
                <a:lnTo>
                  <a:pt x="56979" y="46180"/>
                </a:lnTo>
                <a:lnTo>
                  <a:pt x="97143" y="27086"/>
                </a:lnTo>
                <a:lnTo>
                  <a:pt x="145298" y="12531"/>
                </a:lnTo>
                <a:lnTo>
                  <a:pt x="199886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86" y="243343"/>
                </a:lnTo>
                <a:lnTo>
                  <a:pt x="145298" y="234067"/>
                </a:lnTo>
                <a:lnTo>
                  <a:pt x="97143" y="219512"/>
                </a:lnTo>
                <a:lnTo>
                  <a:pt x="56979" y="200418"/>
                </a:lnTo>
                <a:lnTo>
                  <a:pt x="26362" y="177525"/>
                </a:lnTo>
                <a:lnTo>
                  <a:pt x="6850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89949" y="5686206"/>
            <a:ext cx="371874" cy="49726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94573" y="5951204"/>
            <a:ext cx="178574" cy="23809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289586" y="5798656"/>
            <a:ext cx="518795" cy="329353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50" y="95027"/>
                </a:lnTo>
                <a:lnTo>
                  <a:pt x="26362" y="69074"/>
                </a:lnTo>
                <a:lnTo>
                  <a:pt x="56979" y="46180"/>
                </a:lnTo>
                <a:lnTo>
                  <a:pt x="97143" y="27086"/>
                </a:lnTo>
                <a:lnTo>
                  <a:pt x="145298" y="12531"/>
                </a:lnTo>
                <a:lnTo>
                  <a:pt x="199886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86" y="243343"/>
                </a:lnTo>
                <a:lnTo>
                  <a:pt x="145298" y="234067"/>
                </a:lnTo>
                <a:lnTo>
                  <a:pt x="97143" y="219512"/>
                </a:lnTo>
                <a:lnTo>
                  <a:pt x="56979" y="200418"/>
                </a:lnTo>
                <a:lnTo>
                  <a:pt x="26362" y="177525"/>
                </a:lnTo>
                <a:lnTo>
                  <a:pt x="6850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261147" y="5686206"/>
            <a:ext cx="371874" cy="49726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65798" y="5951204"/>
            <a:ext cx="178549" cy="2380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34541" y="2541931"/>
            <a:ext cx="549298" cy="5903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077461" y="2562528"/>
            <a:ext cx="568198" cy="78919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34811" y="2698577"/>
            <a:ext cx="485094" cy="50859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85766" y="2799154"/>
            <a:ext cx="205104" cy="183727"/>
          </a:xfrm>
          <a:custGeom>
            <a:avLst/>
            <a:gdLst/>
            <a:ahLst/>
            <a:cxnLst/>
            <a:rect l="l" t="t" r="r" b="b"/>
            <a:pathLst>
              <a:path w="205104" h="137794">
                <a:moveTo>
                  <a:pt x="0" y="0"/>
                </a:moveTo>
                <a:lnTo>
                  <a:pt x="204799" y="0"/>
                </a:lnTo>
                <a:lnTo>
                  <a:pt x="204799" y="137477"/>
                </a:lnTo>
                <a:lnTo>
                  <a:pt x="0" y="13747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36618" y="2672711"/>
            <a:ext cx="290195" cy="459740"/>
          </a:xfrm>
          <a:custGeom>
            <a:avLst/>
            <a:gdLst/>
            <a:ahLst/>
            <a:cxnLst/>
            <a:rect l="l" t="t" r="r" b="b"/>
            <a:pathLst>
              <a:path w="290195" h="344805">
                <a:moveTo>
                  <a:pt x="39649" y="344714"/>
                </a:moveTo>
                <a:lnTo>
                  <a:pt x="4949" y="344714"/>
                </a:lnTo>
                <a:lnTo>
                  <a:pt x="0" y="338769"/>
                </a:lnTo>
                <a:lnTo>
                  <a:pt x="0" y="5939"/>
                </a:lnTo>
                <a:lnTo>
                  <a:pt x="4949" y="0"/>
                </a:lnTo>
                <a:lnTo>
                  <a:pt x="39649" y="0"/>
                </a:lnTo>
                <a:lnTo>
                  <a:pt x="44624" y="5939"/>
                </a:lnTo>
                <a:lnTo>
                  <a:pt x="44624" y="98062"/>
                </a:lnTo>
                <a:lnTo>
                  <a:pt x="290049" y="98062"/>
                </a:lnTo>
                <a:lnTo>
                  <a:pt x="290049" y="142639"/>
                </a:lnTo>
                <a:lnTo>
                  <a:pt x="44624" y="142639"/>
                </a:lnTo>
                <a:lnTo>
                  <a:pt x="44624" y="243674"/>
                </a:lnTo>
                <a:lnTo>
                  <a:pt x="290049" y="243674"/>
                </a:lnTo>
                <a:lnTo>
                  <a:pt x="290049" y="285279"/>
                </a:lnTo>
                <a:lnTo>
                  <a:pt x="44624" y="285279"/>
                </a:lnTo>
                <a:lnTo>
                  <a:pt x="44624" y="338769"/>
                </a:lnTo>
                <a:lnTo>
                  <a:pt x="39649" y="344714"/>
                </a:lnTo>
                <a:close/>
              </a:path>
              <a:path w="290195" h="344805">
                <a:moveTo>
                  <a:pt x="290049" y="98062"/>
                </a:moveTo>
                <a:lnTo>
                  <a:pt x="242949" y="98062"/>
                </a:lnTo>
                <a:lnTo>
                  <a:pt x="242949" y="5939"/>
                </a:lnTo>
                <a:lnTo>
                  <a:pt x="250374" y="0"/>
                </a:lnTo>
                <a:lnTo>
                  <a:pt x="285074" y="0"/>
                </a:lnTo>
                <a:lnTo>
                  <a:pt x="290049" y="5939"/>
                </a:lnTo>
                <a:lnTo>
                  <a:pt x="290049" y="98062"/>
                </a:lnTo>
                <a:close/>
              </a:path>
              <a:path w="290195" h="344805">
                <a:moveTo>
                  <a:pt x="290049" y="243674"/>
                </a:moveTo>
                <a:lnTo>
                  <a:pt x="242949" y="243674"/>
                </a:lnTo>
                <a:lnTo>
                  <a:pt x="242949" y="142639"/>
                </a:lnTo>
                <a:lnTo>
                  <a:pt x="290049" y="142639"/>
                </a:lnTo>
                <a:lnTo>
                  <a:pt x="290049" y="243674"/>
                </a:lnTo>
                <a:close/>
              </a:path>
              <a:path w="290195" h="344805">
                <a:moveTo>
                  <a:pt x="285074" y="344714"/>
                </a:moveTo>
                <a:lnTo>
                  <a:pt x="250374" y="344714"/>
                </a:lnTo>
                <a:lnTo>
                  <a:pt x="242949" y="338769"/>
                </a:lnTo>
                <a:lnTo>
                  <a:pt x="242949" y="285279"/>
                </a:lnTo>
                <a:lnTo>
                  <a:pt x="290049" y="285279"/>
                </a:lnTo>
                <a:lnTo>
                  <a:pt x="290049" y="338769"/>
                </a:lnTo>
                <a:lnTo>
                  <a:pt x="285074" y="3447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81242" y="2862897"/>
            <a:ext cx="198755" cy="135467"/>
          </a:xfrm>
          <a:custGeom>
            <a:avLst/>
            <a:gdLst/>
            <a:ahLst/>
            <a:cxnLst/>
            <a:rect l="l" t="t" r="r" b="b"/>
            <a:pathLst>
              <a:path w="198754" h="101600">
                <a:moveTo>
                  <a:pt x="0" y="0"/>
                </a:moveTo>
                <a:lnTo>
                  <a:pt x="0" y="58410"/>
                </a:lnTo>
                <a:lnTo>
                  <a:pt x="0" y="88405"/>
                </a:lnTo>
                <a:lnTo>
                  <a:pt x="0" y="99456"/>
                </a:lnTo>
                <a:lnTo>
                  <a:pt x="0" y="101034"/>
                </a:lnTo>
                <a:lnTo>
                  <a:pt x="114656" y="101034"/>
                </a:lnTo>
                <a:lnTo>
                  <a:pt x="173534" y="101034"/>
                </a:lnTo>
                <a:lnTo>
                  <a:pt x="195225" y="101034"/>
                </a:lnTo>
                <a:lnTo>
                  <a:pt x="198324" y="101034"/>
                </a:lnTo>
                <a:lnTo>
                  <a:pt x="198324" y="42624"/>
                </a:lnTo>
                <a:lnTo>
                  <a:pt x="198324" y="12629"/>
                </a:lnTo>
                <a:lnTo>
                  <a:pt x="198324" y="1578"/>
                </a:lnTo>
                <a:lnTo>
                  <a:pt x="198324" y="0"/>
                </a:lnTo>
                <a:lnTo>
                  <a:pt x="0" y="0"/>
                </a:lnTo>
                <a:close/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936618" y="2672711"/>
            <a:ext cx="290195" cy="459740"/>
          </a:xfrm>
          <a:custGeom>
            <a:avLst/>
            <a:gdLst/>
            <a:ahLst/>
            <a:cxnLst/>
            <a:rect l="l" t="t" r="r" b="b"/>
            <a:pathLst>
              <a:path w="290195" h="344805">
                <a:moveTo>
                  <a:pt x="44624" y="98062"/>
                </a:moveTo>
                <a:lnTo>
                  <a:pt x="44624" y="98062"/>
                </a:lnTo>
                <a:lnTo>
                  <a:pt x="44624" y="5939"/>
                </a:lnTo>
                <a:lnTo>
                  <a:pt x="39649" y="0"/>
                </a:lnTo>
                <a:lnTo>
                  <a:pt x="4949" y="0"/>
                </a:lnTo>
                <a:lnTo>
                  <a:pt x="0" y="5939"/>
                </a:lnTo>
                <a:lnTo>
                  <a:pt x="0" y="338769"/>
                </a:lnTo>
                <a:lnTo>
                  <a:pt x="4949" y="344714"/>
                </a:lnTo>
                <a:lnTo>
                  <a:pt x="32224" y="344714"/>
                </a:lnTo>
                <a:lnTo>
                  <a:pt x="39649" y="344714"/>
                </a:lnTo>
                <a:lnTo>
                  <a:pt x="44624" y="338769"/>
                </a:lnTo>
                <a:lnTo>
                  <a:pt x="44624" y="285279"/>
                </a:lnTo>
                <a:lnTo>
                  <a:pt x="159281" y="285279"/>
                </a:lnTo>
                <a:lnTo>
                  <a:pt x="218158" y="285279"/>
                </a:lnTo>
                <a:lnTo>
                  <a:pt x="239850" y="285279"/>
                </a:lnTo>
                <a:lnTo>
                  <a:pt x="242949" y="285279"/>
                </a:lnTo>
                <a:lnTo>
                  <a:pt x="242949" y="312767"/>
                </a:lnTo>
                <a:lnTo>
                  <a:pt x="242949" y="326883"/>
                </a:lnTo>
                <a:lnTo>
                  <a:pt x="242949" y="332083"/>
                </a:lnTo>
                <a:lnTo>
                  <a:pt x="242949" y="332826"/>
                </a:lnTo>
                <a:lnTo>
                  <a:pt x="242949" y="338769"/>
                </a:lnTo>
                <a:lnTo>
                  <a:pt x="250374" y="344714"/>
                </a:lnTo>
                <a:lnTo>
                  <a:pt x="277649" y="344714"/>
                </a:lnTo>
                <a:lnTo>
                  <a:pt x="285074" y="344714"/>
                </a:lnTo>
                <a:lnTo>
                  <a:pt x="290049" y="338769"/>
                </a:lnTo>
                <a:lnTo>
                  <a:pt x="290049" y="5939"/>
                </a:lnTo>
                <a:lnTo>
                  <a:pt x="285074" y="0"/>
                </a:lnTo>
                <a:lnTo>
                  <a:pt x="250374" y="0"/>
                </a:lnTo>
                <a:lnTo>
                  <a:pt x="242949" y="5939"/>
                </a:lnTo>
                <a:lnTo>
                  <a:pt x="242949" y="98062"/>
                </a:lnTo>
                <a:lnTo>
                  <a:pt x="44624" y="98062"/>
                </a:lnTo>
                <a:close/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85768" y="2696654"/>
            <a:ext cx="45085" cy="103293"/>
          </a:xfrm>
          <a:custGeom>
            <a:avLst/>
            <a:gdLst/>
            <a:ahLst/>
            <a:cxnLst/>
            <a:rect l="l" t="t" r="r" b="b"/>
            <a:pathLst>
              <a:path w="45085" h="77469">
                <a:moveTo>
                  <a:pt x="44849" y="76927"/>
                </a:moveTo>
                <a:lnTo>
                  <a:pt x="0" y="0"/>
                </a:lnTo>
                <a:lnTo>
                  <a:pt x="42349" y="0"/>
                </a:lnTo>
                <a:lnTo>
                  <a:pt x="44849" y="2959"/>
                </a:lnTo>
                <a:lnTo>
                  <a:pt x="44849" y="769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85766" y="2696654"/>
            <a:ext cx="45085" cy="103293"/>
          </a:xfrm>
          <a:custGeom>
            <a:avLst/>
            <a:gdLst/>
            <a:ahLst/>
            <a:cxnLst/>
            <a:rect l="l" t="t" r="r" b="b"/>
            <a:pathLst>
              <a:path w="45085" h="77469">
                <a:moveTo>
                  <a:pt x="0" y="0"/>
                </a:moveTo>
                <a:lnTo>
                  <a:pt x="0" y="0"/>
                </a:lnTo>
                <a:lnTo>
                  <a:pt x="42349" y="0"/>
                </a:lnTo>
                <a:lnTo>
                  <a:pt x="44849" y="2959"/>
                </a:lnTo>
                <a:lnTo>
                  <a:pt x="44849" y="5917"/>
                </a:lnTo>
                <a:lnTo>
                  <a:pt x="44849" y="46970"/>
                </a:lnTo>
                <a:lnTo>
                  <a:pt x="44849" y="68051"/>
                </a:lnTo>
                <a:lnTo>
                  <a:pt x="44849" y="75817"/>
                </a:lnTo>
                <a:lnTo>
                  <a:pt x="44849" y="76927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082691" y="2696654"/>
            <a:ext cx="96520" cy="103293"/>
          </a:xfrm>
          <a:custGeom>
            <a:avLst/>
            <a:gdLst/>
            <a:ahLst/>
            <a:cxnLst/>
            <a:rect l="l" t="t" r="r" b="b"/>
            <a:pathLst>
              <a:path w="96520" h="77469">
                <a:moveTo>
                  <a:pt x="0" y="76927"/>
                </a:moveTo>
                <a:lnTo>
                  <a:pt x="0" y="2959"/>
                </a:lnTo>
                <a:lnTo>
                  <a:pt x="2449" y="0"/>
                </a:lnTo>
                <a:lnTo>
                  <a:pt x="96124" y="0"/>
                </a:lnTo>
                <a:lnTo>
                  <a:pt x="0" y="769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082691" y="2696654"/>
            <a:ext cx="96520" cy="103293"/>
          </a:xfrm>
          <a:custGeom>
            <a:avLst/>
            <a:gdLst/>
            <a:ahLst/>
            <a:cxnLst/>
            <a:rect l="l" t="t" r="r" b="b"/>
            <a:pathLst>
              <a:path w="96520" h="77469">
                <a:moveTo>
                  <a:pt x="0" y="76927"/>
                </a:moveTo>
                <a:lnTo>
                  <a:pt x="0" y="76927"/>
                </a:lnTo>
                <a:lnTo>
                  <a:pt x="0" y="2959"/>
                </a:lnTo>
                <a:lnTo>
                  <a:pt x="2449" y="0"/>
                </a:lnTo>
                <a:lnTo>
                  <a:pt x="4924" y="0"/>
                </a:lnTo>
                <a:lnTo>
                  <a:pt x="57649" y="0"/>
                </a:lnTo>
                <a:lnTo>
                  <a:pt x="84724" y="0"/>
                </a:lnTo>
                <a:lnTo>
                  <a:pt x="94699" y="0"/>
                </a:lnTo>
                <a:lnTo>
                  <a:pt x="96124" y="0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30666" y="2863131"/>
            <a:ext cx="0" cy="12700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64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079841" y="2863131"/>
            <a:ext cx="0" cy="12700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64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129716" y="2863131"/>
            <a:ext cx="0" cy="12700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64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129716" y="2696653"/>
            <a:ext cx="0" cy="10668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0"/>
                </a:moveTo>
                <a:lnTo>
                  <a:pt x="0" y="79512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pptFA1D.tmp</Template>
  <TotalTime>362</TotalTime>
  <Words>694</Words>
  <Application>Microsoft Office PowerPoint</Application>
  <PresentationFormat>On-screen Show (4:3)</PresentationFormat>
  <Paragraphs>202</Paragraphs>
  <Slides>27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Flow</vt:lpstr>
      <vt:lpstr>INTRODUCTION TO DOCKER</vt:lpstr>
      <vt:lpstr>Agenda</vt:lpstr>
      <vt:lpstr>SECTION 1</vt:lpstr>
      <vt:lpstr>Lightweight, open, secure platform Simplify building, shipping, running apps</vt:lpstr>
      <vt:lpstr>What is a container?</vt:lpstr>
      <vt:lpstr>The Role of Images and Containers</vt:lpstr>
      <vt:lpstr>Docker containers are NOT VMs</vt:lpstr>
      <vt:lpstr>Docker Containers Versus Virtual Machines</vt:lpstr>
      <vt:lpstr>Using Docker: Build, Ship, Run Workflow</vt:lpstr>
      <vt:lpstr>Some Docker vocabulary</vt:lpstr>
      <vt:lpstr>Basic Docker Commands</vt:lpstr>
      <vt:lpstr>Slide 12</vt:lpstr>
      <vt:lpstr>Slide 13</vt:lpstr>
      <vt:lpstr>Slide 14</vt:lpstr>
      <vt:lpstr>Slide 15</vt:lpstr>
      <vt:lpstr>Slide 16</vt:lpstr>
      <vt:lpstr>SECTION 2</vt:lpstr>
      <vt:lpstr>Each Dockerfile Command Creates a Layer</vt:lpstr>
      <vt:lpstr>Docker Volumes</vt:lpstr>
      <vt:lpstr>Why Use Volumes</vt:lpstr>
      <vt:lpstr>SECTION 3</vt:lpstr>
      <vt:lpstr>What is Docker Bridge Networking</vt:lpstr>
      <vt:lpstr>Docker Bridge Networking and Port Mapping</vt:lpstr>
      <vt:lpstr>SECTION 4</vt:lpstr>
      <vt:lpstr>Docker Compose: Multi Container Applications</vt:lpstr>
      <vt:lpstr>Docker Compose: Multi Container Applications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Pranav</dc:creator>
  <cp:lastModifiedBy>Pranav</cp:lastModifiedBy>
  <cp:revision>34</cp:revision>
  <dcterms:created xsi:type="dcterms:W3CDTF">2021-03-10T03:14:10Z</dcterms:created>
  <dcterms:modified xsi:type="dcterms:W3CDTF">2021-03-12T03:51:47Z</dcterms:modified>
</cp:coreProperties>
</file>