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4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45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51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55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02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3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3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9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87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77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11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E81-797A-42EA-9640-5809F0A6D3F2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139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1.wdp"/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0.wdp"/><Relationship Id="rId5" Type="http://schemas.openxmlformats.org/officeDocument/2006/relationships/image" Target="../media/image21.png"/><Relationship Id="rId10" Type="http://schemas.microsoft.com/office/2007/relationships/hdphoto" Target="../media/hdphoto22.wdp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3.wdp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4.wdp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5.wdp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6.wdp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7.wdp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0.wdp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5.wdp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4.wdp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7.wdp"/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6.wdp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9.wdp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8.wdp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372223-5EE0-4F79-88FB-7629779ADEE7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940EC0-D55E-4D45-BF92-27D662D2B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4" y="1720048"/>
            <a:ext cx="5468645" cy="341790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129C3E-A49E-4092-AB62-6891E0ADB2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563" y="1720047"/>
            <a:ext cx="5468645" cy="341790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8380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91A57-5B19-4D69-878F-619AC1B89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2" y="1275443"/>
            <a:ext cx="6013183" cy="527683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DC7153-06DC-45DE-9009-97A7976E3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03" y="967666"/>
            <a:ext cx="5038078" cy="276983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09ACC4-6000-4002-929B-BB2A885EE9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03" y="3807326"/>
            <a:ext cx="3079185" cy="230938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6572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Predictions: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8F84F5-5BF6-4F43-BDD3-06D29888E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4" y="1271040"/>
            <a:ext cx="6635370" cy="5391238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26F13B-9F3D-45B7-97EA-4E4C7CFEA2B2}"/>
              </a:ext>
            </a:extLst>
          </p:cNvPr>
          <p:cNvSpPr txBox="1"/>
          <p:nvPr/>
        </p:nvSpPr>
        <p:spPr>
          <a:xfrm>
            <a:off x="7084380" y="2735855"/>
            <a:ext cx="4961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hnschrift SemiBold Condensed" panose="020B0502040204020203" pitchFamily="34" charset="0"/>
              </a:rPr>
              <a:t>Using the RandomForestRegressor Model we have the following: -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R^2 score = 0.1056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From the feature importance plot we have ‘</a:t>
            </a:r>
            <a:r>
              <a:rPr lang="en-US" sz="1600" b="1" dirty="0" err="1">
                <a:latin typeface="Bahnschrift SemiBold Condensed" panose="020B0502040204020203" pitchFamily="34" charset="0"/>
              </a:rPr>
              <a:t>purchase_lead</a:t>
            </a:r>
            <a:r>
              <a:rPr lang="en-US" sz="1600" b="1" dirty="0">
                <a:latin typeface="Bahnschrift SemiBold Condensed" panose="020B0502040204020203" pitchFamily="34" charset="0"/>
              </a:rPr>
              <a:t>’ as the main feature having an impact score of 0.22</a:t>
            </a:r>
            <a:endParaRPr lang="en-IN" sz="1600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36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Predictions: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66D45-C6EA-42DC-9DCA-4D07D75D2E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275443"/>
            <a:ext cx="6532538" cy="528932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C69FA-C4B1-40F6-934F-EDEF215E8B2A}"/>
              </a:ext>
            </a:extLst>
          </p:cNvPr>
          <p:cNvSpPr txBox="1"/>
          <p:nvPr/>
        </p:nvSpPr>
        <p:spPr>
          <a:xfrm>
            <a:off x="7084380" y="2735855"/>
            <a:ext cx="4961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hnschrift SemiBold Condensed" panose="020B0502040204020203" pitchFamily="34" charset="0"/>
              </a:rPr>
              <a:t>Using the Gradient Boosting Regression Model we have the following: -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R^2 score = 0.1158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From the feature importance plot we have ‘</a:t>
            </a:r>
            <a:r>
              <a:rPr lang="en-US" sz="1600" b="1" dirty="0" err="1">
                <a:latin typeface="Bahnschrift SemiBold Condensed" panose="020B0502040204020203" pitchFamily="34" charset="0"/>
              </a:rPr>
              <a:t>booking_origin_encoded</a:t>
            </a:r>
            <a:r>
              <a:rPr lang="en-US" sz="1600" b="1" dirty="0">
                <a:latin typeface="Bahnschrift SemiBold Condensed" panose="020B0502040204020203" pitchFamily="34" charset="0"/>
              </a:rPr>
              <a:t>’ as the main feature having an impact score of 0.66</a:t>
            </a:r>
            <a:endParaRPr lang="en-IN" sz="1600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47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Predictions: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60692-F09B-478F-87C0-D8FAEDF41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275443"/>
            <a:ext cx="6386987" cy="517147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8E4ED9-021B-4789-846D-9B21F7351F81}"/>
              </a:ext>
            </a:extLst>
          </p:cNvPr>
          <p:cNvSpPr txBox="1"/>
          <p:nvPr/>
        </p:nvSpPr>
        <p:spPr>
          <a:xfrm>
            <a:off x="7084380" y="2735855"/>
            <a:ext cx="4961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hnschrift SemiBold Condensed" panose="020B0502040204020203" pitchFamily="34" charset="0"/>
              </a:rPr>
              <a:t>Using the XGBoost Regression Model we have the following: -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R^2 score = 0.1069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From the feature importance plot we have ‘</a:t>
            </a:r>
            <a:r>
              <a:rPr lang="en-US" sz="1600" b="1" dirty="0" err="1">
                <a:latin typeface="Bahnschrift SemiBold Condensed" panose="020B0502040204020203" pitchFamily="34" charset="0"/>
              </a:rPr>
              <a:t>booking_origin_encoded</a:t>
            </a:r>
            <a:r>
              <a:rPr lang="en-US" sz="1600" b="1" dirty="0">
                <a:latin typeface="Bahnschrift SemiBold Condensed" panose="020B0502040204020203" pitchFamily="34" charset="0"/>
              </a:rPr>
              <a:t>’ as the main feature having an impact score of 0.21</a:t>
            </a:r>
            <a:endParaRPr lang="en-IN" sz="1600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7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Predictions: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320C7-38E9-45AF-BC2F-2968F52E51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275443"/>
            <a:ext cx="6610233" cy="536460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67BA79-6651-4BA6-B4C7-A28431A6CBC0}"/>
              </a:ext>
            </a:extLst>
          </p:cNvPr>
          <p:cNvSpPr txBox="1"/>
          <p:nvPr/>
        </p:nvSpPr>
        <p:spPr>
          <a:xfrm>
            <a:off x="7084380" y="2735855"/>
            <a:ext cx="4961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hnschrift SemiBold Condensed" panose="020B0502040204020203" pitchFamily="34" charset="0"/>
              </a:rPr>
              <a:t>Using the Decision Tree Classification Model we have the following: -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Accuracy Score : 0.7818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From the feature importance plot we have ‘</a:t>
            </a:r>
            <a:r>
              <a:rPr lang="en-US" sz="1600" b="1" dirty="0" err="1">
                <a:latin typeface="Bahnschrift SemiBold Condensed" panose="020B0502040204020203" pitchFamily="34" charset="0"/>
              </a:rPr>
              <a:t>purchase_lead</a:t>
            </a:r>
            <a:r>
              <a:rPr lang="en-US" sz="1600" b="1" dirty="0">
                <a:latin typeface="Bahnschrift SemiBold Condensed" panose="020B0502040204020203" pitchFamily="34" charset="0"/>
              </a:rPr>
              <a:t>’ as the main feature having an impact score of 0.22</a:t>
            </a:r>
            <a:endParaRPr lang="en-IN" sz="1600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27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Predictions: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626B3-5BA1-49E5-9268-C494F52AA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7" y="1377897"/>
            <a:ext cx="6624295" cy="528438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248898-2AA2-4E59-BB6B-4C0B1D809D0E}"/>
              </a:ext>
            </a:extLst>
          </p:cNvPr>
          <p:cNvSpPr txBox="1"/>
          <p:nvPr/>
        </p:nvSpPr>
        <p:spPr>
          <a:xfrm>
            <a:off x="7084380" y="2735855"/>
            <a:ext cx="4961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hnschrift SemiBold Condensed" panose="020B0502040204020203" pitchFamily="34" charset="0"/>
              </a:rPr>
              <a:t>Using the Random Forest Classification Model we have the following: -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Accuracy Score : 0.8537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From the feature importance plot we have ‘</a:t>
            </a:r>
            <a:r>
              <a:rPr lang="en-US" sz="1600" b="1" dirty="0" err="1">
                <a:latin typeface="Bahnschrift SemiBold Condensed" panose="020B0502040204020203" pitchFamily="34" charset="0"/>
              </a:rPr>
              <a:t>purchase_lead</a:t>
            </a:r>
            <a:r>
              <a:rPr lang="en-US" sz="1600" b="1" dirty="0">
                <a:latin typeface="Bahnschrift SemiBold Condensed" panose="020B0502040204020203" pitchFamily="34" charset="0"/>
              </a:rPr>
              <a:t>’ as the main feature having an impact score of 0.19</a:t>
            </a:r>
            <a:endParaRPr lang="en-IN" sz="1600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8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E687B-2AAE-4476-9382-E393E84F2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367347"/>
            <a:ext cx="5851864" cy="365741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840A9-59FD-48E8-ADB8-836DFB5F7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038" y="1367346"/>
            <a:ext cx="5553574" cy="365741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095C69-8721-45B1-8C66-A0EEC9151749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6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72ECCF-B2FA-4BBA-9485-181B10B8A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68" y="1580410"/>
            <a:ext cx="5482552" cy="342659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A2BB80-BE52-4796-BD43-7C7D959C37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93" y="1580410"/>
            <a:ext cx="5482553" cy="3426596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74D355-5029-4C29-BBF8-62498926C79A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4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C4A994-5DC0-47C5-8803-8EECEAC85CC7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C7B38-5D89-4778-960B-EC0C39768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4" y="1720048"/>
            <a:ext cx="5468645" cy="341790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08F70C-861A-4AAB-8BDC-1F0C9DEE13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41" y="1720048"/>
            <a:ext cx="5468645" cy="341790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6985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B61F12-35AE-4430-AFC0-C0AF77922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489321"/>
            <a:ext cx="5926585" cy="370411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F76738-89D5-40C8-92D4-76404D711C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729" y="1489321"/>
            <a:ext cx="5486772" cy="370411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E0B5A8-9527-4352-9905-A71C29611011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0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0E4E33-C79F-438B-981B-E4E46AC18D56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87CCA-B019-42AA-ACA8-614DFB9642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9" y="1393979"/>
            <a:ext cx="5648660" cy="383184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063479-AB5C-4834-BD77-9A65B1F8C6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3979"/>
            <a:ext cx="5949730" cy="383184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0693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0ED1E-48BE-476D-B983-23BA8036D4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724579"/>
            <a:ext cx="5678011" cy="354875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0B15F6-4E9A-4525-9739-D3F703EB84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603" y="1724579"/>
            <a:ext cx="5794126" cy="3548758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2057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5C560-C13B-410C-AB1E-592B4160C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686943"/>
            <a:ext cx="6008111" cy="375506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ADF01C-EB5A-4A64-ACB9-55BE94565F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81" y="1686942"/>
            <a:ext cx="5411531" cy="375506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2897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6B60F2-6FC1-4CF7-8765-4400979F4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740208"/>
            <a:ext cx="6036520" cy="377282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6D741-CC87-4228-A583-988C848FA6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505" y="1740208"/>
            <a:ext cx="5587224" cy="377282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0933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452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Bahnschrift SemiBold Condensed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ADVAIT CHAVAN</dc:creator>
  <cp:lastModifiedBy>Pranav Patel</cp:lastModifiedBy>
  <cp:revision>3</cp:revision>
  <dcterms:created xsi:type="dcterms:W3CDTF">2023-11-22T17:32:06Z</dcterms:created>
  <dcterms:modified xsi:type="dcterms:W3CDTF">2024-06-16T09:36:42Z</dcterms:modified>
</cp:coreProperties>
</file>