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9854FB54-BF4B-489B-94FD-21EB579C6DC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447E9C-DE2E-4B93-84A2-9131760B78B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23456C-CEAA-4525-9F18-755B1576A09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9796C3-55EE-446C-B9FF-75B116BB257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DEF254-E840-458D-B89D-B0B919E92D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38FAE2-3EEB-4A2E-BF5E-61706E1F8F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32C760D-C5CD-4046-A7F2-7E5269D824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25F6C1E-EFE1-4DE6-A639-E5104AF75E2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170BAA-5ACD-4AC8-A08D-60157B9DBE8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7B5312-A292-4FC1-B1CA-B78087BE1D6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45792A2-BB00-4E15-8D8D-C11F799F65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7" name="Text 2"/>
          <p:cNvSpPr/>
          <p:nvPr/>
        </p:nvSpPr>
        <p:spPr>
          <a:xfrm>
            <a:off x="6319440" y="2023560"/>
            <a:ext cx="7477200" cy="24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6562"/>
              </a:lnSpc>
              <a:tabLst>
                <a:tab algn="l" pos="0"/>
              </a:tabLst>
            </a:pPr>
            <a:r>
              <a:rPr b="0" lang="en-US" sz="5250" spc="-1" strike="noStrike">
                <a:solidFill>
                  <a:srgbClr val="272d45"/>
                </a:solidFill>
                <a:latin typeface="Kanit"/>
                <a:ea typeface="Kanit"/>
              </a:rPr>
              <a:t>Introduction to Real-Time Chat Web Applications</a:t>
            </a:r>
            <a:endParaRPr b="0" lang="en-IN" sz="5250" spc="-1" strike="noStrike">
              <a:latin typeface="Arial"/>
            </a:endParaRPr>
          </a:p>
        </p:txBody>
      </p:sp>
      <p:sp>
        <p:nvSpPr>
          <p:cNvPr id="48" name="Text 3"/>
          <p:cNvSpPr/>
          <p:nvPr/>
        </p:nvSpPr>
        <p:spPr>
          <a:xfrm>
            <a:off x="6319440" y="4856400"/>
            <a:ext cx="74772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Real-time chat web applications enable users to communicate instantly, creating seamless interactions.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49" name="Shape 4"/>
          <p:cNvSpPr/>
          <p:nvPr/>
        </p:nvSpPr>
        <p:spPr>
          <a:xfrm>
            <a:off x="6319440" y="5833800"/>
            <a:ext cx="354960" cy="354960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Image 1" descr="preencoded.png"/>
          <p:cNvPicPr/>
          <p:nvPr/>
        </p:nvPicPr>
        <p:blipFill>
          <a:blip r:embed="rId2"/>
          <a:stretch/>
        </p:blipFill>
        <p:spPr>
          <a:xfrm>
            <a:off x="6327360" y="5841360"/>
            <a:ext cx="339840" cy="339840"/>
          </a:xfrm>
          <a:prstGeom prst="rect">
            <a:avLst/>
          </a:prstGeom>
          <a:ln w="0">
            <a:noFill/>
          </a:ln>
        </p:spPr>
      </p:pic>
      <p:sp>
        <p:nvSpPr>
          <p:cNvPr id="51" name="Text 5"/>
          <p:cNvSpPr/>
          <p:nvPr/>
        </p:nvSpPr>
        <p:spPr>
          <a:xfrm>
            <a:off x="6786000" y="5817240"/>
            <a:ext cx="112968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61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2c3249"/>
                </a:solidFill>
                <a:latin typeface="Martel Sans"/>
                <a:ea typeface="Martel Sans"/>
              </a:rPr>
              <a:t>by Patel</a:t>
            </a:r>
            <a:endParaRPr b="0" lang="en-IN" sz="21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 2"/>
          <p:cNvSpPr/>
          <p:nvPr/>
        </p:nvSpPr>
        <p:spPr>
          <a:xfrm>
            <a:off x="2037960" y="2049120"/>
            <a:ext cx="75016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Conclusion and Key Takeaways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164" name="Shape 3"/>
          <p:cNvSpPr/>
          <p:nvPr/>
        </p:nvSpPr>
        <p:spPr>
          <a:xfrm>
            <a:off x="2037960" y="3187800"/>
            <a:ext cx="10554120" cy="2992320"/>
          </a:xfrm>
          <a:prstGeom prst="roundRect">
            <a:avLst>
              <a:gd name="adj" fmla="val 3341"/>
            </a:avLst>
          </a:prstGeom>
          <a:noFill/>
          <a:ln w="7620">
            <a:solidFill>
              <a:srgbClr val="000000">
                <a:alpha val="8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Shape 4"/>
          <p:cNvSpPr/>
          <p:nvPr/>
        </p:nvSpPr>
        <p:spPr>
          <a:xfrm>
            <a:off x="2045520" y="3195360"/>
            <a:ext cx="10538640" cy="99216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 5"/>
          <p:cNvSpPr/>
          <p:nvPr/>
        </p:nvSpPr>
        <p:spPr>
          <a:xfrm>
            <a:off x="2267640" y="3336120"/>
            <a:ext cx="48211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Real-Time Interaction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67" name="Text 6"/>
          <p:cNvSpPr/>
          <p:nvPr/>
        </p:nvSpPr>
        <p:spPr>
          <a:xfrm>
            <a:off x="7541280" y="3336120"/>
            <a:ext cx="482112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Instantaneous communication for enhanced user experience.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68" name="Shape 7"/>
          <p:cNvSpPr/>
          <p:nvPr/>
        </p:nvSpPr>
        <p:spPr>
          <a:xfrm>
            <a:off x="2045520" y="4187880"/>
            <a:ext cx="10538640" cy="99216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 8"/>
          <p:cNvSpPr/>
          <p:nvPr/>
        </p:nvSpPr>
        <p:spPr>
          <a:xfrm>
            <a:off x="2267640" y="4328640"/>
            <a:ext cx="48211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Scalability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70" name="Text 9"/>
          <p:cNvSpPr/>
          <p:nvPr/>
        </p:nvSpPr>
        <p:spPr>
          <a:xfrm>
            <a:off x="7541280" y="4328640"/>
            <a:ext cx="482112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Ability to handle a growing user base and high traffic.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71" name="Shape 10"/>
          <p:cNvSpPr/>
          <p:nvPr/>
        </p:nvSpPr>
        <p:spPr>
          <a:xfrm>
            <a:off x="2045520" y="5180400"/>
            <a:ext cx="10538640" cy="99216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 11"/>
          <p:cNvSpPr/>
          <p:nvPr/>
        </p:nvSpPr>
        <p:spPr>
          <a:xfrm>
            <a:off x="2267640" y="5321160"/>
            <a:ext cx="48211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Security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73" name="Text 12"/>
          <p:cNvSpPr/>
          <p:nvPr/>
        </p:nvSpPr>
        <p:spPr>
          <a:xfrm>
            <a:off x="7541280" y="5321160"/>
            <a:ext cx="482112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Ensuring privacy, data protection, and secure connections.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 txBox="1"/>
          <p:nvPr/>
        </p:nvSpPr>
        <p:spPr>
          <a:xfrm>
            <a:off x="3960000" y="1800000"/>
            <a:ext cx="232344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Members information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 2"/>
          <p:cNvSpPr/>
          <p:nvPr/>
        </p:nvSpPr>
        <p:spPr>
          <a:xfrm>
            <a:off x="2037960" y="2477520"/>
            <a:ext cx="1055412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Key Features of Real-Time Chat Web Applications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55" name="Shape 3"/>
          <p:cNvSpPr/>
          <p:nvPr/>
        </p:nvSpPr>
        <p:spPr>
          <a:xfrm>
            <a:off x="2037960" y="44845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 4"/>
          <p:cNvSpPr/>
          <p:nvPr/>
        </p:nvSpPr>
        <p:spPr>
          <a:xfrm>
            <a:off x="2237400" y="4525920"/>
            <a:ext cx="1008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1</a:t>
            </a:r>
            <a:endParaRPr b="0" lang="en-IN" sz="2620" spc="-1" strike="noStrike">
              <a:latin typeface="Arial"/>
            </a:endParaRPr>
          </a:p>
        </p:txBody>
      </p:sp>
      <p:sp>
        <p:nvSpPr>
          <p:cNvPr id="57" name="Text 5"/>
          <p:cNvSpPr/>
          <p:nvPr/>
        </p:nvSpPr>
        <p:spPr>
          <a:xfrm>
            <a:off x="2760120" y="456084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Instant Messaging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58" name="Text 6"/>
          <p:cNvSpPr/>
          <p:nvPr/>
        </p:nvSpPr>
        <p:spPr>
          <a:xfrm>
            <a:off x="2760120" y="5041080"/>
            <a:ext cx="26474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Real-time delivery of messages without delay.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59" name="Shape 7"/>
          <p:cNvSpPr/>
          <p:nvPr/>
        </p:nvSpPr>
        <p:spPr>
          <a:xfrm>
            <a:off x="5630400" y="44845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 8"/>
          <p:cNvSpPr/>
          <p:nvPr/>
        </p:nvSpPr>
        <p:spPr>
          <a:xfrm>
            <a:off x="5796000" y="4525920"/>
            <a:ext cx="1684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2</a:t>
            </a:r>
            <a:endParaRPr b="0" lang="en-IN" sz="2620" spc="-1" strike="noStrike">
              <a:latin typeface="Arial"/>
            </a:endParaRPr>
          </a:p>
        </p:txBody>
      </p:sp>
      <p:sp>
        <p:nvSpPr>
          <p:cNvPr id="61" name="Text 9"/>
          <p:cNvSpPr/>
          <p:nvPr/>
        </p:nvSpPr>
        <p:spPr>
          <a:xfrm>
            <a:off x="6352200" y="456084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Read Receipts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62" name="Text 10"/>
          <p:cNvSpPr/>
          <p:nvPr/>
        </p:nvSpPr>
        <p:spPr>
          <a:xfrm>
            <a:off x="6352200" y="5041080"/>
            <a:ext cx="26474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Provides confirmation when messages are read.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63" name="Shape 11"/>
          <p:cNvSpPr/>
          <p:nvPr/>
        </p:nvSpPr>
        <p:spPr>
          <a:xfrm>
            <a:off x="9222480" y="44845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 12"/>
          <p:cNvSpPr/>
          <p:nvPr/>
        </p:nvSpPr>
        <p:spPr>
          <a:xfrm>
            <a:off x="9386640" y="4525920"/>
            <a:ext cx="1710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3</a:t>
            </a:r>
            <a:endParaRPr b="0" lang="en-IN" sz="2620" spc="-1" strike="noStrike">
              <a:latin typeface="Arial"/>
            </a:endParaRPr>
          </a:p>
        </p:txBody>
      </p:sp>
      <p:sp>
        <p:nvSpPr>
          <p:cNvPr id="65" name="Text 13"/>
          <p:cNvSpPr/>
          <p:nvPr/>
        </p:nvSpPr>
        <p:spPr>
          <a:xfrm>
            <a:off x="9944640" y="4560840"/>
            <a:ext cx="23522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Emojis and Stickers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66" name="Text 14"/>
          <p:cNvSpPr/>
          <p:nvPr/>
        </p:nvSpPr>
        <p:spPr>
          <a:xfrm>
            <a:off x="9944640" y="5041080"/>
            <a:ext cx="26474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Enhance expressiveness and engagement.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 2"/>
          <p:cNvSpPr/>
          <p:nvPr/>
        </p:nvSpPr>
        <p:spPr>
          <a:xfrm>
            <a:off x="2037960" y="2051280"/>
            <a:ext cx="1055412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Understanding the Technology Behind Real-Time Chat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70" name="Text 3"/>
          <p:cNvSpPr/>
          <p:nvPr/>
        </p:nvSpPr>
        <p:spPr>
          <a:xfrm>
            <a:off x="2037960" y="3995640"/>
            <a:ext cx="24346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72d45"/>
                </a:solidFill>
                <a:latin typeface="Kanit"/>
                <a:ea typeface="Kanit"/>
              </a:rPr>
              <a:t>WebSocket Protocol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1" name="Text 4"/>
          <p:cNvSpPr/>
          <p:nvPr/>
        </p:nvSpPr>
        <p:spPr>
          <a:xfrm>
            <a:off x="2037960" y="4564800"/>
            <a:ext cx="31561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Enables real-time data transfer between clients and servers.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72" name="Text 5"/>
          <p:cNvSpPr/>
          <p:nvPr/>
        </p:nvSpPr>
        <p:spPr>
          <a:xfrm>
            <a:off x="5743800" y="3995640"/>
            <a:ext cx="22327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72d45"/>
                </a:solidFill>
                <a:latin typeface="Kanit"/>
                <a:ea typeface="Kanit"/>
              </a:rPr>
              <a:t>Push Notifications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3" name="Text 6"/>
          <p:cNvSpPr/>
          <p:nvPr/>
        </p:nvSpPr>
        <p:spPr>
          <a:xfrm>
            <a:off x="5743800" y="4564800"/>
            <a:ext cx="315612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Instant alerts for new messages and updates.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74" name="Text 7"/>
          <p:cNvSpPr/>
          <p:nvPr/>
        </p:nvSpPr>
        <p:spPr>
          <a:xfrm>
            <a:off x="9450000" y="3995640"/>
            <a:ext cx="31561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72d45"/>
                </a:solidFill>
                <a:latin typeface="Kanit"/>
                <a:ea typeface="Kanit"/>
              </a:rPr>
              <a:t>Event-Driven Architecture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5" name="Text 8"/>
          <p:cNvSpPr/>
          <p:nvPr/>
        </p:nvSpPr>
        <p:spPr>
          <a:xfrm>
            <a:off x="9450000" y="4912200"/>
            <a:ext cx="31561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Handles a high volume of concurrent connections efficiently.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 2"/>
          <p:cNvSpPr/>
          <p:nvPr/>
        </p:nvSpPr>
        <p:spPr>
          <a:xfrm>
            <a:off x="2037960" y="2195280"/>
            <a:ext cx="1055412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Design Considerations for Real-Time Chat Web Applications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79" name="Shape 3"/>
          <p:cNvSpPr/>
          <p:nvPr/>
        </p:nvSpPr>
        <p:spPr>
          <a:xfrm>
            <a:off x="2037960" y="4028400"/>
            <a:ext cx="3369600" cy="2005920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 4"/>
          <p:cNvSpPr/>
          <p:nvPr/>
        </p:nvSpPr>
        <p:spPr>
          <a:xfrm>
            <a:off x="2267640" y="42580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User Experience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1" name="Text 5"/>
          <p:cNvSpPr/>
          <p:nvPr/>
        </p:nvSpPr>
        <p:spPr>
          <a:xfrm>
            <a:off x="2267640" y="4738320"/>
            <a:ext cx="29102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Focus on simplicity and intuitive navigation.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82" name="Shape 6"/>
          <p:cNvSpPr/>
          <p:nvPr/>
        </p:nvSpPr>
        <p:spPr>
          <a:xfrm>
            <a:off x="5630400" y="4028400"/>
            <a:ext cx="3369600" cy="2005920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 7"/>
          <p:cNvSpPr/>
          <p:nvPr/>
        </p:nvSpPr>
        <p:spPr>
          <a:xfrm>
            <a:off x="5860080" y="42580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Scalability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4" name="Text 8"/>
          <p:cNvSpPr/>
          <p:nvPr/>
        </p:nvSpPr>
        <p:spPr>
          <a:xfrm>
            <a:off x="5860080" y="4738320"/>
            <a:ext cx="29102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Adaptable to handle increasing user interactions.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85" name="Shape 9"/>
          <p:cNvSpPr/>
          <p:nvPr/>
        </p:nvSpPr>
        <p:spPr>
          <a:xfrm>
            <a:off x="9222480" y="4028400"/>
            <a:ext cx="3369600" cy="2005920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 10"/>
          <p:cNvSpPr/>
          <p:nvPr/>
        </p:nvSpPr>
        <p:spPr>
          <a:xfrm>
            <a:off x="9452160" y="42580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Customization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7" name="Text 11"/>
          <p:cNvSpPr/>
          <p:nvPr/>
        </p:nvSpPr>
        <p:spPr>
          <a:xfrm>
            <a:off x="9452160" y="4738320"/>
            <a:ext cx="29102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Options for themes and personalization.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3657240" cy="8229240"/>
          </a:xfrm>
          <a:prstGeom prst="rect">
            <a:avLst/>
          </a:prstGeom>
          <a:ln w="0">
            <a:noFill/>
          </a:ln>
        </p:spPr>
      </p:pic>
      <p:sp>
        <p:nvSpPr>
          <p:cNvPr id="91" name="Text 2"/>
          <p:cNvSpPr/>
          <p:nvPr/>
        </p:nvSpPr>
        <p:spPr>
          <a:xfrm>
            <a:off x="4490640" y="1879200"/>
            <a:ext cx="930600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Security and Privacy Concerns in Real-Time Chat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92" name="Shape 3"/>
          <p:cNvSpPr/>
          <p:nvPr/>
        </p:nvSpPr>
        <p:spPr>
          <a:xfrm>
            <a:off x="4490640" y="37749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 4"/>
          <p:cNvSpPr/>
          <p:nvPr/>
        </p:nvSpPr>
        <p:spPr>
          <a:xfrm>
            <a:off x="4690080" y="3816720"/>
            <a:ext cx="1008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1</a:t>
            </a:r>
            <a:endParaRPr b="0" lang="en-IN" sz="2620" spc="-1" strike="noStrike">
              <a:latin typeface="Arial"/>
            </a:endParaRPr>
          </a:p>
        </p:txBody>
      </p:sp>
      <p:sp>
        <p:nvSpPr>
          <p:cNvPr id="94" name="Text 5"/>
          <p:cNvSpPr/>
          <p:nvPr/>
        </p:nvSpPr>
        <p:spPr>
          <a:xfrm>
            <a:off x="5212800" y="3851280"/>
            <a:ext cx="28519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End-to-End Encryption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95" name="Text 6"/>
          <p:cNvSpPr/>
          <p:nvPr/>
        </p:nvSpPr>
        <p:spPr>
          <a:xfrm>
            <a:off x="5212800" y="4331520"/>
            <a:ext cx="38196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Ensures private conversations remain secure.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96" name="Shape 7"/>
          <p:cNvSpPr/>
          <p:nvPr/>
        </p:nvSpPr>
        <p:spPr>
          <a:xfrm>
            <a:off x="9255240" y="37749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 8"/>
          <p:cNvSpPr/>
          <p:nvPr/>
        </p:nvSpPr>
        <p:spPr>
          <a:xfrm>
            <a:off x="9420840" y="3816720"/>
            <a:ext cx="1684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2</a:t>
            </a:r>
            <a:endParaRPr b="0" lang="en-IN" sz="2620" spc="-1" strike="noStrike">
              <a:latin typeface="Arial"/>
            </a:endParaRPr>
          </a:p>
        </p:txBody>
      </p:sp>
      <p:sp>
        <p:nvSpPr>
          <p:cNvPr id="98" name="Text 9"/>
          <p:cNvSpPr/>
          <p:nvPr/>
        </p:nvSpPr>
        <p:spPr>
          <a:xfrm>
            <a:off x="9977040" y="3851280"/>
            <a:ext cx="24130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Identity Verification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99" name="Text 10"/>
          <p:cNvSpPr/>
          <p:nvPr/>
        </p:nvSpPr>
        <p:spPr>
          <a:xfrm>
            <a:off x="9977040" y="4331520"/>
            <a:ext cx="38196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Authentication measures for user identity.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00" name="Shape 11"/>
          <p:cNvSpPr/>
          <p:nvPr/>
        </p:nvSpPr>
        <p:spPr>
          <a:xfrm>
            <a:off x="4490640" y="54381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 12"/>
          <p:cNvSpPr/>
          <p:nvPr/>
        </p:nvSpPr>
        <p:spPr>
          <a:xfrm>
            <a:off x="4655160" y="5479920"/>
            <a:ext cx="1710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3</a:t>
            </a:r>
            <a:endParaRPr b="0" lang="en-IN" sz="2620" spc="-1" strike="noStrike">
              <a:latin typeface="Arial"/>
            </a:endParaRPr>
          </a:p>
        </p:txBody>
      </p:sp>
      <p:sp>
        <p:nvSpPr>
          <p:cNvPr id="102" name="Text 13"/>
          <p:cNvSpPr/>
          <p:nvPr/>
        </p:nvSpPr>
        <p:spPr>
          <a:xfrm>
            <a:off x="5212800" y="55144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Data Protection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03" name="Text 14"/>
          <p:cNvSpPr/>
          <p:nvPr/>
        </p:nvSpPr>
        <p:spPr>
          <a:xfrm>
            <a:off x="5212800" y="5995080"/>
            <a:ext cx="8583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Secure storage and handling of all communication.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hape 1"/>
          <p:cNvSpPr/>
          <p:nvPr/>
        </p:nvSpPr>
        <p:spPr>
          <a:xfrm>
            <a:off x="0" y="0"/>
            <a:ext cx="14630040" cy="8230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7240" cy="8230320"/>
          </a:xfrm>
          <a:prstGeom prst="rect">
            <a:avLst/>
          </a:prstGeom>
          <a:ln w="0">
            <a:noFill/>
          </a:ln>
        </p:spPr>
      </p:pic>
      <p:sp>
        <p:nvSpPr>
          <p:cNvPr id="107" name="Text 2"/>
          <p:cNvSpPr/>
          <p:nvPr/>
        </p:nvSpPr>
        <p:spPr>
          <a:xfrm>
            <a:off x="828720" y="607680"/>
            <a:ext cx="9315360" cy="13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37"/>
              </a:lnSpc>
              <a:tabLst>
                <a:tab algn="l" pos="0"/>
              </a:tabLst>
            </a:pPr>
            <a:r>
              <a:rPr b="0" lang="en-US" sz="4350" spc="-1" strike="noStrike">
                <a:solidFill>
                  <a:srgbClr val="272d45"/>
                </a:solidFill>
                <a:latin typeface="Kanit"/>
                <a:ea typeface="Kanit"/>
              </a:rPr>
              <a:t>Best Practices for Building a Scalable Real-Time Chat Web Application</a:t>
            </a:r>
            <a:endParaRPr b="0" lang="en-IN" sz="4350" spc="-1" strike="noStrike">
              <a:latin typeface="Arial"/>
            </a:endParaRPr>
          </a:p>
        </p:txBody>
      </p:sp>
      <p:pic>
        <p:nvPicPr>
          <p:cNvPr id="108" name="Image 1" descr="preencoded.png"/>
          <p:cNvPicPr/>
          <p:nvPr/>
        </p:nvPicPr>
        <p:blipFill>
          <a:blip r:embed="rId2"/>
          <a:stretch/>
        </p:blipFill>
        <p:spPr>
          <a:xfrm>
            <a:off x="828720" y="2320200"/>
            <a:ext cx="1104480" cy="1767240"/>
          </a:xfrm>
          <a:prstGeom prst="rect">
            <a:avLst/>
          </a:prstGeom>
          <a:ln w="0">
            <a:noFill/>
          </a:ln>
        </p:spPr>
      </p:pic>
      <p:sp>
        <p:nvSpPr>
          <p:cNvPr id="109" name="Text 3"/>
          <p:cNvSpPr/>
          <p:nvPr/>
        </p:nvSpPr>
        <p:spPr>
          <a:xfrm>
            <a:off x="2264760" y="2540880"/>
            <a:ext cx="23065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18"/>
              </a:lnSpc>
              <a:tabLst>
                <a:tab algn="l" pos="0"/>
              </a:tabLst>
            </a:pPr>
            <a:r>
              <a:rPr b="0" lang="en-US" sz="2170" spc="-1" strike="noStrike">
                <a:solidFill>
                  <a:srgbClr val="2c3249"/>
                </a:solidFill>
                <a:latin typeface="Kanit"/>
                <a:ea typeface="Kanit"/>
              </a:rPr>
              <a:t>Optimize Database</a:t>
            </a:r>
            <a:endParaRPr b="0" lang="en-IN" sz="2170" spc="-1" strike="noStrike">
              <a:latin typeface="Arial"/>
            </a:endParaRPr>
          </a:p>
        </p:txBody>
      </p:sp>
      <p:sp>
        <p:nvSpPr>
          <p:cNvPr id="110" name="Text 4"/>
          <p:cNvSpPr/>
          <p:nvPr/>
        </p:nvSpPr>
        <p:spPr>
          <a:xfrm>
            <a:off x="2264760" y="3018600"/>
            <a:ext cx="787932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84"/>
              </a:lnSpc>
              <a:tabLst>
                <a:tab algn="l" pos="0"/>
              </a:tabLst>
            </a:pPr>
            <a:r>
              <a:rPr b="0" lang="en-US" sz="1740" spc="-1" strike="noStrike">
                <a:solidFill>
                  <a:srgbClr val="2c3249"/>
                </a:solidFill>
                <a:latin typeface="Martel Sans"/>
                <a:ea typeface="Martel Sans"/>
              </a:rPr>
              <a:t>Efficiently handle a large number of concurrent requests.</a:t>
            </a:r>
            <a:endParaRPr b="0" lang="en-IN" sz="1740" spc="-1" strike="noStrike">
              <a:latin typeface="Arial"/>
            </a:endParaRPr>
          </a:p>
        </p:txBody>
      </p:sp>
      <p:pic>
        <p:nvPicPr>
          <p:cNvPr id="111" name="Image 2" descr="preencoded.png"/>
          <p:cNvPicPr/>
          <p:nvPr/>
        </p:nvPicPr>
        <p:blipFill>
          <a:blip r:embed="rId3"/>
          <a:stretch/>
        </p:blipFill>
        <p:spPr>
          <a:xfrm>
            <a:off x="828720" y="4087800"/>
            <a:ext cx="1104480" cy="1767240"/>
          </a:xfrm>
          <a:prstGeom prst="rect">
            <a:avLst/>
          </a:prstGeom>
          <a:ln w="0">
            <a:noFill/>
          </a:ln>
        </p:spPr>
      </p:pic>
      <p:sp>
        <p:nvSpPr>
          <p:cNvPr id="112" name="Text 5"/>
          <p:cNvSpPr/>
          <p:nvPr/>
        </p:nvSpPr>
        <p:spPr>
          <a:xfrm>
            <a:off x="2264760" y="4308480"/>
            <a:ext cx="22093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18"/>
              </a:lnSpc>
              <a:tabLst>
                <a:tab algn="l" pos="0"/>
              </a:tabLst>
            </a:pPr>
            <a:r>
              <a:rPr b="0" lang="en-US" sz="2170" spc="-1" strike="noStrike">
                <a:solidFill>
                  <a:srgbClr val="2c3249"/>
                </a:solidFill>
                <a:latin typeface="Kanit"/>
                <a:ea typeface="Kanit"/>
              </a:rPr>
              <a:t>Load Balancing</a:t>
            </a:r>
            <a:endParaRPr b="0" lang="en-IN" sz="2170" spc="-1" strike="noStrike">
              <a:latin typeface="Arial"/>
            </a:endParaRPr>
          </a:p>
        </p:txBody>
      </p:sp>
      <p:sp>
        <p:nvSpPr>
          <p:cNvPr id="113" name="Text 6"/>
          <p:cNvSpPr/>
          <p:nvPr/>
        </p:nvSpPr>
        <p:spPr>
          <a:xfrm>
            <a:off x="2264760" y="4786560"/>
            <a:ext cx="787932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84"/>
              </a:lnSpc>
              <a:tabLst>
                <a:tab algn="l" pos="0"/>
              </a:tabLst>
            </a:pPr>
            <a:r>
              <a:rPr b="0" lang="en-US" sz="1740" spc="-1" strike="noStrike">
                <a:solidFill>
                  <a:srgbClr val="2c3249"/>
                </a:solidFill>
                <a:latin typeface="Martel Sans"/>
                <a:ea typeface="Martel Sans"/>
              </a:rPr>
              <a:t>Distribute traffic evenly across multiple servers for stability.</a:t>
            </a:r>
            <a:endParaRPr b="0" lang="en-IN" sz="1740" spc="-1" strike="noStrike">
              <a:latin typeface="Arial"/>
            </a:endParaRPr>
          </a:p>
        </p:txBody>
      </p:sp>
      <p:pic>
        <p:nvPicPr>
          <p:cNvPr id="114" name="Image 3" descr="preencoded.png"/>
          <p:cNvPicPr/>
          <p:nvPr/>
        </p:nvPicPr>
        <p:blipFill>
          <a:blip r:embed="rId4"/>
          <a:stretch/>
        </p:blipFill>
        <p:spPr>
          <a:xfrm>
            <a:off x="828720" y="5855400"/>
            <a:ext cx="1104480" cy="1767240"/>
          </a:xfrm>
          <a:prstGeom prst="rect">
            <a:avLst/>
          </a:prstGeom>
          <a:ln w="0">
            <a:noFill/>
          </a:ln>
        </p:spPr>
      </p:pic>
      <p:sp>
        <p:nvSpPr>
          <p:cNvPr id="115" name="Text 7"/>
          <p:cNvSpPr/>
          <p:nvPr/>
        </p:nvSpPr>
        <p:spPr>
          <a:xfrm>
            <a:off x="2264760" y="6076440"/>
            <a:ext cx="22503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18"/>
              </a:lnSpc>
              <a:tabLst>
                <a:tab algn="l" pos="0"/>
              </a:tabLst>
            </a:pPr>
            <a:r>
              <a:rPr b="0" lang="en-US" sz="2170" spc="-1" strike="noStrike">
                <a:solidFill>
                  <a:srgbClr val="2c3249"/>
                </a:solidFill>
                <a:latin typeface="Kanit"/>
                <a:ea typeface="Kanit"/>
              </a:rPr>
              <a:t>Caching Strategies</a:t>
            </a:r>
            <a:endParaRPr b="0" lang="en-IN" sz="2170" spc="-1" strike="noStrike">
              <a:latin typeface="Arial"/>
            </a:endParaRPr>
          </a:p>
        </p:txBody>
      </p:sp>
      <p:sp>
        <p:nvSpPr>
          <p:cNvPr id="116" name="Text 8"/>
          <p:cNvSpPr/>
          <p:nvPr/>
        </p:nvSpPr>
        <p:spPr>
          <a:xfrm>
            <a:off x="2264760" y="6554160"/>
            <a:ext cx="787932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84"/>
              </a:lnSpc>
              <a:tabLst>
                <a:tab algn="l" pos="0"/>
              </a:tabLst>
            </a:pPr>
            <a:r>
              <a:rPr b="0" lang="en-US" sz="1740" spc="-1" strike="noStrike">
                <a:solidFill>
                  <a:srgbClr val="2c3249"/>
                </a:solidFill>
                <a:latin typeface="Martel Sans"/>
                <a:ea typeface="Martel Sans"/>
              </a:rPr>
              <a:t>Improve response time by caching frequently accessed data.</a:t>
            </a:r>
            <a:endParaRPr b="0" lang="en-IN" sz="17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 2"/>
          <p:cNvSpPr/>
          <p:nvPr/>
        </p:nvSpPr>
        <p:spPr>
          <a:xfrm>
            <a:off x="2037960" y="2091600"/>
            <a:ext cx="1055412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Real-World Examples of Successful Real-Time Chat Web Applications</a:t>
            </a:r>
            <a:endParaRPr b="0" lang="en-IN" sz="4370" spc="-1" strike="noStrike">
              <a:latin typeface="Arial"/>
            </a:endParaRPr>
          </a:p>
        </p:txBody>
      </p:sp>
      <p:pic>
        <p:nvPicPr>
          <p:cNvPr id="120" name="Image 0" descr="preencoded.png"/>
          <p:cNvPicPr/>
          <p:nvPr/>
        </p:nvPicPr>
        <p:blipFill>
          <a:blip r:embed="rId1"/>
          <a:stretch/>
        </p:blipFill>
        <p:spPr>
          <a:xfrm>
            <a:off x="2037960" y="3924720"/>
            <a:ext cx="443880" cy="443880"/>
          </a:xfrm>
          <a:prstGeom prst="rect">
            <a:avLst/>
          </a:prstGeom>
          <a:ln w="0">
            <a:noFill/>
          </a:ln>
        </p:spPr>
      </p:pic>
      <p:sp>
        <p:nvSpPr>
          <p:cNvPr id="121" name="Text 3"/>
          <p:cNvSpPr/>
          <p:nvPr/>
        </p:nvSpPr>
        <p:spPr>
          <a:xfrm>
            <a:off x="2037960" y="459144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72d45"/>
                </a:solidFill>
                <a:latin typeface="Kanit"/>
                <a:ea typeface="Kanit"/>
              </a:rPr>
              <a:t>WhatsApp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22" name="Text 4"/>
          <p:cNvSpPr/>
          <p:nvPr/>
        </p:nvSpPr>
        <p:spPr>
          <a:xfrm>
            <a:off x="2037960" y="5071680"/>
            <a:ext cx="32954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Enables instant messaging with multimedia support.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123" name="Image 1" descr="preencoded.png"/>
          <p:cNvPicPr/>
          <p:nvPr/>
        </p:nvPicPr>
        <p:blipFill>
          <a:blip r:embed="rId2"/>
          <a:stretch/>
        </p:blipFill>
        <p:spPr>
          <a:xfrm>
            <a:off x="5667120" y="3924720"/>
            <a:ext cx="443880" cy="443880"/>
          </a:xfrm>
          <a:prstGeom prst="rect">
            <a:avLst/>
          </a:prstGeom>
          <a:ln w="0">
            <a:noFill/>
          </a:ln>
        </p:spPr>
      </p:pic>
      <p:sp>
        <p:nvSpPr>
          <p:cNvPr id="124" name="Text 5"/>
          <p:cNvSpPr/>
          <p:nvPr/>
        </p:nvSpPr>
        <p:spPr>
          <a:xfrm>
            <a:off x="5667120" y="459144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72d45"/>
                </a:solidFill>
                <a:latin typeface="Kanit"/>
                <a:ea typeface="Kanit"/>
              </a:rPr>
              <a:t>Slack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25" name="Text 6"/>
          <p:cNvSpPr/>
          <p:nvPr/>
        </p:nvSpPr>
        <p:spPr>
          <a:xfrm>
            <a:off x="5667120" y="5071680"/>
            <a:ext cx="32958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Business communication platform with channel-based chat.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126" name="Image 2" descr="preencoded.png"/>
          <p:cNvPicPr/>
          <p:nvPr/>
        </p:nvPicPr>
        <p:blipFill>
          <a:blip r:embed="rId3"/>
          <a:stretch/>
        </p:blipFill>
        <p:spPr>
          <a:xfrm>
            <a:off x="9296280" y="3924720"/>
            <a:ext cx="443880" cy="443880"/>
          </a:xfrm>
          <a:prstGeom prst="rect">
            <a:avLst/>
          </a:prstGeom>
          <a:ln w="0">
            <a:noFill/>
          </a:ln>
        </p:spPr>
      </p:pic>
      <p:sp>
        <p:nvSpPr>
          <p:cNvPr id="127" name="Text 7"/>
          <p:cNvSpPr/>
          <p:nvPr/>
        </p:nvSpPr>
        <p:spPr>
          <a:xfrm>
            <a:off x="9296280" y="4591440"/>
            <a:ext cx="25329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72d45"/>
                </a:solidFill>
                <a:latin typeface="Kanit"/>
                <a:ea typeface="Kanit"/>
              </a:rPr>
              <a:t>Facebook Messenger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28" name="Text 8"/>
          <p:cNvSpPr/>
          <p:nvPr/>
        </p:nvSpPr>
        <p:spPr>
          <a:xfrm>
            <a:off x="9296280" y="5071680"/>
            <a:ext cx="32958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Connects users across the Facebook social media network.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 2"/>
          <p:cNvSpPr/>
          <p:nvPr/>
        </p:nvSpPr>
        <p:spPr>
          <a:xfrm>
            <a:off x="2037960" y="1055880"/>
            <a:ext cx="1055412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Challenges Faced While Building a Real-Time Chat Web Application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132" name="Shape 3"/>
          <p:cNvSpPr/>
          <p:nvPr/>
        </p:nvSpPr>
        <p:spPr>
          <a:xfrm>
            <a:off x="2349000" y="2889000"/>
            <a:ext cx="43920" cy="428436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Shape 4"/>
          <p:cNvSpPr/>
          <p:nvPr/>
        </p:nvSpPr>
        <p:spPr>
          <a:xfrm>
            <a:off x="2621160" y="3290400"/>
            <a:ext cx="777240" cy="4392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Shape 5"/>
          <p:cNvSpPr/>
          <p:nvPr/>
        </p:nvSpPr>
        <p:spPr>
          <a:xfrm>
            <a:off x="2121120" y="30625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 6"/>
          <p:cNvSpPr/>
          <p:nvPr/>
        </p:nvSpPr>
        <p:spPr>
          <a:xfrm>
            <a:off x="2320560" y="3104280"/>
            <a:ext cx="1008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1</a:t>
            </a:r>
            <a:endParaRPr b="0" lang="en-IN" sz="2620" spc="-1" strike="noStrike">
              <a:latin typeface="Arial"/>
            </a:endParaRPr>
          </a:p>
        </p:txBody>
      </p:sp>
      <p:sp>
        <p:nvSpPr>
          <p:cNvPr id="136" name="Text 7"/>
          <p:cNvSpPr/>
          <p:nvPr/>
        </p:nvSpPr>
        <p:spPr>
          <a:xfrm>
            <a:off x="3593160" y="311112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Scalability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37" name="Text 8"/>
          <p:cNvSpPr/>
          <p:nvPr/>
        </p:nvSpPr>
        <p:spPr>
          <a:xfrm>
            <a:off x="3593160" y="3591360"/>
            <a:ext cx="89989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Handling a rapidly increasing number of users and messages.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38" name="Shape 9"/>
          <p:cNvSpPr/>
          <p:nvPr/>
        </p:nvSpPr>
        <p:spPr>
          <a:xfrm>
            <a:off x="2621160" y="4792680"/>
            <a:ext cx="777240" cy="4392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Shape 10"/>
          <p:cNvSpPr/>
          <p:nvPr/>
        </p:nvSpPr>
        <p:spPr>
          <a:xfrm>
            <a:off x="2121120" y="456480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 11"/>
          <p:cNvSpPr/>
          <p:nvPr/>
        </p:nvSpPr>
        <p:spPr>
          <a:xfrm>
            <a:off x="2286720" y="4606560"/>
            <a:ext cx="1684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2</a:t>
            </a:r>
            <a:endParaRPr b="0" lang="en-IN" sz="2620" spc="-1" strike="noStrike">
              <a:latin typeface="Arial"/>
            </a:endParaRPr>
          </a:p>
        </p:txBody>
      </p:sp>
      <p:sp>
        <p:nvSpPr>
          <p:cNvPr id="141" name="Text 12"/>
          <p:cNvSpPr/>
          <p:nvPr/>
        </p:nvSpPr>
        <p:spPr>
          <a:xfrm>
            <a:off x="3593160" y="46134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Latency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42" name="Text 13"/>
          <p:cNvSpPr/>
          <p:nvPr/>
        </p:nvSpPr>
        <p:spPr>
          <a:xfrm>
            <a:off x="3593160" y="5094000"/>
            <a:ext cx="89989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Minimizing delay in message delivery for a seamless experience.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43" name="Shape 14"/>
          <p:cNvSpPr/>
          <p:nvPr/>
        </p:nvSpPr>
        <p:spPr>
          <a:xfrm>
            <a:off x="2621160" y="6294960"/>
            <a:ext cx="777240" cy="4392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Shape 15"/>
          <p:cNvSpPr/>
          <p:nvPr/>
        </p:nvSpPr>
        <p:spPr>
          <a:xfrm>
            <a:off x="2121120" y="60670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 16"/>
          <p:cNvSpPr/>
          <p:nvPr/>
        </p:nvSpPr>
        <p:spPr>
          <a:xfrm>
            <a:off x="2285640" y="6108840"/>
            <a:ext cx="1710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2c3249"/>
                </a:solidFill>
                <a:latin typeface="Kanit"/>
                <a:ea typeface="Kanit"/>
              </a:rPr>
              <a:t>3</a:t>
            </a:r>
            <a:endParaRPr b="0" lang="en-IN" sz="2620" spc="-1" strike="noStrike">
              <a:latin typeface="Arial"/>
            </a:endParaRPr>
          </a:p>
        </p:txBody>
      </p:sp>
      <p:sp>
        <p:nvSpPr>
          <p:cNvPr id="146" name="Text 17"/>
          <p:cNvSpPr/>
          <p:nvPr/>
        </p:nvSpPr>
        <p:spPr>
          <a:xfrm>
            <a:off x="3593160" y="61156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Reliability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47" name="Text 18"/>
          <p:cNvSpPr/>
          <p:nvPr/>
        </p:nvSpPr>
        <p:spPr>
          <a:xfrm>
            <a:off x="3593160" y="6596280"/>
            <a:ext cx="89989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Ensuring consistent and stable performance under high loads.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777040"/>
          </a:xfrm>
          <a:prstGeom prst="rect">
            <a:avLst/>
          </a:prstGeom>
          <a:ln w="0">
            <a:noFill/>
          </a:ln>
        </p:spPr>
      </p:pic>
      <p:sp>
        <p:nvSpPr>
          <p:cNvPr id="151" name="Text 2"/>
          <p:cNvSpPr/>
          <p:nvPr/>
        </p:nvSpPr>
        <p:spPr>
          <a:xfrm>
            <a:off x="2037960" y="3813120"/>
            <a:ext cx="1054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272d45"/>
                </a:solidFill>
                <a:latin typeface="Kanit"/>
                <a:ea typeface="Kanit"/>
              </a:rPr>
              <a:t>Future of Real-Time Chat Web Applications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152" name="Shape 3"/>
          <p:cNvSpPr/>
          <p:nvPr/>
        </p:nvSpPr>
        <p:spPr>
          <a:xfrm>
            <a:off x="2037960" y="4840560"/>
            <a:ext cx="3369600" cy="2352960"/>
          </a:xfrm>
          <a:prstGeom prst="roundRect">
            <a:avLst>
              <a:gd name="adj" fmla="val 4249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 4"/>
          <p:cNvSpPr/>
          <p:nvPr/>
        </p:nvSpPr>
        <p:spPr>
          <a:xfrm>
            <a:off x="2267640" y="507024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AI Integration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54" name="Text 5"/>
          <p:cNvSpPr/>
          <p:nvPr/>
        </p:nvSpPr>
        <p:spPr>
          <a:xfrm>
            <a:off x="2267640" y="5550840"/>
            <a:ext cx="29102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Enhanced chatbots and intelligent conversation predictions.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55" name="Shape 6"/>
          <p:cNvSpPr/>
          <p:nvPr/>
        </p:nvSpPr>
        <p:spPr>
          <a:xfrm>
            <a:off x="5630400" y="4840560"/>
            <a:ext cx="3369600" cy="2352960"/>
          </a:xfrm>
          <a:prstGeom prst="roundRect">
            <a:avLst>
              <a:gd name="adj" fmla="val 4249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 7"/>
          <p:cNvSpPr/>
          <p:nvPr/>
        </p:nvSpPr>
        <p:spPr>
          <a:xfrm>
            <a:off x="5860080" y="5070240"/>
            <a:ext cx="29102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Cross-Platform Integration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57" name="Text 8"/>
          <p:cNvSpPr/>
          <p:nvPr/>
        </p:nvSpPr>
        <p:spPr>
          <a:xfrm>
            <a:off x="5860080" y="5897880"/>
            <a:ext cx="29102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Seamless interaction across various digital platforms and devices.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58" name="Shape 9"/>
          <p:cNvSpPr/>
          <p:nvPr/>
        </p:nvSpPr>
        <p:spPr>
          <a:xfrm>
            <a:off x="9222480" y="4840560"/>
            <a:ext cx="3369600" cy="2352960"/>
          </a:xfrm>
          <a:prstGeom prst="roundRect">
            <a:avLst>
              <a:gd name="adj" fmla="val 4249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 10"/>
          <p:cNvSpPr/>
          <p:nvPr/>
        </p:nvSpPr>
        <p:spPr>
          <a:xfrm>
            <a:off x="9452160" y="5070240"/>
            <a:ext cx="23680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2c3249"/>
                </a:solidFill>
                <a:latin typeface="Kanit"/>
                <a:ea typeface="Kanit"/>
              </a:rPr>
              <a:t>Virtual Reality Chat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60" name="Text 11"/>
          <p:cNvSpPr/>
          <p:nvPr/>
        </p:nvSpPr>
        <p:spPr>
          <a:xfrm>
            <a:off x="9452160" y="5550840"/>
            <a:ext cx="29102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Martel Sans"/>
                <a:ea typeface="Martel Sans"/>
              </a:rPr>
              <a:t>Immersive and interactive communication experiences.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LibreOffice/7.4.1.2$Windows_X86_64 LibreOffice_project/3c58a8f3a960df8bc8fd77b461821e42c061c5f0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2024-02-20T10:19:53Z</dcterms:created>
  <dc:creator>PptxGenJS</dc:creator>
  <dc:description/>
  <dc:language>en-IN</dc:language>
  <cp:lastModifiedBy/>
  <dcterms:modified xsi:type="dcterms:W3CDTF">2024-02-20T20:28:42Z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