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4"/>
    <p:sldMasterId id="2147483709" r:id="rId5"/>
  </p:sldMasterIdLst>
  <p:notesMasterIdLst>
    <p:notesMasterId r:id="rId17"/>
  </p:notesMasterIdLst>
  <p:sldIdLst>
    <p:sldId id="1300" r:id="rId6"/>
    <p:sldId id="1301" r:id="rId7"/>
    <p:sldId id="1310" r:id="rId8"/>
    <p:sldId id="1311" r:id="rId9"/>
    <p:sldId id="1320" r:id="rId10"/>
    <p:sldId id="1321" r:id="rId11"/>
    <p:sldId id="1323" r:id="rId12"/>
    <p:sldId id="1322" r:id="rId13"/>
    <p:sldId id="1324" r:id="rId14"/>
    <p:sldId id="1318" r:id="rId15"/>
    <p:sldId id="131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10CF1-03BB-10F8-A2E5-AC3424DBA9EC}" v="70" dt="2025-03-16T20:27:35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2" y="11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49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5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99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39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A761A693-A004-75EF-C985-2DA0D227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DCBF63C4-A57D-3D67-A8C7-536EAF309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A1B05BB-E3C8-2482-E109-55A467939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557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711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0B6C17EF-1771-33B7-93DC-C1FB9D18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ECF82619-968F-F9C5-F034-67FA907A2C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79E70B11-BCFC-ED5D-2062-1C9374FAC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869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473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08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7626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9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06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0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spcBef>
                <a:spcPts val="25"/>
              </a:spcBef>
            </a:pPr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20DC8-A1C3-0C5C-BA52-A19C3FCFA0DF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46B4C-440B-0E8A-1F80-4DC025ADADC2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9D7CC-3565-A1D6-2216-851E6948947A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086305C-58A5-D813-28C7-0890918AF200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940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2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8623972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fabric.microsoft.com/t5/Power-BI-forums/ct-p/powerbi" TargetMode="External"/><Relationship Id="rId7" Type="http://schemas.openxmlformats.org/officeDocument/2006/relationships/hyperlink" Target="https://learn.microsoft.com/en-us/power-bi/guidance/star-schem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aggle.com/" TargetMode="External"/><Relationship Id="rId5" Type="http://schemas.openxmlformats.org/officeDocument/2006/relationships/hyperlink" Target="https://powerbi.microsoft.com/en-us/customer-showcase/" TargetMode="External"/><Relationship Id="rId4" Type="http://schemas.openxmlformats.org/officeDocument/2006/relationships/hyperlink" Target="https://learn.microsoft.com/en-us/power-bi/create-reports/sample-sales-and-market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4E811B-8616-F59F-BD34-2F1E10F9200B}"/>
              </a:ext>
            </a:extLst>
          </p:cNvPr>
          <p:cNvSpPr txBox="1"/>
          <p:nvPr/>
        </p:nvSpPr>
        <p:spPr>
          <a:xfrm>
            <a:off x="3793331" y="1609725"/>
            <a:ext cx="134684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7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- 2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4405313" y="438150"/>
            <a:ext cx="3505200" cy="733425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793331" y="2329517"/>
            <a:ext cx="4473505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Supply Chain Performance Dashboard in Power BI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By Pranav Patil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4572000" y="490224"/>
            <a:ext cx="3171825" cy="629278"/>
            <a:chOff x="393700" y="1003144"/>
            <a:chExt cx="5274472" cy="1046435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25" name="Picture 24" descr="A logo of a company&#10;&#10;Description automatically generated">
              <a:extLst>
                <a:ext uri="{FF2B5EF4-FFF2-40B4-BE49-F238E27FC236}">
                  <a16:creationId xmlns:a16="http://schemas.microsoft.com/office/drawing/2014/main" id="{DEE400A8-00F3-7AB4-B74F-CA4D8E48C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600" b="1" dirty="0">
                <a:solidFill>
                  <a:srgbClr val="213163"/>
                </a:solidFill>
              </a:rPr>
              <a:t>References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4" y="1059161"/>
            <a:ext cx="6673630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https://community.fabric.microsoft.com/t5/Power-BI-forums/ct-p/powerbi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https://learn.microsoft.com/en-us/power-bi/create-reports/sample-sales-and-marketing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https://powerbi.microsoft.com/en-us/customer-showcase/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https://kaggle.com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https://learn.microsoft.com/en-us/power-bi/guidance/star-schema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1" indent="-173351" defTabSz="68580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9" y="2334506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79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8604-0E56-D4F5-2F18-3328C2BD95BC}"/>
              </a:ext>
            </a:extLst>
          </p:cNvPr>
          <p:cNvSpPr txBox="1"/>
          <p:nvPr/>
        </p:nvSpPr>
        <p:spPr>
          <a:xfrm>
            <a:off x="128062" y="519693"/>
            <a:ext cx="822130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892" indent="-342892" defTabSz="685800">
              <a:buFont typeface="Arial" panose="020B0604020202020204" pitchFamily="34" charset="0"/>
              <a:buChar char="•"/>
            </a:pPr>
            <a:endParaRPr lang="en-US" sz="2400" b="1" i="0" u="none" strike="noStrik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marL="342892" indent="-342892" defTabSz="685800">
              <a:buFont typeface="Arial" panose="020B0604020202020204" pitchFamily="34" charset="0"/>
              <a:buChar char="•"/>
            </a:pP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Internship Title: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Shell-Edunet Skills4Future AICTE Internship | Green Skills using AI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DB898-0FF1-7C0E-6275-BB3F8DCF60A5}"/>
              </a:ext>
            </a:extLst>
          </p:cNvPr>
          <p:cNvSpPr txBox="1"/>
          <p:nvPr/>
        </p:nvSpPr>
        <p:spPr>
          <a:xfrm>
            <a:off x="128062" y="1737535"/>
            <a:ext cx="822130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892" indent="-342892" defTabSz="685800">
              <a:buFont typeface="Arial" panose="020B0604020202020204" pitchFamily="34" charset="0"/>
              <a:buChar char="•"/>
            </a:pPr>
            <a:endParaRPr lang="en-US" sz="2400" b="1" i="0" u="none" strike="noStrik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marL="342892" indent="-342892" defTabSz="685800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Name: </a:t>
            </a:r>
          </a:p>
          <a:p>
            <a:pPr defTabSz="68580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Sustainable Supply Chain Performance Dashboard in Power BI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F1178-5E85-D27C-60D7-9DDCD36C9984}"/>
              </a:ext>
            </a:extLst>
          </p:cNvPr>
          <p:cNvSpPr txBox="1"/>
          <p:nvPr/>
        </p:nvSpPr>
        <p:spPr>
          <a:xfrm>
            <a:off x="128060" y="2700132"/>
            <a:ext cx="8221309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265" indent="-342265" defTabSz="685800">
              <a:buFont typeface="Arial" panose="020B0604020202020204" pitchFamily="34" charset="0"/>
              <a:buChar char="•"/>
            </a:pPr>
            <a:endParaRPr lang="en-US" sz="2400" b="1" i="0" u="none" strike="noStrike" dirty="0">
              <a:ln w="9525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342265" indent="-342265" defTabSz="685800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Intern Name: Pranav Patil</a:t>
            </a:r>
            <a:endParaRPr lang="en-US" sz="2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D9C19-0800-348D-ABA5-238E4EDF50A7}"/>
              </a:ext>
            </a:extLst>
          </p:cNvPr>
          <p:cNvSpPr txBox="1"/>
          <p:nvPr/>
        </p:nvSpPr>
        <p:spPr>
          <a:xfrm>
            <a:off x="128058" y="3263154"/>
            <a:ext cx="8221309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265" indent="-342265" defTabSz="685800">
              <a:buFont typeface="Arial" panose="020B0604020202020204" pitchFamily="34" charset="0"/>
              <a:buChar char="•"/>
            </a:pPr>
            <a:endParaRPr lang="en-US" sz="2400" b="1" i="0" u="none" strike="noStrike" dirty="0">
              <a:ln w="9525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342265" indent="-342265" defTabSz="685800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AICTE Student ID: STU6798838b33e3a1738048395</a:t>
            </a:r>
            <a:endParaRPr lang="en-US" sz="2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127CC-5446-3301-9DDA-DBC56B6E9EDE}"/>
              </a:ext>
            </a:extLst>
          </p:cNvPr>
          <p:cNvSpPr txBox="1"/>
          <p:nvPr/>
        </p:nvSpPr>
        <p:spPr>
          <a:xfrm>
            <a:off x="128060" y="4177530"/>
            <a:ext cx="822130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265" indent="-342265" defTabSz="685800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AICTE Internship ID: INTERNSHIP_1736246007677d02f700dbe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468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L</a:t>
            </a:r>
            <a:r>
              <a:rPr lang="en-IN" sz="1600" b="1" dirty="0">
                <a:solidFill>
                  <a:srgbClr val="213163"/>
                </a:solidFill>
              </a:rPr>
              <a:t>earning Objectives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AFD92-DA4C-4554-97F4-B8ABC1F7944F}"/>
              </a:ext>
            </a:extLst>
          </p:cNvPr>
          <p:cNvSpPr txBox="1"/>
          <p:nvPr/>
        </p:nvSpPr>
        <p:spPr>
          <a:xfrm>
            <a:off x="0" y="1621592"/>
            <a:ext cx="86405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masis MT Pro Medium" panose="020F0502020204030204" pitchFamily="18" charset="0"/>
              </a:rPr>
              <a:t>Learn the key principles of sustainable supply chain management.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masis MT Pro Medium" panose="020F0502020204030204" pitchFamily="18" charset="0"/>
              </a:rPr>
              <a:t>Gain proficiency in creating interactive dashboards in Power BI.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masis MT Pro Medium" panose="020F0502020204030204" pitchFamily="18" charset="0"/>
              </a:rPr>
              <a:t>Learn to import and integrate data from multiple sources, such as CSV files into Power BI.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masis MT Pro Medium" panose="020F0502020204030204" pitchFamily="18" charset="0"/>
              </a:rPr>
              <a:t>Use advanced Power BI features like DAX calculations, measures, and calculated columns to derive insights.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masis MT Pro Medium" panose="020F0502020204030204" pitchFamily="18" charset="0"/>
              </a:rPr>
              <a:t>Master the art of visual storytelling to effectively communicate sustainability performance to diverse audiences.</a:t>
            </a:r>
          </a:p>
        </p:txBody>
      </p:sp>
    </p:spTree>
    <p:extLst>
      <p:ext uri="{BB962C8B-B14F-4D97-AF65-F5344CB8AC3E}">
        <p14:creationId xmlns:p14="http://schemas.microsoft.com/office/powerpoint/2010/main" val="223334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510583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Week 1 Connect Dataset to Power BI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26500-5185-4956-C0DA-D6C14558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7" t="4253"/>
          <a:stretch/>
        </p:blipFill>
        <p:spPr>
          <a:xfrm>
            <a:off x="460801" y="899411"/>
            <a:ext cx="8060348" cy="42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518934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Week 2 Create Dashboard in Power BI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E38FC-73C0-8CAB-2D10-0A606738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30" t="3868"/>
          <a:stretch/>
        </p:blipFill>
        <p:spPr>
          <a:xfrm>
            <a:off x="457200" y="906905"/>
            <a:ext cx="8218913" cy="41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457338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Week 3 Create Dashboard in Power BI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D20AB-40E3-4FEB-82D0-CE20451C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16" t="4465" r="1"/>
          <a:stretch/>
        </p:blipFill>
        <p:spPr>
          <a:xfrm>
            <a:off x="457200" y="861934"/>
            <a:ext cx="8172390" cy="42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408AADBC-1FA1-A33E-B8CA-037C41A7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>
            <a:extLst>
              <a:ext uri="{FF2B5EF4-FFF2-40B4-BE49-F238E27FC236}">
                <a16:creationId xmlns:a16="http://schemas.microsoft.com/office/drawing/2014/main" id="{59E41F4A-A177-62A6-F390-B36687F604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466" y="483842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24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Insights: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22AB7-96C7-E412-9D1E-8649D8AA9CA8}"/>
              </a:ext>
            </a:extLst>
          </p:cNvPr>
          <p:cNvSpPr txBox="1"/>
          <p:nvPr/>
        </p:nvSpPr>
        <p:spPr>
          <a:xfrm>
            <a:off x="200466" y="971704"/>
            <a:ext cx="9087913" cy="171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Revenue Breakdown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Total Revenue: 577.6K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Chennai has the highest revenue (79K) in Haircare, while other locations have a more balanced distribution across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Mumbai and Bangalore generate more balanced sales across all three categories </a:t>
            </a:r>
            <a:r>
              <a:rPr lang="en-US" sz="1200" dirty="0"/>
              <a:t>(Cosmetics, Haircare, Skincare).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BF941-D37C-AA99-6021-67B832ED22E5}"/>
              </a:ext>
            </a:extLst>
          </p:cNvPr>
          <p:cNvSpPr txBox="1"/>
          <p:nvPr/>
        </p:nvSpPr>
        <p:spPr>
          <a:xfrm>
            <a:off x="200464" y="2346494"/>
            <a:ext cx="9087913" cy="133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en-US" b="1" dirty="0"/>
              <a:t>Shipping &amp; Transportation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Carrier A has the highest shipping costs (5.59 - 7.80) but slower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Carrier B is the most cost-effective (5.08 - 5.11), making it a better choice for reducing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Skincare products have higher shipping costs on average.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22A09-FDBD-C8FF-A8C9-3C2DF6A6ADF1}"/>
              </a:ext>
            </a:extLst>
          </p:cNvPr>
          <p:cNvSpPr txBox="1"/>
          <p:nvPr/>
        </p:nvSpPr>
        <p:spPr>
          <a:xfrm>
            <a:off x="200465" y="3504914"/>
            <a:ext cx="9087913" cy="133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en-US" b="1" dirty="0"/>
              <a:t>Supplier &amp; Manufacturing Lead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Supplier 3 has the longest lead time (~20.13 days), potentially causing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Supplier 2 has a shorter lead time (~6.22 days), making it more reliable.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Supplier 5 is also relatively efficient (~6.22 days).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97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24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Actionable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26971" y="1721159"/>
            <a:ext cx="7849892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Diversify product focus in Chennai. Since Haircare dominates, expanding Cosmetics and Skincare can increase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Shift more shipments to Carrier B to reduce costs while maintaining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reducing reliance on Supplier 3 due to long lead times, and prioritize Suppliers 2 and 5.</a:t>
            </a:r>
          </a:p>
        </p:txBody>
      </p:sp>
    </p:spTree>
    <p:extLst>
      <p:ext uri="{BB962C8B-B14F-4D97-AF65-F5344CB8AC3E}">
        <p14:creationId xmlns:p14="http://schemas.microsoft.com/office/powerpoint/2010/main" val="210420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71958AA-3327-0638-B7D3-78440A6E2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>
            <a:extLst>
              <a:ext uri="{FF2B5EF4-FFF2-40B4-BE49-F238E27FC236}">
                <a16:creationId xmlns:a16="http://schemas.microsoft.com/office/drawing/2014/main" id="{B66E9F5E-21A8-0E4B-793F-6C97C1E869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Summary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2D9DC-2BCE-61C1-6B75-8C0902D6B9F9}"/>
              </a:ext>
            </a:extLst>
          </p:cNvPr>
          <p:cNvSpPr txBox="1"/>
          <p:nvPr/>
        </p:nvSpPr>
        <p:spPr>
          <a:xfrm>
            <a:off x="628111" y="1277579"/>
            <a:ext cx="7887777" cy="335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600" dirty="0"/>
              <a:t>The project, </a:t>
            </a:r>
            <a:r>
              <a:rPr lang="en-US" sz="1600" b="1" dirty="0"/>
              <a:t>"Sustainable Supply Chain Performance Dashboard in Power BI,"</a:t>
            </a:r>
            <a:r>
              <a:rPr lang="en-US" sz="1600" dirty="0"/>
              <a:t> focuses on developing an </a:t>
            </a:r>
            <a:r>
              <a:rPr lang="en-US" sz="1600" b="1" dirty="0"/>
              <a:t>interactive and data-driven dashboard</a:t>
            </a:r>
            <a:r>
              <a:rPr lang="en-US" sz="1600" dirty="0"/>
              <a:t> to analyze and improve </a:t>
            </a:r>
            <a:r>
              <a:rPr lang="en-US" sz="1600" b="1" dirty="0"/>
              <a:t>supply chain sustainability</a:t>
            </a:r>
            <a:r>
              <a:rPr lang="en-US" sz="1600" dirty="0"/>
              <a:t>. By integrating inventory, manufacturing, and supplier data, the dashboard provides </a:t>
            </a:r>
            <a:r>
              <a:rPr lang="en-US" sz="1600" b="1" dirty="0"/>
              <a:t>real-time insights</a:t>
            </a:r>
            <a:r>
              <a:rPr lang="en-US" sz="1600" dirty="0"/>
              <a:t> into revenue trends, transportation costs, and supplier performance.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This enables </a:t>
            </a:r>
            <a:r>
              <a:rPr lang="en-US" sz="1600" b="1" dirty="0"/>
              <a:t>data-driven decision-making</a:t>
            </a:r>
            <a:r>
              <a:rPr lang="en-US" sz="1600" dirty="0"/>
              <a:t>, helping businesses: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Optimize </a:t>
            </a:r>
            <a:r>
              <a:rPr lang="en-US" sz="1600" b="1" dirty="0"/>
              <a:t>inventory management and supplier selection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Reduce </a:t>
            </a:r>
            <a:r>
              <a:rPr lang="en-US" sz="1600" b="1" dirty="0"/>
              <a:t>transportation costs</a:t>
            </a:r>
            <a:r>
              <a:rPr lang="en-US" sz="1600" dirty="0"/>
              <a:t> by choosing cost-effective carriers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Improve </a:t>
            </a:r>
            <a:r>
              <a:rPr lang="en-US" sz="1600" b="1" dirty="0"/>
              <a:t>manufacturing efficiency</a:t>
            </a:r>
            <a:r>
              <a:rPr lang="en-US" sz="1600" dirty="0"/>
              <a:t> by identifying suppliers with shorter lead times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Enhance </a:t>
            </a:r>
            <a:r>
              <a:rPr lang="en-US" sz="1600" b="1" dirty="0"/>
              <a:t>supply chain sustainability</a:t>
            </a:r>
            <a:r>
              <a:rPr lang="en-US" sz="1600" dirty="0"/>
              <a:t> through better resource allocation</a:t>
            </a:r>
          </a:p>
          <a:p>
            <a:pPr algn="just"/>
            <a:r>
              <a:rPr lang="en-US" sz="1600" dirty="0"/>
              <a:t>This project demonstrates how </a:t>
            </a:r>
            <a:r>
              <a:rPr lang="en-US" sz="1600" b="1" dirty="0"/>
              <a:t>Power BI can transform raw data into meaningful insights</a:t>
            </a:r>
            <a:r>
              <a:rPr lang="en-US" sz="1600" dirty="0"/>
              <a:t>, supporting </a:t>
            </a:r>
            <a:r>
              <a:rPr lang="en-US" sz="1600" b="1" dirty="0"/>
              <a:t>efficient and sustainable business operations.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36996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ower BI Driven Exhaustive Analysis of Indian Agriculture Sector" id="{6D6E2C78-D33D-4376-8191-213132636ADC}" vid="{BA452251-0A1D-4681-9C6D-8601E7240A65}"/>
    </a:ext>
  </a:extLst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Internship</Template>
  <TotalTime>501</TotalTime>
  <Words>549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Simple Light</vt:lpstr>
      <vt:lpstr>1_Simple Light</vt:lpstr>
      <vt:lpstr>PowerPoint Presentation</vt:lpstr>
      <vt:lpstr>PowerPoint Presentation</vt:lpstr>
      <vt:lpstr>Learning Objectives</vt:lpstr>
      <vt:lpstr>Week 1 Connect Dataset to Power BI</vt:lpstr>
      <vt:lpstr>Week 2 Create Dashboard in Power BI​</vt:lpstr>
      <vt:lpstr>Week 3 Create Dashboard in Power BI​</vt:lpstr>
      <vt:lpstr>Insights:</vt:lpstr>
      <vt:lpstr>Actionable Recommendations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Aditya Patil</cp:lastModifiedBy>
  <cp:revision>256</cp:revision>
  <dcterms:modified xsi:type="dcterms:W3CDTF">2025-03-16T20:28:32Z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