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7" r:id="rId4"/>
    <p:sldId id="258" r:id="rId5"/>
    <p:sldId id="259" r:id="rId6"/>
    <p:sldId id="286" r:id="rId7"/>
    <p:sldId id="285" r:id="rId8"/>
    <p:sldId id="270" r:id="rId9"/>
    <p:sldId id="260" r:id="rId10"/>
    <p:sldId id="261" r:id="rId11"/>
    <p:sldId id="262" r:id="rId12"/>
    <p:sldId id="266" r:id="rId13"/>
    <p:sldId id="275" r:id="rId14"/>
    <p:sldId id="278" r:id="rId15"/>
    <p:sldId id="280" r:id="rId16"/>
    <p:sldId id="277" r:id="rId17"/>
    <p:sldId id="267" r:id="rId18"/>
    <p:sldId id="276" r:id="rId19"/>
    <p:sldId id="281" r:id="rId20"/>
    <p:sldId id="296" r:id="rId21"/>
    <p:sldId id="283" r:id="rId22"/>
    <p:sldId id="282" r:id="rId23"/>
    <p:sldId id="289" r:id="rId24"/>
    <p:sldId id="295" r:id="rId25"/>
    <p:sldId id="294" r:id="rId26"/>
    <p:sldId id="263" r:id="rId27"/>
    <p:sldId id="292" r:id="rId28"/>
    <p:sldId id="272" r:id="rId29"/>
    <p:sldId id="290" r:id="rId30"/>
    <p:sldId id="291" r:id="rId31"/>
    <p:sldId id="265" r:id="rId32"/>
    <p:sldId id="268" r:id="rId33"/>
    <p:sldId id="284" r:id="rId34"/>
    <p:sldId id="271" r:id="rId35"/>
    <p:sldId id="273" r:id="rId36"/>
    <p:sldId id="274" r:id="rId37"/>
    <p:sldId id="269"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31" autoAdjust="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4BD2A3-2A2F-4A81-AB30-339FB188864E}"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425877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4BD2A3-2A2F-4A81-AB30-339FB188864E}"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446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4BD2A3-2A2F-4A81-AB30-339FB188864E}"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381687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4BD2A3-2A2F-4A81-AB30-339FB188864E}"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158624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4BD2A3-2A2F-4A81-AB30-339FB188864E}"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224427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4BD2A3-2A2F-4A81-AB30-339FB188864E}"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83089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4BD2A3-2A2F-4A81-AB30-339FB188864E}"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186593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4BD2A3-2A2F-4A81-AB30-339FB188864E}"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170611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BD2A3-2A2F-4A81-AB30-339FB188864E}"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226646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4BD2A3-2A2F-4A81-AB30-339FB188864E}"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416102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4BD2A3-2A2F-4A81-AB30-339FB188864E}"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6E31E7-A86D-47D6-A4B2-8867E53612B5}" type="slidenum">
              <a:rPr lang="en-IN" smtClean="0"/>
              <a:t>‹#›</a:t>
            </a:fld>
            <a:endParaRPr lang="en-IN"/>
          </a:p>
        </p:txBody>
      </p:sp>
    </p:spTree>
    <p:extLst>
      <p:ext uri="{BB962C8B-B14F-4D97-AF65-F5344CB8AC3E}">
        <p14:creationId xmlns:p14="http://schemas.microsoft.com/office/powerpoint/2010/main" val="247307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BD2A3-2A2F-4A81-AB30-339FB188864E}" type="datetimeFigureOut">
              <a:rPr lang="en-IN" smtClean="0"/>
              <a:t>26-04-2019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E31E7-A86D-47D6-A4B2-8867E53612B5}" type="slidenum">
              <a:rPr lang="en-IN" smtClean="0"/>
              <a:t>‹#›</a:t>
            </a:fld>
            <a:endParaRPr lang="en-IN"/>
          </a:p>
        </p:txBody>
      </p:sp>
    </p:spTree>
    <p:extLst>
      <p:ext uri="{BB962C8B-B14F-4D97-AF65-F5344CB8AC3E}">
        <p14:creationId xmlns:p14="http://schemas.microsoft.com/office/powerpoint/2010/main" val="270735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AgqWcsivlA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3780" y="1479473"/>
            <a:ext cx="9144000" cy="1158649"/>
          </a:xfrm>
        </p:spPr>
        <p:txBody>
          <a:bodyPr/>
          <a:lstStyle/>
          <a:p>
            <a:r>
              <a:rPr lang="en-IN" dirty="0" smtClean="0">
                <a:latin typeface="Times New Roman" panose="02020603050405020304" pitchFamily="18" charset="0"/>
                <a:cs typeface="Times New Roman" panose="02020603050405020304" pitchFamily="18" charset="0"/>
              </a:rPr>
              <a:t>Torque Vectoring</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43780" y="4059238"/>
            <a:ext cx="9144000" cy="1655762"/>
          </a:xfrm>
        </p:spPr>
        <p:txBody>
          <a:bodyPr>
            <a:normAutofit fontScale="77500" lnSpcReduction="20000"/>
          </a:bodyPr>
          <a:lstStyle/>
          <a:p>
            <a:r>
              <a:rPr lang="en-IN" dirty="0" smtClean="0"/>
              <a:t>H Hari Narayanan (ME18MTECH11017)</a:t>
            </a:r>
          </a:p>
          <a:p>
            <a:r>
              <a:rPr lang="en-IN" dirty="0" smtClean="0"/>
              <a:t>Arnab Biswas (ME18MTECH11001)</a:t>
            </a:r>
          </a:p>
          <a:p>
            <a:r>
              <a:rPr lang="en-IN" dirty="0" err="1" smtClean="0"/>
              <a:t>Hariprakash</a:t>
            </a:r>
            <a:r>
              <a:rPr lang="en-IN" dirty="0" smtClean="0"/>
              <a:t> </a:t>
            </a:r>
            <a:r>
              <a:rPr lang="en-IN" dirty="0"/>
              <a:t>M (</a:t>
            </a:r>
            <a:r>
              <a:rPr lang="en-IN" dirty="0" smtClean="0"/>
              <a:t>ME18MTECH11018)</a:t>
            </a:r>
          </a:p>
          <a:p>
            <a:r>
              <a:rPr lang="en-IN" dirty="0" err="1" smtClean="0"/>
              <a:t>Sibivivek</a:t>
            </a:r>
            <a:r>
              <a:rPr lang="en-IN" dirty="0" smtClean="0"/>
              <a:t> </a:t>
            </a:r>
            <a:r>
              <a:rPr lang="en-IN" dirty="0"/>
              <a:t>(</a:t>
            </a:r>
            <a:r>
              <a:rPr lang="en-IN" dirty="0" smtClean="0"/>
              <a:t>ME19MTECH01003)</a:t>
            </a:r>
          </a:p>
          <a:p>
            <a:r>
              <a:rPr lang="en-IN" dirty="0"/>
              <a:t>Pranav </a:t>
            </a:r>
            <a:r>
              <a:rPr lang="en-IN"/>
              <a:t>(</a:t>
            </a:r>
            <a:r>
              <a:rPr lang="en-IN" smtClean="0"/>
              <a:t>ME19MTECH01001</a:t>
            </a:r>
            <a:r>
              <a:rPr lang="en-IN" dirty="0"/>
              <a:t>)</a:t>
            </a:r>
          </a:p>
        </p:txBody>
      </p:sp>
    </p:spTree>
    <p:extLst>
      <p:ext uri="{BB962C8B-B14F-4D97-AF65-F5344CB8AC3E}">
        <p14:creationId xmlns:p14="http://schemas.microsoft.com/office/powerpoint/2010/main" val="7801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2257" y="858973"/>
                <a:ext cx="10515600" cy="5254443"/>
              </a:xfrm>
              <a:solidFill>
                <a:schemeClr val="bg2"/>
              </a:solidFill>
              <a:ln>
                <a:solidFill>
                  <a:schemeClr val="accent1"/>
                </a:solidFill>
              </a:ln>
            </p:spPr>
            <p:txBody>
              <a:bodyPr>
                <a:normAutofit fontScale="92500" lnSpcReduction="10000"/>
              </a:bodyPr>
              <a:lstStyle/>
              <a:p>
                <a:pPr algn="ctr"/>
                <a:endParaRPr lang="en-IN" sz="2400" dirty="0" smtClean="0">
                  <a:latin typeface="Times New Roman" panose="02020603050405020304" pitchFamily="18" charset="0"/>
                  <a:cs typeface="Times New Roman" panose="02020603050405020304" pitchFamily="18" charset="0"/>
                </a:endParaRPr>
              </a:p>
              <a:p>
                <a:pPr algn="ctr"/>
                <a:r>
                  <a:rPr lang="en-IN" sz="2400" dirty="0" smtClean="0">
                    <a:latin typeface="Times New Roman" panose="02020603050405020304" pitchFamily="18" charset="0"/>
                    <a:cs typeface="Times New Roman" panose="02020603050405020304" pitchFamily="18" charset="0"/>
                  </a:rPr>
                  <a:t>We obtain two first order differential equations which when in written in the state space form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sz="2400" i="1" smtClean="0">
                            <a:latin typeface="Cambria Math" panose="02040503050406030204" pitchFamily="18" charset="0"/>
                            <a:cs typeface="Times New Roman" panose="02020603050405020304" pitchFamily="18" charset="0"/>
                          </a:rPr>
                        </m:ctrlPr>
                      </m:accPr>
                      <m:e>
                        <m:r>
                          <a:rPr lang="en-IN" sz="2400" b="0" i="1" smtClean="0">
                            <a:latin typeface="Cambria Math" panose="02040503050406030204" pitchFamily="18" charset="0"/>
                            <a:cs typeface="Times New Roman" panose="02020603050405020304" pitchFamily="18" charset="0"/>
                          </a:rPr>
                          <m:t>𝑧</m:t>
                        </m:r>
                      </m:e>
                    </m:acc>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𝐴𝑧</m:t>
                    </m:r>
                    <m:r>
                      <a:rPr lang="en-IN" sz="2400" b="0" i="1" smtClean="0">
                        <a:latin typeface="Cambria Math" panose="02040503050406030204" pitchFamily="18" charset="0"/>
                        <a:cs typeface="Times New Roman" panose="02020603050405020304" pitchFamily="18" charset="0"/>
                      </a:rPr>
                      <m:t>+</m:t>
                    </m:r>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𝐵</m:t>
                        </m:r>
                      </m:e>
                      <m:sub>
                        <m:r>
                          <a:rPr lang="en-IN" sz="2400" b="0" i="1" smtClean="0">
                            <a:latin typeface="Cambria Math" panose="02040503050406030204" pitchFamily="18" charset="0"/>
                            <a:cs typeface="Times New Roman" panose="02020603050405020304" pitchFamily="18" charset="0"/>
                          </a:rPr>
                          <m:t>𝑐</m:t>
                        </m:r>
                      </m:sub>
                    </m:sSub>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𝑢</m:t>
                        </m:r>
                      </m:e>
                      <m:sub>
                        <m:r>
                          <a:rPr lang="en-IN" sz="2400" b="0" i="1" smtClean="0">
                            <a:latin typeface="Cambria Math" panose="02040503050406030204" pitchFamily="18" charset="0"/>
                            <a:cs typeface="Times New Roman" panose="02020603050405020304" pitchFamily="18" charset="0"/>
                          </a:rPr>
                          <m:t>𝑐</m:t>
                        </m:r>
                      </m:sub>
                    </m:sSub>
                    <m:r>
                      <a:rPr lang="en-IN" sz="2400" b="0" i="1" smtClean="0">
                        <a:latin typeface="Cambria Math" panose="02040503050406030204" pitchFamily="18" charset="0"/>
                        <a:cs typeface="Times New Roman" panose="02020603050405020304" pitchFamily="18" charset="0"/>
                      </a:rPr>
                      <m:t>+</m:t>
                    </m:r>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𝐵</m:t>
                        </m:r>
                      </m:e>
                      <m:sub>
                        <m:r>
                          <a:rPr lang="en-IN" sz="2400" b="0" i="1" smtClean="0">
                            <a:latin typeface="Cambria Math" panose="02040503050406030204" pitchFamily="18" charset="0"/>
                            <a:cs typeface="Times New Roman" panose="02020603050405020304" pitchFamily="18" charset="0"/>
                          </a:rPr>
                          <m:t>𝑒</m:t>
                        </m:r>
                      </m:sub>
                    </m:sSub>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𝑢</m:t>
                        </m:r>
                      </m:e>
                      <m:sub>
                        <m:r>
                          <a:rPr lang="en-IN" sz="2400" b="0" i="1" smtClean="0">
                            <a:latin typeface="Cambria Math" panose="02040503050406030204" pitchFamily="18" charset="0"/>
                            <a:cs typeface="Times New Roman" panose="02020603050405020304" pitchFamily="18" charset="0"/>
                          </a:rPr>
                          <m:t>𝑒</m:t>
                        </m:r>
                      </m:sub>
                    </m:sSub>
                  </m:oMath>
                </a14:m>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where the state and input vectors </a:t>
                </a:r>
                <a14:m>
                  <m:oMath xmlns:m="http://schemas.openxmlformats.org/officeDocument/2006/math">
                    <m:r>
                      <a:rPr lang="en-IN" sz="2400" b="0" i="1" smtClean="0">
                        <a:latin typeface="Cambria Math" panose="02040503050406030204" pitchFamily="18" charset="0"/>
                        <a:cs typeface="Times New Roman" panose="02020603050405020304" pitchFamily="18" charset="0"/>
                      </a:rPr>
                      <m:t>𝑧</m:t>
                    </m:r>
                    <m:r>
                      <a:rPr lang="en-IN" sz="2400" b="0" i="1" smtClean="0">
                        <a:latin typeface="Cambria Math" panose="02040503050406030204" pitchFamily="18" charset="0"/>
                        <a:cs typeface="Times New Roman" panose="02020603050405020304" pitchFamily="18" charset="0"/>
                      </a:rPr>
                      <m:t>, </m:t>
                    </m:r>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𝑢</m:t>
                        </m:r>
                      </m:e>
                      <m:sub>
                        <m:r>
                          <a:rPr lang="en-IN" sz="2400" b="0" i="1" smtClean="0">
                            <a:latin typeface="Cambria Math" panose="02040503050406030204" pitchFamily="18" charset="0"/>
                            <a:cs typeface="Times New Roman" panose="02020603050405020304" pitchFamily="18" charset="0"/>
                          </a:rPr>
                          <m:t>𝑐</m:t>
                        </m:r>
                      </m:sub>
                    </m:sSub>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𝑎𝑛𝑑</m:t>
                    </m:r>
                    <m:r>
                      <a:rPr lang="en-IN" sz="2400" b="0" i="1" smtClean="0">
                        <a:latin typeface="Cambria Math" panose="02040503050406030204" pitchFamily="18" charset="0"/>
                        <a:cs typeface="Times New Roman" panose="02020603050405020304" pitchFamily="18" charset="0"/>
                      </a:rPr>
                      <m:t> </m:t>
                    </m:r>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𝑢</m:t>
                        </m:r>
                      </m:e>
                      <m:sub>
                        <m:r>
                          <a:rPr lang="en-IN" sz="2400" b="0" i="1" smtClean="0">
                            <a:latin typeface="Cambria Math" panose="02040503050406030204" pitchFamily="18" charset="0"/>
                            <a:cs typeface="Times New Roman" panose="02020603050405020304" pitchFamily="18" charset="0"/>
                          </a:rPr>
                          <m:t>𝑒</m:t>
                        </m:r>
                      </m:sub>
                    </m:sSub>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𝑎𝑟𝑒</m:t>
                    </m:r>
                    <m:r>
                      <a:rPr lang="en-IN" sz="2400" b="0" i="1" smtClean="0">
                        <a:latin typeface="Cambria Math" panose="02040503050406030204" pitchFamily="18" charset="0"/>
                        <a:cs typeface="Times New Roman" panose="02020603050405020304" pitchFamily="18" charset="0"/>
                      </a:rPr>
                      <m:t> </m:t>
                    </m:r>
                  </m:oMath>
                </a14:m>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14:m>
                  <m:oMath xmlns:m="http://schemas.openxmlformats.org/officeDocument/2006/math">
                    <m:r>
                      <a:rPr lang="en-IN" sz="2400" b="0" i="1" smtClean="0">
                        <a:latin typeface="Cambria Math" panose="02040503050406030204" pitchFamily="18" charset="0"/>
                        <a:cs typeface="Times New Roman" panose="02020603050405020304" pitchFamily="18" charset="0"/>
                      </a:rPr>
                      <m:t>𝑧</m:t>
                    </m:r>
                    <m:r>
                      <a:rPr lang="en-IN" sz="2400" b="0" i="1" smtClean="0">
                        <a:latin typeface="Cambria Math" panose="02040503050406030204" pitchFamily="18" charset="0"/>
                        <a:cs typeface="Times New Roman" panose="02020603050405020304" pitchFamily="18" charset="0"/>
                      </a:rPr>
                      <m:t>=</m:t>
                    </m:r>
                    <m:d>
                      <m:dPr>
                        <m:begChr m:val="{"/>
                        <m:endChr m:val="}"/>
                        <m:ctrlPr>
                          <a:rPr lang="en-IN" sz="24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IN" sz="2400" b="0" i="1" smtClean="0">
                                <a:latin typeface="Cambria Math" panose="02040503050406030204" pitchFamily="18" charset="0"/>
                                <a:cs typeface="Times New Roman" panose="02020603050405020304" pitchFamily="18" charset="0"/>
                              </a:rPr>
                            </m:ctrlPr>
                          </m:mPr>
                          <m:mr>
                            <m:e>
                              <m:r>
                                <a:rPr lang="en-IN" sz="2400" b="0" i="1" smtClean="0">
                                  <a:latin typeface="Cambria Math" panose="02040503050406030204" pitchFamily="18" charset="0"/>
                                  <a:cs typeface="Times New Roman" panose="02020603050405020304" pitchFamily="18" charset="0"/>
                                </a:rPr>
                                <m:t>𝛽</m:t>
                              </m:r>
                            </m:e>
                          </m:mr>
                          <m:mr>
                            <m:e>
                              <m:r>
                                <a:rPr lang="en-IN" sz="2400" b="0" i="1" smtClean="0">
                                  <a:latin typeface="Cambria Math" panose="02040503050406030204" pitchFamily="18" charset="0"/>
                                  <a:cs typeface="Times New Roman" panose="02020603050405020304" pitchFamily="18" charset="0"/>
                                </a:rPr>
                                <m:t>𝑟</m:t>
                              </m:r>
                            </m:e>
                          </m:mr>
                        </m:m>
                      </m:e>
                    </m:d>
                    <m:r>
                      <a:rPr lang="en-IN" sz="2400" b="0" i="1" smtClean="0">
                        <a:latin typeface="Cambria Math" panose="02040503050406030204" pitchFamily="18" charset="0"/>
                        <a:cs typeface="Times New Roman" panose="02020603050405020304" pitchFamily="18" charset="0"/>
                      </a:rPr>
                      <m:t>, </m:t>
                    </m:r>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𝑢</m:t>
                        </m:r>
                      </m:e>
                      <m:sub>
                        <m:r>
                          <a:rPr lang="en-IN" sz="2400" b="0" i="1" smtClean="0">
                            <a:latin typeface="Cambria Math" panose="02040503050406030204" pitchFamily="18" charset="0"/>
                            <a:cs typeface="Times New Roman" panose="02020603050405020304" pitchFamily="18" charset="0"/>
                          </a:rPr>
                          <m:t>𝑐</m:t>
                        </m:r>
                      </m:sub>
                    </m:sSub>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𝛿</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𝑎𝑛𝑑</m:t>
                    </m:r>
                    <m:r>
                      <a:rPr lang="en-IN" sz="2400" b="0" i="1" smtClean="0">
                        <a:latin typeface="Cambria Math" panose="02040503050406030204" pitchFamily="18" charset="0"/>
                        <a:cs typeface="Times New Roman" panose="02020603050405020304" pitchFamily="18" charset="0"/>
                      </a:rPr>
                      <m:t> </m:t>
                    </m:r>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𝑢</m:t>
                        </m:r>
                      </m:e>
                      <m:sub>
                        <m:r>
                          <a:rPr lang="en-IN" sz="2400" b="0" i="1" smtClean="0">
                            <a:latin typeface="Cambria Math" panose="02040503050406030204" pitchFamily="18" charset="0"/>
                            <a:cs typeface="Times New Roman" panose="02020603050405020304" pitchFamily="18" charset="0"/>
                          </a:rPr>
                          <m:t>𝑒</m:t>
                        </m:r>
                      </m:sub>
                    </m:sSub>
                    <m:r>
                      <a:rPr lang="en-IN" sz="2400" b="0" i="1" smtClean="0">
                        <a:latin typeface="Cambria Math" panose="02040503050406030204" pitchFamily="18" charset="0"/>
                        <a:cs typeface="Times New Roman" panose="02020603050405020304" pitchFamily="18" charset="0"/>
                      </a:rPr>
                      <m:t>=</m:t>
                    </m:r>
                    <m:d>
                      <m:dPr>
                        <m:begChr m:val="{"/>
                        <m:endChr m:val="}"/>
                        <m:ctrlPr>
                          <a:rPr lang="en-IN" sz="24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IN" sz="2400" b="0" i="1" smtClean="0">
                                <a:latin typeface="Cambria Math" panose="02040503050406030204" pitchFamily="18" charset="0"/>
                                <a:cs typeface="Times New Roman" panose="02020603050405020304" pitchFamily="18" charset="0"/>
                              </a:rPr>
                            </m:ctrlPr>
                          </m:mPr>
                          <m:mr>
                            <m:e>
                              <m:sSub>
                                <m:sSubPr>
                                  <m:ctrlPr>
                                    <a:rPr lang="en-IN" sz="2400" b="0" i="1" smtClean="0">
                                      <a:latin typeface="Cambria Math" panose="02040503050406030204" pitchFamily="18" charset="0"/>
                                      <a:cs typeface="Times New Roman" panose="02020603050405020304" pitchFamily="18" charset="0"/>
                                    </a:rPr>
                                  </m:ctrlPr>
                                </m:sSubPr>
                                <m:e>
                                  <m:r>
                                    <m:rPr>
                                      <m:brk m:alnAt="7"/>
                                    </m:rPr>
                                    <a:rPr lang="en-IN" sz="2400" b="0" i="1" smtClean="0">
                                      <a:latin typeface="Cambria Math" panose="02040503050406030204" pitchFamily="18" charset="0"/>
                                      <a:cs typeface="Times New Roman" panose="02020603050405020304" pitchFamily="18" charset="0"/>
                                    </a:rPr>
                                    <m:t>𝐹</m:t>
                                  </m:r>
                                </m:e>
                                <m:sub>
                                  <m:r>
                                    <m:rPr>
                                      <m:brk m:alnAt="7"/>
                                    </m:rPr>
                                    <a:rPr lang="en-IN" sz="2400" b="0" i="1" smtClean="0">
                                      <a:latin typeface="Cambria Math" panose="02040503050406030204" pitchFamily="18" charset="0"/>
                                      <a:cs typeface="Times New Roman" panose="02020603050405020304" pitchFamily="18" charset="0"/>
                                    </a:rPr>
                                    <m:t>𝑦</m:t>
                                  </m:r>
                                  <m:r>
                                    <a:rPr lang="en-IN" sz="2400" b="0" i="1" smtClean="0">
                                      <a:latin typeface="Cambria Math" panose="02040503050406030204" pitchFamily="18" charset="0"/>
                                      <a:cs typeface="Times New Roman" panose="02020603050405020304" pitchFamily="18" charset="0"/>
                                    </a:rPr>
                                    <m:t>𝑒</m:t>
                                  </m:r>
                                </m:sub>
                              </m:sSub>
                            </m:e>
                          </m:mr>
                          <m:mr>
                            <m:e>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𝑀</m:t>
                                  </m:r>
                                </m:e>
                                <m:sub>
                                  <m:r>
                                    <a:rPr lang="en-IN" sz="2400" b="0" i="1" smtClean="0">
                                      <a:latin typeface="Cambria Math" panose="02040503050406030204" pitchFamily="18" charset="0"/>
                                      <a:cs typeface="Times New Roman" panose="02020603050405020304" pitchFamily="18" charset="0"/>
                                    </a:rPr>
                                    <m:t>𝑧𝑒</m:t>
                                  </m:r>
                                </m:sub>
                              </m:sSub>
                            </m:e>
                          </m:mr>
                        </m:m>
                      </m:e>
                    </m:d>
                  </m:oMath>
                </a14:m>
                <a:r>
                  <a:rPr lang="en-IN" sz="2400" dirty="0" smtClean="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IN" sz="2400" b="0" i="1" smtClean="0">
                        <a:latin typeface="Cambria Math" panose="02040503050406030204" pitchFamily="18" charset="0"/>
                        <a:cs typeface="Times New Roman" panose="02020603050405020304" pitchFamily="18" charset="0"/>
                      </a:rPr>
                      <m:t>𝐴</m:t>
                    </m:r>
                    <m:r>
                      <a:rPr lang="en-IN" sz="2400" b="0" i="1" smtClean="0">
                        <a:latin typeface="Cambria Math" panose="02040503050406030204" pitchFamily="18" charset="0"/>
                        <a:cs typeface="Times New Roman" panose="02020603050405020304" pitchFamily="18" charset="0"/>
                      </a:rPr>
                      <m:t>=</m:t>
                    </m:r>
                    <m:d>
                      <m:dPr>
                        <m:begChr m:val="["/>
                        <m:endChr m:val="]"/>
                        <m:ctrlPr>
                          <a:rPr lang="en-IN" sz="2400"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n-IN" sz="2400" b="0" i="1" smtClean="0">
                                <a:latin typeface="Cambria Math" panose="02040503050406030204" pitchFamily="18" charset="0"/>
                                <a:cs typeface="Times New Roman" panose="02020603050405020304" pitchFamily="18" charset="0"/>
                              </a:rPr>
                            </m:ctrlPr>
                          </m:mPr>
                          <m:mr>
                            <m:e>
                              <m:f>
                                <m:fPr>
                                  <m:ctrlPr>
                                    <a:rPr lang="en-IN" sz="2400" b="0" i="1" smtClean="0">
                                      <a:latin typeface="Cambria Math" panose="02040503050406030204" pitchFamily="18" charset="0"/>
                                      <a:cs typeface="Times New Roman" panose="02020603050405020304" pitchFamily="18" charset="0"/>
                                    </a:rPr>
                                  </m:ctrlPr>
                                </m:fPr>
                                <m:num>
                                  <m:sSub>
                                    <m:sSubPr>
                                      <m:ctrlPr>
                                        <a:rPr lang="en-IN" sz="2400" b="0" i="1" smtClean="0">
                                          <a:latin typeface="Cambria Math" panose="02040503050406030204" pitchFamily="18" charset="0"/>
                                          <a:cs typeface="Times New Roman" panose="02020603050405020304" pitchFamily="18" charset="0"/>
                                        </a:rPr>
                                      </m:ctrlPr>
                                    </m:sSubPr>
                                    <m:e>
                                      <m:r>
                                        <m:rPr>
                                          <m:brk m:alnAt="7"/>
                                        </m:rPr>
                                        <a:rPr lang="en-IN" sz="2400" b="0" i="1" smtClean="0">
                                          <a:latin typeface="Cambria Math" panose="02040503050406030204" pitchFamily="18" charset="0"/>
                                          <a:cs typeface="Times New Roman" panose="02020603050405020304" pitchFamily="18" charset="0"/>
                                        </a:rPr>
                                        <m:t>𝑌</m:t>
                                      </m:r>
                                    </m:e>
                                    <m:sub>
                                      <m:r>
                                        <a:rPr lang="en-IN" sz="2400" b="0" i="1" smtClean="0">
                                          <a:latin typeface="Cambria Math" panose="02040503050406030204" pitchFamily="18" charset="0"/>
                                          <a:cs typeface="Times New Roman" panose="02020603050405020304" pitchFamily="18" charset="0"/>
                                        </a:rPr>
                                        <m:t>𝛽</m:t>
                                      </m:r>
                                    </m:sub>
                                  </m:sSub>
                                </m:num>
                                <m:den>
                                  <m:r>
                                    <m:rPr>
                                      <m:brk m:alnAt="7"/>
                                    </m:rPr>
                                    <a:rPr lang="en-IN" sz="2400" b="0" i="1" smtClean="0">
                                      <a:latin typeface="Cambria Math" panose="02040503050406030204" pitchFamily="18" charset="0"/>
                                      <a:cs typeface="Times New Roman" panose="02020603050405020304" pitchFamily="18" charset="0"/>
                                    </a:rPr>
                                    <m:t>𝑚</m:t>
                                  </m:r>
                                  <m:r>
                                    <a:rPr lang="en-IN" sz="2400" b="0" i="1" smtClean="0">
                                      <a:latin typeface="Cambria Math" panose="02040503050406030204" pitchFamily="18" charset="0"/>
                                      <a:cs typeface="Times New Roman" panose="02020603050405020304" pitchFamily="18" charset="0"/>
                                    </a:rPr>
                                    <m:t>𝑉</m:t>
                                  </m:r>
                                </m:den>
                              </m:f>
                              <m:r>
                                <m:rPr>
                                  <m:brk m:alnAt="7"/>
                                </m:rPr>
                                <a:rPr lang="en-IN" sz="2400" b="0" i="1" smtClean="0">
                                  <a:latin typeface="Cambria Math" panose="02040503050406030204" pitchFamily="18" charset="0"/>
                                  <a:cs typeface="Times New Roman" panose="02020603050405020304" pitchFamily="18" charset="0"/>
                                </a:rPr>
                                <m:t>−</m:t>
                              </m:r>
                              <m:acc>
                                <m:accPr>
                                  <m:chr m:val="̇"/>
                                  <m:ctrlPr>
                                    <a:rPr lang="en-IN" sz="2400" b="0" i="1" smtClean="0">
                                      <a:latin typeface="Cambria Math" panose="02040503050406030204" pitchFamily="18" charset="0"/>
                                      <a:cs typeface="Times New Roman" panose="02020603050405020304" pitchFamily="18" charset="0"/>
                                    </a:rPr>
                                  </m:ctrlPr>
                                </m:accPr>
                                <m:e>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𝑉</m:t>
                                      </m:r>
                                    </m:num>
                                    <m:den>
                                      <m:r>
                                        <a:rPr lang="en-IN" sz="2400" b="0" i="1" smtClean="0">
                                          <a:latin typeface="Cambria Math" panose="02040503050406030204" pitchFamily="18" charset="0"/>
                                          <a:cs typeface="Times New Roman" panose="02020603050405020304" pitchFamily="18" charset="0"/>
                                        </a:rPr>
                                        <m:t>𝑉</m:t>
                                      </m:r>
                                    </m:den>
                                  </m:f>
                                </m:e>
                              </m:acc>
                            </m:e>
                            <m:e>
                              <m:f>
                                <m:fPr>
                                  <m:ctrlPr>
                                    <a:rPr lang="en-IN" sz="2400" b="0" i="1" smtClean="0">
                                      <a:latin typeface="Cambria Math" panose="02040503050406030204" pitchFamily="18" charset="0"/>
                                      <a:cs typeface="Times New Roman" panose="02020603050405020304" pitchFamily="18" charset="0"/>
                                    </a:rPr>
                                  </m:ctrlPr>
                                </m:fPr>
                                <m:num>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𝑌</m:t>
                                      </m:r>
                                    </m:e>
                                    <m:sub>
                                      <m:r>
                                        <a:rPr lang="en-IN" sz="2400" b="0" i="1" smtClean="0">
                                          <a:latin typeface="Cambria Math" panose="02040503050406030204" pitchFamily="18" charset="0"/>
                                          <a:cs typeface="Times New Roman" panose="02020603050405020304" pitchFamily="18" charset="0"/>
                                        </a:rPr>
                                        <m:t>𝑟</m:t>
                                      </m:r>
                                    </m:sub>
                                  </m:sSub>
                                </m:num>
                                <m:den>
                                  <m:r>
                                    <a:rPr lang="en-IN" sz="2400" b="0" i="1" smtClean="0">
                                      <a:latin typeface="Cambria Math" panose="02040503050406030204" pitchFamily="18" charset="0"/>
                                      <a:cs typeface="Times New Roman" panose="02020603050405020304" pitchFamily="18" charset="0"/>
                                    </a:rPr>
                                    <m:t>𝑚𝑉</m:t>
                                  </m:r>
                                </m:den>
                              </m:f>
                              <m:r>
                                <a:rPr lang="en-IN" sz="2400" b="0" i="1" smtClean="0">
                                  <a:latin typeface="Cambria Math" panose="02040503050406030204" pitchFamily="18" charset="0"/>
                                  <a:cs typeface="Times New Roman" panose="02020603050405020304" pitchFamily="18" charset="0"/>
                                </a:rPr>
                                <m:t>−1</m:t>
                              </m:r>
                            </m:e>
                          </m:mr>
                          <m:mr>
                            <m:e>
                              <m:f>
                                <m:fPr>
                                  <m:ctrlPr>
                                    <a:rPr lang="en-IN" sz="2400" b="0" i="1" smtClean="0">
                                      <a:latin typeface="Cambria Math" panose="02040503050406030204" pitchFamily="18" charset="0"/>
                                      <a:cs typeface="Times New Roman" panose="02020603050405020304" pitchFamily="18" charset="0"/>
                                    </a:rPr>
                                  </m:ctrlPr>
                                </m:fPr>
                                <m:num>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𝑁</m:t>
                                      </m:r>
                                    </m:e>
                                    <m:sub>
                                      <m:r>
                                        <a:rPr lang="en-IN" sz="2400" b="0" i="1" smtClean="0">
                                          <a:latin typeface="Cambria Math" panose="02040503050406030204" pitchFamily="18" charset="0"/>
                                          <a:cs typeface="Times New Roman" panose="02020603050405020304" pitchFamily="18" charset="0"/>
                                        </a:rPr>
                                        <m:t>𝛽</m:t>
                                      </m:r>
                                    </m:sub>
                                  </m:sSub>
                                </m:num>
                                <m:den>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𝐽</m:t>
                                      </m:r>
                                    </m:e>
                                    <m:sub>
                                      <m:r>
                                        <a:rPr lang="en-IN" sz="2400" b="0" i="1" smtClean="0">
                                          <a:latin typeface="Cambria Math" panose="02040503050406030204" pitchFamily="18" charset="0"/>
                                          <a:cs typeface="Times New Roman" panose="02020603050405020304" pitchFamily="18" charset="0"/>
                                        </a:rPr>
                                        <m:t>𝑧</m:t>
                                      </m:r>
                                    </m:sub>
                                  </m:sSub>
                                </m:den>
                              </m:f>
                            </m:e>
                            <m:e>
                              <m:f>
                                <m:fPr>
                                  <m:ctrlPr>
                                    <a:rPr lang="en-IN" sz="2400" b="0" i="1" smtClean="0">
                                      <a:latin typeface="Cambria Math" panose="02040503050406030204" pitchFamily="18" charset="0"/>
                                      <a:cs typeface="Times New Roman" panose="02020603050405020304" pitchFamily="18" charset="0"/>
                                    </a:rPr>
                                  </m:ctrlPr>
                                </m:fPr>
                                <m:num>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𝑁</m:t>
                                      </m:r>
                                    </m:e>
                                    <m:sub>
                                      <m:r>
                                        <a:rPr lang="en-IN" sz="2400" b="0" i="1" smtClean="0">
                                          <a:latin typeface="Cambria Math" panose="02040503050406030204" pitchFamily="18" charset="0"/>
                                          <a:cs typeface="Times New Roman" panose="02020603050405020304" pitchFamily="18" charset="0"/>
                                        </a:rPr>
                                        <m:t>𝑟</m:t>
                                      </m:r>
                                    </m:sub>
                                  </m:sSub>
                                </m:num>
                                <m:den>
                                  <m:sSub>
                                    <m:sSubPr>
                                      <m:ctrlPr>
                                        <a:rPr lang="en-IN" sz="2400" b="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𝐽</m:t>
                                      </m:r>
                                    </m:e>
                                    <m:sub>
                                      <m:r>
                                        <a:rPr lang="en-IN" sz="2400" b="0" i="1" smtClean="0">
                                          <a:latin typeface="Cambria Math" panose="02040503050406030204" pitchFamily="18" charset="0"/>
                                          <a:cs typeface="Times New Roman" panose="02020603050405020304" pitchFamily="18" charset="0"/>
                                        </a:rPr>
                                        <m:t>𝑧</m:t>
                                      </m:r>
                                    </m:sub>
                                  </m:sSub>
                                </m:den>
                              </m:f>
                            </m:e>
                          </m:mr>
                        </m:m>
                      </m:e>
                    </m:d>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𝑖𝑠</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𝑡h𝑒</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𝑑𝑦𝑛𝑎𝑚𝑖𝑐</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𝑚𝑎𝑡𝑟𝑖𝑥</m:t>
                    </m:r>
                  </m:oMath>
                </a14:m>
                <a:endParaRPr lang="en-IN" sz="2400" dirty="0" smtClean="0">
                  <a:latin typeface="Times New Roman" panose="02020603050405020304" pitchFamily="18" charset="0"/>
                  <a:cs typeface="Times New Roman" panose="02020603050405020304" pitchFamily="18" charset="0"/>
                </a:endParaRPr>
              </a:p>
              <a:p>
                <a:pPr marL="0" indent="0" algn="ctr">
                  <a:buNone/>
                </a:pP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2257" y="858973"/>
                <a:ext cx="10515600" cy="5254443"/>
              </a:xfrm>
              <a:blipFill>
                <a:blip r:embed="rId2"/>
                <a:stretch>
                  <a:fillRect/>
                </a:stretch>
              </a:blipFill>
              <a:ln>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6706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31520"/>
                <a:ext cx="10515600" cy="5445443"/>
              </a:xfrm>
              <a:solidFill>
                <a:schemeClr val="bg2"/>
              </a:solidFill>
              <a:ln>
                <a:solidFill>
                  <a:schemeClr val="accent1"/>
                </a:solidFill>
              </a:ln>
            </p:spPr>
            <p:txBody>
              <a:bodyPr>
                <a:normAutofit/>
              </a:bodyPr>
              <a:lstStyle/>
              <a:p>
                <a:endParaRPr lang="en-IN" dirty="0" smtClean="0"/>
              </a:p>
              <a:p>
                <a14:m>
                  <m:oMath xmlns:m="http://schemas.openxmlformats.org/officeDocument/2006/math">
                    <m:r>
                      <a:rPr lang="en-IN" sz="2400" b="0" i="1" smtClean="0">
                        <a:latin typeface="Cambria Math" panose="02040503050406030204" pitchFamily="18" charset="0"/>
                      </a:rPr>
                      <m:t>𝐴𝑛𝑑</m:t>
                    </m:r>
                    <m:r>
                      <a:rPr lang="en-IN" sz="2400" b="0" i="1" smtClean="0">
                        <a:latin typeface="Cambria Math" panose="02040503050406030204" pitchFamily="18" charset="0"/>
                      </a:rPr>
                      <m:t> </m:t>
                    </m:r>
                    <m:r>
                      <a:rPr lang="en-IN" sz="2400" b="0" i="1" smtClean="0">
                        <a:latin typeface="Cambria Math" panose="02040503050406030204" pitchFamily="18" charset="0"/>
                      </a:rPr>
                      <m:t>𝑡h𝑒</m:t>
                    </m:r>
                    <m:r>
                      <a:rPr lang="en-IN" sz="2400" b="0" i="1" smtClean="0">
                        <a:latin typeface="Cambria Math" panose="02040503050406030204" pitchFamily="18" charset="0"/>
                      </a:rPr>
                      <m:t> </m:t>
                    </m:r>
                    <m:r>
                      <a:rPr lang="en-IN" sz="2400" b="0" i="1" smtClean="0">
                        <a:latin typeface="Cambria Math" panose="02040503050406030204" pitchFamily="18" charset="0"/>
                      </a:rPr>
                      <m:t>𝑖𝑛𝑝𝑢𝑡</m:t>
                    </m:r>
                    <m:r>
                      <a:rPr lang="en-IN" sz="2400" b="0" i="1" smtClean="0">
                        <a:latin typeface="Cambria Math" panose="02040503050406030204" pitchFamily="18" charset="0"/>
                      </a:rPr>
                      <m:t> </m:t>
                    </m:r>
                    <m:r>
                      <a:rPr lang="en-IN" sz="2400" b="0" i="1" smtClean="0">
                        <a:latin typeface="Cambria Math" panose="02040503050406030204" pitchFamily="18" charset="0"/>
                      </a:rPr>
                      <m:t>𝑔𝑎𝑖𝑛</m:t>
                    </m:r>
                    <m:r>
                      <a:rPr lang="en-IN" sz="2400" b="0" i="1" smtClean="0">
                        <a:latin typeface="Cambria Math" panose="02040503050406030204" pitchFamily="18" charset="0"/>
                      </a:rPr>
                      <m:t> </m:t>
                    </m:r>
                    <m:r>
                      <a:rPr lang="en-IN" sz="2400" b="0" i="1" smtClean="0">
                        <a:latin typeface="Cambria Math" panose="02040503050406030204" pitchFamily="18" charset="0"/>
                      </a:rPr>
                      <m:t>𝑚𝑎𝑡𝑟𝑖𝑐𝑒𝑠</m:t>
                    </m:r>
                    <m:r>
                      <a:rPr lang="en-IN" sz="2400" b="0" i="1" smtClean="0">
                        <a:latin typeface="Cambria Math" panose="02040503050406030204" pitchFamily="18" charset="0"/>
                      </a:rPr>
                      <m:t> </m:t>
                    </m:r>
                    <m:r>
                      <a:rPr lang="en-IN" sz="2400" b="0" i="1" smtClean="0">
                        <a:latin typeface="Cambria Math" panose="02040503050406030204" pitchFamily="18" charset="0"/>
                      </a:rPr>
                      <m:t>𝑎𝑟𝑒</m:t>
                    </m:r>
                  </m:oMath>
                </a14:m>
                <a:endParaRPr lang="en-IN" dirty="0" smtClean="0"/>
              </a:p>
              <a:p>
                <a:pPr marL="0" indent="0">
                  <a:buNone/>
                </a:pPr>
                <a:r>
                  <a:rPr lang="en-IN" dirty="0" smtClean="0"/>
                  <a:t/>
                </a:r>
                <a:br>
                  <a:rPr lang="en-IN" dirty="0" smtClean="0"/>
                </a:b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𝐵</m:t>
                          </m:r>
                        </m:e>
                        <m:sub>
                          <m:r>
                            <a:rPr lang="en-IN" sz="2400" b="0" i="1" smtClean="0">
                              <a:latin typeface="Cambria Math" panose="02040503050406030204" pitchFamily="18" charset="0"/>
                            </a:rPr>
                            <m:t>𝑐</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m>
                            <m:mPr>
                              <m:mcs>
                                <m:mc>
                                  <m:mcPr>
                                    <m:count m:val="1"/>
                                    <m:mcJc m:val="center"/>
                                  </m:mcPr>
                                </m:mc>
                              </m:mcs>
                              <m:ctrlPr>
                                <a:rPr lang="en-IN" sz="2400" b="0" i="1" smtClean="0">
                                  <a:latin typeface="Cambria Math" panose="02040503050406030204" pitchFamily="18" charset="0"/>
                                </a:rPr>
                              </m:ctrlPr>
                            </m:mPr>
                            <m:mr>
                              <m:e>
                                <m:f>
                                  <m:fPr>
                                    <m:ctrlPr>
                                      <a:rPr lang="en-IN" sz="2400" b="0" i="1" smtClean="0">
                                        <a:latin typeface="Cambria Math" panose="02040503050406030204" pitchFamily="18" charset="0"/>
                                      </a:rPr>
                                    </m:ctrlPr>
                                  </m:fPr>
                                  <m:num>
                                    <m:sSub>
                                      <m:sSubPr>
                                        <m:ctrlPr>
                                          <a:rPr lang="en-IN" sz="2400" b="0" i="1" smtClean="0">
                                            <a:latin typeface="Cambria Math" panose="02040503050406030204" pitchFamily="18" charset="0"/>
                                          </a:rPr>
                                        </m:ctrlPr>
                                      </m:sSubPr>
                                      <m:e>
                                        <m:r>
                                          <m:rPr>
                                            <m:brk m:alnAt="7"/>
                                          </m:rPr>
                                          <a:rPr lang="en-IN" sz="2400" b="0" i="1" smtClean="0">
                                            <a:latin typeface="Cambria Math" panose="02040503050406030204" pitchFamily="18" charset="0"/>
                                          </a:rPr>
                                          <m:t>𝑌</m:t>
                                        </m:r>
                                      </m:e>
                                      <m:sub>
                                        <m:r>
                                          <a:rPr lang="en-IN" sz="2400" b="0" i="1" smtClean="0">
                                            <a:latin typeface="Cambria Math" panose="02040503050406030204" pitchFamily="18" charset="0"/>
                                          </a:rPr>
                                          <m:t>𝛿</m:t>
                                        </m:r>
                                      </m:sub>
                                    </m:sSub>
                                  </m:num>
                                  <m:den>
                                    <m:r>
                                      <m:rPr>
                                        <m:brk m:alnAt="7"/>
                                      </m:rPr>
                                      <a:rPr lang="en-IN" sz="2400" b="0" i="1" smtClean="0">
                                        <a:latin typeface="Cambria Math" panose="02040503050406030204" pitchFamily="18" charset="0"/>
                                      </a:rPr>
                                      <m:t>𝑚</m:t>
                                    </m:r>
                                    <m:r>
                                      <a:rPr lang="en-IN" sz="2400" b="0" i="1" smtClean="0">
                                        <a:latin typeface="Cambria Math" panose="02040503050406030204" pitchFamily="18" charset="0"/>
                                      </a:rPr>
                                      <m:t>𝑉</m:t>
                                    </m:r>
                                  </m:den>
                                </m:f>
                              </m:e>
                            </m:mr>
                            <m:mr>
                              <m:e>
                                <m:f>
                                  <m:fPr>
                                    <m:ctrlPr>
                                      <a:rPr lang="en-IN" sz="2400" b="0" i="1" smtClean="0">
                                        <a:latin typeface="Cambria Math" panose="02040503050406030204" pitchFamily="18" charset="0"/>
                                      </a:rPr>
                                    </m:ctrlPr>
                                  </m:fPr>
                                  <m:num>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𝑁</m:t>
                                        </m:r>
                                      </m:e>
                                      <m:sub>
                                        <m:r>
                                          <a:rPr lang="en-IN" sz="2400" b="0" i="1" smtClean="0">
                                            <a:latin typeface="Cambria Math" panose="02040503050406030204" pitchFamily="18" charset="0"/>
                                          </a:rPr>
                                          <m:t>𝛿</m:t>
                                        </m:r>
                                      </m:sub>
                                    </m:sSub>
                                  </m:num>
                                  <m:den>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𝐽</m:t>
                                        </m:r>
                                      </m:e>
                                      <m:sub>
                                        <m:r>
                                          <a:rPr lang="en-IN" sz="2400" b="0" i="1" smtClean="0">
                                            <a:latin typeface="Cambria Math" panose="02040503050406030204" pitchFamily="18" charset="0"/>
                                          </a:rPr>
                                          <m:t>𝑧</m:t>
                                        </m:r>
                                      </m:sub>
                                    </m:sSub>
                                  </m:den>
                                </m:f>
                              </m:e>
                            </m:mr>
                          </m:m>
                        </m:e>
                      </m:d>
                      <m:r>
                        <a:rPr lang="en-IN" sz="2400" b="0" i="1" smtClean="0">
                          <a:latin typeface="Cambria Math" panose="02040503050406030204" pitchFamily="18" charset="0"/>
                        </a:rPr>
                        <m:t> </m:t>
                      </m:r>
                      <m:r>
                        <a:rPr lang="en-IN" sz="2400" b="0" i="1" smtClean="0">
                          <a:latin typeface="Cambria Math" panose="02040503050406030204" pitchFamily="18" charset="0"/>
                        </a:rPr>
                        <m:t>𝑎𝑛𝑑</m:t>
                      </m:r>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𝐵</m:t>
                          </m:r>
                        </m:e>
                        <m:sub>
                          <m:r>
                            <a:rPr lang="en-IN" sz="2400" b="0" i="1" smtClean="0">
                              <a:latin typeface="Cambria Math" panose="02040503050406030204" pitchFamily="18" charset="0"/>
                            </a:rPr>
                            <m:t>𝑒</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m>
                            <m:mPr>
                              <m:mcs>
                                <m:mc>
                                  <m:mcPr>
                                    <m:count m:val="2"/>
                                    <m:mcJc m:val="center"/>
                                  </m:mcPr>
                                </m:mc>
                              </m:mcs>
                              <m:ctrlPr>
                                <a:rPr lang="en-IN" sz="2400" b="0" i="1" smtClean="0">
                                  <a:latin typeface="Cambria Math" panose="02040503050406030204" pitchFamily="18" charset="0"/>
                                </a:rPr>
                              </m:ctrlPr>
                            </m:mPr>
                            <m:mr>
                              <m:e>
                                <m:f>
                                  <m:fPr>
                                    <m:ctrlPr>
                                      <a:rPr lang="en-IN" sz="2400" b="0" i="1" smtClean="0">
                                        <a:latin typeface="Cambria Math" panose="02040503050406030204" pitchFamily="18" charset="0"/>
                                      </a:rPr>
                                    </m:ctrlPr>
                                  </m:fPr>
                                  <m:num>
                                    <m:r>
                                      <m:rPr>
                                        <m:brk m:alnAt="7"/>
                                      </m:rPr>
                                      <a:rPr lang="en-IN" sz="2400" b="0" i="1" smtClean="0">
                                        <a:latin typeface="Cambria Math" panose="02040503050406030204" pitchFamily="18" charset="0"/>
                                      </a:rPr>
                                      <m:t>1</m:t>
                                    </m:r>
                                  </m:num>
                                  <m:den>
                                    <m:r>
                                      <m:rPr>
                                        <m:brk m:alnAt="7"/>
                                      </m:rPr>
                                      <a:rPr lang="en-IN" sz="2400" b="0" i="1" smtClean="0">
                                        <a:latin typeface="Cambria Math" panose="02040503050406030204" pitchFamily="18" charset="0"/>
                                      </a:rPr>
                                      <m:t>𝑚</m:t>
                                    </m:r>
                                    <m:r>
                                      <a:rPr lang="en-IN" sz="2400" b="0" i="1" smtClean="0">
                                        <a:latin typeface="Cambria Math" panose="02040503050406030204" pitchFamily="18" charset="0"/>
                                      </a:rPr>
                                      <m:t>𝑉</m:t>
                                    </m:r>
                                  </m:den>
                                </m:f>
                              </m:e>
                              <m:e>
                                <m:r>
                                  <a:rPr lang="en-IN" sz="2400" b="0" i="1" smtClean="0">
                                    <a:latin typeface="Cambria Math" panose="02040503050406030204" pitchFamily="18" charset="0"/>
                                  </a:rPr>
                                  <m:t>0</m:t>
                                </m:r>
                              </m:e>
                            </m:mr>
                            <m:mr>
                              <m:e>
                                <m:r>
                                  <a:rPr lang="en-IN" sz="2400" b="0" i="1" smtClean="0">
                                    <a:latin typeface="Cambria Math" panose="02040503050406030204" pitchFamily="18" charset="0"/>
                                  </a:rPr>
                                  <m:t>0</m:t>
                                </m:r>
                              </m:e>
                              <m:e>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𝐽</m:t>
                                        </m:r>
                                      </m:e>
                                      <m:sub>
                                        <m:r>
                                          <a:rPr lang="en-IN" sz="2400" b="0" i="1" smtClean="0">
                                            <a:latin typeface="Cambria Math" panose="02040503050406030204" pitchFamily="18" charset="0"/>
                                          </a:rPr>
                                          <m:t>𝑧</m:t>
                                        </m:r>
                                      </m:sub>
                                    </m:sSub>
                                  </m:den>
                                </m:f>
                              </m:e>
                            </m:mr>
                          </m:m>
                        </m:e>
                      </m:d>
                    </m:oMath>
                  </m:oMathPara>
                </a14:m>
                <a:endParaRPr lang="en-IN" sz="2400" b="0" dirty="0" smtClean="0"/>
              </a:p>
              <a:p>
                <a:endParaRPr lang="en-IN" b="0" i="1" dirty="0" smtClean="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𝑆𝑡𝑎𝑏𝑖𝑙𝑖𝑡𝑦</m:t>
                    </m:r>
                    <m:r>
                      <a:rPr lang="en-IN" sz="2400" b="0" i="1" smtClean="0">
                        <a:latin typeface="Cambria Math" panose="02040503050406030204" pitchFamily="18" charset="0"/>
                      </a:rPr>
                      <m:t> </m:t>
                    </m:r>
                    <m:r>
                      <a:rPr lang="en-IN" sz="2400" b="0" i="1" smtClean="0">
                        <a:latin typeface="Cambria Math" panose="02040503050406030204" pitchFamily="18" charset="0"/>
                      </a:rPr>
                      <m:t>𝑖𝑠</m:t>
                    </m:r>
                    <m:r>
                      <a:rPr lang="en-IN" sz="2400" b="0" i="1" smtClean="0">
                        <a:latin typeface="Cambria Math" panose="02040503050406030204" pitchFamily="18" charset="0"/>
                      </a:rPr>
                      <m:t> </m:t>
                    </m:r>
                    <m:r>
                      <a:rPr lang="en-IN" sz="2400" b="0" i="1" smtClean="0">
                        <a:latin typeface="Cambria Math" panose="02040503050406030204" pitchFamily="18" charset="0"/>
                      </a:rPr>
                      <m:t>𝑑𝑒𝑐𝑖𝑑𝑒𝑑</m:t>
                    </m:r>
                    <m:r>
                      <a:rPr lang="en-IN" sz="2400" b="0" i="1" smtClean="0">
                        <a:latin typeface="Cambria Math" panose="02040503050406030204" pitchFamily="18" charset="0"/>
                      </a:rPr>
                      <m:t> </m:t>
                    </m:r>
                    <m:r>
                      <a:rPr lang="en-IN" sz="2400" b="0" i="1" smtClean="0">
                        <a:latin typeface="Cambria Math" panose="02040503050406030204" pitchFamily="18" charset="0"/>
                      </a:rPr>
                      <m:t>𝑓𝑟𝑜𝑚</m:t>
                    </m:r>
                    <m:r>
                      <a:rPr lang="en-IN" sz="2400" b="0" i="1" smtClean="0">
                        <a:latin typeface="Cambria Math" panose="02040503050406030204" pitchFamily="18" charset="0"/>
                      </a:rPr>
                      <m:t> </m:t>
                    </m:r>
                    <m:r>
                      <a:rPr lang="en-IN" sz="2400" b="0" i="1" smtClean="0">
                        <a:latin typeface="Cambria Math" panose="02040503050406030204" pitchFamily="18" charset="0"/>
                      </a:rPr>
                      <m:t>𝑡h𝑒</m:t>
                    </m:r>
                    <m:r>
                      <a:rPr lang="en-IN" sz="2400" b="0" i="1" smtClean="0">
                        <a:latin typeface="Cambria Math" panose="02040503050406030204" pitchFamily="18" charset="0"/>
                      </a:rPr>
                      <m:t> </m:t>
                    </m:r>
                    <m:r>
                      <a:rPr lang="en-IN" sz="2400" b="0" i="1" smtClean="0">
                        <a:latin typeface="Cambria Math" panose="02040503050406030204" pitchFamily="18" charset="0"/>
                      </a:rPr>
                      <m:t>𝑒𝑖𝑔𝑒𝑛</m:t>
                    </m:r>
                    <m:r>
                      <a:rPr lang="en-IN" sz="2400" b="0" i="1" smtClean="0">
                        <a:latin typeface="Cambria Math" panose="02040503050406030204" pitchFamily="18" charset="0"/>
                      </a:rPr>
                      <m:t> </m:t>
                    </m:r>
                    <m:r>
                      <a:rPr lang="en-IN" sz="2400" b="0" i="1" smtClean="0">
                        <a:latin typeface="Cambria Math" panose="02040503050406030204" pitchFamily="18" charset="0"/>
                      </a:rPr>
                      <m:t>𝑣𝑎𝑙𝑢𝑒𝑠</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𝑡h𝑒</m:t>
                    </m:r>
                    <m:r>
                      <a:rPr lang="en-IN" sz="2400" b="0" i="1" smtClean="0">
                        <a:latin typeface="Cambria Math" panose="02040503050406030204" pitchFamily="18" charset="0"/>
                      </a:rPr>
                      <m:t> </m:t>
                    </m:r>
                    <m:r>
                      <a:rPr lang="en-IN" sz="2400" b="0" i="1" smtClean="0">
                        <a:latin typeface="Cambria Math" panose="02040503050406030204" pitchFamily="18" charset="0"/>
                      </a:rPr>
                      <m:t>𝑑𝑦𝑛𝑎𝑚𝑖𝑐</m:t>
                    </m:r>
                    <m:r>
                      <a:rPr lang="en-IN" sz="2400" b="0" i="1" smtClean="0">
                        <a:latin typeface="Cambria Math" panose="02040503050406030204" pitchFamily="18" charset="0"/>
                      </a:rPr>
                      <m:t> </m:t>
                    </m:r>
                    <m:r>
                      <a:rPr lang="en-IN" sz="2400" b="0" i="1" smtClean="0">
                        <a:latin typeface="Cambria Math" panose="02040503050406030204" pitchFamily="18" charset="0"/>
                      </a:rPr>
                      <m:t>𝑚𝑎𝑡𝑟𝑖𝑥</m:t>
                    </m:r>
                    <m:r>
                      <a:rPr lang="en-IN" sz="2400" b="0" i="1" smtClean="0">
                        <a:latin typeface="Cambria Math" panose="02040503050406030204" pitchFamily="18" charset="0"/>
                      </a:rPr>
                      <m:t> </m:t>
                    </m:r>
                    <m:r>
                      <a:rPr lang="en-IN" sz="2400" b="0" i="1" smtClean="0">
                        <a:latin typeface="Cambria Math" panose="02040503050406030204" pitchFamily="18" charset="0"/>
                      </a:rPr>
                      <m:t>𝐴</m:t>
                    </m:r>
                    <m:r>
                      <a:rPr lang="en-IN" sz="2400" b="0" i="1" smtClean="0">
                        <a:latin typeface="Cambria Math" panose="02040503050406030204" pitchFamily="18" charset="0"/>
                      </a:rPr>
                      <m:t>.</m:t>
                    </m:r>
                  </m:oMath>
                </a14:m>
                <a:r>
                  <a:rPr lang="en-IN" sz="2400" b="0" dirty="0" smtClean="0"/>
                  <a:t/>
                </a:r>
                <a:br>
                  <a:rPr lang="en-IN" sz="2400" b="0" dirty="0" smtClean="0"/>
                </a:br>
                <a:r>
                  <a:rPr lang="en-IN" sz="2400" b="0" dirty="0" smtClean="0"/>
                  <a:t/>
                </a:r>
                <a:br>
                  <a:rPr lang="en-IN" sz="2400" b="0" dirty="0" smtClean="0"/>
                </a:br>
                <a14:m>
                  <m:oMath xmlns:m="http://schemas.openxmlformats.org/officeDocument/2006/math">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𝜆</m:t>
                        </m:r>
                        <m:r>
                          <a:rPr lang="en-IN" sz="2400" b="0" i="1" smtClean="0">
                            <a:latin typeface="Cambria Math" panose="02040503050406030204" pitchFamily="18" charset="0"/>
                          </a:rPr>
                          <m:t>𝐼</m:t>
                        </m:r>
                      </m:e>
                    </m:d>
                    <m:r>
                      <a:rPr lang="en-IN" sz="2400" b="0" i="1" smtClean="0">
                        <a:latin typeface="Cambria Math" panose="02040503050406030204" pitchFamily="18" charset="0"/>
                      </a:rPr>
                      <m:t>=0</m:t>
                    </m:r>
                  </m:oMath>
                </a14:m>
                <a:r>
                  <a:rPr lang="en-IN" sz="2400" dirty="0" smtClean="0"/>
                  <a:t/>
                </a:r>
                <a:br>
                  <a:rPr lang="en-IN" sz="2400" dirty="0" smtClean="0"/>
                </a:br>
                <a:endParaRPr lang="en-IN" sz="2400"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31520"/>
                <a:ext cx="10515600" cy="5445443"/>
              </a:xfrm>
              <a:blipFill>
                <a:blip r:embed="rId2"/>
                <a:stretch>
                  <a:fillRect l="-753"/>
                </a:stretch>
              </a:blipFill>
              <a:ln>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40420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753114" y="857494"/>
                <a:ext cx="5450043" cy="5852756"/>
              </a:xfrm>
              <a:prstGeom prst="rect">
                <a:avLst/>
              </a:prstGeom>
              <a:solidFill>
                <a:schemeClr val="bg2"/>
              </a:solidFill>
              <a:ln>
                <a:solidFill>
                  <a:schemeClr val="accent1">
                    <a:lumMod val="60000"/>
                    <a:lumOff val="40000"/>
                  </a:schemeClr>
                </a:solidFill>
              </a:ln>
            </p:spPr>
            <p:txBody>
              <a:bodyPr wrap="square" rtlCol="0">
                <a:spAutoFit/>
              </a:bodyPr>
              <a:lstStyle/>
              <a:p>
                <a:r>
                  <a:rPr lang="en-IN" b="1" dirty="0" smtClean="0"/>
                  <a:t>VEHICLE PARAMETERS USED </a:t>
                </a:r>
                <a:r>
                  <a:rPr lang="en-IN" dirty="0" smtClean="0"/>
                  <a:t>: </a:t>
                </a:r>
                <a:br>
                  <a:rPr lang="en-IN" dirty="0" smtClean="0"/>
                </a:br>
                <a:r>
                  <a:rPr lang="en-IN" dirty="0" smtClean="0"/>
                  <a:t/>
                </a:r>
                <a:br>
                  <a:rPr lang="en-IN" dirty="0" smtClean="0"/>
                </a:br>
                <a:r>
                  <a:rPr lang="en-IN" dirty="0" smtClean="0"/>
                  <a:t>m = 1500; L = 2160 mm; a = 870 mm; b = 1290 mm</a:t>
                </a:r>
                <a:br>
                  <a:rPr lang="en-IN" dirty="0" smtClean="0"/>
                </a:br>
                <a:r>
                  <a:rPr lang="en-IN" dirty="0" smtClean="0"/>
                  <a:t>w = 1560 mm; </a:t>
                </a:r>
                <a:r>
                  <a:rPr lang="en-IN" dirty="0" err="1" smtClean="0"/>
                  <a:t>Rw</a:t>
                </a:r>
                <a:r>
                  <a:rPr lang="en-IN" dirty="0" smtClean="0"/>
                  <a:t> = 300 mm;</a:t>
                </a:r>
              </a:p>
              <a:p>
                <a:endParaRPr lang="en-IN" dirty="0"/>
              </a:p>
              <a:p>
                <a:r>
                  <a:rPr lang="en-IN" dirty="0" smtClean="0"/>
                  <a:t>Cornering Stiffnesses :</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𝑓</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1</m:t>
                          </m:r>
                        </m:sub>
                      </m:sSub>
                      <m:r>
                        <a:rPr lang="en-IN" b="0" i="1" smtClean="0">
                          <a:latin typeface="Cambria Math" panose="02040503050406030204" pitchFamily="18" charset="0"/>
                        </a:rPr>
                        <m:t>=67369</m:t>
                      </m:r>
                      <m:f>
                        <m:fPr>
                          <m:ctrlPr>
                            <a:rPr lang="en-IN" b="0" i="1" smtClean="0">
                              <a:latin typeface="Cambria Math" panose="02040503050406030204" pitchFamily="18" charset="0"/>
                            </a:rPr>
                          </m:ctrlPr>
                        </m:fPr>
                        <m:num>
                          <m:r>
                            <a:rPr lang="en-IN" b="0" i="1" smtClean="0">
                              <a:latin typeface="Cambria Math" panose="02040503050406030204" pitchFamily="18" charset="0"/>
                            </a:rPr>
                            <m:t>𝑁</m:t>
                          </m:r>
                        </m:num>
                        <m:den>
                          <m:r>
                            <a:rPr lang="en-IN" b="0" i="1" smtClean="0">
                              <a:latin typeface="Cambria Math" panose="02040503050406030204" pitchFamily="18" charset="0"/>
                            </a:rPr>
                            <m:t>𝑟𝑎𝑑</m:t>
                          </m:r>
                        </m:den>
                      </m:f>
                    </m:oMath>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𝑟</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2</m:t>
                          </m:r>
                        </m:sub>
                      </m:sSub>
                      <m:r>
                        <a:rPr lang="en-IN" b="0" i="1" smtClean="0">
                          <a:latin typeface="Cambria Math" panose="02040503050406030204" pitchFamily="18" charset="0"/>
                        </a:rPr>
                        <m:t>=63411</m:t>
                      </m:r>
                      <m:f>
                        <m:fPr>
                          <m:ctrlPr>
                            <a:rPr lang="en-IN" b="0" i="1" smtClean="0">
                              <a:latin typeface="Cambria Math" panose="02040503050406030204" pitchFamily="18" charset="0"/>
                            </a:rPr>
                          </m:ctrlPr>
                        </m:fPr>
                        <m:num>
                          <m:r>
                            <a:rPr lang="en-IN" b="0" i="1" smtClean="0">
                              <a:latin typeface="Cambria Math" panose="02040503050406030204" pitchFamily="18" charset="0"/>
                            </a:rPr>
                            <m:t>𝑁</m:t>
                          </m:r>
                        </m:num>
                        <m:den>
                          <m:r>
                            <a:rPr lang="en-IN" b="0" i="1" smtClean="0">
                              <a:latin typeface="Cambria Math" panose="02040503050406030204" pitchFamily="18" charset="0"/>
                            </a:rPr>
                            <m:t>𝑟𝑎𝑑</m:t>
                          </m:r>
                        </m:den>
                      </m:f>
                    </m:oMath>
                  </m:oMathPara>
                </a14:m>
                <a:endParaRPr lang="en-IN" b="0" dirty="0" smtClean="0"/>
              </a:p>
              <a:p>
                <a:endParaRPr lang="en-IN"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=1.7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2</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=−2.2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𝑚𝑧</m:t>
                          </m:r>
                          <m:r>
                            <a:rPr lang="en-IN" b="0" i="1" smtClean="0">
                              <a:latin typeface="Cambria Math" panose="02040503050406030204" pitchFamily="18" charset="0"/>
                            </a:rPr>
                            <m:t>,</m:t>
                          </m:r>
                          <m:r>
                            <a:rPr lang="en-IN" b="0" i="1" smtClean="0">
                              <a:latin typeface="Cambria Math" panose="02040503050406030204" pitchFamily="18" charset="0"/>
                            </a:rPr>
                            <m:t>𝛽</m:t>
                          </m:r>
                        </m:sub>
                      </m:sSub>
                      <m:r>
                        <a:rPr lang="en-IN" b="0" i="1" smtClean="0">
                          <a:latin typeface="Cambria Math" panose="02040503050406030204" pitchFamily="18" charset="0"/>
                        </a:rPr>
                        <m:t>=0.6;</m:t>
                      </m:r>
                    </m:oMath>
                  </m:oMathPara>
                </a14:m>
                <a:endParaRPr lang="en-IN" b="0" dirty="0" smtClean="0"/>
              </a:p>
              <a:p>
                <a:endParaRPr lang="en-IN" b="0" dirty="0" smtClean="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𝑚𝑧</m:t>
                      </m:r>
                      <m:sSub>
                        <m:sSubPr>
                          <m:ctrlPr>
                            <a:rPr lang="en-IN" b="0" i="1" smtClean="0">
                              <a:latin typeface="Cambria Math" panose="02040503050406030204" pitchFamily="18" charset="0"/>
                            </a:rPr>
                          </m:ctrlPr>
                        </m:sSubPr>
                        <m:e>
                          <m:r>
                            <a:rPr lang="en-IN" b="0" i="1" smtClean="0">
                              <a:latin typeface="Cambria Math" panose="02040503050406030204" pitchFamily="18" charset="0"/>
                            </a:rPr>
                            <m:t>1</m:t>
                          </m:r>
                        </m:e>
                        <m:sub>
                          <m:r>
                            <a:rPr lang="en-IN" b="0" i="1" smtClean="0">
                              <a:latin typeface="Cambria Math" panose="02040503050406030204" pitchFamily="18" charset="0"/>
                            </a:rPr>
                            <m:t>,</m:t>
                          </m:r>
                          <m:r>
                            <a:rPr lang="en-IN" b="0" i="1" smtClean="0">
                              <a:latin typeface="Cambria Math" panose="02040503050406030204" pitchFamily="18" charset="0"/>
                            </a:rPr>
                            <m:t>𝛼</m:t>
                          </m:r>
                        </m:sub>
                      </m:sSub>
                      <m:r>
                        <a:rPr lang="en-IN" b="0" i="1" smtClean="0">
                          <a:latin typeface="Cambria Math" panose="02040503050406030204" pitchFamily="18" charset="0"/>
                        </a:rPr>
                        <m:t>=2010;</m:t>
                      </m:r>
                      <m:r>
                        <a:rPr lang="en-IN" b="0" i="1" smtClean="0">
                          <a:latin typeface="Cambria Math" panose="02040503050406030204" pitchFamily="18" charset="0"/>
                        </a:rPr>
                        <m:t>𝑚𝑧</m:t>
                      </m:r>
                      <m:sSub>
                        <m:sSubPr>
                          <m:ctrlPr>
                            <a:rPr lang="en-IN" b="0" i="1" smtClean="0">
                              <a:latin typeface="Cambria Math" panose="02040503050406030204" pitchFamily="18" charset="0"/>
                            </a:rPr>
                          </m:ctrlPr>
                        </m:sSubPr>
                        <m:e>
                          <m:r>
                            <a:rPr lang="en-IN" b="0" i="1" smtClean="0">
                              <a:latin typeface="Cambria Math" panose="02040503050406030204" pitchFamily="18" charset="0"/>
                            </a:rPr>
                            <m:t>2</m:t>
                          </m:r>
                        </m:e>
                        <m:sub>
                          <m:r>
                            <a:rPr lang="en-IN" b="0" i="1" smtClean="0">
                              <a:latin typeface="Cambria Math" panose="02040503050406030204" pitchFamily="18" charset="0"/>
                            </a:rPr>
                            <m:t>,</m:t>
                          </m:r>
                          <m:r>
                            <a:rPr lang="en-IN" b="0" i="1" smtClean="0">
                              <a:latin typeface="Cambria Math" panose="02040503050406030204" pitchFamily="18" charset="0"/>
                            </a:rPr>
                            <m:t>𝛼</m:t>
                          </m:r>
                        </m:sub>
                      </m:sSub>
                      <m:r>
                        <a:rPr lang="en-IN" b="0" i="1" smtClean="0">
                          <a:latin typeface="Cambria Math" panose="02040503050406030204" pitchFamily="18" charset="0"/>
                        </a:rPr>
                        <m:t>=1366;</m:t>
                      </m:r>
                    </m:oMath>
                  </m:oMathPara>
                </a14:m>
                <a:endParaRPr lang="en-IN" b="0" dirty="0" smtClean="0"/>
              </a:p>
              <a:p>
                <a:endParaRPr lang="en-IN" b="0" dirty="0" smtClean="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𝜌</m:t>
                      </m:r>
                      <m:r>
                        <a:rPr lang="en-IN" b="0" i="1" smtClean="0">
                          <a:latin typeface="Cambria Math" panose="02040503050406030204" pitchFamily="18" charset="0"/>
                        </a:rPr>
                        <m:t>=1.225</m:t>
                      </m:r>
                      <m:f>
                        <m:fPr>
                          <m:ctrlPr>
                            <a:rPr lang="en-IN" b="0" i="1" smtClean="0">
                              <a:latin typeface="Cambria Math" panose="02040503050406030204" pitchFamily="18" charset="0"/>
                            </a:rPr>
                          </m:ctrlPr>
                        </m:fPr>
                        <m:num>
                          <m:r>
                            <a:rPr lang="en-IN" b="0" i="1" smtClean="0">
                              <a:latin typeface="Cambria Math" panose="02040503050406030204" pitchFamily="18" charset="0"/>
                            </a:rPr>
                            <m:t>𝑘𝑔</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3</m:t>
                              </m:r>
                            </m:sup>
                          </m:sSup>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𝑧</m:t>
                          </m:r>
                        </m:sub>
                      </m:sSub>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rPr>
                        <m:t>=2000 </m:t>
                      </m:r>
                      <m:r>
                        <a:rPr lang="en-IN" b="0" i="1" smtClean="0">
                          <a:latin typeface="Cambria Math" panose="02040503050406030204" pitchFamily="18" charset="0"/>
                        </a:rPr>
                        <m:t>𝑘𝑔</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2</m:t>
                          </m:r>
                        </m:sup>
                      </m:sSup>
                    </m:oMath>
                  </m:oMathPara>
                </a14:m>
                <a:endParaRPr lang="en-IN" b="0" dirty="0" smtClean="0"/>
              </a:p>
              <a:p>
                <a:endParaRPr lang="en-IN" dirty="0"/>
              </a:p>
              <a:p>
                <a:r>
                  <a:rPr lang="en-IN" dirty="0" smtClean="0">
                    <a:latin typeface="Times New Roman" panose="02020603050405020304" pitchFamily="18" charset="0"/>
                    <a:cs typeface="Times New Roman" panose="02020603050405020304" pitchFamily="18" charset="0"/>
                  </a:rPr>
                  <a:t>(Obtained from </a:t>
                </a:r>
                <a:r>
                  <a:rPr lang="en-IN" i="1" dirty="0" smtClean="0">
                    <a:latin typeface="Times New Roman" panose="02020603050405020304" pitchFamily="18" charset="0"/>
                    <a:cs typeface="Times New Roman" panose="02020603050405020304" pitchFamily="18" charset="0"/>
                  </a:rPr>
                  <a:t>The Automotive Chassis Volume2 : </a:t>
                </a:r>
                <a:br>
                  <a:rPr lang="en-IN" i="1" dirty="0" smtClean="0">
                    <a:latin typeface="Times New Roman" panose="02020603050405020304" pitchFamily="18" charset="0"/>
                    <a:cs typeface="Times New Roman" panose="02020603050405020304" pitchFamily="18" charset="0"/>
                  </a:rPr>
                </a:br>
                <a:r>
                  <a:rPr lang="en-IN" i="1" dirty="0" smtClean="0">
                    <a:latin typeface="Times New Roman" panose="02020603050405020304" pitchFamily="18" charset="0"/>
                    <a:cs typeface="Times New Roman" panose="02020603050405020304" pitchFamily="18" charset="0"/>
                  </a:rPr>
                  <a:t>System Design , Giancarlo </a:t>
                </a:r>
                <a:r>
                  <a:rPr lang="en-IN" i="1" dirty="0" err="1" smtClean="0">
                    <a:latin typeface="Times New Roman" panose="02020603050405020304" pitchFamily="18" charset="0"/>
                    <a:cs typeface="Times New Roman" panose="02020603050405020304" pitchFamily="18" charset="0"/>
                  </a:rPr>
                  <a:t>Genta</a:t>
                </a:r>
                <a:r>
                  <a:rPr lang="en-IN" i="1" dirty="0" smtClean="0">
                    <a:latin typeface="Times New Roman" panose="02020603050405020304" pitchFamily="18" charset="0"/>
                    <a:cs typeface="Times New Roman" panose="02020603050405020304" pitchFamily="18" charset="0"/>
                  </a:rPr>
                  <a:t> and Lorenzo Morello</a:t>
                </a:r>
                <a:endParaRPr lang="en-IN" b="0" dirty="0" smtClean="0">
                  <a:latin typeface="Times New Roman" panose="02020603050405020304" pitchFamily="18" charset="0"/>
                  <a:cs typeface="Times New Roman" panose="02020603050405020304" pitchFamily="18" charset="0"/>
                </a:endParaRPr>
              </a:p>
              <a:p>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753114" y="857494"/>
                <a:ext cx="5450043" cy="5852756"/>
              </a:xfrm>
              <a:prstGeom prst="rect">
                <a:avLst/>
              </a:prstGeom>
              <a:blipFill>
                <a:blip r:embed="rId2"/>
                <a:stretch>
                  <a:fillRect l="-893" t="-520"/>
                </a:stretch>
              </a:blipFill>
              <a:ln>
                <a:solidFill>
                  <a:schemeClr val="accent1">
                    <a:lumMod val="60000"/>
                    <a:lumOff val="40000"/>
                  </a:schemeClr>
                </a:solidFill>
              </a:ln>
            </p:spPr>
            <p:txBody>
              <a:bodyPr/>
              <a:lstStyle/>
              <a:p>
                <a:r>
                  <a:rPr lang="en-IN">
                    <a:noFill/>
                  </a:rPr>
                  <a:t> </a:t>
                </a:r>
              </a:p>
            </p:txBody>
          </p:sp>
        </mc:Fallback>
      </mc:AlternateContent>
      <p:sp>
        <p:nvSpPr>
          <p:cNvPr id="7" name="TextBox 6"/>
          <p:cNvSpPr txBox="1"/>
          <p:nvPr/>
        </p:nvSpPr>
        <p:spPr>
          <a:xfrm>
            <a:off x="753114" y="178415"/>
            <a:ext cx="3949671"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Vehicle Parameters and Model</a:t>
            </a:r>
            <a:endParaRPr lang="en-IN" sz="2400" dirty="0">
              <a:latin typeface="Times New Roman" panose="02020603050405020304" pitchFamily="18" charset="0"/>
              <a:cs typeface="Times New Roman" panose="02020603050405020304" pitchFamily="18" charset="0"/>
            </a:endParaRPr>
          </a:p>
        </p:txBody>
      </p:sp>
      <p:grpSp>
        <p:nvGrpSpPr>
          <p:cNvPr id="29" name="Group 28"/>
          <p:cNvGrpSpPr/>
          <p:nvPr/>
        </p:nvGrpSpPr>
        <p:grpSpPr>
          <a:xfrm>
            <a:off x="7110365" y="822960"/>
            <a:ext cx="3391667" cy="4646600"/>
            <a:chOff x="7136491" y="1042853"/>
            <a:chExt cx="3391667" cy="4646600"/>
          </a:xfrm>
        </p:grpSpPr>
        <p:cxnSp>
          <p:nvCxnSpPr>
            <p:cNvPr id="17" name="Straight Connector 16"/>
            <p:cNvCxnSpPr/>
            <p:nvPr/>
          </p:nvCxnSpPr>
          <p:spPr>
            <a:xfrm>
              <a:off x="7870372" y="5068388"/>
              <a:ext cx="1567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935685" y="2939143"/>
              <a:ext cx="1567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89966" y="1541417"/>
              <a:ext cx="1567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89966" y="1541417"/>
              <a:ext cx="0" cy="3526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87046" y="1042853"/>
              <a:ext cx="1005840" cy="100584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89966" y="4447324"/>
              <a:ext cx="0" cy="1242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791994" y="2834640"/>
              <a:ext cx="195943" cy="2090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V="1">
              <a:off x="9117874" y="1541417"/>
              <a:ext cx="0" cy="1397726"/>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117874" y="2939143"/>
              <a:ext cx="0" cy="2129245"/>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359537" y="2194560"/>
              <a:ext cx="295274" cy="369332"/>
            </a:xfrm>
            <a:prstGeom prst="rect">
              <a:avLst/>
            </a:prstGeom>
            <a:solidFill>
              <a:schemeClr val="accent1">
                <a:lumMod val="20000"/>
                <a:lumOff val="80000"/>
              </a:schemeClr>
            </a:solidFill>
            <a:ln>
              <a:solidFill>
                <a:schemeClr val="tx1"/>
              </a:solidFill>
            </a:ln>
          </p:spPr>
          <p:txBody>
            <a:bodyPr wrap="none" rtlCol="0">
              <a:spAutoFit/>
            </a:bodyPr>
            <a:lstStyle/>
            <a:p>
              <a:r>
                <a:rPr lang="en-IN" dirty="0"/>
                <a:t>a</a:t>
              </a:r>
            </a:p>
          </p:txBody>
        </p:sp>
        <p:sp>
          <p:nvSpPr>
            <p:cNvPr id="24" name="TextBox 23"/>
            <p:cNvSpPr txBox="1"/>
            <p:nvPr/>
          </p:nvSpPr>
          <p:spPr>
            <a:xfrm>
              <a:off x="9355591" y="4003765"/>
              <a:ext cx="306494" cy="369332"/>
            </a:xfrm>
            <a:prstGeom prst="rect">
              <a:avLst/>
            </a:prstGeom>
            <a:solidFill>
              <a:schemeClr val="accent1">
                <a:lumMod val="20000"/>
                <a:lumOff val="80000"/>
              </a:schemeClr>
            </a:solidFill>
            <a:ln>
              <a:solidFill>
                <a:schemeClr val="tx1"/>
              </a:solidFill>
            </a:ln>
          </p:spPr>
          <p:txBody>
            <a:bodyPr wrap="none" rtlCol="0">
              <a:spAutoFit/>
            </a:bodyPr>
            <a:lstStyle/>
            <a:p>
              <a:r>
                <a:rPr lang="en-IN" dirty="0" smtClean="0"/>
                <a:t>b</a:t>
              </a:r>
              <a:endParaRPr lang="en-IN" dirty="0"/>
            </a:p>
          </p:txBody>
        </p:sp>
        <p:cxnSp>
          <p:nvCxnSpPr>
            <p:cNvPr id="25" name="Straight Arrow Connector 24"/>
            <p:cNvCxnSpPr/>
            <p:nvPr/>
          </p:nvCxnSpPr>
          <p:spPr>
            <a:xfrm flipV="1">
              <a:off x="9953896" y="1541417"/>
              <a:ext cx="0" cy="3526971"/>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245708" y="3120236"/>
              <a:ext cx="282450" cy="369332"/>
            </a:xfrm>
            <a:prstGeom prst="rect">
              <a:avLst/>
            </a:prstGeom>
            <a:noFill/>
          </p:spPr>
          <p:txBody>
            <a:bodyPr wrap="none" rtlCol="0">
              <a:spAutoFit/>
            </a:bodyPr>
            <a:lstStyle/>
            <a:p>
              <a:r>
                <a:rPr lang="en-IN" dirty="0"/>
                <a:t>L</a:t>
              </a:r>
            </a:p>
          </p:txBody>
        </p:sp>
        <p:sp>
          <p:nvSpPr>
            <p:cNvPr id="28" name="TextBox 27"/>
            <p:cNvSpPr txBox="1"/>
            <p:nvPr/>
          </p:nvSpPr>
          <p:spPr>
            <a:xfrm>
              <a:off x="7136491" y="2754477"/>
              <a:ext cx="507383" cy="369332"/>
            </a:xfrm>
            <a:prstGeom prst="rect">
              <a:avLst/>
            </a:prstGeom>
            <a:solidFill>
              <a:schemeClr val="accent1">
                <a:lumMod val="20000"/>
                <a:lumOff val="80000"/>
              </a:schemeClr>
            </a:solidFill>
            <a:ln>
              <a:solidFill>
                <a:schemeClr val="tx1"/>
              </a:solidFill>
            </a:ln>
          </p:spPr>
          <p:txBody>
            <a:bodyPr wrap="none" rtlCol="0">
              <a:spAutoFit/>
            </a:bodyPr>
            <a:lstStyle/>
            <a:p>
              <a:r>
                <a:rPr lang="en-IN" dirty="0" smtClean="0"/>
                <a:t>C.G</a:t>
              </a:r>
              <a:endParaRPr lang="en-IN" dirty="0"/>
            </a:p>
          </p:txBody>
        </p:sp>
      </p:grpSp>
      <p:sp>
        <p:nvSpPr>
          <p:cNvPr id="30" name="Rectangle 29"/>
          <p:cNvSpPr/>
          <p:nvPr/>
        </p:nvSpPr>
        <p:spPr>
          <a:xfrm>
            <a:off x="6884126" y="640080"/>
            <a:ext cx="3931920" cy="5242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7578827" y="6136060"/>
            <a:ext cx="2781980" cy="369332"/>
          </a:xfrm>
          <a:prstGeom prst="rect">
            <a:avLst/>
          </a:prstGeom>
          <a:solidFill>
            <a:schemeClr val="accent4">
              <a:lumMod val="40000"/>
              <a:lumOff val="60000"/>
            </a:schemeClr>
          </a:solidFill>
          <a:ln>
            <a:solidFill>
              <a:schemeClr val="tx1"/>
            </a:solidFill>
          </a:ln>
        </p:spPr>
        <p:txBody>
          <a:bodyPr wrap="none" rtlCol="0">
            <a:spAutoFit/>
          </a:bodyPr>
          <a:lstStyle/>
          <a:p>
            <a:r>
              <a:rPr lang="en-IN" dirty="0" smtClean="0"/>
              <a:t>Single Track / Bicycle Model</a:t>
            </a:r>
            <a:endParaRPr lang="en-IN" dirty="0"/>
          </a:p>
        </p:txBody>
      </p:sp>
    </p:spTree>
    <p:extLst>
      <p:ext uri="{BB962C8B-B14F-4D97-AF65-F5344CB8AC3E}">
        <p14:creationId xmlns:p14="http://schemas.microsoft.com/office/powerpoint/2010/main" val="2516223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8713" y="1297675"/>
            <a:ext cx="5612713" cy="4605303"/>
          </a:xfrm>
          <a:prstGeom prst="rect">
            <a:avLst/>
          </a:prstGeom>
        </p:spPr>
      </p:pic>
      <p:sp>
        <p:nvSpPr>
          <p:cNvPr id="5" name="TextBox 4"/>
          <p:cNvSpPr txBox="1"/>
          <p:nvPr/>
        </p:nvSpPr>
        <p:spPr>
          <a:xfrm>
            <a:off x="777922" y="355147"/>
            <a:ext cx="9174884" cy="461665"/>
          </a:xfrm>
          <a:prstGeom prst="rect">
            <a:avLst/>
          </a:prstGeom>
          <a:solidFill>
            <a:schemeClr val="accent2">
              <a:lumMod val="20000"/>
              <a:lumOff val="80000"/>
            </a:schemeClr>
          </a:solidFill>
        </p:spPr>
        <p:txBody>
          <a:bodyPr wrap="none" rtlCol="0">
            <a:spAutoFit/>
          </a:bodyPr>
          <a:lstStyle/>
          <a:p>
            <a:r>
              <a:rPr lang="en-IN" sz="2400" dirty="0" smtClean="0">
                <a:latin typeface="Times New Roman" panose="02020603050405020304" pitchFamily="18" charset="0"/>
                <a:cs typeface="Times New Roman" panose="02020603050405020304" pitchFamily="18" charset="0"/>
              </a:rPr>
              <a:t>Paths Followed by Vehicles with understeers for different considerations</a:t>
            </a:r>
            <a:endParaRPr lang="en-IN" sz="2400" dirty="0">
              <a:latin typeface="Times New Roman" panose="02020603050405020304" pitchFamily="18" charset="0"/>
              <a:cs typeface="Times New Roman" panose="02020603050405020304" pitchFamily="18" charset="0"/>
            </a:endParaRPr>
          </a:p>
        </p:txBody>
      </p:sp>
      <p:sp>
        <p:nvSpPr>
          <p:cNvPr id="6" name="Oval 5"/>
          <p:cNvSpPr/>
          <p:nvPr/>
        </p:nvSpPr>
        <p:spPr>
          <a:xfrm>
            <a:off x="7424382" y="1760561"/>
            <a:ext cx="720000" cy="7200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7424382" y="3388440"/>
            <a:ext cx="720000" cy="72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7424382" y="5050968"/>
            <a:ext cx="720000" cy="720000"/>
          </a:xfrm>
          <a:prstGeom prst="ellipse">
            <a:avLst/>
          </a:prstGeom>
          <a:solidFill>
            <a:srgbClr val="E64A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8470284" y="1913904"/>
            <a:ext cx="2582951" cy="369332"/>
          </a:xfrm>
          <a:prstGeom prst="rect">
            <a:avLst/>
          </a:prstGeom>
          <a:solidFill>
            <a:schemeClr val="accent4">
              <a:lumMod val="40000"/>
              <a:lumOff val="60000"/>
            </a:schemeClr>
          </a:solidFill>
          <a:ln>
            <a:solidFill>
              <a:schemeClr val="accent1"/>
            </a:solidFill>
          </a:ln>
        </p:spPr>
        <p:txBody>
          <a:bodyPr wrap="none" rtlCol="0">
            <a:spAutoFit/>
          </a:bodyPr>
          <a:lstStyle/>
          <a:p>
            <a:r>
              <a:rPr lang="en-IN" dirty="0" smtClean="0"/>
              <a:t>Under Kinematic Steering</a:t>
            </a:r>
            <a:endParaRPr lang="en-IN" dirty="0"/>
          </a:p>
        </p:txBody>
      </p:sp>
      <p:sp>
        <p:nvSpPr>
          <p:cNvPr id="10" name="TextBox 9"/>
          <p:cNvSpPr txBox="1"/>
          <p:nvPr/>
        </p:nvSpPr>
        <p:spPr>
          <a:xfrm>
            <a:off x="8474984" y="3448688"/>
            <a:ext cx="2813591" cy="646331"/>
          </a:xfrm>
          <a:prstGeom prst="rect">
            <a:avLst/>
          </a:prstGeom>
          <a:solidFill>
            <a:schemeClr val="accent4">
              <a:lumMod val="40000"/>
              <a:lumOff val="60000"/>
            </a:schemeClr>
          </a:solidFill>
          <a:ln>
            <a:solidFill>
              <a:srgbClr val="FF0000"/>
            </a:solidFill>
          </a:ln>
        </p:spPr>
        <p:txBody>
          <a:bodyPr wrap="none" rtlCol="0">
            <a:spAutoFit/>
          </a:bodyPr>
          <a:lstStyle/>
          <a:p>
            <a:r>
              <a:rPr lang="en-IN" dirty="0" smtClean="0"/>
              <a:t>Under Simplified Conditions</a:t>
            </a:r>
          </a:p>
          <a:p>
            <a:r>
              <a:rPr lang="en-IN" dirty="0" smtClean="0"/>
              <a:t>With Only Cornering Forces</a:t>
            </a:r>
            <a:endParaRPr lang="en-IN" dirty="0"/>
          </a:p>
        </p:txBody>
      </p:sp>
      <p:sp>
        <p:nvSpPr>
          <p:cNvPr id="11" name="TextBox 10"/>
          <p:cNvSpPr txBox="1"/>
          <p:nvPr/>
        </p:nvSpPr>
        <p:spPr>
          <a:xfrm>
            <a:off x="8470284" y="5075805"/>
            <a:ext cx="3177537" cy="923330"/>
          </a:xfrm>
          <a:prstGeom prst="rect">
            <a:avLst/>
          </a:prstGeom>
          <a:solidFill>
            <a:schemeClr val="accent4">
              <a:lumMod val="40000"/>
              <a:lumOff val="60000"/>
            </a:schemeClr>
          </a:solidFill>
          <a:ln>
            <a:solidFill>
              <a:srgbClr val="E64ADF"/>
            </a:solidFill>
          </a:ln>
        </p:spPr>
        <p:txBody>
          <a:bodyPr wrap="none" rtlCol="0">
            <a:spAutoFit/>
          </a:bodyPr>
          <a:lstStyle/>
          <a:p>
            <a:r>
              <a:rPr lang="en-IN" dirty="0" smtClean="0"/>
              <a:t>By considering cornering forces,</a:t>
            </a:r>
            <a:br>
              <a:rPr lang="en-IN" dirty="0" smtClean="0"/>
            </a:br>
            <a:r>
              <a:rPr lang="en-IN" dirty="0" smtClean="0"/>
              <a:t>aerodynamic forces, aligning </a:t>
            </a:r>
            <a:br>
              <a:rPr lang="en-IN" dirty="0" smtClean="0"/>
            </a:br>
            <a:r>
              <a:rPr lang="en-IN" dirty="0" smtClean="0"/>
              <a:t>torques. </a:t>
            </a:r>
            <a:endParaRPr lang="en-IN" dirty="0"/>
          </a:p>
        </p:txBody>
      </p:sp>
      <p:sp>
        <p:nvSpPr>
          <p:cNvPr id="12" name="Rectangle 11"/>
          <p:cNvSpPr/>
          <p:nvPr/>
        </p:nvSpPr>
        <p:spPr>
          <a:xfrm>
            <a:off x="777922" y="1119116"/>
            <a:ext cx="11187961" cy="543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2277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68" y="1078174"/>
            <a:ext cx="4856194" cy="5124076"/>
          </a:xfrm>
          <a:prstGeom prst="rect">
            <a:avLst/>
          </a:prstGeom>
        </p:spPr>
      </p:pic>
      <p:sp>
        <p:nvSpPr>
          <p:cNvPr id="5" name="TextBox 4"/>
          <p:cNvSpPr txBox="1"/>
          <p:nvPr/>
        </p:nvSpPr>
        <p:spPr>
          <a:xfrm>
            <a:off x="1476367" y="341195"/>
            <a:ext cx="3367589" cy="461665"/>
          </a:xfrm>
          <a:prstGeom prst="rect">
            <a:avLst/>
          </a:prstGeom>
          <a:solidFill>
            <a:schemeClr val="accent2">
              <a:lumMod val="20000"/>
              <a:lumOff val="80000"/>
            </a:schemeClr>
          </a:solidFill>
          <a:ln>
            <a:noFill/>
          </a:ln>
        </p:spPr>
        <p:txBody>
          <a:bodyPr wrap="none" rtlCol="0">
            <a:spAutoFit/>
          </a:bodyPr>
          <a:lstStyle/>
          <a:p>
            <a:pPr algn="ctr"/>
            <a:r>
              <a:rPr lang="en-IN" sz="2400" dirty="0" smtClean="0">
                <a:latin typeface="Times New Roman" panose="02020603050405020304" pitchFamily="18" charset="0"/>
                <a:cs typeface="Times New Roman" panose="02020603050405020304" pitchFamily="18" charset="0"/>
              </a:rPr>
              <a:t>Types of Control Systems</a:t>
            </a:r>
            <a:endParaRPr lang="en-IN"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252132" y="1569492"/>
            <a:ext cx="2677528" cy="369332"/>
          </a:xfrm>
          <a:prstGeom prst="rect">
            <a:avLst/>
          </a:prstGeom>
          <a:solidFill>
            <a:schemeClr val="accent2">
              <a:lumMod val="20000"/>
              <a:lumOff val="80000"/>
            </a:schemeClr>
          </a:solidFill>
        </p:spPr>
        <p:txBody>
          <a:bodyPr wrap="none" rtlCol="0">
            <a:spAutoFit/>
          </a:bodyPr>
          <a:lstStyle/>
          <a:p>
            <a:r>
              <a:rPr lang="en-IN" dirty="0" smtClean="0"/>
              <a:t>Open Loop Control System</a:t>
            </a:r>
            <a:endParaRPr lang="en-IN" dirty="0"/>
          </a:p>
        </p:txBody>
      </p:sp>
      <p:sp>
        <p:nvSpPr>
          <p:cNvPr id="7" name="TextBox 6"/>
          <p:cNvSpPr txBox="1"/>
          <p:nvPr/>
        </p:nvSpPr>
        <p:spPr>
          <a:xfrm>
            <a:off x="8252132" y="3398292"/>
            <a:ext cx="2845907" cy="369332"/>
          </a:xfrm>
          <a:prstGeom prst="rect">
            <a:avLst/>
          </a:prstGeom>
          <a:solidFill>
            <a:schemeClr val="accent2">
              <a:lumMod val="20000"/>
              <a:lumOff val="80000"/>
            </a:schemeClr>
          </a:solidFill>
        </p:spPr>
        <p:txBody>
          <a:bodyPr wrap="none" rtlCol="0">
            <a:spAutoFit/>
          </a:bodyPr>
          <a:lstStyle/>
          <a:p>
            <a:r>
              <a:rPr lang="en-IN" dirty="0" smtClean="0"/>
              <a:t>Feedforward Control System</a:t>
            </a:r>
            <a:endParaRPr lang="en-IN" dirty="0"/>
          </a:p>
        </p:txBody>
      </p:sp>
      <p:sp>
        <p:nvSpPr>
          <p:cNvPr id="8" name="TextBox 7"/>
          <p:cNvSpPr txBox="1"/>
          <p:nvPr/>
        </p:nvSpPr>
        <p:spPr>
          <a:xfrm>
            <a:off x="7782644" y="5472751"/>
            <a:ext cx="3874779" cy="369332"/>
          </a:xfrm>
          <a:prstGeom prst="rect">
            <a:avLst/>
          </a:prstGeom>
          <a:solidFill>
            <a:schemeClr val="accent2">
              <a:lumMod val="20000"/>
              <a:lumOff val="80000"/>
            </a:schemeClr>
          </a:solidFill>
        </p:spPr>
        <p:txBody>
          <a:bodyPr wrap="none" rtlCol="0">
            <a:spAutoFit/>
          </a:bodyPr>
          <a:lstStyle/>
          <a:p>
            <a:r>
              <a:rPr lang="en-IN" dirty="0" smtClean="0"/>
              <a:t>Feedback Control System (Closed Loop)</a:t>
            </a:r>
            <a:endParaRPr lang="en-IN" dirty="0"/>
          </a:p>
        </p:txBody>
      </p:sp>
      <p:sp>
        <p:nvSpPr>
          <p:cNvPr id="9" name="TextBox 8"/>
          <p:cNvSpPr txBox="1"/>
          <p:nvPr/>
        </p:nvSpPr>
        <p:spPr>
          <a:xfrm>
            <a:off x="1476367" y="6292898"/>
            <a:ext cx="899605" cy="261610"/>
          </a:xfrm>
          <a:prstGeom prst="rect">
            <a:avLst/>
          </a:prstGeom>
          <a:noFill/>
        </p:spPr>
        <p:txBody>
          <a:bodyPr wrap="none" rtlCol="0">
            <a:spAutoFit/>
          </a:bodyPr>
          <a:lstStyle/>
          <a:p>
            <a:r>
              <a:rPr lang="en-IN" sz="1100" dirty="0" smtClean="0"/>
              <a:t>Sourc</a:t>
            </a:r>
            <a:r>
              <a:rPr lang="en-IN" sz="1100" dirty="0"/>
              <a:t>e</a:t>
            </a:r>
            <a:r>
              <a:rPr lang="en-IN" sz="1100" dirty="0" smtClean="0"/>
              <a:t>: Wiki</a:t>
            </a:r>
            <a:endParaRPr lang="en-IN" sz="1100" dirty="0"/>
          </a:p>
        </p:txBody>
      </p:sp>
    </p:spTree>
    <p:extLst>
      <p:ext uri="{BB962C8B-B14F-4D97-AF65-F5344CB8AC3E}">
        <p14:creationId xmlns:p14="http://schemas.microsoft.com/office/powerpoint/2010/main" val="2995188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2705" y="4580676"/>
            <a:ext cx="2090058" cy="10580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a:t>
            </a:r>
          </a:p>
          <a:p>
            <a:pPr algn="ctr"/>
            <a:r>
              <a:rPr lang="en-IN" dirty="0" smtClean="0"/>
              <a:t>(Vehicle)</a:t>
            </a:r>
            <a:endParaRPr lang="en-IN" dirty="0"/>
          </a:p>
        </p:txBody>
      </p:sp>
      <p:cxnSp>
        <p:nvCxnSpPr>
          <p:cNvPr id="6" name="Straight Arrow Connector 5"/>
          <p:cNvCxnSpPr>
            <a:endCxn id="4" idx="1"/>
          </p:cNvCxnSpPr>
          <p:nvPr/>
        </p:nvCxnSpPr>
        <p:spPr>
          <a:xfrm>
            <a:off x="1173707" y="5109721"/>
            <a:ext cx="398899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31579" y="5282259"/>
                <a:ext cx="1293687" cy="369332"/>
              </a:xfrm>
              <a:prstGeom prst="rect">
                <a:avLst/>
              </a:prstGeom>
              <a:noFill/>
            </p:spPr>
            <p:txBody>
              <a:bodyPr wrap="none" rtlCol="0">
                <a:spAutoFit/>
              </a:bodyPr>
              <a:lstStyle/>
              <a:p>
                <a:r>
                  <a:rPr lang="en-IN" dirty="0" smtClean="0"/>
                  <a:t>Inputs : </a:t>
                </a:r>
                <a14:m>
                  <m:oMath xmlns:m="http://schemas.openxmlformats.org/officeDocument/2006/math">
                    <m:r>
                      <a:rPr lang="en-IN" b="0" i="1" smtClean="0">
                        <a:latin typeface="Cambria Math" panose="02040503050406030204" pitchFamily="18" charset="0"/>
                      </a:rPr>
                      <m:t>𝛿</m:t>
                    </m:r>
                    <m:r>
                      <a:rPr lang="en-IN" b="0" i="1" smtClean="0">
                        <a:latin typeface="Cambria Math" panose="02040503050406030204" pitchFamily="18" charset="0"/>
                      </a:rPr>
                      <m:t>, </m:t>
                    </m:r>
                    <m:r>
                      <a:rPr lang="en-IN" b="0" i="1" smtClean="0">
                        <a:latin typeface="Cambria Math" panose="02040503050406030204" pitchFamily="18" charset="0"/>
                      </a:rPr>
                      <m:t>𝑣</m:t>
                    </m:r>
                  </m:oMath>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731579" y="5282259"/>
                <a:ext cx="1293687" cy="369332"/>
              </a:xfrm>
              <a:prstGeom prst="rect">
                <a:avLst/>
              </a:prstGeom>
              <a:blipFill>
                <a:blip r:embed="rId2"/>
                <a:stretch>
                  <a:fillRect l="-3774" t="-10000" b="-26667"/>
                </a:stretch>
              </a:blipFill>
            </p:spPr>
            <p:txBody>
              <a:bodyPr/>
              <a:lstStyle/>
              <a:p>
                <a:r>
                  <a:rPr lang="en-IN">
                    <a:noFill/>
                  </a:rPr>
                  <a:t> </a:t>
                </a:r>
              </a:p>
            </p:txBody>
          </p:sp>
        </mc:Fallback>
      </mc:AlternateContent>
      <p:sp>
        <p:nvSpPr>
          <p:cNvPr id="9" name="Rectangle 8"/>
          <p:cNvSpPr/>
          <p:nvPr/>
        </p:nvSpPr>
        <p:spPr>
          <a:xfrm>
            <a:off x="1787856" y="3582993"/>
            <a:ext cx="3152633"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Yaw Moment</a:t>
            </a:r>
            <a:endParaRPr lang="en-IN" dirty="0"/>
          </a:p>
        </p:txBody>
      </p:sp>
      <p:cxnSp>
        <p:nvCxnSpPr>
          <p:cNvPr id="11" name="Elbow Connector 10"/>
          <p:cNvCxnSpPr>
            <a:endCxn id="4" idx="0"/>
          </p:cNvCxnSpPr>
          <p:nvPr/>
        </p:nvCxnSpPr>
        <p:spPr>
          <a:xfrm>
            <a:off x="4940489" y="3842301"/>
            <a:ext cx="1267245" cy="73837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57204" y="5109720"/>
            <a:ext cx="398899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8741671" y="5269435"/>
                <a:ext cx="1189941" cy="382156"/>
              </a:xfrm>
              <a:prstGeom prst="rect">
                <a:avLst/>
              </a:prstGeom>
              <a:noFill/>
            </p:spPr>
            <p:txBody>
              <a:bodyPr wrap="none" rtlCol="0">
                <a:spAutoFit/>
              </a:bodyPr>
              <a:lstStyle/>
              <a:p>
                <a:r>
                  <a:rPr lang="en-IN" dirty="0" smtClean="0"/>
                  <a:t>Output : </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𝜓</m:t>
                        </m:r>
                      </m:e>
                    </m:acc>
                  </m:oMath>
                </a14:m>
                <a:endParaRPr lang="en-IN" dirty="0"/>
              </a:p>
            </p:txBody>
          </p:sp>
        </mc:Choice>
        <mc:Fallback xmlns="">
          <p:sp>
            <p:nvSpPr>
              <p:cNvPr id="13" name="TextBox 12"/>
              <p:cNvSpPr txBox="1">
                <a:spLocks noRot="1" noChangeAspect="1" noMove="1" noResize="1" noEditPoints="1" noAdjustHandles="1" noChangeArrowheads="1" noChangeShapeType="1" noTextEdit="1"/>
              </p:cNvSpPr>
              <p:nvPr/>
            </p:nvSpPr>
            <p:spPr>
              <a:xfrm>
                <a:off x="8741671" y="5269435"/>
                <a:ext cx="1189941" cy="382156"/>
              </a:xfrm>
              <a:prstGeom prst="rect">
                <a:avLst/>
              </a:prstGeom>
              <a:blipFill>
                <a:blip r:embed="rId3"/>
                <a:stretch>
                  <a:fillRect l="-4103" t="-3175" r="-2051" b="-25397"/>
                </a:stretch>
              </a:blipFill>
            </p:spPr>
            <p:txBody>
              <a:bodyPr/>
              <a:lstStyle/>
              <a:p>
                <a:r>
                  <a:rPr lang="en-IN">
                    <a:noFill/>
                  </a:rPr>
                  <a:t> </a:t>
                </a:r>
              </a:p>
            </p:txBody>
          </p:sp>
        </mc:Fallback>
      </mc:AlternateContent>
      <p:sp>
        <p:nvSpPr>
          <p:cNvPr id="15" name="Rectangle 14"/>
          <p:cNvSpPr/>
          <p:nvPr/>
        </p:nvSpPr>
        <p:spPr>
          <a:xfrm>
            <a:off x="1994498" y="2039399"/>
            <a:ext cx="2347415" cy="106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Yaw Moment </a:t>
            </a:r>
          </a:p>
          <a:p>
            <a:pPr algn="ctr"/>
            <a:r>
              <a:rPr lang="en-IN" dirty="0" smtClean="0"/>
              <a:t>Generator (From known math model)</a:t>
            </a:r>
            <a:endParaRPr lang="en-IN" dirty="0"/>
          </a:p>
        </p:txBody>
      </p:sp>
      <p:cxnSp>
        <p:nvCxnSpPr>
          <p:cNvPr id="17" name="Elbow Connector 16"/>
          <p:cNvCxnSpPr>
            <a:endCxn id="15" idx="0"/>
          </p:cNvCxnSpPr>
          <p:nvPr/>
        </p:nvCxnSpPr>
        <p:spPr>
          <a:xfrm rot="5400000" flipH="1" flipV="1">
            <a:off x="738154" y="2679669"/>
            <a:ext cx="3070321" cy="1789783"/>
          </a:xfrm>
          <a:prstGeom prst="bentConnector3">
            <a:avLst>
              <a:gd name="adj1" fmla="val 11100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p:cNvCxnSpPr>
          <p:nvPr/>
        </p:nvCxnSpPr>
        <p:spPr>
          <a:xfrm>
            <a:off x="3168206" y="3103925"/>
            <a:ext cx="1" cy="4790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8422" y="569621"/>
            <a:ext cx="7189019"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Simple Feedforward Control With Yaw Moment as Input</a:t>
            </a:r>
            <a:endParaRPr lang="en-IN" sz="2400"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8039949" y="3488793"/>
            <a:ext cx="1403443" cy="77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Moment to Torque</a:t>
            </a:r>
            <a:endParaRPr lang="en-IN" dirty="0"/>
          </a:p>
        </p:txBody>
      </p:sp>
      <p:cxnSp>
        <p:nvCxnSpPr>
          <p:cNvPr id="23" name="Straight Arrow Connector 22"/>
          <p:cNvCxnSpPr/>
          <p:nvPr/>
        </p:nvCxnSpPr>
        <p:spPr>
          <a:xfrm>
            <a:off x="8733623" y="2895073"/>
            <a:ext cx="1471682" cy="114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205305" y="2390768"/>
            <a:ext cx="466157" cy="1137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R</a:t>
            </a:r>
            <a:endParaRPr lang="en-IN" b="1" dirty="0"/>
          </a:p>
        </p:txBody>
      </p:sp>
      <p:cxnSp>
        <p:nvCxnSpPr>
          <p:cNvPr id="25" name="Straight Arrow Connector 24"/>
          <p:cNvCxnSpPr/>
          <p:nvPr/>
        </p:nvCxnSpPr>
        <p:spPr>
          <a:xfrm flipH="1">
            <a:off x="7140110" y="2889214"/>
            <a:ext cx="160156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702333" y="2390768"/>
            <a:ext cx="466157" cy="1137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L</a:t>
            </a:r>
            <a:endParaRPr lang="en-IN" b="1" dirty="0"/>
          </a:p>
        </p:txBody>
      </p:sp>
      <p:cxnSp>
        <p:nvCxnSpPr>
          <p:cNvPr id="29" name="Straight Arrow Connector 28"/>
          <p:cNvCxnSpPr>
            <a:endCxn id="22" idx="1"/>
          </p:cNvCxnSpPr>
          <p:nvPr/>
        </p:nvCxnSpPr>
        <p:spPr>
          <a:xfrm>
            <a:off x="6229022" y="3842300"/>
            <a:ext cx="1810927" cy="318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0"/>
          </p:cNvCxnSpPr>
          <p:nvPr/>
        </p:nvCxnSpPr>
        <p:spPr>
          <a:xfrm flipH="1" flipV="1">
            <a:off x="8733623" y="2869143"/>
            <a:ext cx="8048" cy="6196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531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70263" y="1449977"/>
            <a:ext cx="11482251" cy="5068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04603" y="2397034"/>
            <a:ext cx="2090058" cy="10580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Desired Yaw Rate</a:t>
            </a:r>
            <a:endParaRPr lang="en-IN" dirty="0"/>
          </a:p>
        </p:txBody>
      </p:sp>
      <p:cxnSp>
        <p:nvCxnSpPr>
          <p:cNvPr id="7" name="Straight Arrow Connector 6"/>
          <p:cNvCxnSpPr/>
          <p:nvPr/>
        </p:nvCxnSpPr>
        <p:spPr>
          <a:xfrm flipV="1">
            <a:off x="2994660" y="2913161"/>
            <a:ext cx="1067888" cy="1291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846287" y="2135849"/>
            <a:ext cx="1815737" cy="156754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Controller</a:t>
            </a:r>
            <a:endParaRPr lang="en-IN" dirty="0"/>
          </a:p>
        </p:txBody>
      </p:sp>
      <p:cxnSp>
        <p:nvCxnSpPr>
          <p:cNvPr id="9" name="Straight Arrow Connector 8"/>
          <p:cNvCxnSpPr/>
          <p:nvPr/>
        </p:nvCxnSpPr>
        <p:spPr>
          <a:xfrm flipV="1">
            <a:off x="7682279" y="2836755"/>
            <a:ext cx="1421068" cy="1719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123602" y="2307709"/>
            <a:ext cx="2090058" cy="10580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 Yaw Rate</a:t>
            </a:r>
            <a:endParaRPr lang="en-IN" dirty="0"/>
          </a:p>
        </p:txBody>
      </p:sp>
      <p:cxnSp>
        <p:nvCxnSpPr>
          <p:cNvPr id="19" name="Straight Connector 18"/>
          <p:cNvCxnSpPr/>
          <p:nvPr/>
        </p:nvCxnSpPr>
        <p:spPr>
          <a:xfrm flipH="1">
            <a:off x="8183148" y="2836754"/>
            <a:ext cx="7263" cy="136948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515502" y="4206240"/>
            <a:ext cx="367490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515502" y="3409120"/>
            <a:ext cx="0" cy="7971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016830" y="2446164"/>
            <a:ext cx="999305" cy="9339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Error</a:t>
            </a:r>
            <a:endParaRPr lang="en-IN" dirty="0"/>
          </a:p>
        </p:txBody>
      </p:sp>
      <p:cxnSp>
        <p:nvCxnSpPr>
          <p:cNvPr id="15" name="Straight Arrow Connector 14"/>
          <p:cNvCxnSpPr>
            <a:stCxn id="3" idx="6"/>
            <a:endCxn id="8" idx="1"/>
          </p:cNvCxnSpPr>
          <p:nvPr/>
        </p:nvCxnSpPr>
        <p:spPr>
          <a:xfrm>
            <a:off x="5016135" y="2913161"/>
            <a:ext cx="830152" cy="645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0263" y="526885"/>
            <a:ext cx="3259226"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Feedback Control Model</a:t>
            </a:r>
            <a:endParaRPr lang="en-IN" sz="2400" dirty="0">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flipH="1">
            <a:off x="6754155" y="3703391"/>
            <a:ext cx="7263" cy="1369486"/>
          </a:xfrm>
          <a:prstGeom prst="line">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052433" y="5066702"/>
            <a:ext cx="1403443" cy="770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Moment to Torque</a:t>
            </a:r>
            <a:endParaRPr lang="en-IN" dirty="0"/>
          </a:p>
        </p:txBody>
      </p:sp>
      <mc:AlternateContent xmlns:mc="http://schemas.openxmlformats.org/markup-compatibility/2006" xmlns:a14="http://schemas.microsoft.com/office/drawing/2010/main">
        <mc:Choice Requires="a14">
          <p:sp>
            <p:nvSpPr>
              <p:cNvPr id="26" name="TextBox 25"/>
              <p:cNvSpPr txBox="1"/>
              <p:nvPr/>
            </p:nvSpPr>
            <p:spPr>
              <a:xfrm>
                <a:off x="6813431" y="4388134"/>
                <a:ext cx="2814425" cy="369332"/>
              </a:xfrm>
              <a:prstGeom prst="rect">
                <a:avLst/>
              </a:prstGeom>
              <a:solidFill>
                <a:schemeClr val="accent1">
                  <a:lumMod val="20000"/>
                  <a:lumOff val="80000"/>
                </a:schemeClr>
              </a:solidFill>
              <a:ln>
                <a:solidFill>
                  <a:schemeClr val="tx1"/>
                </a:solidFill>
              </a:ln>
            </p:spPr>
            <p:txBody>
              <a:bodyPr wrap="none" rtlCol="0">
                <a:spAutoFit/>
              </a:bodyPr>
              <a:lstStyle/>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𝑧𝑒</m:t>
                        </m:r>
                      </m:sub>
                    </m:sSub>
                  </m:oMath>
                </a14:m>
                <a:r>
                  <a:rPr lang="en-IN" dirty="0" smtClean="0"/>
                  <a:t>, Required Yaw Moment</a:t>
                </a:r>
                <a:endParaRPr lang="en-IN" dirty="0"/>
              </a:p>
            </p:txBody>
          </p:sp>
        </mc:Choice>
        <mc:Fallback xmlns="">
          <p:sp>
            <p:nvSpPr>
              <p:cNvPr id="26" name="TextBox 25"/>
              <p:cNvSpPr txBox="1">
                <a:spLocks noRot="1" noChangeAspect="1" noMove="1" noResize="1" noEditPoints="1" noAdjustHandles="1" noChangeArrowheads="1" noChangeShapeType="1" noTextEdit="1"/>
              </p:cNvSpPr>
              <p:nvPr/>
            </p:nvSpPr>
            <p:spPr>
              <a:xfrm>
                <a:off x="6813431" y="4388134"/>
                <a:ext cx="2814425" cy="369332"/>
              </a:xfrm>
              <a:prstGeom prst="rect">
                <a:avLst/>
              </a:prstGeom>
              <a:blipFill>
                <a:blip r:embed="rId2"/>
                <a:stretch>
                  <a:fillRect t="-8065" r="-1080" b="-24194"/>
                </a:stretch>
              </a:blipFill>
              <a:ln>
                <a:solidFill>
                  <a:schemeClr val="tx1"/>
                </a:solidFill>
              </a:ln>
            </p:spPr>
            <p:txBody>
              <a:bodyPr/>
              <a:lstStyle/>
              <a:p>
                <a:r>
                  <a:rPr lang="en-IN">
                    <a:noFill/>
                  </a:rPr>
                  <a:t> </a:t>
                </a:r>
              </a:p>
            </p:txBody>
          </p:sp>
        </mc:Fallback>
      </mc:AlternateContent>
      <p:cxnSp>
        <p:nvCxnSpPr>
          <p:cNvPr id="28" name="Straight Arrow Connector 27"/>
          <p:cNvCxnSpPr/>
          <p:nvPr/>
        </p:nvCxnSpPr>
        <p:spPr>
          <a:xfrm>
            <a:off x="7455876" y="5452056"/>
            <a:ext cx="830152" cy="64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8286028" y="4970104"/>
            <a:ext cx="466157" cy="1137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R</a:t>
            </a:r>
            <a:endParaRPr lang="en-IN" b="1" dirty="0"/>
          </a:p>
        </p:txBody>
      </p:sp>
      <p:cxnSp>
        <p:nvCxnSpPr>
          <p:cNvPr id="30" name="Straight Arrow Connector 29"/>
          <p:cNvCxnSpPr/>
          <p:nvPr/>
        </p:nvCxnSpPr>
        <p:spPr>
          <a:xfrm flipH="1">
            <a:off x="5220833" y="5448479"/>
            <a:ext cx="831600" cy="200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783056" y="4970104"/>
            <a:ext cx="466157" cy="1137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L</a:t>
            </a:r>
            <a:endParaRPr lang="en-IN" b="1" dirty="0"/>
          </a:p>
        </p:txBody>
      </p:sp>
    </p:spTree>
    <p:extLst>
      <p:ext uri="{BB962C8B-B14F-4D97-AF65-F5344CB8AC3E}">
        <p14:creationId xmlns:p14="http://schemas.microsoft.com/office/powerpoint/2010/main" val="2772015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0080" y="343881"/>
            <a:ext cx="2355132"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Path Gain Curves</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838200" y="5515947"/>
                <a:ext cx="1995803" cy="906851"/>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𝑅</m:t>
                          </m:r>
                          <m:r>
                            <a:rPr lang="en-IN" b="0" i="1" smtClean="0">
                              <a:latin typeface="Cambria Math" panose="02040503050406030204" pitchFamily="18" charset="0"/>
                            </a:rPr>
                            <m:t>𝛿</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𝑙</m:t>
                          </m:r>
                        </m:den>
                      </m:f>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0" smtClean="0">
                              <a:latin typeface="Cambria Math" panose="02040503050406030204" pitchFamily="18" charset="0"/>
                            </a:rPr>
                            <m:t>1+</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K</m:t>
                                  </m:r>
                                </m:e>
                                <m:sub>
                                  <m:r>
                                    <m:rPr>
                                      <m:sty m:val="p"/>
                                    </m:rPr>
                                    <a:rPr lang="en-IN" b="0" i="0" smtClean="0">
                                      <a:latin typeface="Cambria Math" panose="02040503050406030204" pitchFamily="18" charset="0"/>
                                    </a:rPr>
                                    <m:t>us</m:t>
                                  </m:r>
                                </m:sub>
                              </m:sSub>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V</m:t>
                                  </m:r>
                                </m:e>
                                <m:sup>
                                  <m:r>
                                    <a:rPr lang="en-IN" b="0" i="0" smtClean="0">
                                      <a:latin typeface="Cambria Math" panose="02040503050406030204" pitchFamily="18" charset="0"/>
                                    </a:rPr>
                                    <m:t>2</m:t>
                                  </m:r>
                                </m:sup>
                              </m:sSup>
                            </m:num>
                            <m:den>
                              <m:r>
                                <m:rPr>
                                  <m:sty m:val="p"/>
                                </m:rPr>
                                <a:rPr lang="en-IN" b="0" i="0" smtClean="0">
                                  <a:latin typeface="Cambria Math" panose="02040503050406030204" pitchFamily="18" charset="0"/>
                                </a:rPr>
                                <m:t>gl</m:t>
                              </m:r>
                            </m:den>
                          </m:f>
                        </m:den>
                      </m:f>
                    </m:oMath>
                  </m:oMathPara>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838200" y="5515947"/>
                <a:ext cx="1995803" cy="906851"/>
              </a:xfrm>
              <a:prstGeom prst="rect">
                <a:avLst/>
              </a:prstGeom>
              <a:blipFill>
                <a:blip r:embed="rId2"/>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01038" y="5397370"/>
                <a:ext cx="3572709" cy="97033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𝑅</m:t>
                          </m:r>
                          <m:r>
                            <a:rPr lang="en-IN" b="0" i="1" dirty="0" smtClean="0">
                              <a:latin typeface="Cambria Math" panose="02040503050406030204" pitchFamily="18" charset="0"/>
                            </a:rPr>
                            <m:t>𝛿</m:t>
                          </m:r>
                        </m:den>
                      </m:f>
                      <m:r>
                        <a:rPr lang="en-IN" i="1" dirty="0">
                          <a:latin typeface="Cambria Math" panose="02040503050406030204" pitchFamily="18" charset="0"/>
                        </a:rPr>
                        <m:t> =</m:t>
                      </m:r>
                      <m:f>
                        <m:fPr>
                          <m:ctrlPr>
                            <a:rPr lang="en-IN" b="0" i="1" dirty="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𝑦</m:t>
                              </m:r>
                            </m:e>
                            <m:sub>
                              <m:r>
                                <a:rPr lang="en-IN" b="0" i="1" dirty="0" smtClean="0">
                                  <a:latin typeface="Cambria Math" panose="02040503050406030204" pitchFamily="18" charset="0"/>
                                </a:rPr>
                                <m:t>𝛿</m:t>
                              </m:r>
                            </m:sub>
                          </m:sSub>
                          <m:sSub>
                            <m:sSubPr>
                              <m:ctrlPr>
                                <a:rPr lang="en-IN" b="0" i="1" dirty="0" smtClean="0">
                                  <a:latin typeface="Cambria Math" panose="02040503050406030204" pitchFamily="18" charset="0"/>
                                </a:rPr>
                              </m:ctrlPr>
                            </m:sSubPr>
                            <m:e>
                              <m:r>
                                <a:rPr lang="en-IN" i="1" dirty="0" err="1">
                                  <a:latin typeface="Cambria Math" panose="02040503050406030204" pitchFamily="18" charset="0"/>
                                </a:rPr>
                                <m:t>𝑛</m:t>
                              </m:r>
                            </m:e>
                            <m:sub>
                              <m:r>
                                <a:rPr lang="en-IN" b="0" i="1" dirty="0" smtClean="0">
                                  <a:latin typeface="Cambria Math" panose="02040503050406030204" pitchFamily="18" charset="0"/>
                                </a:rPr>
                                <m:t>𝛽</m:t>
                              </m:r>
                            </m:sub>
                          </m:sSub>
                          <m:r>
                            <a:rPr lang="en-IN" i="1" dirty="0">
                              <a:latin typeface="Cambria Math" panose="02040503050406030204" pitchFamily="18" charset="0"/>
                            </a:rPr>
                            <m:t> − </m:t>
                          </m:r>
                          <m:sSub>
                            <m:sSubPr>
                              <m:ctrlPr>
                                <a:rPr lang="en-IN" b="0" i="1" dirty="0" smtClean="0">
                                  <a:latin typeface="Cambria Math" panose="02040503050406030204" pitchFamily="18" charset="0"/>
                                </a:rPr>
                              </m:ctrlPr>
                            </m:sSubPr>
                            <m:e>
                              <m:r>
                                <a:rPr lang="en-IN" i="1" dirty="0" err="1">
                                  <a:latin typeface="Cambria Math" panose="02040503050406030204" pitchFamily="18" charset="0"/>
                                </a:rPr>
                                <m:t>𝑛</m:t>
                              </m:r>
                            </m:e>
                            <m:sub>
                              <m:r>
                                <a:rPr lang="en-IN" b="0" i="1" dirty="0" smtClean="0">
                                  <a:latin typeface="Cambria Math" panose="02040503050406030204" pitchFamily="18" charset="0"/>
                                </a:rPr>
                                <m:t>𝛿</m:t>
                              </m:r>
                            </m:sub>
                          </m:sSub>
                          <m:sSub>
                            <m:sSubPr>
                              <m:ctrlPr>
                                <a:rPr lang="en-IN" b="0" i="1" dirty="0" smtClean="0">
                                  <a:latin typeface="Cambria Math" panose="02040503050406030204" pitchFamily="18" charset="0"/>
                                </a:rPr>
                              </m:ctrlPr>
                            </m:sSubPr>
                            <m:e>
                              <m:r>
                                <a:rPr lang="en-IN" i="1" dirty="0" err="1">
                                  <a:latin typeface="Cambria Math" panose="02040503050406030204" pitchFamily="18" charset="0"/>
                                </a:rPr>
                                <m:t>𝑦</m:t>
                              </m:r>
                            </m:e>
                            <m:sub>
                              <m:r>
                                <a:rPr lang="en-IN" b="0" i="1" dirty="0" smtClean="0">
                                  <a:latin typeface="Cambria Math" panose="02040503050406030204" pitchFamily="18" charset="0"/>
                                </a:rPr>
                                <m:t>𝛽</m:t>
                              </m:r>
                            </m:sub>
                          </m:sSub>
                        </m:num>
                        <m:den>
                          <m:sSub>
                            <m:sSubPr>
                              <m:ctrlPr>
                                <a:rPr lang="en-IN" b="0" i="1" dirty="0" smtClean="0">
                                  <a:latin typeface="Cambria Math" panose="02040503050406030204" pitchFamily="18" charset="0"/>
                                </a:rPr>
                              </m:ctrlPr>
                            </m:sSubPr>
                            <m:e>
                              <m:r>
                                <a:rPr lang="en-IN" i="1" dirty="0" err="1">
                                  <a:latin typeface="Cambria Math" panose="02040503050406030204" pitchFamily="18" charset="0"/>
                                </a:rPr>
                                <m:t>𝑛</m:t>
                              </m:r>
                            </m:e>
                            <m:sub>
                              <m:r>
                                <a:rPr lang="en-IN" b="0" i="1" dirty="0" smtClean="0">
                                  <a:latin typeface="Cambria Math" panose="02040503050406030204" pitchFamily="18" charset="0"/>
                                </a:rPr>
                                <m:t>𝛽</m:t>
                              </m:r>
                            </m:sub>
                          </m:sSub>
                          <m:d>
                            <m:dPr>
                              <m:ctrlPr>
                                <a:rPr lang="en-IN" b="0" i="1" dirty="0">
                                  <a:latin typeface="Cambria Math" panose="02040503050406030204" pitchFamily="18" charset="0"/>
                                </a:rPr>
                              </m:ctrlPr>
                            </m:dPr>
                            <m:e>
                              <m:sSup>
                                <m:sSupPr>
                                  <m:ctrlPr>
                                    <a:rPr lang="en-IN" b="0" i="1" dirty="0">
                                      <a:latin typeface="Cambria Math" panose="02040503050406030204" pitchFamily="18" charset="0"/>
                                    </a:rPr>
                                  </m:ctrlPr>
                                </m:sSupPr>
                                <m:e>
                                  <m:r>
                                    <a:rPr lang="en-IN" i="1" dirty="0">
                                      <a:latin typeface="Cambria Math" panose="02040503050406030204" pitchFamily="18" charset="0"/>
                                    </a:rPr>
                                    <m:t>𝑉</m:t>
                                  </m:r>
                                </m:e>
                                <m:sup>
                                  <m:r>
                                    <a:rPr lang="en-IN" i="1" dirty="0">
                                      <a:latin typeface="Cambria Math" panose="02040503050406030204" pitchFamily="18" charset="0"/>
                                    </a:rPr>
                                    <m:t>2</m:t>
                                  </m:r>
                                </m:sup>
                              </m:sSup>
                              <m:r>
                                <a:rPr lang="en-IN" i="1" dirty="0">
                                  <a:latin typeface="Cambria Math" panose="02040503050406030204" pitchFamily="18" charset="0"/>
                                </a:rPr>
                                <m:t>𝑚</m:t>
                              </m:r>
                              <m:r>
                                <a:rPr lang="en-IN" i="1" dirty="0">
                                  <a:latin typeface="Cambria Math" panose="02040503050406030204" pitchFamily="18" charset="0"/>
                                </a:rPr>
                                <m:t>−</m:t>
                              </m:r>
                              <m:r>
                                <a:rPr lang="en-IN" i="1" dirty="0">
                                  <a:latin typeface="Cambria Math" panose="02040503050406030204" pitchFamily="18" charset="0"/>
                                </a:rPr>
                                <m:t>𝑉</m:t>
                              </m:r>
                              <m:sSub>
                                <m:sSubPr>
                                  <m:ctrlPr>
                                    <a:rPr lang="en-IN" b="0" i="1" dirty="0" smtClean="0">
                                      <a:latin typeface="Cambria Math" panose="02040503050406030204" pitchFamily="18" charset="0"/>
                                    </a:rPr>
                                  </m:ctrlPr>
                                </m:sSubPr>
                                <m:e>
                                  <m:r>
                                    <a:rPr lang="en-IN" i="1" dirty="0" err="1">
                                      <a:latin typeface="Cambria Math" panose="02040503050406030204" pitchFamily="18" charset="0"/>
                                    </a:rPr>
                                    <m:t>𝑦</m:t>
                                  </m:r>
                                </m:e>
                                <m:sub>
                                  <m:r>
                                    <a:rPr lang="en-IN" i="1" dirty="0" err="1">
                                      <a:latin typeface="Cambria Math" panose="02040503050406030204" pitchFamily="18" charset="0"/>
                                    </a:rPr>
                                    <m:t>𝑟</m:t>
                                  </m:r>
                                </m:sub>
                              </m:sSub>
                            </m:e>
                          </m:d>
                          <m:r>
                            <a:rPr lang="en-IN" i="1" dirty="0">
                              <a:latin typeface="Cambria Math" panose="02040503050406030204" pitchFamily="18" charset="0"/>
                            </a:rPr>
                            <m:t>+</m:t>
                          </m:r>
                          <m:r>
                            <a:rPr lang="en-IN" i="1" dirty="0">
                              <a:latin typeface="Cambria Math" panose="02040503050406030204" pitchFamily="18" charset="0"/>
                            </a:rPr>
                            <m:t>𝑉</m:t>
                          </m:r>
                          <m:sSub>
                            <m:sSubPr>
                              <m:ctrlPr>
                                <a:rPr lang="en-IN" b="0" i="1" dirty="0" smtClean="0">
                                  <a:latin typeface="Cambria Math" panose="02040503050406030204" pitchFamily="18" charset="0"/>
                                </a:rPr>
                              </m:ctrlPr>
                            </m:sSubPr>
                            <m:e>
                              <m:r>
                                <a:rPr lang="en-IN" i="1" dirty="0" err="1">
                                  <a:latin typeface="Cambria Math" panose="02040503050406030204" pitchFamily="18" charset="0"/>
                                </a:rPr>
                                <m:t>𝑛</m:t>
                              </m:r>
                            </m:e>
                            <m:sub>
                              <m:r>
                                <a:rPr lang="en-IN" i="1" dirty="0" err="1">
                                  <a:latin typeface="Cambria Math" panose="02040503050406030204" pitchFamily="18" charset="0"/>
                                </a:rPr>
                                <m:t>𝑟</m:t>
                              </m:r>
                            </m:sub>
                          </m:sSub>
                          <m:sSub>
                            <m:sSubPr>
                              <m:ctrlPr>
                                <a:rPr lang="en-IN" b="0" i="1" dirty="0" smtClean="0">
                                  <a:latin typeface="Cambria Math" panose="02040503050406030204" pitchFamily="18" charset="0"/>
                                </a:rPr>
                              </m:ctrlPr>
                            </m:sSubPr>
                            <m:e>
                              <m:r>
                                <a:rPr lang="en-IN" i="1" dirty="0" err="1">
                                  <a:latin typeface="Cambria Math" panose="02040503050406030204" pitchFamily="18" charset="0"/>
                                </a:rPr>
                                <m:t>𝑦</m:t>
                              </m:r>
                            </m:e>
                            <m:sub>
                              <m:r>
                                <a:rPr lang="en-IN" b="0" i="1" dirty="0" smtClean="0">
                                  <a:latin typeface="Cambria Math" panose="02040503050406030204" pitchFamily="18" charset="0"/>
                                </a:rPr>
                                <m:t>𝛽</m:t>
                              </m:r>
                            </m:sub>
                          </m:sSub>
                        </m:den>
                      </m:f>
                    </m:oMath>
                  </m:oMathPara>
                </a14:m>
                <a:endParaRPr lang="en-IN" dirty="0"/>
              </a:p>
              <a:p>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7301038" y="5397370"/>
                <a:ext cx="3572709" cy="970330"/>
              </a:xfrm>
              <a:prstGeom prst="rect">
                <a:avLst/>
              </a:prstGeom>
              <a:blipFill>
                <a:blip r:embed="rId3"/>
                <a:stretch>
                  <a:fillRect/>
                </a:stretch>
              </a:blipFill>
              <a:ln>
                <a:solidFill>
                  <a:schemeClr val="tx1"/>
                </a:solidFill>
              </a:ln>
            </p:spPr>
            <p:txBody>
              <a:bodyPr/>
              <a:lstStyle/>
              <a:p>
                <a:r>
                  <a:rPr lang="en-IN">
                    <a:noFill/>
                  </a:rPr>
                  <a:t> </a:t>
                </a:r>
              </a:p>
            </p:txBody>
          </p:sp>
        </mc:Fallback>
      </mc:AlternateContent>
      <p:sp>
        <p:nvSpPr>
          <p:cNvPr id="9" name="TextBox 8"/>
          <p:cNvSpPr txBox="1"/>
          <p:nvPr/>
        </p:nvSpPr>
        <p:spPr>
          <a:xfrm>
            <a:off x="3099129" y="5598776"/>
            <a:ext cx="2822696" cy="646331"/>
          </a:xfrm>
          <a:prstGeom prst="rect">
            <a:avLst/>
          </a:prstGeom>
          <a:noFill/>
          <a:ln>
            <a:solidFill>
              <a:schemeClr val="tx1"/>
            </a:solidFill>
          </a:ln>
        </p:spPr>
        <p:txBody>
          <a:bodyPr wrap="none" rtlCol="0">
            <a:spAutoFit/>
          </a:bodyPr>
          <a:lstStyle/>
          <a:p>
            <a:r>
              <a:rPr lang="en-IN" dirty="0" smtClean="0"/>
              <a:t>Neglecting the aerodynamic</a:t>
            </a:r>
            <a:br>
              <a:rPr lang="en-IN" dirty="0" smtClean="0"/>
            </a:br>
            <a:r>
              <a:rPr lang="en-IN" dirty="0" smtClean="0"/>
              <a:t>forces and aligning torques.</a:t>
            </a:r>
            <a:endParaRPr lang="en-IN" dirty="0"/>
          </a:p>
        </p:txBody>
      </p:sp>
      <p:sp>
        <p:nvSpPr>
          <p:cNvPr id="10" name="Rectangle 9"/>
          <p:cNvSpPr/>
          <p:nvPr/>
        </p:nvSpPr>
        <p:spPr>
          <a:xfrm>
            <a:off x="640080" y="1123406"/>
            <a:ext cx="5499463" cy="5473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337663" y="1123405"/>
            <a:ext cx="5499463" cy="5473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4"/>
          <a:stretch>
            <a:fillRect/>
          </a:stretch>
        </p:blipFill>
        <p:spPr>
          <a:xfrm>
            <a:off x="951411" y="1240011"/>
            <a:ext cx="4876800" cy="3924300"/>
          </a:xfrm>
          <a:prstGeom prst="rect">
            <a:avLst/>
          </a:prstGeom>
        </p:spPr>
      </p:pic>
      <p:pic>
        <p:nvPicPr>
          <p:cNvPr id="15" name="Picture 14"/>
          <p:cNvPicPr>
            <a:picLocks noChangeAspect="1"/>
          </p:cNvPicPr>
          <p:nvPr/>
        </p:nvPicPr>
        <p:blipFill>
          <a:blip r:embed="rId5"/>
          <a:stretch>
            <a:fillRect/>
          </a:stretch>
        </p:blipFill>
        <p:spPr>
          <a:xfrm>
            <a:off x="6670140" y="1219893"/>
            <a:ext cx="4892596" cy="3944418"/>
          </a:xfrm>
          <a:prstGeom prst="rect">
            <a:avLst/>
          </a:prstGeom>
        </p:spPr>
      </p:pic>
    </p:spTree>
    <p:extLst>
      <p:ext uri="{BB962C8B-B14F-4D97-AF65-F5344CB8AC3E}">
        <p14:creationId xmlns:p14="http://schemas.microsoft.com/office/powerpoint/2010/main" val="382359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9770" y="409433"/>
            <a:ext cx="9872831"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Yaw Rate Responses at </a:t>
            </a:r>
            <a:r>
              <a:rPr lang="en-IN" sz="2400" b="1" dirty="0" smtClean="0">
                <a:latin typeface="Times New Roman" panose="02020603050405020304" pitchFamily="18" charset="0"/>
                <a:cs typeface="Times New Roman" panose="02020603050405020304" pitchFamily="18" charset="0"/>
              </a:rPr>
              <a:t>Various Yaw Moments</a:t>
            </a:r>
            <a:r>
              <a:rPr lang="en-IN" sz="2400" dirty="0" smtClean="0">
                <a:latin typeface="Times New Roman" panose="02020603050405020304" pitchFamily="18" charset="0"/>
                <a:cs typeface="Times New Roman" panose="02020603050405020304" pitchFamily="18" charset="0"/>
              </a:rPr>
              <a:t> to 5 degree step steering Input</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769840" y="1323833"/>
            <a:ext cx="5821978" cy="4626590"/>
          </a:xfrm>
          <a:prstGeom prst="rect">
            <a:avLst/>
          </a:prstGeom>
        </p:spPr>
      </p:pic>
      <p:pic>
        <p:nvPicPr>
          <p:cNvPr id="7" name="Picture 6"/>
          <p:cNvPicPr>
            <a:picLocks noChangeAspect="1"/>
          </p:cNvPicPr>
          <p:nvPr/>
        </p:nvPicPr>
        <p:blipFill>
          <a:blip r:embed="rId3"/>
          <a:stretch>
            <a:fillRect/>
          </a:stretch>
        </p:blipFill>
        <p:spPr>
          <a:xfrm>
            <a:off x="1567830" y="1176349"/>
            <a:ext cx="3048415" cy="2523243"/>
          </a:xfrm>
          <a:prstGeom prst="rect">
            <a:avLst/>
          </a:prstGeom>
        </p:spPr>
      </p:pic>
      <p:pic>
        <p:nvPicPr>
          <p:cNvPr id="2" name="Picture 1"/>
          <p:cNvPicPr>
            <a:picLocks noChangeAspect="1"/>
          </p:cNvPicPr>
          <p:nvPr/>
        </p:nvPicPr>
        <p:blipFill>
          <a:blip r:embed="rId4"/>
          <a:stretch>
            <a:fillRect/>
          </a:stretch>
        </p:blipFill>
        <p:spPr>
          <a:xfrm>
            <a:off x="1567830" y="4004843"/>
            <a:ext cx="3048415" cy="2414063"/>
          </a:xfrm>
          <a:prstGeom prst="rect">
            <a:avLst/>
          </a:prstGeom>
        </p:spPr>
      </p:pic>
      <p:sp>
        <p:nvSpPr>
          <p:cNvPr id="3" name="TextBox 2"/>
          <p:cNvSpPr txBox="1"/>
          <p:nvPr/>
        </p:nvSpPr>
        <p:spPr>
          <a:xfrm rot="16200000">
            <a:off x="21810" y="4982803"/>
            <a:ext cx="2325252" cy="369332"/>
          </a:xfrm>
          <a:prstGeom prst="rect">
            <a:avLst/>
          </a:prstGeom>
          <a:solidFill>
            <a:schemeClr val="accent1">
              <a:lumMod val="20000"/>
              <a:lumOff val="80000"/>
            </a:schemeClr>
          </a:solidFill>
        </p:spPr>
        <p:txBody>
          <a:bodyPr wrap="none" rtlCol="0">
            <a:spAutoFit/>
          </a:bodyPr>
          <a:lstStyle/>
          <a:p>
            <a:r>
              <a:rPr lang="en-IN" dirty="0" smtClean="0"/>
              <a:t>Yaw Rate (from ode45)</a:t>
            </a:r>
            <a:endParaRPr lang="en-IN" dirty="0"/>
          </a:p>
        </p:txBody>
      </p:sp>
      <p:sp>
        <p:nvSpPr>
          <p:cNvPr id="8" name="TextBox 7"/>
          <p:cNvSpPr txBox="1"/>
          <p:nvPr/>
        </p:nvSpPr>
        <p:spPr>
          <a:xfrm rot="16200000">
            <a:off x="439737" y="2253304"/>
            <a:ext cx="1512658" cy="369332"/>
          </a:xfrm>
          <a:prstGeom prst="rect">
            <a:avLst/>
          </a:prstGeom>
          <a:solidFill>
            <a:schemeClr val="accent1">
              <a:lumMod val="20000"/>
              <a:lumOff val="80000"/>
            </a:schemeClr>
          </a:solidFill>
        </p:spPr>
        <p:txBody>
          <a:bodyPr wrap="none" rtlCol="0">
            <a:spAutoFit/>
          </a:bodyPr>
          <a:lstStyle/>
          <a:p>
            <a:r>
              <a:rPr lang="en-IN" dirty="0" smtClean="0"/>
              <a:t>Steering Input</a:t>
            </a:r>
            <a:endParaRPr lang="en-IN" dirty="0"/>
          </a:p>
        </p:txBody>
      </p:sp>
    </p:spTree>
    <p:extLst>
      <p:ext uri="{BB962C8B-B14F-4D97-AF65-F5344CB8AC3E}">
        <p14:creationId xmlns:p14="http://schemas.microsoft.com/office/powerpoint/2010/main" val="571608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5264" y="1361149"/>
            <a:ext cx="5406371" cy="4411853"/>
          </a:xfrm>
          <a:prstGeom prst="rect">
            <a:avLst/>
          </a:prstGeom>
        </p:spPr>
      </p:pic>
      <p:sp>
        <p:nvSpPr>
          <p:cNvPr id="6" name="TextBox 5"/>
          <p:cNvSpPr txBox="1"/>
          <p:nvPr/>
        </p:nvSpPr>
        <p:spPr>
          <a:xfrm>
            <a:off x="605264" y="554180"/>
            <a:ext cx="4806509"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Corrected Path of Vehicle at 72 </a:t>
            </a:r>
            <a:r>
              <a:rPr lang="en-IN" sz="2400" dirty="0" err="1" smtClean="0">
                <a:latin typeface="Times New Roman" panose="02020603050405020304" pitchFamily="18" charset="0"/>
                <a:cs typeface="Times New Roman" panose="02020603050405020304" pitchFamily="18" charset="0"/>
              </a:rPr>
              <a:t>kmph</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323651" y="6118306"/>
            <a:ext cx="2883995" cy="369332"/>
          </a:xfrm>
          <a:prstGeom prst="rect">
            <a:avLst/>
          </a:prstGeom>
          <a:noFill/>
          <a:ln>
            <a:solidFill>
              <a:schemeClr val="tx1"/>
            </a:solidFill>
          </a:ln>
        </p:spPr>
        <p:txBody>
          <a:bodyPr wrap="none" rtlCol="0">
            <a:spAutoFit/>
          </a:bodyPr>
          <a:lstStyle/>
          <a:p>
            <a:r>
              <a:rPr lang="en-IN" dirty="0" smtClean="0"/>
              <a:t>Path Followed by the Vehicle</a:t>
            </a:r>
            <a:endParaRPr lang="en-IN" dirty="0"/>
          </a:p>
        </p:txBody>
      </p:sp>
      <p:sp>
        <p:nvSpPr>
          <p:cNvPr id="8" name="TextBox 7"/>
          <p:cNvSpPr txBox="1"/>
          <p:nvPr/>
        </p:nvSpPr>
        <p:spPr>
          <a:xfrm>
            <a:off x="7691933" y="6118306"/>
            <a:ext cx="2847061" cy="369332"/>
          </a:xfrm>
          <a:prstGeom prst="rect">
            <a:avLst/>
          </a:prstGeom>
          <a:noFill/>
          <a:ln>
            <a:solidFill>
              <a:schemeClr val="tx1"/>
            </a:solidFill>
          </a:ln>
        </p:spPr>
        <p:txBody>
          <a:bodyPr wrap="none" rtlCol="0">
            <a:spAutoFit/>
          </a:bodyPr>
          <a:lstStyle/>
          <a:p>
            <a:r>
              <a:rPr lang="en-IN" dirty="0" smtClean="0"/>
              <a:t>Yaw Response of the Vehicle</a:t>
            </a:r>
            <a:endParaRPr lang="en-IN" dirty="0"/>
          </a:p>
        </p:txBody>
      </p:sp>
      <p:pic>
        <p:nvPicPr>
          <p:cNvPr id="9" name="Picture 8"/>
          <p:cNvPicPr>
            <a:picLocks noChangeAspect="1"/>
          </p:cNvPicPr>
          <p:nvPr/>
        </p:nvPicPr>
        <p:blipFill>
          <a:blip r:embed="rId3"/>
          <a:stretch>
            <a:fillRect/>
          </a:stretch>
        </p:blipFill>
        <p:spPr>
          <a:xfrm>
            <a:off x="6576397" y="1361148"/>
            <a:ext cx="5360295" cy="4411853"/>
          </a:xfrm>
          <a:prstGeom prst="rect">
            <a:avLst/>
          </a:prstGeom>
        </p:spPr>
      </p:pic>
    </p:spTree>
    <p:extLst>
      <p:ext uri="{BB962C8B-B14F-4D97-AF65-F5344CB8AC3E}">
        <p14:creationId xmlns:p14="http://schemas.microsoft.com/office/powerpoint/2010/main" val="1400070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38" y="1753958"/>
            <a:ext cx="5165797" cy="3761939"/>
          </a:xfrm>
          <a:prstGeom prst="rect">
            <a:avLst/>
          </a:prstGeom>
        </p:spPr>
      </p:pic>
      <p:sp>
        <p:nvSpPr>
          <p:cNvPr id="5" name="Title 1"/>
          <p:cNvSpPr>
            <a:spLocks noGrp="1"/>
          </p:cNvSpPr>
          <p:nvPr>
            <p:ph type="title"/>
          </p:nvPr>
        </p:nvSpPr>
        <p:spPr>
          <a:xfrm>
            <a:off x="3093344" y="424119"/>
            <a:ext cx="5275997" cy="562923"/>
          </a:xfrm>
          <a:solidFill>
            <a:schemeClr val="accent1">
              <a:lumMod val="20000"/>
              <a:lumOff val="80000"/>
            </a:schemeClr>
          </a:solidFill>
        </p:spPr>
        <p:txBody>
          <a:bodyPr>
            <a:normAutofit fontScale="90000"/>
          </a:bodyPr>
          <a:lstStyle/>
          <a:p>
            <a:r>
              <a:rPr lang="en-IN" sz="2400" dirty="0" smtClean="0">
                <a:latin typeface="Times New Roman" panose="02020603050405020304" pitchFamily="18" charset="0"/>
                <a:cs typeface="Times New Roman" panose="02020603050405020304" pitchFamily="18" charset="0"/>
              </a:rPr>
              <a:t>A Simple 3D Hatchback Model – CATIA V5</a:t>
            </a:r>
            <a:endParaRPr lang="en-IN"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8181" y="2081673"/>
            <a:ext cx="5090529" cy="3106507"/>
          </a:xfrm>
          <a:prstGeom prst="rect">
            <a:avLst/>
          </a:prstGeom>
        </p:spPr>
      </p:pic>
    </p:spTree>
    <p:extLst>
      <p:ext uri="{BB962C8B-B14F-4D97-AF65-F5344CB8AC3E}">
        <p14:creationId xmlns:p14="http://schemas.microsoft.com/office/powerpoint/2010/main" val="93634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6802" y="1447799"/>
            <a:ext cx="5716229" cy="4572983"/>
          </a:xfrm>
          <a:prstGeom prst="rect">
            <a:avLst/>
          </a:prstGeom>
        </p:spPr>
      </p:pic>
      <p:sp>
        <p:nvSpPr>
          <p:cNvPr id="5" name="TextBox 4"/>
          <p:cNvSpPr txBox="1"/>
          <p:nvPr/>
        </p:nvSpPr>
        <p:spPr>
          <a:xfrm>
            <a:off x="846802" y="554180"/>
            <a:ext cx="3631763"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Lateral Acceleration Curves</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6902245" y="989696"/>
                <a:ext cx="4891083" cy="5355312"/>
              </a:xfrm>
              <a:prstGeom prst="rect">
                <a:avLst/>
              </a:prstGeom>
              <a:solidFill>
                <a:schemeClr val="accent2">
                  <a:lumMod val="20000"/>
                  <a:lumOff val="80000"/>
                </a:schemeClr>
              </a:solidFill>
            </p:spPr>
            <p:txBody>
              <a:bodyPr wrap="non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lateral accelerations are determined for the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different scenarios by the formula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14:m>
                  <m:oMath xmlns:m="http://schemas.openxmlformats.org/officeDocument/2006/math">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𝑔</m:t>
                        </m:r>
                      </m:sub>
                    </m:sSub>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𝑣</m:t>
                            </m:r>
                          </m:e>
                          <m:sup>
                            <m:r>
                              <a:rPr lang="en-IN" b="0" i="1" smtClean="0">
                                <a:latin typeface="Cambria Math" panose="02040503050406030204" pitchFamily="18" charset="0"/>
                                <a:cs typeface="Times New Roman" panose="02020603050405020304" pitchFamily="18" charset="0"/>
                              </a:rPr>
                              <m:t>2</m:t>
                            </m:r>
                          </m:sup>
                        </m:sSup>
                      </m:num>
                      <m:den>
                        <m:r>
                          <a:rPr lang="en-IN" b="0" i="1" smtClean="0">
                            <a:latin typeface="Cambria Math" panose="02040503050406030204" pitchFamily="18" charset="0"/>
                            <a:cs typeface="Times New Roman" panose="02020603050405020304" pitchFamily="18" charset="0"/>
                          </a:rPr>
                          <m:t>𝑟</m:t>
                        </m:r>
                      </m:den>
                    </m:f>
                  </m:oMath>
                </a14:m>
                <a:endParaRPr lang="en-I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For the kinematic and the simplified cases the</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movement was considered to be steady and the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lateral accelerations were determined as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constants and for the case with aerodynamic</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forces and the aligning torques also considered,</a:t>
                </a:r>
              </a:p>
              <a:p>
                <a:r>
                  <a:rPr lang="en-IN" dirty="0" smtClean="0">
                    <a:latin typeface="Times New Roman" panose="02020603050405020304" pitchFamily="18" charset="0"/>
                    <a:cs typeface="Times New Roman" panose="02020603050405020304" pitchFamily="18" charset="0"/>
                  </a:rPr>
                  <a:t>    the transient state also was considered due to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which the lateral acceleration follows a similar</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curve.</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feedback control can be used to find the error</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between the desired ay value and the real time</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value and the required correction can be done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using a controller. </a:t>
                </a:r>
              </a:p>
            </p:txBody>
          </p:sp>
        </mc:Choice>
        <mc:Fallback xmlns="">
          <p:sp>
            <p:nvSpPr>
              <p:cNvPr id="6" name="TextBox 5"/>
              <p:cNvSpPr txBox="1">
                <a:spLocks noRot="1" noChangeAspect="1" noMove="1" noResize="1" noEditPoints="1" noAdjustHandles="1" noChangeArrowheads="1" noChangeShapeType="1" noTextEdit="1"/>
              </p:cNvSpPr>
              <p:nvPr/>
            </p:nvSpPr>
            <p:spPr>
              <a:xfrm>
                <a:off x="6902245" y="989696"/>
                <a:ext cx="4891083" cy="5355312"/>
              </a:xfrm>
              <a:prstGeom prst="rect">
                <a:avLst/>
              </a:prstGeom>
              <a:blipFill>
                <a:blip r:embed="rId3"/>
                <a:stretch>
                  <a:fillRect l="-747" t="-569" r="-125" b="-796"/>
                </a:stretch>
              </a:blipFill>
            </p:spPr>
            <p:txBody>
              <a:bodyPr/>
              <a:lstStyle/>
              <a:p>
                <a:r>
                  <a:rPr lang="en-IN">
                    <a:noFill/>
                  </a:rPr>
                  <a:t> </a:t>
                </a:r>
              </a:p>
            </p:txBody>
          </p:sp>
        </mc:Fallback>
      </mc:AlternateContent>
    </p:spTree>
    <p:extLst>
      <p:ext uri="{BB962C8B-B14F-4D97-AF65-F5344CB8AC3E}">
        <p14:creationId xmlns:p14="http://schemas.microsoft.com/office/powerpoint/2010/main" val="4213571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3261" y="1519238"/>
            <a:ext cx="5760000" cy="4391179"/>
          </a:xfrm>
          <a:prstGeom prst="rect">
            <a:avLst/>
          </a:prstGeom>
        </p:spPr>
      </p:pic>
      <p:sp>
        <p:nvSpPr>
          <p:cNvPr id="5" name="TextBox 4"/>
          <p:cNvSpPr txBox="1"/>
          <p:nvPr/>
        </p:nvSpPr>
        <p:spPr>
          <a:xfrm>
            <a:off x="943261" y="636067"/>
            <a:ext cx="7144328"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Distributed Torque to Left and Right Wheels at 72 </a:t>
            </a:r>
            <a:r>
              <a:rPr lang="en-IN" sz="2400" dirty="0" err="1" smtClean="0">
                <a:latin typeface="Times New Roman" panose="02020603050405020304" pitchFamily="18" charset="0"/>
                <a:cs typeface="Times New Roman" panose="02020603050405020304" pitchFamily="18" charset="0"/>
              </a:rPr>
              <a:t>kmph</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7260609" y="1532886"/>
                <a:ext cx="4339008" cy="1163075"/>
              </a:xfrm>
              <a:prstGeom prst="rect">
                <a:avLst/>
              </a:prstGeom>
              <a:solidFill>
                <a:schemeClr val="accent2">
                  <a:lumMod val="20000"/>
                  <a:lumOff val="80000"/>
                </a:schemeClr>
              </a:solidFill>
              <a:ln>
                <a:solidFill>
                  <a:schemeClr val="tx1"/>
                </a:solidFill>
              </a:ln>
            </p:spPr>
            <p:txBody>
              <a:bodyPr wrap="none" rtlCol="0">
                <a:spAutoFit/>
              </a:bodyPr>
              <a:lstStyle/>
              <a:p>
                <a:r>
                  <a:rPr lang="en-IN" dirty="0" smtClean="0">
                    <a:latin typeface="Times New Roman" panose="02020603050405020304" pitchFamily="18" charset="0"/>
                    <a:cs typeface="Times New Roman" panose="02020603050405020304" pitchFamily="18" charset="0"/>
                  </a:rPr>
                  <a:t>Required Yaw moment converted to Torque :</a:t>
                </a:r>
              </a:p>
              <a:p>
                <a:endParaRPr lang="en-I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Δ</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𝑇𝑉</m:t>
                          </m:r>
                        </m:sub>
                      </m:sSub>
                      <m:r>
                        <a:rPr lang="en-IN" b="0" i="0"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𝑧𝑒</m:t>
                              </m:r>
                            </m:sub>
                          </m:sSub>
                        </m:num>
                        <m:den>
                          <m:r>
                            <a:rPr lang="en-IN" b="0" i="1" smtClean="0">
                              <a:latin typeface="Cambria Math" panose="02040503050406030204" pitchFamily="18" charset="0"/>
                            </a:rPr>
                            <m:t>𝑤</m:t>
                          </m:r>
                        </m:den>
                      </m:f>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𝑤</m:t>
                          </m:r>
                        </m:sub>
                      </m:sSub>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260609" y="1532886"/>
                <a:ext cx="4339008" cy="1163075"/>
              </a:xfrm>
              <a:prstGeom prst="rect">
                <a:avLst/>
              </a:prstGeom>
              <a:blipFill>
                <a:blip r:embed="rId3"/>
                <a:stretch>
                  <a:fillRect l="-980" t="-2073"/>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73798" y="3070477"/>
                <a:ext cx="2112630" cy="689163"/>
              </a:xfrm>
              <a:prstGeom prst="rect">
                <a:avLst/>
              </a:prstGeom>
              <a:solidFill>
                <a:schemeClr val="accent2">
                  <a:lumMod val="20000"/>
                  <a:lumOff val="8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𝑇</m:t>
                          </m:r>
                        </m:e>
                        <m:sub>
                          <m:r>
                            <a:rPr lang="en-IN" b="0" i="1" smtClean="0">
                              <a:latin typeface="Cambria Math" panose="02040503050406030204" pitchFamily="18" charset="0"/>
                              <a:cs typeface="Times New Roman" panose="02020603050405020304" pitchFamily="18" charset="0"/>
                            </a:rPr>
                            <m:t>𝑅𝑊</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𝑇</m:t>
                          </m:r>
                        </m:e>
                        <m:sub>
                          <m:r>
                            <a:rPr lang="en-IN" b="0" i="1" smtClean="0">
                              <a:latin typeface="Cambria Math" panose="02040503050406030204" pitchFamily="18" charset="0"/>
                              <a:cs typeface="Times New Roman" panose="02020603050405020304" pitchFamily="18" charset="0"/>
                            </a:rPr>
                            <m:t>𝑟𝑒𝑞</m:t>
                          </m:r>
                        </m:sub>
                      </m:sSub>
                      <m:r>
                        <a:rPr lang="en-IN" b="0" i="1" smtClean="0">
                          <a:latin typeface="Cambria Math" panose="02040503050406030204" pitchFamily="18" charset="0"/>
                          <a:cs typeface="Times New Roman" panose="02020603050405020304" pitchFamily="18" charset="0"/>
                        </a:rPr>
                        <m:t>+</m:t>
                      </m:r>
                      <m:r>
                        <m:rPr>
                          <m:sty m:val="p"/>
                        </m:rPr>
                        <a:rPr lang="en-IN" b="0" i="0" smtClean="0">
                          <a:latin typeface="Cambria Math" panose="02040503050406030204" pitchFamily="18" charset="0"/>
                          <a:cs typeface="Times New Roman" panose="02020603050405020304" pitchFamily="18" charset="0"/>
                        </a:rPr>
                        <m:t>Δ</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𝑇</m:t>
                          </m:r>
                        </m:e>
                        <m:sub>
                          <m:r>
                            <a:rPr lang="en-IN" b="0" i="1" smtClean="0">
                              <a:latin typeface="Cambria Math" panose="02040503050406030204" pitchFamily="18" charset="0"/>
                              <a:cs typeface="Times New Roman" panose="02020603050405020304" pitchFamily="18" charset="0"/>
                            </a:rPr>
                            <m:t>𝑇𝑉</m:t>
                          </m:r>
                        </m:sub>
                      </m:sSub>
                    </m:oMath>
                  </m:oMathPara>
                </a14:m>
                <a:endParaRPr lang="en-IN"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𝑇</m:t>
                          </m:r>
                        </m:e>
                        <m:sub>
                          <m:r>
                            <a:rPr lang="en-IN" b="0" i="1" smtClean="0">
                              <a:latin typeface="Cambria Math" panose="02040503050406030204" pitchFamily="18" charset="0"/>
                              <a:cs typeface="Times New Roman" panose="02020603050405020304" pitchFamily="18" charset="0"/>
                            </a:rPr>
                            <m:t>𝐿𝑊</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𝑇</m:t>
                          </m:r>
                        </m:e>
                        <m:sub>
                          <m:r>
                            <a:rPr lang="en-IN" b="0" i="1" smtClean="0">
                              <a:latin typeface="Cambria Math" panose="02040503050406030204" pitchFamily="18" charset="0"/>
                              <a:cs typeface="Times New Roman" panose="02020603050405020304" pitchFamily="18" charset="0"/>
                            </a:rPr>
                            <m:t>𝑟𝑒𝑞</m:t>
                          </m:r>
                        </m:sub>
                      </m:sSub>
                      <m:r>
                        <a:rPr lang="en-IN" b="0" i="1" smtClean="0">
                          <a:latin typeface="Cambria Math" panose="02040503050406030204" pitchFamily="18" charset="0"/>
                          <a:cs typeface="Times New Roman" panose="02020603050405020304" pitchFamily="18" charset="0"/>
                        </a:rPr>
                        <m:t>−</m:t>
                      </m:r>
                      <m:r>
                        <m:rPr>
                          <m:sty m:val="p"/>
                        </m:rPr>
                        <a:rPr lang="en-IN" b="0" i="0" smtClean="0">
                          <a:latin typeface="Cambria Math" panose="02040503050406030204" pitchFamily="18" charset="0"/>
                          <a:cs typeface="Times New Roman" panose="02020603050405020304" pitchFamily="18" charset="0"/>
                        </a:rPr>
                        <m:t>Δ</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𝑇</m:t>
                          </m:r>
                        </m:e>
                        <m:sub>
                          <m:r>
                            <a:rPr lang="en-IN" b="0" i="1" smtClean="0">
                              <a:latin typeface="Cambria Math" panose="02040503050406030204" pitchFamily="18" charset="0"/>
                              <a:cs typeface="Times New Roman" panose="02020603050405020304" pitchFamily="18" charset="0"/>
                            </a:rPr>
                            <m:t>𝑇𝑉</m:t>
                          </m:r>
                        </m:sub>
                      </m:sSub>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373798" y="3070477"/>
                <a:ext cx="2112630" cy="689163"/>
              </a:xfrm>
              <a:prstGeom prst="rect">
                <a:avLst/>
              </a:prstGeom>
              <a:blipFill>
                <a:blip r:embed="rId4"/>
                <a:stretch>
                  <a:fillRect/>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564167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61896" cy="958708"/>
          </a:xfrm>
          <a:solidFill>
            <a:schemeClr val="accent2">
              <a:lumMod val="20000"/>
              <a:lumOff val="80000"/>
            </a:schemeClr>
          </a:solidFill>
        </p:spPr>
        <p:txBody>
          <a:bodyPr>
            <a:normAutofit/>
          </a:bodyPr>
          <a:lstStyle/>
          <a:p>
            <a:r>
              <a:rPr lang="en-IN" sz="2400" dirty="0" smtClean="0">
                <a:latin typeface="Times New Roman" panose="02020603050405020304" pitchFamily="18" charset="0"/>
                <a:cs typeface="Times New Roman" panose="02020603050405020304" pitchFamily="18" charset="0"/>
              </a:rPr>
              <a:t>Special Implementations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solidFill>
            <a:schemeClr val="accent2">
              <a:lumMod val="20000"/>
              <a:lumOff val="80000"/>
            </a:schemeClr>
          </a:solidFill>
          <a:ln>
            <a:noFill/>
          </a:ln>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Active Yaw Control by Mitsubishi</a:t>
            </a:r>
          </a:p>
          <a:p>
            <a:r>
              <a:rPr lang="en-IN" sz="2400" dirty="0" smtClean="0">
                <a:latin typeface="Times New Roman" panose="02020603050405020304" pitchFamily="18" charset="0"/>
                <a:cs typeface="Times New Roman" panose="02020603050405020304" pitchFamily="18" charset="0"/>
              </a:rPr>
              <a:t>Torque Vectoring Differential by Lexus</a:t>
            </a:r>
          </a:p>
          <a:p>
            <a:r>
              <a:rPr lang="en-IN" sz="2400" dirty="0" smtClean="0">
                <a:latin typeface="Times New Roman" panose="02020603050405020304" pitchFamily="18" charset="0"/>
                <a:cs typeface="Times New Roman" panose="02020603050405020304" pitchFamily="18" charset="0"/>
              </a:rPr>
              <a:t>Dynamic Performance by BMW</a:t>
            </a:r>
          </a:p>
          <a:p>
            <a:r>
              <a:rPr lang="en-IN" sz="2400" dirty="0" smtClean="0">
                <a:latin typeface="Times New Roman" panose="02020603050405020304" pitchFamily="18" charset="0"/>
                <a:cs typeface="Times New Roman" panose="02020603050405020304" pitchFamily="18" charset="0"/>
              </a:rPr>
              <a:t>Quattro with Torque Vectoring by Audi</a:t>
            </a:r>
          </a:p>
          <a:p>
            <a:r>
              <a:rPr lang="en-IN" sz="2400" dirty="0" smtClean="0">
                <a:latin typeface="Times New Roman" panose="02020603050405020304" pitchFamily="18" charset="0"/>
                <a:cs typeface="Times New Roman" panose="02020603050405020304" pitchFamily="18" charset="0"/>
              </a:rPr>
              <a:t>Torque Vectoring by Mercedes Benz (4Matic)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003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3261" y="1369602"/>
            <a:ext cx="5872471" cy="4737897"/>
          </a:xfrm>
          <a:prstGeom prst="rect">
            <a:avLst/>
          </a:prstGeom>
        </p:spPr>
      </p:pic>
      <p:sp>
        <p:nvSpPr>
          <p:cNvPr id="5" name="TextBox 4"/>
          <p:cNvSpPr txBox="1"/>
          <p:nvPr/>
        </p:nvSpPr>
        <p:spPr>
          <a:xfrm>
            <a:off x="943261" y="636067"/>
            <a:ext cx="4829399" cy="461665"/>
          </a:xfrm>
          <a:prstGeom prst="rect">
            <a:avLst/>
          </a:prstGeom>
          <a:solidFill>
            <a:schemeClr val="accent2">
              <a:lumMod val="20000"/>
              <a:lumOff val="80000"/>
            </a:schemeClr>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A Simple GUI for Torque Calculation</a:t>
            </a:r>
            <a:endParaRPr lang="en-IN"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152968" y="1753391"/>
            <a:ext cx="4790735" cy="3970318"/>
          </a:xfrm>
          <a:prstGeom prst="rect">
            <a:avLst/>
          </a:prstGeom>
          <a:solidFill>
            <a:schemeClr val="accent2">
              <a:lumMod val="20000"/>
              <a:lumOff val="80000"/>
            </a:schemeClr>
          </a:solidFill>
        </p:spPr>
        <p:txBody>
          <a:bodyPr wrap="non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Uses a set of the vehicle parameters in this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study to obtain the yaw rate and the path </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radius.</a:t>
            </a:r>
          </a:p>
          <a:p>
            <a:pPr marL="285750" indent="-285750">
              <a:buFont typeface="Arial" panose="020B0604020202020204" pitchFamily="34" charset="0"/>
              <a:buChar char="•"/>
            </a:pPr>
            <a:endParaRPr lang="en-IN"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For a step input of steering which can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be entered to the application along with the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velocity of the vehicle which formed the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inputs to the system.</a:t>
            </a: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Scope for further additions like a variable</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steering input and an all wheel torque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distribution for stable vehicle dynamics,</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the purpose served by</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the torque vectoring system. </a:t>
            </a:r>
          </a:p>
        </p:txBody>
      </p:sp>
    </p:spTree>
    <p:extLst>
      <p:ext uri="{BB962C8B-B14F-4D97-AF65-F5344CB8AC3E}">
        <p14:creationId xmlns:p14="http://schemas.microsoft.com/office/powerpoint/2010/main" val="2015595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145" y="1283110"/>
            <a:ext cx="10400682" cy="5185747"/>
          </a:xfrm>
          <a:prstGeom prst="rect">
            <a:avLst/>
          </a:prstGeom>
        </p:spPr>
      </p:pic>
      <p:sp>
        <p:nvSpPr>
          <p:cNvPr id="5" name="Title 1"/>
          <p:cNvSpPr txBox="1">
            <a:spLocks/>
          </p:cNvSpPr>
          <p:nvPr/>
        </p:nvSpPr>
        <p:spPr>
          <a:xfrm>
            <a:off x="823451" y="516194"/>
            <a:ext cx="10252587" cy="530942"/>
          </a:xfrm>
          <a:prstGeom prst="rect">
            <a:avLst/>
          </a:prstGeom>
          <a:solidFill>
            <a:schemeClr val="accent2">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smtClean="0">
                <a:latin typeface="Times New Roman" panose="02020603050405020304" pitchFamily="18" charset="0"/>
                <a:cs typeface="Times New Roman" panose="02020603050405020304" pitchFamily="18" charset="0"/>
              </a:rPr>
              <a:t>A Simple Simulink Feedforward Control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124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0094"/>
            <a:ext cx="10515600" cy="726256"/>
          </a:xfrm>
          <a:solidFill>
            <a:schemeClr val="accent2">
              <a:lumMod val="20000"/>
              <a:lumOff val="80000"/>
            </a:schemeClr>
          </a:solidFill>
        </p:spPr>
        <p:txBody>
          <a:bodyPr>
            <a:normAutofit/>
          </a:bodyPr>
          <a:lstStyle/>
          <a:p>
            <a:r>
              <a:rPr lang="en-IN" sz="2400" dirty="0" smtClean="0">
                <a:latin typeface="Times New Roman" panose="02020603050405020304" pitchFamily="18" charset="0"/>
                <a:cs typeface="Times New Roman" panose="02020603050405020304" pitchFamily="18" charset="0"/>
              </a:rPr>
              <a:t>Control Systems Integration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The required torques are calculated from the </a:t>
            </a:r>
            <a:r>
              <a:rPr lang="en-IN" sz="2000" dirty="0">
                <a:latin typeface="Times New Roman" panose="02020603050405020304" pitchFamily="18" charset="0"/>
                <a:cs typeface="Times New Roman" panose="02020603050405020304" pitchFamily="18" charset="0"/>
              </a:rPr>
              <a:t>inputs </a:t>
            </a:r>
            <a:r>
              <a:rPr lang="en-IN" sz="2000" dirty="0" smtClean="0">
                <a:latin typeface="Times New Roman" panose="02020603050405020304" pitchFamily="18" charset="0"/>
                <a:cs typeface="Times New Roman" panose="02020603050405020304" pitchFamily="18" charset="0"/>
              </a:rPr>
              <a:t>from the throttle.</a:t>
            </a: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completed control system software developed using the Matlab-Simulink is compiled into C code. The code also contains the instructions necessary to communicate the information with the module on the vehicle. </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65227" y="3674499"/>
            <a:ext cx="2524125" cy="1809750"/>
          </a:xfrm>
          <a:prstGeom prst="rect">
            <a:avLst/>
          </a:prstGeom>
        </p:spPr>
      </p:pic>
      <p:sp>
        <p:nvSpPr>
          <p:cNvPr id="5" name="TextBox 4"/>
          <p:cNvSpPr txBox="1"/>
          <p:nvPr/>
        </p:nvSpPr>
        <p:spPr>
          <a:xfrm>
            <a:off x="3510116" y="5807631"/>
            <a:ext cx="5670014" cy="369332"/>
          </a:xfrm>
          <a:prstGeom prst="rect">
            <a:avLst/>
          </a:prstGeom>
          <a:noFill/>
        </p:spPr>
        <p:txBody>
          <a:bodyPr wrap="none" rtlCol="0">
            <a:spAutoFit/>
          </a:bodyPr>
          <a:lstStyle/>
          <a:p>
            <a:r>
              <a:rPr lang="en-IN" dirty="0" smtClean="0"/>
              <a:t>Module Used for Communication with the vehicle. Src: (1) </a:t>
            </a:r>
            <a:endParaRPr lang="en-IN" dirty="0"/>
          </a:p>
        </p:txBody>
      </p:sp>
    </p:spTree>
    <p:extLst>
      <p:ext uri="{BB962C8B-B14F-4D97-AF65-F5344CB8AC3E}">
        <p14:creationId xmlns:p14="http://schemas.microsoft.com/office/powerpoint/2010/main" val="987912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Active Torque Vectoring Systems for Electric Drive Vehicles, Main Thesis, Martin </a:t>
            </a:r>
            <a:r>
              <a:rPr lang="en-IN" sz="2400" dirty="0" err="1" smtClean="0">
                <a:latin typeface="Times New Roman" panose="02020603050405020304" pitchFamily="18" charset="0"/>
                <a:cs typeface="Times New Roman" panose="02020603050405020304" pitchFamily="18" charset="0"/>
              </a:rPr>
              <a:t>Mondek</a:t>
            </a:r>
            <a:r>
              <a:rPr lang="en-IN" sz="2400" dirty="0" smtClean="0">
                <a:latin typeface="Times New Roman" panose="02020603050405020304" pitchFamily="18" charset="0"/>
                <a:cs typeface="Times New Roman" panose="02020603050405020304" pitchFamily="18" charset="0"/>
              </a:rPr>
              <a:t>, Czech Technical University in Prague.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 Torque Vectoring Strategy for Improving the Performance of a Rear Wheel Drive Electric Vehicle, </a:t>
            </a:r>
            <a:r>
              <a:rPr lang="en-IN" sz="2400" dirty="0" err="1" smtClean="0">
                <a:latin typeface="Times New Roman" panose="02020603050405020304" pitchFamily="18" charset="0"/>
                <a:cs typeface="Times New Roman" panose="02020603050405020304" pitchFamily="18" charset="0"/>
              </a:rPr>
              <a:t>Jyotishman</a:t>
            </a:r>
            <a:r>
              <a:rPr lang="en-IN" sz="2400" dirty="0" smtClean="0">
                <a:latin typeface="Times New Roman" panose="02020603050405020304" pitchFamily="18" charset="0"/>
                <a:cs typeface="Times New Roman" panose="02020603050405020304" pitchFamily="18" charset="0"/>
              </a:rPr>
              <a:t> Ghosh et al, Turin, Italy, 2015.</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The Automotive Chassis Volume 2 : System Design, Giancarlo </a:t>
            </a:r>
            <a:r>
              <a:rPr lang="en-IN" sz="2400" dirty="0" err="1" smtClean="0">
                <a:latin typeface="Times New Roman" panose="02020603050405020304" pitchFamily="18" charset="0"/>
                <a:cs typeface="Times New Roman" panose="02020603050405020304" pitchFamily="18" charset="0"/>
              </a:rPr>
              <a:t>Genta</a:t>
            </a:r>
            <a:r>
              <a:rPr lang="en-IN" sz="2400" dirty="0" smtClean="0">
                <a:latin typeface="Times New Roman" panose="02020603050405020304" pitchFamily="18" charset="0"/>
                <a:cs typeface="Times New Roman" panose="02020603050405020304" pitchFamily="18" charset="0"/>
              </a:rPr>
              <a:t> and Lorenzo Morello.</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Vehicle Stability by Dean </a:t>
            </a:r>
            <a:r>
              <a:rPr lang="en-IN" sz="2400" dirty="0" err="1" smtClean="0">
                <a:latin typeface="Times New Roman" panose="02020603050405020304" pitchFamily="18" charset="0"/>
                <a:cs typeface="Times New Roman" panose="02020603050405020304" pitchFamily="18" charset="0"/>
              </a:rPr>
              <a:t>Karnopp</a:t>
            </a:r>
            <a:r>
              <a:rPr lang="en-IN"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Video Ref : </a:t>
            </a:r>
            <a:r>
              <a:rPr lang="en-IN" sz="2400" dirty="0">
                <a:hlinkClick r:id="rId2"/>
              </a:rPr>
              <a:t>https://</a:t>
            </a:r>
            <a:r>
              <a:rPr lang="en-IN" sz="2400" dirty="0" smtClean="0">
                <a:hlinkClick r:id="rId2"/>
              </a:rPr>
              <a:t>www.youtube.com/watch?v=AgqWcsivlAA</a:t>
            </a:r>
            <a:r>
              <a:rPr lang="en-IN" sz="2400" dirty="0" smtClean="0"/>
              <a:t> by Protean Electric </a:t>
            </a:r>
            <a:r>
              <a:rPr lang="en-IN" sz="2400" dirty="0" err="1" smtClean="0"/>
              <a:t>In_Wheel</a:t>
            </a:r>
            <a:r>
              <a:rPr lang="en-IN" sz="2400" dirty="0" smtClean="0"/>
              <a:t> Drive Motors</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875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99039" y="1603991"/>
            <a:ext cx="2952135" cy="1325563"/>
          </a:xfrm>
        </p:spPr>
        <p:txBody>
          <a:bodyPr/>
          <a:lstStyle/>
          <a:p>
            <a:r>
              <a:rPr lang="en-IN" dirty="0" smtClean="0">
                <a:solidFill>
                  <a:schemeClr val="tx1">
                    <a:lumMod val="50000"/>
                    <a:lumOff val="50000"/>
                  </a:schemeClr>
                </a:solidFill>
                <a:latin typeface="Times New Roman" panose="02020603050405020304" pitchFamily="18" charset="0"/>
                <a:cs typeface="Times New Roman" panose="02020603050405020304" pitchFamily="18" charset="0"/>
              </a:rPr>
              <a:t>Dankesch</a:t>
            </a:r>
            <a:r>
              <a:rPr lang="az-Cyrl-AZ" dirty="0" smtClean="0">
                <a:solidFill>
                  <a:schemeClr val="tx1">
                    <a:lumMod val="50000"/>
                    <a:lumOff val="50000"/>
                  </a:schemeClr>
                </a:solidFill>
                <a:latin typeface="Times New Roman" panose="02020603050405020304" pitchFamily="18" charset="0"/>
                <a:cs typeface="Times New Roman" panose="02020603050405020304" pitchFamily="18" charset="0"/>
              </a:rPr>
              <a:t>ӧ</a:t>
            </a:r>
            <a:r>
              <a:rPr lang="en-IN" dirty="0" smtClean="0">
                <a:solidFill>
                  <a:schemeClr val="tx1">
                    <a:lumMod val="50000"/>
                    <a:lumOff val="50000"/>
                  </a:schemeClr>
                </a:solidFill>
                <a:latin typeface="Times New Roman" panose="02020603050405020304" pitchFamily="18" charset="0"/>
                <a:cs typeface="Times New Roman" panose="02020603050405020304" pitchFamily="18" charset="0"/>
              </a:rPr>
              <a:t>n</a:t>
            </a:r>
            <a:endParaRPr lang="en-IN"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715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821" y="2316755"/>
            <a:ext cx="4347949" cy="1325563"/>
          </a:xfrm>
        </p:spPr>
        <p:txBody>
          <a:bodyPr/>
          <a:lstStyle/>
          <a:p>
            <a:r>
              <a:rPr lang="en-IN" b="1" dirty="0" smtClean="0"/>
              <a:t>Secondary Slides</a:t>
            </a:r>
            <a:endParaRPr lang="en-IN" b="1" dirty="0"/>
          </a:p>
        </p:txBody>
      </p:sp>
    </p:spTree>
    <p:extLst>
      <p:ext uri="{BB962C8B-B14F-4D97-AF65-F5344CB8AC3E}">
        <p14:creationId xmlns:p14="http://schemas.microsoft.com/office/powerpoint/2010/main" val="735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5264" y="554180"/>
            <a:ext cx="5191229" cy="461665"/>
          </a:xfrm>
          <a:prstGeom prst="rect">
            <a:avLst/>
          </a:prstGeom>
          <a:solidFill>
            <a:srgbClr val="FFFF00"/>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Corrected Path of Vehicle – at 100 </a:t>
            </a:r>
            <a:r>
              <a:rPr lang="en-IN" sz="2400" dirty="0" err="1" smtClean="0">
                <a:latin typeface="Times New Roman" panose="02020603050405020304" pitchFamily="18" charset="0"/>
                <a:cs typeface="Times New Roman" panose="02020603050405020304" pitchFamily="18" charset="0"/>
              </a:rPr>
              <a:t>kmph</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66451" y="6118306"/>
            <a:ext cx="2883995" cy="369332"/>
          </a:xfrm>
          <a:prstGeom prst="rect">
            <a:avLst/>
          </a:prstGeom>
          <a:noFill/>
          <a:ln>
            <a:solidFill>
              <a:schemeClr val="tx1"/>
            </a:solidFill>
          </a:ln>
        </p:spPr>
        <p:txBody>
          <a:bodyPr wrap="none" rtlCol="0">
            <a:spAutoFit/>
          </a:bodyPr>
          <a:lstStyle/>
          <a:p>
            <a:r>
              <a:rPr lang="en-IN" dirty="0" smtClean="0"/>
              <a:t>Path Followed by the Vehicle</a:t>
            </a:r>
            <a:endParaRPr lang="en-IN" dirty="0"/>
          </a:p>
        </p:txBody>
      </p:sp>
      <p:sp>
        <p:nvSpPr>
          <p:cNvPr id="8" name="TextBox 7"/>
          <p:cNvSpPr txBox="1"/>
          <p:nvPr/>
        </p:nvSpPr>
        <p:spPr>
          <a:xfrm>
            <a:off x="7691933" y="6118306"/>
            <a:ext cx="2847061" cy="369332"/>
          </a:xfrm>
          <a:prstGeom prst="rect">
            <a:avLst/>
          </a:prstGeom>
          <a:noFill/>
          <a:ln>
            <a:solidFill>
              <a:schemeClr val="tx1"/>
            </a:solidFill>
          </a:ln>
        </p:spPr>
        <p:txBody>
          <a:bodyPr wrap="none" rtlCol="0">
            <a:spAutoFit/>
          </a:bodyPr>
          <a:lstStyle/>
          <a:p>
            <a:r>
              <a:rPr lang="en-IN" dirty="0" smtClean="0"/>
              <a:t>Yaw Response of the Vehicle</a:t>
            </a:r>
            <a:endParaRPr lang="en-IN" dirty="0"/>
          </a:p>
        </p:txBody>
      </p:sp>
      <p:pic>
        <p:nvPicPr>
          <p:cNvPr id="3" name="Picture 2"/>
          <p:cNvPicPr>
            <a:picLocks noChangeAspect="1"/>
          </p:cNvPicPr>
          <p:nvPr/>
        </p:nvPicPr>
        <p:blipFill>
          <a:blip r:embed="rId2"/>
          <a:stretch>
            <a:fillRect/>
          </a:stretch>
        </p:blipFill>
        <p:spPr>
          <a:xfrm>
            <a:off x="6238106" y="1361147"/>
            <a:ext cx="5265636" cy="4303545"/>
          </a:xfrm>
          <a:prstGeom prst="rect">
            <a:avLst/>
          </a:prstGeom>
        </p:spPr>
      </p:pic>
      <p:pic>
        <p:nvPicPr>
          <p:cNvPr id="9" name="Picture 8"/>
          <p:cNvPicPr>
            <a:picLocks noChangeAspect="1"/>
          </p:cNvPicPr>
          <p:nvPr/>
        </p:nvPicPr>
        <p:blipFill>
          <a:blip r:embed="rId3"/>
          <a:stretch>
            <a:fillRect/>
          </a:stretch>
        </p:blipFill>
        <p:spPr>
          <a:xfrm>
            <a:off x="605263" y="1361146"/>
            <a:ext cx="5290211" cy="4303545"/>
          </a:xfrm>
          <a:prstGeom prst="rect">
            <a:avLst/>
          </a:prstGeom>
        </p:spPr>
      </p:pic>
    </p:spTree>
    <p:extLst>
      <p:ext uri="{BB962C8B-B14F-4D97-AF65-F5344CB8AC3E}">
        <p14:creationId xmlns:p14="http://schemas.microsoft.com/office/powerpoint/2010/main" val="2010740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7034" cy="888909"/>
          </a:xfrm>
          <a:solidFill>
            <a:schemeClr val="bg2"/>
          </a:solidFill>
          <a:ln>
            <a:solidFill>
              <a:schemeClr val="accent1"/>
            </a:solidFill>
          </a:ln>
        </p:spPr>
        <p:txBody>
          <a:bodyPr>
            <a:normAutofit/>
          </a:bodyPr>
          <a:lstStyle/>
          <a:p>
            <a:r>
              <a:rPr lang="en-IN" sz="3200" dirty="0" smtClean="0">
                <a:latin typeface="Times New Roman" panose="02020603050405020304" pitchFamily="18" charset="0"/>
                <a:cs typeface="Times New Roman" panose="02020603050405020304" pitchFamily="18" charset="0"/>
              </a:rPr>
              <a:t>What is Torque </a:t>
            </a:r>
            <a:r>
              <a:rPr lang="en-IN" sz="3200" dirty="0">
                <a:latin typeface="Times New Roman" panose="02020603050405020304" pitchFamily="18" charset="0"/>
                <a:cs typeface="Times New Roman" panose="02020603050405020304" pitchFamily="18" charset="0"/>
              </a:rPr>
              <a:t>V</a:t>
            </a:r>
            <a:r>
              <a:rPr lang="en-IN" sz="3200" dirty="0" smtClean="0">
                <a:latin typeface="Times New Roman" panose="02020603050405020304" pitchFamily="18" charset="0"/>
                <a:cs typeface="Times New Roman" panose="02020603050405020304" pitchFamily="18" charset="0"/>
              </a:rPr>
              <a:t>ectoring?</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17889"/>
            <a:ext cx="10515600" cy="4730659"/>
          </a:xfrm>
          <a:solidFill>
            <a:schemeClr val="bg2"/>
          </a:solidFill>
          <a:ln>
            <a:solidFill>
              <a:schemeClr val="accent1"/>
            </a:solidFill>
          </a:ln>
        </p:spPr>
        <p:txBody>
          <a:bodyPr>
            <a:normAutofit/>
          </a:bodyPr>
          <a:lstStyle/>
          <a:p>
            <a:r>
              <a:rPr lang="en-IN" sz="2000" dirty="0" smtClean="0">
                <a:latin typeface="Times New Roman" panose="02020603050405020304" pitchFamily="18" charset="0"/>
                <a:cs typeface="Times New Roman" panose="02020603050405020304" pitchFamily="18" charset="0"/>
              </a:rPr>
              <a:t>The ESP is a prevalent stability system present in most of the automobiles.</a:t>
            </a:r>
          </a:p>
          <a:p>
            <a:r>
              <a:rPr lang="en-IN" sz="2000" dirty="0" smtClean="0">
                <a:latin typeface="Times New Roman" panose="02020603050405020304" pitchFamily="18" charset="0"/>
                <a:cs typeface="Times New Roman" panose="02020603050405020304" pitchFamily="18" charset="0"/>
              </a:rPr>
              <a:t>The ESP uses wheel braking to control the yaw moment given to the vehicle to stabilise the vehicle during navigation of turns. The difference in the braking forces in the wheels generates the yaw moment which is advantageous in critical situations to decelerate the vehicle.</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4143" y="3072186"/>
            <a:ext cx="4762500" cy="2543175"/>
          </a:xfrm>
          <a:prstGeom prst="rect">
            <a:avLst/>
          </a:prstGeom>
        </p:spPr>
      </p:pic>
      <p:sp>
        <p:nvSpPr>
          <p:cNvPr id="6" name="TextBox 5"/>
          <p:cNvSpPr txBox="1"/>
          <p:nvPr/>
        </p:nvSpPr>
        <p:spPr>
          <a:xfrm>
            <a:off x="1845784" y="5897895"/>
            <a:ext cx="2825710" cy="369332"/>
          </a:xfrm>
          <a:prstGeom prst="rect">
            <a:avLst/>
          </a:prstGeom>
          <a:noFill/>
        </p:spPr>
        <p:txBody>
          <a:bodyPr wrap="none" rtlCol="0">
            <a:spAutoFit/>
          </a:bodyPr>
          <a:lstStyle/>
          <a:p>
            <a:r>
              <a:rPr lang="en-IN" dirty="0" smtClean="0"/>
              <a:t>ESP in an understeer vehicle</a:t>
            </a:r>
            <a:endParaRPr lang="en-IN" dirty="0"/>
          </a:p>
        </p:txBody>
      </p:sp>
      <p:pic>
        <p:nvPicPr>
          <p:cNvPr id="8" name="Picture 7"/>
          <p:cNvPicPr>
            <a:picLocks noChangeAspect="1"/>
          </p:cNvPicPr>
          <p:nvPr/>
        </p:nvPicPr>
        <p:blipFill>
          <a:blip r:embed="rId3"/>
          <a:stretch>
            <a:fillRect/>
          </a:stretch>
        </p:blipFill>
        <p:spPr>
          <a:xfrm>
            <a:off x="6838906" y="2934294"/>
            <a:ext cx="4016328" cy="2745105"/>
          </a:xfrm>
          <a:prstGeom prst="rect">
            <a:avLst/>
          </a:prstGeom>
        </p:spPr>
      </p:pic>
      <p:sp>
        <p:nvSpPr>
          <p:cNvPr id="9" name="TextBox 8"/>
          <p:cNvSpPr txBox="1"/>
          <p:nvPr/>
        </p:nvSpPr>
        <p:spPr>
          <a:xfrm>
            <a:off x="7479580" y="5897895"/>
            <a:ext cx="2734979" cy="369332"/>
          </a:xfrm>
          <a:prstGeom prst="rect">
            <a:avLst/>
          </a:prstGeom>
          <a:noFill/>
        </p:spPr>
        <p:txBody>
          <a:bodyPr wrap="none" rtlCol="0">
            <a:spAutoFit/>
          </a:bodyPr>
          <a:lstStyle/>
          <a:p>
            <a:r>
              <a:rPr lang="en-IN" dirty="0" smtClean="0"/>
              <a:t>TV in an understeer vehicle</a:t>
            </a:r>
            <a:endParaRPr lang="en-IN" dirty="0"/>
          </a:p>
        </p:txBody>
      </p:sp>
    </p:spTree>
    <p:extLst>
      <p:ext uri="{BB962C8B-B14F-4D97-AF65-F5344CB8AC3E}">
        <p14:creationId xmlns:p14="http://schemas.microsoft.com/office/powerpoint/2010/main" val="2290792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3261" y="1465464"/>
            <a:ext cx="5760000" cy="4614871"/>
          </a:xfrm>
          <a:prstGeom prst="rect">
            <a:avLst/>
          </a:prstGeom>
        </p:spPr>
      </p:pic>
      <p:sp>
        <p:nvSpPr>
          <p:cNvPr id="6" name="TextBox 5"/>
          <p:cNvSpPr txBox="1"/>
          <p:nvPr/>
        </p:nvSpPr>
        <p:spPr>
          <a:xfrm>
            <a:off x="943261" y="636067"/>
            <a:ext cx="7298216" cy="461665"/>
          </a:xfrm>
          <a:prstGeom prst="rect">
            <a:avLst/>
          </a:prstGeom>
          <a:solidFill>
            <a:srgbClr val="FFFF00"/>
          </a:solidFill>
          <a:ln>
            <a:noFill/>
          </a:ln>
        </p:spPr>
        <p:txBody>
          <a:bodyPr wrap="none" rtlCol="0">
            <a:spAutoFit/>
          </a:bodyPr>
          <a:lstStyle/>
          <a:p>
            <a:r>
              <a:rPr lang="en-IN" sz="2400" dirty="0" smtClean="0">
                <a:latin typeface="Times New Roman" panose="02020603050405020304" pitchFamily="18" charset="0"/>
                <a:cs typeface="Times New Roman" panose="02020603050405020304" pitchFamily="18" charset="0"/>
              </a:rPr>
              <a:t>Distributed Torque to Left and Right Wheels at 100 </a:t>
            </a:r>
            <a:r>
              <a:rPr lang="en-IN" sz="2400" dirty="0" err="1" smtClean="0">
                <a:latin typeface="Times New Roman" panose="02020603050405020304" pitchFamily="18" charset="0"/>
                <a:cs typeface="Times New Roman" panose="02020603050405020304" pitchFamily="18" charset="0"/>
              </a:rPr>
              <a:t>kmph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879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The vehicle starts by moving in a straight line at a high speed and then the driver gives a steering angle input </a:t>
                </a:r>
                <a14:m>
                  <m:oMath xmlns:m="http://schemas.openxmlformats.org/officeDocument/2006/math">
                    <m:r>
                      <a:rPr lang="en-IN" b="0" i="1" smtClean="0">
                        <a:latin typeface="Cambria Math" panose="02040503050406030204" pitchFamily="18" charset="0"/>
                      </a:rPr>
                      <m:t>𝛿</m:t>
                    </m:r>
                  </m:oMath>
                </a14:m>
                <a:r>
                  <a:rPr lang="en-IN" dirty="0" smtClean="0"/>
                  <a:t> (say a step input or a ramp input) when a desired path is to be followed for which there is a desired yaw rate r or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𝜓</m:t>
                        </m:r>
                      </m:e>
                    </m:acc>
                    <m:r>
                      <a:rPr lang="en-IN" b="0" i="1" smtClean="0">
                        <a:latin typeface="Cambria Math" panose="02040503050406030204" pitchFamily="18" charset="0"/>
                      </a:rPr>
                      <m:t>.</m:t>
                    </m:r>
                  </m:oMath>
                </a14:m>
                <a:r>
                  <a:rPr lang="en-IN" dirty="0" smtClean="0"/>
                  <a:t> But due to the understeer or oversteer characteristic of the vehicle the desired yaw rate is not achieved where the controller comes in to detect the error between the desired yaw rate and the actual yaw rate. The controller corrects the equation by determining the amount of the </a:t>
                </a:r>
                <a14:m>
                  <m:oMath xmlns:m="http://schemas.openxmlformats.org/officeDocument/2006/math">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𝑀</m:t>
                        </m:r>
                      </m:e>
                      <m:sub>
                        <m:r>
                          <a:rPr lang="en-IN" i="1" dirty="0" smtClean="0">
                            <a:latin typeface="Cambria Math" panose="02040503050406030204" pitchFamily="18" charset="0"/>
                          </a:rPr>
                          <m:t>𝑧𝑒</m:t>
                        </m:r>
                      </m:sub>
                    </m:sSub>
                  </m:oMath>
                </a14:m>
                <a:r>
                  <a:rPr lang="en-IN" dirty="0" smtClean="0"/>
                  <a:t> required to obtain the desired yaw rate. Say the </a:t>
                </a:r>
                <a14:m>
                  <m:oMath xmlns:m="http://schemas.openxmlformats.org/officeDocument/2006/math">
                    <m:r>
                      <a:rPr lang="en-IN" b="0" i="1" smtClean="0">
                        <a:latin typeface="Cambria Math" panose="02040503050406030204" pitchFamily="18" charset="0"/>
                      </a:rPr>
                      <m:t>𝛿</m:t>
                    </m:r>
                  </m:oMath>
                </a14:m>
                <a:r>
                  <a:rPr lang="en-IN" dirty="0" smtClean="0"/>
                  <a:t> value does not change.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333"/>
                </a:stretch>
              </a:blipFill>
            </p:spPr>
            <p:txBody>
              <a:bodyPr/>
              <a:lstStyle/>
              <a:p>
                <a:r>
                  <a:rPr lang="en-IN">
                    <a:noFill/>
                  </a:rPr>
                  <a:t> </a:t>
                </a:r>
              </a:p>
            </p:txBody>
          </p:sp>
        </mc:Fallback>
      </mc:AlternateContent>
    </p:spTree>
    <p:extLst>
      <p:ext uri="{BB962C8B-B14F-4D97-AF65-F5344CB8AC3E}">
        <p14:creationId xmlns:p14="http://schemas.microsoft.com/office/powerpoint/2010/main" val="148817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692" y="2019253"/>
            <a:ext cx="5095875" cy="3962400"/>
          </a:xfrm>
          <a:prstGeom prst="rect">
            <a:avLst/>
          </a:prstGeom>
        </p:spPr>
      </p:pic>
      <p:pic>
        <p:nvPicPr>
          <p:cNvPr id="5" name="Picture 4"/>
          <p:cNvPicPr>
            <a:picLocks noChangeAspect="1"/>
          </p:cNvPicPr>
          <p:nvPr/>
        </p:nvPicPr>
        <p:blipFill>
          <a:blip r:embed="rId3"/>
          <a:stretch>
            <a:fillRect/>
          </a:stretch>
        </p:blipFill>
        <p:spPr>
          <a:xfrm>
            <a:off x="6465417" y="2015415"/>
            <a:ext cx="5007973" cy="3966238"/>
          </a:xfrm>
          <a:prstGeom prst="rect">
            <a:avLst/>
          </a:prstGeom>
        </p:spPr>
      </p:pic>
    </p:spTree>
    <p:extLst>
      <p:ext uri="{BB962C8B-B14F-4D97-AF65-F5344CB8AC3E}">
        <p14:creationId xmlns:p14="http://schemas.microsoft.com/office/powerpoint/2010/main" val="2091696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54657" y="1488744"/>
            <a:ext cx="5398772" cy="4352498"/>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7001301" y="2470245"/>
                <a:ext cx="4912883" cy="1803827"/>
              </a:xfrm>
              <a:prstGeom prst="rect">
                <a:avLst/>
              </a:prstGeom>
              <a:solidFill>
                <a:schemeClr val="accent2">
                  <a:lumMod val="20000"/>
                  <a:lumOff val="80000"/>
                </a:schemeClr>
              </a:solidFill>
              <a:ln>
                <a:solidFill>
                  <a:schemeClr val="tx1"/>
                </a:solidFill>
              </a:ln>
            </p:spPr>
            <p:txBody>
              <a:bodyPr wrap="none" rtlCol="0">
                <a:spAutoFit/>
              </a:bodyPr>
              <a:lstStyle/>
              <a:p>
                <a:r>
                  <a:rPr lang="en-IN" dirty="0" smtClean="0"/>
                  <a:t>The path gains were plotted for the condition</a:t>
                </a:r>
                <a:br>
                  <a:rPr lang="en-IN" dirty="0" smtClean="0"/>
                </a:br>
                <a:r>
                  <a:rPr lang="en-IN" dirty="0" smtClean="0"/>
                  <a:t>with no aerodynamic forces and aligning torques,</a:t>
                </a:r>
              </a:p>
              <a:p>
                <a:r>
                  <a:rPr lang="en-IN" dirty="0" smtClean="0"/>
                  <a:t>Condition with positive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𝑚𝑧</m:t>
                        </m:r>
                        <m:r>
                          <a:rPr lang="en-IN" b="0" i="1" smtClean="0">
                            <a:latin typeface="Cambria Math" panose="02040503050406030204" pitchFamily="18" charset="0"/>
                          </a:rPr>
                          <m:t>,</m:t>
                        </m:r>
                        <m:r>
                          <a:rPr lang="en-IN" b="0" i="1" smtClean="0">
                            <a:latin typeface="Cambria Math" panose="02040503050406030204" pitchFamily="18" charset="0"/>
                          </a:rPr>
                          <m:t>𝛽</m:t>
                        </m:r>
                      </m:sub>
                    </m:sSub>
                  </m:oMath>
                </a14:m>
                <a:r>
                  <a:rPr lang="en-IN" dirty="0" smtClean="0"/>
                  <a:t> and also for the </a:t>
                </a:r>
              </a:p>
              <a:p>
                <a:r>
                  <a:rPr lang="en-IN" dirty="0" smtClean="0"/>
                  <a:t>Condition with negative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𝑚𝑧</m:t>
                        </m:r>
                        <m:r>
                          <a:rPr lang="en-IN" i="1">
                            <a:latin typeface="Cambria Math" panose="02040503050406030204" pitchFamily="18" charset="0"/>
                          </a:rPr>
                          <m:t>,</m:t>
                        </m:r>
                        <m:r>
                          <a:rPr lang="en-IN" i="1">
                            <a:latin typeface="Cambria Math" panose="02040503050406030204" pitchFamily="18" charset="0"/>
                          </a:rPr>
                          <m:t>𝛽</m:t>
                        </m:r>
                      </m:sub>
                    </m:sSub>
                  </m:oMath>
                </a14:m>
                <a:r>
                  <a:rPr lang="en-IN" dirty="0" smtClean="0"/>
                  <a:t> and finally the ideal</a:t>
                </a:r>
                <a:br>
                  <a:rPr lang="en-IN" dirty="0" smtClean="0"/>
                </a:br>
                <a:r>
                  <a:rPr lang="en-IN" dirty="0" smtClean="0"/>
                  <a:t>kinematic path gain has also been plotted for a</a:t>
                </a:r>
              </a:p>
              <a:p>
                <a:r>
                  <a:rPr lang="en-IN" dirty="0" smtClean="0"/>
                  <a:t>Car track length of 3 m. </a:t>
                </a:r>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7001301" y="2470245"/>
                <a:ext cx="4912883" cy="1803827"/>
              </a:xfrm>
              <a:prstGeom prst="rect">
                <a:avLst/>
              </a:prstGeom>
              <a:blipFill>
                <a:blip r:embed="rId3"/>
                <a:stretch>
                  <a:fillRect l="-991" t="-1342" r="-248" b="-4027"/>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909559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Why can a </a:t>
            </a:r>
            <a:r>
              <a:rPr lang="en-IN" sz="3200" dirty="0" err="1" smtClean="0">
                <a:latin typeface="Times New Roman" panose="02020603050405020304" pitchFamily="18" charset="0"/>
                <a:cs typeface="Times New Roman" panose="02020603050405020304" pitchFamily="18" charset="0"/>
              </a:rPr>
              <a:t>monotrack</a:t>
            </a:r>
            <a:r>
              <a:rPr lang="en-IN" sz="3200" dirty="0" smtClean="0">
                <a:latin typeface="Times New Roman" panose="02020603050405020304" pitchFamily="18" charset="0"/>
                <a:cs typeface="Times New Roman" panose="02020603050405020304" pitchFamily="18" charset="0"/>
              </a:rPr>
              <a:t> model be used?</a:t>
            </a:r>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num>
                      <m:den>
                        <m:r>
                          <a:rPr lang="en-IN" b="0" i="1" smtClean="0">
                            <a:latin typeface="Cambria Math" panose="02040503050406030204" pitchFamily="18" charset="0"/>
                          </a:rPr>
                          <m:t>𝑉</m:t>
                        </m:r>
                      </m:den>
                    </m:f>
                    <m:r>
                      <a:rPr lang="en-IN" b="0" i="1" smtClean="0">
                        <a:latin typeface="Cambria Math" panose="02040503050406030204" pitchFamily="18" charset="0"/>
                      </a:rPr>
                      <m:t>𝑟</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𝛿</m:t>
                        </m:r>
                      </m:e>
                      <m:sub>
                        <m:r>
                          <a:rPr lang="en-IN" b="0" i="1" smtClean="0">
                            <a:latin typeface="Cambria Math" panose="02040503050406030204" pitchFamily="18" charset="0"/>
                          </a:rPr>
                          <m:t>𝑖</m:t>
                        </m:r>
                      </m:sub>
                    </m:sSub>
                  </m:oMath>
                </a14:m>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There is no y value dependence of the side slip angle of the wheels which implies that the side slips are the same for the two wheels of the same axle, neglecting the difference in the steering angles of the two wheels.</a:t>
                </a:r>
              </a:p>
              <a:p>
                <a:r>
                  <a:rPr lang="en-IN" dirty="0" smtClean="0">
                    <a:latin typeface="Times New Roman" panose="02020603050405020304" pitchFamily="18" charset="0"/>
                    <a:cs typeface="Times New Roman" panose="02020603050405020304" pitchFamily="18" charset="0"/>
                  </a:rPr>
                  <a:t>Side slips are small, so constant cornering stiffness is assumed C0, linear region in the slip-mu curve.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r="-1391"/>
                </a:stretch>
              </a:blipFill>
            </p:spPr>
            <p:txBody>
              <a:bodyPr/>
              <a:lstStyle/>
              <a:p>
                <a:r>
                  <a:rPr lang="en-IN">
                    <a:noFill/>
                  </a:rPr>
                  <a:t> </a:t>
                </a:r>
              </a:p>
            </p:txBody>
          </p:sp>
        </mc:Fallback>
      </mc:AlternateContent>
    </p:spTree>
    <p:extLst>
      <p:ext uri="{BB962C8B-B14F-4D97-AF65-F5344CB8AC3E}">
        <p14:creationId xmlns:p14="http://schemas.microsoft.com/office/powerpoint/2010/main" val="2650212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Toe in and load transfer</a:t>
            </a:r>
            <a:endParaRPr lang="en-IN" dirty="0"/>
          </a:p>
        </p:txBody>
      </p:sp>
      <p:sp>
        <p:nvSpPr>
          <p:cNvPr id="3" name="Content Placeholder 2"/>
          <p:cNvSpPr>
            <a:spLocks noGrp="1"/>
          </p:cNvSpPr>
          <p:nvPr>
            <p:ph idx="1"/>
          </p:nvPr>
        </p:nvSpPr>
        <p:spPr/>
        <p:txBody>
          <a:bodyPr>
            <a:normAutofit/>
          </a:bodyPr>
          <a:lstStyle/>
          <a:p>
            <a:r>
              <a:rPr lang="en-IN" sz="2000" dirty="0" smtClean="0"/>
              <a:t>Nor is allowance made for toe in and transversal load transfer. If the dependence of the cornering stiffness were linear with the load </a:t>
            </a:r>
            <a:r>
              <a:rPr lang="en-IN" sz="2000" dirty="0" err="1" smtClean="0"/>
              <a:t>Fz</a:t>
            </a:r>
            <a:r>
              <a:rPr lang="en-IN" sz="2000" dirty="0" smtClean="0"/>
              <a:t>, this would be correct since the increase of cornering stiffness of the more loaded wheel would exactly compensate for the decrease of the other wheel. As this is not exactly the case, the load transfer causes a decrease of the cornering stiffness of each axle, but this effect is usually considered negligible, at least for lateral accelerations lower than 0.5g.</a:t>
            </a:r>
          </a:p>
          <a:p>
            <a:r>
              <a:rPr lang="en-IN" sz="2000" dirty="0" smtClean="0"/>
              <a:t>Toe in causes in increase of the cornering stiffness of the axle if it is positive, a decrease if it is negative. </a:t>
            </a:r>
          </a:p>
        </p:txBody>
      </p:sp>
    </p:spTree>
    <p:extLst>
      <p:ext uri="{BB962C8B-B14F-4D97-AF65-F5344CB8AC3E}">
        <p14:creationId xmlns:p14="http://schemas.microsoft.com/office/powerpoint/2010/main" val="2991338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Aerodynamic Yawing Moment	</a:t>
            </a:r>
            <a:endParaRPr lang="en-IN" sz="3200" dirty="0"/>
          </a:p>
        </p:txBody>
      </p:sp>
      <p:sp>
        <p:nvSpPr>
          <p:cNvPr id="3" name="Content Placeholder 2"/>
          <p:cNvSpPr>
            <a:spLocks noGrp="1"/>
          </p:cNvSpPr>
          <p:nvPr>
            <p:ph idx="1"/>
          </p:nvPr>
        </p:nvSpPr>
        <p:spPr/>
        <p:txBody>
          <a:bodyPr/>
          <a:lstStyle/>
          <a:p>
            <a:r>
              <a:rPr lang="en-IN" dirty="0" smtClean="0"/>
              <a:t>The aerodynamic yaw moment produces a strong effect. If the derivative of </a:t>
            </a:r>
            <a:r>
              <a:rPr lang="en-IN" dirty="0" err="1" smtClean="0"/>
              <a:t>Cz</a:t>
            </a:r>
            <a:r>
              <a:rPr lang="en-IN" dirty="0" smtClean="0"/>
              <a:t> </a:t>
            </a:r>
            <a:r>
              <a:rPr lang="en-IN" dirty="0" err="1" smtClean="0"/>
              <a:t>wrt</a:t>
            </a:r>
            <a:r>
              <a:rPr lang="en-IN" dirty="0" smtClean="0"/>
              <a:t> beta is negative, the effect is increasing oversteer or decreasing understeer, at increasing speed. If a critical speed exists, such an aerodynamic effect lowers it and has an overall destabilising effect, increasing with the absolute value of </a:t>
            </a:r>
            <a:r>
              <a:rPr lang="en-IN" dirty="0" err="1" smtClean="0"/>
              <a:t>Cmz,beta</a:t>
            </a:r>
            <a:r>
              <a:rPr lang="en-IN" dirty="0" smtClean="0"/>
              <a:t>. Opposite occurs if </a:t>
            </a:r>
            <a:r>
              <a:rPr lang="en-IN" dirty="0" err="1" smtClean="0"/>
              <a:t>Cmz,beta</a:t>
            </a:r>
            <a:r>
              <a:rPr lang="en-IN" dirty="0" smtClean="0"/>
              <a:t> is positive. </a:t>
            </a:r>
            <a:endParaRPr lang="en-IN" dirty="0"/>
          </a:p>
        </p:txBody>
      </p:sp>
    </p:spTree>
    <p:extLst>
      <p:ext uri="{BB962C8B-B14F-4D97-AF65-F5344CB8AC3E}">
        <p14:creationId xmlns:p14="http://schemas.microsoft.com/office/powerpoint/2010/main" val="1432541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p:cNvSpPr txBox="1">
                <a:spLocks/>
              </p:cNvSpPr>
              <p:nvPr/>
            </p:nvSpPr>
            <p:spPr>
              <a:xfrm>
                <a:off x="703997" y="61324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smtClean="0"/>
                  <a:t>Considering only cornering forces at steady state conditions</a:t>
                </a:r>
                <a:br>
                  <a:rPr lang="en-IN" sz="2000" dirty="0" smtClean="0"/>
                </a:br>
                <a:r>
                  <a:rPr lang="en-IN" sz="2000" dirty="0" smtClean="0"/>
                  <a:t/>
                </a:r>
                <a:br>
                  <a:rPr lang="en-IN" sz="2000" dirty="0" smtClean="0"/>
                </a:br>
                <a14:m>
                  <m:oMath xmlns:m="http://schemas.openxmlformats.org/officeDocument/2006/math">
                    <m:f>
                      <m:fPr>
                        <m:ctrlPr>
                          <a:rPr lang="en-IN" sz="2000" i="1" smtClean="0">
                            <a:latin typeface="Cambria Math" panose="02040503050406030204" pitchFamily="18" charset="0"/>
                          </a:rPr>
                        </m:ctrlPr>
                      </m:fPr>
                      <m:num>
                        <m:r>
                          <a:rPr lang="en-IN" sz="2000" i="1" smtClean="0">
                            <a:latin typeface="Cambria Math" panose="02040503050406030204" pitchFamily="18" charset="0"/>
                          </a:rPr>
                          <m:t>𝑚</m:t>
                        </m:r>
                        <m:sSup>
                          <m:sSupPr>
                            <m:ctrlPr>
                              <a:rPr lang="en-IN" sz="2000" i="1" smtClean="0">
                                <a:latin typeface="Cambria Math" panose="02040503050406030204" pitchFamily="18" charset="0"/>
                              </a:rPr>
                            </m:ctrlPr>
                          </m:sSupPr>
                          <m:e>
                            <m:r>
                              <a:rPr lang="en-IN" sz="2000" i="1" smtClean="0">
                                <a:latin typeface="Cambria Math" panose="02040503050406030204" pitchFamily="18" charset="0"/>
                              </a:rPr>
                              <m:t>𝑉</m:t>
                            </m:r>
                          </m:e>
                          <m:sup>
                            <m:r>
                              <a:rPr lang="en-IN" sz="2000" i="1" smtClean="0">
                                <a:latin typeface="Cambria Math" panose="02040503050406030204" pitchFamily="18" charset="0"/>
                              </a:rPr>
                              <m:t>2</m:t>
                            </m:r>
                          </m:sup>
                        </m:sSup>
                      </m:num>
                      <m:den>
                        <m:r>
                          <a:rPr lang="en-IN" sz="2000" i="1" smtClean="0">
                            <a:latin typeface="Cambria Math" panose="02040503050406030204" pitchFamily="18" charset="0"/>
                          </a:rPr>
                          <m:t>𝑅</m:t>
                        </m:r>
                      </m:den>
                    </m:f>
                    <m:func>
                      <m:funcPr>
                        <m:ctrlPr>
                          <a:rPr lang="en-IN" sz="2000" i="1" smtClean="0">
                            <a:latin typeface="Cambria Math" panose="02040503050406030204" pitchFamily="18" charset="0"/>
                          </a:rPr>
                        </m:ctrlPr>
                      </m:funcPr>
                      <m:fName>
                        <m:r>
                          <m:rPr>
                            <m:sty m:val="p"/>
                          </m:rPr>
                          <a:rPr lang="en-IN" sz="2000" smtClean="0">
                            <a:latin typeface="Cambria Math" panose="02040503050406030204" pitchFamily="18" charset="0"/>
                          </a:rPr>
                          <m:t>cos</m:t>
                        </m:r>
                      </m:fName>
                      <m:e>
                        <m:d>
                          <m:dPr>
                            <m:ctrlPr>
                              <a:rPr lang="en-IN" sz="2000" i="1" smtClean="0">
                                <a:latin typeface="Cambria Math" panose="02040503050406030204" pitchFamily="18" charset="0"/>
                              </a:rPr>
                            </m:ctrlPr>
                          </m:dPr>
                          <m:e>
                            <m:r>
                              <a:rPr lang="en-IN" sz="2000" i="1" smtClean="0">
                                <a:latin typeface="Cambria Math" panose="02040503050406030204" pitchFamily="18" charset="0"/>
                              </a:rPr>
                              <m:t>𝛽</m:t>
                            </m:r>
                          </m:e>
                        </m:d>
                      </m:e>
                    </m:func>
                    <m:r>
                      <a:rPr lang="en-IN" sz="2000" i="1" smtClean="0">
                        <a:latin typeface="Cambria Math" panose="02040503050406030204" pitchFamily="18" charset="0"/>
                      </a:rPr>
                      <m:t>=</m:t>
                    </m:r>
                    <m:r>
                      <m:rPr>
                        <m:sty m:val="p"/>
                      </m:rPr>
                      <a:rPr lang="en-IN" sz="2000" smtClean="0">
                        <a:latin typeface="Cambria Math" panose="02040503050406030204" pitchFamily="18" charset="0"/>
                      </a:rPr>
                      <m:t>Σ</m:t>
                    </m:r>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𝐹</m:t>
                        </m:r>
                      </m:e>
                      <m: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𝑥</m:t>
                            </m:r>
                          </m:e>
                          <m:sub>
                            <m:r>
                              <a:rPr lang="en-IN" sz="2000" i="1" smtClean="0">
                                <a:latin typeface="Cambria Math" panose="02040503050406030204" pitchFamily="18" charset="0"/>
                              </a:rPr>
                              <m:t>𝑖</m:t>
                            </m:r>
                          </m:sub>
                        </m:sSub>
                      </m:sub>
                    </m:sSub>
                    <m:func>
                      <m:funcPr>
                        <m:ctrlPr>
                          <a:rPr lang="en-IN" sz="2000" i="1" smtClean="0">
                            <a:latin typeface="Cambria Math" panose="02040503050406030204" pitchFamily="18" charset="0"/>
                          </a:rPr>
                        </m:ctrlPr>
                      </m:funcPr>
                      <m:fName>
                        <m:r>
                          <m:rPr>
                            <m:sty m:val="p"/>
                          </m:rPr>
                          <a:rPr lang="en-IN" sz="2000" smtClean="0">
                            <a:latin typeface="Cambria Math" panose="02040503050406030204" pitchFamily="18" charset="0"/>
                          </a:rPr>
                          <m:t>sin</m:t>
                        </m:r>
                      </m:fName>
                      <m:e>
                        <m:d>
                          <m:dPr>
                            <m:ctrlPr>
                              <a:rPr lang="en-IN" sz="2000" i="1" smtClean="0">
                                <a:latin typeface="Cambria Math" panose="02040503050406030204" pitchFamily="18" charset="0"/>
                              </a:rPr>
                            </m:ctrlPr>
                          </m:dPr>
                          <m:e>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𝛿</m:t>
                                </m:r>
                              </m:e>
                              <m:sub>
                                <m:r>
                                  <a:rPr lang="en-IN" sz="2000" i="1" smtClean="0">
                                    <a:latin typeface="Cambria Math" panose="02040503050406030204" pitchFamily="18" charset="0"/>
                                  </a:rPr>
                                  <m:t>𝑖</m:t>
                                </m:r>
                              </m:sub>
                            </m:sSub>
                          </m:e>
                        </m:d>
                      </m:e>
                    </m:func>
                    <m:r>
                      <a:rPr lang="en-IN" sz="2000" i="1" smtClean="0">
                        <a:latin typeface="Cambria Math" panose="02040503050406030204" pitchFamily="18" charset="0"/>
                      </a:rPr>
                      <m:t>+</m:t>
                    </m:r>
                    <m:r>
                      <m:rPr>
                        <m:sty m:val="p"/>
                      </m:rPr>
                      <a:rPr lang="en-IN" sz="2000" smtClean="0">
                        <a:latin typeface="Cambria Math" panose="02040503050406030204" pitchFamily="18" charset="0"/>
                      </a:rPr>
                      <m:t>Σ</m:t>
                    </m:r>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𝐹</m:t>
                        </m:r>
                      </m:e>
                      <m: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𝑦</m:t>
                            </m:r>
                          </m:e>
                          <m:sub>
                            <m:r>
                              <a:rPr lang="en-IN" sz="2000" i="1" smtClean="0">
                                <a:latin typeface="Cambria Math" panose="02040503050406030204" pitchFamily="18" charset="0"/>
                              </a:rPr>
                              <m:t>𝑖</m:t>
                            </m:r>
                          </m:sub>
                        </m:sSub>
                      </m:sub>
                    </m:sSub>
                    <m:r>
                      <m:rPr>
                        <m:sty m:val="p"/>
                      </m:rPr>
                      <a:rPr lang="en-IN" sz="2000" smtClean="0">
                        <a:latin typeface="Cambria Math" panose="02040503050406030204" pitchFamily="18" charset="0"/>
                      </a:rPr>
                      <m:t>cos</m:t>
                    </m:r>
                    <m:r>
                      <a:rPr lang="en-IN" sz="2000" i="1" smtClean="0">
                        <a:latin typeface="Cambria Math" panose="02040503050406030204" pitchFamily="18" charset="0"/>
                      </a:rPr>
                      <m:t>⁡(</m:t>
                    </m:r>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𝛿</m:t>
                        </m:r>
                      </m:e>
                      <m:sub>
                        <m:r>
                          <a:rPr lang="en-IN" sz="2000" i="1" smtClean="0">
                            <a:latin typeface="Cambria Math" panose="02040503050406030204" pitchFamily="18" charset="0"/>
                          </a:rPr>
                          <m:t>𝑖</m:t>
                        </m:r>
                      </m:sub>
                    </m:sSub>
                    <m:r>
                      <a:rPr lang="en-IN" sz="2000" i="1" smtClean="0">
                        <a:latin typeface="Cambria Math" panose="02040503050406030204" pitchFamily="18" charset="0"/>
                      </a:rPr>
                      <m:t>)</m:t>
                    </m:r>
                  </m:oMath>
                </a14:m>
                <a:endParaRPr lang="en-IN" sz="2000" dirty="0" smtClean="0"/>
              </a:p>
              <a:p>
                <a:endParaRPr lang="en-IN" sz="2000" dirty="0" smtClean="0"/>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IN" sz="2000" smtClean="0">
                          <a:latin typeface="Cambria Math" panose="02040503050406030204" pitchFamily="18" charset="0"/>
                        </a:rPr>
                        <m:t>Σ</m:t>
                      </m:r>
                      <m:sSub>
                        <m:sSubPr>
                          <m:ctrlPr>
                            <a:rPr lang="en-IN" sz="2000" i="1" smtClean="0">
                              <a:latin typeface="Cambria Math" panose="02040503050406030204" pitchFamily="18" charset="0"/>
                            </a:rPr>
                          </m:ctrlPr>
                        </m:sSubPr>
                        <m:e>
                          <m:r>
                            <m:rPr>
                              <m:sty m:val="p"/>
                            </m:rPr>
                            <a:rPr lang="en-IN" sz="2000" smtClean="0">
                              <a:latin typeface="Cambria Math" panose="02040503050406030204" pitchFamily="18" charset="0"/>
                            </a:rPr>
                            <m:t>F</m:t>
                          </m:r>
                        </m:e>
                        <m:sub>
                          <m:sSub>
                            <m:sSubPr>
                              <m:ctrlPr>
                                <a:rPr lang="en-IN" sz="2000" i="1" smtClean="0">
                                  <a:latin typeface="Cambria Math" panose="02040503050406030204" pitchFamily="18" charset="0"/>
                                </a:rPr>
                              </m:ctrlPr>
                            </m:sSubPr>
                            <m:e>
                              <m:r>
                                <m:rPr>
                                  <m:sty m:val="p"/>
                                </m:rPr>
                                <a:rPr lang="en-IN" sz="2000" smtClean="0">
                                  <a:latin typeface="Cambria Math" panose="02040503050406030204" pitchFamily="18" charset="0"/>
                                </a:rPr>
                                <m:t>x</m:t>
                              </m:r>
                            </m:e>
                            <m:sub>
                              <m:r>
                                <m:rPr>
                                  <m:sty m:val="p"/>
                                </m:rPr>
                                <a:rPr lang="en-IN" sz="2000" smtClean="0">
                                  <a:latin typeface="Cambria Math" panose="02040503050406030204" pitchFamily="18" charset="0"/>
                                </a:rPr>
                                <m:t>i</m:t>
                              </m:r>
                            </m:sub>
                          </m:sSub>
                        </m:sub>
                      </m:sSub>
                      <m:r>
                        <m:rPr>
                          <m:sty m:val="p"/>
                        </m:rPr>
                        <a:rPr lang="en-IN" sz="2000" smtClean="0">
                          <a:latin typeface="Cambria Math" panose="02040503050406030204" pitchFamily="18" charset="0"/>
                        </a:rPr>
                        <m:t>sin</m:t>
                      </m:r>
                      <m:d>
                        <m:dPr>
                          <m:ctrlPr>
                            <a:rPr lang="en-IN" sz="2000" i="1" smtClean="0">
                              <a:latin typeface="Cambria Math" panose="02040503050406030204" pitchFamily="18" charset="0"/>
                            </a:rPr>
                          </m:ctrlPr>
                        </m:dPr>
                        <m:e>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𝛿</m:t>
                              </m:r>
                            </m:e>
                            <m:sub>
                              <m:r>
                                <a:rPr lang="en-IN" sz="2000" i="1" smtClean="0">
                                  <a:latin typeface="Cambria Math" panose="02040503050406030204" pitchFamily="18" charset="0"/>
                                </a:rPr>
                                <m:t>𝑖</m:t>
                              </m:r>
                            </m:sub>
                          </m:sSub>
                        </m:e>
                      </m:d>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𝑥</m:t>
                          </m:r>
                        </m:e>
                        <m:sub>
                          <m:r>
                            <a:rPr lang="en-IN" sz="2000" i="1" smtClean="0">
                              <a:latin typeface="Cambria Math" panose="02040503050406030204" pitchFamily="18" charset="0"/>
                            </a:rPr>
                            <m:t>𝑖</m:t>
                          </m:r>
                        </m:sub>
                      </m:sSub>
                      <m:r>
                        <a:rPr lang="en-IN" sz="2000" i="1" smtClean="0">
                          <a:latin typeface="Cambria Math" panose="02040503050406030204" pitchFamily="18" charset="0"/>
                        </a:rPr>
                        <m:t>+</m:t>
                      </m:r>
                      <m:r>
                        <m:rPr>
                          <m:sty m:val="p"/>
                        </m:rPr>
                        <a:rPr lang="en-IN" sz="2000" smtClean="0">
                          <a:latin typeface="Cambria Math" panose="02040503050406030204" pitchFamily="18" charset="0"/>
                        </a:rPr>
                        <m:t>Σ</m:t>
                      </m:r>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𝐹</m:t>
                          </m:r>
                        </m:e>
                        <m: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𝑦</m:t>
                              </m:r>
                            </m:e>
                            <m:sub>
                              <m:r>
                                <a:rPr lang="en-IN" sz="2000" i="1" smtClean="0">
                                  <a:latin typeface="Cambria Math" panose="02040503050406030204" pitchFamily="18" charset="0"/>
                                </a:rPr>
                                <m:t>𝑖</m:t>
                              </m:r>
                            </m:sub>
                          </m:sSub>
                        </m:sub>
                      </m:sSub>
                      <m:func>
                        <m:funcPr>
                          <m:ctrlPr>
                            <a:rPr lang="en-IN" sz="2000" i="1" smtClean="0">
                              <a:latin typeface="Cambria Math" panose="02040503050406030204" pitchFamily="18" charset="0"/>
                            </a:rPr>
                          </m:ctrlPr>
                        </m:funcPr>
                        <m:fName>
                          <m:r>
                            <m:rPr>
                              <m:sty m:val="p"/>
                            </m:rPr>
                            <a:rPr lang="en-IN" sz="2000" smtClean="0">
                              <a:latin typeface="Cambria Math" panose="02040503050406030204" pitchFamily="18" charset="0"/>
                            </a:rPr>
                            <m:t>cos</m:t>
                          </m:r>
                        </m:fName>
                        <m:e>
                          <m:d>
                            <m:dPr>
                              <m:ctrlPr>
                                <a:rPr lang="en-IN" sz="2000" i="1" smtClean="0">
                                  <a:latin typeface="Cambria Math" panose="02040503050406030204" pitchFamily="18" charset="0"/>
                                </a:rPr>
                              </m:ctrlPr>
                            </m:dPr>
                            <m:e>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𝛿</m:t>
                                  </m:r>
                                </m:e>
                                <m:sub>
                                  <m:r>
                                    <a:rPr lang="en-IN" sz="2000" i="1" smtClean="0">
                                      <a:latin typeface="Cambria Math" panose="02040503050406030204" pitchFamily="18" charset="0"/>
                                    </a:rPr>
                                    <m:t>𝑖</m:t>
                                  </m:r>
                                </m:sub>
                              </m:sSub>
                            </m:e>
                          </m:d>
                        </m:e>
                      </m:func>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𝑥</m:t>
                          </m:r>
                        </m:e>
                        <m:sub>
                          <m:r>
                            <a:rPr lang="en-IN" sz="2000" i="1" smtClean="0">
                              <a:latin typeface="Cambria Math" panose="02040503050406030204" pitchFamily="18" charset="0"/>
                            </a:rPr>
                            <m:t>𝑖</m:t>
                          </m:r>
                        </m:sub>
                      </m:sSub>
                      <m:r>
                        <a:rPr lang="en-IN" sz="2000" i="1" smtClean="0">
                          <a:latin typeface="Cambria Math" panose="02040503050406030204" pitchFamily="18" charset="0"/>
                        </a:rPr>
                        <m:t>=0</m:t>
                      </m:r>
                    </m:oMath>
                  </m:oMathPara>
                </a14:m>
                <a:endParaRPr lang="en-IN" sz="2000" dirty="0" smtClean="0"/>
              </a:p>
              <a:p>
                <a:pPr marL="0" indent="0">
                  <a:buFont typeface="Arial" panose="020B0604020202020204" pitchFamily="34" charset="0"/>
                  <a:buNone/>
                </a:pPr>
                <a:endParaRPr lang="en-IN" sz="2000" dirty="0" smtClean="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𝑢</m:t>
                      </m:r>
                      <m:r>
                        <a:rPr lang="en-IN" sz="2000" b="0" i="1" smtClean="0">
                          <a:latin typeface="Cambria Math" panose="02040503050406030204" pitchFamily="18" charset="0"/>
                        </a:rPr>
                        <m:t>=</m:t>
                      </m:r>
                      <m:r>
                        <a:rPr lang="en-IN" sz="2000" b="0" i="1" smtClean="0">
                          <a:latin typeface="Cambria Math" panose="02040503050406030204" pitchFamily="18" charset="0"/>
                        </a:rPr>
                        <m:t>𝑉𝑐𝑜𝑠</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𝛽</m:t>
                          </m:r>
                        </m:e>
                      </m:d>
                      <m:r>
                        <a:rPr lang="en-IN" sz="2000" b="0" i="1" smtClean="0">
                          <a:latin typeface="Cambria Math" panose="02040503050406030204" pitchFamily="18" charset="0"/>
                        </a:rPr>
                        <m:t>≈</m:t>
                      </m:r>
                      <m:r>
                        <a:rPr lang="en-IN" sz="2000" b="0" i="1" smtClean="0">
                          <a:latin typeface="Cambria Math" panose="02040503050406030204" pitchFamily="18" charset="0"/>
                        </a:rPr>
                        <m:t>𝑉</m:t>
                      </m:r>
                      <m:r>
                        <a:rPr lang="en-IN" sz="2000" b="0" i="1" smtClean="0">
                          <a:latin typeface="Cambria Math" panose="02040503050406030204" pitchFamily="18" charset="0"/>
                        </a:rPr>
                        <m:t>;</m:t>
                      </m:r>
                      <m:r>
                        <a:rPr lang="en-IN" sz="2000" b="0" i="1" smtClean="0">
                          <a:latin typeface="Cambria Math" panose="02040503050406030204" pitchFamily="18" charset="0"/>
                        </a:rPr>
                        <m:t>𝑣</m:t>
                      </m:r>
                      <m:r>
                        <a:rPr lang="en-IN" sz="2000" b="0" i="1" smtClean="0">
                          <a:latin typeface="Cambria Math" panose="02040503050406030204" pitchFamily="18" charset="0"/>
                        </a:rPr>
                        <m:t>=</m:t>
                      </m:r>
                      <m:r>
                        <a:rPr lang="en-IN" sz="2000" b="0" i="1" smtClean="0">
                          <a:latin typeface="Cambria Math" panose="02040503050406030204" pitchFamily="18" charset="0"/>
                        </a:rPr>
                        <m:t>𝑉𝑠𝑖𝑛</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𝛽</m:t>
                          </m:r>
                        </m:e>
                      </m:d>
                      <m:r>
                        <a:rPr lang="en-IN" sz="2000" b="0" i="1" smtClean="0">
                          <a:latin typeface="Cambria Math" panose="02040503050406030204" pitchFamily="18" charset="0"/>
                        </a:rPr>
                        <m:t>≈</m:t>
                      </m:r>
                      <m:r>
                        <a:rPr lang="en-IN" sz="2000" b="0" i="1" smtClean="0">
                          <a:latin typeface="Cambria Math" panose="02040503050406030204" pitchFamily="18" charset="0"/>
                        </a:rPr>
                        <m:t>𝑉</m:t>
                      </m:r>
                      <m:r>
                        <a:rPr lang="en-IN" sz="2000" b="0" i="1" smtClean="0">
                          <a:latin typeface="Cambria Math" panose="02040503050406030204" pitchFamily="18" charset="0"/>
                        </a:rPr>
                        <m:t>𝛽</m:t>
                      </m:r>
                    </m:oMath>
                  </m:oMathPara>
                </a14:m>
                <a:endParaRPr lang="en-IN" sz="2000" dirty="0" smtClean="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703997" y="613248"/>
                <a:ext cx="10515600" cy="4351338"/>
              </a:xfrm>
              <a:prstGeom prst="rect">
                <a:avLst/>
              </a:prstGeom>
              <a:blipFill>
                <a:blip r:embed="rId2"/>
                <a:stretch>
                  <a:fillRect l="-522" t="-1543"/>
                </a:stretch>
              </a:blipFill>
            </p:spPr>
            <p:txBody>
              <a:bodyPr/>
              <a:lstStyle/>
              <a:p>
                <a:r>
                  <a:rPr lang="en-IN">
                    <a:noFill/>
                  </a:rPr>
                  <a:t> </a:t>
                </a:r>
              </a:p>
            </p:txBody>
          </p:sp>
        </mc:Fallback>
      </mc:AlternateContent>
    </p:spTree>
    <p:extLst>
      <p:ext uri="{BB962C8B-B14F-4D97-AF65-F5344CB8AC3E}">
        <p14:creationId xmlns:p14="http://schemas.microsoft.com/office/powerpoint/2010/main" val="30468738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Feedforward Control System	</a:t>
            </a:r>
            <a:endParaRPr lang="en-IN" dirty="0"/>
          </a:p>
        </p:txBody>
      </p:sp>
      <p:sp>
        <p:nvSpPr>
          <p:cNvPr id="3" name="Content Placeholder 2"/>
          <p:cNvSpPr>
            <a:spLocks noGrp="1"/>
          </p:cNvSpPr>
          <p:nvPr>
            <p:ph idx="1"/>
          </p:nvPr>
        </p:nvSpPr>
        <p:spPr/>
        <p:txBody>
          <a:bodyPr>
            <a:normAutofit/>
          </a:bodyPr>
          <a:lstStyle/>
          <a:p>
            <a:r>
              <a:rPr lang="en-IN" sz="2000" dirty="0" smtClean="0"/>
              <a:t>In this a control the output is known and assumed to be unchanging. A feedforward signal is input to the system and no output is fed back to any controller. Therefore it does not consider the response of the system which is a sort of a passive system. The error between the desired parameter and the response is not considered in such systems to modify the system response.  </a:t>
            </a:r>
            <a:endParaRPr lang="en-IN" sz="2000" dirty="0"/>
          </a:p>
        </p:txBody>
      </p:sp>
    </p:spTree>
    <p:extLst>
      <p:ext uri="{BB962C8B-B14F-4D97-AF65-F5344CB8AC3E}">
        <p14:creationId xmlns:p14="http://schemas.microsoft.com/office/powerpoint/2010/main" val="2943764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73116" y="687433"/>
            <a:ext cx="4019550" cy="2343150"/>
          </a:xfrm>
          <a:prstGeom prst="rect">
            <a:avLst/>
          </a:prstGeom>
        </p:spPr>
      </p:pic>
      <p:sp>
        <p:nvSpPr>
          <p:cNvPr id="7" name="TextBox 6"/>
          <p:cNvSpPr txBox="1"/>
          <p:nvPr/>
        </p:nvSpPr>
        <p:spPr>
          <a:xfrm>
            <a:off x="7615401" y="3249079"/>
            <a:ext cx="2592248" cy="369332"/>
          </a:xfrm>
          <a:prstGeom prst="rect">
            <a:avLst/>
          </a:prstGeom>
          <a:noFill/>
        </p:spPr>
        <p:txBody>
          <a:bodyPr wrap="none" rtlCol="0">
            <a:spAutoFit/>
          </a:bodyPr>
          <a:lstStyle/>
          <a:p>
            <a:r>
              <a:rPr lang="en-IN" dirty="0" smtClean="0"/>
              <a:t>TV in an oversteer vehicle</a:t>
            </a:r>
            <a:endParaRPr lang="en-IN" dirty="0"/>
          </a:p>
        </p:txBody>
      </p:sp>
      <p:sp>
        <p:nvSpPr>
          <p:cNvPr id="8" name="TextBox 7"/>
          <p:cNvSpPr txBox="1"/>
          <p:nvPr/>
        </p:nvSpPr>
        <p:spPr>
          <a:xfrm>
            <a:off x="712306" y="4002694"/>
            <a:ext cx="10710870" cy="2246769"/>
          </a:xfrm>
          <a:prstGeom prst="rect">
            <a:avLst/>
          </a:prstGeom>
          <a:solidFill>
            <a:schemeClr val="bg2"/>
          </a:solidFill>
          <a:ln>
            <a:solidFill>
              <a:schemeClr val="accent1"/>
            </a:solidFill>
          </a:ln>
        </p:spPr>
        <p:txBody>
          <a:bodyPr wrap="square" rtlCol="0">
            <a:spAutoFit/>
          </a:bodyPr>
          <a:lstStyle/>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ESP stabilises the vehicle by slowing down the vehicle which is undesirable in cases where the driver intends to accelerate the vehicle.</a:t>
            </a:r>
          </a:p>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Torque Vectoring systems do not slow down the vehicle as there is </a:t>
            </a:r>
            <a:r>
              <a:rPr lang="en-IN" sz="2000" b="1" dirty="0" smtClean="0">
                <a:latin typeface="Times New Roman" panose="02020603050405020304" pitchFamily="18" charset="0"/>
                <a:cs typeface="Times New Roman" panose="02020603050405020304" pitchFamily="18" charset="0"/>
              </a:rPr>
              <a:t>no braking </a:t>
            </a:r>
            <a:r>
              <a:rPr lang="en-IN" sz="2000" dirty="0" smtClean="0">
                <a:latin typeface="Times New Roman" panose="02020603050405020304" pitchFamily="18" charset="0"/>
                <a:cs typeface="Times New Roman" panose="02020603050405020304" pitchFamily="18" charset="0"/>
              </a:rPr>
              <a:t>rather only a redistribution of torques between the two wheels of the driven axle. </a:t>
            </a:r>
          </a:p>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Torque Vectoring Systems help redistribute torques to wheels under different traction conditions. An ECU combined with sensors deliver inputs like tractions, yaw rates, lateral accelerations to the ECU which then decides to distribute the power accordingly as Front-Rear, Left-Right or All Wheels. </a:t>
            </a:r>
            <a:endParaRPr lang="en-IN"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153452" y="581126"/>
            <a:ext cx="4048125" cy="2486025"/>
          </a:xfrm>
          <a:prstGeom prst="rect">
            <a:avLst/>
          </a:prstGeom>
        </p:spPr>
      </p:pic>
      <p:sp>
        <p:nvSpPr>
          <p:cNvPr id="10" name="TextBox 9"/>
          <p:cNvSpPr txBox="1"/>
          <p:nvPr/>
        </p:nvSpPr>
        <p:spPr>
          <a:xfrm>
            <a:off x="1836026" y="3249079"/>
            <a:ext cx="2682979" cy="369332"/>
          </a:xfrm>
          <a:prstGeom prst="rect">
            <a:avLst/>
          </a:prstGeom>
          <a:noFill/>
        </p:spPr>
        <p:txBody>
          <a:bodyPr wrap="none" rtlCol="0">
            <a:spAutoFit/>
          </a:bodyPr>
          <a:lstStyle/>
          <a:p>
            <a:r>
              <a:rPr lang="en-IN" dirty="0" smtClean="0"/>
              <a:t>ESP in an oversteer vehicle</a:t>
            </a:r>
            <a:endParaRPr lang="en-IN" dirty="0"/>
          </a:p>
        </p:txBody>
      </p:sp>
    </p:spTree>
    <p:extLst>
      <p:ext uri="{BB962C8B-B14F-4D97-AF65-F5344CB8AC3E}">
        <p14:creationId xmlns:p14="http://schemas.microsoft.com/office/powerpoint/2010/main" val="3676387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6651" y="773206"/>
            <a:ext cx="4362450" cy="3076575"/>
          </a:xfrm>
          <a:prstGeom prst="rect">
            <a:avLst/>
          </a:prstGeom>
        </p:spPr>
      </p:pic>
      <p:sp>
        <p:nvSpPr>
          <p:cNvPr id="5" name="TextBox 4"/>
          <p:cNvSpPr txBox="1"/>
          <p:nvPr/>
        </p:nvSpPr>
        <p:spPr>
          <a:xfrm>
            <a:off x="966651" y="4912056"/>
            <a:ext cx="10552059" cy="1323439"/>
          </a:xfrm>
          <a:prstGeom prst="rect">
            <a:avLst/>
          </a:prstGeom>
          <a:solidFill>
            <a:schemeClr val="bg2"/>
          </a:solidFill>
          <a:ln>
            <a:solidFill>
              <a:schemeClr val="accent1"/>
            </a:solidFill>
          </a:ln>
        </p:spPr>
        <p:txBody>
          <a:bodyPr wrap="square" rtlCol="0">
            <a:spAutoFit/>
          </a:bodyPr>
          <a:lstStyle/>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As there is no change in the longitudinal forces, there is no slowing down of the vehicle.</a:t>
            </a:r>
          </a:p>
          <a:p>
            <a:pPr marL="285750" indent="-285750">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As the torque is redistributed, a yaw moment is given to the vehicle which corrects the path of the vehicle</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736787" y="773206"/>
            <a:ext cx="4390775" cy="3223607"/>
          </a:xfrm>
          <a:prstGeom prst="rect">
            <a:avLst/>
          </a:prstGeom>
        </p:spPr>
      </p:pic>
    </p:spTree>
    <p:extLst>
      <p:ext uri="{BB962C8B-B14F-4D97-AF65-F5344CB8AC3E}">
        <p14:creationId xmlns:p14="http://schemas.microsoft.com/office/powerpoint/2010/main" val="465744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6023" y="1329464"/>
            <a:ext cx="2484746" cy="1499415"/>
          </a:xfrm>
          <a:prstGeom prst="rect">
            <a:avLst/>
          </a:prstGeom>
        </p:spPr>
      </p:pic>
      <p:pic>
        <p:nvPicPr>
          <p:cNvPr id="5" name="Picture 4"/>
          <p:cNvPicPr>
            <a:picLocks noChangeAspect="1"/>
          </p:cNvPicPr>
          <p:nvPr/>
        </p:nvPicPr>
        <p:blipFill>
          <a:blip r:embed="rId3"/>
          <a:stretch>
            <a:fillRect/>
          </a:stretch>
        </p:blipFill>
        <p:spPr>
          <a:xfrm>
            <a:off x="4807447" y="1286935"/>
            <a:ext cx="2375565" cy="1648616"/>
          </a:xfrm>
          <a:prstGeom prst="rect">
            <a:avLst/>
          </a:prstGeom>
        </p:spPr>
      </p:pic>
      <p:pic>
        <p:nvPicPr>
          <p:cNvPr id="6" name="Picture 5"/>
          <p:cNvPicPr>
            <a:picLocks noChangeAspect="1"/>
          </p:cNvPicPr>
          <p:nvPr/>
        </p:nvPicPr>
        <p:blipFill>
          <a:blip r:embed="rId4"/>
          <a:stretch>
            <a:fillRect/>
          </a:stretch>
        </p:blipFill>
        <p:spPr>
          <a:xfrm>
            <a:off x="8269690" y="1182564"/>
            <a:ext cx="2484746" cy="1908573"/>
          </a:xfrm>
          <a:prstGeom prst="rect">
            <a:avLst/>
          </a:prstGeom>
        </p:spPr>
      </p:pic>
      <p:sp>
        <p:nvSpPr>
          <p:cNvPr id="7" name="TextBox 6"/>
          <p:cNvSpPr txBox="1"/>
          <p:nvPr/>
        </p:nvSpPr>
        <p:spPr>
          <a:xfrm>
            <a:off x="991450" y="3247145"/>
            <a:ext cx="2973891" cy="369332"/>
          </a:xfrm>
          <a:prstGeom prst="rect">
            <a:avLst/>
          </a:prstGeom>
          <a:solidFill>
            <a:schemeClr val="accent5">
              <a:lumMod val="20000"/>
              <a:lumOff val="80000"/>
            </a:schemeClr>
          </a:solidFill>
          <a:ln>
            <a:solidFill>
              <a:schemeClr val="tx1"/>
            </a:solidFill>
          </a:ln>
        </p:spPr>
        <p:txBody>
          <a:bodyPr wrap="none" rtlCol="0">
            <a:spAutoFit/>
          </a:bodyPr>
          <a:lstStyle/>
          <a:p>
            <a:r>
              <a:rPr lang="en-IN" dirty="0">
                <a:latin typeface="Times New Roman" panose="02020603050405020304" pitchFamily="18" charset="0"/>
                <a:cs typeface="Times New Roman" panose="02020603050405020304" pitchFamily="18" charset="0"/>
              </a:rPr>
              <a:t>Permits high cornering </a:t>
            </a:r>
            <a:r>
              <a:rPr lang="en-IN" dirty="0" smtClean="0">
                <a:latin typeface="Times New Roman" panose="02020603050405020304" pitchFamily="18" charset="0"/>
                <a:cs typeface="Times New Roman" panose="02020603050405020304" pitchFamily="18" charset="0"/>
              </a:rPr>
              <a:t>speeds</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697782" y="3247146"/>
            <a:ext cx="2832827" cy="369332"/>
          </a:xfrm>
          <a:prstGeom prst="rect">
            <a:avLst/>
          </a:prstGeom>
          <a:solidFill>
            <a:schemeClr val="accent5">
              <a:lumMod val="20000"/>
              <a:lumOff val="80000"/>
            </a:schemeClr>
          </a:solidFill>
          <a:ln>
            <a:solidFill>
              <a:schemeClr val="tx1"/>
            </a:solidFill>
          </a:ln>
        </p:spPr>
        <p:txBody>
          <a:bodyPr wrap="none" rtlCol="0">
            <a:spAutoFit/>
          </a:bodyPr>
          <a:lstStyle/>
          <a:p>
            <a:r>
              <a:rPr lang="en-IN" dirty="0">
                <a:latin typeface="Times New Roman" panose="02020603050405020304" pitchFamily="18" charset="0"/>
                <a:cs typeface="Times New Roman" panose="02020603050405020304" pitchFamily="18" charset="0"/>
              </a:rPr>
              <a:t>Sudden lane change </a:t>
            </a:r>
            <a:r>
              <a:rPr lang="en-IN" dirty="0" smtClean="0">
                <a:latin typeface="Times New Roman" panose="02020603050405020304" pitchFamily="18" charset="0"/>
                <a:cs typeface="Times New Roman" panose="02020603050405020304" pitchFamily="18" charset="0"/>
              </a:rPr>
              <a:t>stability</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555620" y="3247145"/>
            <a:ext cx="1721818" cy="369332"/>
          </a:xfrm>
          <a:prstGeom prst="rect">
            <a:avLst/>
          </a:prstGeom>
          <a:solidFill>
            <a:schemeClr val="accent5">
              <a:lumMod val="20000"/>
              <a:lumOff val="80000"/>
            </a:schemeClr>
          </a:solidFill>
          <a:ln>
            <a:solidFill>
              <a:schemeClr val="tx1"/>
            </a:solidFill>
          </a:ln>
        </p:spPr>
        <p:txBody>
          <a:bodyPr wrap="none" rtlCol="0">
            <a:spAutoFit/>
          </a:bodyPr>
          <a:lstStyle/>
          <a:p>
            <a:r>
              <a:rPr lang="en-IN" dirty="0">
                <a:latin typeface="Times New Roman" panose="02020603050405020304" pitchFamily="18" charset="0"/>
                <a:cs typeface="Times New Roman" panose="02020603050405020304" pitchFamily="18" charset="0"/>
              </a:rPr>
              <a:t>Traction </a:t>
            </a:r>
            <a:r>
              <a:rPr lang="en-IN" dirty="0" smtClean="0">
                <a:latin typeface="Times New Roman" panose="02020603050405020304" pitchFamily="18" charset="0"/>
                <a:cs typeface="Times New Roman" panose="02020603050405020304" pitchFamily="18" charset="0"/>
              </a:rPr>
              <a:t>Control</a:t>
            </a:r>
            <a:endParaRPr lang="en-IN"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2870569" y="3773883"/>
            <a:ext cx="2516768" cy="1891171"/>
          </a:xfrm>
          <a:prstGeom prst="rect">
            <a:avLst/>
          </a:prstGeom>
        </p:spPr>
      </p:pic>
      <p:sp>
        <p:nvSpPr>
          <p:cNvPr id="12" name="TextBox 11"/>
          <p:cNvSpPr txBox="1"/>
          <p:nvPr/>
        </p:nvSpPr>
        <p:spPr>
          <a:xfrm>
            <a:off x="3097261" y="5955194"/>
            <a:ext cx="2063385" cy="646331"/>
          </a:xfrm>
          <a:prstGeom prst="rect">
            <a:avLst/>
          </a:prstGeom>
          <a:solidFill>
            <a:schemeClr val="accent5">
              <a:lumMod val="20000"/>
              <a:lumOff val="80000"/>
            </a:schemeClr>
          </a:solidFill>
          <a:ln>
            <a:solidFill>
              <a:schemeClr val="tx1"/>
            </a:solidFill>
          </a:ln>
        </p:spPr>
        <p:txBody>
          <a:bodyPr wrap="none" rtlCol="0">
            <a:spAutoFit/>
          </a:bodyPr>
          <a:lstStyle/>
          <a:p>
            <a:r>
              <a:rPr lang="en-IN" dirty="0" smtClean="0">
                <a:latin typeface="Times New Roman" panose="02020603050405020304" pitchFamily="18" charset="0"/>
                <a:cs typeface="Times New Roman" panose="02020603050405020304" pitchFamily="18" charset="0"/>
              </a:rPr>
              <a:t>Low Speed Driving </a:t>
            </a:r>
          </a:p>
          <a:p>
            <a:r>
              <a:rPr lang="en-IN" dirty="0" smtClean="0">
                <a:latin typeface="Times New Roman" panose="02020603050405020304" pitchFamily="18" charset="0"/>
                <a:cs typeface="Times New Roman" panose="02020603050405020304" pitchFamily="18" charset="0"/>
              </a:rPr>
              <a:t>Manoeuvrability</a:t>
            </a:r>
            <a:endParaRPr lang="en-IN"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6"/>
          <a:stretch>
            <a:fillRect/>
          </a:stretch>
        </p:blipFill>
        <p:spPr>
          <a:xfrm>
            <a:off x="7007591" y="3812503"/>
            <a:ext cx="2524198" cy="1891171"/>
          </a:xfrm>
          <a:prstGeom prst="rect">
            <a:avLst/>
          </a:prstGeom>
        </p:spPr>
      </p:pic>
      <p:sp>
        <p:nvSpPr>
          <p:cNvPr id="14" name="TextBox 13"/>
          <p:cNvSpPr txBox="1"/>
          <p:nvPr/>
        </p:nvSpPr>
        <p:spPr>
          <a:xfrm>
            <a:off x="7516920" y="6093693"/>
            <a:ext cx="1505540" cy="369332"/>
          </a:xfrm>
          <a:prstGeom prst="rect">
            <a:avLst/>
          </a:prstGeom>
          <a:solidFill>
            <a:schemeClr val="accent5">
              <a:lumMod val="20000"/>
              <a:lumOff val="80000"/>
            </a:schemeClr>
          </a:solidFill>
          <a:ln>
            <a:solidFill>
              <a:schemeClr val="tx1"/>
            </a:solidFill>
          </a:ln>
        </p:spPr>
        <p:txBody>
          <a:bodyPr wrap="none" rtlCol="0">
            <a:spAutoFit/>
          </a:bodyPr>
          <a:lstStyle/>
          <a:p>
            <a:r>
              <a:rPr lang="en-IN" dirty="0" smtClean="0">
                <a:latin typeface="Times New Roman" panose="02020603050405020304" pitchFamily="18" charset="0"/>
                <a:cs typeface="Times New Roman" panose="02020603050405020304" pitchFamily="18" charset="0"/>
              </a:rPr>
              <a:t>Active Safety </a:t>
            </a:r>
            <a:endParaRPr lang="en-IN" dirty="0">
              <a:latin typeface="Times New Roman" panose="02020603050405020304" pitchFamily="18" charset="0"/>
              <a:cs typeface="Times New Roman" panose="02020603050405020304" pitchFamily="18" charset="0"/>
            </a:endParaRPr>
          </a:p>
        </p:txBody>
      </p:sp>
      <p:sp>
        <p:nvSpPr>
          <p:cNvPr id="15" name="Title 1"/>
          <p:cNvSpPr txBox="1">
            <a:spLocks/>
          </p:cNvSpPr>
          <p:nvPr/>
        </p:nvSpPr>
        <p:spPr>
          <a:xfrm>
            <a:off x="737402" y="201301"/>
            <a:ext cx="10017034" cy="888909"/>
          </a:xfrm>
          <a:prstGeom prst="rect">
            <a:avLst/>
          </a:prstGeom>
          <a:solidFill>
            <a:schemeClr val="bg2"/>
          </a:solidFill>
          <a:ln>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Times New Roman" panose="02020603050405020304" pitchFamily="18" charset="0"/>
                <a:cs typeface="Times New Roman" panose="02020603050405020304" pitchFamily="18" charset="0"/>
              </a:rPr>
              <a:t>Torque Vectoring Application scenarios</a:t>
            </a:r>
          </a:p>
        </p:txBody>
      </p:sp>
    </p:spTree>
    <p:extLst>
      <p:ext uri="{BB962C8B-B14F-4D97-AF65-F5344CB8AC3E}">
        <p14:creationId xmlns:p14="http://schemas.microsoft.com/office/powerpoint/2010/main" val="3231992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5" y="706510"/>
            <a:ext cx="10515600" cy="2206504"/>
          </a:xfrm>
          <a:solidFill>
            <a:schemeClr val="bg2"/>
          </a:solidFill>
        </p:spPr>
        <p:txBody>
          <a:bodyPr>
            <a:normAutofit/>
          </a:bodyPr>
          <a:lstStyle/>
          <a:p>
            <a:r>
              <a:rPr lang="en-IN" sz="2000" dirty="0" smtClean="0">
                <a:latin typeface="Times New Roman" panose="02020603050405020304" pitchFamily="18" charset="0"/>
                <a:cs typeface="Times New Roman" panose="02020603050405020304" pitchFamily="18" charset="0"/>
              </a:rPr>
              <a:t>Torque Vectoring with electronic control systems detect the traction at the different wheels and redistribute the power to the wheel with better traction.</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distribution can be front-rear or left-right depending on the differential present. Electric systems respond much faster and the response is less complex as the torque/power is variable at each of the driving motors. </a:t>
            </a:r>
          </a:p>
        </p:txBody>
      </p:sp>
      <p:pic>
        <p:nvPicPr>
          <p:cNvPr id="4" name="Picture 3"/>
          <p:cNvPicPr>
            <a:picLocks noChangeAspect="1"/>
          </p:cNvPicPr>
          <p:nvPr/>
        </p:nvPicPr>
        <p:blipFill>
          <a:blip r:embed="rId2"/>
          <a:stretch>
            <a:fillRect/>
          </a:stretch>
        </p:blipFill>
        <p:spPr>
          <a:xfrm>
            <a:off x="2920122" y="3242291"/>
            <a:ext cx="5915025" cy="2209800"/>
          </a:xfrm>
          <a:prstGeom prst="rect">
            <a:avLst/>
          </a:prstGeom>
        </p:spPr>
      </p:pic>
      <p:sp>
        <p:nvSpPr>
          <p:cNvPr id="5" name="TextBox 4"/>
          <p:cNvSpPr txBox="1"/>
          <p:nvPr/>
        </p:nvSpPr>
        <p:spPr>
          <a:xfrm>
            <a:off x="3237391" y="5781368"/>
            <a:ext cx="5280485" cy="646331"/>
          </a:xfrm>
          <a:prstGeom prst="rect">
            <a:avLst/>
          </a:prstGeom>
          <a:solidFill>
            <a:schemeClr val="bg2"/>
          </a:solidFill>
          <a:ln>
            <a:solidFill>
              <a:schemeClr val="tx1"/>
            </a:solidFill>
          </a:ln>
        </p:spPr>
        <p:txBody>
          <a:bodyPr wrap="none" rtlCol="0">
            <a:spAutoFit/>
          </a:bodyPr>
          <a:lstStyle/>
          <a:p>
            <a:r>
              <a:rPr lang="en-IN" dirty="0" smtClean="0">
                <a:latin typeface="Times New Roman" panose="02020603050405020304" pitchFamily="18" charset="0"/>
                <a:cs typeface="Times New Roman" panose="02020603050405020304" pitchFamily="18" charset="0"/>
              </a:rPr>
              <a:t>Application of clutch plates with hydraulic actuators to</a:t>
            </a:r>
          </a:p>
          <a:p>
            <a:r>
              <a:rPr lang="en-IN" dirty="0" smtClean="0">
                <a:latin typeface="Times New Roman" panose="02020603050405020304" pitchFamily="18" charset="0"/>
                <a:cs typeface="Times New Roman" panose="02020603050405020304" pitchFamily="18" charset="0"/>
              </a:rPr>
              <a:t>Distribute power between the wheels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768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7574"/>
                <a:ext cx="10648406" cy="4569390"/>
              </a:xfrm>
              <a:solidFill>
                <a:schemeClr val="bg2"/>
              </a:solidFill>
              <a:ln>
                <a:solidFill>
                  <a:schemeClr val="accent1"/>
                </a:solidFill>
              </a:ln>
            </p:spPr>
            <p:txBody>
              <a:bodyPr>
                <a:noAutofit/>
              </a:bodyPr>
              <a:lstStyle/>
              <a:p>
                <a:pPr indent="-50800"/>
                <a:r>
                  <a:rPr lang="en-IN" sz="2200" dirty="0" smtClean="0">
                    <a:latin typeface="Times New Roman" panose="02020603050405020304" pitchFamily="18" charset="0"/>
                    <a:cs typeface="Times New Roman" panose="02020603050405020304" pitchFamily="18" charset="0"/>
                  </a:rPr>
                  <a:t>   Considering only cornering forces at steady state conditions.</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a:p>
                <a:pPr algn="ctr"/>
                <a14:m>
                  <m:oMath xmlns:m="http://schemas.openxmlformats.org/officeDocument/2006/math">
                    <m:r>
                      <a:rPr lang="en-IN" sz="2200" b="0" i="1" smtClean="0">
                        <a:latin typeface="Cambria Math" panose="02040503050406030204" pitchFamily="18" charset="0"/>
                      </a:rPr>
                      <m:t>𝐹𝑜𝑟</m:t>
                    </m:r>
                    <m:r>
                      <a:rPr lang="en-IN" sz="2200" b="0" i="1" smtClean="0">
                        <a:latin typeface="Cambria Math" panose="02040503050406030204" pitchFamily="18" charset="0"/>
                      </a:rPr>
                      <m:t> </m:t>
                    </m:r>
                    <m:r>
                      <a:rPr lang="en-IN" sz="2200" b="0" i="1" smtClean="0">
                        <a:latin typeface="Cambria Math" panose="02040503050406030204" pitchFamily="18" charset="0"/>
                      </a:rPr>
                      <m:t>𝑠𝑚𝑎𝑙𝑙</m:t>
                    </m:r>
                    <m:r>
                      <a:rPr lang="en-IN" sz="2200" b="0" i="1" smtClean="0">
                        <a:latin typeface="Cambria Math" panose="02040503050406030204" pitchFamily="18" charset="0"/>
                      </a:rPr>
                      <m:t> </m:t>
                    </m:r>
                    <m:r>
                      <a:rPr lang="en-IN" sz="2200" b="0" i="1" smtClean="0">
                        <a:latin typeface="Cambria Math" panose="02040503050406030204" pitchFamily="18" charset="0"/>
                      </a:rPr>
                      <m:t>𝛽</m:t>
                    </m:r>
                    <m:r>
                      <a:rPr lang="en-IN" sz="2200" b="0" i="1" smtClean="0">
                        <a:latin typeface="Cambria Math" panose="02040503050406030204" pitchFamily="18" charset="0"/>
                      </a:rPr>
                      <m:t> </m:t>
                    </m:r>
                    <m:r>
                      <a:rPr lang="en-IN" sz="2200" b="0" i="1" smtClean="0">
                        <a:latin typeface="Cambria Math" panose="02040503050406030204" pitchFamily="18" charset="0"/>
                      </a:rPr>
                      <m:t>𝑎𝑛𝑑</m:t>
                    </m:r>
                    <m:r>
                      <a:rPr lang="en-IN" sz="2200" b="0" i="1" smtClean="0">
                        <a:latin typeface="Cambria Math" panose="02040503050406030204" pitchFamily="18" charset="0"/>
                      </a:rPr>
                      <m:t> </m:t>
                    </m:r>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𝛿</m:t>
                        </m:r>
                      </m:e>
                      <m:sub>
                        <m:r>
                          <a:rPr lang="en-IN" sz="2200" b="0" i="1" smtClean="0">
                            <a:latin typeface="Cambria Math" panose="02040503050406030204" pitchFamily="18" charset="0"/>
                          </a:rPr>
                          <m:t>𝑖</m:t>
                        </m:r>
                      </m:sub>
                    </m:sSub>
                    <m:r>
                      <a:rPr lang="en-IN" sz="2200" b="0" i="1" smtClean="0">
                        <a:latin typeface="Cambria Math" panose="02040503050406030204" pitchFamily="18" charset="0"/>
                      </a:rPr>
                      <m:t>, </m:t>
                    </m:r>
                    <m:r>
                      <a:rPr lang="en-IN" sz="2200" b="0" i="1" smtClean="0">
                        <a:latin typeface="Cambria Math" panose="02040503050406030204" pitchFamily="18" charset="0"/>
                      </a:rPr>
                      <m:t>𝑡h𝑒</m:t>
                    </m:r>
                    <m:r>
                      <a:rPr lang="en-IN" sz="2200" b="0" i="1" smtClean="0">
                        <a:latin typeface="Cambria Math" panose="02040503050406030204" pitchFamily="18" charset="0"/>
                      </a:rPr>
                      <m:t> </m:t>
                    </m:r>
                    <m:r>
                      <a:rPr lang="en-IN" sz="2200" b="0" i="1" smtClean="0">
                        <a:latin typeface="Cambria Math" panose="02040503050406030204" pitchFamily="18" charset="0"/>
                      </a:rPr>
                      <m:t>𝑡𝑒𝑟𝑚𝑠</m:t>
                    </m:r>
                    <m:r>
                      <a:rPr lang="en-IN" sz="2200" b="0" i="1" smtClean="0">
                        <a:latin typeface="Cambria Math" panose="02040503050406030204" pitchFamily="18" charset="0"/>
                      </a:rPr>
                      <m:t> </m:t>
                    </m:r>
                    <m:r>
                      <a:rPr lang="en-IN" sz="2200" b="0" i="1" smtClean="0">
                        <a:latin typeface="Cambria Math" panose="02040503050406030204" pitchFamily="18" charset="0"/>
                      </a:rPr>
                      <m:t>𝑐𝑜𝑛𝑡𝑎𝑖𝑛𝑖𝑛𝑔</m:t>
                    </m:r>
                    <m:r>
                      <a:rPr lang="en-IN" sz="2200" b="0" i="1" smtClean="0">
                        <a:latin typeface="Cambria Math" panose="02040503050406030204" pitchFamily="18" charset="0"/>
                      </a:rPr>
                      <m:t> </m:t>
                    </m:r>
                    <m:r>
                      <a:rPr lang="en-IN" sz="2200" b="0" i="1" smtClean="0">
                        <a:latin typeface="Cambria Math" panose="02040503050406030204" pitchFamily="18" charset="0"/>
                      </a:rPr>
                      <m:t>𝑡h𝑒</m:t>
                    </m:r>
                    <m:r>
                      <a:rPr lang="en-IN" sz="2200" b="0" i="1" smtClean="0">
                        <a:latin typeface="Cambria Math" panose="02040503050406030204" pitchFamily="18" charset="0"/>
                      </a:rPr>
                      <m:t> </m:t>
                    </m:r>
                    <m:r>
                      <a:rPr lang="en-IN" sz="2200" b="0" i="1" smtClean="0">
                        <a:latin typeface="Cambria Math" panose="02040503050406030204" pitchFamily="18" charset="0"/>
                      </a:rPr>
                      <m:t>𝑙𝑜𝑛𝑔𝑖𝑡𝑢𝑛𝑑𝑖𝑛𝑎𝑙</m:t>
                    </m:r>
                    <m:r>
                      <a:rPr lang="en-IN" sz="2200" b="0" i="1" smtClean="0">
                        <a:latin typeface="Cambria Math" panose="02040503050406030204" pitchFamily="18" charset="0"/>
                      </a:rPr>
                      <m:t> </m:t>
                    </m:r>
                    <m:r>
                      <a:rPr lang="en-IN" sz="2200" b="0" i="1" smtClean="0">
                        <a:latin typeface="Cambria Math" panose="02040503050406030204" pitchFamily="18" charset="0"/>
                      </a:rPr>
                      <m:t>𝑓𝑜𝑟𝑐𝑒𝑠</m:t>
                    </m:r>
                    <m:r>
                      <a:rPr lang="en-IN" sz="2200" b="0" i="1" smtClean="0">
                        <a:latin typeface="Cambria Math" panose="02040503050406030204" pitchFamily="18" charset="0"/>
                      </a:rPr>
                      <m:t> </m:t>
                    </m:r>
                    <m:r>
                      <a:rPr lang="en-IN" sz="2200" b="0" i="1" smtClean="0">
                        <a:latin typeface="Cambria Math" panose="02040503050406030204" pitchFamily="18" charset="0"/>
                      </a:rPr>
                      <m:t>𝑜𝑓</m:t>
                    </m:r>
                    <m:r>
                      <a:rPr lang="en-IN" sz="2200" b="0" i="1" smtClean="0">
                        <a:latin typeface="Cambria Math" panose="02040503050406030204" pitchFamily="18" charset="0"/>
                      </a:rPr>
                      <m:t> </m:t>
                    </m:r>
                    <m:r>
                      <a:rPr lang="en-IN" sz="2200" b="0" i="1" smtClean="0">
                        <a:latin typeface="Cambria Math" panose="02040503050406030204" pitchFamily="18" charset="0"/>
                      </a:rPr>
                      <m:t>𝑡h𝑒</m:t>
                    </m:r>
                    <m:r>
                      <a:rPr lang="en-IN" sz="2200" b="0" i="1" smtClean="0">
                        <a:latin typeface="Cambria Math" panose="02040503050406030204" pitchFamily="18" charset="0"/>
                      </a:rPr>
                      <m:t> </m:t>
                    </m:r>
                    <m:r>
                      <a:rPr lang="en-IN" sz="2200" b="0" i="1" smtClean="0">
                        <a:latin typeface="Cambria Math" panose="02040503050406030204" pitchFamily="18" charset="0"/>
                      </a:rPr>
                      <m:t>𝑡𝑖𝑟𝑒𝑠</m:t>
                    </m:r>
                    <m:r>
                      <a:rPr lang="en-IN" sz="2200" b="0" i="1" smtClean="0">
                        <a:latin typeface="Cambria Math" panose="02040503050406030204" pitchFamily="18" charset="0"/>
                      </a:rPr>
                      <m:t> </m:t>
                    </m:r>
                  </m:oMath>
                </a14:m>
                <a:r>
                  <a:rPr lang="en-IN" sz="2200" b="0" i="1" dirty="0" smtClean="0">
                    <a:latin typeface="Times New Roman" panose="02020603050405020304" pitchFamily="18" charset="0"/>
                    <a:cs typeface="Times New Roman" panose="02020603050405020304" pitchFamily="18" charset="0"/>
                  </a:rPr>
                  <a:t/>
                </a:r>
                <a:br>
                  <a:rPr lang="en-IN" sz="2200" b="0" i="1" dirty="0" smtClean="0">
                    <a:latin typeface="Times New Roman" panose="02020603050405020304" pitchFamily="18" charset="0"/>
                    <a:cs typeface="Times New Roman" panose="02020603050405020304" pitchFamily="18" charset="0"/>
                  </a:rPr>
                </a:br>
                <a14:m>
                  <m:oMath xmlns:m="http://schemas.openxmlformats.org/officeDocument/2006/math">
                    <m:r>
                      <a:rPr lang="en-IN" sz="2200" b="0" i="1" smtClean="0">
                        <a:latin typeface="Cambria Math" panose="02040503050406030204" pitchFamily="18" charset="0"/>
                      </a:rPr>
                      <m:t>𝑐𝑎𝑛</m:t>
                    </m:r>
                    <m:r>
                      <a:rPr lang="en-IN" sz="2200" b="0" i="1" smtClean="0">
                        <a:latin typeface="Cambria Math" panose="02040503050406030204" pitchFamily="18" charset="0"/>
                      </a:rPr>
                      <m:t> </m:t>
                    </m:r>
                    <m:r>
                      <a:rPr lang="en-IN" sz="2200" b="0" i="1" smtClean="0">
                        <a:latin typeface="Cambria Math" panose="02040503050406030204" pitchFamily="18" charset="0"/>
                      </a:rPr>
                      <m:t>𝑏𝑒</m:t>
                    </m:r>
                    <m:r>
                      <a:rPr lang="en-IN" sz="2200" b="0" i="1" smtClean="0">
                        <a:latin typeface="Cambria Math" panose="02040503050406030204" pitchFamily="18" charset="0"/>
                      </a:rPr>
                      <m:t> </m:t>
                    </m:r>
                    <m:r>
                      <a:rPr lang="en-IN" sz="2200" b="0" i="1" smtClean="0">
                        <a:latin typeface="Cambria Math" panose="02040503050406030204" pitchFamily="18" charset="0"/>
                      </a:rPr>
                      <m:t>𝑛𝑒𝑔𝑙𝑒𝑐𝑡𝑒𝑑</m:t>
                    </m:r>
                    <m:r>
                      <a:rPr lang="en-IN" sz="2200" b="0" i="1" smtClean="0">
                        <a:latin typeface="Cambria Math" panose="02040503050406030204" pitchFamily="18" charset="0"/>
                      </a:rPr>
                      <m:t> </m:t>
                    </m:r>
                    <m:r>
                      <a:rPr lang="en-IN" sz="2200" b="0" i="1" smtClean="0">
                        <a:latin typeface="Cambria Math" panose="02040503050406030204" pitchFamily="18" charset="0"/>
                      </a:rPr>
                      <m:t>𝑎𝑛𝑑</m:t>
                    </m:r>
                    <m:r>
                      <a:rPr lang="en-IN" sz="2200" b="0" i="1" smtClean="0">
                        <a:latin typeface="Cambria Math" panose="02040503050406030204" pitchFamily="18" charset="0"/>
                      </a:rPr>
                      <m:t> </m:t>
                    </m:r>
                    <m:r>
                      <a:rPr lang="en-IN" sz="2200" b="0" i="1" smtClean="0">
                        <a:latin typeface="Cambria Math" panose="02040503050406030204" pitchFamily="18" charset="0"/>
                      </a:rPr>
                      <m:t>𝑡h𝑒</m:t>
                    </m:r>
                    <m:r>
                      <a:rPr lang="en-IN" sz="2200" b="0" i="1" smtClean="0">
                        <a:latin typeface="Cambria Math" panose="02040503050406030204" pitchFamily="18" charset="0"/>
                      </a:rPr>
                      <m:t> </m:t>
                    </m:r>
                    <m:r>
                      <a:rPr lang="en-IN" sz="2200" b="0" i="1" smtClean="0">
                        <a:latin typeface="Cambria Math" panose="02040503050406030204" pitchFamily="18" charset="0"/>
                      </a:rPr>
                      <m:t>𝑒𝑞𝑢𝑖𝑙𝑖𝑏𝑟𝑖𝑢𝑚</m:t>
                    </m:r>
                    <m:r>
                      <a:rPr lang="en-IN" sz="2200" b="0" i="1" smtClean="0">
                        <a:latin typeface="Cambria Math" panose="02040503050406030204" pitchFamily="18" charset="0"/>
                      </a:rPr>
                      <m:t> </m:t>
                    </m:r>
                    <m:r>
                      <a:rPr lang="en-IN" sz="2200" b="0" i="1" smtClean="0">
                        <a:latin typeface="Cambria Math" panose="02040503050406030204" pitchFamily="18" charset="0"/>
                      </a:rPr>
                      <m:t>𝑒𝑞𝑢𝑎𝑡𝑖𝑜𝑛𝑠</m:t>
                    </m:r>
                    <m:r>
                      <a:rPr lang="en-IN" sz="2200" b="0" i="1" smtClean="0">
                        <a:latin typeface="Cambria Math" panose="02040503050406030204" pitchFamily="18" charset="0"/>
                      </a:rPr>
                      <m:t> </m:t>
                    </m:r>
                    <m:r>
                      <a:rPr lang="en-IN" sz="2200" b="0" i="1" smtClean="0">
                        <a:latin typeface="Cambria Math" panose="02040503050406030204" pitchFamily="18" charset="0"/>
                      </a:rPr>
                      <m:t>𝑟𝑒𝑑𝑢𝑐𝑒</m:t>
                    </m:r>
                    <m:r>
                      <a:rPr lang="en-IN" sz="2200" b="0" i="1" smtClean="0">
                        <a:latin typeface="Cambria Math" panose="02040503050406030204" pitchFamily="18" charset="0"/>
                      </a:rPr>
                      <m:t> </m:t>
                    </m:r>
                    <m:r>
                      <a:rPr lang="en-IN" sz="2200" b="0" i="1" smtClean="0">
                        <a:latin typeface="Cambria Math" panose="02040503050406030204" pitchFamily="18" charset="0"/>
                      </a:rPr>
                      <m:t>𝑡𝑜</m:t>
                    </m:r>
                    <m:r>
                      <a:rPr lang="en-IN" sz="2200" b="0" i="1" smtClean="0">
                        <a:latin typeface="Cambria Math" panose="02040503050406030204" pitchFamily="18" charset="0"/>
                      </a:rPr>
                      <m:t> </m:t>
                    </m:r>
                  </m:oMath>
                </a14:m>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endParaRPr lang="en-IN" sz="2200" dirty="0" smtClean="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m:rPr>
                          <m:sty m:val="p"/>
                        </m:rPr>
                        <a:rPr lang="en-IN" sz="2200" b="0" i="0" smtClean="0">
                          <a:latin typeface="Cambria Math" panose="02040503050406030204" pitchFamily="18" charset="0"/>
                        </a:rPr>
                        <m:t>Σ</m:t>
                      </m:r>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𝐹</m:t>
                          </m:r>
                        </m:e>
                        <m:sub>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𝑦</m:t>
                              </m:r>
                            </m:e>
                            <m:sub>
                              <m:r>
                                <a:rPr lang="en-IN" sz="2200" b="0" i="1" smtClean="0">
                                  <a:latin typeface="Cambria Math" panose="02040503050406030204" pitchFamily="18" charset="0"/>
                                </a:rPr>
                                <m:t>𝑖</m:t>
                              </m:r>
                            </m:sub>
                          </m:sSub>
                        </m:sub>
                      </m:sSub>
                      <m:r>
                        <a:rPr lang="en-IN" sz="2200" b="0" i="1" smtClean="0">
                          <a:latin typeface="Cambria Math" panose="02040503050406030204" pitchFamily="18" charset="0"/>
                        </a:rPr>
                        <m:t>=</m:t>
                      </m:r>
                      <m:f>
                        <m:fPr>
                          <m:ctrlPr>
                            <a:rPr lang="en-IN" sz="2200" b="0" i="1" smtClean="0">
                              <a:latin typeface="Cambria Math" panose="02040503050406030204" pitchFamily="18" charset="0"/>
                            </a:rPr>
                          </m:ctrlPr>
                        </m:fPr>
                        <m:num>
                          <m:r>
                            <a:rPr lang="en-IN" sz="2200" b="0" i="1" smtClean="0">
                              <a:latin typeface="Cambria Math" panose="02040503050406030204" pitchFamily="18" charset="0"/>
                            </a:rPr>
                            <m:t>𝑚</m:t>
                          </m:r>
                          <m:sSup>
                            <m:sSupPr>
                              <m:ctrlPr>
                                <a:rPr lang="en-IN" sz="2200" b="0" i="1" smtClean="0">
                                  <a:latin typeface="Cambria Math" panose="02040503050406030204" pitchFamily="18" charset="0"/>
                                </a:rPr>
                              </m:ctrlPr>
                            </m:sSupPr>
                            <m:e>
                              <m:r>
                                <a:rPr lang="en-IN" sz="2200" b="0" i="1" smtClean="0">
                                  <a:latin typeface="Cambria Math" panose="02040503050406030204" pitchFamily="18" charset="0"/>
                                </a:rPr>
                                <m:t>𝑉</m:t>
                              </m:r>
                            </m:e>
                            <m:sup>
                              <m:r>
                                <a:rPr lang="en-IN" sz="2200" b="0" i="1" smtClean="0">
                                  <a:latin typeface="Cambria Math" panose="02040503050406030204" pitchFamily="18" charset="0"/>
                                </a:rPr>
                                <m:t>2</m:t>
                              </m:r>
                            </m:sup>
                          </m:sSup>
                        </m:num>
                        <m:den>
                          <m:r>
                            <a:rPr lang="en-IN" sz="2200" b="0" i="1" smtClean="0">
                              <a:latin typeface="Cambria Math" panose="02040503050406030204" pitchFamily="18" charset="0"/>
                            </a:rPr>
                            <m:t>𝑅</m:t>
                          </m:r>
                        </m:den>
                      </m:f>
                    </m:oMath>
                  </m:oMathPara>
                </a14:m>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endParaRPr lang="en-IN" sz="2200" dirty="0" smtClean="0">
                  <a:latin typeface="Times New Roman" panose="02020603050405020304" pitchFamily="18" charset="0"/>
                  <a:cs typeface="Times New Roman" panose="02020603050405020304" pitchFamily="18" charset="0"/>
                </a:endParaRPr>
              </a:p>
              <a:p>
                <a:pPr marL="0" indent="0" algn="ctr">
                  <a:buNone/>
                </a:pPr>
                <a:endParaRPr lang="en-IN" sz="2200" b="0" i="0" dirty="0" smtClean="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m:rPr>
                          <m:sty m:val="p"/>
                        </m:rPr>
                        <a:rPr lang="en-IN" sz="2200" b="0" i="0" smtClean="0">
                          <a:latin typeface="Cambria Math" panose="02040503050406030204" pitchFamily="18" charset="0"/>
                        </a:rPr>
                        <m:t>Σ</m:t>
                      </m:r>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𝐹</m:t>
                          </m:r>
                        </m:e>
                        <m:sub>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𝑦</m:t>
                              </m:r>
                            </m:e>
                            <m:sub>
                              <m:r>
                                <a:rPr lang="en-IN" sz="2200" b="0" i="1" smtClean="0">
                                  <a:latin typeface="Cambria Math" panose="02040503050406030204" pitchFamily="18" charset="0"/>
                                </a:rPr>
                                <m:t>𝑖</m:t>
                              </m:r>
                            </m:sub>
                          </m:sSub>
                        </m:sub>
                      </m:sSub>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𝑥</m:t>
                          </m:r>
                        </m:e>
                        <m:sub>
                          <m:r>
                            <a:rPr lang="en-IN" sz="2200" b="0" i="1" smtClean="0">
                              <a:latin typeface="Cambria Math" panose="02040503050406030204" pitchFamily="18" charset="0"/>
                            </a:rPr>
                            <m:t>𝑖</m:t>
                          </m:r>
                        </m:sub>
                      </m:sSub>
                      <m:r>
                        <a:rPr lang="en-IN" sz="2200" b="0" i="1" smtClean="0">
                          <a:latin typeface="Cambria Math" panose="02040503050406030204" pitchFamily="18" charset="0"/>
                        </a:rPr>
                        <m:t>=0</m:t>
                      </m:r>
                    </m:oMath>
                  </m:oMathPara>
                </a14:m>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7574"/>
                <a:ext cx="10648406" cy="4569390"/>
              </a:xfrm>
              <a:blipFill>
                <a:blip r:embed="rId2"/>
                <a:stretch>
                  <a:fillRect t="-1465"/>
                </a:stretch>
              </a:blipFill>
              <a:ln>
                <a:solidFill>
                  <a:schemeClr val="accent1"/>
                </a:solidFill>
              </a:ln>
            </p:spPr>
            <p:txBody>
              <a:bodyPr/>
              <a:lstStyle/>
              <a:p>
                <a:r>
                  <a:rPr lang="en-IN">
                    <a:noFill/>
                  </a:rPr>
                  <a:t> </a:t>
                </a:r>
              </a:p>
            </p:txBody>
          </p:sp>
        </mc:Fallback>
      </mc:AlternateContent>
      <p:sp>
        <p:nvSpPr>
          <p:cNvPr id="4" name="Title 1"/>
          <p:cNvSpPr>
            <a:spLocks noGrp="1"/>
          </p:cNvSpPr>
          <p:nvPr>
            <p:ph type="title"/>
          </p:nvPr>
        </p:nvSpPr>
        <p:spPr>
          <a:xfrm>
            <a:off x="838200" y="534942"/>
            <a:ext cx="10515600" cy="797469"/>
          </a:xfrm>
          <a:solidFill>
            <a:schemeClr val="bg2"/>
          </a:solidFill>
          <a:ln>
            <a:solidFill>
              <a:schemeClr val="accent1"/>
            </a:solidFill>
          </a:ln>
        </p:spPr>
        <p:txBody>
          <a:bodyPr>
            <a:normAutofit/>
          </a:bodyPr>
          <a:lstStyle/>
          <a:p>
            <a:r>
              <a:rPr lang="en-IN" sz="3200" dirty="0" smtClean="0">
                <a:latin typeface="Times New Roman" panose="02020603050405020304" pitchFamily="18" charset="0"/>
                <a:cs typeface="Times New Roman" panose="02020603050405020304" pitchFamily="18" charset="0"/>
              </a:rPr>
              <a:t>Governing Equations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445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942"/>
            <a:ext cx="10515600" cy="797469"/>
          </a:xfrm>
          <a:solidFill>
            <a:schemeClr val="bg2"/>
          </a:solidFill>
          <a:ln>
            <a:solidFill>
              <a:schemeClr val="accent1"/>
            </a:solidFill>
          </a:ln>
        </p:spPr>
        <p:txBody>
          <a:bodyPr>
            <a:normAutofit/>
          </a:bodyPr>
          <a:lstStyle/>
          <a:p>
            <a:r>
              <a:rPr lang="en-IN" sz="3200" dirty="0" smtClean="0">
                <a:latin typeface="Times New Roman" panose="02020603050405020304" pitchFamily="18" charset="0"/>
                <a:cs typeface="Times New Roman" panose="02020603050405020304" pitchFamily="18" charset="0"/>
              </a:rPr>
              <a:t>Governing Equations</a:t>
            </a:r>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38241"/>
                <a:ext cx="10515600" cy="4784181"/>
              </a:xfrm>
              <a:solidFill>
                <a:schemeClr val="bg2"/>
              </a:solidFill>
              <a:ln>
                <a:solidFill>
                  <a:schemeClr val="accent1"/>
                </a:solidFill>
              </a:ln>
            </p:spPr>
            <p:txBody>
              <a:bodyPr>
                <a:noAutofit/>
              </a:bodyPr>
              <a:lstStyle/>
              <a:p>
                <a:r>
                  <a:rPr lang="en-IN" sz="2400" dirty="0" smtClean="0">
                    <a:latin typeface="Times New Roman" panose="02020603050405020304" pitchFamily="18" charset="0"/>
                    <a:cs typeface="Times New Roman" panose="02020603050405020304" pitchFamily="18" charset="0"/>
                  </a:rPr>
                  <a:t>Governing equation for handling for high speed cornering</a:t>
                </a:r>
                <a:r>
                  <a:rPr lang="en-IN" sz="1800" dirty="0" smtClean="0"/>
                  <a:t/>
                </a:r>
                <a:br>
                  <a:rPr lang="en-IN" sz="1800" dirty="0" smtClean="0"/>
                </a:br>
                <a:r>
                  <a:rPr lang="en-IN" sz="1800" dirty="0" smtClean="0"/>
                  <a:t/>
                </a:r>
                <a:br>
                  <a:rPr lang="en-IN" sz="1800" dirty="0" smtClean="0"/>
                </a:br>
                <a14:m>
                  <m:oMath xmlns:m="http://schemas.openxmlformats.org/officeDocument/2006/math">
                    <m:r>
                      <a:rPr lang="en-IN" sz="1800" b="0" i="1" smtClean="0">
                        <a:latin typeface="Cambria Math" panose="02040503050406030204" pitchFamily="18" charset="0"/>
                      </a:rPr>
                      <m:t>𝑚𝑉</m:t>
                    </m:r>
                    <m:d>
                      <m:dPr>
                        <m:ctrlPr>
                          <a:rPr lang="en-IN" sz="1800" i="1" smtClean="0">
                            <a:latin typeface="Cambria Math" panose="02040503050406030204" pitchFamily="18" charset="0"/>
                          </a:rPr>
                        </m:ctrlPr>
                      </m:dPr>
                      <m:e>
                        <m:acc>
                          <m:accPr>
                            <m:chr m:val="̇"/>
                            <m:ctrlPr>
                              <a:rPr lang="en-IN" sz="1800" i="1" smtClean="0">
                                <a:latin typeface="Cambria Math" panose="02040503050406030204" pitchFamily="18" charset="0"/>
                              </a:rPr>
                            </m:ctrlPr>
                          </m:accPr>
                          <m:e>
                            <m:r>
                              <a:rPr lang="en-IN" sz="1800" b="0" i="1" smtClean="0">
                                <a:latin typeface="Cambria Math" panose="02040503050406030204" pitchFamily="18" charset="0"/>
                              </a:rPr>
                              <m:t>𝛽</m:t>
                            </m:r>
                          </m:e>
                        </m:acc>
                        <m:r>
                          <a:rPr lang="en-IN" sz="1800" b="0" i="1" smtClean="0">
                            <a:latin typeface="Cambria Math" panose="02040503050406030204" pitchFamily="18" charset="0"/>
                          </a:rPr>
                          <m:t>+</m:t>
                        </m:r>
                        <m:r>
                          <a:rPr lang="en-IN" sz="1800" b="0" i="1" smtClean="0">
                            <a:latin typeface="Cambria Math" panose="02040503050406030204" pitchFamily="18" charset="0"/>
                          </a:rPr>
                          <m:t>𝑟</m:t>
                        </m:r>
                      </m:e>
                    </m:d>
                    <m:r>
                      <a:rPr lang="en-IN" sz="1800" b="0" i="1" smtClean="0">
                        <a:latin typeface="Cambria Math" panose="02040503050406030204" pitchFamily="18" charset="0"/>
                      </a:rPr>
                      <m:t>+</m:t>
                    </m:r>
                    <m:r>
                      <a:rPr lang="en-IN" sz="1800" b="0" i="1" smtClean="0">
                        <a:latin typeface="Cambria Math" panose="02040503050406030204" pitchFamily="18" charset="0"/>
                      </a:rPr>
                      <m:t>𝑚</m:t>
                    </m:r>
                    <m:acc>
                      <m:accPr>
                        <m:chr m:val="̇"/>
                        <m:ctrlPr>
                          <a:rPr lang="en-IN" sz="1800" i="1" smtClean="0">
                            <a:latin typeface="Cambria Math" panose="02040503050406030204" pitchFamily="18" charset="0"/>
                          </a:rPr>
                        </m:ctrlPr>
                      </m:accPr>
                      <m:e>
                        <m:r>
                          <a:rPr lang="en-IN" sz="1800" b="0" i="1" smtClean="0">
                            <a:latin typeface="Cambria Math" panose="02040503050406030204" pitchFamily="18" charset="0"/>
                          </a:rPr>
                          <m:t>𝑉</m:t>
                        </m:r>
                        <m:r>
                          <a:rPr lang="en-IN" sz="1800" b="0" i="1" smtClean="0">
                            <a:latin typeface="Cambria Math" panose="02040503050406030204" pitchFamily="18" charset="0"/>
                          </a:rPr>
                          <m:t>𝛽</m:t>
                        </m:r>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𝑌</m:t>
                            </m:r>
                          </m:e>
                          <m:sub>
                            <m:r>
                              <a:rPr lang="en-IN" sz="1800" b="0" i="1" smtClean="0">
                                <a:latin typeface="Cambria Math" panose="02040503050406030204" pitchFamily="18" charset="0"/>
                              </a:rPr>
                              <m:t>𝛽</m:t>
                            </m:r>
                          </m:sub>
                        </m:sSub>
                        <m:r>
                          <a:rPr lang="en-IN" sz="1800" b="0" i="1" smtClean="0">
                            <a:latin typeface="Cambria Math" panose="02040503050406030204" pitchFamily="18" charset="0"/>
                          </a:rPr>
                          <m:t>𝛽</m:t>
                        </m:r>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𝑌</m:t>
                            </m:r>
                          </m:e>
                          <m:sub>
                            <m:r>
                              <a:rPr lang="en-IN" sz="1800" b="0" i="1" smtClean="0">
                                <a:latin typeface="Cambria Math" panose="02040503050406030204" pitchFamily="18" charset="0"/>
                              </a:rPr>
                              <m:t>𝑟</m:t>
                            </m:r>
                          </m:sub>
                        </m:sSub>
                        <m:r>
                          <a:rPr lang="en-IN" sz="1800" b="0" i="1" smtClean="0">
                            <a:latin typeface="Cambria Math" panose="02040503050406030204" pitchFamily="18" charset="0"/>
                          </a:rPr>
                          <m:t>𝑟</m:t>
                        </m:r>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𝑌</m:t>
                            </m:r>
                          </m:e>
                          <m:sub>
                            <m:r>
                              <a:rPr lang="en-IN" sz="1800" b="0" i="1" smtClean="0">
                                <a:latin typeface="Cambria Math" panose="02040503050406030204" pitchFamily="18" charset="0"/>
                              </a:rPr>
                              <m:t>𝛿</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𝐹</m:t>
                            </m:r>
                          </m:e>
                          <m:sub>
                            <m:r>
                              <a:rPr lang="en-IN" sz="1800" b="0" i="1" smtClean="0">
                                <a:latin typeface="Cambria Math" panose="02040503050406030204" pitchFamily="18" charset="0"/>
                              </a:rPr>
                              <m:t>𝑦𝑒</m:t>
                            </m:r>
                          </m:sub>
                        </m:sSub>
                      </m:e>
                    </m:acc>
                  </m:oMath>
                </a14:m>
                <a:r>
                  <a:rPr lang="en-IN" sz="1800" dirty="0" smtClean="0"/>
                  <a:t/>
                </a:r>
                <a:br>
                  <a:rPr lang="en-IN" sz="1800" dirty="0" smtClean="0"/>
                </a:br>
                <a:endParaRPr lang="en-IN" sz="1600" dirty="0" smtClean="0"/>
              </a:p>
              <a:p>
                <a:pPr marL="0" indent="0">
                  <a:buNone/>
                </a:pPr>
                <a:endParaRPr lang="en-IN" sz="1800" dirty="0" smtClean="0"/>
              </a:p>
              <a:p>
                <a:pPr marL="0" indent="0">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𝐽</m:t>
                          </m:r>
                        </m:e>
                        <m:sub>
                          <m:r>
                            <a:rPr lang="en-IN" sz="1800" b="0" i="1" smtClean="0">
                              <a:latin typeface="Cambria Math" panose="02040503050406030204" pitchFamily="18" charset="0"/>
                            </a:rPr>
                            <m:t>𝑧</m:t>
                          </m:r>
                        </m:sub>
                      </m:sSub>
                      <m:acc>
                        <m:accPr>
                          <m:chr m:val="̇"/>
                          <m:ctrlPr>
                            <a:rPr lang="en-IN" sz="1800" i="1" smtClean="0">
                              <a:latin typeface="Cambria Math" panose="02040503050406030204" pitchFamily="18" charset="0"/>
                            </a:rPr>
                          </m:ctrlPr>
                        </m:accPr>
                        <m:e>
                          <m:r>
                            <a:rPr lang="en-IN" sz="1800" b="0" i="1" smtClean="0">
                              <a:latin typeface="Cambria Math" panose="02040503050406030204" pitchFamily="18" charset="0"/>
                            </a:rPr>
                            <m:t>𝑟</m:t>
                          </m:r>
                        </m:e>
                      </m:acc>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𝛽</m:t>
                          </m:r>
                        </m:sub>
                      </m:sSub>
                      <m:r>
                        <a:rPr lang="en-IN" sz="1800" b="0" i="1" smtClean="0">
                          <a:latin typeface="Cambria Math" panose="02040503050406030204" pitchFamily="18" charset="0"/>
                        </a:rPr>
                        <m:t>𝛽</m:t>
                      </m:r>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𝑟</m:t>
                          </m:r>
                        </m:sub>
                      </m:sSub>
                      <m:r>
                        <a:rPr lang="en-IN" sz="1800" b="0" i="1" smtClean="0">
                          <a:latin typeface="Cambria Math" panose="02040503050406030204" pitchFamily="18" charset="0"/>
                        </a:rPr>
                        <m:t>𝑟</m:t>
                      </m:r>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𝛿</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𝑀</m:t>
                          </m:r>
                        </m:e>
                        <m:sub>
                          <m:r>
                            <a:rPr lang="en-IN" sz="1800" b="0" i="1" smtClean="0">
                              <a:latin typeface="Cambria Math" panose="02040503050406030204" pitchFamily="18" charset="0"/>
                            </a:rPr>
                            <m:t>𝑧𝑒</m:t>
                          </m:r>
                        </m:sub>
                      </m:sSub>
                    </m:oMath>
                  </m:oMathPara>
                </a14:m>
                <a:endParaRPr lang="en-IN" sz="1800" dirty="0" smtClean="0"/>
              </a:p>
              <a:p>
                <a:pPr marL="0" indent="0">
                  <a:buNone/>
                </a:pPr>
                <a:endParaRPr lang="en-IN" sz="1800" dirty="0"/>
              </a:p>
              <a:p>
                <a:pPr marL="0" indent="0">
                  <a:buNone/>
                </a:pPr>
                <a:endParaRPr lang="en-IN"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1800" b="0" i="1" dirty="0" smtClean="0">
                          <a:latin typeface="Cambria Math" panose="02040503050406030204" pitchFamily="18" charset="0"/>
                        </a:rPr>
                        <m:t>𝑚</m:t>
                      </m:r>
                      <m:r>
                        <a:rPr lang="en-IN" sz="1800" b="0" i="1" dirty="0" smtClean="0">
                          <a:latin typeface="Cambria Math" panose="02040503050406030204" pitchFamily="18" charset="0"/>
                        </a:rPr>
                        <m:t> – </m:t>
                      </m:r>
                      <m:r>
                        <a:rPr lang="en-IN" sz="1800" b="0" i="1" dirty="0" smtClean="0">
                          <a:latin typeface="Cambria Math" panose="02040503050406030204" pitchFamily="18" charset="0"/>
                        </a:rPr>
                        <m:t>𝑚𝑎𝑠𝑠</m:t>
                      </m:r>
                      <m:r>
                        <a:rPr lang="en-IN" sz="1800" b="0" i="1" dirty="0" smtClean="0">
                          <a:latin typeface="Cambria Math" panose="02040503050406030204" pitchFamily="18" charset="0"/>
                        </a:rPr>
                        <m:t> </m:t>
                      </m:r>
                      <m:r>
                        <a:rPr lang="en-IN" sz="1800" b="0" i="1" dirty="0" smtClean="0">
                          <a:latin typeface="Cambria Math" panose="02040503050406030204" pitchFamily="18" charset="0"/>
                        </a:rPr>
                        <m:t>𝑜𝑓</m:t>
                      </m:r>
                      <m:r>
                        <a:rPr lang="en-IN" sz="1800" b="0" i="1" dirty="0" smtClean="0">
                          <a:latin typeface="Cambria Math" panose="02040503050406030204" pitchFamily="18" charset="0"/>
                        </a:rPr>
                        <m:t> </m:t>
                      </m:r>
                      <m:r>
                        <a:rPr lang="en-IN" sz="1800" b="0" i="1" dirty="0" smtClean="0">
                          <a:latin typeface="Cambria Math" panose="02040503050406030204" pitchFamily="18" charset="0"/>
                        </a:rPr>
                        <m:t>𝑡h𝑒</m:t>
                      </m:r>
                      <m:r>
                        <a:rPr lang="en-IN" sz="1800" b="0" i="1" dirty="0" smtClean="0">
                          <a:latin typeface="Cambria Math" panose="02040503050406030204" pitchFamily="18" charset="0"/>
                        </a:rPr>
                        <m:t> </m:t>
                      </m:r>
                      <m:r>
                        <a:rPr lang="en-IN" sz="1800" b="0" i="1" dirty="0" smtClean="0">
                          <a:latin typeface="Cambria Math" panose="02040503050406030204" pitchFamily="18" charset="0"/>
                        </a:rPr>
                        <m:t>𝑣𝑒h𝑖𝑐𝑙𝑒</m:t>
                      </m:r>
                    </m:oMath>
                  </m:oMathPara>
                </a14:m>
                <a:endParaRPr lang="en-IN" sz="1800" dirty="0" smtClean="0"/>
              </a:p>
              <a:p>
                <a:pPr marL="0" indent="0" algn="ctr">
                  <a:buNone/>
                </a:pPr>
                <a14:m>
                  <m:oMathPara xmlns:m="http://schemas.openxmlformats.org/officeDocument/2006/math">
                    <m:oMathParaPr>
                      <m:jc m:val="centerGroup"/>
                    </m:oMathParaPr>
                    <m:oMath xmlns:m="http://schemas.openxmlformats.org/officeDocument/2006/math">
                      <m:r>
                        <a:rPr lang="en-IN" sz="1800" b="0" i="1" dirty="0" smtClean="0">
                          <a:latin typeface="Cambria Math" panose="02040503050406030204" pitchFamily="18" charset="0"/>
                        </a:rPr>
                        <m:t>𝑉</m:t>
                      </m:r>
                      <m:r>
                        <a:rPr lang="en-IN" sz="1800" b="0" i="1" dirty="0" smtClean="0">
                          <a:latin typeface="Cambria Math" panose="02040503050406030204" pitchFamily="18" charset="0"/>
                        </a:rPr>
                        <m:t> – </m:t>
                      </m:r>
                      <m:r>
                        <a:rPr lang="en-IN" sz="1800" b="0" i="1" dirty="0" smtClean="0">
                          <a:latin typeface="Cambria Math" panose="02040503050406030204" pitchFamily="18" charset="0"/>
                        </a:rPr>
                        <m:t>𝑛𝑒𝑡</m:t>
                      </m:r>
                      <m:r>
                        <a:rPr lang="en-IN" sz="1800" b="0" i="1" dirty="0" smtClean="0">
                          <a:latin typeface="Cambria Math" panose="02040503050406030204" pitchFamily="18" charset="0"/>
                        </a:rPr>
                        <m:t> </m:t>
                      </m:r>
                      <m:r>
                        <a:rPr lang="en-IN" sz="1800" b="0" i="1" dirty="0" smtClean="0">
                          <a:latin typeface="Cambria Math" panose="02040503050406030204" pitchFamily="18" charset="0"/>
                        </a:rPr>
                        <m:t>𝑠𝑝𝑒𝑒𝑑</m:t>
                      </m:r>
                      <m:r>
                        <a:rPr lang="en-IN" sz="1800" b="0" i="1" dirty="0" smtClean="0">
                          <a:latin typeface="Cambria Math" panose="02040503050406030204" pitchFamily="18" charset="0"/>
                        </a:rPr>
                        <m:t> </m:t>
                      </m:r>
                      <m:r>
                        <a:rPr lang="en-IN" sz="1800" b="0" i="1" dirty="0" smtClean="0">
                          <a:latin typeface="Cambria Math" panose="02040503050406030204" pitchFamily="18" charset="0"/>
                        </a:rPr>
                        <m:t>𝑜𝑓</m:t>
                      </m:r>
                      <m:r>
                        <a:rPr lang="en-IN" sz="1800" b="0" i="1" dirty="0" smtClean="0">
                          <a:latin typeface="Cambria Math" panose="02040503050406030204" pitchFamily="18" charset="0"/>
                        </a:rPr>
                        <m:t> </m:t>
                      </m:r>
                      <m:r>
                        <a:rPr lang="en-IN" sz="1800" b="0" i="1" dirty="0" smtClean="0">
                          <a:latin typeface="Cambria Math" panose="02040503050406030204" pitchFamily="18" charset="0"/>
                        </a:rPr>
                        <m:t>𝑡h𝑒</m:t>
                      </m:r>
                      <m:r>
                        <a:rPr lang="en-IN" sz="1800" b="0" i="1" dirty="0" smtClean="0">
                          <a:latin typeface="Cambria Math" panose="02040503050406030204" pitchFamily="18" charset="0"/>
                        </a:rPr>
                        <m:t> </m:t>
                      </m:r>
                      <m:r>
                        <a:rPr lang="en-IN" sz="1800" b="0" i="1" dirty="0" smtClean="0">
                          <a:latin typeface="Cambria Math" panose="02040503050406030204" pitchFamily="18" charset="0"/>
                        </a:rPr>
                        <m:t>𝑣𝑒h𝑖𝑐𝑙𝑒</m:t>
                      </m:r>
                    </m:oMath>
                  </m:oMathPara>
                </a14:m>
                <a:endParaRPr lang="en-IN" sz="1800" dirty="0" smtClean="0"/>
              </a:p>
              <a:p>
                <a:pPr marL="0" indent="0" algn="ctr">
                  <a:buNone/>
                </a:pPr>
                <a:r>
                  <a:rPr lang="en-IN" sz="1800" dirty="0" smtClean="0"/>
                  <a:t>	</a:t>
                </a:r>
                <a14:m>
                  <m:oMath xmlns:m="http://schemas.openxmlformats.org/officeDocument/2006/math">
                    <m:r>
                      <a:rPr lang="en-IN" sz="1800" b="0" i="1" smtClean="0">
                        <a:latin typeface="Cambria Math" panose="02040503050406030204" pitchFamily="18" charset="0"/>
                      </a:rPr>
                      <m:t>𝛽</m:t>
                    </m:r>
                    <m:r>
                      <a:rPr lang="en-IN" sz="1800" b="0" i="1" smtClean="0">
                        <a:latin typeface="Cambria Math" panose="02040503050406030204" pitchFamily="18" charset="0"/>
                      </a:rPr>
                      <m:t>−</m:t>
                    </m:r>
                    <m:r>
                      <a:rPr lang="en-IN" sz="1800" b="0" i="1" smtClean="0">
                        <a:latin typeface="Cambria Math" panose="02040503050406030204" pitchFamily="18" charset="0"/>
                      </a:rPr>
                      <m:t>𝑠𝑖𝑑𝑒</m:t>
                    </m:r>
                    <m:r>
                      <a:rPr lang="en-IN" sz="1800" b="0" i="1" smtClean="0">
                        <a:latin typeface="Cambria Math" panose="02040503050406030204" pitchFamily="18" charset="0"/>
                      </a:rPr>
                      <m:t> </m:t>
                    </m:r>
                    <m:r>
                      <a:rPr lang="en-IN" sz="1800" b="0" i="1" smtClean="0">
                        <a:latin typeface="Cambria Math" panose="02040503050406030204" pitchFamily="18" charset="0"/>
                      </a:rPr>
                      <m:t>𝑠𝑙𝑖𝑝</m:t>
                    </m:r>
                    <m:r>
                      <a:rPr lang="en-IN" sz="1800" b="0" i="1" smtClean="0">
                        <a:latin typeface="Cambria Math" panose="02040503050406030204" pitchFamily="18" charset="0"/>
                      </a:rPr>
                      <m:t> </m:t>
                    </m:r>
                    <m:r>
                      <a:rPr lang="en-IN" sz="1800" b="0" i="1" smtClean="0">
                        <a:latin typeface="Cambria Math" panose="02040503050406030204" pitchFamily="18" charset="0"/>
                      </a:rPr>
                      <m:t>𝑎𝑛𝑔𝑙𝑒</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𝑣𝑒h𝑖𝑐𝑙𝑒</m:t>
                    </m:r>
                  </m:oMath>
                </a14:m>
                <a:endParaRPr lang="en-IN" sz="1800" dirty="0" smtClean="0"/>
              </a:p>
              <a:p>
                <a:pPr marL="0" indent="0" algn="ctr">
                  <a:buNone/>
                </a:pPr>
                <a:r>
                  <a:rPr lang="en-IN" sz="1800" dirty="0" smtClean="0"/>
                  <a:t>	</a:t>
                </a:r>
                <a14:m>
                  <m:oMath xmlns:m="http://schemas.openxmlformats.org/officeDocument/2006/math">
                    <m:r>
                      <a:rPr lang="en-IN" sz="1800" b="0" i="1" smtClean="0">
                        <a:latin typeface="Cambria Math" panose="02040503050406030204" pitchFamily="18" charset="0"/>
                      </a:rPr>
                      <m:t>𝑟</m:t>
                    </m:r>
                    <m:r>
                      <a:rPr lang="en-IN" sz="1800" b="0" i="1" smtClean="0">
                        <a:latin typeface="Cambria Math" panose="02040503050406030204" pitchFamily="18" charset="0"/>
                      </a:rPr>
                      <m:t>−</m:t>
                    </m:r>
                    <m:r>
                      <a:rPr lang="en-IN" sz="1800" b="0" i="1" smtClean="0">
                        <a:latin typeface="Cambria Math" panose="02040503050406030204" pitchFamily="18" charset="0"/>
                      </a:rPr>
                      <m:t>𝑦𝑎𝑤</m:t>
                    </m:r>
                    <m:r>
                      <a:rPr lang="en-IN" sz="1800" b="0" i="1" smtClean="0">
                        <a:latin typeface="Cambria Math" panose="02040503050406030204" pitchFamily="18" charset="0"/>
                      </a:rPr>
                      <m:t> </m:t>
                    </m:r>
                    <m:r>
                      <a:rPr lang="en-IN" sz="1800" b="0" i="1" smtClean="0">
                        <a:latin typeface="Cambria Math" panose="02040503050406030204" pitchFamily="18" charset="0"/>
                      </a:rPr>
                      <m:t>𝑟𝑎𝑡𝑒</m:t>
                    </m:r>
                    <m:r>
                      <a:rPr lang="en-IN" sz="1800" b="0" i="1" smtClean="0">
                        <a:latin typeface="Cambria Math" panose="02040503050406030204" pitchFamily="18" charset="0"/>
                      </a:rPr>
                      <m:t> </m:t>
                    </m:r>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𝑣𝑒𝑙𝑜𝑐𝑖𝑡𝑦</m:t>
                    </m:r>
                    <m:r>
                      <a:rPr lang="en-IN" sz="1800" b="0" i="1" smtClean="0">
                        <a:latin typeface="Cambria Math" panose="02040503050406030204" pitchFamily="18" charset="0"/>
                      </a:rPr>
                      <m:t> </m:t>
                    </m:r>
                  </m:oMath>
                </a14:m>
                <a:endParaRPr lang="en-IN" sz="1800" dirty="0" smtClean="0"/>
              </a:p>
              <a:p>
                <a:pPr marL="0" indent="0" algn="ctr">
                  <a:buNone/>
                </a:pPr>
                <a:r>
                  <a:rPr lang="en-IN" sz="1800" dirty="0" smtClean="0"/>
                  <a:t>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𝑌</m:t>
                        </m:r>
                      </m:e>
                      <m:sub>
                        <m:r>
                          <a:rPr lang="en-IN" sz="1800" b="0" i="1" smtClean="0">
                            <a:latin typeface="Cambria Math" panose="02040503050406030204" pitchFamily="18" charset="0"/>
                          </a:rPr>
                          <m:t>𝛽</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𝑌</m:t>
                        </m:r>
                      </m:e>
                      <m:sub>
                        <m:r>
                          <a:rPr lang="en-IN" sz="1800" b="0" i="1" smtClean="0">
                            <a:latin typeface="Cambria Math" panose="02040503050406030204" pitchFamily="18" charset="0"/>
                          </a:rPr>
                          <m:t>𝑟</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𝑌</m:t>
                        </m:r>
                      </m:e>
                      <m:sub>
                        <m:r>
                          <a:rPr lang="en-IN" sz="1800" b="0" i="1" smtClean="0">
                            <a:latin typeface="Cambria Math" panose="02040503050406030204" pitchFamily="18" charset="0"/>
                          </a:rPr>
                          <m:t>𝛿</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𝛽</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𝑟</m:t>
                        </m:r>
                      </m:sub>
                    </m:sSub>
                    <m:r>
                      <a:rPr lang="en-IN" sz="1800" b="0" i="1" smtClean="0">
                        <a:latin typeface="Cambria Math" panose="02040503050406030204" pitchFamily="18" charset="0"/>
                      </a:rPr>
                      <m:t>,</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𝛿</m:t>
                        </m:r>
                      </m:sub>
                    </m:sSub>
                    <m:r>
                      <a:rPr lang="en-IN" sz="1800" b="0" i="1" smtClean="0">
                        <a:latin typeface="Cambria Math" panose="02040503050406030204" pitchFamily="18" charset="0"/>
                      </a:rPr>
                      <m:t> </m:t>
                    </m:r>
                    <m:r>
                      <a:rPr lang="en-IN" sz="1800" b="0" i="1" smtClean="0">
                        <a:latin typeface="Cambria Math" panose="02040503050406030204" pitchFamily="18" charset="0"/>
                      </a:rPr>
                      <m:t>𝑎𝑟𝑒</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𝑠𝑡𝑎𝑏𝑖𝑙𝑖𝑡𝑦</m:t>
                    </m:r>
                    <m:r>
                      <a:rPr lang="en-IN" sz="1800" b="0" i="1" smtClean="0">
                        <a:latin typeface="Cambria Math" panose="02040503050406030204" pitchFamily="18" charset="0"/>
                      </a:rPr>
                      <m:t> </m:t>
                    </m:r>
                    <m:r>
                      <a:rPr lang="en-IN" sz="1800" b="0" i="1" smtClean="0">
                        <a:latin typeface="Cambria Math" panose="02040503050406030204" pitchFamily="18" charset="0"/>
                      </a:rPr>
                      <m:t>𝑑𝑒𝑟𝑖𝑣𝑎𝑡𝑖𝑣𝑒𝑠</m:t>
                    </m:r>
                  </m:oMath>
                </a14:m>
                <a:endParaRPr lang="en-IN" sz="1800" dirty="0" smtClean="0"/>
              </a:p>
              <a:p>
                <a:pPr marL="0" indent="0" algn="ctr">
                  <a:buNone/>
                </a:pPr>
                <a:endParaRPr lang="en-IN" sz="1800"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𝐹</m:t>
                          </m:r>
                        </m:e>
                        <m:sub>
                          <m:r>
                            <a:rPr lang="en-IN" sz="1800" b="0" i="1" smtClean="0">
                              <a:latin typeface="Cambria Math" panose="02040503050406030204" pitchFamily="18" charset="0"/>
                            </a:rPr>
                            <m:t>𝑦𝑒</m:t>
                          </m:r>
                        </m:sub>
                      </m:sSub>
                      <m:r>
                        <a:rPr lang="en-IN" sz="1800" b="0" i="1" smtClean="0">
                          <a:latin typeface="Cambria Math" panose="02040503050406030204" pitchFamily="18" charset="0"/>
                        </a:rPr>
                        <m:t> </m:t>
                      </m:r>
                      <m:r>
                        <a:rPr lang="en-IN" sz="1800" b="0" i="1" smtClean="0">
                          <a:latin typeface="Cambria Math" panose="02040503050406030204" pitchFamily="18" charset="0"/>
                        </a:rPr>
                        <m:t>𝑎𝑛𝑑</m:t>
                      </m:r>
                      <m:r>
                        <a:rPr lang="en-IN" sz="1800" b="0" i="1" smtClean="0">
                          <a:latin typeface="Cambria Math" panose="02040503050406030204" pitchFamily="18" charset="0"/>
                        </a:rPr>
                        <m:t> </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𝑀</m:t>
                          </m:r>
                        </m:e>
                        <m:sub>
                          <m:r>
                            <a:rPr lang="en-IN" sz="1800" b="0" i="1" smtClean="0">
                              <a:latin typeface="Cambria Math" panose="02040503050406030204" pitchFamily="18" charset="0"/>
                            </a:rPr>
                            <m:t>𝑧𝑒</m:t>
                          </m:r>
                        </m:sub>
                      </m:sSub>
                      <m:r>
                        <a:rPr lang="en-IN" sz="1800" b="0" i="1" smtClean="0">
                          <a:latin typeface="Cambria Math" panose="02040503050406030204" pitchFamily="18" charset="0"/>
                        </a:rPr>
                        <m:t> </m:t>
                      </m:r>
                      <m:r>
                        <a:rPr lang="en-IN" sz="1800" b="0" i="1" smtClean="0">
                          <a:latin typeface="Cambria Math" panose="02040503050406030204" pitchFamily="18" charset="0"/>
                        </a:rPr>
                        <m:t>𝑎𝑟𝑒</m:t>
                      </m:r>
                      <m:r>
                        <a:rPr lang="en-IN" sz="1800" b="0" i="1" smtClean="0">
                          <a:latin typeface="Cambria Math" panose="02040503050406030204" pitchFamily="18" charset="0"/>
                        </a:rPr>
                        <m:t> </m:t>
                      </m:r>
                      <m:r>
                        <a:rPr lang="en-IN" sz="1800" b="0" i="1" smtClean="0">
                          <a:latin typeface="Cambria Math" panose="02040503050406030204" pitchFamily="18" charset="0"/>
                        </a:rPr>
                        <m:t>𝑡h𝑒</m:t>
                      </m:r>
                      <m:r>
                        <a:rPr lang="en-IN" sz="1800" b="0" i="1" smtClean="0">
                          <a:latin typeface="Cambria Math" panose="02040503050406030204" pitchFamily="18" charset="0"/>
                        </a:rPr>
                        <m:t> </m:t>
                      </m:r>
                      <m:r>
                        <a:rPr lang="en-IN" sz="1800" b="0" i="1" smtClean="0">
                          <a:latin typeface="Cambria Math" panose="02040503050406030204" pitchFamily="18" charset="0"/>
                        </a:rPr>
                        <m:t>𝑒𝑥𝑡𝑒𝑟𝑛𝑎𝑙</m:t>
                      </m:r>
                      <m:r>
                        <a:rPr lang="en-IN" sz="1800" b="0" i="1" smtClean="0">
                          <a:latin typeface="Cambria Math" panose="02040503050406030204" pitchFamily="18" charset="0"/>
                        </a:rPr>
                        <m:t> </m:t>
                      </m:r>
                      <m:r>
                        <a:rPr lang="en-IN" sz="1800" b="0" i="1" smtClean="0">
                          <a:latin typeface="Cambria Math" panose="02040503050406030204" pitchFamily="18" charset="0"/>
                        </a:rPr>
                        <m:t>𝑙𝑎𝑡𝑒𝑟𝑎𝑙</m:t>
                      </m:r>
                      <m:r>
                        <a:rPr lang="en-IN" sz="1800" b="0" i="1" smtClean="0">
                          <a:latin typeface="Cambria Math" panose="02040503050406030204" pitchFamily="18" charset="0"/>
                        </a:rPr>
                        <m:t> </m:t>
                      </m:r>
                      <m:r>
                        <a:rPr lang="en-IN" sz="1800" b="0" i="1" smtClean="0">
                          <a:latin typeface="Cambria Math" panose="02040503050406030204" pitchFamily="18" charset="0"/>
                        </a:rPr>
                        <m:t>𝑓𝑜𝑟𝑐𝑒</m:t>
                      </m:r>
                      <m:r>
                        <a:rPr lang="en-IN" sz="1800" b="0" i="1" smtClean="0">
                          <a:latin typeface="Cambria Math" panose="02040503050406030204" pitchFamily="18" charset="0"/>
                        </a:rPr>
                        <m:t> </m:t>
                      </m:r>
                      <m:r>
                        <a:rPr lang="en-IN" sz="1800" b="0" i="1" smtClean="0">
                          <a:latin typeface="Cambria Math" panose="02040503050406030204" pitchFamily="18" charset="0"/>
                        </a:rPr>
                        <m:t>𝑎𝑛𝑑</m:t>
                      </m:r>
                      <m:r>
                        <a:rPr lang="en-IN" sz="1800" b="0" i="1" smtClean="0">
                          <a:latin typeface="Cambria Math" panose="02040503050406030204" pitchFamily="18" charset="0"/>
                        </a:rPr>
                        <m:t> </m:t>
                      </m:r>
                      <m:r>
                        <a:rPr lang="en-IN" sz="1800" b="0" i="1" smtClean="0">
                          <a:latin typeface="Cambria Math" panose="02040503050406030204" pitchFamily="18" charset="0"/>
                        </a:rPr>
                        <m:t>𝑒𝑥𝑡𝑒𝑟𝑛𝑎𝑙</m:t>
                      </m:r>
                      <m:r>
                        <a:rPr lang="en-IN" sz="1800" b="0" i="1" smtClean="0">
                          <a:latin typeface="Cambria Math" panose="02040503050406030204" pitchFamily="18" charset="0"/>
                        </a:rPr>
                        <m:t> </m:t>
                      </m:r>
                      <m:r>
                        <a:rPr lang="en-IN" sz="1800" b="0" i="1" smtClean="0">
                          <a:latin typeface="Cambria Math" panose="02040503050406030204" pitchFamily="18" charset="0"/>
                        </a:rPr>
                        <m:t>𝑚𝑜𝑚𝑒𝑛𝑡</m:t>
                      </m:r>
                      <m:r>
                        <a:rPr lang="en-IN" sz="1800" b="0" i="1" smtClean="0">
                          <a:latin typeface="Cambria Math" panose="02040503050406030204" pitchFamily="18" charset="0"/>
                        </a:rPr>
                        <m:t> </m:t>
                      </m:r>
                      <m:r>
                        <a:rPr lang="en-IN" sz="1800" b="0" i="1" smtClean="0">
                          <a:latin typeface="Cambria Math" panose="02040503050406030204" pitchFamily="18" charset="0"/>
                        </a:rPr>
                        <m:t>𝑟𝑒𝑠𝑝𝑒𝑐𝑡𝑖𝑣𝑒𝑙𝑦</m:t>
                      </m:r>
                    </m:oMath>
                  </m:oMathPara>
                </a14:m>
                <a:endParaRPr lang="en-IN" sz="1800" dirty="0" smtClean="0"/>
              </a:p>
              <a:p>
                <a:pPr marL="0" indent="0">
                  <a:buNone/>
                </a:pPr>
                <a:r>
                  <a:rPr lang="ml-IN" sz="1800" b="0" dirty="0" smtClean="0"/>
                  <a:t/>
                </a:r>
                <a:br>
                  <a:rPr lang="ml-IN" sz="1800" b="0" dirty="0" smtClean="0"/>
                </a:br>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38241"/>
                <a:ext cx="10515600" cy="4784181"/>
              </a:xfrm>
              <a:blipFill>
                <a:blip r:embed="rId2"/>
                <a:stretch>
                  <a:fillRect l="-753" t="-1779"/>
                </a:stretch>
              </a:blipFill>
              <a:ln>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703852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8216</TotalTime>
  <Words>1149</Words>
  <Application>Microsoft Office PowerPoint</Application>
  <PresentationFormat>Widescreen</PresentationFormat>
  <Paragraphs>187</Paragraphs>
  <Slides>38</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Kartika</vt:lpstr>
      <vt:lpstr>Times New Roman</vt:lpstr>
      <vt:lpstr>Office Theme</vt:lpstr>
      <vt:lpstr>Torque Vectoring</vt:lpstr>
      <vt:lpstr>A Simple 3D Hatchback Model – CATIA V5</vt:lpstr>
      <vt:lpstr>What is Torque Vectoring?</vt:lpstr>
      <vt:lpstr>PowerPoint Presentation</vt:lpstr>
      <vt:lpstr>PowerPoint Presentation</vt:lpstr>
      <vt:lpstr>PowerPoint Presentation</vt:lpstr>
      <vt:lpstr>PowerPoint Presentation</vt:lpstr>
      <vt:lpstr>Governing Equations</vt:lpstr>
      <vt:lpstr>Governing Equations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Special Implementations</vt:lpstr>
      <vt:lpstr>PowerPoint Presentation</vt:lpstr>
      <vt:lpstr>PowerPoint Presentation</vt:lpstr>
      <vt:lpstr>Control Systems Integration</vt:lpstr>
      <vt:lpstr>References</vt:lpstr>
      <vt:lpstr>Dankeschӧn</vt:lpstr>
      <vt:lpstr>Secondary Slides</vt:lpstr>
      <vt:lpstr>PowerPoint Presentation</vt:lpstr>
      <vt:lpstr>PowerPoint Presentation</vt:lpstr>
      <vt:lpstr>PowerPoint Presentation</vt:lpstr>
      <vt:lpstr>PowerPoint Presentation</vt:lpstr>
      <vt:lpstr>PowerPoint Presentation</vt:lpstr>
      <vt:lpstr>Why can a monotrack model be used?</vt:lpstr>
      <vt:lpstr>Toe in and load transfer</vt:lpstr>
      <vt:lpstr>Aerodynamic Yawing Moment </vt:lpstr>
      <vt:lpstr>PowerPoint Presentation</vt:lpstr>
      <vt:lpstr>Feedforward Control System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Torque Vectoring</dc:title>
  <dc:creator>Hari Narayanan</dc:creator>
  <cp:lastModifiedBy>Hari Narayanan</cp:lastModifiedBy>
  <cp:revision>94</cp:revision>
  <dcterms:created xsi:type="dcterms:W3CDTF">2019-04-16T01:28:27Z</dcterms:created>
  <dcterms:modified xsi:type="dcterms:W3CDTF">2019-04-26T17:07:37Z</dcterms:modified>
</cp:coreProperties>
</file>