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95" r:id="rId4"/>
    <p:sldId id="296" r:id="rId5"/>
    <p:sldId id="297" r:id="rId6"/>
    <p:sldId id="298" r:id="rId7"/>
    <p:sldId id="265" r:id="rId8"/>
    <p:sldId id="262" r:id="rId9"/>
    <p:sldId id="303" r:id="rId10"/>
    <p:sldId id="302" r:id="rId11"/>
    <p:sldId id="300" r:id="rId12"/>
    <p:sldId id="261" r:id="rId13"/>
    <p:sldId id="299" r:id="rId14"/>
    <p:sldId id="301" r:id="rId15"/>
    <p:sldId id="278" r:id="rId16"/>
    <p:sldId id="279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709"/>
  </p:normalViewPr>
  <p:slideViewPr>
    <p:cSldViewPr snapToGrid="0" snapToObjects="1">
      <p:cViewPr varScale="1">
        <p:scale>
          <a:sx n="191" d="100"/>
          <a:sy n="19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1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13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11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44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3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1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66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5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v-tricks.com/object-detection/faster-r-cnn-yolo-ss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yolo-object-detection-with-opencv-and-python-21e50ac599e9" TargetMode="External"/><Relationship Id="rId5" Type="http://schemas.openxmlformats.org/officeDocument/2006/relationships/hyperlink" Target="https://medium.com/@anirudh.s.chakravarthy/training-yolov3-on-your-custom-dataset-19a1abbdaf09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787087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 Detection and Segmentation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719E9466-94A2-B147-ABC5-C4A688EB95D2}"/>
              </a:ext>
            </a:extLst>
          </p:cNvPr>
          <p:cNvSpPr txBox="1">
            <a:spLocks/>
          </p:cNvSpPr>
          <p:nvPr/>
        </p:nvSpPr>
        <p:spPr>
          <a:xfrm>
            <a:off x="645225" y="2685234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2800" dirty="0"/>
              <a:t>-Pranav Pomalapally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Change coordinates to yolo using </a:t>
            </a:r>
            <a:r>
              <a:rPr lang="en-US" sz="2000" dirty="0" err="1"/>
              <a:t>labellmg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Add more data from </a:t>
            </a:r>
            <a:r>
              <a:rPr lang="en-US" sz="2000" dirty="0" err="1"/>
              <a:t>roboflow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S</a:t>
            </a:r>
            <a:r>
              <a:rPr lang="en" sz="2000" dirty="0" err="1"/>
              <a:t>plit</a:t>
            </a:r>
            <a:r>
              <a:rPr lang="en" sz="2000" dirty="0"/>
              <a:t> into training and test datasets</a:t>
            </a: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37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Darknet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6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Evaluation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 err="1"/>
              <a:t>mAP</a:t>
            </a:r>
            <a:r>
              <a:rPr lang="en-US" sz="2000" dirty="0"/>
              <a:t>: 78.07 %</a:t>
            </a:r>
            <a:endParaRPr sz="2000" dirty="0"/>
          </a:p>
          <a:p>
            <a:pPr lvl="0">
              <a:spcBef>
                <a:spcPts val="0"/>
              </a:spcBef>
            </a:pPr>
            <a:r>
              <a:rPr lang="en-US" sz="2000" dirty="0" err="1"/>
              <a:t>IoU</a:t>
            </a:r>
            <a:r>
              <a:rPr lang="en-US" sz="2000" dirty="0"/>
              <a:t> threshold = 50 %</a:t>
            </a:r>
          </a:p>
          <a:p>
            <a:pPr lvl="0">
              <a:spcBef>
                <a:spcPts val="0"/>
              </a:spcBef>
            </a:pPr>
            <a:r>
              <a:rPr lang="en-US" sz="2000" dirty="0"/>
              <a:t>for </a:t>
            </a:r>
            <a:r>
              <a:rPr lang="en-US" sz="2000" dirty="0" err="1"/>
              <a:t>conf_thresh</a:t>
            </a:r>
            <a:r>
              <a:rPr lang="en-US" sz="2000" dirty="0"/>
              <a:t> = 0.25</a:t>
            </a:r>
          </a:p>
          <a:p>
            <a:pPr lvl="1"/>
            <a:r>
              <a:rPr lang="en-US" sz="2000" dirty="0"/>
              <a:t>precision = 0.87</a:t>
            </a:r>
          </a:p>
          <a:p>
            <a:pPr lvl="1"/>
            <a:r>
              <a:rPr lang="en-US" sz="2000" dirty="0"/>
              <a:t>recall = 0.59</a:t>
            </a:r>
          </a:p>
          <a:p>
            <a:pPr lvl="1"/>
            <a:r>
              <a:rPr lang="en-US" sz="2000" dirty="0"/>
              <a:t>F1-score = 0.70 </a:t>
            </a:r>
          </a:p>
          <a:p>
            <a:pPr lvl="1"/>
            <a:r>
              <a:rPr lang="en-US" sz="2000" dirty="0"/>
              <a:t>TP = 205</a:t>
            </a:r>
          </a:p>
          <a:p>
            <a:pPr lvl="1"/>
            <a:r>
              <a:rPr lang="en-US" sz="2000" dirty="0"/>
              <a:t>FP = 30</a:t>
            </a:r>
          </a:p>
          <a:p>
            <a:pPr lvl="1"/>
            <a:r>
              <a:rPr lang="en-US" sz="2000" dirty="0"/>
              <a:t>FN = 143</a:t>
            </a:r>
          </a:p>
          <a:p>
            <a:pPr lvl="1"/>
            <a:r>
              <a:rPr lang="en-US" sz="2000" dirty="0"/>
              <a:t>average </a:t>
            </a:r>
            <a:r>
              <a:rPr lang="en-US" sz="2000" dirty="0" err="1"/>
              <a:t>IoU</a:t>
            </a:r>
            <a:r>
              <a:rPr lang="en-US" sz="2000" dirty="0"/>
              <a:t> = 62.82 %</a:t>
            </a: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Bounding Boxes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A picture containing text, writing implement&#10;&#10;Description automatically generated">
            <a:extLst>
              <a:ext uri="{FF2B5EF4-FFF2-40B4-BE49-F238E27FC236}">
                <a16:creationId xmlns:a16="http://schemas.microsoft.com/office/drawing/2014/main" id="{669C56BA-822F-4342-B51B-9DE768C4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96" y="3220135"/>
            <a:ext cx="1590376" cy="1590376"/>
          </a:xfrm>
          <a:prstGeom prst="rect">
            <a:avLst/>
          </a:prstGeom>
        </p:spPr>
      </p:pic>
      <p:pic>
        <p:nvPicPr>
          <p:cNvPr id="5" name="Picture 4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FEB61C48-B62A-C64A-BE5F-B60A59C0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961" y="3220135"/>
            <a:ext cx="1444042" cy="144404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3512A6C-05EB-C54F-B887-BBEDC821B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95" y="3220135"/>
            <a:ext cx="1505062" cy="1505062"/>
          </a:xfrm>
          <a:prstGeom prst="rect">
            <a:avLst/>
          </a:prstGeom>
        </p:spPr>
      </p:pic>
      <p:pic>
        <p:nvPicPr>
          <p:cNvPr id="9" name="Picture 8" descr="A car driving on a race track&#10;&#10;Description automatically generated with low confidence">
            <a:extLst>
              <a:ext uri="{FF2B5EF4-FFF2-40B4-BE49-F238E27FC236}">
                <a16:creationId xmlns:a16="http://schemas.microsoft.com/office/drawing/2014/main" id="{30FB024E-86A6-0048-A787-1F4A5669C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699" y="1215788"/>
            <a:ext cx="5560675" cy="1960494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5298D16-E3A7-8842-9D35-3F05C9110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0546" y="3220136"/>
            <a:ext cx="1505061" cy="1505061"/>
          </a:xfrm>
          <a:prstGeom prst="rect">
            <a:avLst/>
          </a:prstGeom>
        </p:spPr>
      </p:pic>
      <p:pic>
        <p:nvPicPr>
          <p:cNvPr id="13" name="Picture 12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1F4091B6-CAD0-6544-A6A6-D618322C9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492" y="3220135"/>
            <a:ext cx="1444042" cy="1444042"/>
          </a:xfrm>
          <a:prstGeom prst="rect">
            <a:avLst/>
          </a:prstGeom>
        </p:spPr>
      </p:pic>
      <p:pic>
        <p:nvPicPr>
          <p:cNvPr id="15" name="Picture 14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18E4CFB1-024F-A347-A93A-3BE206CCC8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1400" y="1224943"/>
            <a:ext cx="1942183" cy="19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4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" sz="1400" dirty="0"/>
              <a:t>GitHub Repo: </a:t>
            </a: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pranavpomalapally</a:t>
            </a:r>
            <a:r>
              <a:rPr lang="en-US" sz="1400" dirty="0"/>
              <a:t>/</a:t>
            </a:r>
            <a:r>
              <a:rPr lang="en-US" sz="1400" dirty="0" err="1"/>
              <a:t>ConeDetection</a:t>
            </a:r>
            <a:endParaRPr lang="en" sz="14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endParaRPr lang="en" sz="14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1800" dirty="0"/>
              <a:t>Augment existing data to generate more data points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1800" dirty="0" err="1"/>
              <a:t>Hypertune</a:t>
            </a:r>
            <a:r>
              <a:rPr lang="en-US" sz="1800" dirty="0"/>
              <a:t> parameters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1800" dirty="0"/>
              <a:t>Experiment with other models specifically SSD</a:t>
            </a:r>
            <a:endParaRPr sz="18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19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SzPct val="100000"/>
            </a:pPr>
            <a:r>
              <a:rPr lang="en-US" sz="1100" dirty="0">
                <a:hlinkClick r:id="rId3"/>
              </a:rPr>
              <a:t>https://cv-tricks.com/object-detection/faster-r-cnn-yolo-ssd</a:t>
            </a:r>
            <a:r>
              <a:rPr lang="en-US" sz="1100" dirty="0"/>
              <a:t> /Photographs by </a:t>
            </a:r>
            <a:r>
              <a:rPr lang="en-US" sz="1100" u="sng" dirty="0">
                <a:hlinkClick r:id="rId4"/>
              </a:rPr>
              <a:t>Unsplash</a:t>
            </a:r>
            <a:endParaRPr lang="en-US" sz="1100" u="sng" dirty="0"/>
          </a:p>
          <a:p>
            <a:pPr indent="-381000">
              <a:lnSpc>
                <a:spcPct val="115000"/>
              </a:lnSpc>
              <a:buSzPct val="100000"/>
            </a:pPr>
            <a:r>
              <a:rPr lang="en-US" sz="1100" dirty="0"/>
              <a:t>Data from </a:t>
            </a:r>
            <a:r>
              <a:rPr lang="en-US" sz="1100" dirty="0" err="1"/>
              <a:t>roboflow</a:t>
            </a:r>
            <a:endParaRPr lang="en-US" sz="1100" dirty="0"/>
          </a:p>
          <a:p>
            <a:pPr indent="-381000">
              <a:lnSpc>
                <a:spcPct val="115000"/>
              </a:lnSpc>
              <a:buSzPct val="100000"/>
            </a:pPr>
            <a:r>
              <a:rPr lang="en-US" sz="1100" dirty="0">
                <a:hlinkClick r:id="rId5"/>
              </a:rPr>
              <a:t>https://medium.com/@anirudh.s.chakravarthy/training-yolov3-on-your-custom-dataset-19a1abbdaf09</a:t>
            </a:r>
            <a:endParaRPr lang="en-US" sz="1100" dirty="0"/>
          </a:p>
          <a:p>
            <a:pPr indent="-381000">
              <a:lnSpc>
                <a:spcPct val="115000"/>
              </a:lnSpc>
              <a:buSzPct val="100000"/>
            </a:pPr>
            <a:r>
              <a:rPr lang="en-US" sz="1100" dirty="0">
                <a:hlinkClick r:id="rId6"/>
              </a:rPr>
              <a:t>https://towardsdatascience.com/yolo-object-detection-with-opencv-and-python-21e50ac599e9</a:t>
            </a:r>
            <a:endParaRPr lang="en-US" sz="1100" dirty="0"/>
          </a:p>
          <a:p>
            <a:pPr indent="-381000">
              <a:lnSpc>
                <a:spcPct val="115000"/>
              </a:lnSpc>
              <a:buSzPct val="100000"/>
            </a:pPr>
            <a:r>
              <a:rPr lang="en-US" sz="1100" dirty="0"/>
              <a:t>YOLO v3, darknet</a:t>
            </a:r>
          </a:p>
          <a:p>
            <a:pPr lvl="0" indent="-3810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endParaRPr lang="en-US" sz="1100" u="sng" dirty="0"/>
          </a:p>
          <a:p>
            <a:pPr marL="247650" indent="-171450">
              <a:lnSpc>
                <a:spcPct val="115000"/>
              </a:lnSpc>
              <a:buSzPct val="100000"/>
              <a:buFont typeface="Wingdings" pitchFamily="2" charset="2"/>
              <a:buChar char="§"/>
            </a:pPr>
            <a:endParaRPr lang="en-US" sz="1100" dirty="0"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RCCN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Faster RCCN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7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SSD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55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4.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YOLO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58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5.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OpenCV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does not use any ML model: Computer Vision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05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77189" y="1577842"/>
            <a:ext cx="3806431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Which one is the best ???</a:t>
            </a:r>
            <a:endParaRPr sz="24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77189" y="2474602"/>
            <a:ext cx="3806431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Depends on dataset size and prioritization of accuracy and speed</a:t>
            </a:r>
            <a:endParaRPr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A8383-3285-DC4E-923F-DE28B84A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21" y="215002"/>
            <a:ext cx="4845653" cy="27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93E5CA5-B5B0-E242-9408-2368279D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33" y="2621065"/>
            <a:ext cx="3683342" cy="22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YOLO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Fastest with most accuracy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Change coordinates to yolo using </a:t>
            </a:r>
            <a:r>
              <a:rPr lang="en-US" sz="2000" dirty="0" err="1"/>
              <a:t>labellmg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Add more data from </a:t>
            </a:r>
            <a:r>
              <a:rPr lang="en-US" sz="2000" dirty="0" err="1"/>
              <a:t>roboflow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S</a:t>
            </a:r>
            <a:r>
              <a:rPr lang="en" sz="2000" dirty="0" err="1"/>
              <a:t>plit</a:t>
            </a:r>
            <a:r>
              <a:rPr lang="en" sz="2000" dirty="0"/>
              <a:t> into training and test datasets</a:t>
            </a: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1A3713-A3F2-6D41-9DEB-17EF13A6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5788"/>
            <a:ext cx="91440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660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Macintosh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Lato</vt:lpstr>
      <vt:lpstr>Raleway</vt:lpstr>
      <vt:lpstr>Antonio template</vt:lpstr>
      <vt:lpstr>Cone Detection and Segmentation</vt:lpstr>
      <vt:lpstr>1. Fast RCCN</vt:lpstr>
      <vt:lpstr>2. Faster RCCN</vt:lpstr>
      <vt:lpstr>3. SSD</vt:lpstr>
      <vt:lpstr>4. YOLO</vt:lpstr>
      <vt:lpstr>5. OpenCV</vt:lpstr>
      <vt:lpstr>Which one is the best ???</vt:lpstr>
      <vt:lpstr>YOLO</vt:lpstr>
      <vt:lpstr>PowerPoint Presentation</vt:lpstr>
      <vt:lpstr>Dataset</vt:lpstr>
      <vt:lpstr>Darknet</vt:lpstr>
      <vt:lpstr>Results: Evaluation</vt:lpstr>
      <vt:lpstr>Results: Bounding Boxes</vt:lpstr>
      <vt:lpstr>Future Work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 Detection and Segmentation</dc:title>
  <cp:lastModifiedBy>Pranav Pomalapally</cp:lastModifiedBy>
  <cp:revision>1</cp:revision>
  <dcterms:modified xsi:type="dcterms:W3CDTF">2021-09-25T02:05:28Z</dcterms:modified>
</cp:coreProperties>
</file>