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6"/>
  </p:notesMasterIdLst>
  <p:handoutMasterIdLst>
    <p:handoutMasterId r:id="rId17"/>
  </p:handoutMasterIdLst>
  <p:sldIdLst>
    <p:sldId id="274" r:id="rId5"/>
    <p:sldId id="272" r:id="rId6"/>
    <p:sldId id="258" r:id="rId7"/>
    <p:sldId id="263" r:id="rId8"/>
    <p:sldId id="264" r:id="rId9"/>
    <p:sldId id="266" r:id="rId10"/>
    <p:sldId id="267" r:id="rId11"/>
    <p:sldId id="268" r:id="rId12"/>
    <p:sldId id="270" r:id="rId13"/>
    <p:sldId id="271"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13971-33EF-40B9-8BF2-DD2D25688718}" v="26" dt="2025-02-25T04:29:44.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2/25/2025</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2/25/2025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gital Connections">
            <a:extLst>
              <a:ext uri="{FF2B5EF4-FFF2-40B4-BE49-F238E27FC236}">
                <a16:creationId xmlns:a16="http://schemas.microsoft.com/office/drawing/2014/main" id="{0F1CEB2E-06AE-5D8C-ED7F-BE42F04BCCB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0" y="-2"/>
            <a:ext cx="12192000" cy="6858002"/>
          </a:xfrm>
          <a:prstGeom prst="rect">
            <a:avLst/>
          </a:prstGeom>
        </p:spPr>
      </p:pic>
      <p:sp>
        <p:nvSpPr>
          <p:cNvPr id="2" name="Title 1">
            <a:extLst>
              <a:ext uri="{FF2B5EF4-FFF2-40B4-BE49-F238E27FC236}">
                <a16:creationId xmlns:a16="http://schemas.microsoft.com/office/drawing/2014/main" id="{E1A3CFFE-E23B-8314-AC89-5D7E1A2DC44D}"/>
              </a:ext>
            </a:extLst>
          </p:cNvPr>
          <p:cNvSpPr>
            <a:spLocks noGrp="1"/>
          </p:cNvSpPr>
          <p:nvPr>
            <p:ph type="title"/>
          </p:nvPr>
        </p:nvSpPr>
        <p:spPr>
          <a:xfrm>
            <a:off x="575894" y="304801"/>
            <a:ext cx="11029616" cy="747252"/>
          </a:xfrm>
        </p:spPr>
        <p:txBody>
          <a:bodyPr/>
          <a:lstStyle/>
          <a:p>
            <a:r>
              <a:rPr lang="en-IN" dirty="0"/>
              <a:t>                                         THE BRIDGERS</a:t>
            </a:r>
          </a:p>
        </p:txBody>
      </p:sp>
      <p:pic>
        <p:nvPicPr>
          <p:cNvPr id="4" name="Picture 3">
            <a:extLst>
              <a:ext uri="{FF2B5EF4-FFF2-40B4-BE49-F238E27FC236}">
                <a16:creationId xmlns:a16="http://schemas.microsoft.com/office/drawing/2014/main" id="{E7133C6C-88E1-580A-2C7A-B09ABDFB8707}"/>
              </a:ext>
            </a:extLst>
          </p:cNvPr>
          <p:cNvPicPr>
            <a:picLocks noChangeAspect="1"/>
          </p:cNvPicPr>
          <p:nvPr/>
        </p:nvPicPr>
        <p:blipFill>
          <a:blip r:embed="rId3"/>
          <a:stretch>
            <a:fillRect/>
          </a:stretch>
        </p:blipFill>
        <p:spPr>
          <a:xfrm>
            <a:off x="3264309" y="1248697"/>
            <a:ext cx="5383161" cy="5383161"/>
          </a:xfrm>
          <a:prstGeom prst="rect">
            <a:avLst/>
          </a:prstGeom>
        </p:spPr>
      </p:pic>
    </p:spTree>
    <p:extLst>
      <p:ext uri="{BB962C8B-B14F-4D97-AF65-F5344CB8AC3E}">
        <p14:creationId xmlns:p14="http://schemas.microsoft.com/office/powerpoint/2010/main" val="49835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EB9C-4DEE-599B-A7D6-DA993A9A2D42}"/>
              </a:ext>
            </a:extLst>
          </p:cNvPr>
          <p:cNvSpPr>
            <a:spLocks noGrp="1"/>
          </p:cNvSpPr>
          <p:nvPr>
            <p:ph type="title"/>
          </p:nvPr>
        </p:nvSpPr>
        <p:spPr>
          <a:xfrm>
            <a:off x="581192" y="702156"/>
            <a:ext cx="11029616" cy="831676"/>
          </a:xfrm>
        </p:spPr>
        <p:txBody>
          <a:bodyPr/>
          <a:lstStyle/>
          <a:p>
            <a:r>
              <a:rPr lang="en-IN" dirty="0"/>
              <a:t>Conclusion:</a:t>
            </a:r>
          </a:p>
        </p:txBody>
      </p:sp>
      <p:sp>
        <p:nvSpPr>
          <p:cNvPr id="3" name="Content Placeholder 2">
            <a:extLst>
              <a:ext uri="{FF2B5EF4-FFF2-40B4-BE49-F238E27FC236}">
                <a16:creationId xmlns:a16="http://schemas.microsoft.com/office/drawing/2014/main" id="{FE660FAB-F3B8-B05F-7DCA-B39F095F46F0}"/>
              </a:ext>
            </a:extLst>
          </p:cNvPr>
          <p:cNvSpPr>
            <a:spLocks noGrp="1"/>
          </p:cNvSpPr>
          <p:nvPr>
            <p:ph idx="1"/>
          </p:nvPr>
        </p:nvSpPr>
        <p:spPr>
          <a:xfrm>
            <a:off x="581193" y="2180497"/>
            <a:ext cx="6104742" cy="4269464"/>
          </a:xfrm>
        </p:spPr>
        <p:txBody>
          <a:bodyPr/>
          <a:lstStyle/>
          <a:p>
            <a:r>
              <a:rPr lang="en-US" dirty="0"/>
              <a:t>With key milestones completed, we are now poised to move into the next phase of development. The focus will shift towards refining the user experience through wireframe design and establishing a robust backend to support core features. This next stage will set the foundation for delivering an innovative platform that aligns with our vision of streamlining the job search and recruitment process.</a:t>
            </a:r>
          </a:p>
          <a:p>
            <a:endParaRPr lang="en-IN" dirty="0"/>
          </a:p>
        </p:txBody>
      </p:sp>
      <p:pic>
        <p:nvPicPr>
          <p:cNvPr id="1028" name="Picture 4" descr="HQ] Shaking Hands Pictures | Download ...">
            <a:extLst>
              <a:ext uri="{FF2B5EF4-FFF2-40B4-BE49-F238E27FC236}">
                <a16:creationId xmlns:a16="http://schemas.microsoft.com/office/drawing/2014/main" id="{F5EFC8A1-1C3D-B465-B90C-8C711CDC4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382" y="2543175"/>
            <a:ext cx="4461344" cy="2968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9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0C87E-AEB3-8C85-594F-CBCFCB5C9A3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DD85639-C7A6-4078-826E-2CDE2588E127}"/>
              </a:ext>
            </a:extLst>
          </p:cNvPr>
          <p:cNvSpPr>
            <a:spLocks noGrp="1"/>
          </p:cNvSpPr>
          <p:nvPr>
            <p:ph idx="1"/>
          </p:nvPr>
        </p:nvSpPr>
        <p:spPr/>
        <p:txBody>
          <a:bodyPr>
            <a:normAutofit/>
          </a:bodyPr>
          <a:lstStyle/>
          <a:p>
            <a:r>
              <a:rPr lang="en-IN" sz="4000" b="1" dirty="0">
                <a:latin typeface="Arial" panose="020B0604020202020204" pitchFamily="34" charset="0"/>
                <a:cs typeface="Arial" panose="020B0604020202020204" pitchFamily="34" charset="0"/>
              </a:rPr>
              <a:t>                           THANK YOU</a:t>
            </a:r>
          </a:p>
        </p:txBody>
      </p:sp>
    </p:spTree>
    <p:extLst>
      <p:ext uri="{BB962C8B-B14F-4D97-AF65-F5344CB8AC3E}">
        <p14:creationId xmlns:p14="http://schemas.microsoft.com/office/powerpoint/2010/main" val="96972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557F-84A4-0BC5-999A-C94A8B774257}"/>
              </a:ext>
            </a:extLst>
          </p:cNvPr>
          <p:cNvSpPr>
            <a:spLocks noGrp="1"/>
          </p:cNvSpPr>
          <p:nvPr>
            <p:ph type="title"/>
          </p:nvPr>
        </p:nvSpPr>
        <p:spPr>
          <a:xfrm>
            <a:off x="581192" y="702156"/>
            <a:ext cx="11029616" cy="782515"/>
          </a:xfrm>
        </p:spPr>
        <p:txBody>
          <a:bodyPr/>
          <a:lstStyle/>
          <a:p>
            <a:r>
              <a:rPr lang="en-IN" dirty="0"/>
              <a:t>Team members and roles:</a:t>
            </a:r>
          </a:p>
        </p:txBody>
      </p:sp>
      <p:sp>
        <p:nvSpPr>
          <p:cNvPr id="3" name="Content Placeholder 2">
            <a:extLst>
              <a:ext uri="{FF2B5EF4-FFF2-40B4-BE49-F238E27FC236}">
                <a16:creationId xmlns:a16="http://schemas.microsoft.com/office/drawing/2014/main" id="{C60B1184-21A4-F33D-E7FB-850B6EF63698}"/>
              </a:ext>
            </a:extLst>
          </p:cNvPr>
          <p:cNvSpPr>
            <a:spLocks noGrp="1"/>
          </p:cNvSpPr>
          <p:nvPr>
            <p:ph idx="1"/>
          </p:nvPr>
        </p:nvSpPr>
        <p:spPr/>
        <p:txBody>
          <a:bodyPr/>
          <a:lstStyle/>
          <a:p>
            <a:r>
              <a:rPr lang="en-IN" b="0" i="0" dirty="0">
                <a:effectLst/>
                <a:latin typeface="Arial" panose="020B0604020202020204" pitchFamily="34" charset="0"/>
              </a:rPr>
              <a:t>Mohammed Ali Sheriff Shaik  -  Project Manager, Project Technical Co-Manager</a:t>
            </a:r>
          </a:p>
          <a:p>
            <a:r>
              <a:rPr lang="en-IN" b="0" i="0" dirty="0">
                <a:effectLst/>
                <a:latin typeface="Arial" panose="020B0604020202020204" pitchFamily="34" charset="0"/>
              </a:rPr>
              <a:t>Bhavani Lakshmi Sathi   </a:t>
            </a:r>
            <a:r>
              <a:rPr lang="en-IN" dirty="0">
                <a:latin typeface="Arial" panose="020B0604020202020204" pitchFamily="34" charset="0"/>
              </a:rPr>
              <a:t> -</a:t>
            </a:r>
            <a:r>
              <a:rPr lang="en-IN" b="0" i="0" dirty="0">
                <a:effectLst/>
                <a:latin typeface="Arial" panose="020B0604020202020204" pitchFamily="34" charset="0"/>
              </a:rPr>
              <a:t> Project Technical Co-Manager, Project Design Manager</a:t>
            </a:r>
          </a:p>
          <a:p>
            <a:r>
              <a:rPr lang="en-IN" dirty="0">
                <a:latin typeface="Arial" panose="020B0604020202020204" pitchFamily="34" charset="0"/>
              </a:rPr>
              <a:t>Sumana sree Pasupuleti  -  Project Test Manager</a:t>
            </a:r>
          </a:p>
          <a:p>
            <a:r>
              <a:rPr lang="en-IN" b="0" i="0" dirty="0">
                <a:effectLst/>
                <a:latin typeface="Arial" panose="020B0604020202020204" pitchFamily="34" charset="0"/>
              </a:rPr>
              <a:t>Pranav Pratheek Malleboyina</a:t>
            </a:r>
            <a:r>
              <a:rPr lang="en-IN" dirty="0">
                <a:latin typeface="Arial" panose="020B0604020202020204" pitchFamily="34" charset="0"/>
              </a:rPr>
              <a:t> – Project Engineer</a:t>
            </a:r>
            <a:endParaRPr lang="en-IN"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49229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29981-FC06-ABD8-83F9-91FDC2958EE6}"/>
              </a:ext>
            </a:extLst>
          </p:cNvPr>
          <p:cNvSpPr>
            <a:spLocks noGrp="1"/>
          </p:cNvSpPr>
          <p:nvPr>
            <p:ph type="title"/>
          </p:nvPr>
        </p:nvSpPr>
        <p:spPr>
          <a:xfrm>
            <a:off x="581193" y="729658"/>
            <a:ext cx="11029616" cy="735348"/>
          </a:xfrm>
        </p:spPr>
        <p:txBody>
          <a:bodyPr/>
          <a:lstStyle/>
          <a:p>
            <a:r>
              <a:rPr lang="en-IN" dirty="0"/>
              <a:t>ORIGIN OF IDEA :</a:t>
            </a:r>
          </a:p>
        </p:txBody>
      </p:sp>
      <p:sp>
        <p:nvSpPr>
          <p:cNvPr id="8" name="Content Placeholder 7">
            <a:extLst>
              <a:ext uri="{FF2B5EF4-FFF2-40B4-BE49-F238E27FC236}">
                <a16:creationId xmlns:a16="http://schemas.microsoft.com/office/drawing/2014/main" id="{52914C33-4D38-3306-A639-77DF6836EF6E}"/>
              </a:ext>
            </a:extLst>
          </p:cNvPr>
          <p:cNvSpPr>
            <a:spLocks noGrp="1"/>
          </p:cNvSpPr>
          <p:nvPr>
            <p:ph sz="half" idx="2"/>
          </p:nvPr>
        </p:nvSpPr>
        <p:spPr>
          <a:xfrm>
            <a:off x="3795252" y="2228003"/>
            <a:ext cx="7600334" cy="554526"/>
          </a:xfrm>
        </p:spPr>
        <p:txBody>
          <a:bodyPr>
            <a:normAutofit/>
          </a:bodyPr>
          <a:lstStyle/>
          <a:p>
            <a:pPr marL="0" indent="0">
              <a:buNone/>
            </a:pPr>
            <a:r>
              <a:rPr lang="en-IN" sz="2000" b="1" dirty="0"/>
              <a:t>      Customised search                                  Job updates</a:t>
            </a:r>
          </a:p>
        </p:txBody>
      </p:sp>
      <p:sp>
        <p:nvSpPr>
          <p:cNvPr id="13" name="Content Placeholder 12">
            <a:extLst>
              <a:ext uri="{FF2B5EF4-FFF2-40B4-BE49-F238E27FC236}">
                <a16:creationId xmlns:a16="http://schemas.microsoft.com/office/drawing/2014/main" id="{48EAB986-B54F-33DC-0B19-C850C361403D}"/>
              </a:ext>
            </a:extLst>
          </p:cNvPr>
          <p:cNvSpPr>
            <a:spLocks noGrp="1"/>
          </p:cNvSpPr>
          <p:nvPr>
            <p:ph sz="half" idx="1"/>
          </p:nvPr>
        </p:nvSpPr>
        <p:spPr>
          <a:xfrm>
            <a:off x="581194" y="2228004"/>
            <a:ext cx="2732278" cy="554526"/>
          </a:xfrm>
        </p:spPr>
        <p:txBody>
          <a:bodyPr>
            <a:normAutofit/>
          </a:bodyPr>
          <a:lstStyle/>
          <a:p>
            <a:pPr marL="0" indent="0">
              <a:buNone/>
            </a:pPr>
            <a:r>
              <a:rPr lang="en-IN" sz="2000" b="1" dirty="0"/>
              <a:t>Analysis</a:t>
            </a:r>
          </a:p>
        </p:txBody>
      </p:sp>
      <p:pic>
        <p:nvPicPr>
          <p:cNvPr id="15" name="Picture 14">
            <a:extLst>
              <a:ext uri="{FF2B5EF4-FFF2-40B4-BE49-F238E27FC236}">
                <a16:creationId xmlns:a16="http://schemas.microsoft.com/office/drawing/2014/main" id="{306A2A84-B37A-B81B-78E1-B8DD496A8704}"/>
              </a:ext>
            </a:extLst>
          </p:cNvPr>
          <p:cNvPicPr>
            <a:picLocks noChangeAspect="1"/>
          </p:cNvPicPr>
          <p:nvPr/>
        </p:nvPicPr>
        <p:blipFill>
          <a:blip r:embed="rId2"/>
          <a:stretch>
            <a:fillRect/>
          </a:stretch>
        </p:blipFill>
        <p:spPr>
          <a:xfrm>
            <a:off x="581193" y="3375919"/>
            <a:ext cx="2643788" cy="2404379"/>
          </a:xfrm>
          <a:prstGeom prst="rect">
            <a:avLst/>
          </a:prstGeom>
        </p:spPr>
      </p:pic>
      <p:pic>
        <p:nvPicPr>
          <p:cNvPr id="1026" name="Picture 2" descr="Magnifying glass shows searching for information on the web quickly">
            <a:extLst>
              <a:ext uri="{FF2B5EF4-FFF2-40B4-BE49-F238E27FC236}">
                <a16:creationId xmlns:a16="http://schemas.microsoft.com/office/drawing/2014/main" id="{BFB34EAD-15D9-AFCF-D478-603E10EFD4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7704" y="3297261"/>
            <a:ext cx="3126658" cy="24043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1A5FE62-E3EB-E78A-9237-D77234F5AF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8927" y="3297261"/>
            <a:ext cx="3126659" cy="240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6C8D9-45F2-037F-E90F-EC487C829621}"/>
              </a:ext>
            </a:extLst>
          </p:cNvPr>
          <p:cNvSpPr>
            <a:spLocks noGrp="1"/>
          </p:cNvSpPr>
          <p:nvPr>
            <p:ph type="title"/>
          </p:nvPr>
        </p:nvSpPr>
        <p:spPr>
          <a:xfrm>
            <a:off x="575894" y="729658"/>
            <a:ext cx="11029616" cy="784510"/>
          </a:xfrm>
        </p:spPr>
        <p:txBody>
          <a:bodyPr/>
          <a:lstStyle/>
          <a:p>
            <a:r>
              <a:rPr lang="en-IN" dirty="0"/>
              <a:t>PROJECT OBJECTIVE :</a:t>
            </a:r>
          </a:p>
        </p:txBody>
      </p:sp>
      <p:sp>
        <p:nvSpPr>
          <p:cNvPr id="4" name="TextBox 3">
            <a:extLst>
              <a:ext uri="{FF2B5EF4-FFF2-40B4-BE49-F238E27FC236}">
                <a16:creationId xmlns:a16="http://schemas.microsoft.com/office/drawing/2014/main" id="{D6AFC25F-5E1A-E0CB-3940-62B3C364EB3D}"/>
              </a:ext>
            </a:extLst>
          </p:cNvPr>
          <p:cNvSpPr txBox="1"/>
          <p:nvPr/>
        </p:nvSpPr>
        <p:spPr>
          <a:xfrm>
            <a:off x="575894" y="2923031"/>
            <a:ext cx="6312309" cy="2246769"/>
          </a:xfrm>
          <a:prstGeom prst="rect">
            <a:avLst/>
          </a:prstGeom>
          <a:noFill/>
        </p:spPr>
        <p:txBody>
          <a:bodyPr wrap="square">
            <a:spAutoFit/>
          </a:bodyPr>
          <a:lstStyle/>
          <a:p>
            <a:pPr marL="285750" indent="-285750">
              <a:buFont typeface="Arial" panose="020B0604020202020204" pitchFamily="34" charset="0"/>
              <a:buChar char="•"/>
            </a:pPr>
            <a:r>
              <a:rPr lang="en-IN" sz="2000" dirty="0"/>
              <a:t>The objective of this project is to create an AI-driven platform that simplifies the recruitment process for both job recruiters and seekers. </a:t>
            </a:r>
          </a:p>
          <a:p>
            <a:pPr marL="285750" indent="-285750">
              <a:buFont typeface="Arial" panose="020B0604020202020204" pitchFamily="34" charset="0"/>
              <a:buChar char="•"/>
            </a:pPr>
            <a:r>
              <a:rPr lang="en-IN" sz="2000" dirty="0"/>
              <a:t>For recruiters, the platform will provide advanced filters, AI-generated summaries, and candidate analysis tools. </a:t>
            </a:r>
          </a:p>
          <a:p>
            <a:pPr marL="285750" indent="-285750">
              <a:buFont typeface="Arial" panose="020B0604020202020204" pitchFamily="34" charset="0"/>
              <a:buChar char="•"/>
            </a:pPr>
            <a:r>
              <a:rPr lang="en-IN" sz="2000" dirty="0"/>
              <a:t>For job seekers, it will offer tailored resume creation, AI-driven job recommendations, and application tracking. </a:t>
            </a:r>
          </a:p>
        </p:txBody>
      </p:sp>
      <p:pic>
        <p:nvPicPr>
          <p:cNvPr id="2050" name="Picture 2" descr="Recruiting vs Hiring - Definitions and Differences | LinkMatch">
            <a:extLst>
              <a:ext uri="{FF2B5EF4-FFF2-40B4-BE49-F238E27FC236}">
                <a16:creationId xmlns:a16="http://schemas.microsoft.com/office/drawing/2014/main" id="{B8DE9781-F7CB-AEBC-36F4-907605419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858" y="2229619"/>
            <a:ext cx="4158890" cy="4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38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88B4-389B-9C53-F7E1-AC092E845F72}"/>
              </a:ext>
            </a:extLst>
          </p:cNvPr>
          <p:cNvSpPr>
            <a:spLocks noGrp="1"/>
          </p:cNvSpPr>
          <p:nvPr>
            <p:ph type="title"/>
          </p:nvPr>
        </p:nvSpPr>
        <p:spPr>
          <a:xfrm>
            <a:off x="581192" y="702156"/>
            <a:ext cx="11029616" cy="753018"/>
          </a:xfrm>
        </p:spPr>
        <p:txBody>
          <a:bodyPr/>
          <a:lstStyle/>
          <a:p>
            <a:r>
              <a:rPr lang="en-IN" dirty="0"/>
              <a:t>Existing Applications &amp; selling points:</a:t>
            </a:r>
          </a:p>
        </p:txBody>
      </p:sp>
      <p:sp>
        <p:nvSpPr>
          <p:cNvPr id="3" name="Content Placeholder 2">
            <a:extLst>
              <a:ext uri="{FF2B5EF4-FFF2-40B4-BE49-F238E27FC236}">
                <a16:creationId xmlns:a16="http://schemas.microsoft.com/office/drawing/2014/main" id="{EA745F2A-2014-79F3-0470-624ED231810B}"/>
              </a:ext>
            </a:extLst>
          </p:cNvPr>
          <p:cNvSpPr>
            <a:spLocks noGrp="1"/>
          </p:cNvSpPr>
          <p:nvPr>
            <p:ph idx="1"/>
          </p:nvPr>
        </p:nvSpPr>
        <p:spPr>
          <a:xfrm>
            <a:off x="581193" y="2180496"/>
            <a:ext cx="8169517" cy="5321517"/>
          </a:xfrm>
        </p:spPr>
        <p:txBody>
          <a:bodyPr>
            <a:normAutofit/>
          </a:bodyPr>
          <a:lstStyle/>
          <a:p>
            <a:r>
              <a:rPr lang="en-IN" b="1" dirty="0"/>
              <a:t>LinkedIn</a:t>
            </a:r>
            <a:r>
              <a:rPr lang="en-IN" dirty="0"/>
              <a:t>:   </a:t>
            </a:r>
            <a:r>
              <a:rPr lang="en-US" dirty="0"/>
              <a:t>A networking platform for connecting and job searching but lacks AI-driven recommendations and tailored resume creation. </a:t>
            </a:r>
          </a:p>
          <a:p>
            <a:pPr marL="0" indent="0">
              <a:buNone/>
            </a:pPr>
            <a:r>
              <a:rPr lang="en-US" dirty="0"/>
              <a:t>     </a:t>
            </a:r>
            <a:r>
              <a:rPr lang="en-US" b="1" dirty="0"/>
              <a:t>Our Selling Points: </a:t>
            </a:r>
            <a:r>
              <a:rPr lang="en-US" dirty="0"/>
              <a:t>AI-driven job recommendations, tailored resumes and portfolios, job application tracking, and advanced filters for recruiters.</a:t>
            </a:r>
            <a:endParaRPr lang="en-IN" dirty="0"/>
          </a:p>
          <a:p>
            <a:r>
              <a:rPr lang="en-IN" b="1" dirty="0"/>
              <a:t>Indeed</a:t>
            </a:r>
            <a:r>
              <a:rPr lang="en-IN" dirty="0"/>
              <a:t>:   </a:t>
            </a:r>
            <a:r>
              <a:rPr lang="en-US" dirty="0"/>
              <a:t>A job board that aggregates listings and allows job applications but doesn’t offer personalized job matching or tailored resumes.</a:t>
            </a:r>
          </a:p>
          <a:p>
            <a:pPr marL="0" indent="0">
              <a:buNone/>
            </a:pPr>
            <a:r>
              <a:rPr lang="en-US" dirty="0"/>
              <a:t>     </a:t>
            </a:r>
            <a:r>
              <a:rPr lang="en-US" b="1" dirty="0"/>
              <a:t>Our Selling Points: </a:t>
            </a:r>
            <a:r>
              <a:rPr lang="en-US" dirty="0"/>
              <a:t>Personalized job matching, AI-driven resume and portfolio creation, customizable job filters, and job application tracking for seekers.</a:t>
            </a:r>
            <a:endParaRPr lang="en-IN" dirty="0"/>
          </a:p>
          <a:p>
            <a:r>
              <a:rPr lang="en-IN" b="1" dirty="0"/>
              <a:t>Handshake</a:t>
            </a:r>
            <a:r>
              <a:rPr lang="en-IN" dirty="0"/>
              <a:t>:</a:t>
            </a:r>
            <a:r>
              <a:rPr lang="en-US" dirty="0"/>
              <a:t>A platform connecting students and graduates with employers, but lacks advanced job recommendations and customized job applications.</a:t>
            </a:r>
          </a:p>
          <a:p>
            <a:pPr marL="0" indent="0">
              <a:buNone/>
            </a:pPr>
            <a:r>
              <a:rPr lang="en-US" dirty="0"/>
              <a:t>    </a:t>
            </a:r>
            <a:r>
              <a:rPr lang="en-US" b="1" dirty="0"/>
              <a:t>Our Selling Points:  </a:t>
            </a:r>
            <a:r>
              <a:rPr lang="en-US" dirty="0"/>
              <a:t>AI-powered job recommendations, tailored resumes for job seekers, custom filters for recruiters, and job application analytics.</a:t>
            </a:r>
            <a:endParaRPr lang="en-IN" dirty="0"/>
          </a:p>
          <a:p>
            <a:pPr marL="0" indent="0">
              <a:buNone/>
            </a:pPr>
            <a:endParaRPr lang="en-IN" dirty="0"/>
          </a:p>
          <a:p>
            <a:pPr marL="0" indent="0">
              <a:buNone/>
            </a:pPr>
            <a:endParaRPr lang="en-IN" dirty="0"/>
          </a:p>
          <a:p>
            <a:pPr marL="0" indent="0">
              <a:buNone/>
            </a:pPr>
            <a:endParaRPr lang="en-IN" dirty="0"/>
          </a:p>
        </p:txBody>
      </p:sp>
      <p:pic>
        <p:nvPicPr>
          <p:cNvPr id="3078" name="Picture 6" descr="Download LinkedIn Logo in SVG Vector or PNG File Format ...">
            <a:extLst>
              <a:ext uri="{FF2B5EF4-FFF2-40B4-BE49-F238E27FC236}">
                <a16:creationId xmlns:a16="http://schemas.microsoft.com/office/drawing/2014/main" id="{03BEA1B5-ADD3-E09F-31E6-6096865BF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710" y="1602659"/>
            <a:ext cx="3215148" cy="214343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ndeed Logo and symbol, meaning, history, PNG">
            <a:extLst>
              <a:ext uri="{FF2B5EF4-FFF2-40B4-BE49-F238E27FC236}">
                <a16:creationId xmlns:a16="http://schemas.microsoft.com/office/drawing/2014/main" id="{BB4DC17E-3ABF-B208-11CF-D1B5720AD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9411" y="3320846"/>
            <a:ext cx="2442775" cy="1374061"/>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andshake: Share Your Profile Outside of Handshake – Career &amp; Internship  Center | University of Washington">
            <a:extLst>
              <a:ext uri="{FF2B5EF4-FFF2-40B4-BE49-F238E27FC236}">
                <a16:creationId xmlns:a16="http://schemas.microsoft.com/office/drawing/2014/main" id="{1AEA109A-4E6B-98F1-DB47-D33417DFE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2649" y="4844080"/>
            <a:ext cx="1566717" cy="1569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10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2732-C417-3C63-3004-7E1A5428F4F6}"/>
              </a:ext>
            </a:extLst>
          </p:cNvPr>
          <p:cNvSpPr>
            <a:spLocks noGrp="1"/>
          </p:cNvSpPr>
          <p:nvPr>
            <p:ph type="title"/>
          </p:nvPr>
        </p:nvSpPr>
        <p:spPr>
          <a:xfrm>
            <a:off x="581192" y="702156"/>
            <a:ext cx="11029616" cy="831676"/>
          </a:xfrm>
        </p:spPr>
        <p:txBody>
          <a:bodyPr/>
          <a:lstStyle/>
          <a:p>
            <a:r>
              <a:rPr lang="en-IN" dirty="0"/>
              <a:t>Why job nexus ?</a:t>
            </a:r>
          </a:p>
        </p:txBody>
      </p:sp>
      <p:sp>
        <p:nvSpPr>
          <p:cNvPr id="4" name="Oval 3">
            <a:extLst>
              <a:ext uri="{FF2B5EF4-FFF2-40B4-BE49-F238E27FC236}">
                <a16:creationId xmlns:a16="http://schemas.microsoft.com/office/drawing/2014/main" id="{5D479C35-9EF9-8CCF-5BB6-79240C77AA1C}"/>
              </a:ext>
            </a:extLst>
          </p:cNvPr>
          <p:cNvSpPr/>
          <p:nvPr/>
        </p:nvSpPr>
        <p:spPr>
          <a:xfrm>
            <a:off x="678426" y="2180496"/>
            <a:ext cx="1800393" cy="176223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Real-time Skill Assessment</a:t>
            </a:r>
          </a:p>
        </p:txBody>
      </p:sp>
      <p:sp>
        <p:nvSpPr>
          <p:cNvPr id="5" name="Oval 4">
            <a:extLst>
              <a:ext uri="{FF2B5EF4-FFF2-40B4-BE49-F238E27FC236}">
                <a16:creationId xmlns:a16="http://schemas.microsoft.com/office/drawing/2014/main" id="{CA562EBB-66B1-FA11-8D9C-B352927B932D}"/>
              </a:ext>
            </a:extLst>
          </p:cNvPr>
          <p:cNvSpPr/>
          <p:nvPr/>
        </p:nvSpPr>
        <p:spPr>
          <a:xfrm>
            <a:off x="2842614" y="4060723"/>
            <a:ext cx="1800394" cy="17622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Accurate Job Matching</a:t>
            </a:r>
            <a:endParaRPr lang="en-IN" dirty="0"/>
          </a:p>
        </p:txBody>
      </p:sp>
      <p:sp>
        <p:nvSpPr>
          <p:cNvPr id="6" name="Oval 5">
            <a:extLst>
              <a:ext uri="{FF2B5EF4-FFF2-40B4-BE49-F238E27FC236}">
                <a16:creationId xmlns:a16="http://schemas.microsoft.com/office/drawing/2014/main" id="{3E990B54-B8A5-B23C-B79C-D6AC2924649F}"/>
              </a:ext>
            </a:extLst>
          </p:cNvPr>
          <p:cNvSpPr/>
          <p:nvPr/>
        </p:nvSpPr>
        <p:spPr>
          <a:xfrm>
            <a:off x="7035531" y="4060723"/>
            <a:ext cx="1800393" cy="1762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Recruiter Insights</a:t>
            </a:r>
            <a:endParaRPr lang="en-IN" dirty="0"/>
          </a:p>
        </p:txBody>
      </p:sp>
      <p:sp>
        <p:nvSpPr>
          <p:cNvPr id="7" name="Oval 6">
            <a:extLst>
              <a:ext uri="{FF2B5EF4-FFF2-40B4-BE49-F238E27FC236}">
                <a16:creationId xmlns:a16="http://schemas.microsoft.com/office/drawing/2014/main" id="{1D9426AD-748D-2C11-A2CC-69FF6D1BB6B0}"/>
              </a:ext>
            </a:extLst>
          </p:cNvPr>
          <p:cNvSpPr/>
          <p:nvPr/>
        </p:nvSpPr>
        <p:spPr>
          <a:xfrm>
            <a:off x="4829281" y="2180496"/>
            <a:ext cx="1800393" cy="176223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Instant AI Feedback</a:t>
            </a:r>
          </a:p>
          <a:p>
            <a:pPr algn="ctr"/>
            <a:endParaRPr lang="en-IN" dirty="0"/>
          </a:p>
        </p:txBody>
      </p:sp>
      <p:sp>
        <p:nvSpPr>
          <p:cNvPr id="8" name="Oval 7">
            <a:extLst>
              <a:ext uri="{FF2B5EF4-FFF2-40B4-BE49-F238E27FC236}">
                <a16:creationId xmlns:a16="http://schemas.microsoft.com/office/drawing/2014/main" id="{B6EA4F1B-E64D-3665-C54E-5C77058B9600}"/>
              </a:ext>
            </a:extLst>
          </p:cNvPr>
          <p:cNvSpPr/>
          <p:nvPr/>
        </p:nvSpPr>
        <p:spPr>
          <a:xfrm>
            <a:off x="8980136" y="2180497"/>
            <a:ext cx="1800394" cy="17622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Dynamic Resumes</a:t>
            </a:r>
          </a:p>
        </p:txBody>
      </p:sp>
    </p:spTree>
    <p:extLst>
      <p:ext uri="{BB962C8B-B14F-4D97-AF65-F5344CB8AC3E}">
        <p14:creationId xmlns:p14="http://schemas.microsoft.com/office/powerpoint/2010/main" val="274115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EB56C-ECB0-D8F7-8857-F4F528C797C1}"/>
              </a:ext>
            </a:extLst>
          </p:cNvPr>
          <p:cNvSpPr>
            <a:spLocks noGrp="1"/>
          </p:cNvSpPr>
          <p:nvPr>
            <p:ph type="title"/>
          </p:nvPr>
        </p:nvSpPr>
        <p:spPr>
          <a:xfrm>
            <a:off x="581192" y="702156"/>
            <a:ext cx="11029616" cy="831676"/>
          </a:xfrm>
        </p:spPr>
        <p:txBody>
          <a:bodyPr/>
          <a:lstStyle/>
          <a:p>
            <a:r>
              <a:rPr lang="en-IN" dirty="0"/>
              <a:t>Tools &amp; Technologies used:</a:t>
            </a:r>
          </a:p>
        </p:txBody>
      </p:sp>
      <p:sp>
        <p:nvSpPr>
          <p:cNvPr id="3" name="Content Placeholder 2">
            <a:extLst>
              <a:ext uri="{FF2B5EF4-FFF2-40B4-BE49-F238E27FC236}">
                <a16:creationId xmlns:a16="http://schemas.microsoft.com/office/drawing/2014/main" id="{23BE5DC7-49DB-64A8-EB15-6F55F8D8CF2A}"/>
              </a:ext>
            </a:extLst>
          </p:cNvPr>
          <p:cNvSpPr>
            <a:spLocks noGrp="1"/>
          </p:cNvSpPr>
          <p:nvPr>
            <p:ph idx="1"/>
          </p:nvPr>
        </p:nvSpPr>
        <p:spPr/>
        <p:txBody>
          <a:bodyPr/>
          <a:lstStyle/>
          <a:p>
            <a:endParaRPr lang="en-IN" dirty="0"/>
          </a:p>
        </p:txBody>
      </p:sp>
      <p:pic>
        <p:nvPicPr>
          <p:cNvPr id="1030" name="Picture 6" descr="React png images | PNGWing">
            <a:extLst>
              <a:ext uri="{FF2B5EF4-FFF2-40B4-BE49-F238E27FC236}">
                <a16:creationId xmlns:a16="http://schemas.microsoft.com/office/drawing/2014/main" id="{EDCB831B-C1D9-EE31-B6E5-219E9788A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7838" y="2243368"/>
            <a:ext cx="1308189" cy="130818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10" descr="Jira Logo - Jira Software Logo - CleanPNG / KissPNG">
            <a:extLst>
              <a:ext uri="{FF2B5EF4-FFF2-40B4-BE49-F238E27FC236}">
                <a16:creationId xmlns:a16="http://schemas.microsoft.com/office/drawing/2014/main" id="{A36B1A75-C74A-9A68-4696-F17819C438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12" descr="Jira Logo - Jira Software Logo - CleanPNG / KissPNG">
            <a:extLst>
              <a:ext uri="{FF2B5EF4-FFF2-40B4-BE49-F238E27FC236}">
                <a16:creationId xmlns:a16="http://schemas.microsoft.com/office/drawing/2014/main" id="{4B26A911-ED2D-86C0-8BC1-FE00D51E5D61}"/>
              </a:ext>
            </a:extLst>
          </p:cNvPr>
          <p:cNvSpPr>
            <a:spLocks noChangeAspect="1" noChangeArrowheads="1"/>
          </p:cNvSpPr>
          <p:nvPr/>
        </p:nvSpPr>
        <p:spPr bwMode="auto">
          <a:xfrm>
            <a:off x="6095999" y="3428999"/>
            <a:ext cx="2566219" cy="25662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14" descr="Jira Logo - Jira Software Logo - CleanPNG / KissPNG">
            <a:extLst>
              <a:ext uri="{FF2B5EF4-FFF2-40B4-BE49-F238E27FC236}">
                <a16:creationId xmlns:a16="http://schemas.microsoft.com/office/drawing/2014/main" id="{5B984239-90A6-1B25-5CE3-AE0F09173458}"/>
              </a:ext>
            </a:extLst>
          </p:cNvPr>
          <p:cNvSpPr>
            <a:spLocks noChangeAspect="1" noChangeArrowheads="1"/>
          </p:cNvSpPr>
          <p:nvPr/>
        </p:nvSpPr>
        <p:spPr bwMode="auto">
          <a:xfrm>
            <a:off x="6096000" y="3429000"/>
            <a:ext cx="2074606" cy="20746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40" name="Picture 16" descr="Jira Logo and symbol, meaning, history, PNG">
            <a:extLst>
              <a:ext uri="{FF2B5EF4-FFF2-40B4-BE49-F238E27FC236}">
                <a16:creationId xmlns:a16="http://schemas.microsoft.com/office/drawing/2014/main" id="{07F05370-2C95-4AE3-2D7F-57E396571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831" y="2442325"/>
            <a:ext cx="1955036" cy="132607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itHub Logo, symbol, meaning, history, PNG, brand">
            <a:extLst>
              <a:ext uri="{FF2B5EF4-FFF2-40B4-BE49-F238E27FC236}">
                <a16:creationId xmlns:a16="http://schemas.microsoft.com/office/drawing/2014/main" id="{99662EDB-7CFA-867F-BBD9-5DEAEE9BCA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0649" y="2437702"/>
            <a:ext cx="2010697" cy="113101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Python Logo, symbol, meaning, history, PNG, brand">
            <a:extLst>
              <a:ext uri="{FF2B5EF4-FFF2-40B4-BE49-F238E27FC236}">
                <a16:creationId xmlns:a16="http://schemas.microsoft.com/office/drawing/2014/main" id="{5ECDABFC-2F0F-CE2F-CF9D-2F80D8609C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2886" y="3967994"/>
            <a:ext cx="1955037" cy="1099708"/>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2">
            <a:extLst>
              <a:ext uri="{FF2B5EF4-FFF2-40B4-BE49-F238E27FC236}">
                <a16:creationId xmlns:a16="http://schemas.microsoft.com/office/drawing/2014/main" id="{13A9D26B-CC98-DD94-9B67-EDCF04113620}"/>
              </a:ext>
            </a:extLst>
          </p:cNvPr>
          <p:cNvSpPr>
            <a:spLocks noChangeAspect="1" noChangeArrowheads="1"/>
          </p:cNvSpPr>
          <p:nvPr/>
        </p:nvSpPr>
        <p:spPr bwMode="auto">
          <a:xfrm>
            <a:off x="9593000" y="516793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48" name="Picture 24" descr="Flask brand resources: accessing high-guality vector logo ...">
            <a:extLst>
              <a:ext uri="{FF2B5EF4-FFF2-40B4-BE49-F238E27FC236}">
                <a16:creationId xmlns:a16="http://schemas.microsoft.com/office/drawing/2014/main" id="{D2FF6079-D517-7672-121D-F96B2B4C6D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5563" y="3653390"/>
            <a:ext cx="2420483" cy="17289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w to use Google Firebase Realtime Database? | by Louis ...">
            <a:extLst>
              <a:ext uri="{FF2B5EF4-FFF2-40B4-BE49-F238E27FC236}">
                <a16:creationId xmlns:a16="http://schemas.microsoft.com/office/drawing/2014/main" id="{A3826914-1B45-A6D0-C380-C9C95F29C1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0919" y="4890451"/>
            <a:ext cx="3106994" cy="14108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Vercel Logo and symbol, meaning, history, PNG, brand">
            <a:extLst>
              <a:ext uri="{FF2B5EF4-FFF2-40B4-BE49-F238E27FC236}">
                <a16:creationId xmlns:a16="http://schemas.microsoft.com/office/drawing/2014/main" id="{D61780A5-23B5-8076-F043-7740B54A05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7840" y="4890451"/>
            <a:ext cx="2723534" cy="1531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736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5E91-35BD-D1DE-34B0-DF448D878C7B}"/>
              </a:ext>
            </a:extLst>
          </p:cNvPr>
          <p:cNvSpPr>
            <a:spLocks noGrp="1"/>
          </p:cNvSpPr>
          <p:nvPr>
            <p:ph type="title"/>
          </p:nvPr>
        </p:nvSpPr>
        <p:spPr>
          <a:xfrm>
            <a:off x="581192" y="702156"/>
            <a:ext cx="11029616" cy="1087315"/>
          </a:xfrm>
        </p:spPr>
        <p:txBody>
          <a:bodyPr>
            <a:normAutofit fontScale="90000"/>
          </a:bodyPr>
          <a:lstStyle/>
          <a:p>
            <a:br>
              <a:rPr lang="en-IN" dirty="0"/>
            </a:br>
            <a:r>
              <a:rPr lang="en-IN" dirty="0"/>
              <a:t>Work division:</a:t>
            </a:r>
            <a:br>
              <a:rPr lang="en-IN" dirty="0"/>
            </a:br>
            <a:endParaRPr lang="en-IN" dirty="0"/>
          </a:p>
        </p:txBody>
      </p:sp>
      <p:sp>
        <p:nvSpPr>
          <p:cNvPr id="3" name="Content Placeholder 2">
            <a:extLst>
              <a:ext uri="{FF2B5EF4-FFF2-40B4-BE49-F238E27FC236}">
                <a16:creationId xmlns:a16="http://schemas.microsoft.com/office/drawing/2014/main" id="{93B4C25F-82F2-08BE-9D0F-0FE5BFF98B87}"/>
              </a:ext>
            </a:extLst>
          </p:cNvPr>
          <p:cNvSpPr>
            <a:spLocks noGrp="1"/>
          </p:cNvSpPr>
          <p:nvPr>
            <p:ph idx="1"/>
          </p:nvPr>
        </p:nvSpPr>
        <p:spPr/>
        <p:txBody>
          <a:bodyPr>
            <a:normAutofit/>
          </a:bodyPr>
          <a:lstStyle/>
          <a:p>
            <a:r>
              <a:rPr lang="en-IN" b="0" i="0" dirty="0">
                <a:effectLst/>
                <a:latin typeface="Arial" panose="020B0604020202020204" pitchFamily="34" charset="0"/>
              </a:rPr>
              <a:t>Project Configuration and Backend development</a:t>
            </a:r>
            <a:r>
              <a:rPr lang="en-IN" dirty="0">
                <a:latin typeface="Arial" panose="020B0604020202020204" pitchFamily="34" charset="0"/>
              </a:rPr>
              <a:t>  -  </a:t>
            </a:r>
            <a:r>
              <a:rPr lang="en-IN" b="0" i="0" dirty="0">
                <a:effectLst/>
                <a:latin typeface="Arial" panose="020B0604020202020204" pitchFamily="34" charset="0"/>
              </a:rPr>
              <a:t>Bhavani Lakshmi Sathi, Pranav Pratheek</a:t>
            </a:r>
          </a:p>
          <a:p>
            <a:r>
              <a:rPr lang="en-US" b="0" i="0" dirty="0">
                <a:effectLst/>
                <a:latin typeface="Arial" panose="020B0604020202020204" pitchFamily="34" charset="0"/>
              </a:rPr>
              <a:t>User Interface Design and Development - Bhavani Lakshmi Sathi</a:t>
            </a:r>
          </a:p>
          <a:p>
            <a:r>
              <a:rPr lang="en-US" b="0" i="0" dirty="0">
                <a:effectLst/>
                <a:latin typeface="Arial" panose="020B0604020202020204" pitchFamily="34" charset="0"/>
              </a:rPr>
              <a:t>AI Model Integration and Testing - Mohammed Ali Sheriff Shaik.</a:t>
            </a:r>
          </a:p>
          <a:p>
            <a:r>
              <a:rPr lang="en-IN" b="0" i="0" dirty="0">
                <a:effectLst/>
                <a:latin typeface="Arial" panose="020B0604020202020204" pitchFamily="34" charset="0"/>
              </a:rPr>
              <a:t>System Testing &amp; Debugging - Sumana Sree and Mohammed Ali Sheriff Shaik</a:t>
            </a:r>
          </a:p>
          <a:p>
            <a:r>
              <a:rPr lang="en-IN" b="0" i="0" dirty="0">
                <a:effectLst/>
                <a:latin typeface="Arial" panose="020B0604020202020204" pitchFamily="34" charset="0"/>
              </a:rPr>
              <a:t> Deployment and Maintenance </a:t>
            </a:r>
            <a:r>
              <a:rPr lang="en-IN" dirty="0"/>
              <a:t>- </a:t>
            </a:r>
            <a:r>
              <a:rPr lang="en-IN" b="0" i="0" dirty="0">
                <a:effectLst/>
                <a:latin typeface="Arial" panose="020B0604020202020204" pitchFamily="34" charset="0"/>
              </a:rPr>
              <a:t>Pranav Pratheek Malleboyina, Sumana Sree</a:t>
            </a:r>
            <a:br>
              <a:rPr lang="en-IN" dirty="0"/>
            </a:br>
            <a:endParaRPr lang="en-IN" dirty="0"/>
          </a:p>
        </p:txBody>
      </p:sp>
    </p:spTree>
    <p:extLst>
      <p:ext uri="{BB962C8B-B14F-4D97-AF65-F5344CB8AC3E}">
        <p14:creationId xmlns:p14="http://schemas.microsoft.com/office/powerpoint/2010/main" val="325252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6964-C0EB-538A-C1F0-CBA900AC8A8F}"/>
              </a:ext>
            </a:extLst>
          </p:cNvPr>
          <p:cNvSpPr>
            <a:spLocks noGrp="1"/>
          </p:cNvSpPr>
          <p:nvPr>
            <p:ph type="title"/>
          </p:nvPr>
        </p:nvSpPr>
        <p:spPr>
          <a:xfrm>
            <a:off x="581192" y="702156"/>
            <a:ext cx="11029616" cy="782515"/>
          </a:xfrm>
        </p:spPr>
        <p:txBody>
          <a:bodyPr/>
          <a:lstStyle/>
          <a:p>
            <a:r>
              <a:rPr lang="en-IN" dirty="0"/>
              <a:t>Progress &amp; Next:</a:t>
            </a:r>
          </a:p>
        </p:txBody>
      </p:sp>
      <p:graphicFrame>
        <p:nvGraphicFramePr>
          <p:cNvPr id="13" name="Content Placeholder 12">
            <a:extLst>
              <a:ext uri="{FF2B5EF4-FFF2-40B4-BE49-F238E27FC236}">
                <a16:creationId xmlns:a16="http://schemas.microsoft.com/office/drawing/2014/main" id="{CABE828F-056A-CC4B-72F5-EC1B3696223E}"/>
              </a:ext>
            </a:extLst>
          </p:cNvPr>
          <p:cNvGraphicFramePr>
            <a:graphicFrameLocks noGrp="1"/>
          </p:cNvGraphicFramePr>
          <p:nvPr>
            <p:ph idx="1"/>
            <p:extLst>
              <p:ext uri="{D42A27DB-BD31-4B8C-83A1-F6EECF244321}">
                <p14:modId xmlns:p14="http://schemas.microsoft.com/office/powerpoint/2010/main" val="2651141063"/>
              </p:ext>
            </p:extLst>
          </p:nvPr>
        </p:nvGraphicFramePr>
        <p:xfrm>
          <a:off x="581025" y="2181225"/>
          <a:ext cx="11029949" cy="3200400"/>
        </p:xfrm>
        <a:graphic>
          <a:graphicData uri="http://schemas.openxmlformats.org/drawingml/2006/table">
            <a:tbl>
              <a:tblPr firstRow="1" bandRow="1">
                <a:tableStyleId>{5C22544A-7EE6-4342-B048-85BDC9FD1C3A}</a:tableStyleId>
              </a:tblPr>
              <a:tblGrid>
                <a:gridCol w="1575707">
                  <a:extLst>
                    <a:ext uri="{9D8B030D-6E8A-4147-A177-3AD203B41FA5}">
                      <a16:colId xmlns:a16="http://schemas.microsoft.com/office/drawing/2014/main" val="3777776547"/>
                    </a:ext>
                  </a:extLst>
                </a:gridCol>
                <a:gridCol w="1575707">
                  <a:extLst>
                    <a:ext uri="{9D8B030D-6E8A-4147-A177-3AD203B41FA5}">
                      <a16:colId xmlns:a16="http://schemas.microsoft.com/office/drawing/2014/main" val="1655465372"/>
                    </a:ext>
                  </a:extLst>
                </a:gridCol>
                <a:gridCol w="1575707">
                  <a:extLst>
                    <a:ext uri="{9D8B030D-6E8A-4147-A177-3AD203B41FA5}">
                      <a16:colId xmlns:a16="http://schemas.microsoft.com/office/drawing/2014/main" val="1388595726"/>
                    </a:ext>
                  </a:extLst>
                </a:gridCol>
                <a:gridCol w="1672757">
                  <a:extLst>
                    <a:ext uri="{9D8B030D-6E8A-4147-A177-3AD203B41FA5}">
                      <a16:colId xmlns:a16="http://schemas.microsoft.com/office/drawing/2014/main" val="2304412899"/>
                    </a:ext>
                  </a:extLst>
                </a:gridCol>
                <a:gridCol w="1478657">
                  <a:extLst>
                    <a:ext uri="{9D8B030D-6E8A-4147-A177-3AD203B41FA5}">
                      <a16:colId xmlns:a16="http://schemas.microsoft.com/office/drawing/2014/main" val="737847708"/>
                    </a:ext>
                  </a:extLst>
                </a:gridCol>
                <a:gridCol w="1657834">
                  <a:extLst>
                    <a:ext uri="{9D8B030D-6E8A-4147-A177-3AD203B41FA5}">
                      <a16:colId xmlns:a16="http://schemas.microsoft.com/office/drawing/2014/main" val="3425252480"/>
                    </a:ext>
                  </a:extLst>
                </a:gridCol>
                <a:gridCol w="1493580">
                  <a:extLst>
                    <a:ext uri="{9D8B030D-6E8A-4147-A177-3AD203B41FA5}">
                      <a16:colId xmlns:a16="http://schemas.microsoft.com/office/drawing/2014/main" val="3956915765"/>
                    </a:ext>
                  </a:extLst>
                </a:gridCol>
              </a:tblGrid>
              <a:tr h="370840">
                <a:tc>
                  <a:txBody>
                    <a:bodyPr/>
                    <a:lstStyle/>
                    <a:p>
                      <a:r>
                        <a:rPr lang="en-IN" dirty="0"/>
                        <a:t>Identified Key Pain Points</a:t>
                      </a:r>
                    </a:p>
                  </a:txBody>
                  <a:tcPr/>
                </a:tc>
                <a:tc>
                  <a:txBody>
                    <a:bodyPr/>
                    <a:lstStyle/>
                    <a:p>
                      <a:r>
                        <a:rPr lang="en-IN" dirty="0"/>
                        <a:t>Market Research</a:t>
                      </a:r>
                    </a:p>
                  </a:txBody>
                  <a:tcPr/>
                </a:tc>
                <a:tc>
                  <a:txBody>
                    <a:bodyPr/>
                    <a:lstStyle/>
                    <a:p>
                      <a:r>
                        <a:rPr lang="en-IN" dirty="0"/>
                        <a:t>Tool Selection</a:t>
                      </a:r>
                    </a:p>
                  </a:txBody>
                  <a:tcPr/>
                </a:tc>
                <a:tc>
                  <a:txBody>
                    <a:bodyPr/>
                    <a:lstStyle/>
                    <a:p>
                      <a:r>
                        <a:rPr lang="en-IN" dirty="0"/>
                        <a:t>System Configuration</a:t>
                      </a:r>
                    </a:p>
                  </a:txBody>
                  <a:tcPr/>
                </a:tc>
                <a:tc>
                  <a:txBody>
                    <a:bodyPr/>
                    <a:lstStyle/>
                    <a:p>
                      <a:r>
                        <a:rPr lang="en-IN" dirty="0"/>
                        <a:t>Wireframe Design</a:t>
                      </a:r>
                    </a:p>
                  </a:txBody>
                  <a:tcPr/>
                </a:tc>
                <a:tc>
                  <a:txBody>
                    <a:bodyPr/>
                    <a:lstStyle/>
                    <a:p>
                      <a:r>
                        <a:rPr lang="en-IN" dirty="0"/>
                        <a:t>Backend Development</a:t>
                      </a:r>
                    </a:p>
                  </a:txBody>
                  <a:tcPr/>
                </a:tc>
                <a:tc>
                  <a:txBody>
                    <a:bodyPr/>
                    <a:lstStyle/>
                    <a:p>
                      <a:r>
                        <a:rPr lang="en-IN" dirty="0"/>
                        <a:t>Feature Integration</a:t>
                      </a:r>
                    </a:p>
                  </a:txBody>
                  <a:tcPr/>
                </a:tc>
                <a:extLst>
                  <a:ext uri="{0D108BD9-81ED-4DB2-BD59-A6C34878D82A}">
                    <a16:rowId xmlns:a16="http://schemas.microsoft.com/office/drawing/2014/main" val="3114938564"/>
                  </a:ext>
                </a:extLst>
              </a:tr>
              <a:tr h="370840">
                <a:tc>
                  <a:txBody>
                    <a:bodyPr/>
                    <a:lstStyle/>
                    <a:p>
                      <a:r>
                        <a:rPr lang="en-IN" dirty="0"/>
                        <a:t> </a:t>
                      </a:r>
                      <a:r>
                        <a:rPr lang="en-US" dirty="0"/>
                        <a:t>Gathered feedback and pinpointed critical areas to address in the project.</a:t>
                      </a:r>
                      <a:r>
                        <a:rPr lang="en-IN" dirty="0"/>
                        <a:t>                                                                                                                                                                                                                            </a:t>
                      </a:r>
                    </a:p>
                  </a:txBody>
                  <a:tcPr/>
                </a:tc>
                <a:tc>
                  <a:txBody>
                    <a:bodyPr/>
                    <a:lstStyle/>
                    <a:p>
                      <a:r>
                        <a:rPr lang="en-US" dirty="0"/>
                        <a:t>Analyzed existing applications to understand their offerings and limitations.</a:t>
                      </a:r>
                      <a:endParaRPr lang="en-IN" dirty="0"/>
                    </a:p>
                  </a:txBody>
                  <a:tcPr/>
                </a:tc>
                <a:tc>
                  <a:txBody>
                    <a:bodyPr/>
                    <a:lstStyle/>
                    <a:p>
                      <a:r>
                        <a:rPr lang="en-US" dirty="0"/>
                        <a:t>Researched and selected the most suitable tools and technologies for the project.</a:t>
                      </a:r>
                      <a:endParaRPr lang="en-IN" dirty="0"/>
                    </a:p>
                  </a:txBody>
                  <a:tcPr/>
                </a:tc>
                <a:tc>
                  <a:txBody>
                    <a:bodyPr/>
                    <a:lstStyle/>
                    <a:p>
                      <a:r>
                        <a:rPr lang="en-US" dirty="0"/>
                        <a:t>Integrated chosen tools into the system for smoother functionality and setup.</a:t>
                      </a:r>
                      <a:endParaRPr lang="en-IN" dirty="0"/>
                    </a:p>
                  </a:txBody>
                  <a:tcPr/>
                </a:tc>
                <a:tc>
                  <a:txBody>
                    <a:bodyPr/>
                    <a:lstStyle/>
                    <a:p>
                      <a:r>
                        <a:rPr lang="en-US" dirty="0"/>
                        <a:t>Begin designing detailed wireframes to outline the user interface and experience.</a:t>
                      </a:r>
                      <a:endParaRPr lang="en-IN" dirty="0"/>
                    </a:p>
                  </a:txBody>
                  <a:tcPr/>
                </a:tc>
                <a:tc>
                  <a:txBody>
                    <a:bodyPr/>
                    <a:lstStyle/>
                    <a:p>
                      <a:r>
                        <a:rPr lang="en-US" dirty="0"/>
                        <a:t>Start developing the backend infrastructure to support essential features and scalability.</a:t>
                      </a:r>
                      <a:endParaRPr lang="en-IN" dirty="0"/>
                    </a:p>
                  </a:txBody>
                  <a:tcPr/>
                </a:tc>
                <a:tc>
                  <a:txBody>
                    <a:bodyPr/>
                    <a:lstStyle/>
                    <a:p>
                      <a:r>
                        <a:rPr lang="en-US" dirty="0"/>
                        <a:t>Plan for integrating AI-driven job matching and resume customization features.</a:t>
                      </a:r>
                    </a:p>
                    <a:p>
                      <a:endParaRPr lang="en-IN" dirty="0"/>
                    </a:p>
                  </a:txBody>
                  <a:tcPr/>
                </a:tc>
                <a:extLst>
                  <a:ext uri="{0D108BD9-81ED-4DB2-BD59-A6C34878D82A}">
                    <a16:rowId xmlns:a16="http://schemas.microsoft.com/office/drawing/2014/main" val="3711740163"/>
                  </a:ext>
                </a:extLst>
              </a:tr>
            </a:tbl>
          </a:graphicData>
        </a:graphic>
      </p:graphicFrame>
    </p:spTree>
    <p:extLst>
      <p:ext uri="{BB962C8B-B14F-4D97-AF65-F5344CB8AC3E}">
        <p14:creationId xmlns:p14="http://schemas.microsoft.com/office/powerpoint/2010/main" val="3698019622"/>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193</TotalTime>
  <Words>517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Custom</vt:lpstr>
      <vt:lpstr>                                         THE BRIDGERS</vt:lpstr>
      <vt:lpstr>Team members and roles:</vt:lpstr>
      <vt:lpstr>ORIGIN OF IDEA :</vt:lpstr>
      <vt:lpstr>PROJECT OBJECTIVE :</vt:lpstr>
      <vt:lpstr>Existing Applications &amp; selling points:</vt:lpstr>
      <vt:lpstr>Why job nexus ?</vt:lpstr>
      <vt:lpstr>Tools &amp; Technologies used:</vt:lpstr>
      <vt:lpstr> Work division: </vt:lpstr>
      <vt:lpstr>Progress &amp; Next: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Sumana Pasupuleti</dc:creator>
  <cp:lastModifiedBy>Sathi, Bhavani Lakshmi</cp:lastModifiedBy>
  <cp:revision>9</cp:revision>
  <dcterms:created xsi:type="dcterms:W3CDTF">2025-02-24T02:08:42Z</dcterms:created>
  <dcterms:modified xsi:type="dcterms:W3CDTF">2025-02-25T20:05:55Z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