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7432000" cx="36576000"/>
  <p:notesSz cx="6858000" cy="9144000"/>
  <p:embeddedFontLst>
    <p:embeddedFont>
      <p:font typeface="Garamond"/>
      <p:regular r:id="rId6"/>
      <p:bold r:id="rId7"/>
      <p:italic r:id="rId8"/>
      <p:boldItalic r:id="rId9"/>
    </p:embeddedFont>
    <p:embeddedFont>
      <p:font typeface="Open Sans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MleOs9D5qW5o3uPjSmPCFXgD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.fntdata"/><Relationship Id="rId10" Type="http://schemas.openxmlformats.org/officeDocument/2006/relationships/font" Target="fonts/OpenSansLight-regular.fntdata"/><Relationship Id="rId13" Type="http://schemas.openxmlformats.org/officeDocument/2006/relationships/font" Target="fonts/OpenSansLight-boldItalic.fntdata"/><Relationship Id="rId12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aramond-bold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font" Target="fonts/Garamond-regular.fntdata"/><Relationship Id="rId18" Type="http://customschemas.google.com/relationships/presentationmetadata" Target="metadata"/><Relationship Id="rId7" Type="http://schemas.openxmlformats.org/officeDocument/2006/relationships/font" Target="fonts/Garamond-bold.fntdata"/><Relationship Id="rId8" Type="http://schemas.openxmlformats.org/officeDocument/2006/relationships/font" Target="fonts/Garamon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43200" y="4489452"/>
            <a:ext cx="31089600" cy="95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76200" spcFirstLastPara="1" rIns="76200" wrap="square" tIns="380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0" y="14408152"/>
            <a:ext cx="27432000" cy="6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lvl="0" algn="ctr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/>
            </a:lvl2pPr>
            <a:lvl3pPr lvl="2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4pPr>
            <a:lvl5pPr lvl="4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5pPr>
            <a:lvl6pPr lvl="5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6pPr>
            <a:lvl7pPr lvl="6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7pPr>
            <a:lvl8pPr lvl="7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8pPr>
            <a:lvl9pPr lvl="8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514600" y="1460506"/>
            <a:ext cx="315468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9585300" y="231800"/>
            <a:ext cx="17405400" cy="3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8494402" y="9140800"/>
            <a:ext cx="232473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492402" y="1482700"/>
            <a:ext cx="23247300" cy="23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514600" y="1460506"/>
            <a:ext cx="315468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514600" y="7302500"/>
            <a:ext cx="31546800" cy="17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495552" y="6838957"/>
            <a:ext cx="31546800" cy="114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495552" y="18357858"/>
            <a:ext cx="31546800" cy="6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514600" y="1460506"/>
            <a:ext cx="315468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14600" y="7302500"/>
            <a:ext cx="15544800" cy="17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8516600" y="7302500"/>
            <a:ext cx="15544800" cy="17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519364" y="1460506"/>
            <a:ext cx="315468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519368" y="6724652"/>
            <a:ext cx="154734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76200" spcFirstLastPara="1" rIns="76200" wrap="square" tIns="38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519368" y="10020300"/>
            <a:ext cx="15473400" cy="14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8516602" y="6724652"/>
            <a:ext cx="155496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76200" spcFirstLastPara="1" rIns="76200" wrap="square" tIns="38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8516602" y="10020300"/>
            <a:ext cx="15549600" cy="14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514600" y="1460506"/>
            <a:ext cx="315468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519364" y="1828800"/>
            <a:ext cx="11796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5549564" y="3949706"/>
            <a:ext cx="18516600" cy="19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10414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2pPr>
            <a:lvl3pPr indent="-8382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4pPr>
            <a:lvl5pPr indent="-736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5pPr>
            <a:lvl6pPr indent="-736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519364" y="8229600"/>
            <a:ext cx="11796600" cy="15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519364" y="1828800"/>
            <a:ext cx="11796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76200" spcFirstLastPara="1" rIns="76200" wrap="square" tIns="380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5549564" y="3949706"/>
            <a:ext cx="18516600" cy="19494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519364" y="8229600"/>
            <a:ext cx="11796600" cy="15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514600" y="1460506"/>
            <a:ext cx="315468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514600" y="7302500"/>
            <a:ext cx="31546800" cy="17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rmAutofit/>
          </a:bodyPr>
          <a:lstStyle>
            <a:lvl1pPr indent="-939800" lvl="0" marL="457200" marR="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36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5146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2115800" y="25425406"/>
            <a:ext cx="12344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5831800" y="25425406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381000" y="295395"/>
            <a:ext cx="35814000" cy="0"/>
          </a:xfrm>
          <a:prstGeom prst="straightConnector1">
            <a:avLst/>
          </a:prstGeom>
          <a:noFill/>
          <a:ln cap="flat" cmpd="sng" w="2286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"/>
          <p:cNvSpPr/>
          <p:nvPr/>
        </p:nvSpPr>
        <p:spPr>
          <a:xfrm>
            <a:off x="0" y="16570973"/>
            <a:ext cx="15229337" cy="13949"/>
          </a:xfrm>
          <a:custGeom>
            <a:rect b="b" l="l" r="r" t="t"/>
            <a:pathLst>
              <a:path extrusionOk="0" h="18415" w="20104735">
                <a:moveTo>
                  <a:pt x="0" y="17828"/>
                </a:moveTo>
                <a:lnTo>
                  <a:pt x="20104125" y="17828"/>
                </a:lnTo>
                <a:lnTo>
                  <a:pt x="20104125" y="0"/>
                </a:lnTo>
                <a:lnTo>
                  <a:pt x="0" y="0"/>
                </a:lnTo>
                <a:lnTo>
                  <a:pt x="0" y="17828"/>
                </a:lnTo>
                <a:close/>
              </a:path>
            </a:pathLst>
          </a:custGeom>
          <a:solidFill>
            <a:srgbClr val="DFE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26670000"/>
            <a:ext cx="36590616" cy="761858"/>
          </a:xfrm>
          <a:custGeom>
            <a:rect b="b" l="l" r="r" t="t"/>
            <a:pathLst>
              <a:path extrusionOk="0" h="318769" w="20104734">
                <a:moveTo>
                  <a:pt x="20104125" y="0"/>
                </a:moveTo>
                <a:lnTo>
                  <a:pt x="0" y="0"/>
                </a:lnTo>
                <a:lnTo>
                  <a:pt x="0" y="318622"/>
                </a:lnTo>
                <a:lnTo>
                  <a:pt x="20104125" y="318622"/>
                </a:lnTo>
                <a:lnTo>
                  <a:pt x="20104125" y="0"/>
                </a:lnTo>
                <a:close/>
              </a:path>
            </a:pathLst>
          </a:custGeom>
          <a:solidFill>
            <a:srgbClr val="9400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901546" y="992512"/>
            <a:ext cx="187728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575">
            <a:spAutoFit/>
          </a:bodyPr>
          <a:lstStyle/>
          <a:p>
            <a:pPr indent="0" lvl="0" marL="12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200"/>
              <a:buFont typeface="Garamond"/>
              <a:buNone/>
            </a:pPr>
            <a:r>
              <a:rPr lang="en-US" sz="9200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Project Title</a:t>
            </a:r>
            <a:endParaRPr b="0" sz="9200" u="none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1666173" y="2266699"/>
            <a:ext cx="1324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01246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Author 1, Author 2, Author 3</a:t>
            </a:r>
            <a:endParaRPr sz="47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9478426" y="2648213"/>
            <a:ext cx="17617645" cy="11546"/>
            <a:chOff x="11970330" y="3111480"/>
            <a:chExt cx="21142020" cy="13856"/>
          </a:xfrm>
        </p:grpSpPr>
        <p:cxnSp>
          <p:nvCxnSpPr>
            <p:cNvPr id="90" name="Google Shape;90;p1"/>
            <p:cNvCxnSpPr/>
            <p:nvPr/>
          </p:nvCxnSpPr>
          <p:spPr>
            <a:xfrm>
              <a:off x="11970330" y="3125336"/>
              <a:ext cx="3657600" cy="0"/>
            </a:xfrm>
            <a:prstGeom prst="straightConnector1">
              <a:avLst/>
            </a:prstGeom>
            <a:noFill/>
            <a:ln cap="flat" cmpd="sng" w="1524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29454750" y="3111480"/>
              <a:ext cx="3657600" cy="0"/>
            </a:xfrm>
            <a:prstGeom prst="straightConnector1">
              <a:avLst/>
            </a:prstGeom>
            <a:noFill/>
            <a:ln cap="flat" cmpd="sng" w="1524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2" name="Google Shape;92;p1"/>
          <p:cNvGrpSpPr/>
          <p:nvPr/>
        </p:nvGrpSpPr>
        <p:grpSpPr>
          <a:xfrm>
            <a:off x="616950" y="3916612"/>
            <a:ext cx="11050120" cy="11804851"/>
            <a:chOff x="233973" y="4216406"/>
            <a:chExt cx="14073000" cy="9213902"/>
          </a:xfrm>
        </p:grpSpPr>
        <p:sp>
          <p:nvSpPr>
            <p:cNvPr id="93" name="Google Shape;93;p1"/>
            <p:cNvSpPr/>
            <p:nvPr/>
          </p:nvSpPr>
          <p:spPr>
            <a:xfrm>
              <a:off x="233973" y="4216407"/>
              <a:ext cx="14073000" cy="92139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127000">
                <a:srgbClr val="000000">
                  <a:alpha val="40000"/>
                </a:srgbClr>
              </a:outerShdw>
            </a:effectLst>
          </p:spPr>
          <p:txBody>
            <a:bodyPr anchorCtr="0" anchor="t" bIns="38075" lIns="76200" spcFirstLastPara="1" rIns="76200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12700" marR="0" rtl="0" algn="l">
                <a:lnSpc>
                  <a:spcPct val="1008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•"/>
              </a:pPr>
              <a:r>
                <a:rPr b="1"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TEMPLATE SERVES AS A ROUGH GUIDE, YOU DO NOT NEED TO FOLLOW THIS VERBATIM</a:t>
              </a:r>
              <a:endParaRPr b="1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419100" lvl="1" marL="7620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○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are you doing?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Motivation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419100" lvl="1" marL="7620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○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Why is this problem important?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419100" lvl="1" marL="7620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○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Why is the problem hard?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33973" y="4216406"/>
              <a:ext cx="14073000" cy="827400"/>
            </a:xfrm>
            <a:prstGeom prst="rect">
              <a:avLst/>
            </a:prstGeom>
            <a:solidFill>
              <a:srgbClr val="95001A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75" lIns="76200" spcFirstLastPara="1" rIns="76200" wrap="square" tIns="38075">
              <a:noAutofit/>
            </a:bodyPr>
            <a:lstStyle/>
            <a:p>
              <a:pPr indent="0" lvl="1" marL="3810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INTRODUCTION/</a:t>
              </a:r>
              <a:r>
                <a:rPr lang="en-US" sz="4000">
                  <a:solidFill>
                    <a:schemeClr val="lt1"/>
                  </a:solidFill>
                </a:rPr>
                <a:t>MOTIVATION</a:t>
              </a:r>
              <a:endParaRPr sz="1200"/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12763525" y="3939571"/>
            <a:ext cx="11049884" cy="13333222"/>
            <a:chOff x="233983" y="4216374"/>
            <a:chExt cx="14072700" cy="14890800"/>
          </a:xfrm>
        </p:grpSpPr>
        <p:sp>
          <p:nvSpPr>
            <p:cNvPr id="96" name="Google Shape;96;p1"/>
            <p:cNvSpPr/>
            <p:nvPr/>
          </p:nvSpPr>
          <p:spPr>
            <a:xfrm>
              <a:off x="233983" y="4216374"/>
              <a:ext cx="14072700" cy="148908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127000">
                <a:srgbClr val="000000">
                  <a:alpha val="40000"/>
                </a:srgbClr>
              </a:outerShdw>
            </a:effectLst>
          </p:spPr>
          <p:txBody>
            <a:bodyPr anchorCtr="0" anchor="t" bIns="38075" lIns="76200" spcFirstLastPara="1" rIns="76200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457200" lvl="0" marL="4572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●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Key technical details + contributions of your project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●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Details of the project solution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33983" y="4216380"/>
              <a:ext cx="14072700" cy="1258500"/>
            </a:xfrm>
            <a:prstGeom prst="rect">
              <a:avLst/>
            </a:prstGeom>
            <a:solidFill>
              <a:srgbClr val="95001A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75" lIns="76200" spcFirstLastPara="1" rIns="76200" wrap="square" tIns="38075">
              <a:noAutofit/>
            </a:bodyPr>
            <a:lstStyle/>
            <a:p>
              <a:pPr indent="0" lvl="1" marL="381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</a:rPr>
                <a:t>METHODS</a:t>
              </a:r>
              <a:endParaRPr sz="4000"/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617200" y="16199847"/>
            <a:ext cx="11050120" cy="9816959"/>
            <a:chOff x="233973" y="4216382"/>
            <a:chExt cx="14073000" cy="7662316"/>
          </a:xfrm>
        </p:grpSpPr>
        <p:sp>
          <p:nvSpPr>
            <p:cNvPr id="99" name="Google Shape;99;p1"/>
            <p:cNvSpPr/>
            <p:nvPr/>
          </p:nvSpPr>
          <p:spPr>
            <a:xfrm>
              <a:off x="233973" y="4216398"/>
              <a:ext cx="14073000" cy="76623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127000">
                <a:srgbClr val="000000">
                  <a:alpha val="40000"/>
                </a:srgbClr>
              </a:outerShdw>
            </a:effectLst>
          </p:spPr>
          <p:txBody>
            <a:bodyPr anchorCtr="0" anchor="t" bIns="38075" lIns="76200" spcFirstLastPara="1" rIns="76200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section is optional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section can be used to introduce topics that people/other students are not familiar with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419100" lvl="0" marL="38100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 + relevant technical concepts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33973" y="4216382"/>
              <a:ext cx="14073000" cy="884100"/>
            </a:xfrm>
            <a:prstGeom prst="rect">
              <a:avLst/>
            </a:prstGeom>
            <a:solidFill>
              <a:srgbClr val="95001A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75" lIns="76200" spcFirstLastPara="1" rIns="76200" wrap="square" tIns="38075">
              <a:noAutofit/>
            </a:bodyPr>
            <a:lstStyle/>
            <a:p>
              <a:pPr indent="0" lvl="1" marL="381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</a:rPr>
                <a:t>BACKGROUND</a:t>
              </a:r>
              <a:endParaRPr sz="4000"/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24909850" y="3939799"/>
            <a:ext cx="11050120" cy="22076630"/>
            <a:chOff x="233983" y="4216400"/>
            <a:chExt cx="14073000" cy="29121000"/>
          </a:xfrm>
        </p:grpSpPr>
        <p:sp>
          <p:nvSpPr>
            <p:cNvPr id="102" name="Google Shape;102;p1"/>
            <p:cNvSpPr/>
            <p:nvPr/>
          </p:nvSpPr>
          <p:spPr>
            <a:xfrm>
              <a:off x="233983" y="4216400"/>
              <a:ext cx="14073000" cy="29121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127000">
                <a:srgbClr val="000000">
                  <a:alpha val="40000"/>
                </a:srgbClr>
              </a:outerShdw>
            </a:effectLst>
          </p:spPr>
          <p:txBody>
            <a:bodyPr anchorCtr="0" anchor="t" bIns="38075" lIns="76200" spcFirstLastPara="1" rIns="76200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12700" marR="0" rtl="0" algn="l">
                <a:lnSpc>
                  <a:spcPct val="1008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381000" marR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33983" y="4216402"/>
              <a:ext cx="14073000" cy="1442100"/>
            </a:xfrm>
            <a:prstGeom prst="rect">
              <a:avLst/>
            </a:prstGeom>
            <a:solidFill>
              <a:srgbClr val="95001A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75" lIns="76200" spcFirstLastPara="1" rIns="76200" wrap="square" tIns="38075">
              <a:noAutofit/>
            </a:bodyPr>
            <a:lstStyle/>
            <a:p>
              <a:pPr indent="0" lvl="1" marL="3810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</a:rPr>
                <a:t>RESULTS Continued</a:t>
              </a:r>
              <a:endParaRPr sz="4000"/>
            </a:p>
          </p:txBody>
        </p:sp>
      </p:grpSp>
      <p:grpSp>
        <p:nvGrpSpPr>
          <p:cNvPr id="104" name="Google Shape;104;p1"/>
          <p:cNvGrpSpPr/>
          <p:nvPr/>
        </p:nvGrpSpPr>
        <p:grpSpPr>
          <a:xfrm>
            <a:off x="12762200" y="17927317"/>
            <a:ext cx="11050120" cy="8089090"/>
            <a:chOff x="233973" y="4216398"/>
            <a:chExt cx="14073000" cy="7662300"/>
          </a:xfrm>
        </p:grpSpPr>
        <p:sp>
          <p:nvSpPr>
            <p:cNvPr id="105" name="Google Shape;105;p1"/>
            <p:cNvSpPr/>
            <p:nvPr/>
          </p:nvSpPr>
          <p:spPr>
            <a:xfrm>
              <a:off x="233973" y="4216398"/>
              <a:ext cx="14073000" cy="76623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127000">
                <a:srgbClr val="000000">
                  <a:alpha val="40000"/>
                </a:srgbClr>
              </a:outerShdw>
            </a:effectLst>
          </p:spPr>
          <p:txBody>
            <a:bodyPr anchorCtr="0" anchor="t" bIns="38075" lIns="76200" spcFirstLastPara="1" rIns="76200" wrap="square" tIns="38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12700" marR="0" rtl="0" algn="l">
                <a:lnSpc>
                  <a:spcPct val="1008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Plots or tables that demonstrate effectiveness of approach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Plots and figures you use should all be visible (please make sure axis and labels are big enough)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worked?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did not work? (also encouraged!)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279400" lvl="0" marL="215900" marR="0" rtl="0" algn="l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Open Sans"/>
                <a:buChar char="•"/>
              </a:pPr>
              <a:r>
                <a:rPr lang="en-US" sz="3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Any ideas about potential extensions? Or things you would do differently?</a:t>
              </a:r>
              <a:endPara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33973" y="4216405"/>
              <a:ext cx="14073000" cy="1078500"/>
            </a:xfrm>
            <a:prstGeom prst="rect">
              <a:avLst/>
            </a:prstGeom>
            <a:solidFill>
              <a:srgbClr val="95001A"/>
            </a:solidFill>
            <a:ln cap="flat" cmpd="sng" w="38100">
              <a:solidFill>
                <a:srgbClr val="9500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75" lIns="76200" spcFirstLastPara="1" rIns="76200" wrap="square" tIns="38075">
              <a:noAutofit/>
            </a:bodyPr>
            <a:lstStyle/>
            <a:p>
              <a:pPr indent="0" lvl="1" marL="3810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</a:rPr>
                <a:t>RESULTS</a:t>
              </a:r>
              <a:endParaRPr sz="4000"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1066625" y="11409250"/>
            <a:ext cx="10066200" cy="3756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5001A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r" dir="8100000" dist="127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Optional</a:t>
            </a:r>
            <a:r>
              <a:rPr lang="en-US" sz="3600"/>
              <a:t> figure of system/robot here</a:t>
            </a:r>
            <a:endParaRPr sz="3600"/>
          </a:p>
        </p:txBody>
      </p:sp>
      <p:sp>
        <p:nvSpPr>
          <p:cNvPr id="108" name="Google Shape;108;p1"/>
          <p:cNvSpPr/>
          <p:nvPr/>
        </p:nvSpPr>
        <p:spPr>
          <a:xfrm>
            <a:off x="25401813" y="16343100"/>
            <a:ext cx="10066200" cy="8736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5001A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r" dir="8100000" dist="127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Plots/figures here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2022-06-13T16:37:30Z</dcterms:created>
  <dc:creator>Elizabeth Bianchini</dc:creator>
</cp:coreProperties>
</file>