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5" r:id="rId1"/>
  </p:sldMasterIdLst>
  <p:notesMasterIdLst>
    <p:notesMasterId r:id="rId21"/>
  </p:notesMasterIdLst>
  <p:sldIdLst>
    <p:sldId id="256" r:id="rId2"/>
    <p:sldId id="257" r:id="rId3"/>
    <p:sldId id="267" r:id="rId4"/>
    <p:sldId id="258" r:id="rId5"/>
    <p:sldId id="259" r:id="rId6"/>
    <p:sldId id="261" r:id="rId7"/>
    <p:sldId id="276" r:id="rId8"/>
    <p:sldId id="275" r:id="rId9"/>
    <p:sldId id="262" r:id="rId10"/>
    <p:sldId id="263" r:id="rId11"/>
    <p:sldId id="264" r:id="rId12"/>
    <p:sldId id="273" r:id="rId13"/>
    <p:sldId id="268" r:id="rId14"/>
    <p:sldId id="269" r:id="rId15"/>
    <p:sldId id="270" r:id="rId16"/>
    <p:sldId id="271" r:id="rId17"/>
    <p:sldId id="277"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83053"/>
  </p:normalViewPr>
  <p:slideViewPr>
    <p:cSldViewPr snapToGrid="0" snapToObjects="1">
      <p:cViewPr varScale="1">
        <p:scale>
          <a:sx n="113" d="100"/>
          <a:sy n="113" d="100"/>
        </p:scale>
        <p:origin x="52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F4926-75CE-8445-A21C-09BE920AF3FF}" type="datetimeFigureOut">
              <a:rPr lang="en-US" smtClean="0"/>
              <a:t>8/27/19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A7839-58CD-CA46-A35E-250476CEFE9B}" type="slidenum">
              <a:rPr lang="en-US" smtClean="0"/>
              <a:t>‹#›</a:t>
            </a:fld>
            <a:endParaRPr lang="en-US"/>
          </a:p>
        </p:txBody>
      </p:sp>
    </p:spTree>
    <p:extLst>
      <p:ext uri="{BB962C8B-B14F-4D97-AF65-F5344CB8AC3E}">
        <p14:creationId xmlns:p14="http://schemas.microsoft.com/office/powerpoint/2010/main" val="320017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1</a:t>
            </a:fld>
            <a:endParaRPr lang="en-US"/>
          </a:p>
        </p:txBody>
      </p:sp>
    </p:spTree>
    <p:extLst>
      <p:ext uri="{BB962C8B-B14F-4D97-AF65-F5344CB8AC3E}">
        <p14:creationId xmlns:p14="http://schemas.microsoft.com/office/powerpoint/2010/main" val="3946695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11</a:t>
            </a:fld>
            <a:endParaRPr lang="en-US"/>
          </a:p>
        </p:txBody>
      </p:sp>
    </p:spTree>
    <p:extLst>
      <p:ext uri="{BB962C8B-B14F-4D97-AF65-F5344CB8AC3E}">
        <p14:creationId xmlns:p14="http://schemas.microsoft.com/office/powerpoint/2010/main" val="876179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12</a:t>
            </a:fld>
            <a:endParaRPr lang="en-US"/>
          </a:p>
        </p:txBody>
      </p:sp>
    </p:spTree>
    <p:extLst>
      <p:ext uri="{BB962C8B-B14F-4D97-AF65-F5344CB8AC3E}">
        <p14:creationId xmlns:p14="http://schemas.microsoft.com/office/powerpoint/2010/main" val="2977088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13</a:t>
            </a:fld>
            <a:endParaRPr lang="en-US"/>
          </a:p>
        </p:txBody>
      </p:sp>
    </p:spTree>
    <p:extLst>
      <p:ext uri="{BB962C8B-B14F-4D97-AF65-F5344CB8AC3E}">
        <p14:creationId xmlns:p14="http://schemas.microsoft.com/office/powerpoint/2010/main" val="3250745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Lazy learning algorithm </a:t>
            </a:r>
          </a:p>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14</a:t>
            </a:fld>
            <a:endParaRPr lang="en-US"/>
          </a:p>
        </p:txBody>
      </p:sp>
    </p:spTree>
    <p:extLst>
      <p:ext uri="{BB962C8B-B14F-4D97-AF65-F5344CB8AC3E}">
        <p14:creationId xmlns:p14="http://schemas.microsoft.com/office/powerpoint/2010/main" val="408433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18</a:t>
            </a:fld>
            <a:endParaRPr lang="en-US"/>
          </a:p>
        </p:txBody>
      </p:sp>
    </p:spTree>
    <p:extLst>
      <p:ext uri="{BB962C8B-B14F-4D97-AF65-F5344CB8AC3E}">
        <p14:creationId xmlns:p14="http://schemas.microsoft.com/office/powerpoint/2010/main" val="81447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19</a:t>
            </a:fld>
            <a:endParaRPr lang="en-US"/>
          </a:p>
        </p:txBody>
      </p:sp>
    </p:spTree>
    <p:extLst>
      <p:ext uri="{BB962C8B-B14F-4D97-AF65-F5344CB8AC3E}">
        <p14:creationId xmlns:p14="http://schemas.microsoft.com/office/powerpoint/2010/main" val="406411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BREAST CANCER IS MOST COMMON CANCER IN MEN AND WOMEN BUT  AMONG THE WOMENS  IT IS MORE THAN MENS, IN MENS IT IS ONLY OF 1% AND IN WOMEN IT IS 12% ACCOUNTING FOR 25.1 % OF ALL THE CANCER. THE DEATHS HAPPENED AREOUNG THE WORLD 0.5 MILLION EVERY YEAR. REASON BEHIND THE BREAST CANCER IS HEREDITARY GENES , LIFE STYLE AND ENVIRONMENTAL CONDITIONS. THE TYPES GENES OF BREAST CANCER ARE BRCA 1 AND BRCA 2 WHICH ARE CONSIDERABLY INCREASE THE RISK OF BREAST CANCER. </a:t>
            </a:r>
          </a:p>
        </p:txBody>
      </p:sp>
      <p:sp>
        <p:nvSpPr>
          <p:cNvPr id="4" name="Slide Number Placeholder 3"/>
          <p:cNvSpPr>
            <a:spLocks noGrp="1"/>
          </p:cNvSpPr>
          <p:nvPr>
            <p:ph type="sldNum" sz="quarter" idx="5"/>
          </p:nvPr>
        </p:nvSpPr>
        <p:spPr/>
        <p:txBody>
          <a:bodyPr/>
          <a:lstStyle/>
          <a:p>
            <a:fld id="{FC7A7839-58CD-CA46-A35E-250476CEFE9B}" type="slidenum">
              <a:rPr lang="en-US" smtClean="0"/>
              <a:t>3</a:t>
            </a:fld>
            <a:endParaRPr lang="en-US"/>
          </a:p>
        </p:txBody>
      </p:sp>
    </p:spTree>
    <p:extLst>
      <p:ext uri="{BB962C8B-B14F-4D97-AF65-F5344CB8AC3E}">
        <p14:creationId xmlns:p14="http://schemas.microsoft.com/office/powerpoint/2010/main" val="223788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FROAMTION OF BREAST TUMOR IS DUE TO CELL WHICH INCRESING FIRMLY AND GET STUCK AT ONE PLACE AND LUMP OF THE CELL IS FORMED. SOMETIMES THE LUMP IS FORMED BY THE CELLS IS JUST THE CELL AND NOT CANCEROUS CELL SO SPECIALIST NEED TO PAY AN ATTENTION TOWARDS SUCH THINGS WHILE DISGNOSE THE TUMOR.</a:t>
            </a:r>
          </a:p>
          <a:p>
            <a:endParaRPr lang="en-US" dirty="0"/>
          </a:p>
          <a:p>
            <a:r>
              <a:rPr lang="en-US" dirty="0"/>
              <a:t>EARLY DETECTION MAY RESUDE THE INTENSITY OF THE DISEASE AND THE LIVE OF THE PATIESNT MAY SAVED. </a:t>
            </a:r>
          </a:p>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4</a:t>
            </a:fld>
            <a:endParaRPr lang="en-US"/>
          </a:p>
        </p:txBody>
      </p:sp>
    </p:spTree>
    <p:extLst>
      <p:ext uri="{BB962C8B-B14F-4D97-AF65-F5344CB8AC3E}">
        <p14:creationId xmlns:p14="http://schemas.microsoft.com/office/powerpoint/2010/main" val="1128247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NEGATIVE VALUES?? AND EXPLAIN </a:t>
            </a:r>
          </a:p>
        </p:txBody>
      </p:sp>
      <p:sp>
        <p:nvSpPr>
          <p:cNvPr id="4" name="Slide Number Placeholder 3"/>
          <p:cNvSpPr>
            <a:spLocks noGrp="1"/>
          </p:cNvSpPr>
          <p:nvPr>
            <p:ph type="sldNum" sz="quarter" idx="5"/>
          </p:nvPr>
        </p:nvSpPr>
        <p:spPr/>
        <p:txBody>
          <a:bodyPr/>
          <a:lstStyle/>
          <a:p>
            <a:fld id="{FC7A7839-58CD-CA46-A35E-250476CEFE9B}" type="slidenum">
              <a:rPr lang="en-US" smtClean="0"/>
              <a:t>5</a:t>
            </a:fld>
            <a:endParaRPr lang="en-US"/>
          </a:p>
        </p:txBody>
      </p:sp>
    </p:spTree>
    <p:extLst>
      <p:ext uri="{BB962C8B-B14F-4D97-AF65-F5344CB8AC3E}">
        <p14:creationId xmlns:p14="http://schemas.microsoft.com/office/powerpoint/2010/main" val="26529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METHODOLOGY IN THIS RESEARCH IS USED IS CROSS INDUSTRY STANDARD PROCESS FOR THE DATA MINING. </a:t>
            </a:r>
          </a:p>
          <a:p>
            <a:r>
              <a:rPr lang="en-US" dirty="0"/>
              <a:t>THESE ARE THE 6 STEPS </a:t>
            </a:r>
          </a:p>
          <a:p>
            <a:endParaRPr lang="en-US" dirty="0"/>
          </a:p>
          <a:p>
            <a:r>
              <a:rPr lang="en-US" dirty="0"/>
              <a:t>BUSINESS UNDERSTANDING :-  THE RESEARCH PROJECT PLAN </a:t>
            </a:r>
          </a:p>
          <a:p>
            <a:endParaRPr lang="en-US" dirty="0"/>
          </a:p>
          <a:p>
            <a:r>
              <a:rPr lang="en-US" dirty="0"/>
              <a:t>DATA UNDERSTANDING ---\.  </a:t>
            </a:r>
          </a:p>
          <a:p>
            <a:r>
              <a:rPr lang="en-US" dirty="0"/>
              <a:t>  TO UNDERSTAND WHICH VARIBALES ARE IMPORATANT AND THE CORRELATION BETWEEN THE VARIBALES FEATURE SELECTION ALGORITHM IS USED AFTER THAT SOME STATITICAL METHODS ARE USED FOR THE PINCIPAL COMPONENT ANALYSIS TEST</a:t>
            </a:r>
          </a:p>
          <a:p>
            <a:r>
              <a:rPr lang="en-US" dirty="0"/>
              <a:t>DATA PREPARATION --------/</a:t>
            </a:r>
          </a:p>
          <a:p>
            <a:r>
              <a:rPr lang="en-US" dirty="0"/>
              <a:t>Data Divided in to two parts 70%training and </a:t>
            </a:r>
          </a:p>
          <a:p>
            <a:r>
              <a:rPr lang="en-US" dirty="0"/>
              <a:t>MODELING :- DIFFERENT MACHINE LEARNING TECHNIQUES ARE USED FOR THE RESEARCH PROJECT </a:t>
            </a:r>
          </a:p>
          <a:p>
            <a:endParaRPr lang="en-US" dirty="0"/>
          </a:p>
          <a:p>
            <a:r>
              <a:rPr lang="en-US" dirty="0"/>
              <a:t>EVALUATION :- RESULT OF THESE METHODS BASED ON ACCURACY SENSITIVITY AND FALSE NEGATIVE VALUES PREDICTED FROM THE CONFUSION MATRIX</a:t>
            </a:r>
          </a:p>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6</a:t>
            </a:fld>
            <a:endParaRPr lang="en-US"/>
          </a:p>
        </p:txBody>
      </p:sp>
    </p:spTree>
    <p:extLst>
      <p:ext uri="{BB962C8B-B14F-4D97-AF65-F5344CB8AC3E}">
        <p14:creationId xmlns:p14="http://schemas.microsoft.com/office/powerpoint/2010/main" val="287676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7</a:t>
            </a:fld>
            <a:endParaRPr lang="en-US"/>
          </a:p>
        </p:txBody>
      </p:sp>
    </p:spTree>
    <p:extLst>
      <p:ext uri="{BB962C8B-B14F-4D97-AF65-F5344CB8AC3E}">
        <p14:creationId xmlns:p14="http://schemas.microsoft.com/office/powerpoint/2010/main" val="4146238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8</a:t>
            </a:fld>
            <a:endParaRPr lang="en-US"/>
          </a:p>
        </p:txBody>
      </p:sp>
    </p:spTree>
    <p:extLst>
      <p:ext uri="{BB962C8B-B14F-4D97-AF65-F5344CB8AC3E}">
        <p14:creationId xmlns:p14="http://schemas.microsoft.com/office/powerpoint/2010/main" val="418983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BORUTA IS WRAPPER TYPE FEATURE SELECTION METHOD WHICH SHOWS THE IMPORATANT VARIBALES FROM THE DATA SET ON THE BASIS OF MAXIMUM Z SCORE WHICH FEATURE HAS. Z SCORE IS NOTHING BUT THE NUMBER OF STANDARD DEVIATION FROM THE MEAN A DATA POINT IS. </a:t>
            </a:r>
          </a:p>
          <a:p>
            <a:endParaRPr lang="en-US" dirty="0"/>
          </a:p>
          <a:p>
            <a:r>
              <a:rPr lang="en-US" dirty="0"/>
              <a:t>GREEN INDICATED THE IMPORTANT VARIBALES  WHICH HAS HIGHEST IMPACT ON THE DEPENDENT VARIBALE. </a:t>
            </a:r>
          </a:p>
          <a:p>
            <a:endParaRPr lang="en-US" dirty="0"/>
          </a:p>
          <a:p>
            <a:r>
              <a:rPr lang="en-US" dirty="0"/>
              <a:t>BLUE INDICATED WHICH ARE NOT GOOD VARIBALES TO USE IN THE MODEL  tentative </a:t>
            </a:r>
          </a:p>
          <a:p>
            <a:endParaRPr lang="en-US" dirty="0"/>
          </a:p>
          <a:p>
            <a:r>
              <a:rPr lang="en-US" dirty="0"/>
              <a:t>YELLOW VARIBALES ARE MODERATE IMPORATANT VARIABLES </a:t>
            </a:r>
          </a:p>
          <a:p>
            <a:endParaRPr lang="en-US" dirty="0"/>
          </a:p>
          <a:p>
            <a:endParaRPr lang="en-US" dirty="0"/>
          </a:p>
          <a:p>
            <a:r>
              <a:rPr lang="en-US" dirty="0"/>
              <a:t>CORREALTION PLOT :</a:t>
            </a:r>
          </a:p>
          <a:p>
            <a:r>
              <a:rPr lang="en-US" dirty="0"/>
              <a:t>1 perfect </a:t>
            </a:r>
          </a:p>
          <a:p>
            <a:r>
              <a:rPr lang="en-US" dirty="0"/>
              <a:t>0.80 to 1.0 very strong </a:t>
            </a:r>
          </a:p>
          <a:p>
            <a:r>
              <a:rPr lang="en-US" dirty="0"/>
              <a:t>0.60 to 0.80 strong </a:t>
            </a:r>
          </a:p>
          <a:p>
            <a:endParaRPr lang="en-US" dirty="0"/>
          </a:p>
          <a:p>
            <a:endParaRPr lang="en-US" dirty="0"/>
          </a:p>
          <a:p>
            <a:endParaRPr lang="en-US" dirty="0"/>
          </a:p>
          <a:p>
            <a:r>
              <a:rPr lang="en-US" dirty="0"/>
              <a:t>Bartlett test</a:t>
            </a:r>
          </a:p>
          <a:p>
            <a:endParaRPr lang="en-US" dirty="0"/>
          </a:p>
          <a:p>
            <a:endParaRPr lang="en-US" dirty="0"/>
          </a:p>
          <a:p>
            <a:endParaRPr lang="en-US" dirty="0"/>
          </a:p>
          <a:p>
            <a:r>
              <a:rPr lang="en-US" dirty="0"/>
              <a:t>KMO KAISER MEYER OLKIN TEST IS FOR THE SAMPLING ADEQUACY FRO EASCH MODEL </a:t>
            </a:r>
          </a:p>
          <a:p>
            <a:endParaRPr lang="en-US" b="1" dirty="0"/>
          </a:p>
        </p:txBody>
      </p:sp>
      <p:sp>
        <p:nvSpPr>
          <p:cNvPr id="4" name="Slide Number Placeholder 3"/>
          <p:cNvSpPr>
            <a:spLocks noGrp="1"/>
          </p:cNvSpPr>
          <p:nvPr>
            <p:ph type="sldNum" sz="quarter" idx="5"/>
          </p:nvPr>
        </p:nvSpPr>
        <p:spPr/>
        <p:txBody>
          <a:bodyPr/>
          <a:lstStyle/>
          <a:p>
            <a:fld id="{FC7A7839-58CD-CA46-A35E-250476CEFE9B}" type="slidenum">
              <a:rPr lang="en-US" smtClean="0"/>
              <a:t>9</a:t>
            </a:fld>
            <a:endParaRPr lang="en-US"/>
          </a:p>
        </p:txBody>
      </p:sp>
    </p:spTree>
    <p:extLst>
      <p:ext uri="{BB962C8B-B14F-4D97-AF65-F5344CB8AC3E}">
        <p14:creationId xmlns:p14="http://schemas.microsoft.com/office/powerpoint/2010/main" val="637148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A7839-58CD-CA46-A35E-250476CEFE9B}" type="slidenum">
              <a:rPr lang="en-US" smtClean="0"/>
              <a:t>10</a:t>
            </a:fld>
            <a:endParaRPr lang="en-US"/>
          </a:p>
        </p:txBody>
      </p:sp>
    </p:spTree>
    <p:extLst>
      <p:ext uri="{BB962C8B-B14F-4D97-AF65-F5344CB8AC3E}">
        <p14:creationId xmlns:p14="http://schemas.microsoft.com/office/powerpoint/2010/main" val="410691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79DCC79-959A-0C43-A7A8-45060AB454C9}" type="datetime1">
              <a:rPr lang="en-IN" smtClean="0"/>
              <a:t>27/08/19</a:t>
            </a:fld>
            <a:endParaRPr lang="en-US"/>
          </a:p>
        </p:txBody>
      </p:sp>
      <p:sp>
        <p:nvSpPr>
          <p:cNvPr id="5" name="Footer Placeholder 4"/>
          <p:cNvSpPr>
            <a:spLocks noGrp="1"/>
          </p:cNvSpPr>
          <p:nvPr>
            <p:ph type="ftr" sz="quarter" idx="11"/>
          </p:nvPr>
        </p:nvSpPr>
        <p:spPr/>
        <p:txBody>
          <a:bodyPr/>
          <a:lstStyle/>
          <a:p>
            <a:r>
              <a:rPr lang="en-US"/>
              <a:t>National College of Ireland</a:t>
            </a:r>
          </a:p>
        </p:txBody>
      </p:sp>
      <p:sp>
        <p:nvSpPr>
          <p:cNvPr id="6" name="Slide Number Placeholder 5"/>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209579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01F2EC0-1472-5A4C-B10C-009526A3AE1B}" type="datetime1">
              <a:rPr lang="en-IN" smtClean="0"/>
              <a:t>27/08/19</a:t>
            </a:fld>
            <a:endParaRPr lang="en-US"/>
          </a:p>
        </p:txBody>
      </p:sp>
      <p:sp>
        <p:nvSpPr>
          <p:cNvPr id="5" name="Footer Placeholder 4"/>
          <p:cNvSpPr>
            <a:spLocks noGrp="1"/>
          </p:cNvSpPr>
          <p:nvPr>
            <p:ph type="ftr" sz="quarter" idx="11"/>
          </p:nvPr>
        </p:nvSpPr>
        <p:spPr/>
        <p:txBody>
          <a:bodyPr/>
          <a:lstStyle/>
          <a:p>
            <a:r>
              <a:rPr lang="en-US"/>
              <a:t>National College of Ireland</a:t>
            </a:r>
          </a:p>
        </p:txBody>
      </p:sp>
      <p:sp>
        <p:nvSpPr>
          <p:cNvPr id="6" name="Slide Number Placeholder 5"/>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259366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248268-8EF3-754F-BEC0-DD987113A7BE}" type="datetime1">
              <a:rPr lang="en-IN" smtClean="0"/>
              <a:t>27/08/19</a:t>
            </a:fld>
            <a:endParaRPr lang="en-US"/>
          </a:p>
        </p:txBody>
      </p:sp>
      <p:sp>
        <p:nvSpPr>
          <p:cNvPr id="5" name="Footer Placeholder 4"/>
          <p:cNvSpPr>
            <a:spLocks noGrp="1"/>
          </p:cNvSpPr>
          <p:nvPr>
            <p:ph type="ftr" sz="quarter" idx="11"/>
          </p:nvPr>
        </p:nvSpPr>
        <p:spPr/>
        <p:txBody>
          <a:bodyPr/>
          <a:lstStyle/>
          <a:p>
            <a:r>
              <a:rPr lang="en-US"/>
              <a:t>National College of Ireland</a:t>
            </a:r>
          </a:p>
        </p:txBody>
      </p:sp>
      <p:sp>
        <p:nvSpPr>
          <p:cNvPr id="6" name="Slide Number Placeholder 5"/>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328743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9F7A039-35DC-F942-90D9-92FB70A65699}" type="datetime1">
              <a:rPr lang="en-IN" smtClean="0"/>
              <a:t>27/08/19</a:t>
            </a:fld>
            <a:endParaRPr lang="en-US"/>
          </a:p>
        </p:txBody>
      </p:sp>
      <p:sp>
        <p:nvSpPr>
          <p:cNvPr id="5" name="Footer Placeholder 4"/>
          <p:cNvSpPr>
            <a:spLocks noGrp="1"/>
          </p:cNvSpPr>
          <p:nvPr>
            <p:ph type="ftr" sz="quarter" idx="11"/>
          </p:nvPr>
        </p:nvSpPr>
        <p:spPr/>
        <p:txBody>
          <a:bodyPr/>
          <a:lstStyle/>
          <a:p>
            <a:r>
              <a:rPr lang="en-US"/>
              <a:t>National College of Ireland</a:t>
            </a:r>
          </a:p>
        </p:txBody>
      </p:sp>
      <p:sp>
        <p:nvSpPr>
          <p:cNvPr id="6" name="Slide Number Placeholder 5"/>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232410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BA86A64-5FDD-554A-9F59-40BD4D52F0D1}" type="datetime1">
              <a:rPr lang="en-IN" smtClean="0"/>
              <a:t>27/08/19</a:t>
            </a:fld>
            <a:endParaRPr lang="en-US"/>
          </a:p>
        </p:txBody>
      </p:sp>
      <p:sp>
        <p:nvSpPr>
          <p:cNvPr id="5" name="Footer Placeholder 4"/>
          <p:cNvSpPr>
            <a:spLocks noGrp="1"/>
          </p:cNvSpPr>
          <p:nvPr>
            <p:ph type="ftr" sz="quarter" idx="11"/>
          </p:nvPr>
        </p:nvSpPr>
        <p:spPr/>
        <p:txBody>
          <a:bodyPr/>
          <a:lstStyle/>
          <a:p>
            <a:r>
              <a:rPr lang="en-US"/>
              <a:t>National College of Ireland</a:t>
            </a:r>
          </a:p>
        </p:txBody>
      </p:sp>
      <p:sp>
        <p:nvSpPr>
          <p:cNvPr id="6" name="Slide Number Placeholder 5"/>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207749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F33EC14-DBDB-6F4B-A5A6-291FBCA1B7E4}" type="datetime1">
              <a:rPr lang="en-IN" smtClean="0"/>
              <a:t>27/08/19</a:t>
            </a:fld>
            <a:endParaRPr lang="en-US"/>
          </a:p>
        </p:txBody>
      </p:sp>
      <p:sp>
        <p:nvSpPr>
          <p:cNvPr id="6" name="Footer Placeholder 5"/>
          <p:cNvSpPr>
            <a:spLocks noGrp="1"/>
          </p:cNvSpPr>
          <p:nvPr>
            <p:ph type="ftr" sz="quarter" idx="11"/>
          </p:nvPr>
        </p:nvSpPr>
        <p:spPr/>
        <p:txBody>
          <a:bodyPr/>
          <a:lstStyle/>
          <a:p>
            <a:r>
              <a:rPr lang="en-US"/>
              <a:t>National College of Ireland</a:t>
            </a:r>
          </a:p>
        </p:txBody>
      </p:sp>
      <p:sp>
        <p:nvSpPr>
          <p:cNvPr id="7" name="Slide Number Placeholder 6"/>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213130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9A1A499-1D74-E944-A059-389FD14E729D}" type="datetime1">
              <a:rPr lang="en-IN" smtClean="0"/>
              <a:t>27/08/19</a:t>
            </a:fld>
            <a:endParaRPr lang="en-US"/>
          </a:p>
        </p:txBody>
      </p:sp>
      <p:sp>
        <p:nvSpPr>
          <p:cNvPr id="8" name="Footer Placeholder 7"/>
          <p:cNvSpPr>
            <a:spLocks noGrp="1"/>
          </p:cNvSpPr>
          <p:nvPr>
            <p:ph type="ftr" sz="quarter" idx="11"/>
          </p:nvPr>
        </p:nvSpPr>
        <p:spPr/>
        <p:txBody>
          <a:bodyPr/>
          <a:lstStyle/>
          <a:p>
            <a:r>
              <a:rPr lang="en-US"/>
              <a:t>National College of Ireland</a:t>
            </a:r>
          </a:p>
        </p:txBody>
      </p:sp>
      <p:sp>
        <p:nvSpPr>
          <p:cNvPr id="9" name="Slide Number Placeholder 8"/>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49912076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78EB175-2D1D-6246-A8FE-F93297E8D13D}" type="datetime1">
              <a:rPr lang="en-IN" smtClean="0"/>
              <a:t>27/08/19</a:t>
            </a:fld>
            <a:endParaRPr lang="en-US"/>
          </a:p>
        </p:txBody>
      </p:sp>
      <p:sp>
        <p:nvSpPr>
          <p:cNvPr id="4" name="Footer Placeholder 3"/>
          <p:cNvSpPr>
            <a:spLocks noGrp="1"/>
          </p:cNvSpPr>
          <p:nvPr>
            <p:ph type="ftr" sz="quarter" idx="11"/>
          </p:nvPr>
        </p:nvSpPr>
        <p:spPr/>
        <p:txBody>
          <a:bodyPr/>
          <a:lstStyle/>
          <a:p>
            <a:r>
              <a:rPr lang="en-US"/>
              <a:t>National College of Ireland</a:t>
            </a:r>
          </a:p>
        </p:txBody>
      </p:sp>
      <p:sp>
        <p:nvSpPr>
          <p:cNvPr id="5" name="Slide Number Placeholder 4"/>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263110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C1A10-5049-FA47-B44B-B35A4961A055}" type="datetime1">
              <a:rPr lang="en-IN" smtClean="0"/>
              <a:t>27/08/19</a:t>
            </a:fld>
            <a:endParaRPr lang="en-US"/>
          </a:p>
        </p:txBody>
      </p:sp>
      <p:sp>
        <p:nvSpPr>
          <p:cNvPr id="3" name="Footer Placeholder 2"/>
          <p:cNvSpPr>
            <a:spLocks noGrp="1"/>
          </p:cNvSpPr>
          <p:nvPr>
            <p:ph type="ftr" sz="quarter" idx="11"/>
          </p:nvPr>
        </p:nvSpPr>
        <p:spPr/>
        <p:txBody>
          <a:bodyPr/>
          <a:lstStyle/>
          <a:p>
            <a:r>
              <a:rPr lang="en-US"/>
              <a:t>National College of Ireland</a:t>
            </a:r>
          </a:p>
        </p:txBody>
      </p:sp>
      <p:sp>
        <p:nvSpPr>
          <p:cNvPr id="4" name="Slide Number Placeholder 3"/>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323039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363584-DCFB-DB48-BD2C-0518709FA48A}" type="datetime1">
              <a:rPr lang="en-IN" smtClean="0"/>
              <a:t>27/08/19</a:t>
            </a:fld>
            <a:endParaRPr lang="en-US"/>
          </a:p>
        </p:txBody>
      </p:sp>
      <p:sp>
        <p:nvSpPr>
          <p:cNvPr id="6" name="Footer Placeholder 5"/>
          <p:cNvSpPr>
            <a:spLocks noGrp="1"/>
          </p:cNvSpPr>
          <p:nvPr>
            <p:ph type="ftr" sz="quarter" idx="11"/>
          </p:nvPr>
        </p:nvSpPr>
        <p:spPr/>
        <p:txBody>
          <a:bodyPr/>
          <a:lstStyle/>
          <a:p>
            <a:r>
              <a:rPr lang="en-US"/>
              <a:t>National College of Ireland</a:t>
            </a:r>
          </a:p>
        </p:txBody>
      </p:sp>
      <p:sp>
        <p:nvSpPr>
          <p:cNvPr id="7" name="Slide Number Placeholder 6"/>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654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A9257F-DA30-CF49-B01D-96724E888213}" type="datetime1">
              <a:rPr lang="en-IN" smtClean="0"/>
              <a:t>27/08/19</a:t>
            </a:fld>
            <a:endParaRPr lang="en-US"/>
          </a:p>
        </p:txBody>
      </p:sp>
      <p:sp>
        <p:nvSpPr>
          <p:cNvPr id="6" name="Footer Placeholder 5"/>
          <p:cNvSpPr>
            <a:spLocks noGrp="1"/>
          </p:cNvSpPr>
          <p:nvPr>
            <p:ph type="ftr" sz="quarter" idx="11"/>
          </p:nvPr>
        </p:nvSpPr>
        <p:spPr/>
        <p:txBody>
          <a:bodyPr/>
          <a:lstStyle/>
          <a:p>
            <a:r>
              <a:rPr lang="en-US"/>
              <a:t>National College of Ireland</a:t>
            </a:r>
            <a:endParaRPr lang="en-US" dirty="0"/>
          </a:p>
        </p:txBody>
      </p:sp>
      <p:sp>
        <p:nvSpPr>
          <p:cNvPr id="7" name="Slide Number Placeholder 6"/>
          <p:cNvSpPr>
            <a:spLocks noGrp="1"/>
          </p:cNvSpPr>
          <p:nvPr>
            <p:ph type="sldNum" sz="quarter" idx="12"/>
          </p:nvPr>
        </p:nvSpPr>
        <p:spPr/>
        <p:txBody>
          <a:bodyPr/>
          <a:lstStyle/>
          <a:p>
            <a:fld id="{1E4DEA5F-5DC9-9240-A2B3-EE55DCA5F059}" type="slidenum">
              <a:rPr lang="en-US" smtClean="0"/>
              <a:t>‹#›</a:t>
            </a:fld>
            <a:endParaRPr lang="en-US"/>
          </a:p>
        </p:txBody>
      </p:sp>
    </p:spTree>
    <p:extLst>
      <p:ext uri="{BB962C8B-B14F-4D97-AF65-F5344CB8AC3E}">
        <p14:creationId xmlns:p14="http://schemas.microsoft.com/office/powerpoint/2010/main" val="149729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1A499-1D74-E944-A059-389FD14E729D}" type="datetime1">
              <a:rPr lang="en-IN" smtClean="0"/>
              <a:t>27/08/19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National College of Ireland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DEA5F-5DC9-9240-A2B3-EE55DCA5F059}" type="slidenum">
              <a:rPr lang="en-US" smtClean="0"/>
              <a:t>‹#›</a:t>
            </a:fld>
            <a:endParaRPr lang="en-US"/>
          </a:p>
        </p:txBody>
      </p:sp>
    </p:spTree>
    <p:extLst>
      <p:ext uri="{BB962C8B-B14F-4D97-AF65-F5344CB8AC3E}">
        <p14:creationId xmlns:p14="http://schemas.microsoft.com/office/powerpoint/2010/main" val="1362714651"/>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rchive.ics.uci.edu/ml/datasets/Breast+Cancer+Wisconsin+%28Diagnostic%29"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F768-99E2-D940-9A61-AC16485E9EC2}"/>
              </a:ext>
            </a:extLst>
          </p:cNvPr>
          <p:cNvSpPr>
            <a:spLocks noGrp="1"/>
          </p:cNvSpPr>
          <p:nvPr>
            <p:ph type="ctrTitle"/>
          </p:nvPr>
        </p:nvSpPr>
        <p:spPr>
          <a:xfrm>
            <a:off x="1071562" y="2386744"/>
            <a:ext cx="10048875" cy="1645920"/>
          </a:xfrm>
        </p:spPr>
        <p:txBody>
          <a:bodyPr>
            <a:normAutofit fontScale="90000"/>
          </a:bodyPr>
          <a:lstStyle/>
          <a:p>
            <a:r>
              <a:rPr lang="en-US" dirty="0">
                <a:solidFill>
                  <a:schemeClr val="bg1"/>
                </a:solidFill>
              </a:rPr>
              <a:t>Breast Cancer Diagnosis Prediction using machine learning</a:t>
            </a:r>
          </a:p>
        </p:txBody>
      </p:sp>
      <p:sp>
        <p:nvSpPr>
          <p:cNvPr id="3" name="Subtitle 2">
            <a:extLst>
              <a:ext uri="{FF2B5EF4-FFF2-40B4-BE49-F238E27FC236}">
                <a16:creationId xmlns:a16="http://schemas.microsoft.com/office/drawing/2014/main" id="{B26F9872-EA57-A748-9B7B-2383CFEE390F}"/>
              </a:ext>
            </a:extLst>
          </p:cNvPr>
          <p:cNvSpPr>
            <a:spLocks noGrp="1"/>
          </p:cNvSpPr>
          <p:nvPr>
            <p:ph type="subTitle" idx="1"/>
          </p:nvPr>
        </p:nvSpPr>
        <p:spPr>
          <a:xfrm>
            <a:off x="8200644" y="5475231"/>
            <a:ext cx="3991356" cy="1239894"/>
          </a:xfrm>
        </p:spPr>
        <p:txBody>
          <a:bodyPr>
            <a:normAutofit lnSpcReduction="10000"/>
          </a:bodyPr>
          <a:lstStyle/>
          <a:p>
            <a:r>
              <a:rPr lang="en-US" dirty="0">
                <a:solidFill>
                  <a:schemeClr val="bg1"/>
                </a:solidFill>
              </a:rPr>
              <a:t>Pranav Kiran Rajhans </a:t>
            </a:r>
          </a:p>
          <a:p>
            <a:r>
              <a:rPr lang="en-US" dirty="0">
                <a:solidFill>
                  <a:schemeClr val="bg1"/>
                </a:solidFill>
              </a:rPr>
              <a:t>X16149645</a:t>
            </a:r>
          </a:p>
          <a:p>
            <a:r>
              <a:rPr lang="en-US" dirty="0">
                <a:solidFill>
                  <a:schemeClr val="bg1"/>
                </a:solidFill>
              </a:rPr>
              <a:t>MSc Data Analytics</a:t>
            </a:r>
          </a:p>
        </p:txBody>
      </p:sp>
      <p:sp>
        <p:nvSpPr>
          <p:cNvPr id="4" name="TextBox 3">
            <a:extLst>
              <a:ext uri="{FF2B5EF4-FFF2-40B4-BE49-F238E27FC236}">
                <a16:creationId xmlns:a16="http://schemas.microsoft.com/office/drawing/2014/main" id="{0C82327E-28D2-1C42-A02D-C879E0860E17}"/>
              </a:ext>
            </a:extLst>
          </p:cNvPr>
          <p:cNvSpPr txBox="1"/>
          <p:nvPr/>
        </p:nvSpPr>
        <p:spPr>
          <a:xfrm>
            <a:off x="542261" y="6095178"/>
            <a:ext cx="4171014" cy="461665"/>
          </a:xfrm>
          <a:prstGeom prst="rect">
            <a:avLst/>
          </a:prstGeom>
          <a:noFill/>
        </p:spPr>
        <p:txBody>
          <a:bodyPr wrap="none" rtlCol="0">
            <a:spAutoFit/>
          </a:bodyPr>
          <a:lstStyle/>
          <a:p>
            <a:r>
              <a:rPr lang="en-US" sz="2400" dirty="0">
                <a:solidFill>
                  <a:schemeClr val="bg1"/>
                </a:solidFill>
              </a:rPr>
              <a:t>Supervisor : Prof. Christian Horn</a:t>
            </a:r>
          </a:p>
        </p:txBody>
      </p:sp>
      <p:sp>
        <p:nvSpPr>
          <p:cNvPr id="5" name="TextBox 4">
            <a:extLst>
              <a:ext uri="{FF2B5EF4-FFF2-40B4-BE49-F238E27FC236}">
                <a16:creationId xmlns:a16="http://schemas.microsoft.com/office/drawing/2014/main" id="{2B99EA66-91E0-5C48-B433-3A36C62EFC26}"/>
              </a:ext>
            </a:extLst>
          </p:cNvPr>
          <p:cNvSpPr txBox="1"/>
          <p:nvPr/>
        </p:nvSpPr>
        <p:spPr>
          <a:xfrm>
            <a:off x="1627322" y="567238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6695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E5F52F-EA6C-DA45-8148-B3962F322B58}"/>
              </a:ext>
            </a:extLst>
          </p:cNvPr>
          <p:cNvSpPr txBox="1"/>
          <p:nvPr/>
        </p:nvSpPr>
        <p:spPr>
          <a:xfrm>
            <a:off x="5057259" y="956366"/>
            <a:ext cx="2333203" cy="523220"/>
          </a:xfrm>
          <a:prstGeom prst="rect">
            <a:avLst/>
          </a:prstGeom>
          <a:noFill/>
        </p:spPr>
        <p:txBody>
          <a:bodyPr wrap="none" rtlCol="0">
            <a:spAutoFit/>
          </a:bodyPr>
          <a:lstStyle/>
          <a:p>
            <a:r>
              <a:rPr lang="en-US" sz="2800" dirty="0">
                <a:solidFill>
                  <a:schemeClr val="bg1"/>
                </a:solidFill>
              </a:rPr>
              <a:t>Figure: Boruta </a:t>
            </a:r>
          </a:p>
        </p:txBody>
      </p:sp>
      <p:pic>
        <p:nvPicPr>
          <p:cNvPr id="11" name="Picture 10">
            <a:extLst>
              <a:ext uri="{FF2B5EF4-FFF2-40B4-BE49-F238E27FC236}">
                <a16:creationId xmlns:a16="http://schemas.microsoft.com/office/drawing/2014/main" id="{116CEAEE-0A12-F148-B79B-22BB63C868CA}"/>
              </a:ext>
            </a:extLst>
          </p:cNvPr>
          <p:cNvPicPr>
            <a:picLocks/>
          </p:cNvPicPr>
          <p:nvPr/>
        </p:nvPicPr>
        <p:blipFill>
          <a:blip r:embed="rId3"/>
          <a:stretch>
            <a:fillRect/>
          </a:stretch>
        </p:blipFill>
        <p:spPr>
          <a:xfrm>
            <a:off x="838200" y="1498600"/>
            <a:ext cx="10771322" cy="4495800"/>
          </a:xfrm>
          <a:prstGeom prst="rect">
            <a:avLst/>
          </a:prstGeom>
        </p:spPr>
      </p:pic>
      <p:sp>
        <p:nvSpPr>
          <p:cNvPr id="13" name="Date Placeholder 12">
            <a:extLst>
              <a:ext uri="{FF2B5EF4-FFF2-40B4-BE49-F238E27FC236}">
                <a16:creationId xmlns:a16="http://schemas.microsoft.com/office/drawing/2014/main" id="{9707A137-CB2C-864F-A976-949306B3352E}"/>
              </a:ext>
            </a:extLst>
          </p:cNvPr>
          <p:cNvSpPr>
            <a:spLocks noGrp="1"/>
          </p:cNvSpPr>
          <p:nvPr>
            <p:ph type="dt" sz="half" idx="10"/>
          </p:nvPr>
        </p:nvSpPr>
        <p:spPr/>
        <p:txBody>
          <a:bodyPr/>
          <a:lstStyle/>
          <a:p>
            <a:fld id="{CDCB84C9-3018-C145-B8A2-5ABBA438889E}" type="datetime1">
              <a:rPr lang="en-IN" smtClean="0">
                <a:solidFill>
                  <a:schemeClr val="bg1"/>
                </a:solidFill>
              </a:rPr>
              <a:t>27/08/19</a:t>
            </a:fld>
            <a:endParaRPr lang="en-US">
              <a:solidFill>
                <a:schemeClr val="bg1"/>
              </a:solidFill>
            </a:endParaRPr>
          </a:p>
        </p:txBody>
      </p:sp>
      <p:sp>
        <p:nvSpPr>
          <p:cNvPr id="14" name="Footer Placeholder 13">
            <a:extLst>
              <a:ext uri="{FF2B5EF4-FFF2-40B4-BE49-F238E27FC236}">
                <a16:creationId xmlns:a16="http://schemas.microsoft.com/office/drawing/2014/main" id="{684C3DE6-2328-E645-86A6-32AD3F7D53DD}"/>
              </a:ext>
            </a:extLst>
          </p:cNvPr>
          <p:cNvSpPr>
            <a:spLocks noGrp="1"/>
          </p:cNvSpPr>
          <p:nvPr>
            <p:ph type="ftr" sz="quarter" idx="11"/>
          </p:nvPr>
        </p:nvSpPr>
        <p:spPr/>
        <p:txBody>
          <a:bodyPr/>
          <a:lstStyle/>
          <a:p>
            <a:r>
              <a:rPr lang="en-US">
                <a:solidFill>
                  <a:schemeClr val="bg1"/>
                </a:solidFill>
              </a:rPr>
              <a:t>National College of Ireland</a:t>
            </a:r>
          </a:p>
        </p:txBody>
      </p:sp>
      <p:sp>
        <p:nvSpPr>
          <p:cNvPr id="15" name="Slide Number Placeholder 14">
            <a:extLst>
              <a:ext uri="{FF2B5EF4-FFF2-40B4-BE49-F238E27FC236}">
                <a16:creationId xmlns:a16="http://schemas.microsoft.com/office/drawing/2014/main" id="{9127F6C2-DC4C-5C4A-A6AD-F6E4601F0EDE}"/>
              </a:ext>
            </a:extLst>
          </p:cNvPr>
          <p:cNvSpPr>
            <a:spLocks noGrp="1"/>
          </p:cNvSpPr>
          <p:nvPr>
            <p:ph type="sldNum" sz="quarter" idx="12"/>
          </p:nvPr>
        </p:nvSpPr>
        <p:spPr/>
        <p:txBody>
          <a:bodyPr/>
          <a:lstStyle/>
          <a:p>
            <a:fld id="{1E4DEA5F-5DC9-9240-A2B3-EE55DCA5F059}" type="slidenum">
              <a:rPr lang="en-US" smtClean="0">
                <a:solidFill>
                  <a:schemeClr val="bg1"/>
                </a:solidFill>
              </a:rPr>
              <a:t>10</a:t>
            </a:fld>
            <a:endParaRPr lang="en-US">
              <a:solidFill>
                <a:schemeClr val="bg1"/>
              </a:solidFill>
            </a:endParaRPr>
          </a:p>
        </p:txBody>
      </p:sp>
    </p:spTree>
    <p:extLst>
      <p:ext uri="{BB962C8B-B14F-4D97-AF65-F5344CB8AC3E}">
        <p14:creationId xmlns:p14="http://schemas.microsoft.com/office/powerpoint/2010/main" val="337627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98A044-BC03-1C41-A3B0-2BCB30227E14}"/>
              </a:ext>
            </a:extLst>
          </p:cNvPr>
          <p:cNvPicPr>
            <a:picLocks noChangeAspect="1"/>
          </p:cNvPicPr>
          <p:nvPr/>
        </p:nvPicPr>
        <p:blipFill>
          <a:blip r:embed="rId3"/>
          <a:stretch>
            <a:fillRect/>
          </a:stretch>
        </p:blipFill>
        <p:spPr>
          <a:xfrm>
            <a:off x="3018702" y="1793705"/>
            <a:ext cx="6154596" cy="3792347"/>
          </a:xfrm>
          <a:prstGeom prst="rect">
            <a:avLst/>
          </a:prstGeom>
        </p:spPr>
      </p:pic>
      <p:sp>
        <p:nvSpPr>
          <p:cNvPr id="4" name="TextBox 3">
            <a:extLst>
              <a:ext uri="{FF2B5EF4-FFF2-40B4-BE49-F238E27FC236}">
                <a16:creationId xmlns:a16="http://schemas.microsoft.com/office/drawing/2014/main" id="{F5F596F0-36DB-C947-9AB3-94FF87B8ACB0}"/>
              </a:ext>
            </a:extLst>
          </p:cNvPr>
          <p:cNvSpPr txBox="1"/>
          <p:nvPr/>
        </p:nvSpPr>
        <p:spPr>
          <a:xfrm>
            <a:off x="4625939" y="1140941"/>
            <a:ext cx="3639138" cy="523220"/>
          </a:xfrm>
          <a:prstGeom prst="rect">
            <a:avLst/>
          </a:prstGeom>
          <a:noFill/>
        </p:spPr>
        <p:txBody>
          <a:bodyPr wrap="none" rtlCol="0">
            <a:spAutoFit/>
          </a:bodyPr>
          <a:lstStyle/>
          <a:p>
            <a:r>
              <a:rPr lang="en-US" sz="2800" dirty="0">
                <a:solidFill>
                  <a:schemeClr val="bg1"/>
                </a:solidFill>
              </a:rPr>
              <a:t>Figure : Correlation Plot</a:t>
            </a:r>
          </a:p>
        </p:txBody>
      </p:sp>
      <p:sp>
        <p:nvSpPr>
          <p:cNvPr id="5" name="Date Placeholder 4">
            <a:extLst>
              <a:ext uri="{FF2B5EF4-FFF2-40B4-BE49-F238E27FC236}">
                <a16:creationId xmlns:a16="http://schemas.microsoft.com/office/drawing/2014/main" id="{4552D017-417E-9A4F-B667-5DC0C6B2BB53}"/>
              </a:ext>
            </a:extLst>
          </p:cNvPr>
          <p:cNvSpPr>
            <a:spLocks noGrp="1"/>
          </p:cNvSpPr>
          <p:nvPr>
            <p:ph type="dt" sz="half" idx="10"/>
          </p:nvPr>
        </p:nvSpPr>
        <p:spPr/>
        <p:txBody>
          <a:bodyPr/>
          <a:lstStyle/>
          <a:p>
            <a:fld id="{E6E649B0-6C80-8C41-BD8C-C21E740AE23F}" type="datetime1">
              <a:rPr lang="en-IN" smtClean="0">
                <a:solidFill>
                  <a:schemeClr val="bg1">
                    <a:alpha val="70000"/>
                  </a:schemeClr>
                </a:solidFill>
              </a:rPr>
              <a:t>27/08/19</a:t>
            </a:fld>
            <a:endParaRPr lang="en-US" dirty="0">
              <a:solidFill>
                <a:schemeClr val="bg1">
                  <a:alpha val="70000"/>
                </a:schemeClr>
              </a:solidFill>
            </a:endParaRPr>
          </a:p>
        </p:txBody>
      </p:sp>
      <p:sp>
        <p:nvSpPr>
          <p:cNvPr id="6" name="Footer Placeholder 5">
            <a:extLst>
              <a:ext uri="{FF2B5EF4-FFF2-40B4-BE49-F238E27FC236}">
                <a16:creationId xmlns:a16="http://schemas.microsoft.com/office/drawing/2014/main" id="{9F4A1C35-0CE5-6C4E-BF2F-760D7AB48775}"/>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7" name="Slide Number Placeholder 6">
            <a:extLst>
              <a:ext uri="{FF2B5EF4-FFF2-40B4-BE49-F238E27FC236}">
                <a16:creationId xmlns:a16="http://schemas.microsoft.com/office/drawing/2014/main" id="{86F8F152-8891-5748-9241-5D462F8FDC33}"/>
              </a:ext>
            </a:extLst>
          </p:cNvPr>
          <p:cNvSpPr>
            <a:spLocks noGrp="1"/>
          </p:cNvSpPr>
          <p:nvPr>
            <p:ph type="sldNum" sz="quarter" idx="12"/>
          </p:nvPr>
        </p:nvSpPr>
        <p:spPr/>
        <p:txBody>
          <a:bodyPr/>
          <a:lstStyle/>
          <a:p>
            <a:fld id="{1E4DEA5F-5DC9-9240-A2B3-EE55DCA5F059}"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698650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596F0-36DB-C947-9AB3-94FF87B8ACB0}"/>
              </a:ext>
            </a:extLst>
          </p:cNvPr>
          <p:cNvSpPr txBox="1"/>
          <p:nvPr/>
        </p:nvSpPr>
        <p:spPr>
          <a:xfrm>
            <a:off x="4906505" y="1282554"/>
            <a:ext cx="1824538" cy="523220"/>
          </a:xfrm>
          <a:prstGeom prst="rect">
            <a:avLst/>
          </a:prstGeom>
          <a:noFill/>
        </p:spPr>
        <p:txBody>
          <a:bodyPr wrap="none" rtlCol="0">
            <a:spAutoFit/>
          </a:bodyPr>
          <a:lstStyle/>
          <a:p>
            <a:r>
              <a:rPr lang="en-US" sz="2800" dirty="0">
                <a:solidFill>
                  <a:schemeClr val="bg1"/>
                </a:solidFill>
              </a:rPr>
              <a:t>MODELING</a:t>
            </a:r>
          </a:p>
        </p:txBody>
      </p:sp>
      <p:sp>
        <p:nvSpPr>
          <p:cNvPr id="5" name="Date Placeholder 4">
            <a:extLst>
              <a:ext uri="{FF2B5EF4-FFF2-40B4-BE49-F238E27FC236}">
                <a16:creationId xmlns:a16="http://schemas.microsoft.com/office/drawing/2014/main" id="{4552D017-417E-9A4F-B667-5DC0C6B2BB53}"/>
              </a:ext>
            </a:extLst>
          </p:cNvPr>
          <p:cNvSpPr>
            <a:spLocks noGrp="1"/>
          </p:cNvSpPr>
          <p:nvPr>
            <p:ph type="dt" sz="half" idx="10"/>
          </p:nvPr>
        </p:nvSpPr>
        <p:spPr/>
        <p:txBody>
          <a:bodyPr/>
          <a:lstStyle/>
          <a:p>
            <a:fld id="{E6E649B0-6C80-8C41-BD8C-C21E740AE23F}" type="datetime1">
              <a:rPr lang="en-IN" smtClean="0">
                <a:solidFill>
                  <a:schemeClr val="bg1">
                    <a:alpha val="70000"/>
                  </a:schemeClr>
                </a:solidFill>
              </a:rPr>
              <a:t>27/08/19</a:t>
            </a:fld>
            <a:endParaRPr lang="en-US" dirty="0">
              <a:solidFill>
                <a:schemeClr val="bg1">
                  <a:alpha val="70000"/>
                </a:schemeClr>
              </a:solidFill>
            </a:endParaRPr>
          </a:p>
        </p:txBody>
      </p:sp>
      <p:sp>
        <p:nvSpPr>
          <p:cNvPr id="6" name="Footer Placeholder 5">
            <a:extLst>
              <a:ext uri="{FF2B5EF4-FFF2-40B4-BE49-F238E27FC236}">
                <a16:creationId xmlns:a16="http://schemas.microsoft.com/office/drawing/2014/main" id="{9F4A1C35-0CE5-6C4E-BF2F-760D7AB48775}"/>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7" name="Slide Number Placeholder 6">
            <a:extLst>
              <a:ext uri="{FF2B5EF4-FFF2-40B4-BE49-F238E27FC236}">
                <a16:creationId xmlns:a16="http://schemas.microsoft.com/office/drawing/2014/main" id="{86F8F152-8891-5748-9241-5D462F8FDC33}"/>
              </a:ext>
            </a:extLst>
          </p:cNvPr>
          <p:cNvSpPr>
            <a:spLocks noGrp="1"/>
          </p:cNvSpPr>
          <p:nvPr>
            <p:ph type="sldNum" sz="quarter" idx="12"/>
          </p:nvPr>
        </p:nvSpPr>
        <p:spPr/>
        <p:txBody>
          <a:bodyPr/>
          <a:lstStyle/>
          <a:p>
            <a:fld id="{1E4DEA5F-5DC9-9240-A2B3-EE55DCA5F059}" type="slidenum">
              <a:rPr lang="en-US" smtClean="0">
                <a:solidFill>
                  <a:schemeClr val="bg1"/>
                </a:solidFill>
              </a:rPr>
              <a:t>12</a:t>
            </a:fld>
            <a:endParaRPr lang="en-US" dirty="0">
              <a:solidFill>
                <a:schemeClr val="bg1"/>
              </a:solidFill>
            </a:endParaRPr>
          </a:p>
        </p:txBody>
      </p:sp>
      <p:sp>
        <p:nvSpPr>
          <p:cNvPr id="2" name="TextBox 1">
            <a:extLst>
              <a:ext uri="{FF2B5EF4-FFF2-40B4-BE49-F238E27FC236}">
                <a16:creationId xmlns:a16="http://schemas.microsoft.com/office/drawing/2014/main" id="{EEB8D2A1-28A9-384E-BD29-5714E2A3CE68}"/>
              </a:ext>
            </a:extLst>
          </p:cNvPr>
          <p:cNvSpPr txBox="1"/>
          <p:nvPr/>
        </p:nvSpPr>
        <p:spPr>
          <a:xfrm>
            <a:off x="2077137" y="2794343"/>
            <a:ext cx="7190849"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Random Forest</a:t>
            </a:r>
          </a:p>
          <a:p>
            <a:pPr marL="285750" indent="-285750">
              <a:buFont typeface="Arial" panose="020B0604020202020204" pitchFamily="34" charset="0"/>
              <a:buChar char="•"/>
            </a:pPr>
            <a:r>
              <a:rPr lang="en-US" sz="2800" dirty="0">
                <a:solidFill>
                  <a:schemeClr val="bg1"/>
                </a:solidFill>
              </a:rPr>
              <a:t>K-Nearest Neighbor</a:t>
            </a:r>
          </a:p>
          <a:p>
            <a:pPr marL="285750" indent="-285750">
              <a:buFont typeface="Arial" panose="020B0604020202020204" pitchFamily="34" charset="0"/>
              <a:buChar char="•"/>
            </a:pPr>
            <a:r>
              <a:rPr lang="en-US" sz="2800" dirty="0">
                <a:solidFill>
                  <a:schemeClr val="bg1"/>
                </a:solidFill>
              </a:rPr>
              <a:t>Support Vector Machine  </a:t>
            </a:r>
          </a:p>
          <a:p>
            <a:pPr marL="285750" indent="-285750">
              <a:buFont typeface="Arial" panose="020B0604020202020204" pitchFamily="34" charset="0"/>
              <a:buChar char="•"/>
            </a:pPr>
            <a:r>
              <a:rPr lang="en-US" sz="2800" dirty="0">
                <a:solidFill>
                  <a:schemeClr val="bg1"/>
                </a:solidFill>
              </a:rPr>
              <a:t>Gradient Boosting Model</a:t>
            </a:r>
          </a:p>
        </p:txBody>
      </p:sp>
    </p:spTree>
    <p:extLst>
      <p:ext uri="{BB962C8B-B14F-4D97-AF65-F5344CB8AC3E}">
        <p14:creationId xmlns:p14="http://schemas.microsoft.com/office/powerpoint/2010/main" val="224392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33E375-3E37-B642-B9CE-06ECD1DA738B}"/>
              </a:ext>
            </a:extLst>
          </p:cNvPr>
          <p:cNvSpPr/>
          <p:nvPr/>
        </p:nvSpPr>
        <p:spPr>
          <a:xfrm>
            <a:off x="3885138" y="1248156"/>
            <a:ext cx="4421723" cy="523220"/>
          </a:xfrm>
          <a:prstGeom prst="rect">
            <a:avLst/>
          </a:prstGeom>
        </p:spPr>
        <p:txBody>
          <a:bodyPr wrap="none">
            <a:spAutoFit/>
          </a:bodyPr>
          <a:lstStyle/>
          <a:p>
            <a:r>
              <a:rPr lang="en-US" sz="2800" dirty="0">
                <a:solidFill>
                  <a:schemeClr val="bg1"/>
                </a:solidFill>
              </a:rPr>
              <a:t>RESULT AND EVALUATION</a:t>
            </a:r>
          </a:p>
        </p:txBody>
      </p:sp>
      <p:sp>
        <p:nvSpPr>
          <p:cNvPr id="4" name="TextBox 3">
            <a:extLst>
              <a:ext uri="{FF2B5EF4-FFF2-40B4-BE49-F238E27FC236}">
                <a16:creationId xmlns:a16="http://schemas.microsoft.com/office/drawing/2014/main" id="{036E5879-A69D-8846-AC10-19EE2763D9B3}"/>
              </a:ext>
            </a:extLst>
          </p:cNvPr>
          <p:cNvSpPr txBox="1"/>
          <p:nvPr/>
        </p:nvSpPr>
        <p:spPr>
          <a:xfrm>
            <a:off x="1676119" y="2163443"/>
            <a:ext cx="9291835" cy="1384995"/>
          </a:xfrm>
          <a:prstGeom prst="rect">
            <a:avLst/>
          </a:prstGeom>
          <a:noFill/>
        </p:spPr>
        <p:txBody>
          <a:bodyPr wrap="square" rtlCol="0">
            <a:spAutoFit/>
          </a:bodyPr>
          <a:lstStyle/>
          <a:p>
            <a:r>
              <a:rPr lang="en-US" sz="2800" dirty="0">
                <a:solidFill>
                  <a:schemeClr val="bg1"/>
                </a:solidFill>
              </a:rPr>
              <a:t>Random Forest -</a:t>
            </a:r>
          </a:p>
          <a:p>
            <a:r>
              <a:rPr lang="en-US" sz="2800" dirty="0">
                <a:solidFill>
                  <a:schemeClr val="bg1"/>
                </a:solidFill>
              </a:rPr>
              <a:t>This machine learning method is suitable for classification problem.  </a:t>
            </a:r>
          </a:p>
        </p:txBody>
      </p:sp>
      <p:graphicFrame>
        <p:nvGraphicFramePr>
          <p:cNvPr id="5" name="Table 4">
            <a:extLst>
              <a:ext uri="{FF2B5EF4-FFF2-40B4-BE49-F238E27FC236}">
                <a16:creationId xmlns:a16="http://schemas.microsoft.com/office/drawing/2014/main" id="{33838A31-476D-4943-8B71-83A708BAF09F}"/>
              </a:ext>
            </a:extLst>
          </p:cNvPr>
          <p:cNvGraphicFramePr>
            <a:graphicFrameLocks noGrp="1"/>
          </p:cNvGraphicFramePr>
          <p:nvPr>
            <p:extLst>
              <p:ext uri="{D42A27DB-BD31-4B8C-83A1-F6EECF244321}">
                <p14:modId xmlns:p14="http://schemas.microsoft.com/office/powerpoint/2010/main" val="3960222280"/>
              </p:ext>
            </p:extLst>
          </p:nvPr>
        </p:nvGraphicFramePr>
        <p:xfrm>
          <a:off x="1927360" y="3966249"/>
          <a:ext cx="8337278" cy="1554480"/>
        </p:xfrm>
        <a:graphic>
          <a:graphicData uri="http://schemas.openxmlformats.org/drawingml/2006/table">
            <a:tbl>
              <a:tblPr firstRow="1" bandRow="1">
                <a:tableStyleId>{5940675A-B579-460E-94D1-54222C63F5DA}</a:tableStyleId>
              </a:tblPr>
              <a:tblGrid>
                <a:gridCol w="4168639">
                  <a:extLst>
                    <a:ext uri="{9D8B030D-6E8A-4147-A177-3AD203B41FA5}">
                      <a16:colId xmlns:a16="http://schemas.microsoft.com/office/drawing/2014/main" val="957133952"/>
                    </a:ext>
                  </a:extLst>
                </a:gridCol>
                <a:gridCol w="4168639">
                  <a:extLst>
                    <a:ext uri="{9D8B030D-6E8A-4147-A177-3AD203B41FA5}">
                      <a16:colId xmlns:a16="http://schemas.microsoft.com/office/drawing/2014/main" val="983687709"/>
                    </a:ext>
                  </a:extLst>
                </a:gridCol>
              </a:tblGrid>
              <a:tr h="370840">
                <a:tc>
                  <a:txBody>
                    <a:bodyPr/>
                    <a:lstStyle/>
                    <a:p>
                      <a:r>
                        <a:rPr lang="en-US" sz="2800" dirty="0">
                          <a:solidFill>
                            <a:schemeClr val="bg1"/>
                          </a:solidFill>
                        </a:rPr>
                        <a:t>Accuracy </a:t>
                      </a:r>
                      <a:endParaRPr lang="en-US" sz="28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2800" dirty="0">
                          <a:solidFill>
                            <a:schemeClr val="bg1"/>
                          </a:solidFill>
                        </a:rPr>
                        <a:t>94.08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33086860"/>
                  </a:ext>
                </a:extLst>
              </a:tr>
              <a:tr h="370840">
                <a:tc>
                  <a:txBody>
                    <a:bodyPr/>
                    <a:lstStyle/>
                    <a:p>
                      <a:r>
                        <a:rPr lang="en-US" sz="2800" dirty="0">
                          <a:solidFill>
                            <a:schemeClr val="bg1"/>
                          </a:solidFill>
                        </a:rPr>
                        <a:t>Sensitivity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2800" dirty="0">
                          <a:solidFill>
                            <a:schemeClr val="bg1"/>
                          </a:solidFill>
                        </a:rPr>
                        <a:t>93.85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09017538"/>
                  </a:ext>
                </a:extLst>
              </a:tr>
              <a:tr h="370840">
                <a:tc>
                  <a:txBody>
                    <a:bodyPr/>
                    <a:lstStyle/>
                    <a:p>
                      <a:r>
                        <a:rPr lang="en-US" sz="2800" dirty="0">
                          <a:solidFill>
                            <a:schemeClr val="bg1"/>
                          </a:solidFill>
                        </a:rPr>
                        <a:t>False Negative Value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2800" dirty="0">
                          <a:solidFill>
                            <a:schemeClr val="bg1"/>
                          </a:solidFill>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57663509"/>
                  </a:ext>
                </a:extLst>
              </a:tr>
            </a:tbl>
          </a:graphicData>
        </a:graphic>
      </p:graphicFrame>
      <p:sp>
        <p:nvSpPr>
          <p:cNvPr id="6" name="Date Placeholder 5">
            <a:extLst>
              <a:ext uri="{FF2B5EF4-FFF2-40B4-BE49-F238E27FC236}">
                <a16:creationId xmlns:a16="http://schemas.microsoft.com/office/drawing/2014/main" id="{AE5DC594-0376-B74E-9AC3-A5178998F27E}"/>
              </a:ext>
            </a:extLst>
          </p:cNvPr>
          <p:cNvSpPr>
            <a:spLocks noGrp="1"/>
          </p:cNvSpPr>
          <p:nvPr>
            <p:ph type="dt" sz="half" idx="10"/>
          </p:nvPr>
        </p:nvSpPr>
        <p:spPr/>
        <p:txBody>
          <a:bodyPr/>
          <a:lstStyle/>
          <a:p>
            <a:fld id="{6C71CD6B-7E91-9D4C-8EB2-2FCA0A3249B2}" type="datetime1">
              <a:rPr lang="en-IN" smtClean="0">
                <a:solidFill>
                  <a:schemeClr val="bg1">
                    <a:alpha val="70000"/>
                  </a:schemeClr>
                </a:solidFill>
              </a:rPr>
              <a:t>27/08/19</a:t>
            </a:fld>
            <a:endParaRPr lang="en-US" dirty="0">
              <a:solidFill>
                <a:schemeClr val="bg1">
                  <a:alpha val="70000"/>
                </a:schemeClr>
              </a:solidFill>
            </a:endParaRPr>
          </a:p>
        </p:txBody>
      </p:sp>
      <p:sp>
        <p:nvSpPr>
          <p:cNvPr id="7" name="Footer Placeholder 6">
            <a:extLst>
              <a:ext uri="{FF2B5EF4-FFF2-40B4-BE49-F238E27FC236}">
                <a16:creationId xmlns:a16="http://schemas.microsoft.com/office/drawing/2014/main" id="{F8EF29F1-1A3C-2F4A-8616-A06A1F3355EF}"/>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9" name="Slide Number Placeholder 8">
            <a:extLst>
              <a:ext uri="{FF2B5EF4-FFF2-40B4-BE49-F238E27FC236}">
                <a16:creationId xmlns:a16="http://schemas.microsoft.com/office/drawing/2014/main" id="{C81543A1-1826-EF4D-A35A-311147940306}"/>
              </a:ext>
            </a:extLst>
          </p:cNvPr>
          <p:cNvSpPr>
            <a:spLocks noGrp="1"/>
          </p:cNvSpPr>
          <p:nvPr>
            <p:ph type="sldNum" sz="quarter" idx="12"/>
          </p:nvPr>
        </p:nvSpPr>
        <p:spPr/>
        <p:txBody>
          <a:bodyPr/>
          <a:lstStyle/>
          <a:p>
            <a:fld id="{1E4DEA5F-5DC9-9240-A2B3-EE55DCA5F059}" type="slidenum">
              <a:rPr lang="en-US" smtClean="0">
                <a:solidFill>
                  <a:schemeClr val="bg1"/>
                </a:solidFill>
              </a:rPr>
              <a:t>13</a:t>
            </a:fld>
            <a:endParaRPr lang="en-US" dirty="0">
              <a:solidFill>
                <a:schemeClr val="bg1"/>
              </a:solidFill>
            </a:endParaRPr>
          </a:p>
        </p:txBody>
      </p:sp>
    </p:spTree>
    <p:extLst>
      <p:ext uri="{BB962C8B-B14F-4D97-AF65-F5344CB8AC3E}">
        <p14:creationId xmlns:p14="http://schemas.microsoft.com/office/powerpoint/2010/main" val="888540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0B578C7-83D7-0946-90D5-B59CE0D1DAA0}"/>
              </a:ext>
            </a:extLst>
          </p:cNvPr>
          <p:cNvGraphicFramePr>
            <a:graphicFrameLocks noGrp="1"/>
          </p:cNvGraphicFramePr>
          <p:nvPr>
            <p:extLst>
              <p:ext uri="{D42A27DB-BD31-4B8C-83A1-F6EECF244321}">
                <p14:modId xmlns:p14="http://schemas.microsoft.com/office/powerpoint/2010/main" val="698872994"/>
              </p:ext>
            </p:extLst>
          </p:nvPr>
        </p:nvGraphicFramePr>
        <p:xfrm>
          <a:off x="2102373" y="3792326"/>
          <a:ext cx="8128000" cy="15544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957133952"/>
                    </a:ext>
                  </a:extLst>
                </a:gridCol>
                <a:gridCol w="4064000">
                  <a:extLst>
                    <a:ext uri="{9D8B030D-6E8A-4147-A177-3AD203B41FA5}">
                      <a16:colId xmlns:a16="http://schemas.microsoft.com/office/drawing/2014/main" val="983687709"/>
                    </a:ext>
                  </a:extLst>
                </a:gridCol>
              </a:tblGrid>
              <a:tr h="370840">
                <a:tc>
                  <a:txBody>
                    <a:bodyPr/>
                    <a:lstStyle/>
                    <a:p>
                      <a:r>
                        <a:rPr lang="en-US" sz="2800" dirty="0">
                          <a:solidFill>
                            <a:schemeClr val="bg1"/>
                          </a:solidFill>
                        </a:rPr>
                        <a:t>Accuracy </a:t>
                      </a:r>
                      <a:endParaRPr lang="en-US" sz="28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94.67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3086860"/>
                  </a:ext>
                </a:extLst>
              </a:tr>
              <a:tr h="370840">
                <a:tc>
                  <a:txBody>
                    <a:bodyPr/>
                    <a:lstStyle/>
                    <a:p>
                      <a:r>
                        <a:rPr lang="en-US" sz="2800" dirty="0">
                          <a:solidFill>
                            <a:schemeClr val="bg1"/>
                          </a:solidFill>
                        </a:rPr>
                        <a:t>Sensitivity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94.87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09017538"/>
                  </a:ext>
                </a:extLst>
              </a:tr>
              <a:tr h="370840">
                <a:tc>
                  <a:txBody>
                    <a:bodyPr/>
                    <a:lstStyle/>
                    <a:p>
                      <a:r>
                        <a:rPr lang="en-US" sz="2800" dirty="0">
                          <a:solidFill>
                            <a:schemeClr val="bg1"/>
                          </a:solidFill>
                        </a:rPr>
                        <a:t>False Negative Value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57663509"/>
                  </a:ext>
                </a:extLst>
              </a:tr>
            </a:tbl>
          </a:graphicData>
        </a:graphic>
      </p:graphicFrame>
      <p:sp>
        <p:nvSpPr>
          <p:cNvPr id="3" name="TextBox 2">
            <a:extLst>
              <a:ext uri="{FF2B5EF4-FFF2-40B4-BE49-F238E27FC236}">
                <a16:creationId xmlns:a16="http://schemas.microsoft.com/office/drawing/2014/main" id="{0F7B6753-C74A-6F44-ABA0-1A054F586981}"/>
              </a:ext>
            </a:extLst>
          </p:cNvPr>
          <p:cNvSpPr txBox="1"/>
          <p:nvPr/>
        </p:nvSpPr>
        <p:spPr>
          <a:xfrm>
            <a:off x="1451444" y="1681579"/>
            <a:ext cx="9674443" cy="1384995"/>
          </a:xfrm>
          <a:prstGeom prst="rect">
            <a:avLst/>
          </a:prstGeom>
          <a:noFill/>
        </p:spPr>
        <p:txBody>
          <a:bodyPr wrap="none" rtlCol="0">
            <a:spAutoFit/>
          </a:bodyPr>
          <a:lstStyle/>
          <a:p>
            <a:r>
              <a:rPr lang="en-US" sz="2800" dirty="0">
                <a:solidFill>
                  <a:schemeClr val="bg1"/>
                </a:solidFill>
              </a:rPr>
              <a:t>K-Nearest Neighbor – </a:t>
            </a:r>
          </a:p>
          <a:p>
            <a:r>
              <a:rPr lang="en-US" sz="2800" dirty="0">
                <a:solidFill>
                  <a:schemeClr val="bg1"/>
                </a:solidFill>
              </a:rPr>
              <a:t>This  generalized algorithm use for the prediction of breast caner </a:t>
            </a:r>
          </a:p>
          <a:p>
            <a:r>
              <a:rPr lang="en-US" sz="2800" dirty="0">
                <a:solidFill>
                  <a:schemeClr val="bg1"/>
                </a:solidFill>
              </a:rPr>
              <a:t>diagnosis.</a:t>
            </a:r>
          </a:p>
        </p:txBody>
      </p:sp>
      <p:sp>
        <p:nvSpPr>
          <p:cNvPr id="4" name="Date Placeholder 3">
            <a:extLst>
              <a:ext uri="{FF2B5EF4-FFF2-40B4-BE49-F238E27FC236}">
                <a16:creationId xmlns:a16="http://schemas.microsoft.com/office/drawing/2014/main" id="{1A419DCD-5DFD-3644-988C-DCB733513FD8}"/>
              </a:ext>
            </a:extLst>
          </p:cNvPr>
          <p:cNvSpPr>
            <a:spLocks noGrp="1"/>
          </p:cNvSpPr>
          <p:nvPr>
            <p:ph type="dt" sz="half" idx="10"/>
          </p:nvPr>
        </p:nvSpPr>
        <p:spPr/>
        <p:txBody>
          <a:bodyPr/>
          <a:lstStyle/>
          <a:p>
            <a:fld id="{6A16F5C4-998C-7C4E-AA66-7BCD995A3D67}" type="datetime1">
              <a:rPr lang="en-IN" smtClean="0">
                <a:solidFill>
                  <a:schemeClr val="bg1">
                    <a:alpha val="70000"/>
                  </a:schemeClr>
                </a:solidFill>
              </a:rPr>
              <a:t>27/08/19</a:t>
            </a:fld>
            <a:endParaRPr lang="en-US" dirty="0">
              <a:solidFill>
                <a:schemeClr val="bg1">
                  <a:alpha val="70000"/>
                </a:schemeClr>
              </a:solidFill>
            </a:endParaRPr>
          </a:p>
        </p:txBody>
      </p:sp>
      <p:sp>
        <p:nvSpPr>
          <p:cNvPr id="5" name="Footer Placeholder 4">
            <a:extLst>
              <a:ext uri="{FF2B5EF4-FFF2-40B4-BE49-F238E27FC236}">
                <a16:creationId xmlns:a16="http://schemas.microsoft.com/office/drawing/2014/main" id="{BD708081-8310-0F4F-8166-5CA79D05BAB4}"/>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7" name="Slide Number Placeholder 6">
            <a:extLst>
              <a:ext uri="{FF2B5EF4-FFF2-40B4-BE49-F238E27FC236}">
                <a16:creationId xmlns:a16="http://schemas.microsoft.com/office/drawing/2014/main" id="{02D59715-A6B1-8644-97A7-C30823285A64}"/>
              </a:ext>
            </a:extLst>
          </p:cNvPr>
          <p:cNvSpPr>
            <a:spLocks noGrp="1"/>
          </p:cNvSpPr>
          <p:nvPr>
            <p:ph type="sldNum" sz="quarter" idx="12"/>
          </p:nvPr>
        </p:nvSpPr>
        <p:spPr/>
        <p:txBody>
          <a:bodyPr/>
          <a:lstStyle/>
          <a:p>
            <a:fld id="{1E4DEA5F-5DC9-9240-A2B3-EE55DCA5F059}" type="slidenum">
              <a:rPr lang="en-US" smtClean="0">
                <a:solidFill>
                  <a:schemeClr val="bg1"/>
                </a:solidFill>
              </a:rPr>
              <a:t>14</a:t>
            </a:fld>
            <a:endParaRPr lang="en-US" dirty="0">
              <a:solidFill>
                <a:schemeClr val="bg1"/>
              </a:solidFill>
            </a:endParaRPr>
          </a:p>
        </p:txBody>
      </p:sp>
    </p:spTree>
    <p:extLst>
      <p:ext uri="{BB962C8B-B14F-4D97-AF65-F5344CB8AC3E}">
        <p14:creationId xmlns:p14="http://schemas.microsoft.com/office/powerpoint/2010/main" val="3572119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0B578C7-83D7-0946-90D5-B59CE0D1DAA0}"/>
              </a:ext>
            </a:extLst>
          </p:cNvPr>
          <p:cNvGraphicFramePr>
            <a:graphicFrameLocks noGrp="1"/>
          </p:cNvGraphicFramePr>
          <p:nvPr>
            <p:extLst>
              <p:ext uri="{D42A27DB-BD31-4B8C-83A1-F6EECF244321}">
                <p14:modId xmlns:p14="http://schemas.microsoft.com/office/powerpoint/2010/main" val="2250127903"/>
              </p:ext>
            </p:extLst>
          </p:nvPr>
        </p:nvGraphicFramePr>
        <p:xfrm>
          <a:off x="1974958" y="3738772"/>
          <a:ext cx="8242084" cy="1554480"/>
        </p:xfrm>
        <a:graphic>
          <a:graphicData uri="http://schemas.openxmlformats.org/drawingml/2006/table">
            <a:tbl>
              <a:tblPr firstRow="1" bandRow="1">
                <a:tableStyleId>{5940675A-B579-460E-94D1-54222C63F5DA}</a:tableStyleId>
              </a:tblPr>
              <a:tblGrid>
                <a:gridCol w="4121042">
                  <a:extLst>
                    <a:ext uri="{9D8B030D-6E8A-4147-A177-3AD203B41FA5}">
                      <a16:colId xmlns:a16="http://schemas.microsoft.com/office/drawing/2014/main" val="957133952"/>
                    </a:ext>
                  </a:extLst>
                </a:gridCol>
                <a:gridCol w="4121042">
                  <a:extLst>
                    <a:ext uri="{9D8B030D-6E8A-4147-A177-3AD203B41FA5}">
                      <a16:colId xmlns:a16="http://schemas.microsoft.com/office/drawing/2014/main" val="983687709"/>
                    </a:ext>
                  </a:extLst>
                </a:gridCol>
              </a:tblGrid>
              <a:tr h="370840">
                <a:tc>
                  <a:txBody>
                    <a:bodyPr/>
                    <a:lstStyle/>
                    <a:p>
                      <a:r>
                        <a:rPr lang="en-US" sz="2800" dirty="0">
                          <a:solidFill>
                            <a:schemeClr val="bg1"/>
                          </a:solidFill>
                        </a:rPr>
                        <a:t>Accuracy </a:t>
                      </a:r>
                      <a:endParaRPr lang="en-US" sz="28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94.76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3086860"/>
                  </a:ext>
                </a:extLst>
              </a:tr>
              <a:tr h="370840">
                <a:tc>
                  <a:txBody>
                    <a:bodyPr/>
                    <a:lstStyle/>
                    <a:p>
                      <a:r>
                        <a:rPr lang="en-US" sz="2800" dirty="0">
                          <a:solidFill>
                            <a:schemeClr val="bg1"/>
                          </a:solidFill>
                        </a:rPr>
                        <a:t>Sensitivity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93.85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09017538"/>
                  </a:ext>
                </a:extLst>
              </a:tr>
              <a:tr h="370840">
                <a:tc>
                  <a:txBody>
                    <a:bodyPr/>
                    <a:lstStyle/>
                    <a:p>
                      <a:r>
                        <a:rPr lang="en-US" sz="2800" dirty="0">
                          <a:solidFill>
                            <a:schemeClr val="bg1"/>
                          </a:solidFill>
                        </a:rPr>
                        <a:t>False Negative Value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57663509"/>
                  </a:ext>
                </a:extLst>
              </a:tr>
            </a:tbl>
          </a:graphicData>
        </a:graphic>
      </p:graphicFrame>
      <p:sp>
        <p:nvSpPr>
          <p:cNvPr id="2" name="TextBox 1">
            <a:extLst>
              <a:ext uri="{FF2B5EF4-FFF2-40B4-BE49-F238E27FC236}">
                <a16:creationId xmlns:a16="http://schemas.microsoft.com/office/drawing/2014/main" id="{1F682233-59BA-FF49-A064-566FC7BF4292}"/>
              </a:ext>
            </a:extLst>
          </p:cNvPr>
          <p:cNvSpPr txBox="1"/>
          <p:nvPr/>
        </p:nvSpPr>
        <p:spPr>
          <a:xfrm>
            <a:off x="1429260" y="1822228"/>
            <a:ext cx="10364632" cy="1384995"/>
          </a:xfrm>
          <a:prstGeom prst="rect">
            <a:avLst/>
          </a:prstGeom>
          <a:noFill/>
        </p:spPr>
        <p:txBody>
          <a:bodyPr wrap="none" rtlCol="0">
            <a:spAutoFit/>
          </a:bodyPr>
          <a:lstStyle/>
          <a:p>
            <a:r>
              <a:rPr lang="en-US" sz="2800" dirty="0">
                <a:solidFill>
                  <a:schemeClr val="bg1"/>
                </a:solidFill>
              </a:rPr>
              <a:t>Support Vector Machine –</a:t>
            </a:r>
          </a:p>
          <a:p>
            <a:r>
              <a:rPr lang="en-US" sz="2800" dirty="0">
                <a:solidFill>
                  <a:schemeClr val="bg1"/>
                </a:solidFill>
              </a:rPr>
              <a:t>Support Vector Machine  perform well on non-linearly separable data </a:t>
            </a:r>
          </a:p>
          <a:p>
            <a:r>
              <a:rPr lang="en-US" sz="2800" dirty="0">
                <a:solidFill>
                  <a:schemeClr val="bg1"/>
                </a:solidFill>
              </a:rPr>
              <a:t> with the help of different kernels. </a:t>
            </a:r>
          </a:p>
        </p:txBody>
      </p:sp>
      <p:sp>
        <p:nvSpPr>
          <p:cNvPr id="3" name="Date Placeholder 2">
            <a:extLst>
              <a:ext uri="{FF2B5EF4-FFF2-40B4-BE49-F238E27FC236}">
                <a16:creationId xmlns:a16="http://schemas.microsoft.com/office/drawing/2014/main" id="{B819315D-5D39-454A-8D1C-C0A55678FEB9}"/>
              </a:ext>
            </a:extLst>
          </p:cNvPr>
          <p:cNvSpPr>
            <a:spLocks noGrp="1"/>
          </p:cNvSpPr>
          <p:nvPr>
            <p:ph type="dt" sz="half" idx="10"/>
          </p:nvPr>
        </p:nvSpPr>
        <p:spPr/>
        <p:txBody>
          <a:bodyPr/>
          <a:lstStyle/>
          <a:p>
            <a:fld id="{556DB3AE-B845-E64C-B2F9-D7E79022D378}" type="datetime1">
              <a:rPr lang="en-IN" smtClean="0">
                <a:solidFill>
                  <a:schemeClr val="bg1">
                    <a:alpha val="70000"/>
                  </a:schemeClr>
                </a:solidFill>
              </a:rPr>
              <a:t>27/08/19</a:t>
            </a:fld>
            <a:endParaRPr lang="en-US" dirty="0">
              <a:solidFill>
                <a:schemeClr val="bg1">
                  <a:alpha val="70000"/>
                </a:schemeClr>
              </a:solidFill>
            </a:endParaRPr>
          </a:p>
        </p:txBody>
      </p:sp>
      <p:sp>
        <p:nvSpPr>
          <p:cNvPr id="4" name="Footer Placeholder 3">
            <a:extLst>
              <a:ext uri="{FF2B5EF4-FFF2-40B4-BE49-F238E27FC236}">
                <a16:creationId xmlns:a16="http://schemas.microsoft.com/office/drawing/2014/main" id="{C7C2A6EF-7C09-B942-A6FE-9B8C31F20E52}"/>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5" name="Slide Number Placeholder 4">
            <a:extLst>
              <a:ext uri="{FF2B5EF4-FFF2-40B4-BE49-F238E27FC236}">
                <a16:creationId xmlns:a16="http://schemas.microsoft.com/office/drawing/2014/main" id="{8A0079FA-231B-7B48-960E-4BB67F79FD22}"/>
              </a:ext>
            </a:extLst>
          </p:cNvPr>
          <p:cNvSpPr>
            <a:spLocks noGrp="1"/>
          </p:cNvSpPr>
          <p:nvPr>
            <p:ph type="sldNum" sz="quarter" idx="12"/>
          </p:nvPr>
        </p:nvSpPr>
        <p:spPr/>
        <p:txBody>
          <a:bodyPr/>
          <a:lstStyle/>
          <a:p>
            <a:fld id="{1E4DEA5F-5DC9-9240-A2B3-EE55DCA5F059}" type="slidenum">
              <a:rPr lang="en-US" smtClean="0">
                <a:solidFill>
                  <a:schemeClr val="bg1"/>
                </a:solidFill>
              </a:rPr>
              <a:t>15</a:t>
            </a:fld>
            <a:endParaRPr lang="en-US" dirty="0">
              <a:solidFill>
                <a:schemeClr val="bg1"/>
              </a:solidFill>
            </a:endParaRPr>
          </a:p>
        </p:txBody>
      </p:sp>
    </p:spTree>
    <p:extLst>
      <p:ext uri="{BB962C8B-B14F-4D97-AF65-F5344CB8AC3E}">
        <p14:creationId xmlns:p14="http://schemas.microsoft.com/office/powerpoint/2010/main" val="152519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0B578C7-83D7-0946-90D5-B59CE0D1DAA0}"/>
              </a:ext>
            </a:extLst>
          </p:cNvPr>
          <p:cNvGraphicFramePr>
            <a:graphicFrameLocks noGrp="1"/>
          </p:cNvGraphicFramePr>
          <p:nvPr>
            <p:extLst>
              <p:ext uri="{D42A27DB-BD31-4B8C-83A1-F6EECF244321}">
                <p14:modId xmlns:p14="http://schemas.microsoft.com/office/powerpoint/2010/main" val="941704348"/>
              </p:ext>
            </p:extLst>
          </p:nvPr>
        </p:nvGraphicFramePr>
        <p:xfrm>
          <a:off x="1780913" y="4035222"/>
          <a:ext cx="8630174" cy="1554480"/>
        </p:xfrm>
        <a:graphic>
          <a:graphicData uri="http://schemas.openxmlformats.org/drawingml/2006/table">
            <a:tbl>
              <a:tblPr firstRow="1" bandRow="1">
                <a:tableStyleId>{5940675A-B579-460E-94D1-54222C63F5DA}</a:tableStyleId>
              </a:tblPr>
              <a:tblGrid>
                <a:gridCol w="4315087">
                  <a:extLst>
                    <a:ext uri="{9D8B030D-6E8A-4147-A177-3AD203B41FA5}">
                      <a16:colId xmlns:a16="http://schemas.microsoft.com/office/drawing/2014/main" val="957133952"/>
                    </a:ext>
                  </a:extLst>
                </a:gridCol>
                <a:gridCol w="4315087">
                  <a:extLst>
                    <a:ext uri="{9D8B030D-6E8A-4147-A177-3AD203B41FA5}">
                      <a16:colId xmlns:a16="http://schemas.microsoft.com/office/drawing/2014/main" val="983687709"/>
                    </a:ext>
                  </a:extLst>
                </a:gridCol>
              </a:tblGrid>
              <a:tr h="370840">
                <a:tc>
                  <a:txBody>
                    <a:bodyPr/>
                    <a:lstStyle/>
                    <a:p>
                      <a:r>
                        <a:rPr lang="en-US" sz="2800" dirty="0">
                          <a:solidFill>
                            <a:schemeClr val="bg1"/>
                          </a:solidFill>
                        </a:rPr>
                        <a:t>Accuracy </a:t>
                      </a:r>
                      <a:endParaRPr lang="en-US" sz="28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solidFill>
                            <a:schemeClr val="bg1"/>
                          </a:solidFill>
                        </a:rPr>
                        <a:t>95.27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086860"/>
                  </a:ext>
                </a:extLst>
              </a:tr>
              <a:tr h="370840">
                <a:tc>
                  <a:txBody>
                    <a:bodyPr/>
                    <a:lstStyle/>
                    <a:p>
                      <a:r>
                        <a:rPr lang="en-US" sz="2800" dirty="0">
                          <a:solidFill>
                            <a:schemeClr val="bg1"/>
                          </a:solidFill>
                        </a:rPr>
                        <a:t>Sensitivity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solidFill>
                            <a:schemeClr val="bg1"/>
                          </a:solidFill>
                        </a:rPr>
                        <a:t>98.40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9017538"/>
                  </a:ext>
                </a:extLst>
              </a:tr>
              <a:tr h="370840">
                <a:tc>
                  <a:txBody>
                    <a:bodyPr/>
                    <a:lstStyle/>
                    <a:p>
                      <a:r>
                        <a:rPr lang="en-US" sz="2800" dirty="0">
                          <a:solidFill>
                            <a:schemeClr val="bg1"/>
                          </a:solidFill>
                        </a:rPr>
                        <a:t>False Negative Value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solidFill>
                            <a:schemeClr val="bg1"/>
                          </a:solidFill>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7663509"/>
                  </a:ext>
                </a:extLst>
              </a:tr>
            </a:tbl>
          </a:graphicData>
        </a:graphic>
      </p:graphicFrame>
      <p:sp>
        <p:nvSpPr>
          <p:cNvPr id="2" name="TextBox 1">
            <a:extLst>
              <a:ext uri="{FF2B5EF4-FFF2-40B4-BE49-F238E27FC236}">
                <a16:creationId xmlns:a16="http://schemas.microsoft.com/office/drawing/2014/main" id="{49363301-3E26-344E-8ABB-A81F6432D53B}"/>
              </a:ext>
            </a:extLst>
          </p:cNvPr>
          <p:cNvSpPr txBox="1"/>
          <p:nvPr/>
        </p:nvSpPr>
        <p:spPr>
          <a:xfrm>
            <a:off x="793456" y="1967634"/>
            <a:ext cx="11115543" cy="1815882"/>
          </a:xfrm>
          <a:prstGeom prst="rect">
            <a:avLst/>
          </a:prstGeom>
          <a:noFill/>
        </p:spPr>
        <p:txBody>
          <a:bodyPr wrap="none" rtlCol="0">
            <a:spAutoFit/>
          </a:bodyPr>
          <a:lstStyle/>
          <a:p>
            <a:pPr algn="just"/>
            <a:r>
              <a:rPr lang="en-US" sz="2800" dirty="0">
                <a:solidFill>
                  <a:schemeClr val="bg1"/>
                </a:solidFill>
              </a:rPr>
              <a:t>Gradient Boosting Machine –</a:t>
            </a:r>
          </a:p>
          <a:p>
            <a:pPr algn="just"/>
            <a:r>
              <a:rPr lang="en-US" sz="2800" dirty="0">
                <a:solidFill>
                  <a:schemeClr val="bg1"/>
                </a:solidFill>
              </a:rPr>
              <a:t>Gradient Boosting Machine is the best model for classification problem </a:t>
            </a:r>
          </a:p>
          <a:p>
            <a:pPr algn="just"/>
            <a:r>
              <a:rPr lang="en-US" sz="2800" dirty="0">
                <a:solidFill>
                  <a:schemeClr val="bg1"/>
                </a:solidFill>
              </a:rPr>
              <a:t>as well as Gradient Boosting Machines has capability to turn weak learners </a:t>
            </a:r>
          </a:p>
          <a:p>
            <a:pPr algn="just"/>
            <a:r>
              <a:rPr lang="en-US" sz="2800" dirty="0">
                <a:solidFill>
                  <a:schemeClr val="bg1"/>
                </a:solidFill>
              </a:rPr>
              <a:t>into strong learners</a:t>
            </a:r>
          </a:p>
        </p:txBody>
      </p:sp>
      <p:sp>
        <p:nvSpPr>
          <p:cNvPr id="3" name="Date Placeholder 2">
            <a:extLst>
              <a:ext uri="{FF2B5EF4-FFF2-40B4-BE49-F238E27FC236}">
                <a16:creationId xmlns:a16="http://schemas.microsoft.com/office/drawing/2014/main" id="{8A45AABB-CBFA-DF41-A8AA-E77540C1EA74}"/>
              </a:ext>
            </a:extLst>
          </p:cNvPr>
          <p:cNvSpPr>
            <a:spLocks noGrp="1"/>
          </p:cNvSpPr>
          <p:nvPr>
            <p:ph type="dt" sz="half" idx="10"/>
          </p:nvPr>
        </p:nvSpPr>
        <p:spPr/>
        <p:txBody>
          <a:bodyPr/>
          <a:lstStyle/>
          <a:p>
            <a:fld id="{F9790C1B-AD08-534B-9037-DC40969A0ED7}" type="datetime1">
              <a:rPr lang="en-IN" smtClean="0">
                <a:solidFill>
                  <a:schemeClr val="bg1">
                    <a:alpha val="70000"/>
                  </a:schemeClr>
                </a:solidFill>
              </a:rPr>
              <a:t>27/08/19</a:t>
            </a:fld>
            <a:endParaRPr lang="en-US" dirty="0">
              <a:solidFill>
                <a:schemeClr val="bg1">
                  <a:alpha val="70000"/>
                </a:schemeClr>
              </a:solidFill>
            </a:endParaRPr>
          </a:p>
        </p:txBody>
      </p:sp>
      <p:sp>
        <p:nvSpPr>
          <p:cNvPr id="4" name="Footer Placeholder 3">
            <a:extLst>
              <a:ext uri="{FF2B5EF4-FFF2-40B4-BE49-F238E27FC236}">
                <a16:creationId xmlns:a16="http://schemas.microsoft.com/office/drawing/2014/main" id="{2B48672C-E3B6-6244-A567-6CBEB7C17DFE}"/>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5" name="Slide Number Placeholder 4">
            <a:extLst>
              <a:ext uri="{FF2B5EF4-FFF2-40B4-BE49-F238E27FC236}">
                <a16:creationId xmlns:a16="http://schemas.microsoft.com/office/drawing/2014/main" id="{7BB7BD6F-643D-BB41-A42F-42F06804A6C4}"/>
              </a:ext>
            </a:extLst>
          </p:cNvPr>
          <p:cNvSpPr>
            <a:spLocks noGrp="1"/>
          </p:cNvSpPr>
          <p:nvPr>
            <p:ph type="sldNum" sz="quarter" idx="12"/>
          </p:nvPr>
        </p:nvSpPr>
        <p:spPr/>
        <p:txBody>
          <a:bodyPr/>
          <a:lstStyle/>
          <a:p>
            <a:fld id="{1E4DEA5F-5DC9-9240-A2B3-EE55DCA5F059}" type="slidenum">
              <a:rPr lang="en-US" smtClean="0">
                <a:solidFill>
                  <a:schemeClr val="bg1"/>
                </a:solidFill>
              </a:rPr>
              <a:t>16</a:t>
            </a:fld>
            <a:endParaRPr lang="en-US" dirty="0">
              <a:solidFill>
                <a:schemeClr val="bg1"/>
              </a:solidFill>
            </a:endParaRPr>
          </a:p>
        </p:txBody>
      </p:sp>
    </p:spTree>
    <p:extLst>
      <p:ext uri="{BB962C8B-B14F-4D97-AF65-F5344CB8AC3E}">
        <p14:creationId xmlns:p14="http://schemas.microsoft.com/office/powerpoint/2010/main" val="414074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A45AABB-CBFA-DF41-A8AA-E77540C1EA74}"/>
              </a:ext>
            </a:extLst>
          </p:cNvPr>
          <p:cNvSpPr>
            <a:spLocks noGrp="1"/>
          </p:cNvSpPr>
          <p:nvPr>
            <p:ph type="dt" sz="half" idx="10"/>
          </p:nvPr>
        </p:nvSpPr>
        <p:spPr/>
        <p:txBody>
          <a:bodyPr/>
          <a:lstStyle/>
          <a:p>
            <a:fld id="{F9790C1B-AD08-534B-9037-DC40969A0ED7}" type="datetime1">
              <a:rPr lang="en-IN" smtClean="0">
                <a:solidFill>
                  <a:schemeClr val="bg1">
                    <a:alpha val="70000"/>
                  </a:schemeClr>
                </a:solidFill>
              </a:rPr>
              <a:t>27/08/19</a:t>
            </a:fld>
            <a:endParaRPr lang="en-US" dirty="0">
              <a:solidFill>
                <a:schemeClr val="bg1">
                  <a:alpha val="70000"/>
                </a:schemeClr>
              </a:solidFill>
            </a:endParaRPr>
          </a:p>
        </p:txBody>
      </p:sp>
      <p:sp>
        <p:nvSpPr>
          <p:cNvPr id="4" name="Footer Placeholder 3">
            <a:extLst>
              <a:ext uri="{FF2B5EF4-FFF2-40B4-BE49-F238E27FC236}">
                <a16:creationId xmlns:a16="http://schemas.microsoft.com/office/drawing/2014/main" id="{2B48672C-E3B6-6244-A567-6CBEB7C17DFE}"/>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5" name="Slide Number Placeholder 4">
            <a:extLst>
              <a:ext uri="{FF2B5EF4-FFF2-40B4-BE49-F238E27FC236}">
                <a16:creationId xmlns:a16="http://schemas.microsoft.com/office/drawing/2014/main" id="{7BB7BD6F-643D-BB41-A42F-42F06804A6C4}"/>
              </a:ext>
            </a:extLst>
          </p:cNvPr>
          <p:cNvSpPr>
            <a:spLocks noGrp="1"/>
          </p:cNvSpPr>
          <p:nvPr>
            <p:ph type="sldNum" sz="quarter" idx="12"/>
          </p:nvPr>
        </p:nvSpPr>
        <p:spPr/>
        <p:txBody>
          <a:bodyPr/>
          <a:lstStyle/>
          <a:p>
            <a:fld id="{1E4DEA5F-5DC9-9240-A2B3-EE55DCA5F059}" type="slidenum">
              <a:rPr lang="en-US" smtClean="0">
                <a:solidFill>
                  <a:schemeClr val="bg1"/>
                </a:solidFill>
              </a:rPr>
              <a:t>17</a:t>
            </a:fld>
            <a:endParaRPr lang="en-US" dirty="0">
              <a:solidFill>
                <a:schemeClr val="bg1"/>
              </a:solidFill>
            </a:endParaRPr>
          </a:p>
        </p:txBody>
      </p:sp>
      <p:graphicFrame>
        <p:nvGraphicFramePr>
          <p:cNvPr id="7" name="Table 6">
            <a:extLst>
              <a:ext uri="{FF2B5EF4-FFF2-40B4-BE49-F238E27FC236}">
                <a16:creationId xmlns:a16="http://schemas.microsoft.com/office/drawing/2014/main" id="{1283A2B8-5796-964F-918C-DBA77BB26EB0}"/>
              </a:ext>
            </a:extLst>
          </p:cNvPr>
          <p:cNvGraphicFramePr>
            <a:graphicFrameLocks noGrp="1"/>
          </p:cNvGraphicFramePr>
          <p:nvPr>
            <p:extLst>
              <p:ext uri="{D42A27DB-BD31-4B8C-83A1-F6EECF244321}">
                <p14:modId xmlns:p14="http://schemas.microsoft.com/office/powerpoint/2010/main" val="2056356623"/>
              </p:ext>
            </p:extLst>
          </p:nvPr>
        </p:nvGraphicFramePr>
        <p:xfrm>
          <a:off x="976392" y="1582235"/>
          <a:ext cx="10377408" cy="4297680"/>
        </p:xfrm>
        <a:graphic>
          <a:graphicData uri="http://schemas.openxmlformats.org/drawingml/2006/table">
            <a:tbl>
              <a:tblPr firstRow="1" bandRow="1">
                <a:tableStyleId>{2D5ABB26-0587-4C30-8999-92F81FD0307C}</a:tableStyleId>
              </a:tblPr>
              <a:tblGrid>
                <a:gridCol w="2594352">
                  <a:extLst>
                    <a:ext uri="{9D8B030D-6E8A-4147-A177-3AD203B41FA5}">
                      <a16:colId xmlns:a16="http://schemas.microsoft.com/office/drawing/2014/main" val="3457942977"/>
                    </a:ext>
                  </a:extLst>
                </a:gridCol>
                <a:gridCol w="2594352">
                  <a:extLst>
                    <a:ext uri="{9D8B030D-6E8A-4147-A177-3AD203B41FA5}">
                      <a16:colId xmlns:a16="http://schemas.microsoft.com/office/drawing/2014/main" val="296271990"/>
                    </a:ext>
                  </a:extLst>
                </a:gridCol>
                <a:gridCol w="2594352">
                  <a:extLst>
                    <a:ext uri="{9D8B030D-6E8A-4147-A177-3AD203B41FA5}">
                      <a16:colId xmlns:a16="http://schemas.microsoft.com/office/drawing/2014/main" val="3370140567"/>
                    </a:ext>
                  </a:extLst>
                </a:gridCol>
                <a:gridCol w="2594352">
                  <a:extLst>
                    <a:ext uri="{9D8B030D-6E8A-4147-A177-3AD203B41FA5}">
                      <a16:colId xmlns:a16="http://schemas.microsoft.com/office/drawing/2014/main" val="3068209311"/>
                    </a:ext>
                  </a:extLst>
                </a:gridCol>
              </a:tblGrid>
              <a:tr h="370840">
                <a:tc>
                  <a:txBody>
                    <a:bodyPr/>
                    <a:lstStyle/>
                    <a:p>
                      <a:r>
                        <a:rPr lang="en-US" sz="2800" dirty="0">
                          <a:solidFill>
                            <a:schemeClr val="bg1"/>
                          </a:solidFill>
                        </a:rPr>
                        <a:t>Model Name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Accuracy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Sensitivity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False Negative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50495166"/>
                  </a:ext>
                </a:extLst>
              </a:tr>
              <a:tr h="370840">
                <a:tc>
                  <a:txBody>
                    <a:bodyPr/>
                    <a:lstStyle/>
                    <a:p>
                      <a:r>
                        <a:rPr lang="en-US" sz="2800" dirty="0">
                          <a:solidFill>
                            <a:schemeClr val="bg1"/>
                          </a:solidFill>
                        </a:rPr>
                        <a:t>Random Forest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94.08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93.85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56488155"/>
                  </a:ext>
                </a:extLst>
              </a:tr>
              <a:tr h="370840">
                <a:tc>
                  <a:txBody>
                    <a:bodyPr/>
                    <a:lstStyle/>
                    <a:p>
                      <a:r>
                        <a:rPr lang="en-US" sz="2800" dirty="0">
                          <a:solidFill>
                            <a:schemeClr val="bg1"/>
                          </a:solidFill>
                        </a:rPr>
                        <a:t>K-Nearest Neighbor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rPr>
                        <a:t>94.67</a:t>
                      </a:r>
                    </a:p>
                    <a:p>
                      <a:endParaRPr lang="en-US" sz="2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94.87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5879902"/>
                  </a:ext>
                </a:extLst>
              </a:tr>
              <a:tr h="370840">
                <a:tc>
                  <a:txBody>
                    <a:bodyPr/>
                    <a:lstStyle/>
                    <a:p>
                      <a:r>
                        <a:rPr lang="en-US" sz="2800" dirty="0">
                          <a:solidFill>
                            <a:schemeClr val="bg1"/>
                          </a:solidFill>
                        </a:rPr>
                        <a:t>Support Vector Machine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94.76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93.85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57258814"/>
                  </a:ext>
                </a:extLst>
              </a:tr>
              <a:tr h="370840">
                <a:tc>
                  <a:txBody>
                    <a:bodyPr/>
                    <a:lstStyle/>
                    <a:p>
                      <a:r>
                        <a:rPr lang="en-US" sz="2800" dirty="0">
                          <a:solidFill>
                            <a:schemeClr val="bg1"/>
                          </a:solidFill>
                        </a:rPr>
                        <a:t>Gradient Boosting Machine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95.27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98.40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2800" dirty="0">
                          <a:solidFill>
                            <a:schemeClr val="bg1"/>
                          </a:solidFill>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092418"/>
                  </a:ext>
                </a:extLst>
              </a:tr>
            </a:tbl>
          </a:graphicData>
        </a:graphic>
      </p:graphicFrame>
      <p:sp>
        <p:nvSpPr>
          <p:cNvPr id="9" name="TextBox 8">
            <a:extLst>
              <a:ext uri="{FF2B5EF4-FFF2-40B4-BE49-F238E27FC236}">
                <a16:creationId xmlns:a16="http://schemas.microsoft.com/office/drawing/2014/main" id="{34E90505-C6AC-D04C-80ED-111F81D6857D}"/>
              </a:ext>
            </a:extLst>
          </p:cNvPr>
          <p:cNvSpPr txBox="1"/>
          <p:nvPr/>
        </p:nvSpPr>
        <p:spPr>
          <a:xfrm>
            <a:off x="4867239" y="820798"/>
            <a:ext cx="2116670" cy="523220"/>
          </a:xfrm>
          <a:prstGeom prst="rect">
            <a:avLst/>
          </a:prstGeom>
          <a:noFill/>
        </p:spPr>
        <p:txBody>
          <a:bodyPr wrap="none" rtlCol="0">
            <a:spAutoFit/>
          </a:bodyPr>
          <a:lstStyle/>
          <a:p>
            <a:r>
              <a:rPr lang="en-US" sz="2800" dirty="0">
                <a:solidFill>
                  <a:schemeClr val="bg1"/>
                </a:solidFill>
              </a:rPr>
              <a:t>EVALUATION </a:t>
            </a:r>
          </a:p>
        </p:txBody>
      </p:sp>
    </p:spTree>
    <p:extLst>
      <p:ext uri="{BB962C8B-B14F-4D97-AF65-F5344CB8AC3E}">
        <p14:creationId xmlns:p14="http://schemas.microsoft.com/office/powerpoint/2010/main" val="288059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363301-3E26-344E-8ABB-A81F6432D53B}"/>
              </a:ext>
            </a:extLst>
          </p:cNvPr>
          <p:cNvSpPr txBox="1"/>
          <p:nvPr/>
        </p:nvSpPr>
        <p:spPr>
          <a:xfrm>
            <a:off x="3433828" y="761724"/>
            <a:ext cx="5324343" cy="523220"/>
          </a:xfrm>
          <a:prstGeom prst="rect">
            <a:avLst/>
          </a:prstGeom>
          <a:noFill/>
        </p:spPr>
        <p:txBody>
          <a:bodyPr wrap="none" rtlCol="0">
            <a:spAutoFit/>
          </a:bodyPr>
          <a:lstStyle/>
          <a:p>
            <a:r>
              <a:rPr lang="en-US" sz="2800" dirty="0">
                <a:solidFill>
                  <a:schemeClr val="bg1"/>
                </a:solidFill>
              </a:rPr>
              <a:t>CONCLUSION AND FUTURE SCOPE  </a:t>
            </a:r>
          </a:p>
        </p:txBody>
      </p:sp>
      <p:sp>
        <p:nvSpPr>
          <p:cNvPr id="3" name="TextBox 2">
            <a:extLst>
              <a:ext uri="{FF2B5EF4-FFF2-40B4-BE49-F238E27FC236}">
                <a16:creationId xmlns:a16="http://schemas.microsoft.com/office/drawing/2014/main" id="{B7E156EC-94CF-3445-A1E8-CA4F75D56F83}"/>
              </a:ext>
            </a:extLst>
          </p:cNvPr>
          <p:cNvSpPr txBox="1"/>
          <p:nvPr/>
        </p:nvSpPr>
        <p:spPr>
          <a:xfrm>
            <a:off x="792997" y="2464513"/>
            <a:ext cx="11089895" cy="3108543"/>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chemeClr val="bg1"/>
                </a:solidFill>
              </a:rPr>
              <a:t>In this research breast cancer diagnosis prediction using machine </a:t>
            </a:r>
          </a:p>
          <a:p>
            <a:r>
              <a:rPr lang="en-US" sz="2800" dirty="0">
                <a:solidFill>
                  <a:schemeClr val="bg1"/>
                </a:solidFill>
              </a:rPr>
              <a:t>    learning models is proposed </a:t>
            </a:r>
          </a:p>
          <a:p>
            <a:pPr marL="285750" indent="-285750">
              <a:buFont typeface="Arial" panose="020B0604020202020204" pitchFamily="34" charset="0"/>
              <a:buChar char="•"/>
            </a:pPr>
            <a:r>
              <a:rPr lang="en-US" sz="2800" dirty="0">
                <a:solidFill>
                  <a:schemeClr val="bg1"/>
                </a:solidFill>
              </a:rPr>
              <a:t>In overall evaluation, Gradient Boosting Machines perform better than</a:t>
            </a:r>
          </a:p>
          <a:p>
            <a:r>
              <a:rPr lang="en-US" sz="2800" dirty="0">
                <a:solidFill>
                  <a:schemeClr val="bg1"/>
                </a:solidFill>
              </a:rPr>
              <a:t>   other machine learning models</a:t>
            </a:r>
          </a:p>
          <a:p>
            <a:pPr marL="342900" indent="-342900">
              <a:buFont typeface="Arial" panose="020B0604020202020204" pitchFamily="34" charset="0"/>
              <a:buChar char="•"/>
            </a:pPr>
            <a:r>
              <a:rPr lang="en-US" sz="2800" dirty="0">
                <a:solidFill>
                  <a:schemeClr val="bg1"/>
                </a:solidFill>
              </a:rPr>
              <a:t>In the near future these operations can be perform on different data set </a:t>
            </a:r>
          </a:p>
          <a:p>
            <a:r>
              <a:rPr lang="en-US" sz="2800" dirty="0">
                <a:solidFill>
                  <a:schemeClr val="bg1"/>
                </a:solidFill>
              </a:rPr>
              <a:t>    or on the different mammograms images.</a:t>
            </a:r>
          </a:p>
          <a:p>
            <a:endParaRPr lang="en-US" sz="2800" dirty="0">
              <a:solidFill>
                <a:schemeClr val="bg1"/>
              </a:solidFill>
            </a:endParaRPr>
          </a:p>
        </p:txBody>
      </p:sp>
      <p:sp>
        <p:nvSpPr>
          <p:cNvPr id="4" name="Date Placeholder 3">
            <a:extLst>
              <a:ext uri="{FF2B5EF4-FFF2-40B4-BE49-F238E27FC236}">
                <a16:creationId xmlns:a16="http://schemas.microsoft.com/office/drawing/2014/main" id="{EA4086C7-7CD3-3248-B1D7-583D69438325}"/>
              </a:ext>
            </a:extLst>
          </p:cNvPr>
          <p:cNvSpPr>
            <a:spLocks noGrp="1"/>
          </p:cNvSpPr>
          <p:nvPr>
            <p:ph type="dt" sz="half" idx="10"/>
          </p:nvPr>
        </p:nvSpPr>
        <p:spPr/>
        <p:txBody>
          <a:bodyPr/>
          <a:lstStyle/>
          <a:p>
            <a:fld id="{784E77E6-A999-B94D-AF49-F21BA595BF3D}" type="datetime1">
              <a:rPr lang="en-IN" smtClean="0">
                <a:solidFill>
                  <a:schemeClr val="bg1">
                    <a:alpha val="70000"/>
                  </a:schemeClr>
                </a:solidFill>
              </a:rPr>
              <a:t>27/08/19</a:t>
            </a:fld>
            <a:endParaRPr lang="en-US" dirty="0">
              <a:solidFill>
                <a:schemeClr val="bg1">
                  <a:alpha val="70000"/>
                </a:schemeClr>
              </a:solidFill>
            </a:endParaRPr>
          </a:p>
        </p:txBody>
      </p:sp>
      <p:sp>
        <p:nvSpPr>
          <p:cNvPr id="5" name="Footer Placeholder 4">
            <a:extLst>
              <a:ext uri="{FF2B5EF4-FFF2-40B4-BE49-F238E27FC236}">
                <a16:creationId xmlns:a16="http://schemas.microsoft.com/office/drawing/2014/main" id="{15781223-F3B0-BD4A-BC6A-A2A8980CA5DE}"/>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7" name="Slide Number Placeholder 6">
            <a:extLst>
              <a:ext uri="{FF2B5EF4-FFF2-40B4-BE49-F238E27FC236}">
                <a16:creationId xmlns:a16="http://schemas.microsoft.com/office/drawing/2014/main" id="{0055C455-7DA8-944E-A72E-6B6904A85A47}"/>
              </a:ext>
            </a:extLst>
          </p:cNvPr>
          <p:cNvSpPr>
            <a:spLocks noGrp="1"/>
          </p:cNvSpPr>
          <p:nvPr>
            <p:ph type="sldNum" sz="quarter" idx="12"/>
          </p:nvPr>
        </p:nvSpPr>
        <p:spPr/>
        <p:txBody>
          <a:bodyPr/>
          <a:lstStyle/>
          <a:p>
            <a:fld id="{1E4DEA5F-5DC9-9240-A2B3-EE55DCA5F059}" type="slidenum">
              <a:rPr lang="en-US" smtClean="0">
                <a:solidFill>
                  <a:schemeClr val="bg1"/>
                </a:solidFill>
              </a:rPr>
              <a:t>18</a:t>
            </a:fld>
            <a:endParaRPr lang="en-US" dirty="0">
              <a:solidFill>
                <a:schemeClr val="bg1"/>
              </a:solidFill>
            </a:endParaRPr>
          </a:p>
        </p:txBody>
      </p:sp>
    </p:spTree>
    <p:extLst>
      <p:ext uri="{BB962C8B-B14F-4D97-AF65-F5344CB8AC3E}">
        <p14:creationId xmlns:p14="http://schemas.microsoft.com/office/powerpoint/2010/main" val="2484723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D0B0A5-131A-6347-83F6-11EAEDAF433D}"/>
              </a:ext>
            </a:extLst>
          </p:cNvPr>
          <p:cNvSpPr txBox="1"/>
          <p:nvPr/>
        </p:nvSpPr>
        <p:spPr>
          <a:xfrm>
            <a:off x="1262729" y="1289303"/>
            <a:ext cx="9638443" cy="3339303"/>
          </a:xfrm>
          <a:prstGeom prst="rect">
            <a:avLst/>
          </a:prstGeom>
          <a:ln>
            <a:noFill/>
          </a:ln>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5000" kern="1200" cap="all" spc="200" baseline="0" dirty="0">
                <a:solidFill>
                  <a:schemeClr val="bg1"/>
                </a:solidFill>
                <a:latin typeface="+mj-lt"/>
                <a:ea typeface="+mj-ea"/>
                <a:cs typeface="+mj-cs"/>
              </a:rPr>
              <a:t>Thank you </a:t>
            </a:r>
          </a:p>
        </p:txBody>
      </p:sp>
      <p:sp>
        <p:nvSpPr>
          <p:cNvPr id="4" name="Date Placeholder 3">
            <a:extLst>
              <a:ext uri="{FF2B5EF4-FFF2-40B4-BE49-F238E27FC236}">
                <a16:creationId xmlns:a16="http://schemas.microsoft.com/office/drawing/2014/main" id="{DFE2EA7C-1A27-BA4F-8F22-289AE21BA287}"/>
              </a:ext>
            </a:extLst>
          </p:cNvPr>
          <p:cNvSpPr>
            <a:spLocks noGrp="1"/>
          </p:cNvSpPr>
          <p:nvPr>
            <p:ph type="dt" sz="half" idx="10"/>
          </p:nvPr>
        </p:nvSpPr>
        <p:spPr/>
        <p:txBody>
          <a:bodyPr vert="horz" lIns="91440" tIns="45720" rIns="91440" bIns="45720" rtlCol="0" anchor="ctr">
            <a:normAutofit/>
          </a:bodyPr>
          <a:lstStyle/>
          <a:p>
            <a:pPr>
              <a:spcAft>
                <a:spcPts val="600"/>
              </a:spcAft>
            </a:pPr>
            <a:fld id="{89F7A039-35DC-F942-90D9-92FB70A65699}" type="datetime1">
              <a:rPr lang="en-US" smtClean="0">
                <a:solidFill>
                  <a:schemeClr val="bg1">
                    <a:alpha val="70000"/>
                  </a:schemeClr>
                </a:solidFill>
              </a:rPr>
              <a:pPr>
                <a:spcAft>
                  <a:spcPts val="600"/>
                </a:spcAft>
              </a:pPr>
              <a:t>8/27/19</a:t>
            </a:fld>
            <a:endParaRPr lang="en-US" dirty="0">
              <a:solidFill>
                <a:schemeClr val="bg1">
                  <a:alpha val="70000"/>
                </a:schemeClr>
              </a:solidFill>
            </a:endParaRPr>
          </a:p>
        </p:txBody>
      </p:sp>
      <p:sp>
        <p:nvSpPr>
          <p:cNvPr id="5" name="Footer Placeholder 4">
            <a:extLst>
              <a:ext uri="{FF2B5EF4-FFF2-40B4-BE49-F238E27FC236}">
                <a16:creationId xmlns:a16="http://schemas.microsoft.com/office/drawing/2014/main" id="{512A2EC9-428D-2243-A210-4B569A3D845F}"/>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dirty="0">
                <a:solidFill>
                  <a:schemeClr val="bg1">
                    <a:alpha val="70000"/>
                  </a:schemeClr>
                </a:solidFill>
              </a:rPr>
              <a:t>National College of Ireland</a:t>
            </a:r>
          </a:p>
        </p:txBody>
      </p:sp>
      <p:sp>
        <p:nvSpPr>
          <p:cNvPr id="6" name="Slide Number Placeholder 5">
            <a:extLst>
              <a:ext uri="{FF2B5EF4-FFF2-40B4-BE49-F238E27FC236}">
                <a16:creationId xmlns:a16="http://schemas.microsoft.com/office/drawing/2014/main" id="{8B1E0AA2-9BAA-D747-826F-75C4CB2AED92}"/>
              </a:ext>
            </a:extLst>
          </p:cNvPr>
          <p:cNvSpPr>
            <a:spLocks noGrp="1"/>
          </p:cNvSpPr>
          <p:nvPr>
            <p:ph type="sldNum" sz="quarter" idx="12"/>
          </p:nvPr>
        </p:nvSpPr>
        <p:spPr/>
        <p:txBody>
          <a:bodyPr vert="horz" lIns="18288" tIns="45720" rIns="18288" bIns="45720" rtlCol="0" anchor="ctr">
            <a:normAutofit/>
          </a:bodyPr>
          <a:lstStyle/>
          <a:p>
            <a:pPr>
              <a:lnSpc>
                <a:spcPct val="90000"/>
              </a:lnSpc>
              <a:spcAft>
                <a:spcPts val="600"/>
              </a:spcAft>
            </a:pPr>
            <a:fld id="{1E4DEA5F-5DC9-9240-A2B3-EE55DCA5F059}" type="slidenum">
              <a:rPr lang="en-US" kern="1200" spc="0" baseline="0" dirty="0">
                <a:solidFill>
                  <a:srgbClr val="FFFFFF"/>
                </a:solidFill>
                <a:latin typeface="+mn-lt"/>
                <a:ea typeface="+mn-ea"/>
                <a:cs typeface="+mn-cs"/>
              </a:rPr>
              <a:pPr>
                <a:lnSpc>
                  <a:spcPct val="90000"/>
                </a:lnSpc>
                <a:spcAft>
                  <a:spcPts val="600"/>
                </a:spcAft>
              </a:pPr>
              <a:t>19</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312844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F068BC-F3BE-3A4F-AE59-D7EAADDF6979}"/>
              </a:ext>
            </a:extLst>
          </p:cNvPr>
          <p:cNvSpPr txBox="1"/>
          <p:nvPr/>
        </p:nvSpPr>
        <p:spPr>
          <a:xfrm>
            <a:off x="5142052" y="1231038"/>
            <a:ext cx="1907895" cy="523220"/>
          </a:xfrm>
          <a:prstGeom prst="rect">
            <a:avLst/>
          </a:prstGeom>
          <a:noFill/>
        </p:spPr>
        <p:txBody>
          <a:bodyPr wrap="none" rtlCol="0">
            <a:spAutoFit/>
          </a:bodyPr>
          <a:lstStyle/>
          <a:p>
            <a:r>
              <a:rPr lang="en-US" sz="2800" dirty="0">
                <a:solidFill>
                  <a:schemeClr val="bg1"/>
                </a:solidFill>
              </a:rPr>
              <a:t>CONTENT</a:t>
            </a:r>
          </a:p>
        </p:txBody>
      </p:sp>
      <p:sp>
        <p:nvSpPr>
          <p:cNvPr id="5" name="TextBox 4">
            <a:extLst>
              <a:ext uri="{FF2B5EF4-FFF2-40B4-BE49-F238E27FC236}">
                <a16:creationId xmlns:a16="http://schemas.microsoft.com/office/drawing/2014/main" id="{B2EA6897-6B66-F747-B931-9374251D1DB3}"/>
              </a:ext>
            </a:extLst>
          </p:cNvPr>
          <p:cNvSpPr txBox="1"/>
          <p:nvPr/>
        </p:nvSpPr>
        <p:spPr>
          <a:xfrm>
            <a:off x="2191208" y="2027406"/>
            <a:ext cx="8750594"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Introduction </a:t>
            </a:r>
          </a:p>
          <a:p>
            <a:pPr marL="457200" indent="-457200">
              <a:buFont typeface="Arial" panose="020B0604020202020204" pitchFamily="34" charset="0"/>
              <a:buChar char="•"/>
            </a:pPr>
            <a:r>
              <a:rPr lang="en-US" sz="2800" dirty="0">
                <a:solidFill>
                  <a:schemeClr val="bg1"/>
                </a:solidFill>
              </a:rPr>
              <a:t>Motivation </a:t>
            </a:r>
          </a:p>
          <a:p>
            <a:pPr marL="457200" indent="-457200">
              <a:buFont typeface="Arial" panose="020B0604020202020204" pitchFamily="34" charset="0"/>
              <a:buChar char="•"/>
            </a:pPr>
            <a:r>
              <a:rPr lang="en-US" sz="2800" dirty="0">
                <a:solidFill>
                  <a:schemeClr val="bg1"/>
                </a:solidFill>
              </a:rPr>
              <a:t>Research question</a:t>
            </a:r>
          </a:p>
          <a:p>
            <a:pPr marL="457200" indent="-457200">
              <a:buFont typeface="Arial" panose="020B0604020202020204" pitchFamily="34" charset="0"/>
              <a:buChar char="•"/>
            </a:pPr>
            <a:r>
              <a:rPr lang="en-US" sz="2800" dirty="0">
                <a:solidFill>
                  <a:schemeClr val="bg1"/>
                </a:solidFill>
              </a:rPr>
              <a:t>Methodology</a:t>
            </a:r>
          </a:p>
          <a:p>
            <a:pPr marL="457200" indent="-457200">
              <a:buFont typeface="Arial" panose="020B0604020202020204" pitchFamily="34" charset="0"/>
              <a:buChar char="•"/>
            </a:pPr>
            <a:r>
              <a:rPr lang="en-US" sz="2800" dirty="0">
                <a:solidFill>
                  <a:schemeClr val="bg1"/>
                </a:solidFill>
              </a:rPr>
              <a:t>Results and evaluations </a:t>
            </a:r>
          </a:p>
          <a:p>
            <a:pPr marL="457200" indent="-457200">
              <a:buFont typeface="Arial" panose="020B0604020202020204" pitchFamily="34" charset="0"/>
              <a:buChar char="•"/>
            </a:pPr>
            <a:r>
              <a:rPr lang="en-US" sz="2800" dirty="0">
                <a:solidFill>
                  <a:schemeClr val="bg1"/>
                </a:solidFill>
              </a:rPr>
              <a:t>Conclusion and future work</a:t>
            </a:r>
          </a:p>
        </p:txBody>
      </p:sp>
      <p:sp>
        <p:nvSpPr>
          <p:cNvPr id="6" name="Date Placeholder 5">
            <a:extLst>
              <a:ext uri="{FF2B5EF4-FFF2-40B4-BE49-F238E27FC236}">
                <a16:creationId xmlns:a16="http://schemas.microsoft.com/office/drawing/2014/main" id="{77C6FF86-EF6F-974D-BA24-459D22AFED13}"/>
              </a:ext>
            </a:extLst>
          </p:cNvPr>
          <p:cNvSpPr>
            <a:spLocks noGrp="1"/>
          </p:cNvSpPr>
          <p:nvPr>
            <p:ph type="dt" sz="half" idx="10"/>
          </p:nvPr>
        </p:nvSpPr>
        <p:spPr/>
        <p:txBody>
          <a:bodyPr/>
          <a:lstStyle/>
          <a:p>
            <a:fld id="{6E65BFEC-D64F-964F-88C7-85C64F34AD8C}" type="datetime1">
              <a:rPr lang="en-IN" smtClean="0">
                <a:solidFill>
                  <a:schemeClr val="bg1">
                    <a:alpha val="70000"/>
                  </a:schemeClr>
                </a:solidFill>
              </a:rPr>
              <a:t>27/08/19</a:t>
            </a:fld>
            <a:endParaRPr lang="en-US" dirty="0">
              <a:solidFill>
                <a:schemeClr val="bg1">
                  <a:alpha val="70000"/>
                </a:schemeClr>
              </a:solidFill>
            </a:endParaRPr>
          </a:p>
        </p:txBody>
      </p:sp>
      <p:sp>
        <p:nvSpPr>
          <p:cNvPr id="7" name="Footer Placeholder 6">
            <a:extLst>
              <a:ext uri="{FF2B5EF4-FFF2-40B4-BE49-F238E27FC236}">
                <a16:creationId xmlns:a16="http://schemas.microsoft.com/office/drawing/2014/main" id="{0E8C3E00-D385-8145-A72B-282410B9F1A7}"/>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9" name="Slide Number Placeholder 8">
            <a:extLst>
              <a:ext uri="{FF2B5EF4-FFF2-40B4-BE49-F238E27FC236}">
                <a16:creationId xmlns:a16="http://schemas.microsoft.com/office/drawing/2014/main" id="{30AE4A8E-6F6C-ED44-9290-01E9B1C38B16}"/>
              </a:ext>
            </a:extLst>
          </p:cNvPr>
          <p:cNvSpPr>
            <a:spLocks noGrp="1"/>
          </p:cNvSpPr>
          <p:nvPr>
            <p:ph type="sldNum" sz="quarter" idx="12"/>
          </p:nvPr>
        </p:nvSpPr>
        <p:spPr/>
        <p:txBody>
          <a:bodyPr/>
          <a:lstStyle/>
          <a:p>
            <a:fld id="{1E4DEA5F-5DC9-9240-A2B3-EE55DCA5F059}"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195511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F068BC-F3BE-3A4F-AE59-D7EAADDF6979}"/>
              </a:ext>
            </a:extLst>
          </p:cNvPr>
          <p:cNvSpPr txBox="1"/>
          <p:nvPr/>
        </p:nvSpPr>
        <p:spPr>
          <a:xfrm>
            <a:off x="4416394" y="959921"/>
            <a:ext cx="2921890" cy="523220"/>
          </a:xfrm>
          <a:prstGeom prst="rect">
            <a:avLst/>
          </a:prstGeom>
          <a:noFill/>
        </p:spPr>
        <p:txBody>
          <a:bodyPr wrap="none" rtlCol="0">
            <a:spAutoFit/>
          </a:bodyPr>
          <a:lstStyle/>
          <a:p>
            <a:r>
              <a:rPr lang="en-US" sz="2800" dirty="0">
                <a:solidFill>
                  <a:schemeClr val="bg1"/>
                </a:solidFill>
              </a:rPr>
              <a:t>INTRODUCTION</a:t>
            </a:r>
          </a:p>
        </p:txBody>
      </p:sp>
      <p:sp>
        <p:nvSpPr>
          <p:cNvPr id="2" name="TextBox 1">
            <a:extLst>
              <a:ext uri="{FF2B5EF4-FFF2-40B4-BE49-F238E27FC236}">
                <a16:creationId xmlns:a16="http://schemas.microsoft.com/office/drawing/2014/main" id="{6FBA26AE-BB17-A64D-AFFD-CC5811814DA1}"/>
              </a:ext>
            </a:extLst>
          </p:cNvPr>
          <p:cNvSpPr txBox="1"/>
          <p:nvPr/>
        </p:nvSpPr>
        <p:spPr>
          <a:xfrm>
            <a:off x="1330133" y="1902797"/>
            <a:ext cx="9531733"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cs typeface="Arial" panose="020B0604020202020204" pitchFamily="34" charset="0"/>
              </a:rPr>
              <a:t>Breast cancer is most common cancer among the women in the world</a:t>
            </a:r>
          </a:p>
          <a:p>
            <a:endParaRPr lang="en-US" sz="2800" dirty="0">
              <a:solidFill>
                <a:schemeClr val="bg1"/>
              </a:solidFill>
              <a:cs typeface="Arial" panose="020B0604020202020204" pitchFamily="34" charset="0"/>
            </a:endParaRPr>
          </a:p>
          <a:p>
            <a:pPr marL="285750" indent="-285750">
              <a:buFont typeface="Arial" panose="020B0604020202020204" pitchFamily="34" charset="0"/>
              <a:buChar char="•"/>
            </a:pPr>
            <a:r>
              <a:rPr lang="en-US" sz="2800" dirty="0">
                <a:solidFill>
                  <a:schemeClr val="bg1"/>
                </a:solidFill>
                <a:cs typeface="Arial" panose="020B0604020202020204" pitchFamily="34" charset="0"/>
              </a:rPr>
              <a:t>Reasons of breast cancer</a:t>
            </a:r>
          </a:p>
          <a:p>
            <a:r>
              <a:rPr lang="en-US" sz="2800" dirty="0">
                <a:solidFill>
                  <a:schemeClr val="bg1"/>
                </a:solidFill>
                <a:cs typeface="Arial" panose="020B0604020202020204" pitchFamily="34" charset="0"/>
              </a:rPr>
              <a:t> </a:t>
            </a:r>
          </a:p>
          <a:p>
            <a:pPr marL="285750" indent="-285750">
              <a:buFont typeface="Arial" panose="020B0604020202020204" pitchFamily="34" charset="0"/>
              <a:buChar char="•"/>
            </a:pPr>
            <a:r>
              <a:rPr lang="en-US" sz="2800" dirty="0">
                <a:solidFill>
                  <a:schemeClr val="bg1"/>
                </a:solidFill>
                <a:cs typeface="Arial" panose="020B0604020202020204" pitchFamily="34" charset="0"/>
              </a:rPr>
              <a:t>Types of breast cancer BRCA 1 and BRCA 2</a:t>
            </a:r>
          </a:p>
          <a:p>
            <a:pPr marL="285750" indent="-285750">
              <a:buFont typeface="Arial" panose="020B0604020202020204" pitchFamily="34" charset="0"/>
              <a:buChar char="•"/>
            </a:pPr>
            <a:endParaRPr lang="en-US" sz="2800" dirty="0">
              <a:solidFill>
                <a:schemeClr val="bg1"/>
              </a:solidFill>
              <a:cs typeface="Arial" panose="020B0604020202020204" pitchFamily="34" charset="0"/>
            </a:endParaRPr>
          </a:p>
          <a:p>
            <a:pPr marL="285750" indent="-285750">
              <a:buFont typeface="Arial" panose="020B0604020202020204" pitchFamily="34" charset="0"/>
              <a:buChar char="•"/>
            </a:pPr>
            <a:r>
              <a:rPr lang="en-US" sz="2800" dirty="0">
                <a:solidFill>
                  <a:schemeClr val="bg1"/>
                </a:solidFill>
                <a:cs typeface="Arial" panose="020B0604020202020204" pitchFamily="34" charset="0"/>
              </a:rPr>
              <a:t>In this research different machine learning models are used for the detection of breast cancer diagnosis.</a:t>
            </a:r>
          </a:p>
          <a:p>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endParaRPr lang="en-US" sz="2800" dirty="0"/>
          </a:p>
          <a:p>
            <a:r>
              <a:rPr lang="en-US" sz="2800" dirty="0"/>
              <a:t> </a:t>
            </a:r>
          </a:p>
        </p:txBody>
      </p:sp>
      <p:sp>
        <p:nvSpPr>
          <p:cNvPr id="3" name="Date Placeholder 2">
            <a:extLst>
              <a:ext uri="{FF2B5EF4-FFF2-40B4-BE49-F238E27FC236}">
                <a16:creationId xmlns:a16="http://schemas.microsoft.com/office/drawing/2014/main" id="{B4F96B04-8090-9B49-98FE-9A2831C86B5D}"/>
              </a:ext>
            </a:extLst>
          </p:cNvPr>
          <p:cNvSpPr>
            <a:spLocks noGrp="1"/>
          </p:cNvSpPr>
          <p:nvPr>
            <p:ph type="dt" sz="half" idx="10"/>
          </p:nvPr>
        </p:nvSpPr>
        <p:spPr/>
        <p:txBody>
          <a:bodyPr/>
          <a:lstStyle/>
          <a:p>
            <a:fld id="{8E04836C-4E23-214E-8D71-9B822F4766AF}" type="datetime1">
              <a:rPr lang="en-IN" smtClean="0"/>
              <a:t>27/08/19</a:t>
            </a:fld>
            <a:endParaRPr lang="en-US"/>
          </a:p>
        </p:txBody>
      </p:sp>
      <p:sp>
        <p:nvSpPr>
          <p:cNvPr id="5" name="Footer Placeholder 4">
            <a:extLst>
              <a:ext uri="{FF2B5EF4-FFF2-40B4-BE49-F238E27FC236}">
                <a16:creationId xmlns:a16="http://schemas.microsoft.com/office/drawing/2014/main" id="{7999A88A-FEEB-8043-AE53-D8BB0FD04EE5}"/>
              </a:ext>
            </a:extLst>
          </p:cNvPr>
          <p:cNvSpPr>
            <a:spLocks noGrp="1"/>
          </p:cNvSpPr>
          <p:nvPr>
            <p:ph type="ftr" sz="quarter" idx="11"/>
          </p:nvPr>
        </p:nvSpPr>
        <p:spPr/>
        <p:txBody>
          <a:bodyPr/>
          <a:lstStyle/>
          <a:p>
            <a:r>
              <a:rPr lang="en-US" dirty="0">
                <a:solidFill>
                  <a:schemeClr val="bg1"/>
                </a:solidFill>
              </a:rPr>
              <a:t>National College of Ireland</a:t>
            </a:r>
          </a:p>
        </p:txBody>
      </p:sp>
      <p:sp>
        <p:nvSpPr>
          <p:cNvPr id="6" name="Slide Number Placeholder 5">
            <a:extLst>
              <a:ext uri="{FF2B5EF4-FFF2-40B4-BE49-F238E27FC236}">
                <a16:creationId xmlns:a16="http://schemas.microsoft.com/office/drawing/2014/main" id="{C58701A6-D920-CD40-AEE6-7ED603CFDE36}"/>
              </a:ext>
            </a:extLst>
          </p:cNvPr>
          <p:cNvSpPr>
            <a:spLocks noGrp="1"/>
          </p:cNvSpPr>
          <p:nvPr>
            <p:ph type="sldNum" sz="quarter" idx="12"/>
          </p:nvPr>
        </p:nvSpPr>
        <p:spPr/>
        <p:txBody>
          <a:bodyPr/>
          <a:lstStyle/>
          <a:p>
            <a:fld id="{1E4DEA5F-5DC9-9240-A2B3-EE55DCA5F059}"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236041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4AC43-6A15-2349-B660-3F913F0B0CC0}"/>
              </a:ext>
            </a:extLst>
          </p:cNvPr>
          <p:cNvSpPr txBox="1"/>
          <p:nvPr/>
        </p:nvSpPr>
        <p:spPr>
          <a:xfrm>
            <a:off x="4938407" y="1248156"/>
            <a:ext cx="2007281" cy="523220"/>
          </a:xfrm>
          <a:prstGeom prst="rect">
            <a:avLst/>
          </a:prstGeom>
          <a:noFill/>
        </p:spPr>
        <p:txBody>
          <a:bodyPr wrap="none" rtlCol="0">
            <a:spAutoFit/>
          </a:bodyPr>
          <a:lstStyle/>
          <a:p>
            <a:r>
              <a:rPr lang="en-US" sz="2800" dirty="0">
                <a:solidFill>
                  <a:schemeClr val="bg1"/>
                </a:solidFill>
              </a:rPr>
              <a:t>OBJECTIVE</a:t>
            </a:r>
            <a:r>
              <a:rPr lang="en-US" sz="2800" dirty="0"/>
              <a:t> </a:t>
            </a:r>
          </a:p>
        </p:txBody>
      </p:sp>
      <p:sp>
        <p:nvSpPr>
          <p:cNvPr id="3" name="TextBox 2">
            <a:extLst>
              <a:ext uri="{FF2B5EF4-FFF2-40B4-BE49-F238E27FC236}">
                <a16:creationId xmlns:a16="http://schemas.microsoft.com/office/drawing/2014/main" id="{9F6C603C-C038-3C44-8A3F-6EFF70DFB50A}"/>
              </a:ext>
            </a:extLst>
          </p:cNvPr>
          <p:cNvSpPr txBox="1"/>
          <p:nvPr/>
        </p:nvSpPr>
        <p:spPr>
          <a:xfrm>
            <a:off x="1371600" y="2169042"/>
            <a:ext cx="9570719"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To classify whether patient has cancer or not</a:t>
            </a:r>
          </a:p>
          <a:p>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Early detection of breast caner may reduce the intensity of disease and save patients life. </a:t>
            </a:r>
          </a:p>
        </p:txBody>
      </p:sp>
      <p:sp>
        <p:nvSpPr>
          <p:cNvPr id="4" name="Date Placeholder 3">
            <a:extLst>
              <a:ext uri="{FF2B5EF4-FFF2-40B4-BE49-F238E27FC236}">
                <a16:creationId xmlns:a16="http://schemas.microsoft.com/office/drawing/2014/main" id="{AA070B61-3E93-AA41-8C3A-1084687E8388}"/>
              </a:ext>
            </a:extLst>
          </p:cNvPr>
          <p:cNvSpPr>
            <a:spLocks noGrp="1"/>
          </p:cNvSpPr>
          <p:nvPr>
            <p:ph type="dt" sz="half" idx="10"/>
          </p:nvPr>
        </p:nvSpPr>
        <p:spPr/>
        <p:txBody>
          <a:bodyPr/>
          <a:lstStyle/>
          <a:p>
            <a:fld id="{EC403B6F-06C7-9248-9BFF-7BDD484C1E3C}" type="datetime1">
              <a:rPr lang="en-IN" smtClean="0">
                <a:solidFill>
                  <a:schemeClr val="bg1">
                    <a:alpha val="70000"/>
                  </a:schemeClr>
                </a:solidFill>
              </a:rPr>
              <a:t>27/08/19</a:t>
            </a:fld>
            <a:endParaRPr lang="en-US" dirty="0">
              <a:solidFill>
                <a:schemeClr val="bg1">
                  <a:alpha val="70000"/>
                </a:schemeClr>
              </a:solidFill>
            </a:endParaRPr>
          </a:p>
        </p:txBody>
      </p:sp>
      <p:sp>
        <p:nvSpPr>
          <p:cNvPr id="5" name="Footer Placeholder 4">
            <a:extLst>
              <a:ext uri="{FF2B5EF4-FFF2-40B4-BE49-F238E27FC236}">
                <a16:creationId xmlns:a16="http://schemas.microsoft.com/office/drawing/2014/main" id="{D41CD901-DFE5-0945-9990-5A6A81F592C3}"/>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6" name="Slide Number Placeholder 5">
            <a:extLst>
              <a:ext uri="{FF2B5EF4-FFF2-40B4-BE49-F238E27FC236}">
                <a16:creationId xmlns:a16="http://schemas.microsoft.com/office/drawing/2014/main" id="{A7FD10E1-5199-0240-A6DB-BE78F2E044B1}"/>
              </a:ext>
            </a:extLst>
          </p:cNvPr>
          <p:cNvSpPr>
            <a:spLocks noGrp="1"/>
          </p:cNvSpPr>
          <p:nvPr>
            <p:ph type="sldNum" sz="quarter" idx="12"/>
          </p:nvPr>
        </p:nvSpPr>
        <p:spPr/>
        <p:txBody>
          <a:bodyPr/>
          <a:lstStyle/>
          <a:p>
            <a:fld id="{1E4DEA5F-5DC9-9240-A2B3-EE55DCA5F059}" type="slidenum">
              <a:rPr lang="en-US" smtClean="0">
                <a:solidFill>
                  <a:schemeClr val="bg1"/>
                </a:solidFill>
              </a:rPr>
              <a:t>4</a:t>
            </a:fld>
            <a:endParaRPr lang="en-US" dirty="0">
              <a:solidFill>
                <a:schemeClr val="bg1"/>
              </a:solidFill>
            </a:endParaRPr>
          </a:p>
        </p:txBody>
      </p:sp>
    </p:spTree>
    <p:extLst>
      <p:ext uri="{BB962C8B-B14F-4D97-AF65-F5344CB8AC3E}">
        <p14:creationId xmlns:p14="http://schemas.microsoft.com/office/powerpoint/2010/main" val="184461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B5F98-0B47-1A4C-857E-5641DBF1AB4E}"/>
              </a:ext>
            </a:extLst>
          </p:cNvPr>
          <p:cNvSpPr txBox="1"/>
          <p:nvPr/>
        </p:nvSpPr>
        <p:spPr>
          <a:xfrm>
            <a:off x="4209907" y="1248156"/>
            <a:ext cx="3326103" cy="523220"/>
          </a:xfrm>
          <a:prstGeom prst="rect">
            <a:avLst/>
          </a:prstGeom>
          <a:noFill/>
        </p:spPr>
        <p:txBody>
          <a:bodyPr wrap="none" rtlCol="0">
            <a:spAutoFit/>
          </a:bodyPr>
          <a:lstStyle/>
          <a:p>
            <a:r>
              <a:rPr lang="en-US" sz="2800" dirty="0">
                <a:solidFill>
                  <a:schemeClr val="bg1"/>
                </a:solidFill>
              </a:rPr>
              <a:t>RESEARCH</a:t>
            </a:r>
            <a:r>
              <a:rPr lang="en-US" sz="2800" dirty="0"/>
              <a:t> </a:t>
            </a:r>
            <a:r>
              <a:rPr lang="en-US" sz="2800" dirty="0">
                <a:solidFill>
                  <a:schemeClr val="bg1"/>
                </a:solidFill>
              </a:rPr>
              <a:t>QUESTION</a:t>
            </a:r>
          </a:p>
        </p:txBody>
      </p:sp>
      <p:sp>
        <p:nvSpPr>
          <p:cNvPr id="3" name="TextBox 2">
            <a:extLst>
              <a:ext uri="{FF2B5EF4-FFF2-40B4-BE49-F238E27FC236}">
                <a16:creationId xmlns:a16="http://schemas.microsoft.com/office/drawing/2014/main" id="{11BFE755-180D-DA45-A4A6-A11D602C9109}"/>
              </a:ext>
            </a:extLst>
          </p:cNvPr>
          <p:cNvSpPr txBox="1"/>
          <p:nvPr/>
        </p:nvSpPr>
        <p:spPr>
          <a:xfrm>
            <a:off x="1392864" y="2458842"/>
            <a:ext cx="9346020" cy="1384995"/>
          </a:xfrm>
          <a:prstGeom prst="rect">
            <a:avLst/>
          </a:prstGeom>
          <a:noFill/>
        </p:spPr>
        <p:txBody>
          <a:bodyPr wrap="square" rtlCol="0">
            <a:spAutoFit/>
          </a:bodyPr>
          <a:lstStyle/>
          <a:p>
            <a:pPr algn="just"/>
            <a:r>
              <a:rPr lang="en-US" sz="2800" dirty="0">
                <a:solidFill>
                  <a:schemeClr val="bg1"/>
                </a:solidFill>
              </a:rPr>
              <a:t>“How many false negative decisions of malignant and benign breast tumor can be correctly predicted by implementing the machine learning models”</a:t>
            </a:r>
          </a:p>
        </p:txBody>
      </p:sp>
      <p:sp>
        <p:nvSpPr>
          <p:cNvPr id="4" name="Date Placeholder 3">
            <a:extLst>
              <a:ext uri="{FF2B5EF4-FFF2-40B4-BE49-F238E27FC236}">
                <a16:creationId xmlns:a16="http://schemas.microsoft.com/office/drawing/2014/main" id="{4F71FF14-7B1E-5B4F-8C7E-E94D7464808D}"/>
              </a:ext>
            </a:extLst>
          </p:cNvPr>
          <p:cNvSpPr>
            <a:spLocks noGrp="1"/>
          </p:cNvSpPr>
          <p:nvPr>
            <p:ph type="dt" sz="half" idx="10"/>
          </p:nvPr>
        </p:nvSpPr>
        <p:spPr/>
        <p:txBody>
          <a:bodyPr/>
          <a:lstStyle/>
          <a:p>
            <a:fld id="{BBAC4E73-BD5C-9140-A4C2-6927A304E3C6}" type="datetime1">
              <a:rPr lang="en-IN" smtClean="0">
                <a:solidFill>
                  <a:schemeClr val="bg1">
                    <a:alpha val="70000"/>
                  </a:schemeClr>
                </a:solidFill>
              </a:rPr>
              <a:t>27/08/19</a:t>
            </a:fld>
            <a:endParaRPr lang="en-US" dirty="0">
              <a:solidFill>
                <a:schemeClr val="bg1">
                  <a:alpha val="70000"/>
                </a:schemeClr>
              </a:solidFill>
            </a:endParaRPr>
          </a:p>
        </p:txBody>
      </p:sp>
      <p:sp>
        <p:nvSpPr>
          <p:cNvPr id="5" name="Footer Placeholder 4">
            <a:extLst>
              <a:ext uri="{FF2B5EF4-FFF2-40B4-BE49-F238E27FC236}">
                <a16:creationId xmlns:a16="http://schemas.microsoft.com/office/drawing/2014/main" id="{920BCB65-A9D9-E94B-94BC-B6C1398CDBA8}"/>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6" name="Slide Number Placeholder 5">
            <a:extLst>
              <a:ext uri="{FF2B5EF4-FFF2-40B4-BE49-F238E27FC236}">
                <a16:creationId xmlns:a16="http://schemas.microsoft.com/office/drawing/2014/main" id="{E30DF161-954A-8549-A6DD-BD3BC8B76018}"/>
              </a:ext>
            </a:extLst>
          </p:cNvPr>
          <p:cNvSpPr>
            <a:spLocks noGrp="1"/>
          </p:cNvSpPr>
          <p:nvPr>
            <p:ph type="sldNum" sz="quarter" idx="12"/>
          </p:nvPr>
        </p:nvSpPr>
        <p:spPr/>
        <p:txBody>
          <a:bodyPr/>
          <a:lstStyle/>
          <a:p>
            <a:fld id="{1E4DEA5F-5DC9-9240-A2B3-EE55DCA5F059}" type="slidenum">
              <a:rPr lang="en-US" smtClean="0">
                <a:solidFill>
                  <a:schemeClr val="bg1"/>
                </a:solidFill>
              </a:rPr>
              <a:t>5</a:t>
            </a:fld>
            <a:endParaRPr lang="en-US" dirty="0">
              <a:solidFill>
                <a:schemeClr val="bg1"/>
              </a:solidFill>
            </a:endParaRPr>
          </a:p>
        </p:txBody>
      </p:sp>
    </p:spTree>
    <p:extLst>
      <p:ext uri="{BB962C8B-B14F-4D97-AF65-F5344CB8AC3E}">
        <p14:creationId xmlns:p14="http://schemas.microsoft.com/office/powerpoint/2010/main" val="161828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545604-DB7D-B34A-96F5-83F694CEDAEB}"/>
              </a:ext>
            </a:extLst>
          </p:cNvPr>
          <p:cNvSpPr txBox="1"/>
          <p:nvPr/>
        </p:nvSpPr>
        <p:spPr>
          <a:xfrm>
            <a:off x="4610831" y="903535"/>
            <a:ext cx="2956737" cy="523220"/>
          </a:xfrm>
          <a:prstGeom prst="rect">
            <a:avLst/>
          </a:prstGeom>
          <a:noFill/>
        </p:spPr>
        <p:txBody>
          <a:bodyPr wrap="square" rtlCol="0">
            <a:spAutoFit/>
          </a:bodyPr>
          <a:lstStyle/>
          <a:p>
            <a:r>
              <a:rPr lang="en-US" sz="2800" dirty="0">
                <a:solidFill>
                  <a:schemeClr val="bg1"/>
                </a:solidFill>
              </a:rPr>
              <a:t>METHODOLOGY</a:t>
            </a:r>
          </a:p>
        </p:txBody>
      </p:sp>
      <p:pic>
        <p:nvPicPr>
          <p:cNvPr id="3" name="Picture 2">
            <a:extLst>
              <a:ext uri="{FF2B5EF4-FFF2-40B4-BE49-F238E27FC236}">
                <a16:creationId xmlns:a16="http://schemas.microsoft.com/office/drawing/2014/main" id="{E5F7D7A1-5A33-2B47-87B7-FD492260D1D8}"/>
              </a:ext>
            </a:extLst>
          </p:cNvPr>
          <p:cNvPicPr>
            <a:picLocks noChangeAspect="1"/>
          </p:cNvPicPr>
          <p:nvPr/>
        </p:nvPicPr>
        <p:blipFill>
          <a:blip r:embed="rId3"/>
          <a:stretch>
            <a:fillRect/>
          </a:stretch>
        </p:blipFill>
        <p:spPr>
          <a:xfrm>
            <a:off x="872943" y="1766480"/>
            <a:ext cx="5416914" cy="3535518"/>
          </a:xfrm>
          <a:prstGeom prst="rect">
            <a:avLst/>
          </a:prstGeom>
        </p:spPr>
      </p:pic>
      <p:sp>
        <p:nvSpPr>
          <p:cNvPr id="4" name="TextBox 3">
            <a:extLst>
              <a:ext uri="{FF2B5EF4-FFF2-40B4-BE49-F238E27FC236}">
                <a16:creationId xmlns:a16="http://schemas.microsoft.com/office/drawing/2014/main" id="{9AD13337-A085-2D4C-9AFE-95A80F4FCE73}"/>
              </a:ext>
            </a:extLst>
          </p:cNvPr>
          <p:cNvSpPr txBox="1"/>
          <p:nvPr/>
        </p:nvSpPr>
        <p:spPr>
          <a:xfrm>
            <a:off x="6591841" y="1766480"/>
            <a:ext cx="541691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Business understanding-</a:t>
            </a:r>
          </a:p>
          <a:p>
            <a:r>
              <a:rPr lang="en-US" sz="2400" dirty="0">
                <a:solidFill>
                  <a:schemeClr val="bg1"/>
                </a:solidFill>
              </a:rPr>
              <a:t>    </a:t>
            </a:r>
            <a:r>
              <a:rPr lang="en-US" sz="2000" dirty="0">
                <a:solidFill>
                  <a:schemeClr val="bg1"/>
                </a:solidFill>
              </a:rPr>
              <a:t>Research project plan </a:t>
            </a:r>
          </a:p>
          <a:p>
            <a:pPr marL="342900" indent="-342900">
              <a:buFont typeface="Arial" panose="020B0604020202020204" pitchFamily="34" charset="0"/>
              <a:buChar char="•"/>
            </a:pPr>
            <a:r>
              <a:rPr lang="en-US" sz="2400" dirty="0">
                <a:solidFill>
                  <a:schemeClr val="bg1"/>
                </a:solidFill>
              </a:rPr>
              <a:t>Data understanding-</a:t>
            </a:r>
          </a:p>
          <a:p>
            <a:r>
              <a:rPr lang="en-US" sz="2400" dirty="0">
                <a:solidFill>
                  <a:schemeClr val="bg1"/>
                </a:solidFill>
              </a:rPr>
              <a:t>    </a:t>
            </a:r>
            <a:r>
              <a:rPr lang="en-US" sz="2000" dirty="0">
                <a:solidFill>
                  <a:schemeClr val="bg1"/>
                </a:solidFill>
              </a:rPr>
              <a:t>Data selection</a:t>
            </a:r>
          </a:p>
          <a:p>
            <a:pPr marL="342900" indent="-342900">
              <a:buFont typeface="Arial" panose="020B0604020202020204" pitchFamily="34" charset="0"/>
              <a:buChar char="•"/>
            </a:pPr>
            <a:r>
              <a:rPr lang="en-US" sz="2400" dirty="0">
                <a:solidFill>
                  <a:schemeClr val="bg1"/>
                </a:solidFill>
              </a:rPr>
              <a:t>Data preparation-</a:t>
            </a:r>
          </a:p>
          <a:p>
            <a:r>
              <a:rPr lang="en-US" sz="2400" dirty="0">
                <a:solidFill>
                  <a:schemeClr val="bg1"/>
                </a:solidFill>
              </a:rPr>
              <a:t>    </a:t>
            </a:r>
            <a:r>
              <a:rPr lang="en-US" sz="2000" dirty="0">
                <a:solidFill>
                  <a:schemeClr val="bg1"/>
                </a:solidFill>
              </a:rPr>
              <a:t>Data cleaning and preprocessing</a:t>
            </a:r>
          </a:p>
          <a:p>
            <a:pPr marL="342900" indent="-342900">
              <a:buFont typeface="Arial" panose="020B0604020202020204" pitchFamily="34" charset="0"/>
              <a:buChar char="•"/>
            </a:pPr>
            <a:r>
              <a:rPr lang="en-US" sz="2400" dirty="0">
                <a:solidFill>
                  <a:schemeClr val="bg1"/>
                </a:solidFill>
              </a:rPr>
              <a:t>Modeling-</a:t>
            </a:r>
          </a:p>
          <a:p>
            <a:r>
              <a:rPr lang="en-US" sz="2000" dirty="0">
                <a:solidFill>
                  <a:schemeClr val="bg1"/>
                </a:solidFill>
              </a:rPr>
              <a:t>     Model building and technique selection.</a:t>
            </a:r>
          </a:p>
          <a:p>
            <a:pPr marL="342900" indent="-342900">
              <a:buFont typeface="Arial" panose="020B0604020202020204" pitchFamily="34" charset="0"/>
              <a:buChar char="•"/>
            </a:pPr>
            <a:r>
              <a:rPr lang="en-US" sz="2400" dirty="0">
                <a:solidFill>
                  <a:schemeClr val="bg1"/>
                </a:solidFill>
              </a:rPr>
              <a:t>Evaluation-</a:t>
            </a:r>
          </a:p>
          <a:p>
            <a:r>
              <a:rPr lang="en-US" sz="2400" dirty="0">
                <a:solidFill>
                  <a:schemeClr val="bg1"/>
                </a:solidFill>
              </a:rPr>
              <a:t>    </a:t>
            </a:r>
            <a:r>
              <a:rPr lang="en-US" sz="2000" dirty="0">
                <a:solidFill>
                  <a:schemeClr val="bg1"/>
                </a:solidFill>
              </a:rPr>
              <a:t>Evaluate the result </a:t>
            </a:r>
          </a:p>
          <a:p>
            <a:pPr lvl="1"/>
            <a:r>
              <a:rPr lang="en-US" sz="2400" dirty="0">
                <a:solidFill>
                  <a:schemeClr val="bg1"/>
                </a:solidFill>
              </a:rPr>
              <a:t>	</a:t>
            </a:r>
          </a:p>
        </p:txBody>
      </p:sp>
      <p:sp>
        <p:nvSpPr>
          <p:cNvPr id="6" name="Date Placeholder 5">
            <a:extLst>
              <a:ext uri="{FF2B5EF4-FFF2-40B4-BE49-F238E27FC236}">
                <a16:creationId xmlns:a16="http://schemas.microsoft.com/office/drawing/2014/main" id="{4197AAC7-211A-BA4C-9514-0C0EF5649E72}"/>
              </a:ext>
            </a:extLst>
          </p:cNvPr>
          <p:cNvSpPr>
            <a:spLocks noGrp="1"/>
          </p:cNvSpPr>
          <p:nvPr>
            <p:ph type="dt" sz="half" idx="10"/>
          </p:nvPr>
        </p:nvSpPr>
        <p:spPr/>
        <p:txBody>
          <a:bodyPr/>
          <a:lstStyle/>
          <a:p>
            <a:fld id="{448FD5C7-A8A3-D743-8253-5926E933E79B}" type="datetime1">
              <a:rPr lang="en-IN" smtClean="0">
                <a:solidFill>
                  <a:schemeClr val="bg1">
                    <a:alpha val="70000"/>
                  </a:schemeClr>
                </a:solidFill>
              </a:rPr>
              <a:t>27/08/19</a:t>
            </a:fld>
            <a:endParaRPr lang="en-US" dirty="0">
              <a:solidFill>
                <a:schemeClr val="bg1">
                  <a:alpha val="70000"/>
                </a:schemeClr>
              </a:solidFill>
            </a:endParaRPr>
          </a:p>
        </p:txBody>
      </p:sp>
      <p:sp>
        <p:nvSpPr>
          <p:cNvPr id="7" name="Footer Placeholder 6">
            <a:extLst>
              <a:ext uri="{FF2B5EF4-FFF2-40B4-BE49-F238E27FC236}">
                <a16:creationId xmlns:a16="http://schemas.microsoft.com/office/drawing/2014/main" id="{0EDAB66D-99E1-AC4C-8EF7-8BC1DD4F998D}"/>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9" name="Slide Number Placeholder 8">
            <a:extLst>
              <a:ext uri="{FF2B5EF4-FFF2-40B4-BE49-F238E27FC236}">
                <a16:creationId xmlns:a16="http://schemas.microsoft.com/office/drawing/2014/main" id="{14BD2CD7-FB95-2E4B-BE10-127FAA4DC486}"/>
              </a:ext>
            </a:extLst>
          </p:cNvPr>
          <p:cNvSpPr>
            <a:spLocks noGrp="1"/>
          </p:cNvSpPr>
          <p:nvPr>
            <p:ph type="sldNum" sz="quarter" idx="12"/>
          </p:nvPr>
        </p:nvSpPr>
        <p:spPr/>
        <p:txBody>
          <a:bodyPr/>
          <a:lstStyle/>
          <a:p>
            <a:fld id="{1E4DEA5F-5DC9-9240-A2B3-EE55DCA5F059}" type="slidenum">
              <a:rPr lang="en-US" smtClean="0">
                <a:solidFill>
                  <a:schemeClr val="bg1"/>
                </a:solidFill>
              </a:rPr>
              <a:t>6</a:t>
            </a:fld>
            <a:endParaRPr lang="en-US" dirty="0">
              <a:solidFill>
                <a:schemeClr val="bg1"/>
              </a:solidFill>
            </a:endParaRPr>
          </a:p>
        </p:txBody>
      </p:sp>
      <p:sp>
        <p:nvSpPr>
          <p:cNvPr id="11" name="TextBox 10">
            <a:extLst>
              <a:ext uri="{FF2B5EF4-FFF2-40B4-BE49-F238E27FC236}">
                <a16:creationId xmlns:a16="http://schemas.microsoft.com/office/drawing/2014/main" id="{68C70B2C-FBC0-FF49-866E-B9E41DEAB945}"/>
              </a:ext>
            </a:extLst>
          </p:cNvPr>
          <p:cNvSpPr txBox="1"/>
          <p:nvPr/>
        </p:nvSpPr>
        <p:spPr>
          <a:xfrm>
            <a:off x="1706642" y="5508298"/>
            <a:ext cx="3546420" cy="461665"/>
          </a:xfrm>
          <a:prstGeom prst="rect">
            <a:avLst/>
          </a:prstGeom>
          <a:noFill/>
        </p:spPr>
        <p:txBody>
          <a:bodyPr wrap="none" rtlCol="0">
            <a:spAutoFit/>
          </a:bodyPr>
          <a:lstStyle/>
          <a:p>
            <a:r>
              <a:rPr lang="en-US" sz="2400" dirty="0">
                <a:solidFill>
                  <a:schemeClr val="bg1"/>
                </a:solidFill>
              </a:rPr>
              <a:t>Figure : CRISP-DM Process</a:t>
            </a:r>
          </a:p>
        </p:txBody>
      </p:sp>
    </p:spTree>
    <p:extLst>
      <p:ext uri="{BB962C8B-B14F-4D97-AF65-F5344CB8AC3E}">
        <p14:creationId xmlns:p14="http://schemas.microsoft.com/office/powerpoint/2010/main" val="3935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D13337-A085-2D4C-9AFE-95A80F4FCE73}"/>
              </a:ext>
            </a:extLst>
          </p:cNvPr>
          <p:cNvSpPr txBox="1"/>
          <p:nvPr/>
        </p:nvSpPr>
        <p:spPr>
          <a:xfrm>
            <a:off x="6243972" y="1797594"/>
            <a:ext cx="5416914" cy="461665"/>
          </a:xfrm>
          <a:prstGeom prst="rect">
            <a:avLst/>
          </a:prstGeom>
          <a:noFill/>
        </p:spPr>
        <p:txBody>
          <a:bodyPr wrap="square" rtlCol="0">
            <a:spAutoFit/>
          </a:bodyPr>
          <a:lstStyle/>
          <a:p>
            <a:pPr lvl="1"/>
            <a:r>
              <a:rPr lang="en-US" sz="2400" dirty="0"/>
              <a:t>	</a:t>
            </a:r>
          </a:p>
        </p:txBody>
      </p:sp>
      <p:sp>
        <p:nvSpPr>
          <p:cNvPr id="6" name="Date Placeholder 5">
            <a:extLst>
              <a:ext uri="{FF2B5EF4-FFF2-40B4-BE49-F238E27FC236}">
                <a16:creationId xmlns:a16="http://schemas.microsoft.com/office/drawing/2014/main" id="{4197AAC7-211A-BA4C-9514-0C0EF5649E72}"/>
              </a:ext>
            </a:extLst>
          </p:cNvPr>
          <p:cNvSpPr>
            <a:spLocks noGrp="1"/>
          </p:cNvSpPr>
          <p:nvPr>
            <p:ph type="dt" sz="half" idx="10"/>
          </p:nvPr>
        </p:nvSpPr>
        <p:spPr/>
        <p:txBody>
          <a:bodyPr/>
          <a:lstStyle/>
          <a:p>
            <a:fld id="{448FD5C7-A8A3-D743-8253-5926E933E79B}" type="datetime1">
              <a:rPr lang="en-IN" smtClean="0">
                <a:solidFill>
                  <a:schemeClr val="bg1">
                    <a:alpha val="70000"/>
                  </a:schemeClr>
                </a:solidFill>
              </a:rPr>
              <a:t>27/08/19</a:t>
            </a:fld>
            <a:endParaRPr lang="en-US" dirty="0">
              <a:solidFill>
                <a:schemeClr val="bg1">
                  <a:alpha val="70000"/>
                </a:schemeClr>
              </a:solidFill>
            </a:endParaRPr>
          </a:p>
        </p:txBody>
      </p:sp>
      <p:sp>
        <p:nvSpPr>
          <p:cNvPr id="7" name="Footer Placeholder 6">
            <a:extLst>
              <a:ext uri="{FF2B5EF4-FFF2-40B4-BE49-F238E27FC236}">
                <a16:creationId xmlns:a16="http://schemas.microsoft.com/office/drawing/2014/main" id="{0EDAB66D-99E1-AC4C-8EF7-8BC1DD4F998D}"/>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9" name="Slide Number Placeholder 8">
            <a:extLst>
              <a:ext uri="{FF2B5EF4-FFF2-40B4-BE49-F238E27FC236}">
                <a16:creationId xmlns:a16="http://schemas.microsoft.com/office/drawing/2014/main" id="{14BD2CD7-FB95-2E4B-BE10-127FAA4DC486}"/>
              </a:ext>
            </a:extLst>
          </p:cNvPr>
          <p:cNvSpPr>
            <a:spLocks noGrp="1"/>
          </p:cNvSpPr>
          <p:nvPr>
            <p:ph type="sldNum" sz="quarter" idx="12"/>
          </p:nvPr>
        </p:nvSpPr>
        <p:spPr/>
        <p:txBody>
          <a:bodyPr/>
          <a:lstStyle/>
          <a:p>
            <a:fld id="{1E4DEA5F-5DC9-9240-A2B3-EE55DCA5F059}" type="slidenum">
              <a:rPr lang="en-US" smtClean="0">
                <a:solidFill>
                  <a:schemeClr val="bg1"/>
                </a:solidFill>
              </a:rPr>
              <a:t>7</a:t>
            </a:fld>
            <a:endParaRPr lang="en-US" dirty="0">
              <a:solidFill>
                <a:schemeClr val="bg1"/>
              </a:solidFill>
            </a:endParaRPr>
          </a:p>
        </p:txBody>
      </p:sp>
      <p:pic>
        <p:nvPicPr>
          <p:cNvPr id="3" name="Picture 2">
            <a:extLst>
              <a:ext uri="{FF2B5EF4-FFF2-40B4-BE49-F238E27FC236}">
                <a16:creationId xmlns:a16="http://schemas.microsoft.com/office/drawing/2014/main" id="{5904F9C1-ED8D-F743-BD57-CE635B497A95}"/>
              </a:ext>
            </a:extLst>
          </p:cNvPr>
          <p:cNvPicPr>
            <a:picLocks noChangeAspect="1"/>
          </p:cNvPicPr>
          <p:nvPr/>
        </p:nvPicPr>
        <p:blipFill>
          <a:blip r:embed="rId3"/>
          <a:stretch>
            <a:fillRect/>
          </a:stretch>
        </p:blipFill>
        <p:spPr>
          <a:xfrm>
            <a:off x="1305732" y="1875761"/>
            <a:ext cx="9868546" cy="3897301"/>
          </a:xfrm>
          <a:prstGeom prst="rect">
            <a:avLst/>
          </a:prstGeom>
        </p:spPr>
      </p:pic>
      <p:sp>
        <p:nvSpPr>
          <p:cNvPr id="5" name="TextBox 4">
            <a:extLst>
              <a:ext uri="{FF2B5EF4-FFF2-40B4-BE49-F238E27FC236}">
                <a16:creationId xmlns:a16="http://schemas.microsoft.com/office/drawing/2014/main" id="{92648673-9FB1-EC4D-8688-C6977CD24806}"/>
              </a:ext>
            </a:extLst>
          </p:cNvPr>
          <p:cNvSpPr txBox="1"/>
          <p:nvPr/>
        </p:nvSpPr>
        <p:spPr>
          <a:xfrm>
            <a:off x="2760453" y="5279366"/>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9F5466AB-2D1B-FB4B-9BB3-BB4719C874C5}"/>
              </a:ext>
            </a:extLst>
          </p:cNvPr>
          <p:cNvSpPr txBox="1"/>
          <p:nvPr/>
        </p:nvSpPr>
        <p:spPr>
          <a:xfrm>
            <a:off x="5474776" y="389444"/>
            <a:ext cx="935962" cy="523220"/>
          </a:xfrm>
          <a:prstGeom prst="rect">
            <a:avLst/>
          </a:prstGeom>
          <a:noFill/>
        </p:spPr>
        <p:txBody>
          <a:bodyPr wrap="none" rtlCol="0">
            <a:spAutoFit/>
          </a:bodyPr>
          <a:lstStyle/>
          <a:p>
            <a:r>
              <a:rPr lang="en-US" sz="2800" dirty="0">
                <a:solidFill>
                  <a:schemeClr val="bg1"/>
                </a:solidFill>
              </a:rPr>
              <a:t>DATA</a:t>
            </a:r>
          </a:p>
        </p:txBody>
      </p:sp>
      <p:sp>
        <p:nvSpPr>
          <p:cNvPr id="15" name="TextBox 14">
            <a:extLst>
              <a:ext uri="{FF2B5EF4-FFF2-40B4-BE49-F238E27FC236}">
                <a16:creationId xmlns:a16="http://schemas.microsoft.com/office/drawing/2014/main" id="{8631CAFC-D3F9-FB4F-AE07-0D08BEBD4FA0}"/>
              </a:ext>
            </a:extLst>
          </p:cNvPr>
          <p:cNvSpPr txBox="1"/>
          <p:nvPr/>
        </p:nvSpPr>
        <p:spPr>
          <a:xfrm>
            <a:off x="2219055" y="1100326"/>
            <a:ext cx="9134745" cy="400110"/>
          </a:xfrm>
          <a:prstGeom prst="rect">
            <a:avLst/>
          </a:prstGeom>
          <a:noFill/>
        </p:spPr>
        <p:txBody>
          <a:bodyPr wrap="none" rtlCol="0">
            <a:spAutoFit/>
          </a:bodyPr>
          <a:lstStyle/>
          <a:p>
            <a:r>
              <a:rPr lang="en-IN" sz="2000" dirty="0">
                <a:solidFill>
                  <a:schemeClr val="bg1"/>
                </a:solidFill>
                <a:hlinkClick r:id="rId4">
                  <a:extLst>
                    <a:ext uri="{A12FA001-AC4F-418D-AE19-62706E023703}">
                      <ahyp:hlinkClr xmlns:ahyp="http://schemas.microsoft.com/office/drawing/2018/hyperlinkcolor" val="tx"/>
                    </a:ext>
                  </a:extLst>
                </a:hlinkClick>
              </a:rPr>
              <a:t>https://archive.ics.uci.edu/ml/datasets/Breast+Cancer+Wisconsin+%28Diagnostic%29</a:t>
            </a:r>
            <a:endParaRPr lang="en-US" sz="2000" dirty="0">
              <a:solidFill>
                <a:schemeClr val="bg1"/>
              </a:solidFill>
            </a:endParaRPr>
          </a:p>
        </p:txBody>
      </p:sp>
      <p:sp>
        <p:nvSpPr>
          <p:cNvPr id="16" name="TextBox 15">
            <a:extLst>
              <a:ext uri="{FF2B5EF4-FFF2-40B4-BE49-F238E27FC236}">
                <a16:creationId xmlns:a16="http://schemas.microsoft.com/office/drawing/2014/main" id="{E7F2F98F-5E4C-F04C-8CEB-1501359BC1AA}"/>
              </a:ext>
            </a:extLst>
          </p:cNvPr>
          <p:cNvSpPr txBox="1"/>
          <p:nvPr/>
        </p:nvSpPr>
        <p:spPr>
          <a:xfrm>
            <a:off x="1305732" y="1084938"/>
            <a:ext cx="1022459" cy="400110"/>
          </a:xfrm>
          <a:prstGeom prst="rect">
            <a:avLst/>
          </a:prstGeom>
          <a:noFill/>
        </p:spPr>
        <p:txBody>
          <a:bodyPr wrap="none" rtlCol="0">
            <a:spAutoFit/>
          </a:bodyPr>
          <a:lstStyle/>
          <a:p>
            <a:r>
              <a:rPr lang="en-US" sz="2000" dirty="0">
                <a:solidFill>
                  <a:schemeClr val="bg1"/>
                </a:solidFill>
              </a:rPr>
              <a:t>Source :</a:t>
            </a:r>
          </a:p>
        </p:txBody>
      </p:sp>
    </p:spTree>
    <p:extLst>
      <p:ext uri="{BB962C8B-B14F-4D97-AF65-F5344CB8AC3E}">
        <p14:creationId xmlns:p14="http://schemas.microsoft.com/office/powerpoint/2010/main" val="74885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D13337-A085-2D4C-9AFE-95A80F4FCE73}"/>
              </a:ext>
            </a:extLst>
          </p:cNvPr>
          <p:cNvSpPr txBox="1"/>
          <p:nvPr/>
        </p:nvSpPr>
        <p:spPr>
          <a:xfrm>
            <a:off x="6243972" y="1797594"/>
            <a:ext cx="5416914" cy="461665"/>
          </a:xfrm>
          <a:prstGeom prst="rect">
            <a:avLst/>
          </a:prstGeom>
          <a:noFill/>
        </p:spPr>
        <p:txBody>
          <a:bodyPr wrap="square" rtlCol="0">
            <a:spAutoFit/>
          </a:bodyPr>
          <a:lstStyle/>
          <a:p>
            <a:pPr lvl="1"/>
            <a:r>
              <a:rPr lang="en-US" sz="2400"/>
              <a:t>	</a:t>
            </a:r>
            <a:endParaRPr lang="en-US" sz="2400" dirty="0"/>
          </a:p>
        </p:txBody>
      </p:sp>
      <p:sp>
        <p:nvSpPr>
          <p:cNvPr id="6" name="Date Placeholder 5">
            <a:extLst>
              <a:ext uri="{FF2B5EF4-FFF2-40B4-BE49-F238E27FC236}">
                <a16:creationId xmlns:a16="http://schemas.microsoft.com/office/drawing/2014/main" id="{4197AAC7-211A-BA4C-9514-0C0EF5649E72}"/>
              </a:ext>
            </a:extLst>
          </p:cNvPr>
          <p:cNvSpPr>
            <a:spLocks noGrp="1"/>
          </p:cNvSpPr>
          <p:nvPr>
            <p:ph type="dt" sz="half" idx="10"/>
          </p:nvPr>
        </p:nvSpPr>
        <p:spPr/>
        <p:txBody>
          <a:bodyPr/>
          <a:lstStyle/>
          <a:p>
            <a:fld id="{448FD5C7-A8A3-D743-8253-5926E933E79B}" type="datetime1">
              <a:rPr lang="en-IN" smtClean="0">
                <a:solidFill>
                  <a:schemeClr val="bg1">
                    <a:alpha val="70000"/>
                  </a:schemeClr>
                </a:solidFill>
              </a:rPr>
              <a:t>27/08/19</a:t>
            </a:fld>
            <a:endParaRPr lang="en-US" dirty="0">
              <a:solidFill>
                <a:schemeClr val="bg1">
                  <a:alpha val="70000"/>
                </a:schemeClr>
              </a:solidFill>
            </a:endParaRPr>
          </a:p>
        </p:txBody>
      </p:sp>
      <p:sp>
        <p:nvSpPr>
          <p:cNvPr id="7" name="Footer Placeholder 6">
            <a:extLst>
              <a:ext uri="{FF2B5EF4-FFF2-40B4-BE49-F238E27FC236}">
                <a16:creationId xmlns:a16="http://schemas.microsoft.com/office/drawing/2014/main" id="{0EDAB66D-99E1-AC4C-8EF7-8BC1DD4F998D}"/>
              </a:ext>
            </a:extLst>
          </p:cNvPr>
          <p:cNvSpPr>
            <a:spLocks noGrp="1"/>
          </p:cNvSpPr>
          <p:nvPr>
            <p:ph type="ftr" sz="quarter" idx="11"/>
          </p:nvPr>
        </p:nvSpPr>
        <p:spPr/>
        <p:txBody>
          <a:bodyPr/>
          <a:lstStyle/>
          <a:p>
            <a:r>
              <a:rPr lang="en-US" dirty="0">
                <a:solidFill>
                  <a:schemeClr val="bg1">
                    <a:alpha val="70000"/>
                  </a:schemeClr>
                </a:solidFill>
              </a:rPr>
              <a:t>National College of Ireland</a:t>
            </a:r>
          </a:p>
        </p:txBody>
      </p:sp>
      <p:sp>
        <p:nvSpPr>
          <p:cNvPr id="9" name="Slide Number Placeholder 8">
            <a:extLst>
              <a:ext uri="{FF2B5EF4-FFF2-40B4-BE49-F238E27FC236}">
                <a16:creationId xmlns:a16="http://schemas.microsoft.com/office/drawing/2014/main" id="{14BD2CD7-FB95-2E4B-BE10-127FAA4DC486}"/>
              </a:ext>
            </a:extLst>
          </p:cNvPr>
          <p:cNvSpPr>
            <a:spLocks noGrp="1"/>
          </p:cNvSpPr>
          <p:nvPr>
            <p:ph type="sldNum" sz="quarter" idx="12"/>
          </p:nvPr>
        </p:nvSpPr>
        <p:spPr/>
        <p:txBody>
          <a:bodyPr/>
          <a:lstStyle/>
          <a:p>
            <a:fld id="{1E4DEA5F-5DC9-9240-A2B3-EE55DCA5F059}" type="slidenum">
              <a:rPr lang="en-US" smtClean="0">
                <a:solidFill>
                  <a:schemeClr val="bg1"/>
                </a:solidFill>
              </a:rPr>
              <a:t>8</a:t>
            </a:fld>
            <a:endParaRPr lang="en-US" dirty="0">
              <a:solidFill>
                <a:schemeClr val="bg1"/>
              </a:solidFill>
            </a:endParaRPr>
          </a:p>
        </p:txBody>
      </p:sp>
      <p:pic>
        <p:nvPicPr>
          <p:cNvPr id="11" name="Picture 10">
            <a:extLst>
              <a:ext uri="{FF2B5EF4-FFF2-40B4-BE49-F238E27FC236}">
                <a16:creationId xmlns:a16="http://schemas.microsoft.com/office/drawing/2014/main" id="{77B3ED94-78B8-724D-A3AE-1B180664A4CE}"/>
              </a:ext>
            </a:extLst>
          </p:cNvPr>
          <p:cNvPicPr>
            <a:picLocks noChangeAspect="1"/>
          </p:cNvPicPr>
          <p:nvPr/>
        </p:nvPicPr>
        <p:blipFill>
          <a:blip r:embed="rId3"/>
          <a:stretch>
            <a:fillRect/>
          </a:stretch>
        </p:blipFill>
        <p:spPr>
          <a:xfrm>
            <a:off x="2290429" y="1901828"/>
            <a:ext cx="7315200" cy="3460630"/>
          </a:xfrm>
          <a:prstGeom prst="rect">
            <a:avLst/>
          </a:prstGeom>
        </p:spPr>
      </p:pic>
      <p:sp>
        <p:nvSpPr>
          <p:cNvPr id="13" name="TextBox 12">
            <a:extLst>
              <a:ext uri="{FF2B5EF4-FFF2-40B4-BE49-F238E27FC236}">
                <a16:creationId xmlns:a16="http://schemas.microsoft.com/office/drawing/2014/main" id="{FC2BD64B-F31B-A141-80F6-2904A934E4A0}"/>
              </a:ext>
            </a:extLst>
          </p:cNvPr>
          <p:cNvSpPr txBox="1"/>
          <p:nvPr/>
        </p:nvSpPr>
        <p:spPr>
          <a:xfrm>
            <a:off x="3649390" y="901817"/>
            <a:ext cx="5217775" cy="523220"/>
          </a:xfrm>
          <a:prstGeom prst="rect">
            <a:avLst/>
          </a:prstGeom>
          <a:noFill/>
        </p:spPr>
        <p:txBody>
          <a:bodyPr wrap="none" rtlCol="0">
            <a:spAutoFit/>
          </a:bodyPr>
          <a:lstStyle/>
          <a:p>
            <a:r>
              <a:rPr lang="en-US" sz="2800" dirty="0">
                <a:solidFill>
                  <a:schemeClr val="bg1"/>
                </a:solidFill>
              </a:rPr>
              <a:t>Figure: Architecture of the project </a:t>
            </a:r>
          </a:p>
        </p:txBody>
      </p:sp>
    </p:spTree>
    <p:extLst>
      <p:ext uri="{BB962C8B-B14F-4D97-AF65-F5344CB8AC3E}">
        <p14:creationId xmlns:p14="http://schemas.microsoft.com/office/powerpoint/2010/main" val="190280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13D1DE-1B4C-E448-973E-1F24213589EA}"/>
              </a:ext>
            </a:extLst>
          </p:cNvPr>
          <p:cNvSpPr txBox="1"/>
          <p:nvPr/>
        </p:nvSpPr>
        <p:spPr>
          <a:xfrm>
            <a:off x="2940100" y="971568"/>
            <a:ext cx="6528775" cy="523220"/>
          </a:xfrm>
          <a:prstGeom prst="rect">
            <a:avLst/>
          </a:prstGeom>
          <a:noFill/>
        </p:spPr>
        <p:txBody>
          <a:bodyPr wrap="none" rtlCol="0">
            <a:spAutoFit/>
          </a:bodyPr>
          <a:lstStyle/>
          <a:p>
            <a:r>
              <a:rPr lang="en-US" sz="2800" dirty="0">
                <a:solidFill>
                  <a:schemeClr val="bg1"/>
                </a:solidFill>
              </a:rPr>
              <a:t>DATA UNDERSTANDING AND PREPARATION </a:t>
            </a:r>
          </a:p>
        </p:txBody>
      </p:sp>
      <p:sp>
        <p:nvSpPr>
          <p:cNvPr id="6" name="TextBox 5">
            <a:extLst>
              <a:ext uri="{FF2B5EF4-FFF2-40B4-BE49-F238E27FC236}">
                <a16:creationId xmlns:a16="http://schemas.microsoft.com/office/drawing/2014/main" id="{E0BDCD58-9D62-E547-847D-BE6D46ACF261}"/>
              </a:ext>
            </a:extLst>
          </p:cNvPr>
          <p:cNvSpPr txBox="1"/>
          <p:nvPr/>
        </p:nvSpPr>
        <p:spPr>
          <a:xfrm>
            <a:off x="1490148" y="2087644"/>
            <a:ext cx="10060062" cy="3970318"/>
          </a:xfrm>
          <a:prstGeom prst="rect">
            <a:avLst/>
          </a:prstGeom>
          <a:noFill/>
        </p:spPr>
        <p:txBody>
          <a:bodyPr wrap="none" rtlCol="0">
            <a:spAutoFit/>
          </a:bodyPr>
          <a:lstStyle/>
          <a:p>
            <a:pPr marL="342900" indent="-342900">
              <a:buFont typeface="Arial" panose="020B0604020202020204" pitchFamily="34" charset="0"/>
              <a:buChar char="•"/>
            </a:pPr>
            <a:r>
              <a:rPr lang="en-US" sz="2800" dirty="0">
                <a:solidFill>
                  <a:schemeClr val="bg1"/>
                </a:solidFill>
              </a:rPr>
              <a:t>Data preprocessing </a:t>
            </a:r>
          </a:p>
          <a:p>
            <a:pPr marL="800100" lvl="1" indent="-342900">
              <a:buFont typeface="Arial" panose="020B0604020202020204" pitchFamily="34" charset="0"/>
              <a:buChar char="•"/>
            </a:pPr>
            <a:r>
              <a:rPr lang="en-US" sz="2800" dirty="0">
                <a:solidFill>
                  <a:schemeClr val="bg1"/>
                </a:solidFill>
              </a:rPr>
              <a:t>Null value removal</a:t>
            </a:r>
          </a:p>
          <a:p>
            <a:pPr marL="800100" lvl="1" indent="-342900">
              <a:buFont typeface="Arial" panose="020B0604020202020204" pitchFamily="34" charset="0"/>
              <a:buChar char="•"/>
            </a:pPr>
            <a:r>
              <a:rPr lang="en-US" sz="2800" dirty="0">
                <a:solidFill>
                  <a:schemeClr val="bg1"/>
                </a:solidFill>
              </a:rPr>
              <a:t>Unrequired column removal</a:t>
            </a:r>
          </a:p>
          <a:p>
            <a:pPr marL="342900" indent="-342900">
              <a:buFont typeface="Arial" panose="020B0604020202020204" pitchFamily="34" charset="0"/>
              <a:buChar char="•"/>
            </a:pPr>
            <a:r>
              <a:rPr lang="en-US" sz="2800" dirty="0">
                <a:solidFill>
                  <a:schemeClr val="bg1"/>
                </a:solidFill>
              </a:rPr>
              <a:t>Exploration techniques are used to understand the data</a:t>
            </a:r>
          </a:p>
          <a:p>
            <a:pPr marL="800100" lvl="1" indent="-342900">
              <a:buFont typeface="Arial" panose="020B0604020202020204" pitchFamily="34" charset="0"/>
              <a:buChar char="•"/>
            </a:pPr>
            <a:r>
              <a:rPr lang="en-US" sz="2800" dirty="0">
                <a:solidFill>
                  <a:schemeClr val="bg1"/>
                </a:solidFill>
              </a:rPr>
              <a:t>Boruta </a:t>
            </a:r>
          </a:p>
          <a:p>
            <a:pPr marL="800100" lvl="1" indent="-342900">
              <a:buFont typeface="Arial" panose="020B0604020202020204" pitchFamily="34" charset="0"/>
              <a:buChar char="•"/>
            </a:pPr>
            <a:r>
              <a:rPr lang="en-US" sz="2800" dirty="0">
                <a:solidFill>
                  <a:schemeClr val="bg1"/>
                </a:solidFill>
              </a:rPr>
              <a:t>Correlation plot </a:t>
            </a:r>
          </a:p>
          <a:p>
            <a:pPr marL="342900" indent="-342900">
              <a:buFont typeface="Arial" panose="020B0604020202020204" pitchFamily="34" charset="0"/>
              <a:buChar char="•"/>
            </a:pPr>
            <a:r>
              <a:rPr lang="en-US" sz="2800" dirty="0">
                <a:solidFill>
                  <a:schemeClr val="bg1"/>
                </a:solidFill>
              </a:rPr>
              <a:t>Some statistical methods are used for the exploration of the data </a:t>
            </a:r>
          </a:p>
          <a:p>
            <a:pPr marL="800100" lvl="1" indent="-342900">
              <a:buFont typeface="Arial" panose="020B0604020202020204" pitchFamily="34" charset="0"/>
              <a:buChar char="•"/>
            </a:pPr>
            <a:r>
              <a:rPr lang="en-US" sz="2800" dirty="0">
                <a:solidFill>
                  <a:schemeClr val="bg1"/>
                </a:solidFill>
              </a:rPr>
              <a:t>Bartlett's test  </a:t>
            </a:r>
          </a:p>
          <a:p>
            <a:pPr marL="800100" lvl="1" indent="-342900">
              <a:buFont typeface="Arial" panose="020B0604020202020204" pitchFamily="34" charset="0"/>
              <a:buChar char="•"/>
            </a:pPr>
            <a:r>
              <a:rPr lang="en-IN" sz="2800" dirty="0">
                <a:solidFill>
                  <a:schemeClr val="bg1"/>
                </a:solidFill>
              </a:rPr>
              <a:t>Kaiser-Meyer-Olkin (KMO)</a:t>
            </a:r>
            <a:r>
              <a:rPr lang="en-US" sz="2800" dirty="0">
                <a:solidFill>
                  <a:schemeClr val="bg1"/>
                </a:solidFill>
              </a:rPr>
              <a:t> </a:t>
            </a:r>
          </a:p>
        </p:txBody>
      </p:sp>
      <p:sp>
        <p:nvSpPr>
          <p:cNvPr id="7" name="Date Placeholder 6">
            <a:extLst>
              <a:ext uri="{FF2B5EF4-FFF2-40B4-BE49-F238E27FC236}">
                <a16:creationId xmlns:a16="http://schemas.microsoft.com/office/drawing/2014/main" id="{ED598E84-7D8E-8344-AE24-ED06143EFDBF}"/>
              </a:ext>
            </a:extLst>
          </p:cNvPr>
          <p:cNvSpPr>
            <a:spLocks noGrp="1"/>
          </p:cNvSpPr>
          <p:nvPr>
            <p:ph type="dt" sz="half" idx="10"/>
          </p:nvPr>
        </p:nvSpPr>
        <p:spPr/>
        <p:txBody>
          <a:bodyPr/>
          <a:lstStyle/>
          <a:p>
            <a:fld id="{C77575FF-2CE4-264C-81BE-7AA0E0C42177}" type="datetime1">
              <a:rPr lang="en-IN" smtClean="0">
                <a:solidFill>
                  <a:schemeClr val="bg1">
                    <a:alpha val="70000"/>
                  </a:schemeClr>
                </a:solidFill>
              </a:rPr>
              <a:t>27/08/19</a:t>
            </a:fld>
            <a:endParaRPr lang="en-US" dirty="0">
              <a:solidFill>
                <a:schemeClr val="bg1">
                  <a:alpha val="70000"/>
                </a:schemeClr>
              </a:solidFill>
            </a:endParaRPr>
          </a:p>
        </p:txBody>
      </p:sp>
      <p:sp>
        <p:nvSpPr>
          <p:cNvPr id="9" name="Footer Placeholder 8">
            <a:extLst>
              <a:ext uri="{FF2B5EF4-FFF2-40B4-BE49-F238E27FC236}">
                <a16:creationId xmlns:a16="http://schemas.microsoft.com/office/drawing/2014/main" id="{E3ECC657-5A45-7B48-AC06-4725AE465EC4}"/>
              </a:ext>
            </a:extLst>
          </p:cNvPr>
          <p:cNvSpPr>
            <a:spLocks noGrp="1"/>
          </p:cNvSpPr>
          <p:nvPr>
            <p:ph type="ftr" sz="quarter" idx="11"/>
          </p:nvPr>
        </p:nvSpPr>
        <p:spPr/>
        <p:txBody>
          <a:bodyPr/>
          <a:lstStyle/>
          <a:p>
            <a:r>
              <a:rPr lang="en-US" dirty="0">
                <a:solidFill>
                  <a:schemeClr val="accent5">
                    <a:lumMod val="20000"/>
                    <a:lumOff val="80000"/>
                    <a:alpha val="70000"/>
                  </a:schemeClr>
                </a:solidFill>
              </a:rPr>
              <a:t>National College of Ireland</a:t>
            </a:r>
          </a:p>
        </p:txBody>
      </p:sp>
      <p:sp>
        <p:nvSpPr>
          <p:cNvPr id="11" name="Slide Number Placeholder 10">
            <a:extLst>
              <a:ext uri="{FF2B5EF4-FFF2-40B4-BE49-F238E27FC236}">
                <a16:creationId xmlns:a16="http://schemas.microsoft.com/office/drawing/2014/main" id="{CAF2A465-C8C9-DE49-9801-6191E59D29FB}"/>
              </a:ext>
            </a:extLst>
          </p:cNvPr>
          <p:cNvSpPr>
            <a:spLocks noGrp="1"/>
          </p:cNvSpPr>
          <p:nvPr>
            <p:ph type="sldNum" sz="quarter" idx="12"/>
          </p:nvPr>
        </p:nvSpPr>
        <p:spPr/>
        <p:txBody>
          <a:bodyPr/>
          <a:lstStyle/>
          <a:p>
            <a:fld id="{1E4DEA5F-5DC9-9240-A2B3-EE55DCA5F059}" type="slidenum">
              <a:rPr lang="en-US" smtClean="0">
                <a:solidFill>
                  <a:schemeClr val="bg1"/>
                </a:solidFill>
              </a:rPr>
              <a:t>9</a:t>
            </a:fld>
            <a:endParaRPr lang="en-US" dirty="0">
              <a:solidFill>
                <a:schemeClr val="bg1"/>
              </a:solidFill>
            </a:endParaRPr>
          </a:p>
        </p:txBody>
      </p:sp>
    </p:spTree>
    <p:extLst>
      <p:ext uri="{BB962C8B-B14F-4D97-AF65-F5344CB8AC3E}">
        <p14:creationId xmlns:p14="http://schemas.microsoft.com/office/powerpoint/2010/main" val="13540714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3675</TotalTime>
  <Words>966</Words>
  <Application>Microsoft Macintosh PowerPoint</Application>
  <PresentationFormat>Widescreen</PresentationFormat>
  <Paragraphs>241</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Breast Cancer Diagnosis Prediction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 Prediction using machine learning</dc:title>
  <dc:creator>Pranav Kiran Rajhans</dc:creator>
  <cp:lastModifiedBy>Pranav Kiran Rajhans</cp:lastModifiedBy>
  <cp:revision>30</cp:revision>
  <dcterms:created xsi:type="dcterms:W3CDTF">2019-08-24T11:17:58Z</dcterms:created>
  <dcterms:modified xsi:type="dcterms:W3CDTF">2019-08-27T09:24:02Z</dcterms:modified>
</cp:coreProperties>
</file>