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5" r:id="rId11"/>
    <p:sldId id="270"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29"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2263BC-12FE-4B0C-A79F-8EF3882C9475}"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263BC-12FE-4B0C-A79F-8EF3882C9475}"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263BC-12FE-4B0C-A79F-8EF3882C9475}"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263BC-12FE-4B0C-A79F-8EF3882C9475}"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263BC-12FE-4B0C-A79F-8EF3882C9475}"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2263BC-12FE-4B0C-A79F-8EF3882C9475}"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2263BC-12FE-4B0C-A79F-8EF3882C9475}"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2263BC-12FE-4B0C-A79F-8EF3882C9475}"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263BC-12FE-4B0C-A79F-8EF3882C9475}"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263BC-12FE-4B0C-A79F-8EF3882C9475}"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263BC-12FE-4B0C-A79F-8EF3882C9475}"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C8009-99C7-4EA5-A10F-E8E082DBFE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263BC-12FE-4B0C-A79F-8EF3882C9475}" type="datetimeFigureOut">
              <a:rPr lang="en-US" smtClean="0"/>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C8009-99C7-4EA5-A10F-E8E082DBFE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faculty.salina.k-state.edu/tim/ossg/Introduction/OSwork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Monolithic Kernel/Microkernel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 Structure</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9218" name="Picture 2" descr="C:\Users\Admin\Desktop\dos_struct.png"/>
          <p:cNvPicPr>
            <a:picLocks noChangeAspect="1" noChangeArrowheads="1"/>
          </p:cNvPicPr>
          <p:nvPr/>
        </p:nvPicPr>
        <p:blipFill>
          <a:blip r:embed="rId2"/>
          <a:srcRect/>
          <a:stretch>
            <a:fillRect/>
          </a:stretch>
        </p:blipFill>
        <p:spPr bwMode="auto">
          <a:xfrm>
            <a:off x="2647777" y="1905000"/>
            <a:ext cx="4034247" cy="3886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Structure</a:t>
            </a:r>
            <a:endParaRPr lang="en-US" dirty="0"/>
          </a:p>
        </p:txBody>
      </p:sp>
      <p:sp>
        <p:nvSpPr>
          <p:cNvPr id="3" name="Content Placeholder 2"/>
          <p:cNvSpPr>
            <a:spLocks noGrp="1"/>
          </p:cNvSpPr>
          <p:nvPr>
            <p:ph idx="1"/>
          </p:nvPr>
        </p:nvSpPr>
        <p:spPr/>
        <p:txBody>
          <a:bodyPr/>
          <a:lstStyle/>
          <a:p>
            <a:r>
              <a:rPr lang="en-US" dirty="0" smtClean="0"/>
              <a:t>Operating systems such as MS-DOS and the original UNIX did not have well-defined structures.</a:t>
            </a:r>
          </a:p>
          <a:p>
            <a:r>
              <a:rPr lang="en-US" dirty="0" smtClean="0"/>
              <a:t>There is no </a:t>
            </a:r>
            <a:r>
              <a:rPr lang="en-US" dirty="0" smtClean="0">
                <a:hlinkClick r:id="rId2"/>
              </a:rPr>
              <a:t>CPU Execution Mode</a:t>
            </a:r>
            <a:r>
              <a:rPr lang="en-US" dirty="0" smtClean="0"/>
              <a:t> (user and kernel), and so errors in applications can cause the whole system to crash.</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Monolithic Approach</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8194" name="Picture 2" descr="C:\Users\Admin\Desktop\unix-mono-kernel.jpg"/>
          <p:cNvPicPr>
            <a:picLocks noChangeAspect="1" noChangeArrowheads="1"/>
          </p:cNvPicPr>
          <p:nvPr/>
        </p:nvPicPr>
        <p:blipFill>
          <a:blip r:embed="rId2"/>
          <a:srcRect/>
          <a:stretch>
            <a:fillRect/>
          </a:stretch>
        </p:blipFill>
        <p:spPr bwMode="auto">
          <a:xfrm>
            <a:off x="254000" y="1358900"/>
            <a:ext cx="8890000" cy="54991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Layered Approach</a:t>
            </a:r>
            <a:endParaRPr lang="en-US" dirty="0"/>
          </a:p>
        </p:txBody>
      </p:sp>
      <p:sp>
        <p:nvSpPr>
          <p:cNvPr id="3" name="Content Placeholder 2"/>
          <p:cNvSpPr>
            <a:spLocks noGrp="1"/>
          </p:cNvSpPr>
          <p:nvPr>
            <p:ph idx="1"/>
          </p:nvPr>
        </p:nvSpPr>
        <p:spPr/>
        <p:txBody>
          <a:bodyPr/>
          <a:lstStyle/>
          <a:p>
            <a:endParaRPr lang="en-US"/>
          </a:p>
        </p:txBody>
      </p:sp>
      <p:pic>
        <p:nvPicPr>
          <p:cNvPr id="10242" name="Picture 2" descr="C:\Users\Admin\Desktop\NTkernel.jpg"/>
          <p:cNvPicPr>
            <a:picLocks noChangeAspect="1" noChangeArrowheads="1"/>
          </p:cNvPicPr>
          <p:nvPr/>
        </p:nvPicPr>
        <p:blipFill>
          <a:blip r:embed="rId2"/>
          <a:srcRect/>
          <a:stretch>
            <a:fillRect/>
          </a:stretch>
        </p:blipFill>
        <p:spPr bwMode="auto">
          <a:xfrm>
            <a:off x="444500" y="1295400"/>
            <a:ext cx="8255000" cy="4673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Microkernels</a:t>
            </a:r>
            <a:endParaRPr lang="en-US" dirty="0"/>
          </a:p>
        </p:txBody>
      </p:sp>
      <p:pic>
        <p:nvPicPr>
          <p:cNvPr id="11266" name="Picture 2" descr="C:\Users\Admin\Desktop\microkernel.jpg"/>
          <p:cNvPicPr>
            <a:picLocks noGrp="1" noChangeAspect="1" noChangeArrowheads="1"/>
          </p:cNvPicPr>
          <p:nvPr>
            <p:ph idx="1"/>
          </p:nvPr>
        </p:nvPicPr>
        <p:blipFill>
          <a:blip r:embed="rId2"/>
          <a:srcRect/>
          <a:stretch>
            <a:fillRect/>
          </a:stretch>
        </p:blipFill>
        <p:spPr bwMode="auto">
          <a:xfrm>
            <a:off x="800364" y="1066800"/>
            <a:ext cx="7543272" cy="50593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Monolithic kernel</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lh3.googleusercontent.com/-QsPGGXdrISE/TWljh55u_fI/AAAAAAAAAEY/TPy3tLbzy3o/s320/monolithic.bmp"/>
          <p:cNvPicPr>
            <a:picLocks noChangeAspect="1" noChangeArrowheads="1"/>
          </p:cNvPicPr>
          <p:nvPr/>
        </p:nvPicPr>
        <p:blipFill>
          <a:blip r:embed="rId2"/>
          <a:srcRect/>
          <a:stretch>
            <a:fillRect/>
          </a:stretch>
        </p:blipFill>
        <p:spPr bwMode="auto">
          <a:xfrm>
            <a:off x="1600200" y="1770800"/>
            <a:ext cx="5105400" cy="4096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Monolithic kernel</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Older approach(</a:t>
            </a:r>
            <a:r>
              <a:rPr lang="en-IN" dirty="0"/>
              <a:t>Unix, MS-DOS</a:t>
            </a:r>
            <a:r>
              <a:rPr lang="en-IN" dirty="0" smtClean="0"/>
              <a:t>)</a:t>
            </a:r>
          </a:p>
          <a:p>
            <a:r>
              <a:rPr lang="en-IN" dirty="0" smtClean="0"/>
              <a:t>Runs </a:t>
            </a:r>
            <a:r>
              <a:rPr lang="en-IN" dirty="0"/>
              <a:t>every basic system service like process and memory management, interrupt handling and I/O communication, file </a:t>
            </a:r>
            <a:r>
              <a:rPr lang="en-IN" dirty="0" smtClean="0"/>
              <a:t>system</a:t>
            </a:r>
          </a:p>
          <a:p>
            <a:r>
              <a:rPr lang="en-US" dirty="0"/>
              <a:t>The inclusion of all basic services in kernel space has three big drawbacks.</a:t>
            </a:r>
            <a:endParaRPr lang="en-US" dirty="0" smtClean="0"/>
          </a:p>
          <a:p>
            <a:pPr>
              <a:buFont typeface="Wingdings" pitchFamily="2" charset="2"/>
              <a:buChar char="Ø"/>
            </a:pPr>
            <a:r>
              <a:rPr lang="en-US" dirty="0" smtClean="0"/>
              <a:t>   The </a:t>
            </a:r>
            <a:r>
              <a:rPr lang="en-US" dirty="0"/>
              <a:t>kernel size increase.</a:t>
            </a:r>
            <a:endParaRPr lang="en-US" dirty="0" smtClean="0"/>
          </a:p>
          <a:p>
            <a:pPr>
              <a:buFont typeface="Wingdings" pitchFamily="2" charset="2"/>
              <a:buChar char="Ø"/>
            </a:pPr>
            <a:r>
              <a:rPr lang="en-US" dirty="0"/>
              <a:t> </a:t>
            </a:r>
            <a:r>
              <a:rPr lang="en-US" dirty="0" smtClean="0"/>
              <a:t>  Lack </a:t>
            </a:r>
            <a:r>
              <a:rPr lang="en-US" dirty="0"/>
              <a:t>of extensibility.</a:t>
            </a:r>
            <a:endParaRPr lang="en-US" dirty="0" smtClean="0"/>
          </a:p>
          <a:p>
            <a:pPr>
              <a:buFont typeface="Wingdings" pitchFamily="2" charset="2"/>
              <a:buChar char="Ø"/>
            </a:pPr>
            <a:r>
              <a:rPr lang="en-US" dirty="0"/>
              <a:t>  </a:t>
            </a:r>
            <a:r>
              <a:rPr lang="en-US" dirty="0" smtClean="0"/>
              <a:t> The </a:t>
            </a:r>
            <a:r>
              <a:rPr lang="en-US" dirty="0"/>
              <a:t>bad maintainability.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Monolithic kernel</a:t>
            </a:r>
            <a:endParaRPr lang="en-US" dirty="0"/>
          </a:p>
        </p:txBody>
      </p:sp>
      <p:sp>
        <p:nvSpPr>
          <p:cNvPr id="3" name="Content Placeholder 2"/>
          <p:cNvSpPr>
            <a:spLocks noGrp="1"/>
          </p:cNvSpPr>
          <p:nvPr>
            <p:ph idx="1"/>
          </p:nvPr>
        </p:nvSpPr>
        <p:spPr/>
        <p:txBody>
          <a:bodyPr/>
          <a:lstStyle/>
          <a:p>
            <a:r>
              <a:rPr lang="en-US" dirty="0"/>
              <a:t>Bug-fixing or the addition of new features means a recompilation of the whole </a:t>
            </a:r>
            <a:r>
              <a:rPr lang="en-US" dirty="0" smtClean="0"/>
              <a:t>kernel</a:t>
            </a:r>
          </a:p>
          <a:p>
            <a:r>
              <a:rPr lang="en-US" dirty="0" smtClean="0"/>
              <a:t>Time </a:t>
            </a:r>
            <a:r>
              <a:rPr lang="en-US" dirty="0"/>
              <a:t>and resource </a:t>
            </a:r>
            <a:r>
              <a:rPr lang="en-US" dirty="0" smtClean="0"/>
              <a:t>consuming</a:t>
            </a:r>
          </a:p>
          <a:p>
            <a:r>
              <a:rPr lang="en-IN" dirty="0"/>
              <a:t>Kernel Image = (Kernel </a:t>
            </a:r>
            <a:r>
              <a:rPr lang="en-IN" dirty="0" err="1"/>
              <a:t>Core+Kernel</a:t>
            </a:r>
            <a:r>
              <a:rPr lang="en-IN" dirty="0"/>
              <a:t> Services). When system boots up entire services  are loaded and resides in memory.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Microkernel</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676400" y="1600200"/>
            <a:ext cx="5638800" cy="4191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Microkernel</a:t>
            </a:r>
            <a:endParaRPr lang="en-US" dirty="0"/>
          </a:p>
        </p:txBody>
      </p:sp>
      <p:sp>
        <p:nvSpPr>
          <p:cNvPr id="3" name="Content Placeholder 2"/>
          <p:cNvSpPr>
            <a:spLocks noGrp="1"/>
          </p:cNvSpPr>
          <p:nvPr>
            <p:ph idx="1"/>
          </p:nvPr>
        </p:nvSpPr>
        <p:spPr>
          <a:xfrm>
            <a:off x="457200" y="1371600"/>
            <a:ext cx="8686800" cy="4754563"/>
          </a:xfrm>
        </p:spPr>
        <p:txBody>
          <a:bodyPr>
            <a:normAutofit fontScale="92500" lnSpcReduction="20000"/>
          </a:bodyPr>
          <a:lstStyle/>
          <a:p>
            <a:r>
              <a:rPr lang="en-IN" dirty="0" smtClean="0"/>
              <a:t>Reduce </a:t>
            </a:r>
            <a:r>
              <a:rPr lang="en-IN" dirty="0"/>
              <a:t>the kernel to basic </a:t>
            </a:r>
            <a:r>
              <a:rPr lang="en-IN" dirty="0" smtClean="0"/>
              <a:t>process communication </a:t>
            </a:r>
            <a:r>
              <a:rPr lang="en-IN" dirty="0"/>
              <a:t>and I/O </a:t>
            </a:r>
            <a:r>
              <a:rPr lang="en-IN" dirty="0" smtClean="0"/>
              <a:t>control</a:t>
            </a:r>
          </a:p>
          <a:p>
            <a:r>
              <a:rPr lang="en-IN" dirty="0"/>
              <a:t>other system services reside in user space in form of normal processes (as so called servers</a:t>
            </a:r>
            <a:r>
              <a:rPr lang="en-IN" dirty="0" smtClean="0"/>
              <a:t>)</a:t>
            </a:r>
          </a:p>
          <a:p>
            <a:r>
              <a:rPr lang="en-IN" dirty="0"/>
              <a:t>the servers do not run in kernel space anymore, so called ”con-text switches” are needed, to allow user processes to enter privileged mode (and to exit again</a:t>
            </a:r>
            <a:r>
              <a:rPr lang="en-IN" dirty="0" smtClean="0"/>
              <a:t>)</a:t>
            </a:r>
          </a:p>
          <a:p>
            <a:r>
              <a:rPr lang="en-IN" dirty="0"/>
              <a:t>Kernel Image = Kernel Core. Services are build in to special modules which can be loaded and unloaded as per need.</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Difference between Microkernel/Monolithic kernel</a:t>
            </a:r>
            <a:endParaRPr lang="en-US" dirty="0"/>
          </a:p>
        </p:txBody>
      </p:sp>
      <p:sp>
        <p:nvSpPr>
          <p:cNvPr id="3" name="Content Placeholder 2"/>
          <p:cNvSpPr>
            <a:spLocks noGrp="1"/>
          </p:cNvSpPr>
          <p:nvPr>
            <p:ph idx="1"/>
          </p:nvPr>
        </p:nvSpPr>
        <p:spPr/>
        <p:txBody>
          <a:bodyPr/>
          <a:lstStyle/>
          <a:p>
            <a:r>
              <a:rPr lang="en-US" dirty="0" smtClean="0"/>
              <a:t>Monolithic kernel is a single large processes </a:t>
            </a:r>
          </a:p>
          <a:p>
            <a:r>
              <a:rPr lang="en-US" dirty="0" smtClean="0"/>
              <a:t>It runs entirely in a single address space.</a:t>
            </a:r>
          </a:p>
          <a:p>
            <a:r>
              <a:rPr lang="en-US" dirty="0" smtClean="0"/>
              <a:t> It is a single static binary file.</a:t>
            </a:r>
          </a:p>
          <a:p>
            <a:r>
              <a:rPr lang="en-US" dirty="0" smtClean="0"/>
              <a:t> All kernel services exist and execute in kernel address space. </a:t>
            </a:r>
          </a:p>
          <a:p>
            <a:r>
              <a:rPr lang="en-US" dirty="0" smtClean="0"/>
              <a:t>The kernel can invoke functions directly. </a:t>
            </a:r>
          </a:p>
          <a:p>
            <a:r>
              <a:rPr lang="en-US" dirty="0" smtClean="0"/>
              <a:t>The examples of monolithic kernel based OSs are Linux, Unix</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Difference between Microkernel/Monolithic kernel</a:t>
            </a:r>
            <a:endParaRPr lang="en-US" dirty="0"/>
          </a:p>
        </p:txBody>
      </p:sp>
      <p:sp>
        <p:nvSpPr>
          <p:cNvPr id="3" name="Content Placeholder 2"/>
          <p:cNvSpPr>
            <a:spLocks noGrp="1"/>
          </p:cNvSpPr>
          <p:nvPr>
            <p:ph idx="1"/>
          </p:nvPr>
        </p:nvSpPr>
        <p:spPr>
          <a:xfrm>
            <a:off x="228600" y="1600200"/>
            <a:ext cx="8610600" cy="4800600"/>
          </a:xfrm>
        </p:spPr>
        <p:txBody>
          <a:bodyPr>
            <a:normAutofit fontScale="77500" lnSpcReduction="20000"/>
          </a:bodyPr>
          <a:lstStyle/>
          <a:p>
            <a:r>
              <a:rPr lang="en-US" dirty="0" smtClean="0"/>
              <a:t>In </a:t>
            </a:r>
            <a:r>
              <a:rPr lang="en-US" dirty="0" err="1" smtClean="0"/>
              <a:t>Microkernels</a:t>
            </a:r>
            <a:r>
              <a:rPr lang="en-US" dirty="0" smtClean="0"/>
              <a:t>, the kernel is broken down into separate processes, known as servers.</a:t>
            </a:r>
          </a:p>
          <a:p>
            <a:r>
              <a:rPr lang="en-US" dirty="0" smtClean="0"/>
              <a:t> Some of the servers run in kernel space and some run in user-space. </a:t>
            </a:r>
          </a:p>
          <a:p>
            <a:r>
              <a:rPr lang="en-US" dirty="0" smtClean="0"/>
              <a:t>All servers are kept separate and run in different address spaces.</a:t>
            </a:r>
          </a:p>
          <a:p>
            <a:r>
              <a:rPr lang="en-US" dirty="0" smtClean="0"/>
              <a:t>The communication in </a:t>
            </a:r>
            <a:r>
              <a:rPr lang="en-US" dirty="0" err="1" smtClean="0"/>
              <a:t>microkernels</a:t>
            </a:r>
            <a:r>
              <a:rPr lang="en-US" dirty="0" smtClean="0"/>
              <a:t> is done via message passing. </a:t>
            </a:r>
          </a:p>
          <a:p>
            <a:r>
              <a:rPr lang="en-US" dirty="0" smtClean="0"/>
              <a:t>The servers communicate through IPC</a:t>
            </a:r>
          </a:p>
          <a:p>
            <a:r>
              <a:rPr lang="en-US" dirty="0" smtClean="0"/>
              <a:t> Servers invoke "services" from each other by sending messages. The separation has advantage that if one server fails other server can still work efficiently. The example of microkernel based OS are Mac OS X and Windows 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Operating-System Structure</a:t>
            </a:r>
            <a:br>
              <a:rPr lang="en-US" b="1" dirty="0" smtClean="0"/>
            </a:br>
            <a:endParaRPr lang="en-US" dirty="0"/>
          </a:p>
        </p:txBody>
      </p:sp>
      <p:sp>
        <p:nvSpPr>
          <p:cNvPr id="3" name="Content Placeholder 2"/>
          <p:cNvSpPr>
            <a:spLocks noGrp="1"/>
          </p:cNvSpPr>
          <p:nvPr>
            <p:ph idx="1"/>
          </p:nvPr>
        </p:nvSpPr>
        <p:spPr/>
        <p:txBody>
          <a:bodyPr/>
          <a:lstStyle/>
          <a:p>
            <a:r>
              <a:rPr lang="en-US" b="1" dirty="0" smtClean="0"/>
              <a:t>Simple Structure</a:t>
            </a:r>
          </a:p>
          <a:p>
            <a:r>
              <a:rPr lang="en-US" b="1" dirty="0" smtClean="0"/>
              <a:t>Monolithic Approach</a:t>
            </a:r>
          </a:p>
          <a:p>
            <a:r>
              <a:rPr lang="en-US" b="1" dirty="0" smtClean="0"/>
              <a:t>Layered Approach</a:t>
            </a:r>
          </a:p>
          <a:p>
            <a:r>
              <a:rPr lang="en-US" b="1" dirty="0" err="1" smtClean="0"/>
              <a:t>Microkernels</a:t>
            </a:r>
            <a:endParaRPr lang="en-US" b="1"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390</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Monolithic Kernel/Microkernel</vt:lpstr>
      <vt:lpstr>Monolithic kernel</vt:lpstr>
      <vt:lpstr>Monolithic kernel</vt:lpstr>
      <vt:lpstr>Monolithic kernel</vt:lpstr>
      <vt:lpstr>Microkernel</vt:lpstr>
      <vt:lpstr>Microkernel</vt:lpstr>
      <vt:lpstr>Difference between Microkernel/Monolithic kernel</vt:lpstr>
      <vt:lpstr>Difference between Microkernel/Monolithic kernel</vt:lpstr>
      <vt:lpstr>Operating-System Structure </vt:lpstr>
      <vt:lpstr>Simple Structure </vt:lpstr>
      <vt:lpstr>Simple Structure</vt:lpstr>
      <vt:lpstr>Monolithic Approach </vt:lpstr>
      <vt:lpstr>Layered Approach</vt:lpstr>
      <vt:lpstr>Microkernels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Monolithic Kernel/Microkernel</dc:title>
  <dc:creator>Admin</dc:creator>
  <cp:lastModifiedBy>Admin</cp:lastModifiedBy>
  <cp:revision>5</cp:revision>
  <dcterms:created xsi:type="dcterms:W3CDTF">2016-01-13T04:23:13Z</dcterms:created>
  <dcterms:modified xsi:type="dcterms:W3CDTF">2016-01-13T06:15:06Z</dcterms:modified>
</cp:coreProperties>
</file>