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69"/>
  </p:notesMasterIdLst>
  <p:sldIdLst>
    <p:sldId id="256" r:id="rId3"/>
    <p:sldId id="257" r:id="rId4"/>
    <p:sldId id="329" r:id="rId5"/>
    <p:sldId id="330" r:id="rId6"/>
    <p:sldId id="331" r:id="rId7"/>
    <p:sldId id="332" r:id="rId8"/>
    <p:sldId id="333" r:id="rId9"/>
    <p:sldId id="259" r:id="rId10"/>
    <p:sldId id="260" r:id="rId11"/>
    <p:sldId id="334" r:id="rId12"/>
    <p:sldId id="335" r:id="rId13"/>
    <p:sldId id="336" r:id="rId14"/>
    <p:sldId id="337" r:id="rId15"/>
    <p:sldId id="261" r:id="rId16"/>
    <p:sldId id="262" r:id="rId17"/>
    <p:sldId id="263" r:id="rId18"/>
    <p:sldId id="264" r:id="rId19"/>
    <p:sldId id="265" r:id="rId20"/>
    <p:sldId id="338" r:id="rId21"/>
    <p:sldId id="339" r:id="rId22"/>
    <p:sldId id="268" r:id="rId23"/>
    <p:sldId id="267" r:id="rId24"/>
    <p:sldId id="283" r:id="rId25"/>
    <p:sldId id="284" r:id="rId26"/>
    <p:sldId id="340" r:id="rId27"/>
    <p:sldId id="341" r:id="rId28"/>
    <p:sldId id="297" r:id="rId29"/>
    <p:sldId id="298" r:id="rId30"/>
    <p:sldId id="299" r:id="rId31"/>
    <p:sldId id="287" r:id="rId32"/>
    <p:sldId id="305" r:id="rId33"/>
    <p:sldId id="306" r:id="rId34"/>
    <p:sldId id="307" r:id="rId35"/>
    <p:sldId id="293" r:id="rId36"/>
    <p:sldId id="281" r:id="rId37"/>
    <p:sldId id="294" r:id="rId38"/>
    <p:sldId id="308" r:id="rId39"/>
    <p:sldId id="318" r:id="rId40"/>
    <p:sldId id="312" r:id="rId41"/>
    <p:sldId id="313" r:id="rId42"/>
    <p:sldId id="314" r:id="rId43"/>
    <p:sldId id="316" r:id="rId44"/>
    <p:sldId id="317" r:id="rId45"/>
    <p:sldId id="319" r:id="rId46"/>
    <p:sldId id="320" r:id="rId47"/>
    <p:sldId id="321" r:id="rId48"/>
    <p:sldId id="342" r:id="rId49"/>
    <p:sldId id="322" r:id="rId50"/>
    <p:sldId id="323" r:id="rId51"/>
    <p:sldId id="344" r:id="rId52"/>
    <p:sldId id="347" r:id="rId53"/>
    <p:sldId id="346" r:id="rId54"/>
    <p:sldId id="324" r:id="rId55"/>
    <p:sldId id="345" r:id="rId56"/>
    <p:sldId id="348" r:id="rId57"/>
    <p:sldId id="349" r:id="rId58"/>
    <p:sldId id="343" r:id="rId59"/>
    <p:sldId id="325" r:id="rId60"/>
    <p:sldId id="326" r:id="rId61"/>
    <p:sldId id="327" r:id="rId62"/>
    <p:sldId id="328" r:id="rId63"/>
    <p:sldId id="350" r:id="rId64"/>
    <p:sldId id="351" r:id="rId65"/>
    <p:sldId id="352" r:id="rId66"/>
    <p:sldId id="353" r:id="rId67"/>
    <p:sldId id="35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144">
          <p15:clr>
            <a:srgbClr val="A4A3A4"/>
          </p15:clr>
        </p15:guide>
        <p15:guide id="4" pos="56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95062" autoAdjust="0"/>
  </p:normalViewPr>
  <p:slideViewPr>
    <p:cSldViewPr showGuides="1">
      <p:cViewPr varScale="1">
        <p:scale>
          <a:sx n="70" d="100"/>
          <a:sy n="70" d="100"/>
        </p:scale>
        <p:origin x="1380" y="72"/>
      </p:cViewPr>
      <p:guideLst>
        <p:guide orient="horz" pos="2160"/>
        <p:guide pos="2880"/>
        <p:guide pos="144"/>
        <p:guide pos="5616"/>
      </p:guideLst>
    </p:cSldViewPr>
  </p:slideViewPr>
  <p:outlineViewPr>
    <p:cViewPr>
      <p:scale>
        <a:sx n="33" d="100"/>
        <a:sy n="33" d="100"/>
      </p:scale>
      <p:origin x="0" y="7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2A6482-DBF9-4330-9F5B-A3F19D245097}" type="datetimeFigureOut">
              <a:rPr lang="en-US" smtClean="0"/>
              <a:pPr/>
              <a:t>7/13/2017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428B2F-A802-4ACB-875F-E98133668CFB}" type="slidenum">
              <a:rPr lang="en-US" smtClean="0"/>
              <a:pPr/>
              <a:t>‹#›</a:t>
            </a:fld>
            <a:endParaRPr lang="en-US"/>
          </a:p>
        </p:txBody>
      </p:sp>
    </p:spTree>
    <p:extLst>
      <p:ext uri="{BB962C8B-B14F-4D97-AF65-F5344CB8AC3E}">
        <p14:creationId xmlns:p14="http://schemas.microsoft.com/office/powerpoint/2010/main" val="372961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428B2F-A802-4ACB-875F-E98133668CFB}" type="slidenum">
              <a:rPr lang="en-US" smtClean="0"/>
              <a:pPr/>
              <a:t>1</a:t>
            </a:fld>
            <a:endParaRPr lang="en-US"/>
          </a:p>
        </p:txBody>
      </p:sp>
    </p:spTree>
    <p:extLst>
      <p:ext uri="{BB962C8B-B14F-4D97-AF65-F5344CB8AC3E}">
        <p14:creationId xmlns:p14="http://schemas.microsoft.com/office/powerpoint/2010/main" val="68491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196438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a:ln/>
        </p:spPr>
      </p:sp>
      <p:sp>
        <p:nvSpPr>
          <p:cNvPr id="105475" name="Rectangle 2"/>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2024210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767848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ln/>
        </p:spPr>
      </p:sp>
      <p:sp>
        <p:nvSpPr>
          <p:cNvPr id="107523" name="Rectangle 2"/>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107104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ln/>
        </p:spPr>
      </p:sp>
      <p:sp>
        <p:nvSpPr>
          <p:cNvPr id="109571" name="Rectangle 2"/>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3403150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476250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428B2F-A802-4ACB-875F-E98133668CFB}" type="slidenum">
              <a:rPr lang="en-US" smtClean="0"/>
              <a:pPr/>
              <a:t>24</a:t>
            </a:fld>
            <a:endParaRPr lang="en-US"/>
          </a:p>
        </p:txBody>
      </p:sp>
    </p:spTree>
    <p:extLst>
      <p:ext uri="{BB962C8B-B14F-4D97-AF65-F5344CB8AC3E}">
        <p14:creationId xmlns:p14="http://schemas.microsoft.com/office/powerpoint/2010/main" val="2387702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025"/>
          <p:cNvSpPr>
            <a:spLocks noGrp="1" noRot="1" noChangeAspect="1" noChangeArrowheads="1" noTextEdit="1"/>
          </p:cNvSpPr>
          <p:nvPr>
            <p:ph type="sldImg"/>
          </p:nvPr>
        </p:nvSpPr>
        <p:spPr>
          <a:ln/>
        </p:spPr>
      </p:sp>
      <p:sp>
        <p:nvSpPr>
          <p:cNvPr id="90115" name="Rectangle 1026"/>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82052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25"/>
          <p:cNvSpPr>
            <a:spLocks noGrp="1" noRot="1" noChangeAspect="1" noChangeArrowheads="1" noTextEdit="1"/>
          </p:cNvSpPr>
          <p:nvPr>
            <p:ph type="sldImg"/>
          </p:nvPr>
        </p:nvSpPr>
        <p:spPr>
          <a:ln/>
        </p:spPr>
      </p:sp>
      <p:sp>
        <p:nvSpPr>
          <p:cNvPr id="91139" name="Rectangle 1026"/>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2138384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25"/>
          <p:cNvSpPr>
            <a:spLocks noGrp="1" noRot="1" noChangeAspect="1" noChangeArrowheads="1" noTextEdit="1"/>
          </p:cNvSpPr>
          <p:nvPr>
            <p:ph type="sldImg"/>
          </p:nvPr>
        </p:nvSpPr>
        <p:spPr>
          <a:ln/>
        </p:spPr>
      </p:sp>
      <p:sp>
        <p:nvSpPr>
          <p:cNvPr id="91139" name="Rectangle 1026"/>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339601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025"/>
          <p:cNvSpPr>
            <a:spLocks noGrp="1" noRot="1" noChangeAspect="1" noChangeArrowheads="1" noTextEdit="1"/>
          </p:cNvSpPr>
          <p:nvPr>
            <p:ph type="sldImg"/>
          </p:nvPr>
        </p:nvSpPr>
        <p:spPr>
          <a:ln/>
        </p:spPr>
      </p:sp>
      <p:sp>
        <p:nvSpPr>
          <p:cNvPr id="94211" name="Rectangle 1026"/>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1757510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1071274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25"/>
          <p:cNvSpPr>
            <a:spLocks noGrp="1" noRot="1" noChangeAspect="1" noChangeArrowheads="1" noTextEdit="1"/>
          </p:cNvSpPr>
          <p:nvPr>
            <p:ph type="sldImg"/>
          </p:nvPr>
        </p:nvSpPr>
        <p:spPr>
          <a:ln/>
        </p:spPr>
      </p:sp>
      <p:sp>
        <p:nvSpPr>
          <p:cNvPr id="96259" name="Rectangle 1026"/>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426902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a:ln/>
        </p:spPr>
      </p:sp>
      <p:sp>
        <p:nvSpPr>
          <p:cNvPr id="101379" name="Rectangle 2"/>
          <p:cNvSpPr txBox="1">
            <a:spLocks noGrp="1" noChangeArrowheads="1"/>
          </p:cNvSpPr>
          <p:nvPr>
            <p:ph type="body" idx="1"/>
          </p:nvPr>
        </p:nvSpPr>
        <p:spPr>
          <a:noFill/>
          <a:ln/>
        </p:spPr>
        <p:txBody>
          <a:bodyPr wrap="none"/>
          <a:lstStyle/>
          <a:p>
            <a:endParaRPr lang="en-US" smtClean="0"/>
          </a:p>
        </p:txBody>
      </p:sp>
    </p:spTree>
    <p:extLst>
      <p:ext uri="{BB962C8B-B14F-4D97-AF65-F5344CB8AC3E}">
        <p14:creationId xmlns:p14="http://schemas.microsoft.com/office/powerpoint/2010/main" val="361312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ideo" Target="NULL"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804A79B-CCD1-48F4-A323-506446EFA943}" type="datetime1">
              <a:rPr lang="en-US" smtClean="0"/>
              <a:t>7/13/2017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DC8AA99-7238-42D3-B68A-A4E1B56FEE7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06CFA6-E5B6-4059-88FF-364F84513DCD}" type="datetime1">
              <a:rPr lang="en-US" smtClean="0"/>
              <a:t>7/13/2017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8388C-5F43-41D0-92A0-4A804D8646F9}" type="datetime1">
              <a:rPr lang="en-US" smtClean="0"/>
              <a:t>7/13/2017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8DB87B-DEA9-43CE-9BC1-7CF2248C1637}" type="datetime1">
              <a:rPr lang="en-US" smtClean="0"/>
              <a:t>7/13/2017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3BDF5AC-10EA-4AD3-BFAC-B82A8D80329E}" type="datetime1">
              <a:rPr lang="en-US" smtClean="0"/>
              <a:t>7/13/2017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C8AA99-7238-42D3-B68A-A4E1B56FEE7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1" name="Glowing tech background 3d ,LO2.wmv">
            <a:hlinkClick r:id="" action="ppaction://media"/>
          </p:cNvPr>
          <p:cNvPicPr>
            <a:picLocks noChangeAspect="1"/>
          </p:cNvPicPr>
          <p:nvPr userDrawn="1">
            <a:videoFile r:link="rId1"/>
            <p:extLst>
              <p:ext uri="{DAA4B4D4-6D71-4841-9C94-3DE7FCFB9230}">
                <p14:media xmlns:p14="http://schemas.microsoft.com/office/powerpoint/2010/main"/>
              </p:ext>
            </p:extLst>
          </p:nvPr>
        </p:nvPicPr>
        <p:blipFill rotWithShape="1">
          <a:blip r:embed="rId3" cstate="print"/>
          <a:srcRect l="25555" r="7778"/>
          <a:stretch/>
        </p:blipFill>
        <p:spPr>
          <a:xfrm>
            <a:off x="4495800" y="1368911"/>
            <a:ext cx="3888889" cy="3888889"/>
          </a:xfrm>
          <a:prstGeom prst="roundRect">
            <a:avLst>
              <a:gd name="adj" fmla="val 8644"/>
            </a:avLst>
          </a:prstGeom>
          <a:ln>
            <a:noFill/>
          </a:ln>
          <a:effectLst>
            <a:reflection blurRad="6350" stA="15000" endPos="50000" dist="635000" dir="5400000" sy="-100000" algn="bl" rotWithShape="0"/>
          </a:effectLst>
          <a:scene3d>
            <a:camera prst="perspectiveRelaxed" fov="6900000">
              <a:rot lat="23995" lon="3210004" rev="21299988"/>
            </a:camera>
            <a:lightRig rig="chilly" dir="t"/>
          </a:scene3d>
          <a:sp3d extrusionH="635000" prstMaterial="powder">
            <a:bevelT w="0" h="0"/>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486"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1"/>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1"/>
                                        </p:tgtEl>
                                      </p:cBhvr>
                                    </p:cmd>
                                  </p:childTnLst>
                                </p:cTn>
                              </p:par>
                            </p:childTnLst>
                          </p:cTn>
                        </p:par>
                      </p:childTnLst>
                    </p:cTn>
                  </p:par>
                </p:childTnLst>
              </p:cTn>
              <p:nextCondLst>
                <p:cond evt="onClick" delay="0">
                  <p:tgtEl>
                    <p:spTgt spid="11"/>
                  </p:tgtEl>
                </p:cond>
              </p:nextCondLst>
            </p:seq>
            <p:video>
              <p:cMediaNode vol="80000">
                <p:cTn id="12" repeatCount="indefinite" fill="hold" display="0">
                  <p:stCondLst>
                    <p:cond delay="indefinite"/>
                  </p:stCondLst>
                </p:cTn>
                <p:tgtEl>
                  <p:spTgt spid="11"/>
                </p:tgtEl>
              </p:cMediaNode>
            </p:video>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9FD7EB-E323-4BCA-83F8-E55D477AAB64}" type="datetime1">
              <a:rPr lang="en-US" smtClean="0"/>
              <a:t>7/13/2017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F8EB4F-C771-4841-A14E-9D91A169E683}" type="datetime1">
              <a:rPr lang="en-US" smtClean="0"/>
              <a:t>7/13/2017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4870B65-CA78-4F95-AD6A-D652F459469F}" type="datetime1">
              <a:rPr lang="en-US" smtClean="0"/>
              <a:t>7/13/2017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B623204-D431-43B0-A64F-8061296C01EF}" type="datetime1">
              <a:rPr lang="en-US" smtClean="0"/>
              <a:t>7/13/2017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C8AA99-7238-42D3-B68A-A4E1B56FEE7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D79F78-B730-42DB-9018-7803617A18BD}" type="datetime1">
              <a:rPr lang="en-US" smtClean="0"/>
              <a:t>7/13/2017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29F20D7-9F11-4CB9-B282-55F2E0F8BA77}" type="datetime1">
              <a:rPr lang="en-US" smtClean="0"/>
              <a:t>7/13/2017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C8AA99-7238-42D3-B68A-A4E1B56FEE7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9523A49-8F20-4547-9E27-FDE309DDE6B8}" type="datetime1">
              <a:rPr lang="en-US" smtClean="0"/>
              <a:t>7/13/2017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DC8AA99-7238-42D3-B68A-A4E1B56FEE7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406640" cy="1472184"/>
          </a:xfrm>
        </p:spPr>
        <p:txBody>
          <a:bodyPr/>
          <a:lstStyle/>
          <a:p>
            <a:r>
              <a:rPr lang="en-US" dirty="0" smtClean="0">
                <a:latin typeface="Times New Roman" pitchFamily="18" charset="0"/>
                <a:cs typeface="Times New Roman" pitchFamily="18" charset="0"/>
              </a:rPr>
              <a:t>Process &amp; Thread Management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905000"/>
            <a:ext cx="8915400" cy="3352800"/>
          </a:xfrm>
        </p:spPr>
        <p:txBody>
          <a:bodyPr>
            <a:normAutofit fontScale="92500" lnSpcReduction="10000"/>
          </a:bodyPr>
          <a:lstStyle/>
          <a:p>
            <a:pPr>
              <a:lnSpc>
                <a:spcPct val="150000"/>
              </a:lnSpc>
              <a:buFont typeface="Wingdings" pitchFamily="2" charset="2"/>
              <a:buChar char="Ø"/>
            </a:pPr>
            <a:r>
              <a:rPr lang="en-US" sz="2000" dirty="0" smtClean="0">
                <a:latin typeface="Times New Roman" pitchFamily="18" charset="0"/>
                <a:cs typeface="Times New Roman" pitchFamily="18" charset="0"/>
              </a:rPr>
              <a:t> Concept of process and threads</a:t>
            </a:r>
          </a:p>
          <a:p>
            <a:pPr>
              <a:lnSpc>
                <a:spcPct val="150000"/>
              </a:lnSpc>
              <a:buFont typeface="Wingdings" pitchFamily="2" charset="2"/>
              <a:buChar char="Ø"/>
            </a:pPr>
            <a:r>
              <a:rPr lang="en-US" sz="2000" dirty="0" smtClean="0">
                <a:latin typeface="Times New Roman" pitchFamily="18" charset="0"/>
                <a:cs typeface="Times New Roman" pitchFamily="18" charset="0"/>
              </a:rPr>
              <a:t> Process states</a:t>
            </a:r>
          </a:p>
          <a:p>
            <a:pPr>
              <a:lnSpc>
                <a:spcPct val="150000"/>
              </a:lnSpc>
              <a:buFont typeface="Wingdings" pitchFamily="2" charset="2"/>
              <a:buChar char="Ø"/>
            </a:pPr>
            <a:r>
              <a:rPr lang="en-US" sz="2000" dirty="0" smtClean="0">
                <a:latin typeface="Times New Roman" pitchFamily="18" charset="0"/>
                <a:cs typeface="Times New Roman" pitchFamily="18" charset="0"/>
              </a:rPr>
              <a:t> Process management</a:t>
            </a:r>
          </a:p>
          <a:p>
            <a:pPr>
              <a:lnSpc>
                <a:spcPct val="150000"/>
              </a:lnSpc>
              <a:buFont typeface="Wingdings" pitchFamily="2" charset="2"/>
              <a:buChar char="Ø"/>
            </a:pPr>
            <a:r>
              <a:rPr lang="en-US" sz="2000" dirty="0" smtClean="0">
                <a:latin typeface="Times New Roman" pitchFamily="18" charset="0"/>
                <a:cs typeface="Times New Roman" pitchFamily="18" charset="0"/>
              </a:rPr>
              <a:t> Context switching</a:t>
            </a:r>
          </a:p>
          <a:p>
            <a:pPr>
              <a:lnSpc>
                <a:spcPct val="150000"/>
              </a:lnSpc>
              <a:buFont typeface="Wingdings" pitchFamily="2" charset="2"/>
              <a:buChar char="Ø"/>
            </a:pPr>
            <a:r>
              <a:rPr lang="en-US" sz="2000" dirty="0" smtClean="0">
                <a:latin typeface="Times New Roman" pitchFamily="18" charset="0"/>
                <a:cs typeface="Times New Roman" pitchFamily="18" charset="0"/>
              </a:rPr>
              <a:t> Interaction between processes and OS</a:t>
            </a:r>
          </a:p>
          <a:p>
            <a:pPr>
              <a:lnSpc>
                <a:spcPct val="150000"/>
              </a:lnSpc>
              <a:buFont typeface="Wingdings" pitchFamily="2" charset="2"/>
              <a:buChar char="Ø"/>
            </a:pPr>
            <a:r>
              <a:rPr lang="en-US" sz="2000" dirty="0" smtClean="0">
                <a:latin typeface="Times New Roman" pitchFamily="18" charset="0"/>
                <a:cs typeface="Times New Roman" pitchFamily="18" charset="0"/>
              </a:rPr>
              <a:t> Multithreading</a:t>
            </a:r>
          </a:p>
          <a:p>
            <a:pPr>
              <a:lnSpc>
                <a:spcPct val="150000"/>
              </a:lnSpc>
              <a:buFont typeface="Wingdings" pitchFamily="2" charset="2"/>
              <a:buChar char="Ø"/>
            </a:pPr>
            <a:r>
              <a:rPr lang="en-US" sz="2000" dirty="0" smtClean="0">
                <a:latin typeface="Times New Roman" pitchFamily="18" charset="0"/>
                <a:cs typeface="Times New Roman" pitchFamily="18" charset="0"/>
              </a:rPr>
              <a:t> Example OS : Linux</a:t>
            </a:r>
          </a:p>
          <a:p>
            <a:pPr>
              <a:buFont typeface="Wingdings" pitchFamily="2" charset="2"/>
              <a:buChar char="Ø"/>
            </a:pPr>
            <a:endParaRPr lang="en-US" dirty="0"/>
          </a:p>
        </p:txBody>
      </p:sp>
      <p:sp>
        <p:nvSpPr>
          <p:cNvPr id="5" name="Slide Number Placeholder 4"/>
          <p:cNvSpPr>
            <a:spLocks noGrp="1"/>
          </p:cNvSpPr>
          <p:nvPr>
            <p:ph type="sldNum" sz="quarter" idx="12"/>
          </p:nvPr>
        </p:nvSpPr>
        <p:spPr/>
        <p:txBody>
          <a:bodyPr/>
          <a:lstStyle/>
          <a:p>
            <a:fld id="{EDC8AA99-7238-42D3-B68A-A4E1B56FEE73}" type="slidenum">
              <a:rPr lang="en-US" smtClean="0"/>
              <a:pPr/>
              <a:t>1</a:t>
            </a:fld>
            <a:endParaRPr lang="en-US"/>
          </a:p>
        </p:txBody>
      </p:sp>
      <p:sp>
        <p:nvSpPr>
          <p:cNvPr id="4" name="Date Placeholder 3"/>
          <p:cNvSpPr>
            <a:spLocks noGrp="1"/>
          </p:cNvSpPr>
          <p:nvPr>
            <p:ph type="dt" sz="half" idx="10"/>
          </p:nvPr>
        </p:nvSpPr>
        <p:spPr/>
        <p:txBody>
          <a:bodyPr/>
          <a:lstStyle/>
          <a:p>
            <a:fld id="{74E2F5F5-79EC-4856-91D4-F4DFCBEBB78A}" type="datetime1">
              <a:rPr lang="en-US" smtClean="0"/>
              <a:t>7/13/2017</a:t>
            </a:fld>
            <a:endParaRPr lang="en-US"/>
          </a:p>
        </p:txBody>
      </p:sp>
    </p:spTree>
    <p:extLst>
      <p:ext uri="{BB962C8B-B14F-4D97-AF65-F5344CB8AC3E}">
        <p14:creationId xmlns:p14="http://schemas.microsoft.com/office/powerpoint/2010/main" val="271355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Context Switch</a:t>
            </a:r>
          </a:p>
        </p:txBody>
      </p:sp>
      <p:sp>
        <p:nvSpPr>
          <p:cNvPr id="14339" name="Rectangle 3"/>
          <p:cNvSpPr>
            <a:spLocks noGrp="1" noChangeArrowheads="1"/>
          </p:cNvSpPr>
          <p:nvPr>
            <p:ph type="body" idx="1"/>
          </p:nvPr>
        </p:nvSpPr>
        <p:spPr>
          <a:xfrm>
            <a:off x="1225550" y="1481138"/>
            <a:ext cx="7372350" cy="2624137"/>
          </a:xfrm>
        </p:spPr>
        <p:txBody>
          <a:bodyPr>
            <a:normAutofit fontScale="85000" lnSpcReduction="10000"/>
          </a:bodyPr>
          <a:lstStyle/>
          <a:p>
            <a:pPr eaLnBrk="1" hangingPunct="1"/>
            <a:r>
              <a:rPr lang="en-US" smtClean="0"/>
              <a:t>When CPU switches to another process, the system must save the state of the old process and load the saved state for the new process</a:t>
            </a:r>
          </a:p>
          <a:p>
            <a:pPr eaLnBrk="1" hangingPunct="1"/>
            <a:r>
              <a:rPr lang="en-US" smtClean="0"/>
              <a:t>Context-switch time is overhead; the system does no useful work while switching</a:t>
            </a:r>
          </a:p>
          <a:p>
            <a:pPr eaLnBrk="1" hangingPunct="1"/>
            <a:r>
              <a:rPr lang="en-US" smtClean="0"/>
              <a:t>Time dependent on hardware support</a:t>
            </a:r>
          </a:p>
        </p:txBody>
      </p:sp>
      <p:sp>
        <p:nvSpPr>
          <p:cNvPr id="2" name="Date Placeholder 1"/>
          <p:cNvSpPr>
            <a:spLocks noGrp="1"/>
          </p:cNvSpPr>
          <p:nvPr>
            <p:ph type="dt" sz="half" idx="10"/>
          </p:nvPr>
        </p:nvSpPr>
        <p:spPr/>
        <p:txBody>
          <a:bodyPr/>
          <a:lstStyle/>
          <a:p>
            <a:fld id="{1704BE36-179A-4034-86EE-77DC84007D62}"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10</a:t>
            </a:fld>
            <a:endParaRPr lang="en-US"/>
          </a:p>
        </p:txBody>
      </p:sp>
    </p:spTree>
    <p:extLst>
      <p:ext uri="{BB962C8B-B14F-4D97-AF65-F5344CB8AC3E}">
        <p14:creationId xmlns:p14="http://schemas.microsoft.com/office/powerpoint/2010/main" val="761121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CPU Switch From Process to Process</a:t>
            </a:r>
          </a:p>
        </p:txBody>
      </p:sp>
      <p:pic>
        <p:nvPicPr>
          <p:cNvPr id="15363" name="Picture 6"/>
          <p:cNvPicPr>
            <a:picLocks noChangeAspect="1" noChangeArrowheads="1"/>
          </p:cNvPicPr>
          <p:nvPr/>
        </p:nvPicPr>
        <p:blipFill>
          <a:blip r:embed="rId2">
            <a:extLst>
              <a:ext uri="{28A0092B-C50C-407E-A947-70E740481C1C}">
                <a14:useLocalDpi xmlns:a14="http://schemas.microsoft.com/office/drawing/2010/main" val="0"/>
              </a:ext>
            </a:extLst>
          </a:blip>
          <a:srcRect l="4802" t="873" r="4802" b="291"/>
          <a:stretch>
            <a:fillRect/>
          </a:stretch>
        </p:blipFill>
        <p:spPr bwMode="auto">
          <a:xfrm>
            <a:off x="1990725" y="1506538"/>
            <a:ext cx="5073650" cy="416083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E97BCD8A-5535-4C63-BCFE-F57FC3153ED4}"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11</a:t>
            </a:fld>
            <a:endParaRPr lang="en-US"/>
          </a:p>
        </p:txBody>
      </p:sp>
    </p:spTree>
    <p:extLst>
      <p:ext uri="{BB962C8B-B14F-4D97-AF65-F5344CB8AC3E}">
        <p14:creationId xmlns:p14="http://schemas.microsoft.com/office/powerpoint/2010/main" val="4238962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smtClean="0"/>
              <a:t>A tree of processes on a typical Solaris</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l="7939" t="757" r="8128" b="505"/>
          <a:stretch>
            <a:fillRect/>
          </a:stretch>
        </p:blipFill>
        <p:spPr bwMode="auto">
          <a:xfrm>
            <a:off x="2193925" y="1536700"/>
            <a:ext cx="4592638" cy="40513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643D6F12-AD9F-45F0-ABE3-4F57CEE53DF7}"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12</a:t>
            </a:fld>
            <a:endParaRPr lang="en-US"/>
          </a:p>
        </p:txBody>
      </p:sp>
    </p:spTree>
    <p:extLst>
      <p:ext uri="{BB962C8B-B14F-4D97-AF65-F5344CB8AC3E}">
        <p14:creationId xmlns:p14="http://schemas.microsoft.com/office/powerpoint/2010/main" val="1973652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Process Creation</a:t>
            </a:r>
          </a:p>
        </p:txBody>
      </p:sp>
      <p:sp>
        <p:nvSpPr>
          <p:cNvPr id="24579" name="Rectangle 3"/>
          <p:cNvSpPr>
            <a:spLocks noGrp="1" noChangeArrowheads="1"/>
          </p:cNvSpPr>
          <p:nvPr>
            <p:ph type="body" idx="1"/>
          </p:nvPr>
        </p:nvSpPr>
        <p:spPr>
          <a:xfrm>
            <a:off x="1128713" y="1254125"/>
            <a:ext cx="7359650" cy="4559300"/>
          </a:xfrm>
        </p:spPr>
        <p:txBody>
          <a:bodyPr>
            <a:normAutofit fontScale="92500" lnSpcReduction="10000"/>
          </a:bodyPr>
          <a:lstStyle/>
          <a:p>
            <a:pPr eaLnBrk="1" hangingPunct="1"/>
            <a:r>
              <a:rPr lang="en-US" smtClean="0"/>
              <a:t>Parent process create children processes, which, in turn create other processes, forming a tree of processes</a:t>
            </a:r>
          </a:p>
          <a:p>
            <a:pPr eaLnBrk="1" hangingPunct="1"/>
            <a:r>
              <a:rPr lang="en-US" smtClean="0"/>
              <a:t>Resource sharing</a:t>
            </a:r>
          </a:p>
          <a:p>
            <a:pPr lvl="1" eaLnBrk="1" hangingPunct="1"/>
            <a:r>
              <a:rPr lang="en-US" smtClean="0"/>
              <a:t>Parent and children share all resources</a:t>
            </a:r>
          </a:p>
          <a:p>
            <a:pPr lvl="1" eaLnBrk="1" hangingPunct="1"/>
            <a:r>
              <a:rPr lang="en-US" smtClean="0"/>
              <a:t>Children share subset of parent’s resources</a:t>
            </a:r>
          </a:p>
          <a:p>
            <a:pPr lvl="1" eaLnBrk="1" hangingPunct="1"/>
            <a:r>
              <a:rPr lang="en-US" smtClean="0"/>
              <a:t>Parent and child share no resources</a:t>
            </a:r>
          </a:p>
          <a:p>
            <a:pPr eaLnBrk="1" hangingPunct="1"/>
            <a:r>
              <a:rPr lang="en-US" smtClean="0"/>
              <a:t>Execution</a:t>
            </a:r>
          </a:p>
          <a:p>
            <a:pPr lvl="1" eaLnBrk="1" hangingPunct="1"/>
            <a:r>
              <a:rPr lang="en-US" smtClean="0"/>
              <a:t>Parent and children execute concurrently</a:t>
            </a:r>
          </a:p>
          <a:p>
            <a:pPr lvl="1" eaLnBrk="1" hangingPunct="1"/>
            <a:r>
              <a:rPr lang="en-US" smtClean="0"/>
              <a:t>Parent waits until children terminate</a:t>
            </a:r>
          </a:p>
          <a:p>
            <a:pPr eaLnBrk="1" hangingPunct="1">
              <a:buFont typeface="Wingdings" panose="05000000000000000000" pitchFamily="2" charset="2"/>
              <a:buNone/>
            </a:pPr>
            <a:endParaRPr lang="en-US" smtClean="0"/>
          </a:p>
        </p:txBody>
      </p:sp>
      <p:sp>
        <p:nvSpPr>
          <p:cNvPr id="2" name="Date Placeholder 1"/>
          <p:cNvSpPr>
            <a:spLocks noGrp="1"/>
          </p:cNvSpPr>
          <p:nvPr>
            <p:ph type="dt" sz="half" idx="10"/>
          </p:nvPr>
        </p:nvSpPr>
        <p:spPr/>
        <p:txBody>
          <a:bodyPr/>
          <a:lstStyle/>
          <a:p>
            <a:fld id="{F4B46A60-FC71-443F-AFF9-29E2AAFC9489}"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13</a:t>
            </a:fld>
            <a:endParaRPr lang="en-US"/>
          </a:p>
        </p:txBody>
      </p:sp>
    </p:spTree>
    <p:extLst>
      <p:ext uri="{BB962C8B-B14F-4D97-AF65-F5344CB8AC3E}">
        <p14:creationId xmlns:p14="http://schemas.microsoft.com/office/powerpoint/2010/main" val="2600241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Process Scheduling</a:t>
            </a:r>
            <a:r>
              <a:rPr lang="en-US" dirty="0" smtClean="0"/>
              <a:t/>
            </a:r>
            <a:br>
              <a:rPr lang="en-US" dirty="0" smtClean="0"/>
            </a:br>
            <a:endParaRPr lang="en-US" dirty="0"/>
          </a:p>
        </p:txBody>
      </p:sp>
      <p:sp>
        <p:nvSpPr>
          <p:cNvPr id="3" name="Content Placeholder 2"/>
          <p:cNvSpPr>
            <a:spLocks noGrp="1"/>
          </p:cNvSpPr>
          <p:nvPr>
            <p:ph idx="1"/>
          </p:nvPr>
        </p:nvSpPr>
        <p:spPr>
          <a:xfrm>
            <a:off x="304800" y="914400"/>
            <a:ext cx="8686800" cy="5715000"/>
          </a:xfrm>
        </p:spPr>
        <p:txBody>
          <a:bodyPr>
            <a:normAutofit/>
          </a:bodyPr>
          <a:lstStyle/>
          <a:p>
            <a:pPr lvl="3" algn="just">
              <a:lnSpc>
                <a:spcPct val="150000"/>
              </a:lnSpc>
              <a:buFont typeface="Wingdings" pitchFamily="2" charset="2"/>
              <a:buChar char="§"/>
            </a:pPr>
            <a:r>
              <a:rPr lang="en-US" dirty="0" smtClean="0">
                <a:latin typeface="Times New Roman" pitchFamily="18" charset="0"/>
                <a:cs typeface="Times New Roman" pitchFamily="18" charset="0"/>
              </a:rPr>
              <a:t> The objective of multiprogramming is to have some process running at all times.</a:t>
            </a:r>
            <a:endParaRPr lang="en-US" sz="1800" dirty="0" smtClean="0">
              <a:latin typeface="Times New Roman" pitchFamily="18" charset="0"/>
              <a:cs typeface="Times New Roman" pitchFamily="18" charset="0"/>
            </a:endParaRPr>
          </a:p>
          <a:p>
            <a:pPr lvl="3" algn="just">
              <a:lnSpc>
                <a:spcPct val="150000"/>
              </a:lnSpc>
              <a:buFont typeface="Wingdings" pitchFamily="2" charset="2"/>
              <a:buChar char="§"/>
            </a:pPr>
            <a:r>
              <a:rPr lang="en-US" dirty="0" smtClean="0">
                <a:latin typeface="Times New Roman" pitchFamily="18" charset="0"/>
                <a:cs typeface="Times New Roman" pitchFamily="18" charset="0"/>
              </a:rPr>
              <a:t>To maximize the CPU utilization scheduling is done among various processes.</a:t>
            </a:r>
            <a:endParaRPr lang="en-US" sz="1800" dirty="0" smtClean="0">
              <a:latin typeface="Times New Roman" pitchFamily="18" charset="0"/>
              <a:cs typeface="Times New Roman" pitchFamily="18" charset="0"/>
            </a:endParaRPr>
          </a:p>
          <a:p>
            <a:pPr lvl="4" algn="just">
              <a:lnSpc>
                <a:spcPct val="150000"/>
              </a:lnSpc>
              <a:buFont typeface="Wingdings" pitchFamily="2" charset="2"/>
              <a:buChar char="Ø"/>
            </a:pPr>
            <a:r>
              <a:rPr lang="en-US" b="1" dirty="0" smtClean="0">
                <a:latin typeface="Times New Roman" pitchFamily="18" charset="0"/>
                <a:cs typeface="Times New Roman" pitchFamily="18" charset="0"/>
              </a:rPr>
              <a:t>Job queue</a:t>
            </a:r>
            <a:r>
              <a:rPr lang="en-US" dirty="0" smtClean="0">
                <a:latin typeface="Times New Roman" pitchFamily="18" charset="0"/>
                <a:cs typeface="Times New Roman" pitchFamily="18" charset="0"/>
              </a:rPr>
              <a:t> – set of all processes in the system</a:t>
            </a:r>
            <a:endParaRPr lang="en-US" sz="1800" dirty="0" smtClean="0">
              <a:latin typeface="Times New Roman" pitchFamily="18" charset="0"/>
              <a:cs typeface="Times New Roman" pitchFamily="18" charset="0"/>
            </a:endParaRPr>
          </a:p>
          <a:p>
            <a:pPr lvl="4" algn="just">
              <a:lnSpc>
                <a:spcPct val="150000"/>
              </a:lnSpc>
              <a:buFont typeface="Wingdings" pitchFamily="2" charset="2"/>
              <a:buChar char="Ø"/>
            </a:pPr>
            <a:r>
              <a:rPr lang="en-US" b="1" dirty="0" smtClean="0">
                <a:latin typeface="Times New Roman" pitchFamily="18" charset="0"/>
                <a:cs typeface="Times New Roman" pitchFamily="18" charset="0"/>
              </a:rPr>
              <a:t>Ready queue</a:t>
            </a:r>
            <a:r>
              <a:rPr lang="en-US" dirty="0" smtClean="0">
                <a:latin typeface="Times New Roman" pitchFamily="18" charset="0"/>
                <a:cs typeface="Times New Roman" pitchFamily="18" charset="0"/>
              </a:rPr>
              <a:t> – set of all processes residing in main memory, ready and waiting to execute </a:t>
            </a:r>
            <a:r>
              <a:rPr lang="en-US" sz="1800" dirty="0" smtClean="0"/>
              <a:t>. </a:t>
            </a:r>
          </a:p>
          <a:p>
            <a:pPr lvl="5" algn="just">
              <a:lnSpc>
                <a:spcPct val="150000"/>
              </a:lnSpc>
              <a:buFont typeface="Courier New" pitchFamily="49" charset="0"/>
              <a:buChar char="o"/>
            </a:pPr>
            <a:r>
              <a:rPr lang="en-US" sz="1800" dirty="0" smtClean="0">
                <a:latin typeface="Times New Roman" pitchFamily="18" charset="0"/>
                <a:cs typeface="Times New Roman" pitchFamily="18" charset="0"/>
              </a:rPr>
              <a:t>A ready queue header contains pointer to first &amp; last PCBs in the linked list.</a:t>
            </a:r>
          </a:p>
          <a:p>
            <a:pPr lvl="5" algn="just">
              <a:lnSpc>
                <a:spcPct val="150000"/>
              </a:lnSpc>
              <a:buFont typeface="Courier New" pitchFamily="49" charset="0"/>
              <a:buChar char="o"/>
            </a:pPr>
            <a:r>
              <a:rPr lang="en-US" sz="1800" dirty="0" smtClean="0">
                <a:latin typeface="Times New Roman" pitchFamily="18" charset="0"/>
                <a:cs typeface="Times New Roman" pitchFamily="18" charset="0"/>
              </a:rPr>
              <a:t> Each PCB has pointer, points to next process in queue.</a:t>
            </a:r>
          </a:p>
          <a:p>
            <a:pPr lvl="4" algn="just">
              <a:lnSpc>
                <a:spcPct val="150000"/>
              </a:lnSpc>
              <a:buFont typeface="Wingdings" pitchFamily="2" charset="2"/>
              <a:buChar char="Ø"/>
            </a:pPr>
            <a:r>
              <a:rPr lang="en-US" b="1" dirty="0" smtClean="0">
                <a:latin typeface="Times New Roman" pitchFamily="18" charset="0"/>
                <a:cs typeface="Times New Roman" pitchFamily="18" charset="0"/>
              </a:rPr>
              <a:t>Device queues</a:t>
            </a:r>
            <a:r>
              <a:rPr lang="en-US" dirty="0" smtClean="0">
                <a:latin typeface="Times New Roman" pitchFamily="18" charset="0"/>
                <a:cs typeface="Times New Roman" pitchFamily="18" charset="0"/>
              </a:rPr>
              <a:t> – set of processes waiting for an I/O device </a:t>
            </a:r>
            <a:endParaRPr lang="en-US" sz="1800" dirty="0" smtClean="0">
              <a:latin typeface="Times New Roman" pitchFamily="18" charset="0"/>
              <a:cs typeface="Times New Roman" pitchFamily="18" charset="0"/>
            </a:endParaRPr>
          </a:p>
          <a:p>
            <a:pPr lvl="3" algn="just">
              <a:lnSpc>
                <a:spcPct val="150000"/>
              </a:lnSpc>
              <a:buFont typeface="Wingdings" pitchFamily="2" charset="2"/>
              <a:buChar char="§"/>
            </a:pPr>
            <a:r>
              <a:rPr lang="en-US" dirty="0" smtClean="0">
                <a:latin typeface="Times New Roman" pitchFamily="18" charset="0"/>
                <a:cs typeface="Times New Roman" pitchFamily="18" charset="0"/>
              </a:rPr>
              <a:t>Processes migrate among the various queues</a:t>
            </a:r>
            <a:endParaRPr lang="en-US" sz="1800" dirty="0" smtClean="0">
              <a:latin typeface="Times New Roman" pitchFamily="18" charset="0"/>
              <a:cs typeface="Times New Roman" pitchFamily="18" charset="0"/>
            </a:endParaRPr>
          </a:p>
          <a:p>
            <a:pPr>
              <a:lnSpc>
                <a:spcPct val="150000"/>
              </a:lnSpc>
              <a:buFont typeface="Wingdings" pitchFamily="2" charset="2"/>
              <a:buChar char="Ø"/>
            </a:pPr>
            <a:endParaRPr lang="en-US" sz="2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DC8AA99-7238-42D3-B68A-A4E1B56FEE73}" type="slidenum">
              <a:rPr lang="en-US" smtClean="0"/>
              <a:pPr/>
              <a:t>14</a:t>
            </a:fld>
            <a:endParaRPr lang="en-US"/>
          </a:p>
        </p:txBody>
      </p:sp>
      <p:sp>
        <p:nvSpPr>
          <p:cNvPr id="4" name="Date Placeholder 3"/>
          <p:cNvSpPr>
            <a:spLocks noGrp="1"/>
          </p:cNvSpPr>
          <p:nvPr>
            <p:ph type="dt" sz="half" idx="10"/>
          </p:nvPr>
        </p:nvSpPr>
        <p:spPr/>
        <p:txBody>
          <a:bodyPr/>
          <a:lstStyle/>
          <a:p>
            <a:fld id="{F4303F89-7D7F-4648-8BBE-58C83DFAE13D}" type="datetime1">
              <a:rPr lang="en-US" smtClean="0"/>
              <a:t>7/13/2017</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Process Scheduling</a:t>
            </a:r>
            <a:endParaRPr lang="en-US" sz="4000" dirty="0"/>
          </a:p>
        </p:txBody>
      </p:sp>
      <p:sp>
        <p:nvSpPr>
          <p:cNvPr id="3" name="Content Placeholder 2"/>
          <p:cNvSpPr>
            <a:spLocks noGrp="1"/>
          </p:cNvSpPr>
          <p:nvPr>
            <p:ph idx="1"/>
          </p:nvPr>
        </p:nvSpPr>
        <p:spPr>
          <a:xfrm>
            <a:off x="4038600" y="1981200"/>
            <a:ext cx="6019800" cy="4876800"/>
          </a:xfrm>
        </p:spPr>
        <p:txBody>
          <a:bodyPr>
            <a:normAutofit/>
          </a:bodyPr>
          <a:lstStyle/>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Ready Queue And Various I/O Device Queues</a:t>
            </a:r>
          </a:p>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15</a:t>
            </a:fld>
            <a:endParaRPr lang="en-US" dirty="0"/>
          </a:p>
        </p:txBody>
      </p:sp>
      <p:pic>
        <p:nvPicPr>
          <p:cNvPr id="9" name="Picture 6"/>
          <p:cNvPicPr>
            <a:picLocks noChangeAspect="1" noChangeArrowheads="1"/>
          </p:cNvPicPr>
          <p:nvPr/>
        </p:nvPicPr>
        <p:blipFill>
          <a:blip r:embed="rId2" cstate="print"/>
          <a:srcRect l="7364" t="517" r="7364" b="1550"/>
          <a:stretch>
            <a:fillRect/>
          </a:stretch>
        </p:blipFill>
        <p:spPr bwMode="auto">
          <a:xfrm>
            <a:off x="5181600" y="990600"/>
            <a:ext cx="3819232" cy="4793631"/>
          </a:xfrm>
          <a:prstGeom prst="rect">
            <a:avLst/>
          </a:prstGeom>
          <a:noFill/>
          <a:ln w="38100" cmpd="dbl">
            <a:solidFill>
              <a:srgbClr val="CC6600"/>
            </a:solidFill>
            <a:miter lim="800000"/>
            <a:headEnd/>
            <a:tailEnd/>
          </a:ln>
        </p:spPr>
      </p:pic>
      <p:sp>
        <p:nvSpPr>
          <p:cNvPr id="10" name="TextBox 9"/>
          <p:cNvSpPr txBox="1"/>
          <p:nvPr/>
        </p:nvSpPr>
        <p:spPr>
          <a:xfrm>
            <a:off x="152400" y="1676400"/>
            <a:ext cx="4876800" cy="3624069"/>
          </a:xfrm>
          <a:prstGeom prst="rect">
            <a:avLst/>
          </a:prstGeom>
          <a:noFill/>
        </p:spPr>
        <p:txBody>
          <a:bodyPr wrap="square" rtlCol="0">
            <a:spAutoFit/>
          </a:bodyPr>
          <a:lstStyle/>
          <a:p>
            <a:pPr algn="just">
              <a:lnSpc>
                <a:spcPct val="200000"/>
              </a:lnSpc>
            </a:pPr>
            <a:r>
              <a:rPr lang="en-US" sz="1700" dirty="0" smtClean="0">
                <a:latin typeface="Times New Roman" pitchFamily="18" charset="0"/>
                <a:cs typeface="Times New Roman" pitchFamily="18" charset="0"/>
              </a:rPr>
              <a:t>A new  Process is put in ready queue. It waits in queue until it is selected for execution(dispatched )&amp; given to CPU.</a:t>
            </a:r>
          </a:p>
          <a:p>
            <a:pPr algn="just">
              <a:lnSpc>
                <a:spcPct val="150000"/>
              </a:lnSpc>
              <a:buFont typeface="Arial" pitchFamily="34" charset="0"/>
              <a:buChar char="•"/>
            </a:pPr>
            <a:r>
              <a:rPr lang="en-US" sz="1700" dirty="0" smtClean="0">
                <a:latin typeface="Times New Roman" pitchFamily="18" charset="0"/>
                <a:cs typeface="Times New Roman" pitchFamily="18" charset="0"/>
              </a:rPr>
              <a:t>  Process issue I/O request, enters I/O queue.</a:t>
            </a:r>
          </a:p>
          <a:p>
            <a:pPr algn="just">
              <a:lnSpc>
                <a:spcPct val="150000"/>
              </a:lnSpc>
              <a:buFont typeface="Arial" pitchFamily="34" charset="0"/>
              <a:buChar char="•"/>
            </a:pPr>
            <a:r>
              <a:rPr lang="en-US" sz="1700" dirty="0" smtClean="0">
                <a:latin typeface="Times New Roman" pitchFamily="18" charset="0"/>
                <a:cs typeface="Times New Roman" pitchFamily="18" charset="0"/>
              </a:rPr>
              <a:t> Process creates new process &amp; waits for its  termination.</a:t>
            </a:r>
          </a:p>
          <a:p>
            <a:pPr algn="just">
              <a:lnSpc>
                <a:spcPct val="150000"/>
              </a:lnSpc>
              <a:buFont typeface="Arial" pitchFamily="34" charset="0"/>
              <a:buChar char="•"/>
            </a:pPr>
            <a:r>
              <a:rPr lang="en-US" sz="1700" dirty="0" smtClean="0">
                <a:latin typeface="Times New Roman" pitchFamily="18" charset="0"/>
                <a:cs typeface="Times New Roman" pitchFamily="18" charset="0"/>
              </a:rPr>
              <a:t> Process removed from CPU due to interrupt &amp; again placed in ready queue.</a:t>
            </a:r>
            <a:endParaRPr lang="en-US" sz="17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6B423D9-C1F5-4DBF-A9CE-580306C1C15A}" type="datetime1">
              <a:rPr lang="en-US" smtClean="0"/>
              <a:t>7/13/2017</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Process Scheduling</a:t>
            </a:r>
            <a:endParaRPr lang="en-US" sz="4000" dirty="0"/>
          </a:p>
        </p:txBody>
      </p:sp>
      <p:sp>
        <p:nvSpPr>
          <p:cNvPr id="3" name="Content Placeholder 2"/>
          <p:cNvSpPr>
            <a:spLocks noGrp="1"/>
          </p:cNvSpPr>
          <p:nvPr>
            <p:ph idx="1"/>
          </p:nvPr>
        </p:nvSpPr>
        <p:spPr>
          <a:xfrm>
            <a:off x="838200" y="1219200"/>
            <a:ext cx="8077200" cy="5638800"/>
          </a:xfrm>
        </p:spPr>
        <p:txBody>
          <a:bodyPr>
            <a:normAutofit fontScale="92500" lnSpcReduction="10000"/>
          </a:bodyPr>
          <a:lstStyle/>
          <a:p>
            <a:pPr>
              <a:buNone/>
            </a:pPr>
            <a:r>
              <a:rPr lang="en-US" sz="2400" b="1" dirty="0" smtClean="0">
                <a:latin typeface="Times New Roman" pitchFamily="18" charset="0"/>
                <a:cs typeface="Times New Roman" pitchFamily="18" charset="0"/>
              </a:rPr>
              <a:t>                  Queuing  representation of process scheduling</a:t>
            </a:r>
          </a:p>
          <a:p>
            <a:pPr>
              <a:lnSpc>
                <a:spcPct val="150000"/>
              </a:lnSpc>
            </a:pPr>
            <a:endParaRPr lang="en-US" sz="2000" dirty="0" smtClean="0">
              <a:latin typeface="Times New Roman" pitchFamily="18" charset="0"/>
              <a:cs typeface="Times New Roman" pitchFamily="18" charset="0"/>
              <a:sym typeface="Symbol" pitchFamily="18" charset="2"/>
            </a:endParaRPr>
          </a:p>
          <a:p>
            <a:pPr>
              <a:lnSpc>
                <a:spcPct val="150000"/>
              </a:lnSpc>
            </a:pPr>
            <a:endParaRPr lang="en-US" sz="2000" dirty="0" smtClean="0">
              <a:latin typeface="Times New Roman" pitchFamily="18" charset="0"/>
              <a:cs typeface="Times New Roman" pitchFamily="18" charset="0"/>
              <a:sym typeface="Symbol" pitchFamily="18" charset="2"/>
            </a:endParaRPr>
          </a:p>
          <a:p>
            <a:pPr>
              <a:lnSpc>
                <a:spcPct val="150000"/>
              </a:lnSpc>
            </a:pPr>
            <a:endParaRPr lang="en-US" sz="2000" dirty="0" smtClean="0">
              <a:latin typeface="Times New Roman" pitchFamily="18" charset="0"/>
              <a:cs typeface="Times New Roman" pitchFamily="18" charset="0"/>
              <a:sym typeface="Symbol" pitchFamily="18" charset="2"/>
            </a:endParaRPr>
          </a:p>
          <a:p>
            <a:pPr>
              <a:lnSpc>
                <a:spcPct val="150000"/>
              </a:lnSpc>
            </a:pPr>
            <a:endParaRPr lang="en-US" sz="2000" dirty="0" smtClean="0">
              <a:latin typeface="Times New Roman" pitchFamily="18" charset="0"/>
              <a:cs typeface="Times New Roman" pitchFamily="18" charset="0"/>
              <a:sym typeface="Symbol" pitchFamily="18" charset="2"/>
            </a:endParaRPr>
          </a:p>
          <a:p>
            <a:pPr>
              <a:lnSpc>
                <a:spcPct val="150000"/>
              </a:lnSpc>
            </a:pPr>
            <a:endParaRPr lang="en-US" sz="2000" dirty="0" smtClean="0">
              <a:latin typeface="Times New Roman" pitchFamily="18" charset="0"/>
              <a:cs typeface="Times New Roman" pitchFamily="18" charset="0"/>
              <a:sym typeface="Symbol" pitchFamily="18" charset="2"/>
            </a:endParaRPr>
          </a:p>
          <a:p>
            <a:pPr>
              <a:lnSpc>
                <a:spcPct val="150000"/>
              </a:lnSpc>
            </a:pPr>
            <a:endParaRPr lang="en-US" sz="2000" dirty="0" smtClean="0">
              <a:latin typeface="Times New Roman" pitchFamily="18" charset="0"/>
              <a:cs typeface="Times New Roman" pitchFamily="18" charset="0"/>
              <a:sym typeface="Symbol" pitchFamily="18" charset="2"/>
            </a:endParaRPr>
          </a:p>
          <a:p>
            <a:pPr>
              <a:lnSpc>
                <a:spcPct val="150000"/>
              </a:lnSpc>
            </a:pPr>
            <a:r>
              <a:rPr lang="en-US" sz="2000" dirty="0" smtClean="0">
                <a:latin typeface="Times New Roman" pitchFamily="18" charset="0"/>
                <a:cs typeface="Times New Roman" pitchFamily="18" charset="0"/>
                <a:sym typeface="Symbol" pitchFamily="18" charset="2"/>
              </a:rPr>
              <a:t>Processes can be described as either:</a:t>
            </a:r>
          </a:p>
          <a:p>
            <a:pPr lvl="1">
              <a:lnSpc>
                <a:spcPct val="150000"/>
              </a:lnSpc>
            </a:pPr>
            <a:r>
              <a:rPr lang="en-US" sz="2000" b="1" dirty="0" smtClean="0">
                <a:solidFill>
                  <a:srgbClr val="FF0000"/>
                </a:solidFill>
                <a:latin typeface="Times New Roman" pitchFamily="18" charset="0"/>
                <a:cs typeface="Times New Roman" pitchFamily="18" charset="0"/>
                <a:sym typeface="Symbol" pitchFamily="18" charset="2"/>
              </a:rPr>
              <a:t>I/O-bound process</a:t>
            </a:r>
            <a:r>
              <a:rPr lang="en-US" sz="2000" dirty="0" smtClean="0">
                <a:latin typeface="Times New Roman" pitchFamily="18" charset="0"/>
                <a:cs typeface="Times New Roman" pitchFamily="18" charset="0"/>
                <a:sym typeface="Symbol" pitchFamily="18" charset="2"/>
              </a:rPr>
              <a:t> – spends more time doing I/O than computations, many short CPU bursts</a:t>
            </a:r>
          </a:p>
          <a:p>
            <a:pPr lvl="1">
              <a:lnSpc>
                <a:spcPct val="150000"/>
              </a:lnSpc>
            </a:pPr>
            <a:r>
              <a:rPr lang="en-US" sz="2000" b="1" dirty="0" smtClean="0">
                <a:solidFill>
                  <a:srgbClr val="FF0000"/>
                </a:solidFill>
                <a:latin typeface="Times New Roman" pitchFamily="18" charset="0"/>
                <a:cs typeface="Times New Roman" pitchFamily="18" charset="0"/>
                <a:sym typeface="Symbol" pitchFamily="18" charset="2"/>
              </a:rPr>
              <a:t>CPU-bound process</a:t>
            </a:r>
            <a:r>
              <a:rPr lang="en-US" sz="2000" dirty="0" smtClean="0">
                <a:latin typeface="Times New Roman" pitchFamily="18" charset="0"/>
                <a:cs typeface="Times New Roman" pitchFamily="18" charset="0"/>
                <a:sym typeface="Symbol" pitchFamily="18" charset="2"/>
              </a:rPr>
              <a:t> – spends more time doing computations; few very long CPU bursts</a:t>
            </a:r>
          </a:p>
          <a:p>
            <a:pPr>
              <a:lnSpc>
                <a:spcPct val="150000"/>
              </a:lnSpc>
            </a:pPr>
            <a:endParaRPr lang="en-US"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DC8AA99-7238-42D3-B68A-A4E1B56FEE73}" type="slidenum">
              <a:rPr lang="en-US" smtClean="0"/>
              <a:pPr/>
              <a:t>16</a:t>
            </a:fld>
            <a:endParaRPr lang="en-US"/>
          </a:p>
        </p:txBody>
      </p:sp>
      <p:pic>
        <p:nvPicPr>
          <p:cNvPr id="7" name="Picture 6"/>
          <p:cNvPicPr>
            <a:picLocks noChangeAspect="1" noChangeArrowheads="1"/>
          </p:cNvPicPr>
          <p:nvPr/>
        </p:nvPicPr>
        <p:blipFill>
          <a:blip r:embed="rId2" cstate="print"/>
          <a:srcRect l="665" t="11595" r="888" b="12131"/>
          <a:stretch>
            <a:fillRect/>
          </a:stretch>
        </p:blipFill>
        <p:spPr bwMode="auto">
          <a:xfrm>
            <a:off x="1752600" y="1752600"/>
            <a:ext cx="4511776" cy="2622550"/>
          </a:xfrm>
          <a:prstGeom prst="rect">
            <a:avLst/>
          </a:prstGeom>
          <a:noFill/>
          <a:ln w="38100" cmpd="dbl">
            <a:solidFill>
              <a:srgbClr val="CC6600"/>
            </a:solidFill>
            <a:miter lim="800000"/>
            <a:headEnd/>
            <a:tailEnd/>
          </a:ln>
        </p:spPr>
      </p:pic>
      <p:sp>
        <p:nvSpPr>
          <p:cNvPr id="4" name="Date Placeholder 3"/>
          <p:cNvSpPr>
            <a:spLocks noGrp="1"/>
          </p:cNvSpPr>
          <p:nvPr>
            <p:ph type="dt" sz="half" idx="10"/>
          </p:nvPr>
        </p:nvSpPr>
        <p:spPr/>
        <p:txBody>
          <a:bodyPr/>
          <a:lstStyle/>
          <a:p>
            <a:fld id="{9623152C-C1E2-4C91-B096-EC2BA3091CC8}" type="datetime1">
              <a:rPr lang="en-US" smtClean="0"/>
              <a:t>7/13/2017</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sz="4000" dirty="0" smtClean="0">
                <a:latin typeface="Times New Roman" pitchFamily="18" charset="0"/>
                <a:cs typeface="Times New Roman" pitchFamily="18" charset="0"/>
              </a:rPr>
              <a:t>CPU  Schedulers</a:t>
            </a:r>
          </a:p>
        </p:txBody>
      </p:sp>
      <p:sp>
        <p:nvSpPr>
          <p:cNvPr id="14339" name="Rectangle 3"/>
          <p:cNvSpPr>
            <a:spLocks noGrp="1" noChangeArrowheads="1"/>
          </p:cNvSpPr>
          <p:nvPr>
            <p:ph idx="1"/>
          </p:nvPr>
        </p:nvSpPr>
        <p:spPr>
          <a:xfrm>
            <a:off x="838200" y="1295400"/>
            <a:ext cx="8077200" cy="5281613"/>
          </a:xfrm>
        </p:spPr>
        <p:txBody>
          <a:bodyPr>
            <a:normAutofit fontScale="92500" lnSpcReduction="10000"/>
          </a:bodyPr>
          <a:lstStyle/>
          <a:p>
            <a:pPr algn="just">
              <a:lnSpc>
                <a:spcPct val="170000"/>
              </a:lnSpc>
            </a:pPr>
            <a:r>
              <a:rPr lang="en-US" b="1" dirty="0" smtClean="0">
                <a:solidFill>
                  <a:srgbClr val="C00000"/>
                </a:solidFill>
                <a:latin typeface="Times New Roman" pitchFamily="18" charset="0"/>
                <a:cs typeface="Times New Roman" pitchFamily="18" charset="0"/>
              </a:rPr>
              <a:t>Long-term scheduler (or job scheduler) </a:t>
            </a:r>
          </a:p>
          <a:p>
            <a:pPr lvl="1" algn="just">
              <a:lnSpc>
                <a:spcPct val="170000"/>
              </a:lnSpc>
              <a:buFont typeface="Wingdings" pitchFamily="2" charset="2"/>
              <a:buChar char="ü"/>
            </a:pPr>
            <a:r>
              <a:rPr lang="en-US" dirty="0" smtClean="0">
                <a:latin typeface="Times New Roman" pitchFamily="18" charset="0"/>
                <a:cs typeface="Times New Roman" pitchFamily="18" charset="0"/>
              </a:rPr>
              <a:t>selects which processes from secondary storage should be brought into the ready queue.</a:t>
            </a:r>
          </a:p>
          <a:p>
            <a:pPr lvl="1" algn="just">
              <a:lnSpc>
                <a:spcPct val="170000"/>
              </a:lnSpc>
              <a:buNone/>
            </a:pPr>
            <a:endParaRPr lang="en-US" dirty="0" smtClean="0">
              <a:latin typeface="Times New Roman" pitchFamily="18" charset="0"/>
              <a:cs typeface="Times New Roman" pitchFamily="18" charset="0"/>
            </a:endParaRPr>
          </a:p>
          <a:p>
            <a:pPr algn="just">
              <a:lnSpc>
                <a:spcPct val="170000"/>
              </a:lnSpc>
            </a:pPr>
            <a:r>
              <a:rPr lang="en-US" b="1" dirty="0" smtClean="0">
                <a:solidFill>
                  <a:srgbClr val="C00000"/>
                </a:solidFill>
                <a:latin typeface="Times New Roman" pitchFamily="18" charset="0"/>
                <a:cs typeface="Times New Roman" pitchFamily="18" charset="0"/>
              </a:rPr>
              <a:t>Short-term scheduler (or CPU scheduler) </a:t>
            </a:r>
          </a:p>
          <a:p>
            <a:pPr lvl="1" algn="just">
              <a:lnSpc>
                <a:spcPct val="170000"/>
              </a:lnSpc>
              <a:buFont typeface="Wingdings" pitchFamily="2" charset="2"/>
              <a:buChar char="ü"/>
            </a:pPr>
            <a:r>
              <a:rPr lang="en-US" dirty="0" smtClean="0">
                <a:latin typeface="Times New Roman" pitchFamily="18" charset="0"/>
                <a:cs typeface="Times New Roman" pitchFamily="18" charset="0"/>
              </a:rPr>
              <a:t>selects which process should be executed next(from ready queue) and allocates CPU.</a:t>
            </a:r>
          </a:p>
          <a:p>
            <a:pPr lvl="1">
              <a:lnSpc>
                <a:spcPct val="170000"/>
              </a:lnSpc>
              <a:buNone/>
            </a:pPr>
            <a:endParaRPr lang="en-US" dirty="0" smtClean="0">
              <a:latin typeface="Times New Roman" pitchFamily="18" charset="0"/>
              <a:cs typeface="Times New Roman" pitchFamily="18" charset="0"/>
            </a:endParaRPr>
          </a:p>
          <a:p>
            <a:pPr>
              <a:lnSpc>
                <a:spcPct val="170000"/>
              </a:lnSpc>
              <a:buFont typeface="Monotype Sorts" pitchFamily="2" charset="2"/>
              <a:buNone/>
            </a:pPr>
            <a:endParaRPr lang="en-US"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DC8AA99-7238-42D3-B68A-A4E1B56FEE73}" type="slidenum">
              <a:rPr lang="en-US" smtClean="0"/>
              <a:pPr/>
              <a:t>17</a:t>
            </a:fld>
            <a:endParaRPr lang="en-US"/>
          </a:p>
        </p:txBody>
      </p:sp>
      <p:sp>
        <p:nvSpPr>
          <p:cNvPr id="2" name="Date Placeholder 1"/>
          <p:cNvSpPr>
            <a:spLocks noGrp="1"/>
          </p:cNvSpPr>
          <p:nvPr>
            <p:ph type="dt" sz="half" idx="10"/>
          </p:nvPr>
        </p:nvSpPr>
        <p:spPr/>
        <p:txBody>
          <a:bodyPr/>
          <a:lstStyle/>
          <a:p>
            <a:fld id="{FCE28578-4FC2-4B09-978C-8CB7D9F002C7}" type="datetime1">
              <a:rPr lang="en-US" smtClean="0"/>
              <a:t>7/13/2017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Medium term scheduler</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990600" y="1295400"/>
            <a:ext cx="7924800" cy="4528074"/>
          </a:xfrm>
        </p:spPr>
        <p:txBody>
          <a:bodyPr/>
          <a:lstStyle/>
          <a:p>
            <a:pPr marL="342900" lvl="1" indent="-342900">
              <a:lnSpc>
                <a:spcPct val="150000"/>
              </a:lnSpc>
              <a:buFont typeface="Arial" pitchFamily="34" charset="0"/>
              <a:buChar char="•"/>
            </a:pPr>
            <a:r>
              <a:rPr lang="en-US" sz="2400" dirty="0" smtClean="0">
                <a:latin typeface="Times New Roman" pitchFamily="18" charset="0"/>
                <a:cs typeface="Times New Roman" pitchFamily="18" charset="0"/>
              </a:rPr>
              <a:t>It removes processes from memory and swaps to disk to reduce the degree of multiprogramming to increase throughput.</a:t>
            </a:r>
          </a:p>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18</a:t>
            </a:fld>
            <a:endParaRPr lang="en-US"/>
          </a:p>
        </p:txBody>
      </p:sp>
      <p:pic>
        <p:nvPicPr>
          <p:cNvPr id="7" name="Picture 10"/>
          <p:cNvPicPr>
            <a:picLocks noChangeAspect="1" noChangeArrowheads="1"/>
          </p:cNvPicPr>
          <p:nvPr/>
        </p:nvPicPr>
        <p:blipFill>
          <a:blip r:embed="rId2" cstate="print"/>
          <a:srcRect l="809" t="26685" r="1010" b="26685"/>
          <a:stretch>
            <a:fillRect/>
          </a:stretch>
        </p:blipFill>
        <p:spPr bwMode="auto">
          <a:xfrm>
            <a:off x="1600200" y="3407614"/>
            <a:ext cx="5257800" cy="2259997"/>
          </a:xfrm>
          <a:prstGeom prst="rect">
            <a:avLst/>
          </a:prstGeom>
          <a:noFill/>
          <a:ln w="38100" cmpd="dbl">
            <a:solidFill>
              <a:srgbClr val="CC6600"/>
            </a:solidFill>
            <a:miter lim="800000"/>
            <a:headEnd/>
            <a:tailEnd/>
          </a:ln>
        </p:spPr>
      </p:pic>
      <p:sp>
        <p:nvSpPr>
          <p:cNvPr id="4" name="Date Placeholder 3"/>
          <p:cNvSpPr>
            <a:spLocks noGrp="1"/>
          </p:cNvSpPr>
          <p:nvPr>
            <p:ph type="dt" sz="half" idx="10"/>
          </p:nvPr>
        </p:nvSpPr>
        <p:spPr/>
        <p:txBody>
          <a:bodyPr/>
          <a:lstStyle/>
          <a:p>
            <a:fld id="{CF901D43-AB4E-4367-AE49-F3F8255B7C99}" type="datetime1">
              <a:rPr lang="en-US" smtClean="0"/>
              <a:t>7/13/2017</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28722171"/>
              </p:ext>
            </p:extLst>
          </p:nvPr>
        </p:nvGraphicFramePr>
        <p:xfrm>
          <a:off x="1435100" y="533399"/>
          <a:ext cx="7023099" cy="5659361"/>
        </p:xfrm>
        <a:graphic>
          <a:graphicData uri="http://schemas.openxmlformats.org/drawingml/2006/table">
            <a:tbl>
              <a:tblPr firstRow="1" bandRow="1">
                <a:tableStyleId>{93296810-A885-4BE3-A3E7-6D5BEEA58F35}</a:tableStyleId>
              </a:tblPr>
              <a:tblGrid>
                <a:gridCol w="2341033"/>
                <a:gridCol w="2341033"/>
                <a:gridCol w="2341033"/>
              </a:tblGrid>
              <a:tr h="753928">
                <a:tc>
                  <a:txBody>
                    <a:bodyPr/>
                    <a:lstStyle/>
                    <a:p>
                      <a:r>
                        <a:rPr lang="en-US" dirty="0" smtClean="0"/>
                        <a:t>Long term scheduler</a:t>
                      </a:r>
                      <a:endParaRPr lang="en-US" dirty="0"/>
                    </a:p>
                  </a:txBody>
                  <a:tcPr/>
                </a:tc>
                <a:tc>
                  <a:txBody>
                    <a:bodyPr/>
                    <a:lstStyle/>
                    <a:p>
                      <a:r>
                        <a:rPr lang="en-US" dirty="0" smtClean="0"/>
                        <a:t>Short term scheduler</a:t>
                      </a:r>
                      <a:endParaRPr lang="en-US" dirty="0"/>
                    </a:p>
                  </a:txBody>
                  <a:tcPr/>
                </a:tc>
                <a:tc>
                  <a:txBody>
                    <a:bodyPr/>
                    <a:lstStyle/>
                    <a:p>
                      <a:r>
                        <a:rPr lang="en-US" dirty="0" smtClean="0"/>
                        <a:t>Medium term scheduler</a:t>
                      </a:r>
                      <a:endParaRPr lang="en-US" dirty="0"/>
                    </a:p>
                  </a:txBody>
                  <a:tcPr/>
                </a:tc>
              </a:tr>
              <a:tr h="1723265">
                <a:tc>
                  <a:txBody>
                    <a:bodyPr/>
                    <a:lstStyle/>
                    <a:p>
                      <a:r>
                        <a:rPr lang="en-US" dirty="0" smtClean="0"/>
                        <a:t>Selects the process from the disk</a:t>
                      </a:r>
                      <a:r>
                        <a:rPr lang="en-US" baseline="0" dirty="0" smtClean="0"/>
                        <a:t> and loads them into main memory for execution, puts in ready queue</a:t>
                      </a:r>
                      <a:endParaRPr lang="en-US" dirty="0"/>
                    </a:p>
                  </a:txBody>
                  <a:tcPr/>
                </a:tc>
                <a:tc>
                  <a:txBody>
                    <a:bodyPr/>
                    <a:lstStyle/>
                    <a:p>
                      <a:r>
                        <a:rPr lang="en-US" dirty="0" smtClean="0"/>
                        <a:t>Chooses the process from ready queue and assigns it to CPU</a:t>
                      </a:r>
                      <a:endParaRPr lang="en-US" dirty="0"/>
                    </a:p>
                  </a:txBody>
                  <a:tcPr/>
                </a:tc>
                <a:tc>
                  <a:txBody>
                    <a:bodyPr/>
                    <a:lstStyle/>
                    <a:p>
                      <a:r>
                        <a:rPr lang="en-US" dirty="0" smtClean="0"/>
                        <a:t>Swaps in and out the</a:t>
                      </a:r>
                      <a:r>
                        <a:rPr lang="en-US" baseline="0" dirty="0" smtClean="0"/>
                        <a:t> process from memory</a:t>
                      </a:r>
                      <a:endParaRPr lang="en-US" dirty="0"/>
                    </a:p>
                  </a:txBody>
                  <a:tcPr/>
                </a:tc>
              </a:tr>
              <a:tr h="436800">
                <a:tc>
                  <a:txBody>
                    <a:bodyPr/>
                    <a:lstStyle/>
                    <a:p>
                      <a:r>
                        <a:rPr lang="en-US" dirty="0" smtClean="0"/>
                        <a:t>Speed is less</a:t>
                      </a:r>
                      <a:endParaRPr lang="en-US" dirty="0"/>
                    </a:p>
                  </a:txBody>
                  <a:tcPr/>
                </a:tc>
                <a:tc>
                  <a:txBody>
                    <a:bodyPr/>
                    <a:lstStyle/>
                    <a:p>
                      <a:r>
                        <a:rPr lang="en-US" dirty="0" smtClean="0"/>
                        <a:t>Speed is</a:t>
                      </a:r>
                      <a:r>
                        <a:rPr lang="en-US" baseline="0" dirty="0" smtClean="0"/>
                        <a:t> fast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Speed is moderate</a:t>
                      </a:r>
                      <a:endParaRPr lang="en-US" dirty="0"/>
                    </a:p>
                  </a:txBody>
                  <a:tcPr/>
                </a:tc>
              </a:tr>
              <a:tr h="1077040">
                <a:tc>
                  <a:txBody>
                    <a:bodyPr/>
                    <a:lstStyle/>
                    <a:p>
                      <a:r>
                        <a:rPr lang="en-US" dirty="0" smtClean="0"/>
                        <a:t>Transition of process from New to Ready</a:t>
                      </a:r>
                      <a:endParaRPr lang="en-US" dirty="0"/>
                    </a:p>
                  </a:txBody>
                  <a:tcPr/>
                </a:tc>
                <a:tc>
                  <a:txBody>
                    <a:bodyPr/>
                    <a:lstStyle/>
                    <a:p>
                      <a:r>
                        <a:rPr lang="en-US" dirty="0" smtClean="0"/>
                        <a:t>Transition of process from Ready to executing</a:t>
                      </a:r>
                      <a:endParaRPr lang="en-US" dirty="0"/>
                    </a:p>
                  </a:txBody>
                  <a:tcPr/>
                </a:tc>
                <a:tc>
                  <a:txBody>
                    <a:bodyPr/>
                    <a:lstStyle/>
                    <a:p>
                      <a:r>
                        <a:rPr lang="en-US" dirty="0" smtClean="0"/>
                        <a:t>No process state </a:t>
                      </a:r>
                      <a:r>
                        <a:rPr lang="en-US" dirty="0" err="1" smtClean="0"/>
                        <a:t>transtition</a:t>
                      </a:r>
                      <a:endParaRPr lang="en-US" dirty="0"/>
                    </a:p>
                  </a:txBody>
                  <a:tcPr/>
                </a:tc>
              </a:tr>
              <a:tr h="753928">
                <a:tc>
                  <a:txBody>
                    <a:bodyPr/>
                    <a:lstStyle/>
                    <a:p>
                      <a:r>
                        <a:rPr lang="en-US" dirty="0" smtClean="0"/>
                        <a:t>Not present in time sharing system</a:t>
                      </a:r>
                      <a:endParaRPr lang="en-US" dirty="0"/>
                    </a:p>
                  </a:txBody>
                  <a:tcPr/>
                </a:tc>
                <a:tc>
                  <a:txBody>
                    <a:bodyPr/>
                    <a:lstStyle/>
                    <a:p>
                      <a:r>
                        <a:rPr lang="en-US" dirty="0" smtClean="0"/>
                        <a:t>Minimal in Time </a:t>
                      </a:r>
                      <a:r>
                        <a:rPr lang="en-US" dirty="0" err="1" smtClean="0"/>
                        <a:t>sharingsystem</a:t>
                      </a:r>
                      <a:endParaRPr lang="en-US" dirty="0"/>
                    </a:p>
                  </a:txBody>
                  <a:tcPr/>
                </a:tc>
                <a:tc>
                  <a:txBody>
                    <a:bodyPr/>
                    <a:lstStyle/>
                    <a:p>
                      <a:r>
                        <a:rPr lang="en-US" dirty="0" smtClean="0"/>
                        <a:t>Present in Time sharing system</a:t>
                      </a:r>
                      <a:endParaRPr lang="en-US" dirty="0"/>
                    </a:p>
                  </a:txBody>
                  <a:tcPr/>
                </a:tc>
              </a:tr>
              <a:tr h="436800">
                <a:tc>
                  <a:txBody>
                    <a:bodyPr/>
                    <a:lstStyle/>
                    <a:p>
                      <a:r>
                        <a:rPr lang="en-US" dirty="0" smtClean="0"/>
                        <a:t>Supply a reasonable</a:t>
                      </a:r>
                      <a:r>
                        <a:rPr lang="en-US" baseline="0" dirty="0" smtClean="0"/>
                        <a:t> mix of jobs, such as I/O bound and CPU bound</a:t>
                      </a:r>
                      <a:endParaRPr lang="en-US" dirty="0"/>
                    </a:p>
                  </a:txBody>
                  <a:tcPr/>
                </a:tc>
                <a:tc>
                  <a:txBody>
                    <a:bodyPr/>
                    <a:lstStyle/>
                    <a:p>
                      <a:r>
                        <a:rPr lang="en-US" dirty="0" smtClean="0"/>
                        <a:t>Select a new process to allocate to CPU frequently</a:t>
                      </a:r>
                      <a:endParaRPr lang="en-US" dirty="0"/>
                    </a:p>
                  </a:txBody>
                  <a:tcPr/>
                </a:tc>
                <a:tc>
                  <a:txBody>
                    <a:bodyPr/>
                    <a:lstStyle/>
                    <a:p>
                      <a:r>
                        <a:rPr lang="en-US" dirty="0" smtClean="0"/>
                        <a:t>Process are swapped in and out for balanced process</a:t>
                      </a:r>
                      <a:r>
                        <a:rPr lang="en-US" baseline="0" dirty="0" smtClean="0"/>
                        <a:t> mix</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EDC8AA99-7238-42D3-B68A-A4E1B56FEE73}" type="slidenum">
              <a:rPr lang="en-US" smtClean="0"/>
              <a:pPr/>
              <a:t>19</a:t>
            </a:fld>
            <a:endParaRPr lang="en-US"/>
          </a:p>
        </p:txBody>
      </p:sp>
      <p:sp>
        <p:nvSpPr>
          <p:cNvPr id="3" name="Date Placeholder 2"/>
          <p:cNvSpPr>
            <a:spLocks noGrp="1"/>
          </p:cNvSpPr>
          <p:nvPr>
            <p:ph type="dt" sz="half" idx="10"/>
          </p:nvPr>
        </p:nvSpPr>
        <p:spPr/>
        <p:txBody>
          <a:bodyPr/>
          <a:lstStyle/>
          <a:p>
            <a:fld id="{99C935EE-D541-407C-B24D-5094F0FB8F47}" type="datetime1">
              <a:rPr lang="en-US" smtClean="0"/>
              <a:t>7/13/2017</a:t>
            </a:fld>
            <a:endParaRPr lang="en-US"/>
          </a:p>
        </p:txBody>
      </p:sp>
    </p:spTree>
    <p:extLst>
      <p:ext uri="{BB962C8B-B14F-4D97-AF65-F5344CB8AC3E}">
        <p14:creationId xmlns:p14="http://schemas.microsoft.com/office/powerpoint/2010/main" val="3546297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Process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7696200" cy="4876800"/>
          </a:xfrm>
        </p:spPr>
        <p:txBody>
          <a:bodyPr>
            <a:normAutofit fontScale="77500" lnSpcReduction="20000"/>
          </a:bodyPr>
          <a:lstStyle/>
          <a:p>
            <a:pPr lvl="0" algn="just">
              <a:lnSpc>
                <a:spcPct val="160000"/>
              </a:lnSpc>
              <a:buNone/>
            </a:pPr>
            <a:r>
              <a:rPr lang="en-US" b="1" u="sng" dirty="0" smtClean="0">
                <a:solidFill>
                  <a:srgbClr val="C00000"/>
                </a:solidFill>
                <a:latin typeface="Times New Roman" pitchFamily="18" charset="0"/>
                <a:cs typeface="Times New Roman" pitchFamily="18" charset="0"/>
              </a:rPr>
              <a:t>Process</a:t>
            </a:r>
            <a:r>
              <a:rPr lang="en-US" b="1" dirty="0" smtClean="0">
                <a:solidFill>
                  <a:srgbClr val="C0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 program in execution; </a:t>
            </a:r>
          </a:p>
          <a:p>
            <a:pPr lvl="0" algn="just">
              <a:lnSpc>
                <a:spcPct val="160000"/>
              </a:lnSpc>
              <a:buBlip>
                <a:blip r:embed="rId2"/>
              </a:buBlip>
            </a:pPr>
            <a:r>
              <a:rPr lang="en-US" dirty="0" smtClean="0">
                <a:latin typeface="Times New Roman" pitchFamily="18" charset="0"/>
                <a:cs typeface="Times New Roman" pitchFamily="18" charset="0"/>
              </a:rPr>
              <a:t>Program is a passive entity , whereas process is a active entity.</a:t>
            </a:r>
          </a:p>
          <a:p>
            <a:pPr lvl="0" algn="just">
              <a:lnSpc>
                <a:spcPct val="160000"/>
              </a:lnSpc>
              <a:buBlip>
                <a:blip r:embed="rId2"/>
              </a:buBlip>
            </a:pPr>
            <a:r>
              <a:rPr lang="en-US" dirty="0" smtClean="0">
                <a:latin typeface="Times New Roman" pitchFamily="18" charset="0"/>
                <a:cs typeface="Times New Roman" pitchFamily="18" charset="0"/>
              </a:rPr>
              <a:t>process execution must progress in sequential fashion</a:t>
            </a:r>
          </a:p>
          <a:p>
            <a:pPr lvl="0" algn="just">
              <a:lnSpc>
                <a:spcPct val="160000"/>
              </a:lnSpc>
              <a:buNone/>
            </a:pPr>
            <a:r>
              <a:rPr lang="en-US" b="1" dirty="0" smtClean="0">
                <a:latin typeface="Times New Roman" pitchFamily="18" charset="0"/>
                <a:cs typeface="Times New Roman" pitchFamily="18" charset="0"/>
              </a:rPr>
              <a:t>A process includes:</a:t>
            </a:r>
          </a:p>
          <a:p>
            <a:pPr lvl="1" algn="just">
              <a:lnSpc>
                <a:spcPct val="160000"/>
              </a:lnSpc>
              <a:buBlip>
                <a:blip r:embed="rId3"/>
              </a:buBlip>
            </a:pPr>
            <a:r>
              <a:rPr lang="en-US" dirty="0" smtClean="0">
                <a:latin typeface="Times New Roman" pitchFamily="18" charset="0"/>
                <a:cs typeface="Times New Roman" pitchFamily="18" charset="0"/>
              </a:rPr>
              <a:t>program counter </a:t>
            </a:r>
          </a:p>
          <a:p>
            <a:pPr lvl="1" algn="just">
              <a:lnSpc>
                <a:spcPct val="160000"/>
              </a:lnSpc>
              <a:buBlip>
                <a:blip r:embed="rId3"/>
              </a:buBlip>
            </a:pPr>
            <a:r>
              <a:rPr lang="en-US" dirty="0" smtClean="0">
                <a:latin typeface="Times New Roman" pitchFamily="18" charset="0"/>
                <a:cs typeface="Times New Roman" pitchFamily="18" charset="0"/>
              </a:rPr>
              <a:t>Stack ( contain local variables, parameters, return addresses)</a:t>
            </a:r>
          </a:p>
          <a:p>
            <a:pPr lvl="1" algn="just">
              <a:lnSpc>
                <a:spcPct val="160000"/>
              </a:lnSpc>
              <a:buBlip>
                <a:blip r:embed="rId3"/>
              </a:buBlip>
            </a:pPr>
            <a:r>
              <a:rPr lang="en-US" dirty="0" smtClean="0">
                <a:latin typeface="Times New Roman" pitchFamily="18" charset="0"/>
                <a:cs typeface="Times New Roman" pitchFamily="18" charset="0"/>
              </a:rPr>
              <a:t>data section ( contain global variables)</a:t>
            </a:r>
          </a:p>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2</a:t>
            </a:fld>
            <a:endParaRPr lang="en-US"/>
          </a:p>
        </p:txBody>
      </p:sp>
      <p:sp>
        <p:nvSpPr>
          <p:cNvPr id="4" name="Date Placeholder 3"/>
          <p:cNvSpPr>
            <a:spLocks noGrp="1"/>
          </p:cNvSpPr>
          <p:nvPr>
            <p:ph type="dt" sz="half" idx="10"/>
          </p:nvPr>
        </p:nvSpPr>
        <p:spPr/>
        <p:txBody>
          <a:bodyPr/>
          <a:lstStyle/>
          <a:p>
            <a:fld id="{CE5F117C-A3E9-4AC9-9311-9EFCA58C41A7}" type="datetime1">
              <a:rPr lang="en-US" smtClean="0"/>
              <a:t>7/13/2017</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35594113"/>
              </p:ext>
            </p:extLst>
          </p:nvPr>
        </p:nvGraphicFramePr>
        <p:xfrm>
          <a:off x="1435100" y="1447800"/>
          <a:ext cx="7499349" cy="311404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US" dirty="0" smtClean="0"/>
                        <a:t>Long term scheduler</a:t>
                      </a:r>
                      <a:endParaRPr lang="en-US" dirty="0"/>
                    </a:p>
                  </a:txBody>
                  <a:tcPr/>
                </a:tc>
                <a:tc>
                  <a:txBody>
                    <a:bodyPr/>
                    <a:lstStyle/>
                    <a:p>
                      <a:r>
                        <a:rPr lang="en-US" dirty="0" smtClean="0"/>
                        <a:t>Short term scheduler</a:t>
                      </a:r>
                      <a:endParaRPr lang="en-US" dirty="0"/>
                    </a:p>
                  </a:txBody>
                  <a:tcPr/>
                </a:tc>
                <a:tc>
                  <a:txBody>
                    <a:bodyPr/>
                    <a:lstStyle/>
                    <a:p>
                      <a:r>
                        <a:rPr lang="en-US" dirty="0" smtClean="0"/>
                        <a:t>Medium term scheduler</a:t>
                      </a:r>
                      <a:endParaRPr lang="en-US" dirty="0"/>
                    </a:p>
                  </a:txBody>
                  <a:tcPr/>
                </a:tc>
              </a:tr>
              <a:tr h="370840">
                <a:tc>
                  <a:txBody>
                    <a:bodyPr/>
                    <a:lstStyle/>
                    <a:p>
                      <a:r>
                        <a:rPr lang="en-US" dirty="0" smtClean="0"/>
                        <a:t>Controls degree of multiprogramming through placing process in ready queue</a:t>
                      </a:r>
                      <a:endParaRPr lang="en-US" dirty="0"/>
                    </a:p>
                  </a:txBody>
                  <a:tcPr/>
                </a:tc>
                <a:tc>
                  <a:txBody>
                    <a:bodyPr/>
                    <a:lstStyle/>
                    <a:p>
                      <a:r>
                        <a:rPr lang="en-US" dirty="0" smtClean="0"/>
                        <a:t>It has a control over degree of multiprogramming</a:t>
                      </a:r>
                      <a:r>
                        <a:rPr lang="en-US" baseline="0" dirty="0" smtClean="0"/>
                        <a:t> as it allocates process to CPU</a:t>
                      </a:r>
                      <a:endParaRPr lang="en-US" dirty="0"/>
                    </a:p>
                  </a:txBody>
                  <a:tcPr/>
                </a:tc>
                <a:tc>
                  <a:txBody>
                    <a:bodyPr/>
                    <a:lstStyle/>
                    <a:p>
                      <a:r>
                        <a:rPr lang="en-US" dirty="0" smtClean="0"/>
                        <a:t>Reduce the degree of multiprogramming by swapping process in and out</a:t>
                      </a:r>
                      <a:endParaRPr lang="en-US" dirty="0"/>
                    </a:p>
                  </a:txBody>
                  <a:tcPr/>
                </a:tc>
              </a:tr>
              <a:tr h="370840">
                <a:tc>
                  <a:txBody>
                    <a:bodyPr/>
                    <a:lstStyle/>
                    <a:p>
                      <a:r>
                        <a:rPr lang="en-US" dirty="0" smtClean="0"/>
                        <a:t>It is called</a:t>
                      </a:r>
                      <a:r>
                        <a:rPr lang="en-US" baseline="0" dirty="0" smtClean="0"/>
                        <a:t> as job scheduler</a:t>
                      </a:r>
                      <a:endParaRPr lang="en-US" dirty="0"/>
                    </a:p>
                  </a:txBody>
                  <a:tcPr/>
                </a:tc>
                <a:tc>
                  <a:txBody>
                    <a:bodyPr/>
                    <a:lstStyle/>
                    <a:p>
                      <a:r>
                        <a:rPr lang="en-US" dirty="0" smtClean="0"/>
                        <a:t>It is called as </a:t>
                      </a:r>
                      <a:r>
                        <a:rPr lang="en-US" smtClean="0"/>
                        <a:t>CPU scheduler</a:t>
                      </a:r>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4" name="Date Placeholder 3"/>
          <p:cNvSpPr>
            <a:spLocks noGrp="1"/>
          </p:cNvSpPr>
          <p:nvPr>
            <p:ph type="dt" sz="half" idx="10"/>
          </p:nvPr>
        </p:nvSpPr>
        <p:spPr/>
        <p:txBody>
          <a:bodyPr/>
          <a:lstStyle/>
          <a:p>
            <a:fld id="{0FA44459-4C4B-4DE1-B7E8-31BF8B5382B6}"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20</a:t>
            </a:fld>
            <a:endParaRPr lang="en-US"/>
          </a:p>
        </p:txBody>
      </p:sp>
    </p:spTree>
    <p:extLst>
      <p:ext uri="{BB962C8B-B14F-4D97-AF65-F5344CB8AC3E}">
        <p14:creationId xmlns:p14="http://schemas.microsoft.com/office/powerpoint/2010/main" val="491329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a:defRPr/>
            </a:pPr>
            <a:r>
              <a:rPr lang="en-US" sz="4000" dirty="0" smtClean="0">
                <a:latin typeface="Times New Roman" pitchFamily="18" charset="0"/>
                <a:cs typeface="Times New Roman" pitchFamily="18" charset="0"/>
              </a:rPr>
              <a:t>Context Switch</a:t>
            </a:r>
          </a:p>
        </p:txBody>
      </p:sp>
      <p:sp>
        <p:nvSpPr>
          <p:cNvPr id="17411" name="Rectangle 3"/>
          <p:cNvSpPr>
            <a:spLocks noGrp="1" noChangeArrowheads="1"/>
          </p:cNvSpPr>
          <p:nvPr>
            <p:ph idx="1"/>
          </p:nvPr>
        </p:nvSpPr>
        <p:spPr>
          <a:xfrm>
            <a:off x="838200" y="1295400"/>
            <a:ext cx="7924800" cy="5105400"/>
          </a:xfrm>
        </p:spPr>
        <p:txBody>
          <a:bodyPr>
            <a:normAutofit fontScale="70000" lnSpcReduction="20000"/>
          </a:bodyPr>
          <a:lstStyle/>
          <a:p>
            <a:pPr algn="just">
              <a:lnSpc>
                <a:spcPct val="160000"/>
              </a:lnSpc>
            </a:pPr>
            <a:r>
              <a:rPr lang="en-US" dirty="0" smtClean="0">
                <a:latin typeface="Times New Roman" pitchFamily="18" charset="0"/>
                <a:cs typeface="Times New Roman" pitchFamily="18" charset="0"/>
              </a:rPr>
              <a:t>The machine register contain the hardware context of currently  running process. When a context switch occurs, these registers are saved in PCB of current process.</a:t>
            </a:r>
          </a:p>
          <a:p>
            <a:pPr lvl="1" algn="just">
              <a:lnSpc>
                <a:spcPct val="160000"/>
              </a:lnSpc>
              <a:buFont typeface="Wingdings" pitchFamily="2" charset="2"/>
              <a:buChar char="Ø"/>
            </a:pPr>
            <a:r>
              <a:rPr lang="en-US" dirty="0" smtClean="0">
                <a:latin typeface="Times New Roman" pitchFamily="18" charset="0"/>
                <a:cs typeface="Times New Roman" pitchFamily="18" charset="0"/>
              </a:rPr>
              <a:t>When CPU switches to another process, the system must save the state of the old process and load the saved state for the new process.</a:t>
            </a:r>
          </a:p>
          <a:p>
            <a:pPr lvl="1" algn="just">
              <a:lnSpc>
                <a:spcPct val="160000"/>
              </a:lnSpc>
              <a:buFont typeface="Wingdings" pitchFamily="2" charset="2"/>
              <a:buChar char="Ø"/>
            </a:pPr>
            <a:r>
              <a:rPr lang="en-US" dirty="0" smtClean="0">
                <a:latin typeface="Times New Roman" pitchFamily="18" charset="0"/>
                <a:cs typeface="Times New Roman" pitchFamily="18" charset="0"/>
              </a:rPr>
              <a:t>Context-switch time is overhead; the system does no useful work while switching.</a:t>
            </a:r>
          </a:p>
          <a:p>
            <a:pPr lvl="1" algn="just">
              <a:lnSpc>
                <a:spcPct val="160000"/>
              </a:lnSpc>
              <a:buFont typeface="Wingdings" pitchFamily="2" charset="2"/>
              <a:buChar char="Ø"/>
            </a:pPr>
            <a:r>
              <a:rPr lang="en-US" dirty="0" smtClean="0">
                <a:latin typeface="Times New Roman" pitchFamily="18" charset="0"/>
                <a:cs typeface="Times New Roman" pitchFamily="18" charset="0"/>
              </a:rPr>
              <a:t>Context switch time dependent on hardware support. For example, if register contents do not have to be saved because of the availability of large number of registers, then context switch time will be low.</a:t>
            </a:r>
          </a:p>
          <a:p>
            <a:pPr algn="just">
              <a:lnSpc>
                <a:spcPct val="160000"/>
              </a:lnSpc>
              <a:buFont typeface="Wingdings" pitchFamily="2" charset="2"/>
              <a:buChar char="Ø"/>
            </a:pPr>
            <a:endParaRPr lang="en-US"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DC8AA99-7238-42D3-B68A-A4E1B56FEE73}" type="slidenum">
              <a:rPr lang="en-US" smtClean="0"/>
              <a:pPr/>
              <a:t>21</a:t>
            </a:fld>
            <a:endParaRPr lang="en-US"/>
          </a:p>
        </p:txBody>
      </p:sp>
      <p:sp>
        <p:nvSpPr>
          <p:cNvPr id="2" name="Date Placeholder 1"/>
          <p:cNvSpPr>
            <a:spLocks noGrp="1"/>
          </p:cNvSpPr>
          <p:nvPr>
            <p:ph type="dt" sz="half" idx="10"/>
          </p:nvPr>
        </p:nvSpPr>
        <p:spPr/>
        <p:txBody>
          <a:bodyPr/>
          <a:lstStyle/>
          <a:p>
            <a:fld id="{A61B40AF-7423-45E5-B0E7-FD4FB5F22254}" type="datetime1">
              <a:rPr lang="en-US" smtClean="0"/>
              <a:t>7/13/2017</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Context Switch</a:t>
            </a:r>
            <a:endParaRPr lang="en-US" sz="4000" dirty="0"/>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22</a:t>
            </a:fld>
            <a:endParaRPr lang="en-US"/>
          </a:p>
        </p:txBody>
      </p:sp>
      <p:pic>
        <p:nvPicPr>
          <p:cNvPr id="7" name="Picture 6"/>
          <p:cNvPicPr>
            <a:picLocks noChangeAspect="1" noChangeArrowheads="1"/>
          </p:cNvPicPr>
          <p:nvPr/>
        </p:nvPicPr>
        <p:blipFill>
          <a:blip r:embed="rId2" cstate="print"/>
          <a:srcRect l="4802" t="873" r="4802" b="291"/>
          <a:stretch>
            <a:fillRect/>
          </a:stretch>
        </p:blipFill>
        <p:spPr bwMode="auto">
          <a:xfrm>
            <a:off x="1828800" y="1524000"/>
            <a:ext cx="5553268" cy="4554165"/>
          </a:xfrm>
          <a:prstGeom prst="rect">
            <a:avLst/>
          </a:prstGeom>
          <a:noFill/>
          <a:ln w="38100" cmpd="dbl">
            <a:solidFill>
              <a:srgbClr val="CC6600"/>
            </a:solidFill>
            <a:miter lim="800000"/>
            <a:headEnd/>
            <a:tailEnd/>
          </a:ln>
          <a:effectLst/>
        </p:spPr>
      </p:pic>
      <p:sp>
        <p:nvSpPr>
          <p:cNvPr id="4" name="Date Placeholder 3"/>
          <p:cNvSpPr>
            <a:spLocks noGrp="1"/>
          </p:cNvSpPr>
          <p:nvPr>
            <p:ph type="dt" sz="half" idx="10"/>
          </p:nvPr>
        </p:nvSpPr>
        <p:spPr/>
        <p:txBody>
          <a:bodyPr/>
          <a:lstStyle/>
          <a:p>
            <a:fld id="{56B26950-A5DE-4EB4-BD6B-571C41C8B2B2}" type="datetime1">
              <a:rPr lang="en-US" smtClean="0"/>
              <a:t>7/13/2017</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sz="4000" dirty="0">
                <a:latin typeface="Times New Roman" pitchFamily="18" charset="0"/>
                <a:cs typeface="Times New Roman" pitchFamily="18" charset="0"/>
              </a:rPr>
              <a:t>Scheduling Criteria</a:t>
            </a:r>
          </a:p>
        </p:txBody>
      </p:sp>
      <p:sp>
        <p:nvSpPr>
          <p:cNvPr id="34819" name="Rectangle 3"/>
          <p:cNvSpPr>
            <a:spLocks noGrp="1" noChangeArrowheads="1"/>
          </p:cNvSpPr>
          <p:nvPr>
            <p:ph idx="1"/>
          </p:nvPr>
        </p:nvSpPr>
        <p:spPr>
          <a:xfrm>
            <a:off x="990600" y="1600200"/>
            <a:ext cx="7772400" cy="4724400"/>
          </a:xfrm>
        </p:spPr>
        <p:txBody>
          <a:bodyPr>
            <a:normAutofit fontScale="62500" lnSpcReduction="20000"/>
          </a:bodyPr>
          <a:lstStyle/>
          <a:p>
            <a:pPr algn="just">
              <a:lnSpc>
                <a:spcPct val="160000"/>
              </a:lnSpc>
            </a:pPr>
            <a:r>
              <a:rPr lang="en-US" b="1" dirty="0">
                <a:solidFill>
                  <a:srgbClr val="C00000"/>
                </a:solidFill>
                <a:latin typeface="Times New Roman" pitchFamily="18" charset="0"/>
                <a:cs typeface="Times New Roman" pitchFamily="18" charset="0"/>
              </a:rPr>
              <a:t>CPU utilization </a:t>
            </a:r>
            <a:r>
              <a:rPr lang="en-US" dirty="0">
                <a:latin typeface="Times New Roman" pitchFamily="18" charset="0"/>
                <a:cs typeface="Times New Roman" pitchFamily="18" charset="0"/>
              </a:rPr>
              <a:t>– keep the CPU as busy as possible</a:t>
            </a:r>
          </a:p>
          <a:p>
            <a:pPr algn="just">
              <a:lnSpc>
                <a:spcPct val="160000"/>
              </a:lnSpc>
            </a:pPr>
            <a:r>
              <a:rPr lang="en-US" b="1" dirty="0">
                <a:solidFill>
                  <a:srgbClr val="C00000"/>
                </a:solidFill>
                <a:latin typeface="Times New Roman" pitchFamily="18" charset="0"/>
                <a:cs typeface="Times New Roman" pitchFamily="18" charset="0"/>
              </a:rPr>
              <a:t>Throughput </a:t>
            </a:r>
            <a:r>
              <a:rPr lang="en-US" dirty="0">
                <a:latin typeface="Times New Roman" pitchFamily="18" charset="0"/>
                <a:cs typeface="Times New Roman" pitchFamily="18" charset="0"/>
              </a:rPr>
              <a:t>– # of processes that complete their execution per time unit</a:t>
            </a:r>
          </a:p>
          <a:p>
            <a:pPr algn="just">
              <a:lnSpc>
                <a:spcPct val="160000"/>
              </a:lnSpc>
            </a:pPr>
            <a:r>
              <a:rPr lang="en-US" b="1" dirty="0">
                <a:solidFill>
                  <a:srgbClr val="C00000"/>
                </a:solidFill>
                <a:latin typeface="Times New Roman" pitchFamily="18" charset="0"/>
                <a:cs typeface="Times New Roman" pitchFamily="18" charset="0"/>
              </a:rPr>
              <a:t>Turnaround time </a:t>
            </a:r>
            <a:r>
              <a:rPr lang="en-US" dirty="0">
                <a:latin typeface="Times New Roman" pitchFamily="18" charset="0"/>
                <a:cs typeface="Times New Roman" pitchFamily="18" charset="0"/>
              </a:rPr>
              <a:t>– amount of time to execute a particular process</a:t>
            </a:r>
          </a:p>
          <a:p>
            <a:pPr algn="just">
              <a:lnSpc>
                <a:spcPct val="160000"/>
              </a:lnSpc>
            </a:pPr>
            <a:r>
              <a:rPr lang="en-US" b="1" dirty="0">
                <a:solidFill>
                  <a:srgbClr val="C00000"/>
                </a:solidFill>
                <a:latin typeface="Times New Roman" pitchFamily="18" charset="0"/>
                <a:cs typeface="Times New Roman" pitchFamily="18" charset="0"/>
              </a:rPr>
              <a:t>Waiting time </a:t>
            </a:r>
            <a:r>
              <a:rPr lang="en-US" dirty="0">
                <a:latin typeface="Times New Roman" pitchFamily="18" charset="0"/>
                <a:cs typeface="Times New Roman" pitchFamily="18" charset="0"/>
              </a:rPr>
              <a:t>– amount of time a process has been waiting in the ready queue</a:t>
            </a:r>
          </a:p>
          <a:p>
            <a:pPr algn="just">
              <a:lnSpc>
                <a:spcPct val="160000"/>
              </a:lnSpc>
            </a:pPr>
            <a:r>
              <a:rPr lang="en-US" b="1" dirty="0">
                <a:solidFill>
                  <a:srgbClr val="C00000"/>
                </a:solidFill>
                <a:latin typeface="Times New Roman" pitchFamily="18" charset="0"/>
                <a:cs typeface="Times New Roman" pitchFamily="18" charset="0"/>
              </a:rPr>
              <a:t>Response time </a:t>
            </a:r>
            <a:r>
              <a:rPr lang="en-US" dirty="0">
                <a:latin typeface="Times New Roman" pitchFamily="18" charset="0"/>
                <a:cs typeface="Times New Roman" pitchFamily="18" charset="0"/>
              </a:rPr>
              <a:t>– amount of time it takes from when a request was submitted until the first response is produced, </a:t>
            </a:r>
            <a:r>
              <a:rPr lang="en-US" b="1" dirty="0">
                <a:latin typeface="Times New Roman" pitchFamily="18" charset="0"/>
                <a:cs typeface="Times New Roman" pitchFamily="18" charset="0"/>
              </a:rPr>
              <a:t>not</a:t>
            </a:r>
            <a:r>
              <a:rPr lang="en-US" dirty="0">
                <a:latin typeface="Times New Roman" pitchFamily="18" charset="0"/>
                <a:cs typeface="Times New Roman" pitchFamily="18" charset="0"/>
              </a:rPr>
              <a:t> output  (for time-sharing environment)</a:t>
            </a:r>
          </a:p>
        </p:txBody>
      </p:sp>
      <p:sp>
        <p:nvSpPr>
          <p:cNvPr id="6" name="Slide Number Placeholder 5"/>
          <p:cNvSpPr>
            <a:spLocks noGrp="1"/>
          </p:cNvSpPr>
          <p:nvPr>
            <p:ph type="sldNum" sz="quarter" idx="12"/>
          </p:nvPr>
        </p:nvSpPr>
        <p:spPr/>
        <p:txBody>
          <a:bodyPr/>
          <a:lstStyle/>
          <a:p>
            <a:fld id="{EDC8AA99-7238-42D3-B68A-A4E1B56FEE73}" type="slidenum">
              <a:rPr lang="en-US" smtClean="0"/>
              <a:pPr/>
              <a:t>23</a:t>
            </a:fld>
            <a:endParaRPr lang="en-US"/>
          </a:p>
        </p:txBody>
      </p:sp>
      <p:sp>
        <p:nvSpPr>
          <p:cNvPr id="2" name="Date Placeholder 1"/>
          <p:cNvSpPr>
            <a:spLocks noGrp="1"/>
          </p:cNvSpPr>
          <p:nvPr>
            <p:ph type="dt" sz="half" idx="10"/>
          </p:nvPr>
        </p:nvSpPr>
        <p:spPr/>
        <p:txBody>
          <a:bodyPr/>
          <a:lstStyle/>
          <a:p>
            <a:fld id="{852FD4B4-ECF6-4F68-B642-DA866CF4213F}" type="datetime1">
              <a:rPr lang="en-US" smtClean="0"/>
              <a:t>7/13/2017</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sz="4000" dirty="0">
                <a:latin typeface="Times New Roman" pitchFamily="18" charset="0"/>
                <a:cs typeface="Times New Roman" pitchFamily="18" charset="0"/>
              </a:rPr>
              <a:t>Optimization Criteria</a:t>
            </a:r>
          </a:p>
        </p:txBody>
      </p:sp>
      <p:sp>
        <p:nvSpPr>
          <p:cNvPr id="35843" name="Rectangle 3"/>
          <p:cNvSpPr>
            <a:spLocks noGrp="1" noChangeArrowheads="1"/>
          </p:cNvSpPr>
          <p:nvPr>
            <p:ph idx="1"/>
          </p:nvPr>
        </p:nvSpPr>
        <p:spPr/>
        <p:txBody>
          <a:bodyPr>
            <a:normAutofit/>
          </a:bodyPr>
          <a:lstStyle/>
          <a:p>
            <a:pPr>
              <a:lnSpc>
                <a:spcPct val="150000"/>
              </a:lnSpc>
            </a:pPr>
            <a:r>
              <a:rPr lang="en-US" sz="2400" dirty="0">
                <a:latin typeface="Times New Roman" pitchFamily="18" charset="0"/>
                <a:cs typeface="Times New Roman" pitchFamily="18" charset="0"/>
              </a:rPr>
              <a:t>Max CPU utilization</a:t>
            </a:r>
          </a:p>
          <a:p>
            <a:pPr>
              <a:lnSpc>
                <a:spcPct val="150000"/>
              </a:lnSpc>
            </a:pPr>
            <a:r>
              <a:rPr lang="en-US" sz="2400" dirty="0">
                <a:latin typeface="Times New Roman" pitchFamily="18" charset="0"/>
                <a:cs typeface="Times New Roman" pitchFamily="18" charset="0"/>
              </a:rPr>
              <a:t>Max throughput</a:t>
            </a:r>
          </a:p>
          <a:p>
            <a:pPr>
              <a:lnSpc>
                <a:spcPct val="150000"/>
              </a:lnSpc>
            </a:pPr>
            <a:r>
              <a:rPr lang="en-US" sz="2400" dirty="0">
                <a:latin typeface="Times New Roman" pitchFamily="18" charset="0"/>
                <a:cs typeface="Times New Roman" pitchFamily="18" charset="0"/>
              </a:rPr>
              <a:t>Min turnaround time </a:t>
            </a:r>
          </a:p>
          <a:p>
            <a:pPr>
              <a:lnSpc>
                <a:spcPct val="150000"/>
              </a:lnSpc>
            </a:pPr>
            <a:r>
              <a:rPr lang="en-US" sz="2400" dirty="0">
                <a:latin typeface="Times New Roman" pitchFamily="18" charset="0"/>
                <a:cs typeface="Times New Roman" pitchFamily="18" charset="0"/>
              </a:rPr>
              <a:t>Min waiting time </a:t>
            </a:r>
          </a:p>
          <a:p>
            <a:pPr>
              <a:lnSpc>
                <a:spcPct val="150000"/>
              </a:lnSpc>
            </a:pPr>
            <a:r>
              <a:rPr lang="en-US" sz="2400" dirty="0">
                <a:latin typeface="Times New Roman" pitchFamily="18" charset="0"/>
                <a:cs typeface="Times New Roman" pitchFamily="18" charset="0"/>
              </a:rPr>
              <a:t>Min response time</a:t>
            </a:r>
          </a:p>
        </p:txBody>
      </p:sp>
      <p:sp>
        <p:nvSpPr>
          <p:cNvPr id="5" name="Date Placeholder 4"/>
          <p:cNvSpPr>
            <a:spLocks noGrp="1"/>
          </p:cNvSpPr>
          <p:nvPr>
            <p:ph type="dt" sz="half" idx="10"/>
          </p:nvPr>
        </p:nvSpPr>
        <p:spPr/>
        <p:txBody>
          <a:bodyPr/>
          <a:lstStyle/>
          <a:p>
            <a:fld id="{B10A28D0-51C9-4831-853B-C0E61582A933}"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Scheduling</a:t>
            </a:r>
            <a:endParaRPr lang="en-US" dirty="0"/>
          </a:p>
        </p:txBody>
      </p:sp>
      <p:sp>
        <p:nvSpPr>
          <p:cNvPr id="3" name="Content Placeholder 2"/>
          <p:cNvSpPr>
            <a:spLocks noGrp="1"/>
          </p:cNvSpPr>
          <p:nvPr>
            <p:ph idx="1"/>
          </p:nvPr>
        </p:nvSpPr>
        <p:spPr>
          <a:xfrm>
            <a:off x="1435608" y="2743200"/>
            <a:ext cx="7498080" cy="3505200"/>
          </a:xfrm>
        </p:spPr>
        <p:txBody>
          <a:bodyPr/>
          <a:lstStyle/>
          <a:p>
            <a:r>
              <a:rPr lang="en-US" dirty="0" smtClean="0"/>
              <a:t>Non-Preemptive</a:t>
            </a:r>
          </a:p>
          <a:p>
            <a:r>
              <a:rPr lang="en-US" dirty="0" smtClean="0"/>
              <a:t>Preemptive</a:t>
            </a:r>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25</a:t>
            </a:fld>
            <a:endParaRPr lang="en-US"/>
          </a:p>
        </p:txBody>
      </p:sp>
      <p:sp>
        <p:nvSpPr>
          <p:cNvPr id="4" name="Date Placeholder 3"/>
          <p:cNvSpPr>
            <a:spLocks noGrp="1"/>
          </p:cNvSpPr>
          <p:nvPr>
            <p:ph type="dt" sz="half" idx="10"/>
          </p:nvPr>
        </p:nvSpPr>
        <p:spPr/>
        <p:txBody>
          <a:bodyPr/>
          <a:lstStyle/>
          <a:p>
            <a:fld id="{5332CAD6-2CAC-47DE-85F6-B035E42DC55E}" type="datetime1">
              <a:rPr lang="en-US" smtClean="0"/>
              <a:t>7/13/2017</a:t>
            </a:fld>
            <a:endParaRPr lang="en-US"/>
          </a:p>
        </p:txBody>
      </p:sp>
    </p:spTree>
    <p:extLst>
      <p:ext uri="{BB962C8B-B14F-4D97-AF65-F5344CB8AC3E}">
        <p14:creationId xmlns:p14="http://schemas.microsoft.com/office/powerpoint/2010/main" val="676523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Scheduling algorithm</a:t>
            </a:r>
            <a:endParaRPr lang="en-US" dirty="0"/>
          </a:p>
        </p:txBody>
      </p:sp>
      <p:sp>
        <p:nvSpPr>
          <p:cNvPr id="3" name="Content Placeholder 2"/>
          <p:cNvSpPr>
            <a:spLocks noGrp="1"/>
          </p:cNvSpPr>
          <p:nvPr>
            <p:ph idx="1"/>
          </p:nvPr>
        </p:nvSpPr>
        <p:spPr/>
        <p:txBody>
          <a:bodyPr/>
          <a:lstStyle/>
          <a:p>
            <a:r>
              <a:rPr lang="en-US" dirty="0" smtClean="0"/>
              <a:t>First in First out(FIFO)</a:t>
            </a:r>
          </a:p>
          <a:p>
            <a:r>
              <a:rPr lang="en-US" dirty="0" err="1" smtClean="0"/>
              <a:t>Shorest</a:t>
            </a:r>
            <a:r>
              <a:rPr lang="en-US" dirty="0" smtClean="0"/>
              <a:t> Job First (SJF)</a:t>
            </a:r>
          </a:p>
          <a:p>
            <a:r>
              <a:rPr lang="en-US" dirty="0" smtClean="0"/>
              <a:t>Priority Scheduling</a:t>
            </a:r>
          </a:p>
          <a:p>
            <a:r>
              <a:rPr lang="en-US" dirty="0" smtClean="0"/>
              <a:t>Round Robin Scheduling</a:t>
            </a:r>
          </a:p>
          <a:p>
            <a:r>
              <a:rPr lang="en-US" dirty="0" smtClean="0"/>
              <a:t>Multilevel Queue Scheduling</a:t>
            </a:r>
          </a:p>
          <a:p>
            <a:r>
              <a:rPr lang="en-US" dirty="0" smtClean="0"/>
              <a:t>Multilevel Feedback Queue Scheduling</a:t>
            </a:r>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26</a:t>
            </a:fld>
            <a:endParaRPr lang="en-US"/>
          </a:p>
        </p:txBody>
      </p:sp>
      <p:sp>
        <p:nvSpPr>
          <p:cNvPr id="4" name="Date Placeholder 3"/>
          <p:cNvSpPr>
            <a:spLocks noGrp="1"/>
          </p:cNvSpPr>
          <p:nvPr>
            <p:ph type="dt" sz="half" idx="10"/>
          </p:nvPr>
        </p:nvSpPr>
        <p:spPr/>
        <p:txBody>
          <a:bodyPr/>
          <a:lstStyle/>
          <a:p>
            <a:fld id="{FB4FCA01-106D-4BA6-9BE9-BC63E9DAACC5}" type="datetime1">
              <a:rPr lang="en-US" smtClean="0"/>
              <a:t>7/13/2017</a:t>
            </a:fld>
            <a:endParaRPr lang="en-US"/>
          </a:p>
        </p:txBody>
      </p:sp>
    </p:spTree>
    <p:extLst>
      <p:ext uri="{BB962C8B-B14F-4D97-AF65-F5344CB8AC3E}">
        <p14:creationId xmlns:p14="http://schemas.microsoft.com/office/powerpoint/2010/main" val="1841056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04800" y="314325"/>
            <a:ext cx="8689975" cy="500063"/>
          </a:xfrm>
        </p:spPr>
        <p:txBody>
          <a:bodyPr>
            <a:no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smtClean="0">
                <a:latin typeface="Times New Roman" pitchFamily="18" charset="0"/>
                <a:cs typeface="Times New Roman" pitchFamily="18" charset="0"/>
              </a:rPr>
              <a:t>First-Come, First-Served (FCFS) Scheduling</a:t>
            </a:r>
          </a:p>
        </p:txBody>
      </p:sp>
      <p:sp>
        <p:nvSpPr>
          <p:cNvPr id="17411" name="Rectangle 2"/>
          <p:cNvSpPr>
            <a:spLocks noGrp="1" noChangeArrowheads="1"/>
          </p:cNvSpPr>
          <p:nvPr>
            <p:ph idx="1"/>
          </p:nvPr>
        </p:nvSpPr>
        <p:spPr>
          <a:xfrm>
            <a:off x="609600" y="838200"/>
            <a:ext cx="8305800" cy="6019800"/>
          </a:xfrm>
        </p:spPr>
        <p:txBody>
          <a:bodyPr>
            <a:normAutofit fontScale="25000" lnSpcReduction="20000"/>
          </a:bodyPr>
          <a:lstStyle/>
          <a:p>
            <a:pPr>
              <a:lnSpc>
                <a:spcPct val="170000"/>
              </a:lnSpc>
              <a:spcBef>
                <a:spcPts val="700"/>
              </a:spcBef>
              <a:buFont typeface="Monotype Sorts" pitchFamily="2" charset="2"/>
              <a:buNone/>
              <a:tabLst>
                <a:tab pos="341313" algn="l"/>
                <a:tab pos="3028950" algn="ctr"/>
                <a:tab pos="4632325" algn="ctr"/>
                <a:tab pos="5483225" algn="l"/>
                <a:tab pos="6397625" algn="l"/>
                <a:tab pos="7312025" algn="l"/>
                <a:tab pos="8226425" algn="l"/>
                <a:tab pos="9140825" algn="l"/>
                <a:tab pos="10055225" algn="l"/>
              </a:tabLst>
            </a:pPr>
            <a:endParaRPr lang="en-GB" sz="1400" dirty="0" smtClean="0"/>
          </a:p>
          <a:p>
            <a:pPr>
              <a:lnSpc>
                <a:spcPct val="170000"/>
              </a:lnSpc>
              <a:spcBef>
                <a:spcPts val="700"/>
              </a:spcBef>
              <a:buFont typeface="Monotype Sorts" pitchFamily="2" charset="2"/>
              <a:buNone/>
              <a:tabLst>
                <a:tab pos="341313" algn="l"/>
                <a:tab pos="3028950" algn="ctr"/>
                <a:tab pos="4632325" algn="ctr"/>
                <a:tab pos="5483225" algn="l"/>
                <a:tab pos="6397625" algn="l"/>
                <a:tab pos="7312025" algn="l"/>
                <a:tab pos="8226425" algn="l"/>
                <a:tab pos="9140825" algn="l"/>
                <a:tab pos="10055225" algn="l"/>
              </a:tabLst>
            </a:pPr>
            <a:endParaRPr lang="en-GB" sz="1400" dirty="0" smtClean="0"/>
          </a:p>
          <a:p>
            <a:pPr>
              <a:lnSpc>
                <a:spcPct val="170000"/>
              </a:lnSpc>
              <a:spcBef>
                <a:spcPts val="700"/>
              </a:spcBef>
              <a:buFont typeface="Monotype Sorts" pitchFamily="2" charset="2"/>
              <a:buNone/>
              <a:tabLst>
                <a:tab pos="341313" algn="l"/>
                <a:tab pos="3028950" algn="ctr"/>
                <a:tab pos="4632325" algn="ctr"/>
                <a:tab pos="5483225" algn="l"/>
                <a:tab pos="6397625" algn="l"/>
                <a:tab pos="7312025" algn="l"/>
                <a:tab pos="8226425" algn="l"/>
                <a:tab pos="9140825" algn="l"/>
                <a:tab pos="10055225" algn="l"/>
              </a:tabLst>
            </a:pPr>
            <a:r>
              <a:rPr lang="en-GB" sz="1400" dirty="0" smtClean="0"/>
              <a:t>	</a:t>
            </a:r>
            <a:r>
              <a:rPr lang="en-GB" sz="8000" dirty="0" smtClean="0">
                <a:latin typeface="Times New Roman" pitchFamily="18" charset="0"/>
                <a:cs typeface="Times New Roman" pitchFamily="18" charset="0"/>
              </a:rPr>
              <a:t>	</a:t>
            </a:r>
            <a:r>
              <a:rPr lang="en-GB" sz="8000" u="sng" dirty="0" smtClean="0">
                <a:latin typeface="Times New Roman" pitchFamily="18" charset="0"/>
                <a:cs typeface="Times New Roman" pitchFamily="18" charset="0"/>
              </a:rPr>
              <a:t>Process</a:t>
            </a:r>
            <a:r>
              <a:rPr lang="en-GB" sz="8000" dirty="0" smtClean="0">
                <a:latin typeface="Times New Roman" pitchFamily="18" charset="0"/>
                <a:cs typeface="Times New Roman" pitchFamily="18" charset="0"/>
              </a:rPr>
              <a:t>	</a:t>
            </a:r>
            <a:r>
              <a:rPr lang="en-GB" sz="8000" u="sng" dirty="0" smtClean="0">
                <a:latin typeface="Times New Roman" pitchFamily="18" charset="0"/>
                <a:cs typeface="Times New Roman" pitchFamily="18" charset="0"/>
              </a:rPr>
              <a:t>Burst Time</a:t>
            </a:r>
          </a:p>
          <a:p>
            <a:pPr>
              <a:lnSpc>
                <a:spcPct val="170000"/>
              </a:lnSpc>
              <a:buFont typeface="Monotype Sorts" pitchFamily="2" charset="2"/>
              <a:buNone/>
              <a:tabLst>
                <a:tab pos="341313" algn="l"/>
                <a:tab pos="3028950" algn="ctr"/>
                <a:tab pos="4632325" algn="ctr"/>
                <a:tab pos="5483225" algn="l"/>
                <a:tab pos="6397625" algn="l"/>
                <a:tab pos="7312025" algn="l"/>
                <a:tab pos="8226425" algn="l"/>
                <a:tab pos="9140825" algn="l"/>
                <a:tab pos="10055225" algn="l"/>
              </a:tabLst>
            </a:pPr>
            <a:r>
              <a:rPr lang="en-GB" sz="4200" dirty="0" smtClean="0">
                <a:latin typeface="Times New Roman" pitchFamily="18" charset="0"/>
                <a:cs typeface="Times New Roman" pitchFamily="18" charset="0"/>
              </a:rPr>
              <a:t>	</a:t>
            </a:r>
            <a:r>
              <a:rPr lang="en-GB" sz="7200" dirty="0" smtClean="0">
                <a:latin typeface="Times New Roman" pitchFamily="18" charset="0"/>
                <a:cs typeface="Times New Roman" pitchFamily="18" charset="0"/>
              </a:rPr>
              <a:t>	</a:t>
            </a:r>
            <a:r>
              <a:rPr lang="en-GB" sz="7200" i="1" dirty="0" smtClean="0">
                <a:latin typeface="Times New Roman" pitchFamily="18" charset="0"/>
                <a:cs typeface="Times New Roman" pitchFamily="18" charset="0"/>
              </a:rPr>
              <a:t>P</a:t>
            </a:r>
            <a:r>
              <a:rPr lang="en-GB" sz="7200" i="1" baseline="-25000" dirty="0" smtClean="0">
                <a:latin typeface="Times New Roman" pitchFamily="18" charset="0"/>
                <a:cs typeface="Times New Roman" pitchFamily="18" charset="0"/>
              </a:rPr>
              <a:t>1</a:t>
            </a:r>
            <a:r>
              <a:rPr lang="en-GB" sz="7200" dirty="0" smtClean="0">
                <a:latin typeface="Times New Roman" pitchFamily="18" charset="0"/>
                <a:cs typeface="Times New Roman" pitchFamily="18" charset="0"/>
              </a:rPr>
              <a:t>	24</a:t>
            </a:r>
          </a:p>
          <a:p>
            <a:pPr>
              <a:lnSpc>
                <a:spcPct val="170000"/>
              </a:lnSpc>
              <a:buFont typeface="Monotype Sorts" pitchFamily="2" charset="2"/>
              <a:buNone/>
              <a:tabLst>
                <a:tab pos="341313" algn="l"/>
                <a:tab pos="3028950" algn="ctr"/>
                <a:tab pos="4632325" algn="ctr"/>
                <a:tab pos="5483225" algn="l"/>
                <a:tab pos="6397625" algn="l"/>
                <a:tab pos="7312025" algn="l"/>
                <a:tab pos="8226425" algn="l"/>
                <a:tab pos="9140825" algn="l"/>
                <a:tab pos="10055225" algn="l"/>
              </a:tabLst>
            </a:pPr>
            <a:r>
              <a:rPr lang="en-GB" sz="7200" dirty="0" smtClean="0">
                <a:latin typeface="Times New Roman" pitchFamily="18" charset="0"/>
                <a:cs typeface="Times New Roman" pitchFamily="18" charset="0"/>
              </a:rPr>
              <a:t>		</a:t>
            </a:r>
            <a:r>
              <a:rPr lang="en-GB" sz="7200" i="1" dirty="0" smtClean="0">
                <a:latin typeface="Times New Roman" pitchFamily="18" charset="0"/>
                <a:cs typeface="Times New Roman" pitchFamily="18" charset="0"/>
              </a:rPr>
              <a:t>P</a:t>
            </a:r>
            <a:r>
              <a:rPr lang="en-GB" sz="7200" i="1" baseline="-25000" dirty="0" smtClean="0">
                <a:latin typeface="Times New Roman" pitchFamily="18" charset="0"/>
                <a:cs typeface="Times New Roman" pitchFamily="18" charset="0"/>
              </a:rPr>
              <a:t>2</a:t>
            </a:r>
            <a:r>
              <a:rPr lang="en-GB" sz="7200" dirty="0" smtClean="0">
                <a:latin typeface="Times New Roman" pitchFamily="18" charset="0"/>
                <a:cs typeface="Times New Roman" pitchFamily="18" charset="0"/>
              </a:rPr>
              <a:t> 	 3</a:t>
            </a:r>
          </a:p>
          <a:p>
            <a:pPr>
              <a:lnSpc>
                <a:spcPct val="170000"/>
              </a:lnSpc>
              <a:spcBef>
                <a:spcPts val="700"/>
              </a:spcBef>
              <a:buFont typeface="Monotype Sorts" pitchFamily="2" charset="2"/>
              <a:buNone/>
              <a:tabLst>
                <a:tab pos="341313" algn="l"/>
                <a:tab pos="3028950" algn="ctr"/>
                <a:tab pos="4632325" algn="ctr"/>
                <a:tab pos="5483225" algn="l"/>
                <a:tab pos="6397625" algn="l"/>
                <a:tab pos="7312025" algn="l"/>
                <a:tab pos="8226425" algn="l"/>
                <a:tab pos="9140825" algn="l"/>
                <a:tab pos="10055225" algn="l"/>
              </a:tabLst>
            </a:pPr>
            <a:r>
              <a:rPr lang="en-GB" sz="7200" dirty="0" smtClean="0">
                <a:latin typeface="Times New Roman" pitchFamily="18" charset="0"/>
                <a:cs typeface="Times New Roman" pitchFamily="18" charset="0"/>
              </a:rPr>
              <a:t>		</a:t>
            </a:r>
            <a:r>
              <a:rPr lang="en-GB" sz="7200" i="1" dirty="0" smtClean="0">
                <a:latin typeface="Times New Roman" pitchFamily="18" charset="0"/>
                <a:cs typeface="Times New Roman" pitchFamily="18" charset="0"/>
              </a:rPr>
              <a:t>P</a:t>
            </a:r>
            <a:r>
              <a:rPr lang="en-GB" sz="7200" i="1" baseline="-25000" dirty="0" smtClean="0">
                <a:latin typeface="Times New Roman" pitchFamily="18" charset="0"/>
                <a:cs typeface="Times New Roman" pitchFamily="18" charset="0"/>
              </a:rPr>
              <a:t>3	  </a:t>
            </a:r>
            <a:r>
              <a:rPr lang="en-GB" sz="7200" dirty="0" smtClean="0">
                <a:latin typeface="Times New Roman" pitchFamily="18" charset="0"/>
                <a:cs typeface="Times New Roman" pitchFamily="18" charset="0"/>
              </a:rPr>
              <a:t>3</a:t>
            </a:r>
            <a:r>
              <a:rPr lang="en-GB" sz="7200" i="1" baseline="-25000" dirty="0" smtClean="0">
                <a:latin typeface="Times New Roman" pitchFamily="18" charset="0"/>
                <a:cs typeface="Times New Roman" pitchFamily="18" charset="0"/>
              </a:rPr>
              <a:t> </a:t>
            </a:r>
          </a:p>
          <a:p>
            <a:pPr>
              <a:lnSpc>
                <a:spcPct val="170000"/>
              </a:lnSpc>
              <a:spcBef>
                <a:spcPts val="700"/>
              </a:spcBef>
              <a:tabLst>
                <a:tab pos="341313" algn="l"/>
                <a:tab pos="3028950" algn="ctr"/>
                <a:tab pos="4632325" algn="ctr"/>
                <a:tab pos="5483225" algn="l"/>
                <a:tab pos="6397625" algn="l"/>
                <a:tab pos="7312025" algn="l"/>
                <a:tab pos="8226425" algn="l"/>
                <a:tab pos="9140825" algn="l"/>
                <a:tab pos="10055225" algn="l"/>
              </a:tabLst>
            </a:pPr>
            <a:r>
              <a:rPr lang="en-GB" sz="7200" dirty="0" smtClean="0">
                <a:latin typeface="Times New Roman" pitchFamily="18" charset="0"/>
                <a:cs typeface="Times New Roman" pitchFamily="18" charset="0"/>
              </a:rPr>
              <a:t>With FCFS, the process that requests the CPU first is allocated the CPU first</a:t>
            </a:r>
          </a:p>
          <a:p>
            <a:pPr>
              <a:lnSpc>
                <a:spcPct val="170000"/>
              </a:lnSpc>
              <a:spcBef>
                <a:spcPts val="613"/>
              </a:spcBef>
              <a:tabLst>
                <a:tab pos="341313" algn="l"/>
                <a:tab pos="3028950" algn="ctr"/>
                <a:tab pos="4632325" algn="ctr"/>
                <a:tab pos="5483225" algn="l"/>
                <a:tab pos="6397625" algn="l"/>
                <a:tab pos="7312025" algn="l"/>
                <a:tab pos="8226425" algn="l"/>
                <a:tab pos="9140825" algn="l"/>
                <a:tab pos="10055225" algn="l"/>
              </a:tabLst>
            </a:pPr>
            <a:r>
              <a:rPr lang="en-GB" sz="7200" dirty="0" smtClean="0">
                <a:latin typeface="Times New Roman" pitchFamily="18" charset="0"/>
                <a:cs typeface="Times New Roman" pitchFamily="18" charset="0"/>
              </a:rPr>
              <a:t>Case #1: Suppose that the processes arrive in the order: P</a:t>
            </a:r>
            <a:r>
              <a:rPr lang="en-GB" sz="7200" baseline="-25000" dirty="0" smtClean="0">
                <a:latin typeface="Times New Roman" pitchFamily="18" charset="0"/>
                <a:cs typeface="Times New Roman" pitchFamily="18" charset="0"/>
              </a:rPr>
              <a:t>1</a:t>
            </a:r>
            <a:r>
              <a:rPr lang="en-GB" sz="7200" dirty="0" smtClean="0">
                <a:latin typeface="Times New Roman" pitchFamily="18" charset="0"/>
                <a:cs typeface="Times New Roman" pitchFamily="18" charset="0"/>
              </a:rPr>
              <a:t> , P</a:t>
            </a:r>
            <a:r>
              <a:rPr lang="en-GB" sz="7200" baseline="-25000" dirty="0" smtClean="0">
                <a:latin typeface="Times New Roman" pitchFamily="18" charset="0"/>
                <a:cs typeface="Times New Roman" pitchFamily="18" charset="0"/>
              </a:rPr>
              <a:t>2</a:t>
            </a:r>
            <a:r>
              <a:rPr lang="en-GB" sz="7200" dirty="0" smtClean="0">
                <a:latin typeface="Times New Roman" pitchFamily="18" charset="0"/>
                <a:cs typeface="Times New Roman" pitchFamily="18" charset="0"/>
              </a:rPr>
              <a:t> , P</a:t>
            </a:r>
            <a:r>
              <a:rPr lang="en-GB" sz="7200" baseline="-25000" dirty="0" smtClean="0">
                <a:latin typeface="Times New Roman" pitchFamily="18" charset="0"/>
                <a:cs typeface="Times New Roman" pitchFamily="18" charset="0"/>
              </a:rPr>
              <a:t>3</a:t>
            </a:r>
            <a:r>
              <a:rPr lang="en-GB" sz="7200" i="1" baseline="-25000" dirty="0" smtClean="0">
                <a:latin typeface="Times New Roman" pitchFamily="18" charset="0"/>
                <a:cs typeface="Times New Roman" pitchFamily="18" charset="0"/>
              </a:rPr>
              <a:t>  </a:t>
            </a:r>
          </a:p>
          <a:p>
            <a:pPr>
              <a:lnSpc>
                <a:spcPct val="170000"/>
              </a:lnSpc>
              <a:spcBef>
                <a:spcPts val="613"/>
              </a:spcBef>
              <a:tabLst>
                <a:tab pos="341313" algn="l"/>
                <a:tab pos="3028950" algn="ctr"/>
                <a:tab pos="4632325" algn="ctr"/>
                <a:tab pos="5483225" algn="l"/>
                <a:tab pos="6397625" algn="l"/>
                <a:tab pos="7312025" algn="l"/>
                <a:tab pos="8226425" algn="l"/>
                <a:tab pos="9140825" algn="l"/>
                <a:tab pos="10055225" algn="l"/>
              </a:tabLst>
            </a:pPr>
            <a:r>
              <a:rPr lang="en-GB" sz="7200" dirty="0" smtClean="0">
                <a:latin typeface="Times New Roman" pitchFamily="18" charset="0"/>
                <a:cs typeface="Times New Roman" pitchFamily="18" charset="0"/>
              </a:rPr>
              <a:t>Gantt Chart :</a:t>
            </a:r>
            <a:br>
              <a:rPr lang="en-GB" sz="7200" dirty="0" smtClean="0">
                <a:latin typeface="Times New Roman" pitchFamily="18" charset="0"/>
                <a:cs typeface="Times New Roman" pitchFamily="18" charset="0"/>
              </a:rPr>
            </a:br>
            <a:r>
              <a:rPr lang="en-GB" sz="4200" dirty="0" smtClean="0">
                <a:latin typeface="Times New Roman" pitchFamily="18" charset="0"/>
                <a:cs typeface="Times New Roman" pitchFamily="18" charset="0"/>
              </a:rPr>
              <a:t/>
            </a:r>
            <a:br>
              <a:rPr lang="en-GB" sz="4200" dirty="0" smtClean="0">
                <a:latin typeface="Times New Roman" pitchFamily="18" charset="0"/>
                <a:cs typeface="Times New Roman" pitchFamily="18" charset="0"/>
              </a:rPr>
            </a:br>
            <a:r>
              <a:rPr lang="en-GB" sz="4200" dirty="0" smtClean="0">
                <a:latin typeface="Times New Roman" pitchFamily="18" charset="0"/>
                <a:cs typeface="Times New Roman" pitchFamily="18" charset="0"/>
              </a:rPr>
              <a:t/>
            </a:r>
            <a:br>
              <a:rPr lang="en-GB" sz="4200" dirty="0" smtClean="0">
                <a:latin typeface="Times New Roman" pitchFamily="18" charset="0"/>
                <a:cs typeface="Times New Roman" pitchFamily="18" charset="0"/>
              </a:rPr>
            </a:br>
            <a:endParaRPr lang="en-GB" sz="4200" dirty="0" smtClean="0">
              <a:latin typeface="Times New Roman" pitchFamily="18" charset="0"/>
              <a:cs typeface="Times New Roman" pitchFamily="18" charset="0"/>
            </a:endParaRPr>
          </a:p>
          <a:p>
            <a:pPr>
              <a:lnSpc>
                <a:spcPct val="170000"/>
              </a:lnSpc>
              <a:tabLst>
                <a:tab pos="341313" algn="l"/>
                <a:tab pos="3028950" algn="ctr"/>
                <a:tab pos="4632325" algn="ctr"/>
                <a:tab pos="5483225" algn="l"/>
                <a:tab pos="6397625" algn="l"/>
                <a:tab pos="7312025" algn="l"/>
                <a:tab pos="8226425" algn="l"/>
                <a:tab pos="9140825" algn="l"/>
                <a:tab pos="10055225" algn="l"/>
              </a:tabLst>
            </a:pPr>
            <a:r>
              <a:rPr lang="en-GB" sz="7200" dirty="0" smtClean="0">
                <a:latin typeface="Times New Roman" pitchFamily="18" charset="0"/>
                <a:cs typeface="Times New Roman" pitchFamily="18" charset="0"/>
              </a:rPr>
              <a:t>Waiting time for </a:t>
            </a:r>
            <a:r>
              <a:rPr lang="en-GB" sz="7200" i="1" dirty="0" smtClean="0">
                <a:latin typeface="Times New Roman" pitchFamily="18" charset="0"/>
                <a:cs typeface="Times New Roman" pitchFamily="18" charset="0"/>
              </a:rPr>
              <a:t>P</a:t>
            </a:r>
            <a:r>
              <a:rPr lang="en-GB" sz="7200" i="1" baseline="-25000" dirty="0" smtClean="0">
                <a:latin typeface="Times New Roman" pitchFamily="18" charset="0"/>
                <a:cs typeface="Times New Roman" pitchFamily="18" charset="0"/>
              </a:rPr>
              <a:t>1</a:t>
            </a:r>
            <a:r>
              <a:rPr lang="en-GB" sz="7200" dirty="0" smtClean="0">
                <a:latin typeface="Times New Roman" pitchFamily="18" charset="0"/>
                <a:cs typeface="Times New Roman" pitchFamily="18" charset="0"/>
              </a:rPr>
              <a:t>  = 0; </a:t>
            </a:r>
            <a:r>
              <a:rPr lang="en-GB" sz="7200" i="1" dirty="0" smtClean="0">
                <a:latin typeface="Times New Roman" pitchFamily="18" charset="0"/>
                <a:cs typeface="Times New Roman" pitchFamily="18" charset="0"/>
              </a:rPr>
              <a:t>P</a:t>
            </a:r>
            <a:r>
              <a:rPr lang="en-GB" sz="7200" i="1" baseline="-25000" dirty="0" smtClean="0">
                <a:latin typeface="Times New Roman" pitchFamily="18" charset="0"/>
                <a:cs typeface="Times New Roman" pitchFamily="18" charset="0"/>
              </a:rPr>
              <a:t>2</a:t>
            </a:r>
            <a:r>
              <a:rPr lang="en-GB" sz="7200" dirty="0" smtClean="0">
                <a:latin typeface="Times New Roman" pitchFamily="18" charset="0"/>
                <a:cs typeface="Times New Roman" pitchFamily="18" charset="0"/>
              </a:rPr>
              <a:t>  = 24; </a:t>
            </a:r>
            <a:r>
              <a:rPr lang="en-GB" sz="7200" i="1" dirty="0" smtClean="0">
                <a:latin typeface="Times New Roman" pitchFamily="18" charset="0"/>
                <a:cs typeface="Times New Roman" pitchFamily="18" charset="0"/>
              </a:rPr>
              <a:t>P</a:t>
            </a:r>
            <a:r>
              <a:rPr lang="en-GB" sz="7200" i="1" baseline="-25000" dirty="0" smtClean="0">
                <a:latin typeface="Times New Roman" pitchFamily="18" charset="0"/>
                <a:cs typeface="Times New Roman" pitchFamily="18" charset="0"/>
              </a:rPr>
              <a:t>3 </a:t>
            </a:r>
            <a:r>
              <a:rPr lang="en-GB" sz="7200" dirty="0" smtClean="0">
                <a:latin typeface="Times New Roman" pitchFamily="18" charset="0"/>
                <a:cs typeface="Times New Roman" pitchFamily="18" charset="0"/>
              </a:rPr>
              <a:t>= 27</a:t>
            </a:r>
          </a:p>
          <a:p>
            <a:pPr>
              <a:lnSpc>
                <a:spcPct val="170000"/>
              </a:lnSpc>
              <a:tabLst>
                <a:tab pos="341313" algn="l"/>
                <a:tab pos="3028950" algn="ctr"/>
                <a:tab pos="4632325" algn="ctr"/>
                <a:tab pos="5483225" algn="l"/>
                <a:tab pos="6397625" algn="l"/>
                <a:tab pos="7312025" algn="l"/>
                <a:tab pos="8226425" algn="l"/>
                <a:tab pos="9140825" algn="l"/>
                <a:tab pos="10055225" algn="l"/>
              </a:tabLst>
            </a:pPr>
            <a:r>
              <a:rPr lang="en-GB" sz="7200" dirty="0" smtClean="0">
                <a:latin typeface="Times New Roman" pitchFamily="18" charset="0"/>
                <a:cs typeface="Times New Roman" pitchFamily="18" charset="0"/>
              </a:rPr>
              <a:t>Average waiting time:  (0 + 24 + 27)/3 = 17</a:t>
            </a:r>
          </a:p>
          <a:p>
            <a:pPr>
              <a:lnSpc>
                <a:spcPct val="170000"/>
              </a:lnSpc>
              <a:tabLst>
                <a:tab pos="341313" algn="l"/>
                <a:tab pos="3028950" algn="ctr"/>
                <a:tab pos="4632325" algn="ctr"/>
                <a:tab pos="5483225" algn="l"/>
                <a:tab pos="6397625" algn="l"/>
                <a:tab pos="7312025" algn="l"/>
                <a:tab pos="8226425" algn="l"/>
                <a:tab pos="9140825" algn="l"/>
                <a:tab pos="10055225" algn="l"/>
              </a:tabLst>
            </a:pPr>
            <a:r>
              <a:rPr lang="en-GB" sz="7200" dirty="0" smtClean="0">
                <a:latin typeface="Times New Roman" pitchFamily="18" charset="0"/>
                <a:cs typeface="Times New Roman" pitchFamily="18" charset="0"/>
              </a:rPr>
              <a:t>Average turn-around time:  (24 + 27 + 30)/3 = 27</a:t>
            </a:r>
          </a:p>
        </p:txBody>
      </p:sp>
      <p:sp>
        <p:nvSpPr>
          <p:cNvPr id="20" name="Slide Number Placeholder 19"/>
          <p:cNvSpPr>
            <a:spLocks noGrp="1"/>
          </p:cNvSpPr>
          <p:nvPr>
            <p:ph type="sldNum" sz="quarter" idx="12"/>
          </p:nvPr>
        </p:nvSpPr>
        <p:spPr/>
        <p:txBody>
          <a:bodyPr/>
          <a:lstStyle/>
          <a:p>
            <a:fld id="{EDC8AA99-7238-42D3-B68A-A4E1B56FEE73}" type="slidenum">
              <a:rPr lang="en-US" smtClean="0"/>
              <a:pPr/>
              <a:t>27</a:t>
            </a:fld>
            <a:endParaRPr lang="en-US"/>
          </a:p>
        </p:txBody>
      </p:sp>
      <p:grpSp>
        <p:nvGrpSpPr>
          <p:cNvPr id="2" name="Group 3"/>
          <p:cNvGrpSpPr>
            <a:grpSpLocks/>
          </p:cNvGrpSpPr>
          <p:nvPr/>
        </p:nvGrpSpPr>
        <p:grpSpPr bwMode="auto">
          <a:xfrm>
            <a:off x="2209800" y="4648200"/>
            <a:ext cx="5257800" cy="873125"/>
            <a:chOff x="1061" y="2384"/>
            <a:chExt cx="3499" cy="710"/>
          </a:xfrm>
        </p:grpSpPr>
        <p:sp>
          <p:nvSpPr>
            <p:cNvPr id="17413" name="AutoShape 4"/>
            <p:cNvSpPr>
              <a:spLocks noChangeArrowheads="1"/>
            </p:cNvSpPr>
            <p:nvPr/>
          </p:nvSpPr>
          <p:spPr bwMode="auto">
            <a:xfrm>
              <a:off x="1165" y="2384"/>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17414" name="AutoShape 5"/>
            <p:cNvSpPr>
              <a:spLocks noChangeArrowheads="1"/>
            </p:cNvSpPr>
            <p:nvPr/>
          </p:nvSpPr>
          <p:spPr bwMode="auto">
            <a:xfrm>
              <a:off x="1981"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1</a:t>
              </a:r>
            </a:p>
          </p:txBody>
        </p:sp>
        <p:sp>
          <p:nvSpPr>
            <p:cNvPr id="17415" name="AutoShape 6"/>
            <p:cNvSpPr>
              <a:spLocks noChangeArrowheads="1"/>
            </p:cNvSpPr>
            <p:nvPr/>
          </p:nvSpPr>
          <p:spPr bwMode="auto">
            <a:xfrm>
              <a:off x="3469"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2</a:t>
              </a:r>
            </a:p>
          </p:txBody>
        </p:sp>
        <p:sp>
          <p:nvSpPr>
            <p:cNvPr id="17416" name="AutoShape 7"/>
            <p:cNvSpPr>
              <a:spLocks noChangeArrowheads="1"/>
            </p:cNvSpPr>
            <p:nvPr/>
          </p:nvSpPr>
          <p:spPr bwMode="auto">
            <a:xfrm>
              <a:off x="4045" y="24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3</a:t>
              </a:r>
            </a:p>
          </p:txBody>
        </p:sp>
        <p:sp>
          <p:nvSpPr>
            <p:cNvPr id="17417" name="Line 8"/>
            <p:cNvSpPr>
              <a:spLocks noChangeShapeType="1"/>
            </p:cNvSpPr>
            <p:nvPr/>
          </p:nvSpPr>
          <p:spPr bwMode="auto">
            <a:xfrm>
              <a:off x="1165" y="2768"/>
              <a:ext cx="1" cy="144"/>
            </a:xfrm>
            <a:prstGeom prst="line">
              <a:avLst/>
            </a:prstGeom>
            <a:noFill/>
            <a:ln w="9360">
              <a:solidFill>
                <a:srgbClr val="000000"/>
              </a:solidFill>
              <a:round/>
              <a:headEnd/>
              <a:tailEnd/>
            </a:ln>
          </p:spPr>
          <p:txBody>
            <a:bodyPr/>
            <a:lstStyle/>
            <a:p>
              <a:endParaRPr lang="en-US"/>
            </a:p>
          </p:txBody>
        </p:sp>
        <p:sp>
          <p:nvSpPr>
            <p:cNvPr id="17418" name="Line 9"/>
            <p:cNvSpPr>
              <a:spLocks noChangeShapeType="1"/>
            </p:cNvSpPr>
            <p:nvPr/>
          </p:nvSpPr>
          <p:spPr bwMode="auto">
            <a:xfrm>
              <a:off x="4477" y="2768"/>
              <a:ext cx="1" cy="144"/>
            </a:xfrm>
            <a:prstGeom prst="line">
              <a:avLst/>
            </a:prstGeom>
            <a:noFill/>
            <a:ln w="9360">
              <a:solidFill>
                <a:srgbClr val="000000"/>
              </a:solidFill>
              <a:round/>
              <a:headEnd/>
              <a:tailEnd/>
            </a:ln>
          </p:spPr>
          <p:txBody>
            <a:bodyPr/>
            <a:lstStyle/>
            <a:p>
              <a:endParaRPr lang="en-US"/>
            </a:p>
          </p:txBody>
        </p:sp>
        <p:sp>
          <p:nvSpPr>
            <p:cNvPr id="17419" name="Line 10"/>
            <p:cNvSpPr>
              <a:spLocks noChangeShapeType="1"/>
            </p:cNvSpPr>
            <p:nvPr/>
          </p:nvSpPr>
          <p:spPr bwMode="auto">
            <a:xfrm>
              <a:off x="3277" y="2384"/>
              <a:ext cx="1" cy="384"/>
            </a:xfrm>
            <a:prstGeom prst="line">
              <a:avLst/>
            </a:prstGeom>
            <a:noFill/>
            <a:ln w="9360">
              <a:solidFill>
                <a:srgbClr val="000000"/>
              </a:solidFill>
              <a:round/>
              <a:headEnd/>
              <a:tailEnd/>
            </a:ln>
          </p:spPr>
          <p:txBody>
            <a:bodyPr/>
            <a:lstStyle/>
            <a:p>
              <a:endParaRPr lang="en-US"/>
            </a:p>
          </p:txBody>
        </p:sp>
        <p:sp>
          <p:nvSpPr>
            <p:cNvPr id="17420" name="Line 11"/>
            <p:cNvSpPr>
              <a:spLocks noChangeShapeType="1"/>
            </p:cNvSpPr>
            <p:nvPr/>
          </p:nvSpPr>
          <p:spPr bwMode="auto">
            <a:xfrm>
              <a:off x="3853" y="2384"/>
              <a:ext cx="1" cy="384"/>
            </a:xfrm>
            <a:prstGeom prst="line">
              <a:avLst/>
            </a:prstGeom>
            <a:noFill/>
            <a:ln w="9360">
              <a:solidFill>
                <a:srgbClr val="000000"/>
              </a:solidFill>
              <a:round/>
              <a:headEnd/>
              <a:tailEnd/>
            </a:ln>
          </p:spPr>
          <p:txBody>
            <a:bodyPr/>
            <a:lstStyle/>
            <a:p>
              <a:endParaRPr lang="en-US"/>
            </a:p>
          </p:txBody>
        </p:sp>
        <p:sp>
          <p:nvSpPr>
            <p:cNvPr id="17421" name="Line 12"/>
            <p:cNvSpPr>
              <a:spLocks noChangeShapeType="1"/>
            </p:cNvSpPr>
            <p:nvPr/>
          </p:nvSpPr>
          <p:spPr bwMode="auto">
            <a:xfrm>
              <a:off x="3277" y="2768"/>
              <a:ext cx="1" cy="144"/>
            </a:xfrm>
            <a:prstGeom prst="line">
              <a:avLst/>
            </a:prstGeom>
            <a:noFill/>
            <a:ln w="9360">
              <a:solidFill>
                <a:srgbClr val="000000"/>
              </a:solidFill>
              <a:round/>
              <a:headEnd/>
              <a:tailEnd/>
            </a:ln>
          </p:spPr>
          <p:txBody>
            <a:bodyPr/>
            <a:lstStyle/>
            <a:p>
              <a:endParaRPr lang="en-US"/>
            </a:p>
          </p:txBody>
        </p:sp>
        <p:sp>
          <p:nvSpPr>
            <p:cNvPr id="17422" name="Line 13"/>
            <p:cNvSpPr>
              <a:spLocks noChangeShapeType="1"/>
            </p:cNvSpPr>
            <p:nvPr/>
          </p:nvSpPr>
          <p:spPr bwMode="auto">
            <a:xfrm>
              <a:off x="3853" y="2768"/>
              <a:ext cx="1" cy="144"/>
            </a:xfrm>
            <a:prstGeom prst="line">
              <a:avLst/>
            </a:prstGeom>
            <a:noFill/>
            <a:ln w="9360">
              <a:solidFill>
                <a:srgbClr val="000000"/>
              </a:solidFill>
              <a:round/>
              <a:headEnd/>
              <a:tailEnd/>
            </a:ln>
          </p:spPr>
          <p:txBody>
            <a:bodyPr/>
            <a:lstStyle/>
            <a:p>
              <a:endParaRPr lang="en-US"/>
            </a:p>
          </p:txBody>
        </p:sp>
        <p:sp>
          <p:nvSpPr>
            <p:cNvPr id="17423" name="AutoShape 14"/>
            <p:cNvSpPr>
              <a:spLocks noChangeArrowheads="1"/>
            </p:cNvSpPr>
            <p:nvPr/>
          </p:nvSpPr>
          <p:spPr bwMode="auto">
            <a:xfrm>
              <a:off x="3133"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24</a:t>
              </a:r>
            </a:p>
          </p:txBody>
        </p:sp>
        <p:sp>
          <p:nvSpPr>
            <p:cNvPr id="17424" name="AutoShape 15"/>
            <p:cNvSpPr>
              <a:spLocks noChangeArrowheads="1"/>
            </p:cNvSpPr>
            <p:nvPr/>
          </p:nvSpPr>
          <p:spPr bwMode="auto">
            <a:xfrm>
              <a:off x="3709"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27</a:t>
              </a:r>
            </a:p>
          </p:txBody>
        </p:sp>
        <p:sp>
          <p:nvSpPr>
            <p:cNvPr id="17425" name="AutoShape 16"/>
            <p:cNvSpPr>
              <a:spLocks noChangeArrowheads="1"/>
            </p:cNvSpPr>
            <p:nvPr/>
          </p:nvSpPr>
          <p:spPr bwMode="auto">
            <a:xfrm>
              <a:off x="4285" y="28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30</a:t>
              </a:r>
            </a:p>
          </p:txBody>
        </p:sp>
        <p:sp>
          <p:nvSpPr>
            <p:cNvPr id="17426" name="AutoShape 17"/>
            <p:cNvSpPr>
              <a:spLocks noChangeArrowheads="1"/>
            </p:cNvSpPr>
            <p:nvPr/>
          </p:nvSpPr>
          <p:spPr bwMode="auto">
            <a:xfrm>
              <a:off x="1061" y="28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0</a:t>
              </a:r>
            </a:p>
          </p:txBody>
        </p:sp>
      </p:grpSp>
      <p:sp>
        <p:nvSpPr>
          <p:cNvPr id="3" name="Date Placeholder 2"/>
          <p:cNvSpPr>
            <a:spLocks noGrp="1"/>
          </p:cNvSpPr>
          <p:nvPr>
            <p:ph type="dt" sz="half" idx="10"/>
          </p:nvPr>
        </p:nvSpPr>
        <p:spPr/>
        <p:txBody>
          <a:bodyPr/>
          <a:lstStyle/>
          <a:p>
            <a:fld id="{EE9755D0-1F39-4716-92A4-BB4A207B0B81}"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1447800" y="228600"/>
            <a:ext cx="8077200" cy="609600"/>
          </a:xfrm>
        </p:spPr>
        <p:txBody>
          <a:bodyPr>
            <a:norm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smtClean="0">
                <a:latin typeface="Times New Roman" pitchFamily="18" charset="0"/>
                <a:cs typeface="Times New Roman" pitchFamily="18" charset="0"/>
              </a:rPr>
              <a:t>FCFS Scheduling (Cont.)</a:t>
            </a:r>
          </a:p>
        </p:txBody>
      </p:sp>
      <p:sp>
        <p:nvSpPr>
          <p:cNvPr id="18435" name="Rectangle 2"/>
          <p:cNvSpPr>
            <a:spLocks noGrp="1" noChangeArrowheads="1"/>
          </p:cNvSpPr>
          <p:nvPr>
            <p:ph idx="1"/>
          </p:nvPr>
        </p:nvSpPr>
        <p:spPr>
          <a:xfrm>
            <a:off x="1066800" y="1447800"/>
            <a:ext cx="8610600" cy="5029200"/>
          </a:xfrm>
        </p:spPr>
        <p:txBody>
          <a:bodyPr>
            <a:noAutofit/>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smtClean="0">
                <a:latin typeface="Times New Roman" pitchFamily="18" charset="0"/>
                <a:cs typeface="Times New Roman" pitchFamily="18" charset="0"/>
              </a:rPr>
              <a:t>Case #2: Suppose that the processes arrive in the order: </a:t>
            </a:r>
            <a:r>
              <a:rPr lang="en-GB" sz="1800" b="1" i="1" dirty="0" smtClean="0">
                <a:latin typeface="Times New Roman" pitchFamily="18" charset="0"/>
                <a:cs typeface="Times New Roman" pitchFamily="18" charset="0"/>
              </a:rPr>
              <a:t>P</a:t>
            </a:r>
            <a:r>
              <a:rPr lang="en-GB" sz="1800" b="1" i="1" baseline="-25000" dirty="0" smtClean="0">
                <a:latin typeface="Times New Roman" pitchFamily="18" charset="0"/>
                <a:cs typeface="Times New Roman" pitchFamily="18" charset="0"/>
              </a:rPr>
              <a:t>2</a:t>
            </a:r>
            <a:r>
              <a:rPr lang="en-GB" sz="1800" b="1" dirty="0" smtClean="0">
                <a:latin typeface="Times New Roman" pitchFamily="18" charset="0"/>
                <a:cs typeface="Times New Roman" pitchFamily="18" charset="0"/>
              </a:rPr>
              <a:t> , </a:t>
            </a:r>
            <a:r>
              <a:rPr lang="en-GB" sz="1800" b="1" i="1" dirty="0" smtClean="0">
                <a:latin typeface="Times New Roman" pitchFamily="18" charset="0"/>
                <a:cs typeface="Times New Roman" pitchFamily="18" charset="0"/>
              </a:rPr>
              <a:t>P</a:t>
            </a:r>
            <a:r>
              <a:rPr lang="en-GB" sz="1800" b="1" i="1" baseline="-25000" dirty="0" smtClean="0">
                <a:latin typeface="Times New Roman" pitchFamily="18" charset="0"/>
                <a:cs typeface="Times New Roman" pitchFamily="18" charset="0"/>
              </a:rPr>
              <a:t>3</a:t>
            </a:r>
            <a:r>
              <a:rPr lang="en-GB" sz="1800" b="1" dirty="0" smtClean="0">
                <a:latin typeface="Times New Roman" pitchFamily="18" charset="0"/>
                <a:cs typeface="Times New Roman" pitchFamily="18" charset="0"/>
              </a:rPr>
              <a:t> , </a:t>
            </a:r>
            <a:r>
              <a:rPr lang="en-GB" sz="1800" b="1" i="1" dirty="0" smtClean="0">
                <a:latin typeface="Times New Roman" pitchFamily="18" charset="0"/>
                <a:cs typeface="Times New Roman" pitchFamily="18" charset="0"/>
              </a:rPr>
              <a:t>P</a:t>
            </a:r>
            <a:r>
              <a:rPr lang="en-GB" sz="1800" b="1" i="1" baseline="-25000" dirty="0" smtClean="0">
                <a:latin typeface="Times New Roman" pitchFamily="18" charset="0"/>
                <a:cs typeface="Times New Roman" pitchFamily="18" charset="0"/>
              </a:rPr>
              <a:t>1</a:t>
            </a:r>
            <a:r>
              <a:rPr lang="en-GB" sz="1800" b="1"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endParaRPr lang="en-GB" sz="1800" dirty="0" smtClean="0">
              <a:latin typeface="Times New Roman" pitchFamily="18" charset="0"/>
              <a:cs typeface="Times New Roman" pitchFamily="18" charset="0"/>
            </a:endParaRPr>
          </a:p>
          <a:p>
            <a:pPr>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Gantt chart: </a:t>
            </a:r>
            <a:br>
              <a:rPr lang="en-GB" sz="1800" dirty="0" smtClean="0">
                <a:latin typeface="Times New Roman" pitchFamily="18" charset="0"/>
                <a:cs typeface="Times New Roman" pitchFamily="18" charset="0"/>
              </a:rPr>
            </a:br>
            <a:endParaRPr lang="en-GB" sz="1800" dirty="0" smtClean="0">
              <a:latin typeface="Times New Roman" pitchFamily="18" charset="0"/>
              <a:cs typeface="Times New Roman" pitchFamily="18" charset="0"/>
            </a:endParaRPr>
          </a:p>
          <a:p>
            <a:pPr>
              <a:lnSpc>
                <a:spcPct val="90000"/>
              </a:lnSpc>
              <a:spcBef>
                <a:spcPts val="700"/>
              </a:spcBef>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dirty="0" smtClean="0">
              <a:latin typeface="Times New Roman" pitchFamily="18" charset="0"/>
              <a:cs typeface="Times New Roman" pitchFamily="18" charset="0"/>
            </a:endParaRPr>
          </a:p>
          <a:p>
            <a:pPr>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dirty="0" smtClean="0">
              <a:latin typeface="Times New Roman" pitchFamily="18" charset="0"/>
              <a:cs typeface="Times New Roman" pitchFamily="18" charset="0"/>
            </a:endParaRPr>
          </a:p>
          <a:p>
            <a:pPr>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Waiting time for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1 </a:t>
            </a:r>
            <a:r>
              <a:rPr lang="en-GB" sz="1800" i="1" dirty="0" smtClean="0">
                <a:latin typeface="Times New Roman" pitchFamily="18" charset="0"/>
                <a:cs typeface="Times New Roman" pitchFamily="18" charset="0"/>
              </a:rPr>
              <a:t>=</a:t>
            </a:r>
            <a:r>
              <a:rPr lang="en-GB" sz="1800" dirty="0" smtClean="0">
                <a:latin typeface="Times New Roman" pitchFamily="18" charset="0"/>
                <a:cs typeface="Times New Roman" pitchFamily="18" charset="0"/>
              </a:rPr>
              <a:t> 6</a:t>
            </a:r>
            <a:r>
              <a:rPr lang="en-GB" sz="1800" i="1" dirty="0" smtClean="0">
                <a:latin typeface="Times New Roman" pitchFamily="18" charset="0"/>
                <a:cs typeface="Times New Roman" pitchFamily="18" charset="0"/>
              </a:rPr>
              <a:t>;</a:t>
            </a:r>
            <a:r>
              <a:rPr lang="en-GB" sz="1800" i="1" baseline="-250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2</a:t>
            </a:r>
            <a:r>
              <a:rPr lang="en-GB" sz="1800" dirty="0" smtClean="0">
                <a:latin typeface="Times New Roman" pitchFamily="18" charset="0"/>
                <a:cs typeface="Times New Roman" pitchFamily="18" charset="0"/>
              </a:rPr>
              <a:t> = 0</a:t>
            </a:r>
            <a:r>
              <a:rPr lang="en-GB" sz="1800" i="1" baseline="-250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3 </a:t>
            </a:r>
            <a:r>
              <a:rPr lang="en-GB" sz="1800" i="1"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3</a:t>
            </a:r>
          </a:p>
          <a:p>
            <a:pPr>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Average waiting time:   (6 + 0 + 3)/3 = 3 (Much better than Case #1)</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Average turn-around time:   (3 + 6 + 30)/3 = 13</a:t>
            </a:r>
          </a:p>
        </p:txBody>
      </p:sp>
      <p:sp>
        <p:nvSpPr>
          <p:cNvPr id="20" name="Slide Number Placeholder 19"/>
          <p:cNvSpPr>
            <a:spLocks noGrp="1"/>
          </p:cNvSpPr>
          <p:nvPr>
            <p:ph type="sldNum" sz="quarter" idx="12"/>
          </p:nvPr>
        </p:nvSpPr>
        <p:spPr/>
        <p:txBody>
          <a:bodyPr/>
          <a:lstStyle/>
          <a:p>
            <a:fld id="{EDC8AA99-7238-42D3-B68A-A4E1B56FEE73}" type="slidenum">
              <a:rPr lang="en-US" smtClean="0"/>
              <a:pPr/>
              <a:t>28</a:t>
            </a:fld>
            <a:endParaRPr lang="en-US"/>
          </a:p>
        </p:txBody>
      </p:sp>
      <p:grpSp>
        <p:nvGrpSpPr>
          <p:cNvPr id="2" name="Group 3"/>
          <p:cNvGrpSpPr>
            <a:grpSpLocks/>
          </p:cNvGrpSpPr>
          <p:nvPr/>
        </p:nvGrpSpPr>
        <p:grpSpPr bwMode="auto">
          <a:xfrm>
            <a:off x="1447800" y="2743200"/>
            <a:ext cx="4724400" cy="796925"/>
            <a:chOff x="1028" y="1184"/>
            <a:chExt cx="3511" cy="710"/>
          </a:xfrm>
        </p:grpSpPr>
        <p:sp>
          <p:nvSpPr>
            <p:cNvPr id="18437" name="AutoShape 4"/>
            <p:cNvSpPr>
              <a:spLocks noChangeArrowheads="1"/>
            </p:cNvSpPr>
            <p:nvPr/>
          </p:nvSpPr>
          <p:spPr bwMode="auto">
            <a:xfrm>
              <a:off x="1124" y="1184"/>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18438" name="AutoShape 5"/>
            <p:cNvSpPr>
              <a:spLocks noChangeArrowheads="1"/>
            </p:cNvSpPr>
            <p:nvPr/>
          </p:nvSpPr>
          <p:spPr bwMode="auto">
            <a:xfrm>
              <a:off x="3355"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1</a:t>
              </a:r>
            </a:p>
          </p:txBody>
        </p:sp>
        <p:sp>
          <p:nvSpPr>
            <p:cNvPr id="18439" name="AutoShape 6"/>
            <p:cNvSpPr>
              <a:spLocks noChangeArrowheads="1"/>
            </p:cNvSpPr>
            <p:nvPr/>
          </p:nvSpPr>
          <p:spPr bwMode="auto">
            <a:xfrm>
              <a:off x="1867"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solidFill>
                  <a:latin typeface="Helvetica" pitchFamily="34" charset="0"/>
                </a:rPr>
                <a:t>P</a:t>
              </a:r>
              <a:r>
                <a:rPr lang="en-GB" sz="1800" baseline="-25000" dirty="0">
                  <a:solidFill>
                    <a:schemeClr val="tx1"/>
                  </a:solidFill>
                  <a:latin typeface="Helvetica" pitchFamily="34" charset="0"/>
                </a:rPr>
                <a:t>3</a:t>
              </a:r>
            </a:p>
          </p:txBody>
        </p:sp>
        <p:sp>
          <p:nvSpPr>
            <p:cNvPr id="18440" name="AutoShape 7"/>
            <p:cNvSpPr>
              <a:spLocks noChangeArrowheads="1"/>
            </p:cNvSpPr>
            <p:nvPr/>
          </p:nvSpPr>
          <p:spPr bwMode="auto">
            <a:xfrm>
              <a:off x="1291" y="123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solidFill>
                  <a:latin typeface="Helvetica" pitchFamily="34" charset="0"/>
                </a:rPr>
                <a:t>P</a:t>
              </a:r>
              <a:r>
                <a:rPr lang="en-GB" sz="1800" baseline="-25000" dirty="0">
                  <a:solidFill>
                    <a:schemeClr val="tx1"/>
                  </a:solidFill>
                  <a:latin typeface="Helvetica" pitchFamily="34" charset="0"/>
                </a:rPr>
                <a:t>2</a:t>
              </a:r>
            </a:p>
          </p:txBody>
        </p:sp>
        <p:sp>
          <p:nvSpPr>
            <p:cNvPr id="18441" name="Line 8"/>
            <p:cNvSpPr>
              <a:spLocks noChangeShapeType="1"/>
            </p:cNvSpPr>
            <p:nvPr/>
          </p:nvSpPr>
          <p:spPr bwMode="auto">
            <a:xfrm>
              <a:off x="4436" y="1568"/>
              <a:ext cx="1" cy="144"/>
            </a:xfrm>
            <a:prstGeom prst="line">
              <a:avLst/>
            </a:prstGeom>
            <a:noFill/>
            <a:ln w="9360">
              <a:solidFill>
                <a:srgbClr val="000000"/>
              </a:solidFill>
              <a:round/>
              <a:headEnd/>
              <a:tailEnd/>
            </a:ln>
          </p:spPr>
          <p:txBody>
            <a:bodyPr/>
            <a:lstStyle/>
            <a:p>
              <a:endParaRPr lang="en-US"/>
            </a:p>
          </p:txBody>
        </p:sp>
        <p:sp>
          <p:nvSpPr>
            <p:cNvPr id="18442" name="Line 9"/>
            <p:cNvSpPr>
              <a:spLocks noChangeShapeType="1"/>
            </p:cNvSpPr>
            <p:nvPr/>
          </p:nvSpPr>
          <p:spPr bwMode="auto">
            <a:xfrm>
              <a:off x="1124" y="1568"/>
              <a:ext cx="1" cy="144"/>
            </a:xfrm>
            <a:prstGeom prst="line">
              <a:avLst/>
            </a:prstGeom>
            <a:noFill/>
            <a:ln w="9360">
              <a:solidFill>
                <a:srgbClr val="000000"/>
              </a:solidFill>
              <a:round/>
              <a:headEnd/>
              <a:tailEnd/>
            </a:ln>
          </p:spPr>
          <p:txBody>
            <a:bodyPr/>
            <a:lstStyle/>
            <a:p>
              <a:endParaRPr lang="en-US"/>
            </a:p>
          </p:txBody>
        </p:sp>
        <p:sp>
          <p:nvSpPr>
            <p:cNvPr id="18443" name="Line 10"/>
            <p:cNvSpPr>
              <a:spLocks noChangeShapeType="1"/>
            </p:cNvSpPr>
            <p:nvPr/>
          </p:nvSpPr>
          <p:spPr bwMode="auto">
            <a:xfrm>
              <a:off x="2324" y="1184"/>
              <a:ext cx="1" cy="384"/>
            </a:xfrm>
            <a:prstGeom prst="line">
              <a:avLst/>
            </a:prstGeom>
            <a:noFill/>
            <a:ln w="9360">
              <a:solidFill>
                <a:srgbClr val="000000"/>
              </a:solidFill>
              <a:round/>
              <a:headEnd/>
              <a:tailEnd/>
            </a:ln>
          </p:spPr>
          <p:txBody>
            <a:bodyPr/>
            <a:lstStyle/>
            <a:p>
              <a:endParaRPr lang="en-US"/>
            </a:p>
          </p:txBody>
        </p:sp>
        <p:sp>
          <p:nvSpPr>
            <p:cNvPr id="18444" name="Line 11"/>
            <p:cNvSpPr>
              <a:spLocks noChangeShapeType="1"/>
            </p:cNvSpPr>
            <p:nvPr/>
          </p:nvSpPr>
          <p:spPr bwMode="auto">
            <a:xfrm>
              <a:off x="1748" y="1184"/>
              <a:ext cx="1" cy="384"/>
            </a:xfrm>
            <a:prstGeom prst="line">
              <a:avLst/>
            </a:prstGeom>
            <a:noFill/>
            <a:ln w="9360">
              <a:solidFill>
                <a:srgbClr val="000000"/>
              </a:solidFill>
              <a:round/>
              <a:headEnd/>
              <a:tailEnd/>
            </a:ln>
          </p:spPr>
          <p:txBody>
            <a:bodyPr/>
            <a:lstStyle/>
            <a:p>
              <a:endParaRPr lang="en-US"/>
            </a:p>
          </p:txBody>
        </p:sp>
        <p:sp>
          <p:nvSpPr>
            <p:cNvPr id="18445" name="Line 12"/>
            <p:cNvSpPr>
              <a:spLocks noChangeShapeType="1"/>
            </p:cNvSpPr>
            <p:nvPr/>
          </p:nvSpPr>
          <p:spPr bwMode="auto">
            <a:xfrm>
              <a:off x="2324" y="1568"/>
              <a:ext cx="1" cy="144"/>
            </a:xfrm>
            <a:prstGeom prst="line">
              <a:avLst/>
            </a:prstGeom>
            <a:noFill/>
            <a:ln w="9360">
              <a:solidFill>
                <a:srgbClr val="000000"/>
              </a:solidFill>
              <a:round/>
              <a:headEnd/>
              <a:tailEnd/>
            </a:ln>
          </p:spPr>
          <p:txBody>
            <a:bodyPr/>
            <a:lstStyle/>
            <a:p>
              <a:endParaRPr lang="en-US"/>
            </a:p>
          </p:txBody>
        </p:sp>
        <p:sp>
          <p:nvSpPr>
            <p:cNvPr id="18446" name="Line 13"/>
            <p:cNvSpPr>
              <a:spLocks noChangeShapeType="1"/>
            </p:cNvSpPr>
            <p:nvPr/>
          </p:nvSpPr>
          <p:spPr bwMode="auto">
            <a:xfrm>
              <a:off x="1748" y="1568"/>
              <a:ext cx="1" cy="144"/>
            </a:xfrm>
            <a:prstGeom prst="line">
              <a:avLst/>
            </a:prstGeom>
            <a:noFill/>
            <a:ln w="9360">
              <a:solidFill>
                <a:srgbClr val="000000"/>
              </a:solidFill>
              <a:round/>
              <a:headEnd/>
              <a:tailEnd/>
            </a:ln>
          </p:spPr>
          <p:txBody>
            <a:bodyPr/>
            <a:lstStyle/>
            <a:p>
              <a:endParaRPr lang="en-US"/>
            </a:p>
          </p:txBody>
        </p:sp>
        <p:sp>
          <p:nvSpPr>
            <p:cNvPr id="18447" name="AutoShape 14"/>
            <p:cNvSpPr>
              <a:spLocks noChangeArrowheads="1"/>
            </p:cNvSpPr>
            <p:nvPr/>
          </p:nvSpPr>
          <p:spPr bwMode="auto">
            <a:xfrm>
              <a:off x="2232"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6</a:t>
              </a:r>
            </a:p>
          </p:txBody>
        </p:sp>
        <p:sp>
          <p:nvSpPr>
            <p:cNvPr id="18448" name="AutoShape 15"/>
            <p:cNvSpPr>
              <a:spLocks noChangeArrowheads="1"/>
            </p:cNvSpPr>
            <p:nvPr/>
          </p:nvSpPr>
          <p:spPr bwMode="auto">
            <a:xfrm>
              <a:off x="1656"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3</a:t>
              </a:r>
            </a:p>
          </p:txBody>
        </p:sp>
        <p:sp>
          <p:nvSpPr>
            <p:cNvPr id="18449" name="AutoShape 16"/>
            <p:cNvSpPr>
              <a:spLocks noChangeArrowheads="1"/>
            </p:cNvSpPr>
            <p:nvPr/>
          </p:nvSpPr>
          <p:spPr bwMode="auto">
            <a:xfrm>
              <a:off x="4264" y="166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30</a:t>
              </a:r>
            </a:p>
          </p:txBody>
        </p:sp>
        <p:sp>
          <p:nvSpPr>
            <p:cNvPr id="18450" name="AutoShape 17"/>
            <p:cNvSpPr>
              <a:spLocks noChangeArrowheads="1"/>
            </p:cNvSpPr>
            <p:nvPr/>
          </p:nvSpPr>
          <p:spPr bwMode="auto">
            <a:xfrm>
              <a:off x="1028" y="166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0</a:t>
              </a:r>
            </a:p>
          </p:txBody>
        </p:sp>
      </p:grpSp>
      <p:sp>
        <p:nvSpPr>
          <p:cNvPr id="3" name="Date Placeholder 2"/>
          <p:cNvSpPr>
            <a:spLocks noGrp="1"/>
          </p:cNvSpPr>
          <p:nvPr>
            <p:ph type="dt" sz="half" idx="10"/>
          </p:nvPr>
        </p:nvSpPr>
        <p:spPr/>
        <p:txBody>
          <a:bodyPr/>
          <a:lstStyle/>
          <a:p>
            <a:fld id="{C34915C0-B792-47B9-B7EE-D80855E82EC7}"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85800" y="228600"/>
            <a:ext cx="8077200" cy="609600"/>
          </a:xfrm>
        </p:spPr>
        <p:txBody>
          <a:bodyPr>
            <a:norm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smtClean="0">
                <a:latin typeface="Times New Roman" pitchFamily="18" charset="0"/>
                <a:cs typeface="Times New Roman" pitchFamily="18" charset="0"/>
              </a:rPr>
              <a:t>FCFS Scheduling (Cont.)</a:t>
            </a:r>
          </a:p>
        </p:txBody>
      </p:sp>
      <p:sp>
        <p:nvSpPr>
          <p:cNvPr id="18435" name="Rectangle 2"/>
          <p:cNvSpPr>
            <a:spLocks noGrp="1" noChangeArrowheads="1"/>
          </p:cNvSpPr>
          <p:nvPr>
            <p:ph idx="1"/>
          </p:nvPr>
        </p:nvSpPr>
        <p:spPr>
          <a:xfrm>
            <a:off x="914400" y="990600"/>
            <a:ext cx="7772400" cy="5562600"/>
          </a:xfrm>
        </p:spPr>
        <p:txBody>
          <a:bodyPr>
            <a:noAutofit/>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Case #1 is an example of the </a:t>
            </a:r>
            <a:r>
              <a:rPr lang="en-GB" sz="1800" b="1" dirty="0" smtClean="0">
                <a:latin typeface="Times New Roman" pitchFamily="18" charset="0"/>
                <a:cs typeface="Times New Roman" pitchFamily="18" charset="0"/>
              </a:rPr>
              <a:t>convoy effect; </a:t>
            </a:r>
            <a:r>
              <a:rPr lang="en-GB" sz="1800" dirty="0" smtClean="0">
                <a:latin typeface="Times New Roman" pitchFamily="18" charset="0"/>
                <a:cs typeface="Times New Roman" pitchFamily="18" charset="0"/>
              </a:rPr>
              <a:t>all the other processes wait for one long-running process to finish using the CPU</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This problem results in lower CPU and device utilization; Case #2 shows that higher utilization might be possible if the short processes were allowed to run first</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FCFS scheduling algorithm is </a:t>
            </a:r>
            <a:r>
              <a:rPr lang="en-GB" sz="1800" b="1" dirty="0" smtClean="0">
                <a:latin typeface="Times New Roman" pitchFamily="18" charset="0"/>
                <a:cs typeface="Times New Roman" pitchFamily="18" charset="0"/>
              </a:rPr>
              <a:t>non-</a:t>
            </a:r>
            <a:r>
              <a:rPr lang="en-GB" sz="1800" b="1" dirty="0" err="1" smtClean="0">
                <a:latin typeface="Times New Roman" pitchFamily="18" charset="0"/>
                <a:cs typeface="Times New Roman" pitchFamily="18" charset="0"/>
              </a:rPr>
              <a:t>preemptive</a:t>
            </a:r>
            <a:endParaRPr lang="en-GB" sz="1800" b="1" dirty="0" smtClean="0">
              <a:latin typeface="Times New Roman" pitchFamily="18" charset="0"/>
              <a:cs typeface="Times New Roman" pitchFamily="18" charset="0"/>
            </a:endParaRP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Once the CPU has been allocated to a process, that process keeps the CPU until it releases it either by terminating or by requesting I/O</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It is a troublesome algorithm for time-sharing systems </a:t>
            </a:r>
          </a:p>
        </p:txBody>
      </p:sp>
      <p:sp>
        <p:nvSpPr>
          <p:cNvPr id="20" name="Slide Number Placeholder 19"/>
          <p:cNvSpPr>
            <a:spLocks noGrp="1"/>
          </p:cNvSpPr>
          <p:nvPr>
            <p:ph type="sldNum" sz="quarter" idx="12"/>
          </p:nvPr>
        </p:nvSpPr>
        <p:spPr/>
        <p:txBody>
          <a:bodyPr/>
          <a:lstStyle/>
          <a:p>
            <a:fld id="{EDC8AA99-7238-42D3-B68A-A4E1B56FEE73}" type="slidenum">
              <a:rPr lang="en-US" smtClean="0"/>
              <a:pPr/>
              <a:t>29</a:t>
            </a:fld>
            <a:endParaRPr lang="en-US"/>
          </a:p>
        </p:txBody>
      </p:sp>
      <p:sp>
        <p:nvSpPr>
          <p:cNvPr id="2" name="Date Placeholder 1"/>
          <p:cNvSpPr>
            <a:spLocks noGrp="1"/>
          </p:cNvSpPr>
          <p:nvPr>
            <p:ph type="dt" sz="half" idx="10"/>
          </p:nvPr>
        </p:nvSpPr>
        <p:spPr/>
        <p:txBody>
          <a:bodyPr/>
          <a:lstStyle/>
          <a:p>
            <a:fld id="{9D32D3D4-2D35-4E0B-9FA8-E2EB91D11205}"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2800" smtClean="0"/>
              <a:t>Multiprogramming</a:t>
            </a:r>
          </a:p>
        </p:txBody>
      </p:sp>
      <p:sp>
        <p:nvSpPr>
          <p:cNvPr id="8195" name="Rectangle 3"/>
          <p:cNvSpPr>
            <a:spLocks noGrp="1" noChangeArrowheads="1"/>
          </p:cNvSpPr>
          <p:nvPr>
            <p:ph type="body" idx="1"/>
          </p:nvPr>
        </p:nvSpPr>
        <p:spPr>
          <a:xfrm>
            <a:off x="768350" y="1252538"/>
            <a:ext cx="7486650" cy="4530725"/>
          </a:xfrm>
        </p:spPr>
        <p:txBody>
          <a:bodyPr>
            <a:normAutofit lnSpcReduction="10000"/>
          </a:bodyPr>
          <a:lstStyle/>
          <a:p>
            <a:pPr eaLnBrk="1" hangingPunct="1"/>
            <a:r>
              <a:rPr lang="en-US" smtClean="0"/>
              <a:t>Computers (at least uniprocessors) don’t really run multiple programs simultaneously, it just looks that way</a:t>
            </a:r>
          </a:p>
          <a:p>
            <a:pPr eaLnBrk="1" hangingPunct="1"/>
            <a:r>
              <a:rPr lang="en-US" smtClean="0"/>
              <a:t>Each process runs to completion, but is interleaved with other processes</a:t>
            </a:r>
          </a:p>
          <a:p>
            <a:pPr eaLnBrk="1" hangingPunct="1"/>
            <a:r>
              <a:rPr lang="en-US" smtClean="0"/>
              <a:t>As a process runs, it may have to wait for things like user input or disk I/O</a:t>
            </a:r>
          </a:p>
          <a:p>
            <a:pPr eaLnBrk="1" hangingPunct="1"/>
            <a:r>
              <a:rPr lang="en-US" smtClean="0"/>
              <a:t>While one process waits, another can run</a:t>
            </a:r>
          </a:p>
          <a:p>
            <a:pPr eaLnBrk="1" hangingPunct="1"/>
            <a:r>
              <a:rPr lang="en-US" smtClean="0"/>
              <a:t>This is multiprogramming</a:t>
            </a:r>
          </a:p>
          <a:p>
            <a:pPr eaLnBrk="1" hangingPunct="1"/>
            <a:endParaRPr lang="en-US" smtClean="0"/>
          </a:p>
        </p:txBody>
      </p:sp>
      <p:sp>
        <p:nvSpPr>
          <p:cNvPr id="2" name="Date Placeholder 1"/>
          <p:cNvSpPr>
            <a:spLocks noGrp="1"/>
          </p:cNvSpPr>
          <p:nvPr>
            <p:ph type="dt" sz="half" idx="10"/>
          </p:nvPr>
        </p:nvSpPr>
        <p:spPr/>
        <p:txBody>
          <a:bodyPr/>
          <a:lstStyle/>
          <a:p>
            <a:fld id="{EF7B1F13-1238-45C8-AB83-6628957FB6A4}"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3</a:t>
            </a:fld>
            <a:endParaRPr lang="en-US"/>
          </a:p>
        </p:txBody>
      </p:sp>
    </p:spTree>
    <p:extLst>
      <p:ext uri="{BB962C8B-B14F-4D97-AF65-F5344CB8AC3E}">
        <p14:creationId xmlns:p14="http://schemas.microsoft.com/office/powerpoint/2010/main" val="4271279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0"/>
            <a:ext cx="8534400" cy="1143000"/>
          </a:xfrm>
        </p:spPr>
        <p:txBody>
          <a:bodyPr>
            <a:normAutofit/>
          </a:bodyPr>
          <a:lstStyle/>
          <a:p>
            <a:r>
              <a:rPr lang="en-US" dirty="0">
                <a:latin typeface="Times New Roman" pitchFamily="18" charset="0"/>
                <a:cs typeface="Times New Roman" pitchFamily="18" charset="0"/>
              </a:rPr>
              <a:t>Shortest-Job-First (SJR) Scheduling</a:t>
            </a:r>
          </a:p>
        </p:txBody>
      </p:sp>
      <p:sp>
        <p:nvSpPr>
          <p:cNvPr id="38915" name="Rectangle 3"/>
          <p:cNvSpPr>
            <a:spLocks noGrp="1" noChangeArrowheads="1"/>
          </p:cNvSpPr>
          <p:nvPr>
            <p:ph idx="1"/>
          </p:nvPr>
        </p:nvSpPr>
        <p:spPr>
          <a:xfrm>
            <a:off x="1066800" y="1143000"/>
            <a:ext cx="7772400" cy="5029200"/>
          </a:xfrm>
        </p:spPr>
        <p:txBody>
          <a:bodyPr>
            <a:normAutofit fontScale="55000" lnSpcReduction="20000"/>
          </a:bodyPr>
          <a:lstStyle/>
          <a:p>
            <a:pPr>
              <a:lnSpc>
                <a:spcPct val="170000"/>
              </a:lnSpc>
            </a:pPr>
            <a:r>
              <a:rPr lang="en-US" dirty="0">
                <a:latin typeface="Times New Roman" pitchFamily="18" charset="0"/>
                <a:cs typeface="Times New Roman" pitchFamily="18" charset="0"/>
              </a:rPr>
              <a:t>Associate with each process the length of its next CPU burst.  Use these lengths to schedule the process with the shortest time.</a:t>
            </a:r>
          </a:p>
          <a:p>
            <a:pPr>
              <a:lnSpc>
                <a:spcPct val="170000"/>
              </a:lnSpc>
            </a:pPr>
            <a:r>
              <a:rPr lang="en-US" dirty="0">
                <a:latin typeface="Times New Roman" pitchFamily="18" charset="0"/>
                <a:cs typeface="Times New Roman" pitchFamily="18" charset="0"/>
              </a:rPr>
              <a:t>Two schemes: </a:t>
            </a:r>
          </a:p>
          <a:p>
            <a:pPr lvl="1">
              <a:lnSpc>
                <a:spcPct val="170000"/>
              </a:lnSpc>
              <a:buFont typeface="Wingdings" pitchFamily="2" charset="2"/>
              <a:buChar char="Ø"/>
            </a:pPr>
            <a:r>
              <a:rPr lang="en-US" b="1" dirty="0" err="1">
                <a:solidFill>
                  <a:srgbClr val="FF0000"/>
                </a:solidFill>
                <a:latin typeface="Times New Roman" pitchFamily="18" charset="0"/>
                <a:cs typeface="Times New Roman" pitchFamily="18" charset="0"/>
              </a:rPr>
              <a:t>nonpreemptive</a:t>
            </a:r>
            <a:r>
              <a:rPr lang="en-US" b="1" dirty="0">
                <a:solidFill>
                  <a:srgbClr val="FF0000"/>
                </a:solidFill>
                <a:latin typeface="Times New Roman" pitchFamily="18" charset="0"/>
                <a:cs typeface="Times New Roman" pitchFamily="18" charset="0"/>
              </a:rPr>
              <a:t> – </a:t>
            </a:r>
            <a:r>
              <a:rPr lang="en-US" dirty="0">
                <a:latin typeface="Times New Roman" pitchFamily="18" charset="0"/>
                <a:cs typeface="Times New Roman" pitchFamily="18" charset="0"/>
              </a:rPr>
              <a:t>once CPU given to the process it cannot be preempted until completes its CPU burst.</a:t>
            </a:r>
          </a:p>
          <a:p>
            <a:pPr lvl="1">
              <a:lnSpc>
                <a:spcPct val="170000"/>
              </a:lnSpc>
              <a:buFont typeface="Wingdings" pitchFamily="2" charset="2"/>
              <a:buChar char="Ø"/>
            </a:pPr>
            <a:r>
              <a:rPr lang="en-US" b="1" dirty="0">
                <a:solidFill>
                  <a:srgbClr val="FF0000"/>
                </a:solidFill>
                <a:latin typeface="Times New Roman" pitchFamily="18" charset="0"/>
                <a:cs typeface="Times New Roman" pitchFamily="18" charset="0"/>
              </a:rPr>
              <a:t>preemptive – </a:t>
            </a:r>
            <a:r>
              <a:rPr lang="en-US" dirty="0">
                <a:latin typeface="Times New Roman" pitchFamily="18" charset="0"/>
                <a:cs typeface="Times New Roman" pitchFamily="18" charset="0"/>
              </a:rPr>
              <a:t>if a new process arrives with CPU burst length less than remaining time of current executing process, preempt.  This scheme is know as the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Shortest-Remaining-Time-First (SRTF).</a:t>
            </a:r>
          </a:p>
          <a:p>
            <a:pPr>
              <a:lnSpc>
                <a:spcPct val="170000"/>
              </a:lnSpc>
            </a:pPr>
            <a:r>
              <a:rPr lang="en-US" dirty="0">
                <a:latin typeface="Times New Roman" pitchFamily="18" charset="0"/>
                <a:cs typeface="Times New Roman" pitchFamily="18" charset="0"/>
              </a:rPr>
              <a:t>SJF is optimal – gives minimum average waiting time for a given set of processes.</a:t>
            </a:r>
          </a:p>
        </p:txBody>
      </p:sp>
      <p:sp>
        <p:nvSpPr>
          <p:cNvPr id="6" name="Slide Number Placeholder 5"/>
          <p:cNvSpPr>
            <a:spLocks noGrp="1"/>
          </p:cNvSpPr>
          <p:nvPr>
            <p:ph type="sldNum" sz="quarter" idx="12"/>
          </p:nvPr>
        </p:nvSpPr>
        <p:spPr/>
        <p:txBody>
          <a:bodyPr/>
          <a:lstStyle/>
          <a:p>
            <a:fld id="{EDC8AA99-7238-42D3-B68A-A4E1B56FEE73}" type="slidenum">
              <a:rPr lang="en-US" smtClean="0"/>
              <a:pPr/>
              <a:t>30</a:t>
            </a:fld>
            <a:endParaRPr lang="en-US"/>
          </a:p>
        </p:txBody>
      </p:sp>
      <p:sp>
        <p:nvSpPr>
          <p:cNvPr id="2" name="Date Placeholder 1"/>
          <p:cNvSpPr>
            <a:spLocks noGrp="1"/>
          </p:cNvSpPr>
          <p:nvPr>
            <p:ph type="dt" sz="half" idx="10"/>
          </p:nvPr>
        </p:nvSpPr>
        <p:spPr/>
        <p:txBody>
          <a:bodyPr/>
          <a:lstStyle/>
          <a:p>
            <a:fld id="{CE0DEBB4-E207-49C7-9F9C-F1E0801EF222}" type="datetime1">
              <a:rPr lang="en-US" smtClean="0"/>
              <a:t>7/13/2017</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28600"/>
            <a:ext cx="8077200" cy="609600"/>
          </a:xfrm>
        </p:spPr>
        <p:txBody>
          <a:bodyPr lIns="91440" tIns="45720" rIns="91440" bIns="45720" anchor="ct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latin typeface="Times New Roman" pitchFamily="18" charset="0"/>
                <a:cs typeface="Times New Roman" pitchFamily="18" charset="0"/>
              </a:rPr>
              <a:t>Example #1: Non-</a:t>
            </a:r>
            <a:r>
              <a:rPr lang="en-GB" dirty="0" err="1" smtClean="0">
                <a:latin typeface="Times New Roman" pitchFamily="18" charset="0"/>
                <a:cs typeface="Times New Roman" pitchFamily="18" charset="0"/>
              </a:rPr>
              <a:t>Preemptive</a:t>
            </a:r>
            <a:r>
              <a:rPr lang="en-GB" dirty="0" smtClean="0">
                <a:latin typeface="Times New Roman" pitchFamily="18" charset="0"/>
                <a:cs typeface="Times New Roman" pitchFamily="18" charset="0"/>
              </a:rPr>
              <a:t> SJF</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(simultaneous arrival)</a:t>
            </a:r>
          </a:p>
        </p:txBody>
      </p:sp>
      <p:sp>
        <p:nvSpPr>
          <p:cNvPr id="21506" name="Rectangle 1"/>
          <p:cNvSpPr>
            <a:spLocks noGrp="1" noChangeArrowheads="1"/>
          </p:cNvSpPr>
          <p:nvPr>
            <p:ph idx="1"/>
          </p:nvPr>
        </p:nvSpPr>
        <p:spPr>
          <a:xfrm>
            <a:off x="685800" y="1143000"/>
            <a:ext cx="8153400" cy="5194300"/>
          </a:xfrm>
        </p:spPr>
        <p:txBody>
          <a:bodyPr>
            <a:normAutofit fontScale="25000" lnSpcReduction="20000"/>
          </a:bodyPr>
          <a:lstStyle/>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smtClean="0"/>
              <a:t>	</a:t>
            </a:r>
            <a:r>
              <a:rPr lang="en-GB" sz="8000" dirty="0" smtClean="0">
                <a:latin typeface="Times New Roman" pitchFamily="18" charset="0"/>
                <a:cs typeface="Times New Roman" pitchFamily="18" charset="0"/>
              </a:rPr>
              <a:t>	</a:t>
            </a:r>
            <a:r>
              <a:rPr lang="en-GB" sz="8000" u="sng" dirty="0" smtClean="0">
                <a:latin typeface="Times New Roman" pitchFamily="18" charset="0"/>
                <a:cs typeface="Times New Roman" pitchFamily="18" charset="0"/>
              </a:rPr>
              <a:t>Process	Arrival Time</a:t>
            </a:r>
            <a:r>
              <a:rPr lang="en-GB" sz="8000" dirty="0" smtClean="0">
                <a:latin typeface="Times New Roman" pitchFamily="18" charset="0"/>
                <a:cs typeface="Times New Roman" pitchFamily="18" charset="0"/>
              </a:rPr>
              <a:t>	</a:t>
            </a:r>
            <a:r>
              <a:rPr lang="en-GB" sz="8000" u="sng" dirty="0" smtClean="0">
                <a:latin typeface="Times New Roman" pitchFamily="18" charset="0"/>
                <a:cs typeface="Times New Roman" pitchFamily="18" charset="0"/>
              </a:rPr>
              <a:t>Burst Time</a:t>
            </a:r>
          </a:p>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8000" dirty="0" smtClean="0">
                <a:latin typeface="Times New Roman" pitchFamily="18" charset="0"/>
                <a:cs typeface="Times New Roman" pitchFamily="18" charset="0"/>
              </a:rPr>
              <a:t>		</a:t>
            </a:r>
            <a:r>
              <a:rPr lang="en-GB" sz="8000" i="1" dirty="0" smtClean="0">
                <a:latin typeface="Times New Roman" pitchFamily="18" charset="0"/>
                <a:cs typeface="Times New Roman" pitchFamily="18" charset="0"/>
              </a:rPr>
              <a:t>P</a:t>
            </a:r>
            <a:r>
              <a:rPr lang="en-GB" sz="8000" i="1" baseline="-25000" dirty="0" smtClean="0">
                <a:latin typeface="Times New Roman" pitchFamily="18" charset="0"/>
                <a:cs typeface="Times New Roman" pitchFamily="18" charset="0"/>
              </a:rPr>
              <a:t>1</a:t>
            </a:r>
            <a:r>
              <a:rPr lang="en-GB" sz="8000" dirty="0" smtClean="0">
                <a:latin typeface="Times New Roman" pitchFamily="18" charset="0"/>
                <a:cs typeface="Times New Roman" pitchFamily="18" charset="0"/>
              </a:rPr>
              <a:t>	0.0	6</a:t>
            </a:r>
          </a:p>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8000" dirty="0" smtClean="0">
                <a:latin typeface="Times New Roman" pitchFamily="18" charset="0"/>
                <a:cs typeface="Times New Roman" pitchFamily="18" charset="0"/>
              </a:rPr>
              <a:t>		 </a:t>
            </a:r>
            <a:r>
              <a:rPr lang="en-GB" sz="8000" i="1" dirty="0" smtClean="0">
                <a:latin typeface="Times New Roman" pitchFamily="18" charset="0"/>
                <a:cs typeface="Times New Roman" pitchFamily="18" charset="0"/>
              </a:rPr>
              <a:t>P</a:t>
            </a:r>
            <a:r>
              <a:rPr lang="en-GB" sz="8000" i="1" baseline="-25000" dirty="0" smtClean="0">
                <a:latin typeface="Times New Roman" pitchFamily="18" charset="0"/>
                <a:cs typeface="Times New Roman" pitchFamily="18" charset="0"/>
              </a:rPr>
              <a:t>2	</a:t>
            </a:r>
            <a:r>
              <a:rPr lang="en-GB" sz="8000" dirty="0" smtClean="0">
                <a:latin typeface="Times New Roman" pitchFamily="18" charset="0"/>
                <a:cs typeface="Times New Roman" pitchFamily="18" charset="0"/>
              </a:rPr>
              <a:t>0.0	4</a:t>
            </a:r>
          </a:p>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8000" dirty="0" smtClean="0">
                <a:latin typeface="Times New Roman" pitchFamily="18" charset="0"/>
                <a:cs typeface="Times New Roman" pitchFamily="18" charset="0"/>
              </a:rPr>
              <a:t>		 </a:t>
            </a:r>
            <a:r>
              <a:rPr lang="en-GB" sz="8000" i="1" dirty="0" smtClean="0">
                <a:latin typeface="Times New Roman" pitchFamily="18" charset="0"/>
                <a:cs typeface="Times New Roman" pitchFamily="18" charset="0"/>
              </a:rPr>
              <a:t>P</a:t>
            </a:r>
            <a:r>
              <a:rPr lang="en-GB" sz="8000" i="1" baseline="-25000" dirty="0" smtClean="0">
                <a:latin typeface="Times New Roman" pitchFamily="18" charset="0"/>
                <a:cs typeface="Times New Roman" pitchFamily="18" charset="0"/>
              </a:rPr>
              <a:t>3</a:t>
            </a:r>
            <a:r>
              <a:rPr lang="en-GB" sz="8000" dirty="0" smtClean="0">
                <a:latin typeface="Times New Roman" pitchFamily="18" charset="0"/>
                <a:cs typeface="Times New Roman" pitchFamily="18" charset="0"/>
              </a:rPr>
              <a:t>	0.0	1</a:t>
            </a:r>
          </a:p>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8000" dirty="0" smtClean="0">
                <a:latin typeface="Times New Roman" pitchFamily="18" charset="0"/>
                <a:cs typeface="Times New Roman" pitchFamily="18" charset="0"/>
              </a:rPr>
              <a:t>		 </a:t>
            </a:r>
            <a:r>
              <a:rPr lang="en-GB" sz="8000" i="1" dirty="0" smtClean="0">
                <a:latin typeface="Times New Roman" pitchFamily="18" charset="0"/>
                <a:cs typeface="Times New Roman" pitchFamily="18" charset="0"/>
              </a:rPr>
              <a:t>P</a:t>
            </a:r>
            <a:r>
              <a:rPr lang="en-GB" sz="8000" i="1" baseline="-25000" dirty="0" smtClean="0">
                <a:latin typeface="Times New Roman" pitchFamily="18" charset="0"/>
                <a:cs typeface="Times New Roman" pitchFamily="18" charset="0"/>
              </a:rPr>
              <a:t>4</a:t>
            </a:r>
            <a:r>
              <a:rPr lang="en-GB" sz="8000" dirty="0" smtClean="0">
                <a:latin typeface="Times New Roman" pitchFamily="18" charset="0"/>
                <a:cs typeface="Times New Roman" pitchFamily="18" charset="0"/>
              </a:rPr>
              <a:t>	0.0	5</a:t>
            </a:r>
          </a:p>
          <a:p>
            <a:pPr>
              <a:lnSpc>
                <a:spcPct val="170000"/>
              </a:lnSpc>
              <a:tabLst>
                <a:tab pos="341313" algn="l"/>
                <a:tab pos="1600200" algn="ctr"/>
                <a:tab pos="3251200" algn="ctr"/>
                <a:tab pos="5141913" algn="ctr"/>
                <a:tab pos="5483225" algn="l"/>
                <a:tab pos="6397625" algn="l"/>
                <a:tab pos="7312025" algn="l"/>
                <a:tab pos="8226425" algn="l"/>
                <a:tab pos="9140825" algn="l"/>
                <a:tab pos="10055225" algn="l"/>
              </a:tabLst>
            </a:pPr>
            <a:r>
              <a:rPr lang="en-GB" sz="8000" dirty="0" smtClean="0">
                <a:latin typeface="Times New Roman" pitchFamily="18" charset="0"/>
                <a:cs typeface="Times New Roman" pitchFamily="18" charset="0"/>
              </a:rPr>
              <a:t>SJF (non-</a:t>
            </a:r>
            <a:r>
              <a:rPr lang="en-GB" sz="8000" dirty="0" err="1" smtClean="0">
                <a:latin typeface="Times New Roman" pitchFamily="18" charset="0"/>
                <a:cs typeface="Times New Roman" pitchFamily="18" charset="0"/>
              </a:rPr>
              <a:t>preemptive</a:t>
            </a:r>
            <a:r>
              <a:rPr lang="en-GB" sz="8000" dirty="0" smtClean="0">
                <a:latin typeface="Times New Roman" pitchFamily="18" charset="0"/>
                <a:cs typeface="Times New Roman" pitchFamily="18" charset="0"/>
              </a:rPr>
              <a:t>, simultaneous arrival)</a:t>
            </a:r>
          </a:p>
          <a:p>
            <a:pPr>
              <a:lnSpc>
                <a:spcPct val="170000"/>
              </a:lnSpc>
              <a:tabLst>
                <a:tab pos="341313" algn="l"/>
                <a:tab pos="1600200" algn="ctr"/>
                <a:tab pos="3251200" algn="ctr"/>
                <a:tab pos="5141913" algn="ctr"/>
                <a:tab pos="5483225" algn="l"/>
                <a:tab pos="6397625" algn="l"/>
                <a:tab pos="7312025" algn="l"/>
                <a:tab pos="8226425" algn="l"/>
                <a:tab pos="9140825" algn="l"/>
                <a:tab pos="10055225" algn="l"/>
              </a:tabLst>
            </a:pPr>
            <a:endParaRPr lang="en-GB" dirty="0" smtClean="0">
              <a:latin typeface="Times New Roman" pitchFamily="18" charset="0"/>
              <a:cs typeface="Times New Roman" pitchFamily="18" charset="0"/>
            </a:endParaRPr>
          </a:p>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smtClean="0">
              <a:latin typeface="Times New Roman" pitchFamily="18" charset="0"/>
              <a:cs typeface="Times New Roman" pitchFamily="18" charset="0"/>
            </a:endParaRPr>
          </a:p>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smtClean="0">
              <a:latin typeface="Times New Roman" pitchFamily="18" charset="0"/>
              <a:cs typeface="Times New Roman" pitchFamily="18" charset="0"/>
            </a:endParaRPr>
          </a:p>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smtClean="0">
              <a:latin typeface="Times New Roman" pitchFamily="18" charset="0"/>
              <a:cs typeface="Times New Roman" pitchFamily="18" charset="0"/>
            </a:endParaRPr>
          </a:p>
          <a:p>
            <a:pPr>
              <a:lnSpc>
                <a:spcPct val="170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smtClean="0">
              <a:latin typeface="Times New Roman" pitchFamily="18" charset="0"/>
              <a:cs typeface="Times New Roman" pitchFamily="18" charset="0"/>
            </a:endParaRPr>
          </a:p>
          <a:p>
            <a:pPr>
              <a:lnSpc>
                <a:spcPct val="170000"/>
              </a:lnSpc>
              <a:tabLst>
                <a:tab pos="341313" algn="l"/>
                <a:tab pos="1600200" algn="ctr"/>
                <a:tab pos="3251200" algn="ctr"/>
                <a:tab pos="5141913" algn="ctr"/>
                <a:tab pos="5483225" algn="l"/>
                <a:tab pos="6397625" algn="l"/>
                <a:tab pos="7312025" algn="l"/>
                <a:tab pos="8226425" algn="l"/>
                <a:tab pos="9140825" algn="l"/>
                <a:tab pos="10055225" algn="l"/>
              </a:tabLst>
            </a:pPr>
            <a:r>
              <a:rPr lang="en-GB" sz="8000" dirty="0" smtClean="0">
                <a:latin typeface="Times New Roman" pitchFamily="18" charset="0"/>
                <a:cs typeface="Times New Roman" pitchFamily="18" charset="0"/>
              </a:rPr>
              <a:t>Average waiting time = (0 + 1 + 5 + 10)/4  = 4</a:t>
            </a:r>
          </a:p>
          <a:p>
            <a:pPr>
              <a:lnSpc>
                <a:spcPct val="170000"/>
              </a:lnSpc>
              <a:tabLst>
                <a:tab pos="341313" algn="l"/>
                <a:tab pos="1600200" algn="ctr"/>
                <a:tab pos="3251200" algn="ctr"/>
                <a:tab pos="5141913" algn="ctr"/>
                <a:tab pos="5483225" algn="l"/>
                <a:tab pos="6397625" algn="l"/>
                <a:tab pos="7312025" algn="l"/>
                <a:tab pos="8226425" algn="l"/>
                <a:tab pos="9140825" algn="l"/>
                <a:tab pos="10055225" algn="l"/>
              </a:tabLst>
            </a:pPr>
            <a:r>
              <a:rPr lang="en-GB" sz="8000" dirty="0" smtClean="0">
                <a:latin typeface="Times New Roman" pitchFamily="18" charset="0"/>
                <a:cs typeface="Times New Roman" pitchFamily="18" charset="0"/>
              </a:rPr>
              <a:t>Average turn-around time = (1 + 5 + 10 + 16)/4  = 8</a:t>
            </a:r>
          </a:p>
        </p:txBody>
      </p:sp>
      <p:sp>
        <p:nvSpPr>
          <p:cNvPr id="37" name="Slide Number Placeholder 36"/>
          <p:cNvSpPr>
            <a:spLocks noGrp="1"/>
          </p:cNvSpPr>
          <p:nvPr>
            <p:ph type="sldNum" sz="quarter" idx="12"/>
          </p:nvPr>
        </p:nvSpPr>
        <p:spPr/>
        <p:txBody>
          <a:bodyPr/>
          <a:lstStyle/>
          <a:p>
            <a:fld id="{EDC8AA99-7238-42D3-B68A-A4E1B56FEE73}" type="slidenum">
              <a:rPr lang="en-US" smtClean="0"/>
              <a:pPr/>
              <a:t>31</a:t>
            </a:fld>
            <a:endParaRPr lang="en-US"/>
          </a:p>
        </p:txBody>
      </p:sp>
      <p:pic>
        <p:nvPicPr>
          <p:cNvPr id="32770" name="Picture 2"/>
          <p:cNvPicPr>
            <a:picLocks noChangeAspect="1" noChangeArrowheads="1"/>
          </p:cNvPicPr>
          <p:nvPr/>
        </p:nvPicPr>
        <p:blipFill>
          <a:blip r:embed="rId3" cstate="print"/>
          <a:srcRect/>
          <a:stretch>
            <a:fillRect/>
          </a:stretch>
        </p:blipFill>
        <p:spPr bwMode="auto">
          <a:xfrm>
            <a:off x="1295400" y="4419600"/>
            <a:ext cx="5334000" cy="990416"/>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7DAFAFB5-6056-4856-80E2-D9985A65E56F}"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title"/>
          </p:nvPr>
        </p:nvSpPr>
        <p:spPr>
          <a:xfrm>
            <a:off x="685800" y="228600"/>
            <a:ext cx="8077200" cy="609600"/>
          </a:xfrm>
        </p:spPr>
        <p:txBody>
          <a:bodyPr lIns="91440" tIns="45720" rIns="91440" bIns="45720" anchor="ctr">
            <a:no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smtClean="0">
                <a:latin typeface="Times New Roman" pitchFamily="18" charset="0"/>
                <a:cs typeface="Times New Roman" pitchFamily="18" charset="0"/>
              </a:rPr>
              <a:t>Example #2: Non-</a:t>
            </a:r>
            <a:r>
              <a:rPr lang="en-GB" sz="3200" dirty="0" err="1" smtClean="0">
                <a:latin typeface="Times New Roman" pitchFamily="18" charset="0"/>
                <a:cs typeface="Times New Roman" pitchFamily="18" charset="0"/>
              </a:rPr>
              <a:t>Preemptive</a:t>
            </a:r>
            <a:r>
              <a:rPr lang="en-GB" sz="3200" dirty="0" smtClean="0">
                <a:latin typeface="Times New Roman" pitchFamily="18" charset="0"/>
                <a:cs typeface="Times New Roman" pitchFamily="18" charset="0"/>
              </a:rPr>
              <a:t> SJF</a:t>
            </a:r>
            <a:br>
              <a:rPr lang="en-GB" sz="3200" dirty="0" smtClean="0">
                <a:latin typeface="Times New Roman" pitchFamily="18" charset="0"/>
                <a:cs typeface="Times New Roman" pitchFamily="18" charset="0"/>
              </a:rPr>
            </a:br>
            <a:r>
              <a:rPr lang="en-GB" sz="3200" dirty="0" smtClean="0">
                <a:latin typeface="Times New Roman" pitchFamily="18" charset="0"/>
                <a:cs typeface="Times New Roman" pitchFamily="18" charset="0"/>
              </a:rPr>
              <a:t>(varied arrival times)</a:t>
            </a:r>
          </a:p>
        </p:txBody>
      </p:sp>
      <p:sp>
        <p:nvSpPr>
          <p:cNvPr id="22530" name="Rectangle 2"/>
          <p:cNvSpPr>
            <a:spLocks noGrp="1" noChangeArrowheads="1"/>
          </p:cNvSpPr>
          <p:nvPr>
            <p:ph idx="1"/>
          </p:nvPr>
        </p:nvSpPr>
        <p:spPr>
          <a:xfrm>
            <a:off x="609600" y="1143000"/>
            <a:ext cx="8229600" cy="5029200"/>
          </a:xfrm>
        </p:spPr>
        <p:txBody>
          <a:bodyPr>
            <a:noAutofit/>
          </a:bodyPr>
          <a:lstStyle/>
          <a:p>
            <a:pPr>
              <a:lnSpc>
                <a:spcPct val="93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2000" dirty="0" smtClean="0"/>
              <a:t>	</a:t>
            </a: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rPr>
              <a:t>Process	Arrival Time</a:t>
            </a: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rPr>
              <a:t>Burst Time</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1</a:t>
            </a:r>
            <a:r>
              <a:rPr lang="en-GB" sz="1800" dirty="0" smtClean="0">
                <a:latin typeface="Times New Roman" pitchFamily="18" charset="0"/>
                <a:cs typeface="Times New Roman" pitchFamily="18" charset="0"/>
              </a:rPr>
              <a:t>	0.0	7</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2	</a:t>
            </a:r>
            <a:r>
              <a:rPr lang="en-GB" sz="1800" dirty="0" smtClean="0">
                <a:latin typeface="Times New Roman" pitchFamily="18" charset="0"/>
                <a:cs typeface="Times New Roman" pitchFamily="18" charset="0"/>
              </a:rPr>
              <a:t>2.0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3</a:t>
            </a:r>
            <a:r>
              <a:rPr lang="en-GB" sz="1800" dirty="0" smtClean="0">
                <a:latin typeface="Times New Roman" pitchFamily="18" charset="0"/>
                <a:cs typeface="Times New Roman" pitchFamily="18" charset="0"/>
              </a:rPr>
              <a:t>	4.0	1</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4</a:t>
            </a:r>
            <a:r>
              <a:rPr lang="en-GB" sz="1800" dirty="0" smtClean="0">
                <a:latin typeface="Times New Roman" pitchFamily="18" charset="0"/>
                <a:cs typeface="Times New Roman" pitchFamily="18" charset="0"/>
              </a:rPr>
              <a:t>	5.0	4</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SJF (non-</a:t>
            </a:r>
            <a:r>
              <a:rPr lang="en-GB" sz="1800" dirty="0" err="1" smtClean="0">
                <a:latin typeface="Times New Roman" pitchFamily="18" charset="0"/>
                <a:cs typeface="Times New Roman" pitchFamily="18" charset="0"/>
              </a:rPr>
              <a:t>preemptive</a:t>
            </a:r>
            <a:r>
              <a:rPr lang="en-GB" sz="1800" dirty="0" smtClean="0">
                <a:latin typeface="Times New Roman" pitchFamily="18" charset="0"/>
                <a:cs typeface="Times New Roman" pitchFamily="18" charset="0"/>
              </a:rPr>
              <a:t>, varied arrival times)</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2000" dirty="0" smtClean="0">
              <a:latin typeface="Times New Roman" pitchFamily="18" charset="0"/>
              <a:cs typeface="Times New Roman" pitchFamily="18" charset="0"/>
            </a:endParaRP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2000" dirty="0" smtClean="0">
              <a:latin typeface="Times New Roman" pitchFamily="18" charset="0"/>
              <a:cs typeface="Times New Roman" pitchFamily="18" charset="0"/>
            </a:endParaRP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2000" dirty="0" smtClean="0">
              <a:latin typeface="Times New Roman" pitchFamily="18" charset="0"/>
              <a:cs typeface="Times New Roman" pitchFamily="18" charset="0"/>
            </a:endParaRPr>
          </a:p>
          <a:p>
            <a:pPr>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Average waiting time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 ( (0 – 0) + (8 – 2) + (7 – 4) + (12 – 5) )/4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 (0 + 6 + 3 + 7)/4 = 4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Average turn-around time: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 ( (7 – 0) + (12 – 2) + (8 - 4) + (16 – 5))/4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 ( 7 + 10 + 4 + 11)/4  = 8</a:t>
            </a:r>
          </a:p>
        </p:txBody>
      </p:sp>
      <p:sp>
        <p:nvSpPr>
          <p:cNvPr id="38" name="Slide Number Placeholder 37"/>
          <p:cNvSpPr>
            <a:spLocks noGrp="1"/>
          </p:cNvSpPr>
          <p:nvPr>
            <p:ph type="sldNum" sz="quarter" idx="12"/>
          </p:nvPr>
        </p:nvSpPr>
        <p:spPr/>
        <p:txBody>
          <a:bodyPr/>
          <a:lstStyle/>
          <a:p>
            <a:fld id="{EDC8AA99-7238-42D3-B68A-A4E1B56FEE73}" type="slidenum">
              <a:rPr lang="en-US" smtClean="0"/>
              <a:pPr/>
              <a:t>32</a:t>
            </a:fld>
            <a:endParaRPr lang="en-US"/>
          </a:p>
        </p:txBody>
      </p:sp>
      <p:grpSp>
        <p:nvGrpSpPr>
          <p:cNvPr id="2" name="Group 4"/>
          <p:cNvGrpSpPr>
            <a:grpSpLocks/>
          </p:cNvGrpSpPr>
          <p:nvPr/>
        </p:nvGrpSpPr>
        <p:grpSpPr bwMode="auto">
          <a:xfrm>
            <a:off x="1295400" y="3810000"/>
            <a:ext cx="5043487" cy="715963"/>
            <a:chOff x="1287" y="2325"/>
            <a:chExt cx="3511" cy="710"/>
          </a:xfrm>
        </p:grpSpPr>
        <p:sp>
          <p:nvSpPr>
            <p:cNvPr id="22534" name="AutoShape 5"/>
            <p:cNvSpPr>
              <a:spLocks noChangeArrowheads="1"/>
            </p:cNvSpPr>
            <p:nvPr/>
          </p:nvSpPr>
          <p:spPr bwMode="auto">
            <a:xfrm>
              <a:off x="1383" y="2325"/>
              <a:ext cx="33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22535" name="AutoShape 6"/>
            <p:cNvSpPr>
              <a:spLocks noChangeArrowheads="1"/>
            </p:cNvSpPr>
            <p:nvPr/>
          </p:nvSpPr>
          <p:spPr bwMode="auto">
            <a:xfrm>
              <a:off x="1815"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solidFill>
                  <a:latin typeface="Helvetica" pitchFamily="34" charset="0"/>
                </a:rPr>
                <a:t>P</a:t>
              </a:r>
              <a:r>
                <a:rPr lang="en-GB" sz="1800" baseline="-25000" dirty="0">
                  <a:solidFill>
                    <a:schemeClr val="tx1"/>
                  </a:solidFill>
                  <a:latin typeface="Helvetica" pitchFamily="34" charset="0"/>
                </a:rPr>
                <a:t>1</a:t>
              </a:r>
            </a:p>
          </p:txBody>
        </p:sp>
        <p:sp>
          <p:nvSpPr>
            <p:cNvPr id="22536" name="AutoShape 7"/>
            <p:cNvSpPr>
              <a:spLocks noChangeArrowheads="1"/>
            </p:cNvSpPr>
            <p:nvPr/>
          </p:nvSpPr>
          <p:spPr bwMode="auto">
            <a:xfrm>
              <a:off x="2823"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3</a:t>
              </a:r>
            </a:p>
          </p:txBody>
        </p:sp>
        <p:sp>
          <p:nvSpPr>
            <p:cNvPr id="22537" name="AutoShape 8"/>
            <p:cNvSpPr>
              <a:spLocks noChangeArrowheads="1"/>
            </p:cNvSpPr>
            <p:nvPr/>
          </p:nvSpPr>
          <p:spPr bwMode="auto">
            <a:xfrm>
              <a:off x="3399"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2</a:t>
              </a:r>
            </a:p>
          </p:txBody>
        </p:sp>
        <p:sp>
          <p:nvSpPr>
            <p:cNvPr id="22538" name="Line 9"/>
            <p:cNvSpPr>
              <a:spLocks noChangeShapeType="1"/>
            </p:cNvSpPr>
            <p:nvPr/>
          </p:nvSpPr>
          <p:spPr bwMode="auto">
            <a:xfrm>
              <a:off x="4695" y="2709"/>
              <a:ext cx="1" cy="144"/>
            </a:xfrm>
            <a:prstGeom prst="line">
              <a:avLst/>
            </a:prstGeom>
            <a:noFill/>
            <a:ln w="9360">
              <a:solidFill>
                <a:srgbClr val="000000"/>
              </a:solidFill>
              <a:round/>
              <a:headEnd/>
              <a:tailEnd/>
            </a:ln>
          </p:spPr>
          <p:txBody>
            <a:bodyPr/>
            <a:lstStyle/>
            <a:p>
              <a:endParaRPr lang="en-US"/>
            </a:p>
          </p:txBody>
        </p:sp>
        <p:sp>
          <p:nvSpPr>
            <p:cNvPr id="22539" name="Line 10"/>
            <p:cNvSpPr>
              <a:spLocks noChangeShapeType="1"/>
            </p:cNvSpPr>
            <p:nvPr/>
          </p:nvSpPr>
          <p:spPr bwMode="auto">
            <a:xfrm>
              <a:off x="1383" y="2709"/>
              <a:ext cx="1" cy="144"/>
            </a:xfrm>
            <a:prstGeom prst="line">
              <a:avLst/>
            </a:prstGeom>
            <a:noFill/>
            <a:ln w="9360">
              <a:solidFill>
                <a:srgbClr val="000000"/>
              </a:solidFill>
              <a:round/>
              <a:headEnd/>
              <a:tailEnd/>
            </a:ln>
          </p:spPr>
          <p:txBody>
            <a:bodyPr/>
            <a:lstStyle/>
            <a:p>
              <a:endParaRPr lang="en-US"/>
            </a:p>
          </p:txBody>
        </p:sp>
        <p:sp>
          <p:nvSpPr>
            <p:cNvPr id="22540" name="Line 11"/>
            <p:cNvSpPr>
              <a:spLocks noChangeShapeType="1"/>
            </p:cNvSpPr>
            <p:nvPr/>
          </p:nvSpPr>
          <p:spPr bwMode="auto">
            <a:xfrm>
              <a:off x="3111" y="2325"/>
              <a:ext cx="1" cy="384"/>
            </a:xfrm>
            <a:prstGeom prst="line">
              <a:avLst/>
            </a:prstGeom>
            <a:noFill/>
            <a:ln w="9360">
              <a:solidFill>
                <a:srgbClr val="000000"/>
              </a:solidFill>
              <a:round/>
              <a:headEnd/>
              <a:tailEnd/>
            </a:ln>
          </p:spPr>
          <p:txBody>
            <a:bodyPr/>
            <a:lstStyle/>
            <a:p>
              <a:endParaRPr lang="en-US"/>
            </a:p>
          </p:txBody>
        </p:sp>
        <p:sp>
          <p:nvSpPr>
            <p:cNvPr id="22541" name="Line 12"/>
            <p:cNvSpPr>
              <a:spLocks noChangeShapeType="1"/>
            </p:cNvSpPr>
            <p:nvPr/>
          </p:nvSpPr>
          <p:spPr bwMode="auto">
            <a:xfrm>
              <a:off x="2823" y="2325"/>
              <a:ext cx="1" cy="384"/>
            </a:xfrm>
            <a:prstGeom prst="line">
              <a:avLst/>
            </a:prstGeom>
            <a:noFill/>
            <a:ln w="9360">
              <a:solidFill>
                <a:srgbClr val="000000"/>
              </a:solidFill>
              <a:round/>
              <a:headEnd/>
              <a:tailEnd/>
            </a:ln>
          </p:spPr>
          <p:txBody>
            <a:bodyPr/>
            <a:lstStyle/>
            <a:p>
              <a:endParaRPr lang="en-US"/>
            </a:p>
          </p:txBody>
        </p:sp>
        <p:sp>
          <p:nvSpPr>
            <p:cNvPr id="22542" name="Line 13"/>
            <p:cNvSpPr>
              <a:spLocks noChangeShapeType="1"/>
            </p:cNvSpPr>
            <p:nvPr/>
          </p:nvSpPr>
          <p:spPr bwMode="auto">
            <a:xfrm>
              <a:off x="2823" y="2709"/>
              <a:ext cx="1" cy="144"/>
            </a:xfrm>
            <a:prstGeom prst="line">
              <a:avLst/>
            </a:prstGeom>
            <a:noFill/>
            <a:ln w="9360">
              <a:solidFill>
                <a:srgbClr val="000000"/>
              </a:solidFill>
              <a:round/>
              <a:headEnd/>
              <a:tailEnd/>
            </a:ln>
          </p:spPr>
          <p:txBody>
            <a:bodyPr/>
            <a:lstStyle/>
            <a:p>
              <a:endParaRPr lang="en-US"/>
            </a:p>
          </p:txBody>
        </p:sp>
        <p:sp>
          <p:nvSpPr>
            <p:cNvPr id="22543" name="Line 14"/>
            <p:cNvSpPr>
              <a:spLocks noChangeShapeType="1"/>
            </p:cNvSpPr>
            <p:nvPr/>
          </p:nvSpPr>
          <p:spPr bwMode="auto">
            <a:xfrm>
              <a:off x="1815" y="2638"/>
              <a:ext cx="1" cy="144"/>
            </a:xfrm>
            <a:prstGeom prst="line">
              <a:avLst/>
            </a:prstGeom>
            <a:noFill/>
            <a:ln w="9360">
              <a:solidFill>
                <a:srgbClr val="000000"/>
              </a:solidFill>
              <a:round/>
              <a:headEnd/>
              <a:tailEnd/>
            </a:ln>
          </p:spPr>
          <p:txBody>
            <a:bodyPr/>
            <a:lstStyle/>
            <a:p>
              <a:endParaRPr lang="en-US"/>
            </a:p>
          </p:txBody>
        </p:sp>
        <p:sp>
          <p:nvSpPr>
            <p:cNvPr id="22544" name="AutoShape 15"/>
            <p:cNvSpPr>
              <a:spLocks noChangeArrowheads="1"/>
            </p:cNvSpPr>
            <p:nvPr/>
          </p:nvSpPr>
          <p:spPr bwMode="auto">
            <a:xfrm>
              <a:off x="2727"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7</a:t>
              </a:r>
            </a:p>
          </p:txBody>
        </p:sp>
        <p:sp>
          <p:nvSpPr>
            <p:cNvPr id="22545" name="AutoShape 16"/>
            <p:cNvSpPr>
              <a:spLocks noChangeArrowheads="1"/>
            </p:cNvSpPr>
            <p:nvPr/>
          </p:nvSpPr>
          <p:spPr bwMode="auto">
            <a:xfrm>
              <a:off x="1915"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3</a:t>
              </a:r>
            </a:p>
          </p:txBody>
        </p:sp>
        <p:sp>
          <p:nvSpPr>
            <p:cNvPr id="22546" name="AutoShape 17"/>
            <p:cNvSpPr>
              <a:spLocks noChangeArrowheads="1"/>
            </p:cNvSpPr>
            <p:nvPr/>
          </p:nvSpPr>
          <p:spPr bwMode="auto">
            <a:xfrm>
              <a:off x="4523" y="2805"/>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16</a:t>
              </a:r>
            </a:p>
          </p:txBody>
        </p:sp>
        <p:sp>
          <p:nvSpPr>
            <p:cNvPr id="22547" name="AutoShape 18"/>
            <p:cNvSpPr>
              <a:spLocks noChangeArrowheads="1"/>
            </p:cNvSpPr>
            <p:nvPr/>
          </p:nvSpPr>
          <p:spPr bwMode="auto">
            <a:xfrm>
              <a:off x="1287"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0</a:t>
              </a:r>
            </a:p>
          </p:txBody>
        </p:sp>
        <p:sp>
          <p:nvSpPr>
            <p:cNvPr id="22548" name="AutoShape 19"/>
            <p:cNvSpPr>
              <a:spLocks noChangeArrowheads="1"/>
            </p:cNvSpPr>
            <p:nvPr/>
          </p:nvSpPr>
          <p:spPr bwMode="auto">
            <a:xfrm>
              <a:off x="4119" y="2373"/>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4</a:t>
              </a:r>
            </a:p>
          </p:txBody>
        </p:sp>
        <p:sp>
          <p:nvSpPr>
            <p:cNvPr id="22549" name="Line 20"/>
            <p:cNvSpPr>
              <a:spLocks noChangeShapeType="1"/>
            </p:cNvSpPr>
            <p:nvPr/>
          </p:nvSpPr>
          <p:spPr bwMode="auto">
            <a:xfrm>
              <a:off x="3879" y="2325"/>
              <a:ext cx="1" cy="384"/>
            </a:xfrm>
            <a:prstGeom prst="line">
              <a:avLst/>
            </a:prstGeom>
            <a:noFill/>
            <a:ln w="9360">
              <a:solidFill>
                <a:srgbClr val="000000"/>
              </a:solidFill>
              <a:round/>
              <a:headEnd/>
              <a:tailEnd/>
            </a:ln>
          </p:spPr>
          <p:txBody>
            <a:bodyPr/>
            <a:lstStyle/>
            <a:p>
              <a:endParaRPr lang="en-US"/>
            </a:p>
          </p:txBody>
        </p:sp>
        <p:sp>
          <p:nvSpPr>
            <p:cNvPr id="22550" name="Line 21"/>
            <p:cNvSpPr>
              <a:spLocks noChangeShapeType="1"/>
            </p:cNvSpPr>
            <p:nvPr/>
          </p:nvSpPr>
          <p:spPr bwMode="auto">
            <a:xfrm>
              <a:off x="1575" y="2638"/>
              <a:ext cx="1" cy="144"/>
            </a:xfrm>
            <a:prstGeom prst="line">
              <a:avLst/>
            </a:prstGeom>
            <a:noFill/>
            <a:ln w="9360">
              <a:solidFill>
                <a:srgbClr val="000000"/>
              </a:solidFill>
              <a:round/>
              <a:headEnd/>
              <a:tailEnd/>
            </a:ln>
          </p:spPr>
          <p:txBody>
            <a:bodyPr/>
            <a:lstStyle/>
            <a:p>
              <a:endParaRPr lang="en-US"/>
            </a:p>
          </p:txBody>
        </p:sp>
        <p:sp>
          <p:nvSpPr>
            <p:cNvPr id="22551" name="Line 22"/>
            <p:cNvSpPr>
              <a:spLocks noChangeShapeType="1"/>
            </p:cNvSpPr>
            <p:nvPr/>
          </p:nvSpPr>
          <p:spPr bwMode="auto">
            <a:xfrm>
              <a:off x="2055" y="2638"/>
              <a:ext cx="1" cy="144"/>
            </a:xfrm>
            <a:prstGeom prst="line">
              <a:avLst/>
            </a:prstGeom>
            <a:noFill/>
            <a:ln w="9360">
              <a:solidFill>
                <a:srgbClr val="000000"/>
              </a:solidFill>
              <a:round/>
              <a:headEnd/>
              <a:tailEnd/>
            </a:ln>
          </p:spPr>
          <p:txBody>
            <a:bodyPr/>
            <a:lstStyle/>
            <a:p>
              <a:endParaRPr lang="en-US"/>
            </a:p>
          </p:txBody>
        </p:sp>
        <p:sp>
          <p:nvSpPr>
            <p:cNvPr id="22552" name="Line 23"/>
            <p:cNvSpPr>
              <a:spLocks noChangeShapeType="1"/>
            </p:cNvSpPr>
            <p:nvPr/>
          </p:nvSpPr>
          <p:spPr bwMode="auto">
            <a:xfrm>
              <a:off x="2295" y="2638"/>
              <a:ext cx="1" cy="144"/>
            </a:xfrm>
            <a:prstGeom prst="line">
              <a:avLst/>
            </a:prstGeom>
            <a:noFill/>
            <a:ln w="9360">
              <a:solidFill>
                <a:srgbClr val="000000"/>
              </a:solidFill>
              <a:round/>
              <a:headEnd/>
              <a:tailEnd/>
            </a:ln>
          </p:spPr>
          <p:txBody>
            <a:bodyPr/>
            <a:lstStyle/>
            <a:p>
              <a:endParaRPr lang="en-US"/>
            </a:p>
          </p:txBody>
        </p:sp>
        <p:sp>
          <p:nvSpPr>
            <p:cNvPr id="22553" name="Line 24"/>
            <p:cNvSpPr>
              <a:spLocks noChangeShapeType="1"/>
            </p:cNvSpPr>
            <p:nvPr/>
          </p:nvSpPr>
          <p:spPr bwMode="auto">
            <a:xfrm>
              <a:off x="2487" y="2638"/>
              <a:ext cx="1" cy="144"/>
            </a:xfrm>
            <a:prstGeom prst="line">
              <a:avLst/>
            </a:prstGeom>
            <a:noFill/>
            <a:ln w="9360">
              <a:solidFill>
                <a:srgbClr val="000000"/>
              </a:solidFill>
              <a:round/>
              <a:headEnd/>
              <a:tailEnd/>
            </a:ln>
          </p:spPr>
          <p:txBody>
            <a:bodyPr/>
            <a:lstStyle/>
            <a:p>
              <a:endParaRPr lang="en-US"/>
            </a:p>
          </p:txBody>
        </p:sp>
        <p:sp>
          <p:nvSpPr>
            <p:cNvPr id="22554" name="Line 25"/>
            <p:cNvSpPr>
              <a:spLocks noChangeShapeType="1"/>
            </p:cNvSpPr>
            <p:nvPr/>
          </p:nvSpPr>
          <p:spPr bwMode="auto">
            <a:xfrm>
              <a:off x="2679" y="2638"/>
              <a:ext cx="1" cy="144"/>
            </a:xfrm>
            <a:prstGeom prst="line">
              <a:avLst/>
            </a:prstGeom>
            <a:noFill/>
            <a:ln w="9360">
              <a:solidFill>
                <a:srgbClr val="000000"/>
              </a:solidFill>
              <a:round/>
              <a:headEnd/>
              <a:tailEnd/>
            </a:ln>
          </p:spPr>
          <p:txBody>
            <a:bodyPr/>
            <a:lstStyle/>
            <a:p>
              <a:endParaRPr lang="en-US"/>
            </a:p>
          </p:txBody>
        </p:sp>
        <p:sp>
          <p:nvSpPr>
            <p:cNvPr id="22555" name="Line 26"/>
            <p:cNvSpPr>
              <a:spLocks noChangeShapeType="1"/>
            </p:cNvSpPr>
            <p:nvPr/>
          </p:nvSpPr>
          <p:spPr bwMode="auto">
            <a:xfrm>
              <a:off x="3111" y="2709"/>
              <a:ext cx="1" cy="144"/>
            </a:xfrm>
            <a:prstGeom prst="line">
              <a:avLst/>
            </a:prstGeom>
            <a:noFill/>
            <a:ln w="9360">
              <a:solidFill>
                <a:srgbClr val="000000"/>
              </a:solidFill>
              <a:round/>
              <a:headEnd/>
              <a:tailEnd/>
            </a:ln>
          </p:spPr>
          <p:txBody>
            <a:bodyPr/>
            <a:lstStyle/>
            <a:p>
              <a:endParaRPr lang="en-US"/>
            </a:p>
          </p:txBody>
        </p:sp>
        <p:sp>
          <p:nvSpPr>
            <p:cNvPr id="22556" name="AutoShape 27"/>
            <p:cNvSpPr>
              <a:spLocks noChangeArrowheads="1"/>
            </p:cNvSpPr>
            <p:nvPr/>
          </p:nvSpPr>
          <p:spPr bwMode="auto">
            <a:xfrm>
              <a:off x="3015" y="2805"/>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8</a:t>
              </a:r>
            </a:p>
          </p:txBody>
        </p:sp>
        <p:sp>
          <p:nvSpPr>
            <p:cNvPr id="22557" name="Line 28"/>
            <p:cNvSpPr>
              <a:spLocks noChangeShapeType="1"/>
            </p:cNvSpPr>
            <p:nvPr/>
          </p:nvSpPr>
          <p:spPr bwMode="auto">
            <a:xfrm>
              <a:off x="3351" y="2638"/>
              <a:ext cx="1" cy="144"/>
            </a:xfrm>
            <a:prstGeom prst="line">
              <a:avLst/>
            </a:prstGeom>
            <a:noFill/>
            <a:ln w="9360">
              <a:solidFill>
                <a:srgbClr val="000000"/>
              </a:solidFill>
              <a:round/>
              <a:headEnd/>
              <a:tailEnd/>
            </a:ln>
          </p:spPr>
          <p:txBody>
            <a:bodyPr/>
            <a:lstStyle/>
            <a:p>
              <a:endParaRPr lang="en-US"/>
            </a:p>
          </p:txBody>
        </p:sp>
        <p:sp>
          <p:nvSpPr>
            <p:cNvPr id="22558" name="Line 29"/>
            <p:cNvSpPr>
              <a:spLocks noChangeShapeType="1"/>
            </p:cNvSpPr>
            <p:nvPr/>
          </p:nvSpPr>
          <p:spPr bwMode="auto">
            <a:xfrm>
              <a:off x="3543" y="2638"/>
              <a:ext cx="1" cy="144"/>
            </a:xfrm>
            <a:prstGeom prst="line">
              <a:avLst/>
            </a:prstGeom>
            <a:noFill/>
            <a:ln w="9360">
              <a:solidFill>
                <a:srgbClr val="000000"/>
              </a:solidFill>
              <a:round/>
              <a:headEnd/>
              <a:tailEnd/>
            </a:ln>
          </p:spPr>
          <p:txBody>
            <a:bodyPr/>
            <a:lstStyle/>
            <a:p>
              <a:endParaRPr lang="en-US"/>
            </a:p>
          </p:txBody>
        </p:sp>
        <p:sp>
          <p:nvSpPr>
            <p:cNvPr id="22559" name="Line 30"/>
            <p:cNvSpPr>
              <a:spLocks noChangeShapeType="1"/>
            </p:cNvSpPr>
            <p:nvPr/>
          </p:nvSpPr>
          <p:spPr bwMode="auto">
            <a:xfrm>
              <a:off x="3735" y="2638"/>
              <a:ext cx="1" cy="144"/>
            </a:xfrm>
            <a:prstGeom prst="line">
              <a:avLst/>
            </a:prstGeom>
            <a:noFill/>
            <a:ln w="9360">
              <a:solidFill>
                <a:srgbClr val="000000"/>
              </a:solidFill>
              <a:round/>
              <a:headEnd/>
              <a:tailEnd/>
            </a:ln>
          </p:spPr>
          <p:txBody>
            <a:bodyPr/>
            <a:lstStyle/>
            <a:p>
              <a:endParaRPr lang="en-US"/>
            </a:p>
          </p:txBody>
        </p:sp>
        <p:sp>
          <p:nvSpPr>
            <p:cNvPr id="22560" name="Line 31"/>
            <p:cNvSpPr>
              <a:spLocks noChangeShapeType="1"/>
            </p:cNvSpPr>
            <p:nvPr/>
          </p:nvSpPr>
          <p:spPr bwMode="auto">
            <a:xfrm>
              <a:off x="3879" y="2709"/>
              <a:ext cx="1" cy="144"/>
            </a:xfrm>
            <a:prstGeom prst="line">
              <a:avLst/>
            </a:prstGeom>
            <a:noFill/>
            <a:ln w="9360">
              <a:solidFill>
                <a:srgbClr val="000000"/>
              </a:solidFill>
              <a:round/>
              <a:headEnd/>
              <a:tailEnd/>
            </a:ln>
          </p:spPr>
          <p:txBody>
            <a:bodyPr/>
            <a:lstStyle/>
            <a:p>
              <a:endParaRPr lang="en-US"/>
            </a:p>
          </p:txBody>
        </p:sp>
        <p:sp>
          <p:nvSpPr>
            <p:cNvPr id="22561" name="AutoShape 32"/>
            <p:cNvSpPr>
              <a:spLocks noChangeArrowheads="1"/>
            </p:cNvSpPr>
            <p:nvPr/>
          </p:nvSpPr>
          <p:spPr bwMode="auto">
            <a:xfrm>
              <a:off x="3735" y="2805"/>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12</a:t>
              </a:r>
            </a:p>
          </p:txBody>
        </p:sp>
        <p:sp>
          <p:nvSpPr>
            <p:cNvPr id="22562" name="Line 33"/>
            <p:cNvSpPr>
              <a:spLocks noChangeShapeType="1"/>
            </p:cNvSpPr>
            <p:nvPr/>
          </p:nvSpPr>
          <p:spPr bwMode="auto">
            <a:xfrm>
              <a:off x="4119" y="2638"/>
              <a:ext cx="1" cy="144"/>
            </a:xfrm>
            <a:prstGeom prst="line">
              <a:avLst/>
            </a:prstGeom>
            <a:noFill/>
            <a:ln w="9360">
              <a:solidFill>
                <a:srgbClr val="000000"/>
              </a:solidFill>
              <a:round/>
              <a:headEnd/>
              <a:tailEnd/>
            </a:ln>
          </p:spPr>
          <p:txBody>
            <a:bodyPr/>
            <a:lstStyle/>
            <a:p>
              <a:endParaRPr lang="en-US"/>
            </a:p>
          </p:txBody>
        </p:sp>
        <p:sp>
          <p:nvSpPr>
            <p:cNvPr id="22563" name="Line 34"/>
            <p:cNvSpPr>
              <a:spLocks noChangeShapeType="1"/>
            </p:cNvSpPr>
            <p:nvPr/>
          </p:nvSpPr>
          <p:spPr bwMode="auto">
            <a:xfrm>
              <a:off x="4311" y="2638"/>
              <a:ext cx="1" cy="144"/>
            </a:xfrm>
            <a:prstGeom prst="line">
              <a:avLst/>
            </a:prstGeom>
            <a:noFill/>
            <a:ln w="9360">
              <a:solidFill>
                <a:srgbClr val="000000"/>
              </a:solidFill>
              <a:round/>
              <a:headEnd/>
              <a:tailEnd/>
            </a:ln>
          </p:spPr>
          <p:txBody>
            <a:bodyPr/>
            <a:lstStyle/>
            <a:p>
              <a:endParaRPr lang="en-US"/>
            </a:p>
          </p:txBody>
        </p:sp>
        <p:sp>
          <p:nvSpPr>
            <p:cNvPr id="22564" name="Line 35"/>
            <p:cNvSpPr>
              <a:spLocks noChangeShapeType="1"/>
            </p:cNvSpPr>
            <p:nvPr/>
          </p:nvSpPr>
          <p:spPr bwMode="auto">
            <a:xfrm>
              <a:off x="4503" y="2638"/>
              <a:ext cx="1" cy="144"/>
            </a:xfrm>
            <a:prstGeom prst="line">
              <a:avLst/>
            </a:prstGeom>
            <a:noFill/>
            <a:ln w="9360">
              <a:solidFill>
                <a:srgbClr val="000000"/>
              </a:solidFill>
              <a:round/>
              <a:headEnd/>
              <a:tailEnd/>
            </a:ln>
          </p:spPr>
          <p:txBody>
            <a:bodyPr/>
            <a:lstStyle/>
            <a:p>
              <a:endParaRPr lang="en-US"/>
            </a:p>
          </p:txBody>
        </p:sp>
      </p:grpSp>
      <p:sp>
        <p:nvSpPr>
          <p:cNvPr id="22533" name="TextBox 35"/>
          <p:cNvSpPr txBox="1">
            <a:spLocks noChangeArrowheads="1"/>
          </p:cNvSpPr>
          <p:nvPr/>
        </p:nvSpPr>
        <p:spPr bwMode="auto">
          <a:xfrm>
            <a:off x="762000" y="6324600"/>
            <a:ext cx="6152262" cy="307777"/>
          </a:xfrm>
          <a:prstGeom prst="rect">
            <a:avLst/>
          </a:prstGeom>
          <a:noFill/>
          <a:ln w="9525">
            <a:noFill/>
            <a:miter lim="800000"/>
            <a:headEnd/>
            <a:tailEnd/>
          </a:ln>
        </p:spPr>
        <p:txBody>
          <a:bodyPr wrap="none">
            <a:spAutoFit/>
          </a:bodyPr>
          <a:lstStyle/>
          <a:p>
            <a:r>
              <a:rPr lang="en-US" sz="1400" b="1" dirty="0">
                <a:solidFill>
                  <a:srgbClr val="C00000"/>
                </a:solidFill>
                <a:latin typeface="Times New Roman" pitchFamily="18" charset="0"/>
                <a:cs typeface="Times New Roman" pitchFamily="18" charset="0"/>
              </a:rPr>
              <a:t>Waiting time : sum of time that a process has spent waiting in the ready queue</a:t>
            </a:r>
          </a:p>
        </p:txBody>
      </p:sp>
      <p:sp>
        <p:nvSpPr>
          <p:cNvPr id="3" name="Date Placeholder 2"/>
          <p:cNvSpPr>
            <a:spLocks noGrp="1"/>
          </p:cNvSpPr>
          <p:nvPr>
            <p:ph type="dt" sz="half" idx="10"/>
          </p:nvPr>
        </p:nvSpPr>
        <p:spPr/>
        <p:txBody>
          <a:bodyPr/>
          <a:lstStyle/>
          <a:p>
            <a:fld id="{5A35B6A6-4804-409B-8DA7-91B051A5BD52}"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85800" y="381000"/>
            <a:ext cx="8077200" cy="609600"/>
          </a:xfrm>
        </p:spPr>
        <p:txBody>
          <a:bodyPr>
            <a:no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smtClean="0">
                <a:latin typeface="Times New Roman" pitchFamily="18" charset="0"/>
                <a:cs typeface="Times New Roman" pitchFamily="18" charset="0"/>
              </a:rPr>
              <a:t>Example #3: </a:t>
            </a:r>
            <a:r>
              <a:rPr lang="en-GB" sz="3200" dirty="0" err="1" smtClean="0">
                <a:latin typeface="Times New Roman" pitchFamily="18" charset="0"/>
                <a:cs typeface="Times New Roman" pitchFamily="18" charset="0"/>
              </a:rPr>
              <a:t>Preemptive</a:t>
            </a:r>
            <a:r>
              <a:rPr lang="en-GB" sz="3200" dirty="0" smtClean="0">
                <a:latin typeface="Times New Roman" pitchFamily="18" charset="0"/>
                <a:cs typeface="Times New Roman" pitchFamily="18" charset="0"/>
              </a:rPr>
              <a:t> SJF</a:t>
            </a:r>
            <a:br>
              <a:rPr lang="en-GB" sz="3200" dirty="0" smtClean="0">
                <a:latin typeface="Times New Roman" pitchFamily="18" charset="0"/>
                <a:cs typeface="Times New Roman" pitchFamily="18" charset="0"/>
              </a:rPr>
            </a:br>
            <a:r>
              <a:rPr lang="en-GB" sz="3200" dirty="0" smtClean="0">
                <a:latin typeface="Times New Roman" pitchFamily="18" charset="0"/>
                <a:cs typeface="Times New Roman" pitchFamily="18" charset="0"/>
              </a:rPr>
              <a:t>(Shortest-remaining-time-first)</a:t>
            </a:r>
          </a:p>
        </p:txBody>
      </p:sp>
      <p:sp>
        <p:nvSpPr>
          <p:cNvPr id="23555" name="Rectangle 2"/>
          <p:cNvSpPr>
            <a:spLocks noGrp="1" noChangeArrowheads="1"/>
          </p:cNvSpPr>
          <p:nvPr>
            <p:ph idx="1"/>
          </p:nvPr>
        </p:nvSpPr>
        <p:spPr>
          <a:xfrm>
            <a:off x="609600" y="1431925"/>
            <a:ext cx="8229600" cy="5121275"/>
          </a:xfrm>
        </p:spPr>
        <p:txBody>
          <a:bodyPr>
            <a:normAutofit lnSpcReduction="10000"/>
          </a:bodyPr>
          <a:lstStyle/>
          <a:p>
            <a:pPr>
              <a:lnSpc>
                <a:spcPct val="93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rPr>
              <a:t>Process	Arrival Time</a:t>
            </a: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rPr>
              <a:t>Burst Time</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1</a:t>
            </a:r>
            <a:r>
              <a:rPr lang="en-GB" sz="1800" dirty="0" smtClean="0">
                <a:latin typeface="Times New Roman" pitchFamily="18" charset="0"/>
                <a:cs typeface="Times New Roman" pitchFamily="18" charset="0"/>
              </a:rPr>
              <a:t>	0.0	7</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2	</a:t>
            </a:r>
            <a:r>
              <a:rPr lang="en-GB" sz="1800" dirty="0" smtClean="0">
                <a:latin typeface="Times New Roman" pitchFamily="18" charset="0"/>
                <a:cs typeface="Times New Roman" pitchFamily="18" charset="0"/>
              </a:rPr>
              <a:t>2.0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3</a:t>
            </a:r>
            <a:r>
              <a:rPr lang="en-GB" sz="1800" dirty="0" smtClean="0">
                <a:latin typeface="Times New Roman" pitchFamily="18" charset="0"/>
                <a:cs typeface="Times New Roman" pitchFamily="18" charset="0"/>
              </a:rPr>
              <a:t>	4.0	1</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4</a:t>
            </a:r>
            <a:r>
              <a:rPr lang="en-GB" sz="1800" dirty="0" smtClean="0">
                <a:latin typeface="Times New Roman" pitchFamily="18" charset="0"/>
                <a:cs typeface="Times New Roman" pitchFamily="18" charset="0"/>
              </a:rPr>
              <a:t>	5.0	4</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SJF (</a:t>
            </a:r>
            <a:r>
              <a:rPr lang="en-GB" sz="1800" dirty="0" err="1" smtClean="0">
                <a:latin typeface="Times New Roman" pitchFamily="18" charset="0"/>
                <a:cs typeface="Times New Roman" pitchFamily="18" charset="0"/>
              </a:rPr>
              <a:t>preemptive</a:t>
            </a:r>
            <a:r>
              <a:rPr lang="en-GB" sz="1800" dirty="0" smtClean="0">
                <a:latin typeface="Times New Roman" pitchFamily="18" charset="0"/>
                <a:cs typeface="Times New Roman" pitchFamily="18" charset="0"/>
              </a:rPr>
              <a:t>, varied arrival times)</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latin typeface="Times New Roman" pitchFamily="18" charset="0"/>
              <a:cs typeface="Times New Roman" pitchFamily="18" charset="0"/>
            </a:endParaRP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latin typeface="Times New Roman" pitchFamily="18" charset="0"/>
              <a:cs typeface="Times New Roman" pitchFamily="18" charset="0"/>
            </a:endParaRP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latin typeface="Times New Roman" pitchFamily="18" charset="0"/>
              <a:cs typeface="Times New Roman" pitchFamily="18" charset="0"/>
            </a:endParaRP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sz="1800" dirty="0" smtClean="0">
              <a:latin typeface="Times New Roman" pitchFamily="18" charset="0"/>
              <a:cs typeface="Times New Roman" pitchFamily="18" charset="0"/>
            </a:endParaRPr>
          </a:p>
          <a:p>
            <a:pPr>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Average waiting time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 ( [(0 – 0) + (11 - 2)] + [(2 – 2) + (5 – 4)] + (4 - 4) + (7 – 5) )/4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 9 + 1 + 0 + 2)/4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 3</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Average turn-around time 	= ([16-0] + </a:t>
            </a:r>
            <a:r>
              <a:rPr lang="en-GB" sz="1800" dirty="0">
                <a:latin typeface="Times New Roman" pitchFamily="18" charset="0"/>
                <a:cs typeface="Times New Roman" pitchFamily="18" charset="0"/>
              </a:rPr>
              <a:t>[</a:t>
            </a:r>
            <a:r>
              <a:rPr lang="en-GB" sz="1800" dirty="0" smtClean="0">
                <a:latin typeface="Times New Roman" pitchFamily="18" charset="0"/>
                <a:cs typeface="Times New Roman" pitchFamily="18" charset="0"/>
              </a:rPr>
              <a:t>7-2] + [5-4] +[11-5])/4 = 7</a:t>
            </a:r>
            <a:br>
              <a:rPr lang="en-GB" sz="1800" dirty="0" smtClean="0">
                <a:latin typeface="Times New Roman" pitchFamily="18" charset="0"/>
                <a:cs typeface="Times New Roman" pitchFamily="18" charset="0"/>
              </a:rPr>
            </a:br>
            <a:endParaRPr lang="en-GB" sz="1800" dirty="0" smtClean="0">
              <a:latin typeface="Times New Roman" pitchFamily="18" charset="0"/>
              <a:cs typeface="Times New Roman" pitchFamily="18" charset="0"/>
            </a:endParaRPr>
          </a:p>
        </p:txBody>
      </p:sp>
      <p:sp>
        <p:nvSpPr>
          <p:cNvPr id="39" name="Date Placeholder 38"/>
          <p:cNvSpPr>
            <a:spLocks noGrp="1"/>
          </p:cNvSpPr>
          <p:nvPr>
            <p:ph type="dt" sz="half" idx="10"/>
          </p:nvPr>
        </p:nvSpPr>
        <p:spPr/>
        <p:txBody>
          <a:bodyPr/>
          <a:lstStyle/>
          <a:p>
            <a:fld id="{BD275816-F42A-4E66-9BB4-9DFC6AF53BE7}" type="datetime1">
              <a:rPr lang="en-US" smtClean="0"/>
              <a:t>7/13/2017</a:t>
            </a:fld>
            <a:endParaRPr lang="en-US"/>
          </a:p>
        </p:txBody>
      </p:sp>
      <p:sp>
        <p:nvSpPr>
          <p:cNvPr id="40" name="Slide Number Placeholder 39"/>
          <p:cNvSpPr>
            <a:spLocks noGrp="1"/>
          </p:cNvSpPr>
          <p:nvPr>
            <p:ph type="sldNum" sz="quarter" idx="12"/>
          </p:nvPr>
        </p:nvSpPr>
        <p:spPr/>
        <p:txBody>
          <a:bodyPr/>
          <a:lstStyle/>
          <a:p>
            <a:fld id="{EDC8AA99-7238-42D3-B68A-A4E1B56FEE73}" type="slidenum">
              <a:rPr lang="en-US" smtClean="0"/>
              <a:pPr/>
              <a:t>33</a:t>
            </a:fld>
            <a:endParaRPr lang="en-US"/>
          </a:p>
        </p:txBody>
      </p:sp>
      <p:grpSp>
        <p:nvGrpSpPr>
          <p:cNvPr id="2" name="Group 3"/>
          <p:cNvGrpSpPr>
            <a:grpSpLocks/>
          </p:cNvGrpSpPr>
          <p:nvPr/>
        </p:nvGrpSpPr>
        <p:grpSpPr bwMode="auto">
          <a:xfrm>
            <a:off x="1600200" y="3505200"/>
            <a:ext cx="5562600" cy="823913"/>
            <a:chOff x="864" y="2364"/>
            <a:chExt cx="3732" cy="759"/>
          </a:xfrm>
        </p:grpSpPr>
        <p:sp>
          <p:nvSpPr>
            <p:cNvPr id="23558" name="AutoShape 4"/>
            <p:cNvSpPr>
              <a:spLocks noChangeArrowheads="1"/>
            </p:cNvSpPr>
            <p:nvPr/>
          </p:nvSpPr>
          <p:spPr bwMode="auto">
            <a:xfrm>
              <a:off x="960" y="2373"/>
              <a:ext cx="3504"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23559" name="AutoShape 5"/>
            <p:cNvSpPr>
              <a:spLocks noChangeArrowheads="1"/>
            </p:cNvSpPr>
            <p:nvPr/>
          </p:nvSpPr>
          <p:spPr bwMode="auto">
            <a:xfrm>
              <a:off x="1008"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1</a:t>
              </a:r>
            </a:p>
          </p:txBody>
        </p:sp>
        <p:sp>
          <p:nvSpPr>
            <p:cNvPr id="23560" name="AutoShape 6"/>
            <p:cNvSpPr>
              <a:spLocks noChangeArrowheads="1"/>
            </p:cNvSpPr>
            <p:nvPr/>
          </p:nvSpPr>
          <p:spPr bwMode="auto">
            <a:xfrm>
              <a:off x="1824"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3</a:t>
              </a:r>
            </a:p>
          </p:txBody>
        </p:sp>
        <p:sp>
          <p:nvSpPr>
            <p:cNvPr id="23561" name="AutoShape 7"/>
            <p:cNvSpPr>
              <a:spLocks noChangeArrowheads="1"/>
            </p:cNvSpPr>
            <p:nvPr/>
          </p:nvSpPr>
          <p:spPr bwMode="auto">
            <a:xfrm>
              <a:off x="1488"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2</a:t>
              </a:r>
            </a:p>
          </p:txBody>
        </p:sp>
        <p:sp>
          <p:nvSpPr>
            <p:cNvPr id="23562" name="Line 8"/>
            <p:cNvSpPr>
              <a:spLocks noChangeShapeType="1"/>
            </p:cNvSpPr>
            <p:nvPr/>
          </p:nvSpPr>
          <p:spPr bwMode="auto">
            <a:xfrm>
              <a:off x="4452" y="2748"/>
              <a:ext cx="1" cy="144"/>
            </a:xfrm>
            <a:prstGeom prst="line">
              <a:avLst/>
            </a:prstGeom>
            <a:noFill/>
            <a:ln w="9360">
              <a:solidFill>
                <a:srgbClr val="000000"/>
              </a:solidFill>
              <a:round/>
              <a:headEnd/>
              <a:tailEnd/>
            </a:ln>
          </p:spPr>
          <p:txBody>
            <a:bodyPr/>
            <a:lstStyle/>
            <a:p>
              <a:endParaRPr lang="en-US"/>
            </a:p>
          </p:txBody>
        </p:sp>
        <p:sp>
          <p:nvSpPr>
            <p:cNvPr id="23563" name="Line 9"/>
            <p:cNvSpPr>
              <a:spLocks noChangeShapeType="1"/>
            </p:cNvSpPr>
            <p:nvPr/>
          </p:nvSpPr>
          <p:spPr bwMode="auto">
            <a:xfrm>
              <a:off x="960" y="2757"/>
              <a:ext cx="1" cy="144"/>
            </a:xfrm>
            <a:prstGeom prst="line">
              <a:avLst/>
            </a:prstGeom>
            <a:noFill/>
            <a:ln w="9360">
              <a:solidFill>
                <a:srgbClr val="000000"/>
              </a:solidFill>
              <a:round/>
              <a:headEnd/>
              <a:tailEnd/>
            </a:ln>
          </p:spPr>
          <p:txBody>
            <a:bodyPr/>
            <a:lstStyle/>
            <a:p>
              <a:endParaRPr lang="en-US"/>
            </a:p>
          </p:txBody>
        </p:sp>
        <p:sp>
          <p:nvSpPr>
            <p:cNvPr id="23564" name="Line 10"/>
            <p:cNvSpPr>
              <a:spLocks noChangeShapeType="1"/>
            </p:cNvSpPr>
            <p:nvPr/>
          </p:nvSpPr>
          <p:spPr bwMode="auto">
            <a:xfrm>
              <a:off x="2688" y="2373"/>
              <a:ext cx="1" cy="384"/>
            </a:xfrm>
            <a:prstGeom prst="line">
              <a:avLst/>
            </a:prstGeom>
            <a:noFill/>
            <a:ln w="9360">
              <a:solidFill>
                <a:srgbClr val="000000"/>
              </a:solidFill>
              <a:round/>
              <a:headEnd/>
              <a:tailEnd/>
            </a:ln>
          </p:spPr>
          <p:txBody>
            <a:bodyPr/>
            <a:lstStyle/>
            <a:p>
              <a:endParaRPr lang="en-US"/>
            </a:p>
          </p:txBody>
        </p:sp>
        <p:sp>
          <p:nvSpPr>
            <p:cNvPr id="23565" name="Line 11"/>
            <p:cNvSpPr>
              <a:spLocks noChangeShapeType="1"/>
            </p:cNvSpPr>
            <p:nvPr/>
          </p:nvSpPr>
          <p:spPr bwMode="auto">
            <a:xfrm>
              <a:off x="1344" y="2364"/>
              <a:ext cx="1" cy="576"/>
            </a:xfrm>
            <a:prstGeom prst="line">
              <a:avLst/>
            </a:prstGeom>
            <a:noFill/>
            <a:ln w="9360">
              <a:solidFill>
                <a:srgbClr val="000000"/>
              </a:solidFill>
              <a:round/>
              <a:headEnd/>
              <a:tailEnd/>
            </a:ln>
          </p:spPr>
          <p:txBody>
            <a:bodyPr/>
            <a:lstStyle/>
            <a:p>
              <a:endParaRPr lang="en-US"/>
            </a:p>
          </p:txBody>
        </p:sp>
        <p:sp>
          <p:nvSpPr>
            <p:cNvPr id="23566" name="Line 12"/>
            <p:cNvSpPr>
              <a:spLocks noChangeShapeType="1"/>
            </p:cNvSpPr>
            <p:nvPr/>
          </p:nvSpPr>
          <p:spPr bwMode="auto">
            <a:xfrm>
              <a:off x="2400" y="2757"/>
              <a:ext cx="1" cy="144"/>
            </a:xfrm>
            <a:prstGeom prst="line">
              <a:avLst/>
            </a:prstGeom>
            <a:noFill/>
            <a:ln w="9360">
              <a:solidFill>
                <a:srgbClr val="000000"/>
              </a:solidFill>
              <a:round/>
              <a:headEnd/>
              <a:tailEnd/>
            </a:ln>
          </p:spPr>
          <p:txBody>
            <a:bodyPr/>
            <a:lstStyle/>
            <a:p>
              <a:endParaRPr lang="en-US"/>
            </a:p>
          </p:txBody>
        </p:sp>
        <p:sp>
          <p:nvSpPr>
            <p:cNvPr id="23567" name="AutoShape 13"/>
            <p:cNvSpPr>
              <a:spLocks noChangeArrowheads="1"/>
            </p:cNvSpPr>
            <p:nvPr/>
          </p:nvSpPr>
          <p:spPr bwMode="auto">
            <a:xfrm>
              <a:off x="1728"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4</a:t>
              </a:r>
            </a:p>
          </p:txBody>
        </p:sp>
        <p:sp>
          <p:nvSpPr>
            <p:cNvPr id="23568" name="AutoShape 14"/>
            <p:cNvSpPr>
              <a:spLocks noChangeArrowheads="1"/>
            </p:cNvSpPr>
            <p:nvPr/>
          </p:nvSpPr>
          <p:spPr bwMode="auto">
            <a:xfrm>
              <a:off x="1248"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2</a:t>
              </a:r>
            </a:p>
          </p:txBody>
        </p:sp>
        <p:sp>
          <p:nvSpPr>
            <p:cNvPr id="23569" name="AutoShape 15"/>
            <p:cNvSpPr>
              <a:spLocks noChangeArrowheads="1"/>
            </p:cNvSpPr>
            <p:nvPr/>
          </p:nvSpPr>
          <p:spPr bwMode="auto">
            <a:xfrm>
              <a:off x="3312" y="2880"/>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11</a:t>
              </a:r>
            </a:p>
          </p:txBody>
        </p:sp>
        <p:sp>
          <p:nvSpPr>
            <p:cNvPr id="23570" name="AutoShape 16"/>
            <p:cNvSpPr>
              <a:spLocks noChangeArrowheads="1"/>
            </p:cNvSpPr>
            <p:nvPr/>
          </p:nvSpPr>
          <p:spPr bwMode="auto">
            <a:xfrm>
              <a:off x="864" y="2880"/>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0</a:t>
              </a:r>
            </a:p>
          </p:txBody>
        </p:sp>
        <p:sp>
          <p:nvSpPr>
            <p:cNvPr id="23571" name="AutoShape 17"/>
            <p:cNvSpPr>
              <a:spLocks noChangeArrowheads="1"/>
            </p:cNvSpPr>
            <p:nvPr/>
          </p:nvSpPr>
          <p:spPr bwMode="auto">
            <a:xfrm>
              <a:off x="2976"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4</a:t>
              </a:r>
            </a:p>
          </p:txBody>
        </p:sp>
        <p:sp>
          <p:nvSpPr>
            <p:cNvPr id="23572" name="Line 18"/>
            <p:cNvSpPr>
              <a:spLocks noChangeShapeType="1"/>
            </p:cNvSpPr>
            <p:nvPr/>
          </p:nvSpPr>
          <p:spPr bwMode="auto">
            <a:xfrm>
              <a:off x="3456" y="2373"/>
              <a:ext cx="1" cy="384"/>
            </a:xfrm>
            <a:prstGeom prst="line">
              <a:avLst/>
            </a:prstGeom>
            <a:noFill/>
            <a:ln w="9360">
              <a:solidFill>
                <a:srgbClr val="000000"/>
              </a:solidFill>
              <a:round/>
              <a:headEnd/>
              <a:tailEnd/>
            </a:ln>
          </p:spPr>
          <p:txBody>
            <a:bodyPr/>
            <a:lstStyle/>
            <a:p>
              <a:endParaRPr lang="en-US"/>
            </a:p>
          </p:txBody>
        </p:sp>
        <p:sp>
          <p:nvSpPr>
            <p:cNvPr id="23573" name="Line 19"/>
            <p:cNvSpPr>
              <a:spLocks noChangeShapeType="1"/>
            </p:cNvSpPr>
            <p:nvPr/>
          </p:nvSpPr>
          <p:spPr bwMode="auto">
            <a:xfrm>
              <a:off x="1152" y="2686"/>
              <a:ext cx="1" cy="144"/>
            </a:xfrm>
            <a:prstGeom prst="line">
              <a:avLst/>
            </a:prstGeom>
            <a:noFill/>
            <a:ln w="9360">
              <a:solidFill>
                <a:srgbClr val="000000"/>
              </a:solidFill>
              <a:round/>
              <a:headEnd/>
              <a:tailEnd/>
            </a:ln>
          </p:spPr>
          <p:txBody>
            <a:bodyPr/>
            <a:lstStyle/>
            <a:p>
              <a:endParaRPr lang="en-US"/>
            </a:p>
          </p:txBody>
        </p:sp>
        <p:sp>
          <p:nvSpPr>
            <p:cNvPr id="23574" name="Line 20"/>
            <p:cNvSpPr>
              <a:spLocks noChangeShapeType="1"/>
            </p:cNvSpPr>
            <p:nvPr/>
          </p:nvSpPr>
          <p:spPr bwMode="auto">
            <a:xfrm>
              <a:off x="1632" y="2686"/>
              <a:ext cx="1" cy="144"/>
            </a:xfrm>
            <a:prstGeom prst="line">
              <a:avLst/>
            </a:prstGeom>
            <a:noFill/>
            <a:ln w="9360">
              <a:solidFill>
                <a:srgbClr val="000000"/>
              </a:solidFill>
              <a:round/>
              <a:headEnd/>
              <a:tailEnd/>
            </a:ln>
          </p:spPr>
          <p:txBody>
            <a:bodyPr/>
            <a:lstStyle/>
            <a:p>
              <a:endParaRPr lang="en-US"/>
            </a:p>
          </p:txBody>
        </p:sp>
        <p:sp>
          <p:nvSpPr>
            <p:cNvPr id="23575" name="Line 21"/>
            <p:cNvSpPr>
              <a:spLocks noChangeShapeType="1"/>
            </p:cNvSpPr>
            <p:nvPr/>
          </p:nvSpPr>
          <p:spPr bwMode="auto">
            <a:xfrm>
              <a:off x="2688" y="2757"/>
              <a:ext cx="1" cy="144"/>
            </a:xfrm>
            <a:prstGeom prst="line">
              <a:avLst/>
            </a:prstGeom>
            <a:noFill/>
            <a:ln w="9360">
              <a:solidFill>
                <a:srgbClr val="000000"/>
              </a:solidFill>
              <a:round/>
              <a:headEnd/>
              <a:tailEnd/>
            </a:ln>
          </p:spPr>
          <p:txBody>
            <a:bodyPr/>
            <a:lstStyle/>
            <a:p>
              <a:endParaRPr lang="en-US"/>
            </a:p>
          </p:txBody>
        </p:sp>
        <p:sp>
          <p:nvSpPr>
            <p:cNvPr id="23576" name="AutoShape 22"/>
            <p:cNvSpPr>
              <a:spLocks noChangeArrowheads="1"/>
            </p:cNvSpPr>
            <p:nvPr/>
          </p:nvSpPr>
          <p:spPr bwMode="auto">
            <a:xfrm>
              <a:off x="2064"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5</a:t>
              </a:r>
            </a:p>
          </p:txBody>
        </p:sp>
        <p:sp>
          <p:nvSpPr>
            <p:cNvPr id="23577" name="Line 23"/>
            <p:cNvSpPr>
              <a:spLocks noChangeShapeType="1"/>
            </p:cNvSpPr>
            <p:nvPr/>
          </p:nvSpPr>
          <p:spPr bwMode="auto">
            <a:xfrm>
              <a:off x="2928" y="2686"/>
              <a:ext cx="1" cy="144"/>
            </a:xfrm>
            <a:prstGeom prst="line">
              <a:avLst/>
            </a:prstGeom>
            <a:noFill/>
            <a:ln w="9360">
              <a:solidFill>
                <a:srgbClr val="000000"/>
              </a:solidFill>
              <a:round/>
              <a:headEnd/>
              <a:tailEnd/>
            </a:ln>
          </p:spPr>
          <p:txBody>
            <a:bodyPr/>
            <a:lstStyle/>
            <a:p>
              <a:endParaRPr lang="en-US"/>
            </a:p>
          </p:txBody>
        </p:sp>
        <p:sp>
          <p:nvSpPr>
            <p:cNvPr id="23578" name="Line 24"/>
            <p:cNvSpPr>
              <a:spLocks noChangeShapeType="1"/>
            </p:cNvSpPr>
            <p:nvPr/>
          </p:nvSpPr>
          <p:spPr bwMode="auto">
            <a:xfrm>
              <a:off x="3120" y="2686"/>
              <a:ext cx="1" cy="144"/>
            </a:xfrm>
            <a:prstGeom prst="line">
              <a:avLst/>
            </a:prstGeom>
            <a:noFill/>
            <a:ln w="9360">
              <a:solidFill>
                <a:srgbClr val="000000"/>
              </a:solidFill>
              <a:round/>
              <a:headEnd/>
              <a:tailEnd/>
            </a:ln>
          </p:spPr>
          <p:txBody>
            <a:bodyPr/>
            <a:lstStyle/>
            <a:p>
              <a:endParaRPr lang="en-US"/>
            </a:p>
          </p:txBody>
        </p:sp>
        <p:sp>
          <p:nvSpPr>
            <p:cNvPr id="23579" name="Line 25"/>
            <p:cNvSpPr>
              <a:spLocks noChangeShapeType="1"/>
            </p:cNvSpPr>
            <p:nvPr/>
          </p:nvSpPr>
          <p:spPr bwMode="auto">
            <a:xfrm>
              <a:off x="3312" y="2686"/>
              <a:ext cx="1" cy="144"/>
            </a:xfrm>
            <a:prstGeom prst="line">
              <a:avLst/>
            </a:prstGeom>
            <a:noFill/>
            <a:ln w="9360">
              <a:solidFill>
                <a:srgbClr val="000000"/>
              </a:solidFill>
              <a:round/>
              <a:headEnd/>
              <a:tailEnd/>
            </a:ln>
          </p:spPr>
          <p:txBody>
            <a:bodyPr/>
            <a:lstStyle/>
            <a:p>
              <a:endParaRPr lang="en-US"/>
            </a:p>
          </p:txBody>
        </p:sp>
        <p:sp>
          <p:nvSpPr>
            <p:cNvPr id="23580" name="Line 26"/>
            <p:cNvSpPr>
              <a:spLocks noChangeShapeType="1"/>
            </p:cNvSpPr>
            <p:nvPr/>
          </p:nvSpPr>
          <p:spPr bwMode="auto">
            <a:xfrm>
              <a:off x="3456" y="2757"/>
              <a:ext cx="1" cy="144"/>
            </a:xfrm>
            <a:prstGeom prst="line">
              <a:avLst/>
            </a:prstGeom>
            <a:noFill/>
            <a:ln w="9360">
              <a:solidFill>
                <a:srgbClr val="000000"/>
              </a:solidFill>
              <a:round/>
              <a:headEnd/>
              <a:tailEnd/>
            </a:ln>
          </p:spPr>
          <p:txBody>
            <a:bodyPr/>
            <a:lstStyle/>
            <a:p>
              <a:endParaRPr lang="en-US"/>
            </a:p>
          </p:txBody>
        </p:sp>
        <p:sp>
          <p:nvSpPr>
            <p:cNvPr id="23581" name="AutoShape 27"/>
            <p:cNvSpPr>
              <a:spLocks noChangeArrowheads="1"/>
            </p:cNvSpPr>
            <p:nvPr/>
          </p:nvSpPr>
          <p:spPr bwMode="auto">
            <a:xfrm>
              <a:off x="2592" y="2892"/>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7</a:t>
              </a:r>
            </a:p>
          </p:txBody>
        </p:sp>
        <p:sp>
          <p:nvSpPr>
            <p:cNvPr id="23582" name="Line 28"/>
            <p:cNvSpPr>
              <a:spLocks noChangeShapeType="1"/>
            </p:cNvSpPr>
            <p:nvPr/>
          </p:nvSpPr>
          <p:spPr bwMode="auto">
            <a:xfrm>
              <a:off x="3696" y="2686"/>
              <a:ext cx="1" cy="144"/>
            </a:xfrm>
            <a:prstGeom prst="line">
              <a:avLst/>
            </a:prstGeom>
            <a:noFill/>
            <a:ln w="9360">
              <a:solidFill>
                <a:srgbClr val="000000"/>
              </a:solidFill>
              <a:round/>
              <a:headEnd/>
              <a:tailEnd/>
            </a:ln>
          </p:spPr>
          <p:txBody>
            <a:bodyPr/>
            <a:lstStyle/>
            <a:p>
              <a:endParaRPr lang="en-US"/>
            </a:p>
          </p:txBody>
        </p:sp>
        <p:sp>
          <p:nvSpPr>
            <p:cNvPr id="23583" name="Line 29"/>
            <p:cNvSpPr>
              <a:spLocks noChangeShapeType="1"/>
            </p:cNvSpPr>
            <p:nvPr/>
          </p:nvSpPr>
          <p:spPr bwMode="auto">
            <a:xfrm>
              <a:off x="3888" y="2686"/>
              <a:ext cx="1" cy="144"/>
            </a:xfrm>
            <a:prstGeom prst="line">
              <a:avLst/>
            </a:prstGeom>
            <a:noFill/>
            <a:ln w="9360">
              <a:solidFill>
                <a:srgbClr val="000000"/>
              </a:solidFill>
              <a:round/>
              <a:headEnd/>
              <a:tailEnd/>
            </a:ln>
          </p:spPr>
          <p:txBody>
            <a:bodyPr/>
            <a:lstStyle/>
            <a:p>
              <a:endParaRPr lang="en-US"/>
            </a:p>
          </p:txBody>
        </p:sp>
        <p:sp>
          <p:nvSpPr>
            <p:cNvPr id="23584" name="Line 30"/>
            <p:cNvSpPr>
              <a:spLocks noChangeShapeType="1"/>
            </p:cNvSpPr>
            <p:nvPr/>
          </p:nvSpPr>
          <p:spPr bwMode="auto">
            <a:xfrm>
              <a:off x="4080" y="2686"/>
              <a:ext cx="1" cy="144"/>
            </a:xfrm>
            <a:prstGeom prst="line">
              <a:avLst/>
            </a:prstGeom>
            <a:noFill/>
            <a:ln w="9360">
              <a:solidFill>
                <a:srgbClr val="000000"/>
              </a:solidFill>
              <a:round/>
              <a:headEnd/>
              <a:tailEnd/>
            </a:ln>
          </p:spPr>
          <p:txBody>
            <a:bodyPr/>
            <a:lstStyle/>
            <a:p>
              <a:endParaRPr lang="en-US"/>
            </a:p>
          </p:txBody>
        </p:sp>
        <p:sp>
          <p:nvSpPr>
            <p:cNvPr id="23585" name="Line 31"/>
            <p:cNvSpPr>
              <a:spLocks noChangeShapeType="1"/>
            </p:cNvSpPr>
            <p:nvPr/>
          </p:nvSpPr>
          <p:spPr bwMode="auto">
            <a:xfrm>
              <a:off x="1824" y="2364"/>
              <a:ext cx="1" cy="576"/>
            </a:xfrm>
            <a:prstGeom prst="line">
              <a:avLst/>
            </a:prstGeom>
            <a:noFill/>
            <a:ln w="9360">
              <a:solidFill>
                <a:srgbClr val="000000"/>
              </a:solidFill>
              <a:round/>
              <a:headEnd/>
              <a:tailEnd/>
            </a:ln>
          </p:spPr>
          <p:txBody>
            <a:bodyPr/>
            <a:lstStyle/>
            <a:p>
              <a:endParaRPr lang="en-US"/>
            </a:p>
          </p:txBody>
        </p:sp>
        <p:sp>
          <p:nvSpPr>
            <p:cNvPr id="23586" name="Line 32"/>
            <p:cNvSpPr>
              <a:spLocks noChangeShapeType="1"/>
            </p:cNvSpPr>
            <p:nvPr/>
          </p:nvSpPr>
          <p:spPr bwMode="auto">
            <a:xfrm>
              <a:off x="2160" y="2364"/>
              <a:ext cx="1" cy="576"/>
            </a:xfrm>
            <a:prstGeom prst="line">
              <a:avLst/>
            </a:prstGeom>
            <a:noFill/>
            <a:ln w="9360">
              <a:solidFill>
                <a:srgbClr val="000000"/>
              </a:solidFill>
              <a:round/>
              <a:headEnd/>
              <a:tailEnd/>
            </a:ln>
          </p:spPr>
          <p:txBody>
            <a:bodyPr/>
            <a:lstStyle/>
            <a:p>
              <a:endParaRPr lang="en-US"/>
            </a:p>
          </p:txBody>
        </p:sp>
        <p:sp>
          <p:nvSpPr>
            <p:cNvPr id="23587" name="AutoShape 33"/>
            <p:cNvSpPr>
              <a:spLocks noChangeArrowheads="1"/>
            </p:cNvSpPr>
            <p:nvPr/>
          </p:nvSpPr>
          <p:spPr bwMode="auto">
            <a:xfrm>
              <a:off x="2256"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2</a:t>
              </a:r>
            </a:p>
          </p:txBody>
        </p:sp>
        <p:sp>
          <p:nvSpPr>
            <p:cNvPr id="23588" name="AutoShape 34"/>
            <p:cNvSpPr>
              <a:spLocks noChangeArrowheads="1"/>
            </p:cNvSpPr>
            <p:nvPr/>
          </p:nvSpPr>
          <p:spPr bwMode="auto">
            <a:xfrm>
              <a:off x="3840" y="2412"/>
              <a:ext cx="265"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1</a:t>
              </a:r>
            </a:p>
          </p:txBody>
        </p:sp>
        <p:sp>
          <p:nvSpPr>
            <p:cNvPr id="23589" name="Line 35"/>
            <p:cNvSpPr>
              <a:spLocks noChangeShapeType="1"/>
            </p:cNvSpPr>
            <p:nvPr/>
          </p:nvSpPr>
          <p:spPr bwMode="auto">
            <a:xfrm>
              <a:off x="4272" y="2686"/>
              <a:ext cx="1" cy="144"/>
            </a:xfrm>
            <a:prstGeom prst="line">
              <a:avLst/>
            </a:prstGeom>
            <a:noFill/>
            <a:ln w="9360">
              <a:solidFill>
                <a:srgbClr val="000000"/>
              </a:solidFill>
              <a:round/>
              <a:headEnd/>
              <a:tailEnd/>
            </a:ln>
          </p:spPr>
          <p:txBody>
            <a:bodyPr/>
            <a:lstStyle/>
            <a:p>
              <a:endParaRPr lang="en-US"/>
            </a:p>
          </p:txBody>
        </p:sp>
        <p:sp>
          <p:nvSpPr>
            <p:cNvPr id="23590" name="AutoShape 36"/>
            <p:cNvSpPr>
              <a:spLocks noChangeArrowheads="1"/>
            </p:cNvSpPr>
            <p:nvPr/>
          </p:nvSpPr>
          <p:spPr bwMode="auto">
            <a:xfrm>
              <a:off x="4320" y="2844"/>
              <a:ext cx="276" cy="231"/>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16</a:t>
              </a:r>
            </a:p>
          </p:txBody>
        </p:sp>
      </p:grpSp>
      <p:sp>
        <p:nvSpPr>
          <p:cNvPr id="23557" name="TextBox 37"/>
          <p:cNvSpPr txBox="1">
            <a:spLocks noChangeArrowheads="1"/>
          </p:cNvSpPr>
          <p:nvPr/>
        </p:nvSpPr>
        <p:spPr bwMode="auto">
          <a:xfrm>
            <a:off x="914400" y="6400800"/>
            <a:ext cx="6152262" cy="307777"/>
          </a:xfrm>
          <a:prstGeom prst="rect">
            <a:avLst/>
          </a:prstGeom>
          <a:noFill/>
          <a:ln w="9525">
            <a:noFill/>
            <a:miter lim="800000"/>
            <a:headEnd/>
            <a:tailEnd/>
          </a:ln>
        </p:spPr>
        <p:txBody>
          <a:bodyPr wrap="none">
            <a:spAutoFit/>
          </a:bodyPr>
          <a:lstStyle/>
          <a:p>
            <a:r>
              <a:rPr lang="en-US" sz="1400" b="1" dirty="0">
                <a:solidFill>
                  <a:srgbClr val="C00000"/>
                </a:solidFill>
                <a:latin typeface="Times New Roman" pitchFamily="18" charset="0"/>
                <a:cs typeface="Times New Roman" pitchFamily="18" charset="0"/>
              </a:rPr>
              <a:t>Waiting time : sum of time that a process has spent waiting in the ready queue</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sz="4000" dirty="0">
                <a:latin typeface="Times New Roman" pitchFamily="18" charset="0"/>
                <a:cs typeface="Times New Roman" pitchFamily="18" charset="0"/>
              </a:rPr>
              <a:t>Priority Scheduling</a:t>
            </a:r>
          </a:p>
        </p:txBody>
      </p:sp>
      <p:sp>
        <p:nvSpPr>
          <p:cNvPr id="45059" name="Rectangle 3"/>
          <p:cNvSpPr>
            <a:spLocks noGrp="1" noChangeArrowheads="1"/>
          </p:cNvSpPr>
          <p:nvPr>
            <p:ph idx="1"/>
          </p:nvPr>
        </p:nvSpPr>
        <p:spPr/>
        <p:txBody>
          <a:bodyPr>
            <a:normAutofit fontScale="92500" lnSpcReduction="10000"/>
          </a:bodyPr>
          <a:lstStyle/>
          <a:p>
            <a:pPr lvl="0">
              <a:lnSpc>
                <a:spcPct val="150000"/>
              </a:lnSpc>
            </a:pPr>
            <a:r>
              <a:rPr lang="en-US" sz="2400" dirty="0" smtClean="0">
                <a:latin typeface="Times New Roman" pitchFamily="18" charset="0"/>
                <a:cs typeface="Times New Roman" pitchFamily="18" charset="0"/>
              </a:rPr>
              <a:t>A priority number (integer) is associated with each process</a:t>
            </a:r>
          </a:p>
          <a:p>
            <a:pPr lvl="0">
              <a:lnSpc>
                <a:spcPct val="150000"/>
              </a:lnSpc>
            </a:pPr>
            <a:r>
              <a:rPr lang="en-US" sz="2400" dirty="0" smtClean="0">
                <a:latin typeface="Times New Roman" pitchFamily="18" charset="0"/>
                <a:cs typeface="Times New Roman" pitchFamily="18" charset="0"/>
              </a:rPr>
              <a:t>Priority scheduling is a form of preemptive scheduling where priority is the basis of preemption.</a:t>
            </a:r>
          </a:p>
          <a:p>
            <a:pPr lvl="0">
              <a:lnSpc>
                <a:spcPct val="150000"/>
              </a:lnSpc>
            </a:pPr>
            <a:r>
              <a:rPr lang="en-US" sz="2400" dirty="0" smtClean="0">
                <a:latin typeface="Times New Roman" pitchFamily="18" charset="0"/>
                <a:cs typeface="Times New Roman" pitchFamily="18" charset="0"/>
              </a:rPr>
              <a:t>It can be non-preemptive also.</a:t>
            </a:r>
          </a:p>
          <a:p>
            <a:pPr lvl="0">
              <a:lnSpc>
                <a:spcPct val="150000"/>
              </a:lnSpc>
            </a:pPr>
            <a:r>
              <a:rPr lang="en-US" sz="2400" dirty="0" smtClean="0">
                <a:latin typeface="Times New Roman" pitchFamily="18" charset="0"/>
                <a:cs typeface="Times New Roman" pitchFamily="18" charset="0"/>
              </a:rPr>
              <a:t>(smallest integer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highest priority)</a:t>
            </a:r>
          </a:p>
          <a:p>
            <a:pPr algn="just">
              <a:lnSpc>
                <a:spcPct val="150000"/>
              </a:lnSpc>
            </a:pPr>
            <a:r>
              <a:rPr lang="en-US" sz="2400" b="1" dirty="0" smtClean="0">
                <a:solidFill>
                  <a:srgbClr val="C00000"/>
                </a:solidFill>
                <a:latin typeface="Times New Roman" pitchFamily="18" charset="0"/>
                <a:cs typeface="Times New Roman" pitchFamily="18" charset="0"/>
              </a:rPr>
              <a:t>Problem </a:t>
            </a:r>
            <a:r>
              <a:rPr lang="en-US" sz="2400" b="1" dirty="0">
                <a:solidFill>
                  <a:srgbClr val="C00000"/>
                </a:solidFill>
                <a:latin typeface="Times New Roman" pitchFamily="18" charset="0"/>
                <a:cs typeface="Times New Roman" pitchFamily="18" charset="0"/>
                <a:sym typeface="Symbol" pitchFamily="18" charset="2"/>
              </a:rPr>
              <a:t> Starvation </a:t>
            </a:r>
            <a:r>
              <a:rPr lang="en-US" sz="2400" dirty="0" smtClean="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low priority processes may never execute.</a:t>
            </a:r>
          </a:p>
          <a:p>
            <a:pPr algn="just">
              <a:lnSpc>
                <a:spcPct val="150000"/>
              </a:lnSpc>
            </a:pPr>
            <a:r>
              <a:rPr lang="en-US" sz="2400" b="1" dirty="0">
                <a:solidFill>
                  <a:srgbClr val="C00000"/>
                </a:solidFill>
                <a:latin typeface="Times New Roman" pitchFamily="18" charset="0"/>
                <a:cs typeface="Times New Roman" pitchFamily="18" charset="0"/>
                <a:sym typeface="Symbol" pitchFamily="18" charset="2"/>
              </a:rPr>
              <a:t>Solution  Aging </a:t>
            </a:r>
            <a:r>
              <a:rPr lang="en-US" sz="2400" dirty="0">
                <a:latin typeface="Times New Roman" pitchFamily="18" charset="0"/>
                <a:cs typeface="Times New Roman" pitchFamily="18" charset="0"/>
                <a:sym typeface="Symbol" pitchFamily="18" charset="2"/>
              </a:rPr>
              <a:t>– as time progresses increase the priority of the process.</a:t>
            </a:r>
          </a:p>
        </p:txBody>
      </p:sp>
      <p:sp>
        <p:nvSpPr>
          <p:cNvPr id="7" name="Slide Number Placeholder 6"/>
          <p:cNvSpPr>
            <a:spLocks noGrp="1"/>
          </p:cNvSpPr>
          <p:nvPr>
            <p:ph type="sldNum" sz="quarter" idx="12"/>
          </p:nvPr>
        </p:nvSpPr>
        <p:spPr/>
        <p:txBody>
          <a:bodyPr/>
          <a:lstStyle/>
          <a:p>
            <a:fld id="{EDC8AA99-7238-42D3-B68A-A4E1B56FEE73}" type="slidenum">
              <a:rPr lang="en-US" smtClean="0"/>
              <a:pPr/>
              <a:t>34</a:t>
            </a:fld>
            <a:endParaRPr lang="en-US"/>
          </a:p>
        </p:txBody>
      </p:sp>
      <p:sp>
        <p:nvSpPr>
          <p:cNvPr id="2" name="Date Placeholder 1"/>
          <p:cNvSpPr>
            <a:spLocks noGrp="1"/>
          </p:cNvSpPr>
          <p:nvPr>
            <p:ph type="dt" sz="half" idx="10"/>
          </p:nvPr>
        </p:nvSpPr>
        <p:spPr/>
        <p:txBody>
          <a:bodyPr/>
          <a:lstStyle/>
          <a:p>
            <a:fld id="{9EC7596B-CBD4-4DD3-B9CB-96F1C63FD297}" type="datetime1">
              <a:rPr lang="en-US" smtClean="0"/>
              <a:t>7/13/2017</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Priority Scheduling</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sz="2400" u="sng" dirty="0" smtClean="0">
                <a:latin typeface="Times New Roman" pitchFamily="18" charset="0"/>
                <a:cs typeface="Times New Roman" pitchFamily="18" charset="0"/>
              </a:rPr>
              <a:t>Process</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Burst Time</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Priority</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P1</a:t>
            </a:r>
            <a:r>
              <a:rPr lang="en-US" sz="2400" dirty="0" smtClean="0">
                <a:latin typeface="Times New Roman" pitchFamily="18" charset="0"/>
                <a:cs typeface="Times New Roman" pitchFamily="18" charset="0"/>
              </a:rPr>
              <a:t>	              10              3</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P2</a:t>
            </a:r>
            <a:r>
              <a:rPr lang="en-US" sz="2400" dirty="0" smtClean="0">
                <a:latin typeface="Times New Roman" pitchFamily="18" charset="0"/>
                <a:cs typeface="Times New Roman" pitchFamily="18" charset="0"/>
              </a:rPr>
              <a:t> 	                1              1</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P3	                2</a:t>
            </a:r>
            <a:r>
              <a:rPr lang="en-US" sz="2400" dirty="0" smtClean="0">
                <a:latin typeface="Times New Roman" pitchFamily="18" charset="0"/>
                <a:cs typeface="Times New Roman" pitchFamily="18" charset="0"/>
              </a:rPr>
              <a:t>              4</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4                   1               5    </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5                   5               2                              </a:t>
            </a:r>
          </a:p>
          <a:p>
            <a:pPr>
              <a:buNone/>
            </a:pPr>
            <a:endParaRPr lang="en-US" sz="2400" u="sng" dirty="0" smtClean="0">
              <a:latin typeface="Times New Roman" pitchFamily="18" charset="0"/>
              <a:cs typeface="Times New Roman" pitchFamily="18" charset="0"/>
            </a:endParaRPr>
          </a:p>
          <a:p>
            <a:pPr>
              <a:buNone/>
            </a:pPr>
            <a:r>
              <a:rPr lang="en-US" sz="2400" u="sng" dirty="0" smtClean="0">
                <a:latin typeface="Times New Roman" pitchFamily="18" charset="0"/>
                <a:cs typeface="Times New Roman" pitchFamily="18" charset="0"/>
              </a:rPr>
              <a:t>Process</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Burst Time</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Priority </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Arrival time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P1</a:t>
            </a:r>
            <a:r>
              <a:rPr lang="en-US" sz="2400" dirty="0" smtClean="0">
                <a:latin typeface="Times New Roman" pitchFamily="18" charset="0"/>
                <a:cs typeface="Times New Roman" pitchFamily="18" charset="0"/>
              </a:rPr>
              <a:t>	             10              3                      0</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P2</a:t>
            </a:r>
            <a:r>
              <a:rPr lang="en-US" sz="2400" dirty="0" smtClean="0">
                <a:latin typeface="Times New Roman" pitchFamily="18" charset="0"/>
                <a:cs typeface="Times New Roman" pitchFamily="18" charset="0"/>
              </a:rPr>
              <a:t> 	              5               2                      1</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P3	              2</a:t>
            </a:r>
            <a:r>
              <a:rPr lang="en-US" sz="2400" dirty="0" smtClean="0">
                <a:latin typeface="Times New Roman" pitchFamily="18" charset="0"/>
                <a:cs typeface="Times New Roman" pitchFamily="18" charset="0"/>
              </a:rPr>
              <a:t>               1                      2  </a:t>
            </a:r>
          </a:p>
          <a:p>
            <a:pPr>
              <a:buNone/>
            </a:pPr>
            <a:r>
              <a:rPr lang="en-US" sz="2400" b="1"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DC8AA99-7238-42D3-B68A-A4E1B56FEE73}" type="slidenum">
              <a:rPr lang="en-US" smtClean="0"/>
              <a:pPr/>
              <a:t>35</a:t>
            </a:fld>
            <a:endParaRPr lang="en-US"/>
          </a:p>
        </p:txBody>
      </p:sp>
      <p:sp>
        <p:nvSpPr>
          <p:cNvPr id="4" name="Date Placeholder 3"/>
          <p:cNvSpPr>
            <a:spLocks noGrp="1"/>
          </p:cNvSpPr>
          <p:nvPr>
            <p:ph type="dt" sz="half" idx="10"/>
          </p:nvPr>
        </p:nvSpPr>
        <p:spPr/>
        <p:txBody>
          <a:bodyPr/>
          <a:lstStyle/>
          <a:p>
            <a:fld id="{ECA285AD-761E-472F-A588-34F297704807}" type="datetime1">
              <a:rPr lang="en-US" smtClean="0"/>
              <a:t>7/13/2017</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US" sz="4000" dirty="0">
                <a:latin typeface="Times New Roman" pitchFamily="18" charset="0"/>
                <a:cs typeface="Times New Roman" pitchFamily="18" charset="0"/>
              </a:rPr>
              <a:t>Round Robin (RR)</a:t>
            </a:r>
          </a:p>
        </p:txBody>
      </p:sp>
      <p:sp>
        <p:nvSpPr>
          <p:cNvPr id="46083" name="Rectangle 3"/>
          <p:cNvSpPr>
            <a:spLocks noGrp="1" noChangeArrowheads="1"/>
          </p:cNvSpPr>
          <p:nvPr>
            <p:ph idx="1"/>
          </p:nvPr>
        </p:nvSpPr>
        <p:spPr>
          <a:xfrm>
            <a:off x="685800" y="1295400"/>
            <a:ext cx="8153400" cy="5410200"/>
          </a:xfrm>
        </p:spPr>
        <p:txBody>
          <a:bodyPr>
            <a:noAutofit/>
          </a:bodyPr>
          <a:lstStyle/>
          <a:p>
            <a:pPr algn="just">
              <a:lnSpc>
                <a:spcPct val="170000"/>
              </a:lnSpc>
            </a:pPr>
            <a:r>
              <a:rPr lang="en-US" sz="1800" dirty="0">
                <a:latin typeface="Times New Roman" pitchFamily="18" charset="0"/>
                <a:cs typeface="Times New Roman" pitchFamily="18" charset="0"/>
              </a:rPr>
              <a:t>Each process gets a small unit of CPU time (</a:t>
            </a:r>
            <a:r>
              <a:rPr lang="en-US" sz="1800" i="1" dirty="0">
                <a:latin typeface="Times New Roman" pitchFamily="18" charset="0"/>
                <a:cs typeface="Times New Roman" pitchFamily="18" charset="0"/>
              </a:rPr>
              <a:t>time quantum</a:t>
            </a:r>
            <a:r>
              <a:rPr lang="en-US" sz="1800" dirty="0">
                <a:latin typeface="Times New Roman" pitchFamily="18" charset="0"/>
                <a:cs typeface="Times New Roman" pitchFamily="18" charset="0"/>
              </a:rPr>
              <a:t>), usually 10-100 milliseconds.  After this time has elapsed, the process is preempted and added to the end of the ready queue.</a:t>
            </a:r>
          </a:p>
          <a:p>
            <a:pPr algn="just">
              <a:lnSpc>
                <a:spcPct val="170000"/>
              </a:lnSpc>
            </a:pPr>
            <a:r>
              <a:rPr lang="en-US" sz="1800" dirty="0">
                <a:latin typeface="Times New Roman" pitchFamily="18" charset="0"/>
                <a:cs typeface="Times New Roman" pitchFamily="18" charset="0"/>
              </a:rPr>
              <a:t>If there are </a:t>
            </a:r>
            <a:r>
              <a:rPr lang="en-US" sz="1800" i="1" dirty="0">
                <a:latin typeface="Times New Roman" pitchFamily="18" charset="0"/>
                <a:cs typeface="Times New Roman" pitchFamily="18" charset="0"/>
              </a:rPr>
              <a:t>n</a:t>
            </a:r>
            <a:r>
              <a:rPr lang="en-US" sz="1800" dirty="0">
                <a:latin typeface="Times New Roman" pitchFamily="18" charset="0"/>
                <a:cs typeface="Times New Roman" pitchFamily="18" charset="0"/>
              </a:rPr>
              <a:t> processes in the ready queue and the time quantum is </a:t>
            </a:r>
            <a:r>
              <a:rPr lang="en-US" sz="1800" i="1" dirty="0">
                <a:latin typeface="Times New Roman" pitchFamily="18" charset="0"/>
                <a:cs typeface="Times New Roman" pitchFamily="18" charset="0"/>
              </a:rPr>
              <a:t>q</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No </a:t>
            </a:r>
            <a:r>
              <a:rPr lang="en-US" sz="1800" dirty="0">
                <a:latin typeface="Times New Roman" pitchFamily="18" charset="0"/>
                <a:cs typeface="Times New Roman" pitchFamily="18" charset="0"/>
              </a:rPr>
              <a:t>process waits more than (</a:t>
            </a:r>
            <a:r>
              <a:rPr lang="en-US" sz="1800" i="1" dirty="0">
                <a:latin typeface="Times New Roman" pitchFamily="18" charset="0"/>
                <a:cs typeface="Times New Roman" pitchFamily="18" charset="0"/>
              </a:rPr>
              <a:t>n</a:t>
            </a:r>
            <a:r>
              <a:rPr lang="en-US" sz="1800" dirty="0">
                <a:latin typeface="Times New Roman" pitchFamily="18" charset="0"/>
                <a:cs typeface="Times New Roman" pitchFamily="18" charset="0"/>
              </a:rPr>
              <a:t>-1)</a:t>
            </a:r>
            <a:r>
              <a:rPr lang="en-US" sz="1800" i="1" dirty="0">
                <a:latin typeface="Times New Roman" pitchFamily="18" charset="0"/>
                <a:cs typeface="Times New Roman" pitchFamily="18" charset="0"/>
              </a:rPr>
              <a:t>q </a:t>
            </a:r>
            <a:r>
              <a:rPr lang="en-US" sz="1800" dirty="0">
                <a:latin typeface="Times New Roman" pitchFamily="18" charset="0"/>
                <a:cs typeface="Times New Roman" pitchFamily="18" charset="0"/>
              </a:rPr>
              <a:t>time units.</a:t>
            </a:r>
          </a:p>
          <a:p>
            <a:pPr algn="just">
              <a:lnSpc>
                <a:spcPct val="170000"/>
              </a:lnSpc>
            </a:pPr>
            <a:r>
              <a:rPr lang="en-US" sz="1800" dirty="0">
                <a:latin typeface="Times New Roman" pitchFamily="18" charset="0"/>
                <a:cs typeface="Times New Roman" pitchFamily="18" charset="0"/>
              </a:rPr>
              <a:t>Performance</a:t>
            </a:r>
          </a:p>
          <a:p>
            <a:pPr lvl="1" algn="just">
              <a:lnSpc>
                <a:spcPct val="170000"/>
              </a:lnSpc>
            </a:pPr>
            <a:r>
              <a:rPr lang="en-US" sz="1800" i="1" dirty="0">
                <a:latin typeface="Times New Roman" pitchFamily="18" charset="0"/>
                <a:cs typeface="Times New Roman" pitchFamily="18" charset="0"/>
              </a:rPr>
              <a:t>q</a:t>
            </a:r>
            <a:r>
              <a:rPr lang="en-US" sz="1800" dirty="0">
                <a:latin typeface="Times New Roman" pitchFamily="18" charset="0"/>
                <a:cs typeface="Times New Roman" pitchFamily="18" charset="0"/>
              </a:rPr>
              <a:t> large </a:t>
            </a:r>
            <a:r>
              <a:rPr lang="en-US" sz="1800" dirty="0">
                <a:latin typeface="Times New Roman" pitchFamily="18" charset="0"/>
                <a:cs typeface="Times New Roman" pitchFamily="18" charset="0"/>
                <a:sym typeface="Symbol" pitchFamily="18" charset="2"/>
              </a:rPr>
              <a:t> FIFO</a:t>
            </a:r>
          </a:p>
          <a:p>
            <a:pPr lvl="1" algn="just">
              <a:lnSpc>
                <a:spcPct val="170000"/>
              </a:lnSpc>
            </a:pPr>
            <a:r>
              <a:rPr lang="en-US" sz="1800" i="1" dirty="0">
                <a:latin typeface="Times New Roman" pitchFamily="18" charset="0"/>
                <a:cs typeface="Times New Roman" pitchFamily="18" charset="0"/>
                <a:sym typeface="Symbol" pitchFamily="18" charset="2"/>
              </a:rPr>
              <a:t>q </a:t>
            </a:r>
            <a:r>
              <a:rPr lang="en-US" sz="1800" dirty="0">
                <a:latin typeface="Times New Roman" pitchFamily="18" charset="0"/>
                <a:cs typeface="Times New Roman" pitchFamily="18" charset="0"/>
                <a:sym typeface="Symbol" pitchFamily="18" charset="2"/>
              </a:rPr>
              <a:t>small  </a:t>
            </a:r>
            <a:r>
              <a:rPr lang="en-US" sz="1800" i="1" dirty="0">
                <a:latin typeface="Times New Roman" pitchFamily="18" charset="0"/>
                <a:cs typeface="Times New Roman" pitchFamily="18" charset="0"/>
                <a:sym typeface="Symbol" pitchFamily="18" charset="2"/>
              </a:rPr>
              <a:t>q </a:t>
            </a:r>
            <a:r>
              <a:rPr lang="en-US" sz="1800" dirty="0">
                <a:latin typeface="Times New Roman" pitchFamily="18" charset="0"/>
                <a:cs typeface="Times New Roman" pitchFamily="18" charset="0"/>
                <a:sym typeface="Symbol" pitchFamily="18" charset="2"/>
              </a:rPr>
              <a:t>must be large </a:t>
            </a:r>
            <a:r>
              <a:rPr lang="en-US" sz="1800" dirty="0" err="1" smtClean="0">
                <a:latin typeface="Times New Roman" pitchFamily="18" charset="0"/>
                <a:cs typeface="Times New Roman" pitchFamily="18" charset="0"/>
                <a:sym typeface="Symbol" pitchFamily="18" charset="2"/>
              </a:rPr>
              <a:t>w.r.t</a:t>
            </a:r>
            <a:r>
              <a:rPr lang="en-US" sz="1800" dirty="0" smtClean="0">
                <a:latin typeface="Times New Roman" pitchFamily="18" charset="0"/>
                <a:cs typeface="Times New Roman" pitchFamily="18" charset="0"/>
                <a:sym typeface="Symbol" pitchFamily="18" charset="2"/>
              </a:rPr>
              <a:t>. context </a:t>
            </a:r>
            <a:r>
              <a:rPr lang="en-US" sz="1800" dirty="0">
                <a:latin typeface="Times New Roman" pitchFamily="18" charset="0"/>
                <a:cs typeface="Times New Roman" pitchFamily="18" charset="0"/>
                <a:sym typeface="Symbol" pitchFamily="18" charset="2"/>
              </a:rPr>
              <a:t>switch, otherwise overhead is too high</a:t>
            </a:r>
            <a:r>
              <a:rPr lang="en-US" sz="1800" dirty="0" smtClean="0">
                <a:latin typeface="Times New Roman" pitchFamily="18" charset="0"/>
                <a:cs typeface="Times New Roman" pitchFamily="18" charset="0"/>
                <a:sym typeface="Symbol" pitchFamily="18" charset="2"/>
              </a:rPr>
              <a:t>.</a:t>
            </a:r>
          </a:p>
          <a:p>
            <a:pPr algn="just">
              <a:lnSpc>
                <a:spcPct val="170000"/>
              </a:lnSpc>
            </a:pPr>
            <a:r>
              <a:rPr lang="en-GB" sz="1800" dirty="0" smtClean="0">
                <a:latin typeface="Times New Roman" pitchFamily="18" charset="0"/>
                <a:cs typeface="Times New Roman" pitchFamily="18" charset="0"/>
              </a:rPr>
              <a:t>One rule of thumb is that 80% of the CPU bursts should be shorter than the time quantum</a:t>
            </a:r>
          </a:p>
          <a:p>
            <a:pPr lvl="1" algn="just">
              <a:lnSpc>
                <a:spcPct val="170000"/>
              </a:lnSpc>
            </a:pPr>
            <a:endParaRPr lang="en-US" sz="1800" dirty="0">
              <a:latin typeface="Times New Roman" pitchFamily="18" charset="0"/>
              <a:cs typeface="Times New Roman" pitchFamily="18" charset="0"/>
              <a:sym typeface="Symbol" pitchFamily="18" charset="2"/>
            </a:endParaRPr>
          </a:p>
        </p:txBody>
      </p:sp>
      <p:sp>
        <p:nvSpPr>
          <p:cNvPr id="6" name="Slide Number Placeholder 5"/>
          <p:cNvSpPr>
            <a:spLocks noGrp="1"/>
          </p:cNvSpPr>
          <p:nvPr>
            <p:ph type="sldNum" sz="quarter" idx="12"/>
          </p:nvPr>
        </p:nvSpPr>
        <p:spPr/>
        <p:txBody>
          <a:bodyPr/>
          <a:lstStyle/>
          <a:p>
            <a:fld id="{EDC8AA99-7238-42D3-B68A-A4E1B56FEE73}" type="slidenum">
              <a:rPr lang="en-US" smtClean="0"/>
              <a:pPr/>
              <a:t>36</a:t>
            </a:fld>
            <a:endParaRPr lang="en-US"/>
          </a:p>
        </p:txBody>
      </p:sp>
      <p:sp>
        <p:nvSpPr>
          <p:cNvPr id="2" name="Date Placeholder 1"/>
          <p:cNvSpPr>
            <a:spLocks noGrp="1"/>
          </p:cNvSpPr>
          <p:nvPr>
            <p:ph type="dt" sz="half" idx="10"/>
          </p:nvPr>
        </p:nvSpPr>
        <p:spPr/>
        <p:txBody>
          <a:bodyPr/>
          <a:lstStyle/>
          <a:p>
            <a:fld id="{522CACF4-CB96-4A0E-9446-566C17CA1983}" type="datetime1">
              <a:rPr lang="en-US" smtClean="0"/>
              <a:t>7/13/2017</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914400" y="0"/>
            <a:ext cx="8054975" cy="844550"/>
          </a:xfrm>
        </p:spPr>
        <p:txBody>
          <a:bodyPr>
            <a:norm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smtClean="0">
                <a:latin typeface="Times New Roman" pitchFamily="18" charset="0"/>
                <a:cs typeface="Times New Roman" pitchFamily="18" charset="0"/>
              </a:rPr>
              <a:t>Example of RR with Time Quantum = 4 </a:t>
            </a:r>
            <a:r>
              <a:rPr lang="en-GB" sz="3200" dirty="0" err="1" smtClean="0">
                <a:latin typeface="Times New Roman" pitchFamily="18" charset="0"/>
                <a:cs typeface="Times New Roman" pitchFamily="18" charset="0"/>
              </a:rPr>
              <a:t>ms</a:t>
            </a:r>
            <a:endParaRPr lang="en-GB" sz="3200" dirty="0" smtClean="0">
              <a:latin typeface="Times New Roman" pitchFamily="18" charset="0"/>
              <a:cs typeface="Times New Roman" pitchFamily="18" charset="0"/>
            </a:endParaRPr>
          </a:p>
        </p:txBody>
      </p:sp>
      <p:sp>
        <p:nvSpPr>
          <p:cNvPr id="28675" name="Rectangle 2"/>
          <p:cNvSpPr>
            <a:spLocks noGrp="1" noChangeArrowheads="1"/>
          </p:cNvSpPr>
          <p:nvPr>
            <p:ph idx="1"/>
          </p:nvPr>
        </p:nvSpPr>
        <p:spPr>
          <a:xfrm>
            <a:off x="609600" y="762000"/>
            <a:ext cx="8534400" cy="6096000"/>
          </a:xfrm>
        </p:spPr>
        <p:txBody>
          <a:bodyPr>
            <a:noAutofit/>
          </a:bodyPr>
          <a:lstStyle/>
          <a:p>
            <a:pPr>
              <a:lnSpc>
                <a:spcPct val="93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t>	</a:t>
            </a: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rPr>
              <a:t>Process</a:t>
            </a: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rPr>
              <a:t>Burst Time</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i="1" dirty="0" smtClean="0">
                <a:latin typeface="Times New Roman" pitchFamily="18" charset="0"/>
                <a:cs typeface="Times New Roman" pitchFamily="18" charset="0"/>
              </a:rPr>
              <a:t>		P</a:t>
            </a:r>
            <a:r>
              <a:rPr lang="en-GB" sz="1800" i="1" baseline="-25000" dirty="0" smtClean="0">
                <a:latin typeface="Times New Roman" pitchFamily="18" charset="0"/>
                <a:cs typeface="Times New Roman" pitchFamily="18" charset="0"/>
              </a:rPr>
              <a:t>1	</a:t>
            </a:r>
            <a:r>
              <a:rPr lang="en-GB" sz="1800" dirty="0" smtClean="0">
                <a:latin typeface="Times New Roman" pitchFamily="18" charset="0"/>
                <a:cs typeface="Times New Roman" pitchFamily="18" charset="0"/>
              </a:rPr>
              <a:t>11</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2	7</a:t>
            </a:r>
            <a:endParaRPr lang="en-GB" sz="1800" dirty="0" smtClean="0">
              <a:latin typeface="Times New Roman" pitchFamily="18" charset="0"/>
              <a:cs typeface="Times New Roman" pitchFamily="18" charset="0"/>
            </a:endParaRP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3	</a:t>
            </a:r>
            <a:r>
              <a:rPr lang="en-GB" sz="1800" dirty="0" smtClean="0">
                <a:latin typeface="Times New Roman" pitchFamily="18" charset="0"/>
                <a:cs typeface="Times New Roman" pitchFamily="18" charset="0"/>
              </a:rPr>
              <a:t>15</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P</a:t>
            </a:r>
            <a:r>
              <a:rPr lang="en-GB" sz="1800" i="1" baseline="-25000" dirty="0" smtClean="0">
                <a:latin typeface="Times New Roman" pitchFamily="18" charset="0"/>
                <a:cs typeface="Times New Roman" pitchFamily="18" charset="0"/>
              </a:rPr>
              <a:t>4	 </a:t>
            </a:r>
            <a:r>
              <a:rPr lang="en-GB" sz="1800" dirty="0">
                <a:latin typeface="Times New Roman" pitchFamily="18" charset="0"/>
                <a:cs typeface="Times New Roman" pitchFamily="18" charset="0"/>
              </a:rPr>
              <a:t>4</a:t>
            </a:r>
            <a:endParaRPr lang="en-GB" sz="1800" dirty="0" smtClean="0">
              <a:latin typeface="Times New Roman" pitchFamily="18" charset="0"/>
              <a:cs typeface="Times New Roman" pitchFamily="18" charset="0"/>
            </a:endParaRPr>
          </a:p>
          <a:p>
            <a:pPr>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Gantt chart is: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endParaRPr lang="en-GB" sz="1800" dirty="0" smtClean="0">
              <a:latin typeface="Times New Roman" pitchFamily="18" charset="0"/>
              <a:cs typeface="Times New Roman" pitchFamily="18" charset="0"/>
            </a:endParaRPr>
          </a:p>
          <a:p>
            <a:pPr>
              <a:lnSpc>
                <a:spcPct val="16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Typically, </a:t>
            </a:r>
            <a:r>
              <a:rPr lang="en-GB" sz="1800" u="sng" dirty="0" smtClean="0">
                <a:latin typeface="Times New Roman" pitchFamily="18" charset="0"/>
                <a:cs typeface="Times New Roman" pitchFamily="18" charset="0"/>
              </a:rPr>
              <a:t>higher</a:t>
            </a:r>
            <a:r>
              <a:rPr lang="en-GB" sz="1800" dirty="0" smtClean="0">
                <a:latin typeface="Times New Roman" pitchFamily="18" charset="0"/>
                <a:cs typeface="Times New Roman" pitchFamily="18" charset="0"/>
              </a:rPr>
              <a:t> average turnaround than SJF, but </a:t>
            </a:r>
            <a:r>
              <a:rPr lang="en-GB" sz="1800" u="sng" dirty="0" smtClean="0">
                <a:latin typeface="Times New Roman" pitchFamily="18" charset="0"/>
                <a:cs typeface="Times New Roman" pitchFamily="18" charset="0"/>
              </a:rPr>
              <a:t>better</a:t>
            </a: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response time</a:t>
            </a:r>
          </a:p>
          <a:p>
            <a:pPr>
              <a:lnSpc>
                <a:spcPct val="16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Average turn-around time = (30-0)+(23-0)+(37-0)+(16-0)</a:t>
            </a:r>
          </a:p>
          <a:p>
            <a:pPr>
              <a:lnSpc>
                <a:spcPct val="16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=30 + 23 + 37 + 16) / 4 = 26.5</a:t>
            </a:r>
          </a:p>
          <a:p>
            <a:pPr>
              <a:lnSpc>
                <a:spcPct val="16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Average waiting time = [0+(16-4)+(27-20)]+[4+(20-8)]+[8+(23-12)+(30-27)]+[12]</a:t>
            </a:r>
          </a:p>
          <a:p>
            <a:pPr>
              <a:lnSpc>
                <a:spcPct val="160000"/>
              </a:lnSpc>
              <a:tabLst>
                <a:tab pos="341313" algn="l"/>
                <a:tab pos="2219325" algn="ctr"/>
                <a:tab pos="3994150" algn="ctr"/>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                                    = (19+4+22+12)/4</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=14.25</a:t>
            </a:r>
          </a:p>
          <a:p>
            <a:pPr>
              <a:lnSpc>
                <a:spcPct val="160000"/>
              </a:lnSpc>
              <a:tabLst>
                <a:tab pos="341313" algn="l"/>
                <a:tab pos="2219325" algn="ctr"/>
                <a:tab pos="3994150" algn="ctr"/>
                <a:tab pos="4568825" algn="l"/>
                <a:tab pos="5483225" algn="l"/>
                <a:tab pos="6397625" algn="l"/>
                <a:tab pos="7312025" algn="l"/>
                <a:tab pos="8226425" algn="l"/>
                <a:tab pos="9140825" algn="l"/>
                <a:tab pos="10055225" algn="l"/>
              </a:tabLst>
            </a:pPr>
            <a:endParaRPr lang="en-GB" sz="1800" i="1" dirty="0" smtClean="0">
              <a:latin typeface="Times New Roman" pitchFamily="18" charset="0"/>
              <a:cs typeface="Times New Roman" pitchFamily="18" charset="0"/>
            </a:endParaRPr>
          </a:p>
        </p:txBody>
      </p:sp>
      <p:sp>
        <p:nvSpPr>
          <p:cNvPr id="48" name="Slide Number Placeholder 47"/>
          <p:cNvSpPr>
            <a:spLocks noGrp="1"/>
          </p:cNvSpPr>
          <p:nvPr>
            <p:ph type="sldNum" sz="quarter" idx="12"/>
          </p:nvPr>
        </p:nvSpPr>
        <p:spPr/>
        <p:txBody>
          <a:bodyPr/>
          <a:lstStyle/>
          <a:p>
            <a:fld id="{EDC8AA99-7238-42D3-B68A-A4E1B56FEE73}" type="slidenum">
              <a:rPr lang="en-US" smtClean="0"/>
              <a:pPr/>
              <a:t>37</a:t>
            </a:fld>
            <a:endParaRPr lang="en-US"/>
          </a:p>
        </p:txBody>
      </p:sp>
      <p:grpSp>
        <p:nvGrpSpPr>
          <p:cNvPr id="2" name="Group 3"/>
          <p:cNvGrpSpPr>
            <a:grpSpLocks/>
          </p:cNvGrpSpPr>
          <p:nvPr/>
        </p:nvGrpSpPr>
        <p:grpSpPr bwMode="auto">
          <a:xfrm>
            <a:off x="2438400" y="2743201"/>
            <a:ext cx="5448970" cy="918868"/>
            <a:chOff x="1014" y="2490"/>
            <a:chExt cx="3785" cy="617"/>
          </a:xfrm>
        </p:grpSpPr>
        <p:grpSp>
          <p:nvGrpSpPr>
            <p:cNvPr id="3" name="Group 4"/>
            <p:cNvGrpSpPr>
              <a:grpSpLocks/>
            </p:cNvGrpSpPr>
            <p:nvPr/>
          </p:nvGrpSpPr>
          <p:grpSpPr bwMode="auto">
            <a:xfrm>
              <a:off x="1110" y="2490"/>
              <a:ext cx="3551" cy="383"/>
              <a:chOff x="1110" y="2490"/>
              <a:chExt cx="3551" cy="383"/>
            </a:xfrm>
          </p:grpSpPr>
          <p:grpSp>
            <p:nvGrpSpPr>
              <p:cNvPr id="4" name="Group 5"/>
              <p:cNvGrpSpPr>
                <a:grpSpLocks/>
              </p:cNvGrpSpPr>
              <p:nvPr/>
            </p:nvGrpSpPr>
            <p:grpSpPr bwMode="auto">
              <a:xfrm>
                <a:off x="1110" y="2490"/>
                <a:ext cx="354" cy="383"/>
                <a:chOff x="1110" y="2490"/>
                <a:chExt cx="354" cy="383"/>
              </a:xfrm>
            </p:grpSpPr>
            <p:sp>
              <p:nvSpPr>
                <p:cNvPr id="28717" name="AutoShape 6"/>
                <p:cNvSpPr>
                  <a:spLocks noChangeArrowheads="1"/>
                </p:cNvSpPr>
                <p:nvPr/>
              </p:nvSpPr>
              <p:spPr bwMode="auto">
                <a:xfrm>
                  <a:off x="1110"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28718" name="AutoShape 7"/>
                <p:cNvSpPr>
                  <a:spLocks noChangeArrowheads="1"/>
                </p:cNvSpPr>
                <p:nvPr/>
              </p:nvSpPr>
              <p:spPr bwMode="auto">
                <a:xfrm>
                  <a:off x="1110"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1</a:t>
                  </a:r>
                </a:p>
              </p:txBody>
            </p:sp>
          </p:grpSp>
          <p:grpSp>
            <p:nvGrpSpPr>
              <p:cNvPr id="5" name="Group 8"/>
              <p:cNvGrpSpPr>
                <a:grpSpLocks/>
              </p:cNvGrpSpPr>
              <p:nvPr/>
            </p:nvGrpSpPr>
            <p:grpSpPr bwMode="auto">
              <a:xfrm>
                <a:off x="1465" y="2490"/>
                <a:ext cx="355" cy="383"/>
                <a:chOff x="1465" y="2490"/>
                <a:chExt cx="355" cy="383"/>
              </a:xfrm>
            </p:grpSpPr>
            <p:sp>
              <p:nvSpPr>
                <p:cNvPr id="28715" name="AutoShape 9"/>
                <p:cNvSpPr>
                  <a:spLocks noChangeArrowheads="1"/>
                </p:cNvSpPr>
                <p:nvPr/>
              </p:nvSpPr>
              <p:spPr bwMode="auto">
                <a:xfrm>
                  <a:off x="1465"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28716" name="AutoShape 10"/>
                <p:cNvSpPr>
                  <a:spLocks noChangeArrowheads="1"/>
                </p:cNvSpPr>
                <p:nvPr/>
              </p:nvSpPr>
              <p:spPr bwMode="auto">
                <a:xfrm>
                  <a:off x="1465"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2</a:t>
                  </a:r>
                </a:p>
              </p:txBody>
            </p:sp>
          </p:grpSp>
          <p:grpSp>
            <p:nvGrpSpPr>
              <p:cNvPr id="6" name="Group 11"/>
              <p:cNvGrpSpPr>
                <a:grpSpLocks/>
              </p:cNvGrpSpPr>
              <p:nvPr/>
            </p:nvGrpSpPr>
            <p:grpSpPr bwMode="auto">
              <a:xfrm>
                <a:off x="1820" y="2490"/>
                <a:ext cx="354" cy="383"/>
                <a:chOff x="1820" y="2490"/>
                <a:chExt cx="354" cy="383"/>
              </a:xfrm>
            </p:grpSpPr>
            <p:sp>
              <p:nvSpPr>
                <p:cNvPr id="28713" name="AutoShape 12"/>
                <p:cNvSpPr>
                  <a:spLocks noChangeArrowheads="1"/>
                </p:cNvSpPr>
                <p:nvPr/>
              </p:nvSpPr>
              <p:spPr bwMode="auto">
                <a:xfrm>
                  <a:off x="1820"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28714" name="AutoShape 13"/>
                <p:cNvSpPr>
                  <a:spLocks noChangeArrowheads="1"/>
                </p:cNvSpPr>
                <p:nvPr/>
              </p:nvSpPr>
              <p:spPr bwMode="auto">
                <a:xfrm>
                  <a:off x="1820"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3</a:t>
                  </a:r>
                </a:p>
              </p:txBody>
            </p:sp>
          </p:grpSp>
          <p:grpSp>
            <p:nvGrpSpPr>
              <p:cNvPr id="7" name="Group 14"/>
              <p:cNvGrpSpPr>
                <a:grpSpLocks/>
              </p:cNvGrpSpPr>
              <p:nvPr/>
            </p:nvGrpSpPr>
            <p:grpSpPr bwMode="auto">
              <a:xfrm>
                <a:off x="2175" y="2490"/>
                <a:ext cx="354" cy="383"/>
                <a:chOff x="2175" y="2490"/>
                <a:chExt cx="354" cy="383"/>
              </a:xfrm>
            </p:grpSpPr>
            <p:sp>
              <p:nvSpPr>
                <p:cNvPr id="28711" name="AutoShape 15"/>
                <p:cNvSpPr>
                  <a:spLocks noChangeArrowheads="1"/>
                </p:cNvSpPr>
                <p:nvPr/>
              </p:nvSpPr>
              <p:spPr bwMode="auto">
                <a:xfrm>
                  <a:off x="2175"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28712" name="AutoShape 16"/>
                <p:cNvSpPr>
                  <a:spLocks noChangeArrowheads="1"/>
                </p:cNvSpPr>
                <p:nvPr/>
              </p:nvSpPr>
              <p:spPr bwMode="auto">
                <a:xfrm>
                  <a:off x="2175"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solidFill>
                      <a:latin typeface="Helvetica" pitchFamily="34" charset="0"/>
                    </a:rPr>
                    <a:t>P</a:t>
                  </a:r>
                  <a:r>
                    <a:rPr lang="en-GB" sz="1800" baseline="-25000" dirty="0">
                      <a:solidFill>
                        <a:schemeClr val="tx1"/>
                      </a:solidFill>
                      <a:latin typeface="Helvetica" pitchFamily="34" charset="0"/>
                    </a:rPr>
                    <a:t>4</a:t>
                  </a:r>
                </a:p>
              </p:txBody>
            </p:sp>
          </p:grpSp>
          <p:grpSp>
            <p:nvGrpSpPr>
              <p:cNvPr id="8" name="Group 17"/>
              <p:cNvGrpSpPr>
                <a:grpSpLocks/>
              </p:cNvGrpSpPr>
              <p:nvPr/>
            </p:nvGrpSpPr>
            <p:grpSpPr bwMode="auto">
              <a:xfrm>
                <a:off x="2531" y="2490"/>
                <a:ext cx="355" cy="383"/>
                <a:chOff x="2531" y="2490"/>
                <a:chExt cx="355" cy="383"/>
              </a:xfrm>
            </p:grpSpPr>
            <p:sp>
              <p:nvSpPr>
                <p:cNvPr id="28709" name="AutoShape 18"/>
                <p:cNvSpPr>
                  <a:spLocks noChangeArrowheads="1"/>
                </p:cNvSpPr>
                <p:nvPr/>
              </p:nvSpPr>
              <p:spPr bwMode="auto">
                <a:xfrm>
                  <a:off x="2531"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28710" name="AutoShape 19"/>
                <p:cNvSpPr>
                  <a:spLocks noChangeArrowheads="1"/>
                </p:cNvSpPr>
                <p:nvPr/>
              </p:nvSpPr>
              <p:spPr bwMode="auto">
                <a:xfrm>
                  <a:off x="2531"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1</a:t>
                  </a:r>
                </a:p>
              </p:txBody>
            </p:sp>
          </p:grpSp>
          <p:grpSp>
            <p:nvGrpSpPr>
              <p:cNvPr id="9" name="Group 20"/>
              <p:cNvGrpSpPr>
                <a:grpSpLocks/>
              </p:cNvGrpSpPr>
              <p:nvPr/>
            </p:nvGrpSpPr>
            <p:grpSpPr bwMode="auto">
              <a:xfrm>
                <a:off x="2886" y="2490"/>
                <a:ext cx="354" cy="383"/>
                <a:chOff x="2886" y="2490"/>
                <a:chExt cx="354" cy="383"/>
              </a:xfrm>
            </p:grpSpPr>
            <p:sp>
              <p:nvSpPr>
                <p:cNvPr id="28707" name="AutoShape 21"/>
                <p:cNvSpPr>
                  <a:spLocks noChangeArrowheads="1"/>
                </p:cNvSpPr>
                <p:nvPr/>
              </p:nvSpPr>
              <p:spPr bwMode="auto">
                <a:xfrm>
                  <a:off x="2886"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28708" name="AutoShape 22"/>
                <p:cNvSpPr>
                  <a:spLocks noChangeArrowheads="1"/>
                </p:cNvSpPr>
                <p:nvPr/>
              </p:nvSpPr>
              <p:spPr bwMode="auto">
                <a:xfrm>
                  <a:off x="2886"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P2</a:t>
                  </a:r>
                  <a:endParaRPr lang="en-GB" sz="1800" baseline="-25000" dirty="0">
                    <a:solidFill>
                      <a:schemeClr val="tx1"/>
                    </a:solidFill>
                    <a:latin typeface="Helvetica" pitchFamily="34" charset="0"/>
                  </a:endParaRPr>
                </a:p>
              </p:txBody>
            </p:sp>
          </p:grpSp>
          <p:grpSp>
            <p:nvGrpSpPr>
              <p:cNvPr id="10" name="Group 23"/>
              <p:cNvGrpSpPr>
                <a:grpSpLocks/>
              </p:cNvGrpSpPr>
              <p:nvPr/>
            </p:nvGrpSpPr>
            <p:grpSpPr bwMode="auto">
              <a:xfrm>
                <a:off x="3241" y="2490"/>
                <a:ext cx="354" cy="383"/>
                <a:chOff x="3241" y="2490"/>
                <a:chExt cx="354" cy="383"/>
              </a:xfrm>
            </p:grpSpPr>
            <p:sp>
              <p:nvSpPr>
                <p:cNvPr id="28705" name="AutoShape 24"/>
                <p:cNvSpPr>
                  <a:spLocks noChangeArrowheads="1"/>
                </p:cNvSpPr>
                <p:nvPr/>
              </p:nvSpPr>
              <p:spPr bwMode="auto">
                <a:xfrm>
                  <a:off x="3241"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28706" name="AutoShape 25"/>
                <p:cNvSpPr>
                  <a:spLocks noChangeArrowheads="1"/>
                </p:cNvSpPr>
                <p:nvPr/>
              </p:nvSpPr>
              <p:spPr bwMode="auto">
                <a:xfrm>
                  <a:off x="3241"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P</a:t>
                  </a:r>
                  <a:r>
                    <a:rPr lang="en-GB" baseline="-25000" dirty="0">
                      <a:latin typeface="Helvetica" pitchFamily="34" charset="0"/>
                    </a:rPr>
                    <a:t>3</a:t>
                  </a:r>
                  <a:endParaRPr lang="en-GB" sz="1800" baseline="-25000" dirty="0">
                    <a:solidFill>
                      <a:schemeClr val="tx1"/>
                    </a:solidFill>
                    <a:latin typeface="Helvetica" pitchFamily="34" charset="0"/>
                  </a:endParaRPr>
                </a:p>
              </p:txBody>
            </p:sp>
          </p:grpSp>
          <p:grpSp>
            <p:nvGrpSpPr>
              <p:cNvPr id="11" name="Group 26"/>
              <p:cNvGrpSpPr>
                <a:grpSpLocks/>
              </p:cNvGrpSpPr>
              <p:nvPr/>
            </p:nvGrpSpPr>
            <p:grpSpPr bwMode="auto">
              <a:xfrm>
                <a:off x="3596" y="2490"/>
                <a:ext cx="354" cy="383"/>
                <a:chOff x="3596" y="2490"/>
                <a:chExt cx="354" cy="383"/>
              </a:xfrm>
            </p:grpSpPr>
            <p:sp>
              <p:nvSpPr>
                <p:cNvPr id="28703" name="AutoShape 27"/>
                <p:cNvSpPr>
                  <a:spLocks noChangeArrowheads="1"/>
                </p:cNvSpPr>
                <p:nvPr/>
              </p:nvSpPr>
              <p:spPr bwMode="auto">
                <a:xfrm>
                  <a:off x="3596"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28704" name="AutoShape 28"/>
                <p:cNvSpPr>
                  <a:spLocks noChangeArrowheads="1"/>
                </p:cNvSpPr>
                <p:nvPr/>
              </p:nvSpPr>
              <p:spPr bwMode="auto">
                <a:xfrm>
                  <a:off x="3596"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1</a:t>
                  </a:r>
                </a:p>
              </p:txBody>
            </p:sp>
          </p:grpSp>
          <p:grpSp>
            <p:nvGrpSpPr>
              <p:cNvPr id="12" name="Group 29"/>
              <p:cNvGrpSpPr>
                <a:grpSpLocks/>
              </p:cNvGrpSpPr>
              <p:nvPr/>
            </p:nvGrpSpPr>
            <p:grpSpPr bwMode="auto">
              <a:xfrm>
                <a:off x="3951" y="2490"/>
                <a:ext cx="355" cy="383"/>
                <a:chOff x="3951" y="2490"/>
                <a:chExt cx="355" cy="383"/>
              </a:xfrm>
            </p:grpSpPr>
            <p:sp>
              <p:nvSpPr>
                <p:cNvPr id="28701" name="AutoShape 30"/>
                <p:cNvSpPr>
                  <a:spLocks noChangeArrowheads="1"/>
                </p:cNvSpPr>
                <p:nvPr/>
              </p:nvSpPr>
              <p:spPr bwMode="auto">
                <a:xfrm>
                  <a:off x="3951" y="2490"/>
                  <a:ext cx="356" cy="384"/>
                </a:xfrm>
                <a:prstGeom prst="roundRect">
                  <a:avLst>
                    <a:gd name="adj" fmla="val 278"/>
                  </a:avLst>
                </a:prstGeom>
                <a:solidFill>
                  <a:srgbClr val="FFFF99"/>
                </a:solidFill>
                <a:ln w="9360">
                  <a:solidFill>
                    <a:srgbClr val="000000"/>
                  </a:solidFill>
                  <a:round/>
                  <a:headEnd/>
                  <a:tailEnd/>
                </a:ln>
              </p:spPr>
              <p:txBody>
                <a:bodyPr wrap="none" anchor="ctr"/>
                <a:lstStyle/>
                <a:p>
                  <a:endParaRPr lang="en-US"/>
                </a:p>
              </p:txBody>
            </p:sp>
            <p:sp>
              <p:nvSpPr>
                <p:cNvPr id="28702" name="AutoShape 31"/>
                <p:cNvSpPr>
                  <a:spLocks noChangeArrowheads="1"/>
                </p:cNvSpPr>
                <p:nvPr/>
              </p:nvSpPr>
              <p:spPr bwMode="auto">
                <a:xfrm>
                  <a:off x="3951" y="2490"/>
                  <a:ext cx="356" cy="384"/>
                </a:xfrm>
                <a:prstGeom prst="roundRect">
                  <a:avLst>
                    <a:gd name="adj" fmla="val 278"/>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3</a:t>
                  </a:r>
                </a:p>
              </p:txBody>
            </p:sp>
          </p:grpSp>
          <p:grpSp>
            <p:nvGrpSpPr>
              <p:cNvPr id="13" name="Group 32"/>
              <p:cNvGrpSpPr>
                <a:grpSpLocks/>
              </p:cNvGrpSpPr>
              <p:nvPr/>
            </p:nvGrpSpPr>
            <p:grpSpPr bwMode="auto">
              <a:xfrm>
                <a:off x="4307" y="2490"/>
                <a:ext cx="354" cy="383"/>
                <a:chOff x="4307" y="2490"/>
                <a:chExt cx="354" cy="383"/>
              </a:xfrm>
            </p:grpSpPr>
            <p:sp>
              <p:nvSpPr>
                <p:cNvPr id="28699" name="AutoShape 33"/>
                <p:cNvSpPr>
                  <a:spLocks noChangeArrowheads="1"/>
                </p:cNvSpPr>
                <p:nvPr/>
              </p:nvSpPr>
              <p:spPr bwMode="auto">
                <a:xfrm>
                  <a:off x="4307" y="2490"/>
                  <a:ext cx="355" cy="384"/>
                </a:xfrm>
                <a:prstGeom prst="roundRect">
                  <a:avLst>
                    <a:gd name="adj" fmla="val 282"/>
                  </a:avLst>
                </a:prstGeom>
                <a:solidFill>
                  <a:srgbClr val="FFFF99"/>
                </a:solidFill>
                <a:ln w="9360">
                  <a:solidFill>
                    <a:srgbClr val="000000"/>
                  </a:solidFill>
                  <a:round/>
                  <a:headEnd/>
                  <a:tailEnd/>
                </a:ln>
              </p:spPr>
              <p:txBody>
                <a:bodyPr wrap="none" anchor="ctr"/>
                <a:lstStyle/>
                <a:p>
                  <a:endParaRPr lang="en-US"/>
                </a:p>
              </p:txBody>
            </p:sp>
            <p:sp>
              <p:nvSpPr>
                <p:cNvPr id="28700" name="AutoShape 34"/>
                <p:cNvSpPr>
                  <a:spLocks noChangeArrowheads="1"/>
                </p:cNvSpPr>
                <p:nvPr/>
              </p:nvSpPr>
              <p:spPr bwMode="auto">
                <a:xfrm>
                  <a:off x="4307" y="2490"/>
                  <a:ext cx="355" cy="384"/>
                </a:xfrm>
                <a:prstGeom prst="roundRect">
                  <a:avLst>
                    <a:gd name="adj" fmla="val 282"/>
                  </a:avLst>
                </a:prstGeom>
                <a:noFill/>
                <a:ln w="9525">
                  <a:noFill/>
                  <a:round/>
                  <a:headEnd/>
                  <a:tailEnd/>
                </a:ln>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P</a:t>
                  </a:r>
                  <a:r>
                    <a:rPr lang="en-GB" sz="1800" baseline="-25000">
                      <a:solidFill>
                        <a:schemeClr val="tx1"/>
                      </a:solidFill>
                      <a:latin typeface="Helvetica" pitchFamily="34" charset="0"/>
                    </a:rPr>
                    <a:t>3</a:t>
                  </a:r>
                </a:p>
              </p:txBody>
            </p:sp>
          </p:grpSp>
        </p:grpSp>
        <p:sp>
          <p:nvSpPr>
            <p:cNvPr id="28678" name="AutoShape 35"/>
            <p:cNvSpPr>
              <a:spLocks noChangeArrowheads="1"/>
            </p:cNvSpPr>
            <p:nvPr/>
          </p:nvSpPr>
          <p:spPr bwMode="auto">
            <a:xfrm>
              <a:off x="1014" y="2874"/>
              <a:ext cx="196" cy="231"/>
            </a:xfrm>
            <a:prstGeom prst="roundRect">
              <a:avLst>
                <a:gd name="adj" fmla="val 509"/>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rPr>
                <a:t>0</a:t>
              </a:r>
            </a:p>
          </p:txBody>
        </p:sp>
        <p:sp>
          <p:nvSpPr>
            <p:cNvPr id="28679" name="AutoShape 36"/>
            <p:cNvSpPr>
              <a:spLocks noChangeArrowheads="1"/>
            </p:cNvSpPr>
            <p:nvPr/>
          </p:nvSpPr>
          <p:spPr bwMode="auto">
            <a:xfrm>
              <a:off x="1340" y="2871"/>
              <a:ext cx="215"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4</a:t>
              </a:r>
              <a:endParaRPr lang="en-GB" sz="1800" dirty="0">
                <a:solidFill>
                  <a:schemeClr val="tx1"/>
                </a:solidFill>
                <a:latin typeface="Helvetica" pitchFamily="34" charset="0"/>
              </a:endParaRPr>
            </a:p>
          </p:txBody>
        </p:sp>
        <p:sp>
          <p:nvSpPr>
            <p:cNvPr id="28680" name="AutoShape 37"/>
            <p:cNvSpPr>
              <a:spLocks noChangeArrowheads="1"/>
            </p:cNvSpPr>
            <p:nvPr/>
          </p:nvSpPr>
          <p:spPr bwMode="auto">
            <a:xfrm>
              <a:off x="1676" y="2871"/>
              <a:ext cx="215"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8</a:t>
              </a:r>
              <a:endParaRPr lang="en-GB" sz="1800" dirty="0">
                <a:solidFill>
                  <a:schemeClr val="tx1"/>
                </a:solidFill>
                <a:latin typeface="Helvetica" pitchFamily="34" charset="0"/>
              </a:endParaRPr>
            </a:p>
          </p:txBody>
        </p:sp>
        <p:sp>
          <p:nvSpPr>
            <p:cNvPr id="28681" name="AutoShape 38"/>
            <p:cNvSpPr>
              <a:spLocks noChangeArrowheads="1"/>
            </p:cNvSpPr>
            <p:nvPr/>
          </p:nvSpPr>
          <p:spPr bwMode="auto">
            <a:xfrm>
              <a:off x="2011" y="2871"/>
              <a:ext cx="304"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12</a:t>
              </a:r>
              <a:endParaRPr lang="en-GB" sz="1800" dirty="0">
                <a:solidFill>
                  <a:schemeClr val="tx1"/>
                </a:solidFill>
                <a:latin typeface="Helvetica" pitchFamily="34" charset="0"/>
              </a:endParaRPr>
            </a:p>
          </p:txBody>
        </p:sp>
        <p:sp>
          <p:nvSpPr>
            <p:cNvPr id="28682" name="AutoShape 39"/>
            <p:cNvSpPr>
              <a:spLocks noChangeArrowheads="1"/>
            </p:cNvSpPr>
            <p:nvPr/>
          </p:nvSpPr>
          <p:spPr bwMode="auto">
            <a:xfrm>
              <a:off x="2399" y="2871"/>
              <a:ext cx="304"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16</a:t>
              </a:r>
              <a:endParaRPr lang="en-GB" sz="1800" dirty="0">
                <a:solidFill>
                  <a:schemeClr val="tx1"/>
                </a:solidFill>
                <a:latin typeface="Helvetica" pitchFamily="34" charset="0"/>
              </a:endParaRPr>
            </a:p>
          </p:txBody>
        </p:sp>
        <p:sp>
          <p:nvSpPr>
            <p:cNvPr id="28683" name="AutoShape 40"/>
            <p:cNvSpPr>
              <a:spLocks noChangeArrowheads="1"/>
            </p:cNvSpPr>
            <p:nvPr/>
          </p:nvSpPr>
          <p:spPr bwMode="auto">
            <a:xfrm>
              <a:off x="2735" y="2871"/>
              <a:ext cx="304"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20</a:t>
              </a:r>
              <a:endParaRPr lang="en-GB" sz="1800" dirty="0">
                <a:solidFill>
                  <a:schemeClr val="tx1"/>
                </a:solidFill>
                <a:latin typeface="Helvetica" pitchFamily="34" charset="0"/>
              </a:endParaRPr>
            </a:p>
          </p:txBody>
        </p:sp>
        <p:sp>
          <p:nvSpPr>
            <p:cNvPr id="28684" name="AutoShape 41"/>
            <p:cNvSpPr>
              <a:spLocks noChangeArrowheads="1"/>
            </p:cNvSpPr>
            <p:nvPr/>
          </p:nvSpPr>
          <p:spPr bwMode="auto">
            <a:xfrm>
              <a:off x="3071" y="2871"/>
              <a:ext cx="304"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23</a:t>
              </a:r>
              <a:endParaRPr lang="en-GB" sz="1800" dirty="0">
                <a:solidFill>
                  <a:schemeClr val="tx1"/>
                </a:solidFill>
                <a:latin typeface="Helvetica" pitchFamily="34" charset="0"/>
              </a:endParaRPr>
            </a:p>
          </p:txBody>
        </p:sp>
        <p:sp>
          <p:nvSpPr>
            <p:cNvPr id="28685" name="AutoShape 42"/>
            <p:cNvSpPr>
              <a:spLocks noChangeArrowheads="1"/>
            </p:cNvSpPr>
            <p:nvPr/>
          </p:nvSpPr>
          <p:spPr bwMode="auto">
            <a:xfrm>
              <a:off x="3455" y="2871"/>
              <a:ext cx="304"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27</a:t>
              </a:r>
              <a:endParaRPr lang="en-GB" sz="1800" dirty="0">
                <a:solidFill>
                  <a:schemeClr val="tx1"/>
                </a:solidFill>
                <a:latin typeface="Helvetica" pitchFamily="34" charset="0"/>
              </a:endParaRPr>
            </a:p>
          </p:txBody>
        </p:sp>
        <p:sp>
          <p:nvSpPr>
            <p:cNvPr id="28686" name="AutoShape 43"/>
            <p:cNvSpPr>
              <a:spLocks noChangeArrowheads="1"/>
            </p:cNvSpPr>
            <p:nvPr/>
          </p:nvSpPr>
          <p:spPr bwMode="auto">
            <a:xfrm>
              <a:off x="3791" y="2871"/>
              <a:ext cx="304"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30</a:t>
              </a:r>
              <a:endParaRPr lang="en-GB" sz="1800" dirty="0">
                <a:solidFill>
                  <a:schemeClr val="tx1"/>
                </a:solidFill>
                <a:latin typeface="Helvetica" pitchFamily="34" charset="0"/>
              </a:endParaRPr>
            </a:p>
          </p:txBody>
        </p:sp>
        <p:sp>
          <p:nvSpPr>
            <p:cNvPr id="28687" name="AutoShape 44"/>
            <p:cNvSpPr>
              <a:spLocks noChangeArrowheads="1"/>
            </p:cNvSpPr>
            <p:nvPr/>
          </p:nvSpPr>
          <p:spPr bwMode="auto">
            <a:xfrm>
              <a:off x="4160" y="2871"/>
              <a:ext cx="304"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34</a:t>
              </a:r>
              <a:endParaRPr lang="en-GB" sz="1800" dirty="0">
                <a:solidFill>
                  <a:schemeClr val="tx1"/>
                </a:solidFill>
                <a:latin typeface="Helvetica" pitchFamily="34" charset="0"/>
              </a:endParaRPr>
            </a:p>
          </p:txBody>
        </p:sp>
        <p:sp>
          <p:nvSpPr>
            <p:cNvPr id="28688" name="AutoShape 45"/>
            <p:cNvSpPr>
              <a:spLocks noChangeArrowheads="1"/>
            </p:cNvSpPr>
            <p:nvPr/>
          </p:nvSpPr>
          <p:spPr bwMode="auto">
            <a:xfrm>
              <a:off x="4495" y="2871"/>
              <a:ext cx="304" cy="236"/>
            </a:xfrm>
            <a:prstGeom prst="roundRect">
              <a:avLst>
                <a:gd name="adj" fmla="val 431"/>
              </a:avLst>
            </a:prstGeom>
            <a:noFill/>
            <a:ln w="9525">
              <a:noFill/>
              <a:round/>
              <a:headEnd/>
              <a:tailEnd/>
            </a:ln>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solidFill>
                  <a:latin typeface="Helvetica" pitchFamily="34" charset="0"/>
                </a:rPr>
                <a:t>37</a:t>
              </a:r>
              <a:endParaRPr lang="en-GB" sz="1800" dirty="0">
                <a:solidFill>
                  <a:schemeClr val="tx1"/>
                </a:solidFill>
                <a:latin typeface="Helvetica" pitchFamily="34" charset="0"/>
              </a:endParaRPr>
            </a:p>
          </p:txBody>
        </p:sp>
      </p:grpSp>
      <p:sp>
        <p:nvSpPr>
          <p:cNvPr id="14" name="Date Placeholder 13"/>
          <p:cNvSpPr>
            <a:spLocks noGrp="1"/>
          </p:cNvSpPr>
          <p:nvPr>
            <p:ph type="dt" sz="half" idx="10"/>
          </p:nvPr>
        </p:nvSpPr>
        <p:spPr/>
        <p:txBody>
          <a:bodyPr/>
          <a:lstStyle/>
          <a:p>
            <a:fld id="{47700CC5-8972-4479-BFCC-2A59020F4D8D}"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685800" y="228600"/>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mtClean="0">
                <a:ea typeface="+mj-ea"/>
              </a:rPr>
              <a:t>Multi-level Queue Scheduling</a:t>
            </a:r>
          </a:p>
        </p:txBody>
      </p:sp>
      <p:sp>
        <p:nvSpPr>
          <p:cNvPr id="8" name="Slide Number Placeholder 7"/>
          <p:cNvSpPr>
            <a:spLocks noGrp="1"/>
          </p:cNvSpPr>
          <p:nvPr>
            <p:ph type="sldNum" sz="quarter" idx="12"/>
          </p:nvPr>
        </p:nvSpPr>
        <p:spPr/>
        <p:txBody>
          <a:bodyPr/>
          <a:lstStyle/>
          <a:p>
            <a:fld id="{EDC8AA99-7238-42D3-B68A-A4E1B56FEE73}" type="slidenum">
              <a:rPr lang="en-US" smtClean="0"/>
              <a:pPr/>
              <a:t>38</a:t>
            </a:fld>
            <a:endParaRPr lang="en-US"/>
          </a:p>
        </p:txBody>
      </p:sp>
      <p:grpSp>
        <p:nvGrpSpPr>
          <p:cNvPr id="2" name="Group 3"/>
          <p:cNvGrpSpPr>
            <a:grpSpLocks/>
          </p:cNvGrpSpPr>
          <p:nvPr/>
        </p:nvGrpSpPr>
        <p:grpSpPr bwMode="auto">
          <a:xfrm>
            <a:off x="1371600" y="1295400"/>
            <a:ext cx="6324600" cy="4724400"/>
            <a:chOff x="1069" y="1766"/>
            <a:chExt cx="3471" cy="2281"/>
          </a:xfrm>
        </p:grpSpPr>
        <p:pic>
          <p:nvPicPr>
            <p:cNvPr id="33797" name="Picture 4"/>
            <p:cNvPicPr>
              <a:picLocks noChangeAspect="1" noChangeArrowheads="1"/>
            </p:cNvPicPr>
            <p:nvPr/>
          </p:nvPicPr>
          <p:blipFill>
            <a:blip r:embed="rId3" cstate="print"/>
            <a:srcRect l="232" t="6743" r="456" b="6743"/>
            <a:stretch>
              <a:fillRect/>
            </a:stretch>
          </p:blipFill>
          <p:spPr bwMode="auto">
            <a:xfrm>
              <a:off x="1069" y="1766"/>
              <a:ext cx="3472" cy="2282"/>
            </a:xfrm>
            <a:prstGeom prst="rect">
              <a:avLst/>
            </a:prstGeom>
            <a:noFill/>
            <a:ln w="9525">
              <a:noFill/>
              <a:miter lim="800000"/>
              <a:headEnd/>
              <a:tailEnd/>
            </a:ln>
          </p:spPr>
        </p:pic>
        <p:sp>
          <p:nvSpPr>
            <p:cNvPr id="33798" name="AutoShape 5"/>
            <p:cNvSpPr>
              <a:spLocks noChangeArrowheads="1"/>
            </p:cNvSpPr>
            <p:nvPr/>
          </p:nvSpPr>
          <p:spPr bwMode="auto">
            <a:xfrm>
              <a:off x="1069" y="1766"/>
              <a:ext cx="3472" cy="2282"/>
            </a:xfrm>
            <a:prstGeom prst="roundRect">
              <a:avLst>
                <a:gd name="adj" fmla="val 42"/>
              </a:avLst>
            </a:prstGeom>
            <a:noFill/>
            <a:ln w="38160">
              <a:solidFill>
                <a:srgbClr val="CC6600"/>
              </a:solidFill>
              <a:round/>
              <a:headEnd/>
              <a:tailEnd/>
            </a:ln>
          </p:spPr>
          <p:txBody>
            <a:bodyPr wrap="none" anchor="ctr"/>
            <a:lstStyle/>
            <a:p>
              <a:endParaRPr lang="en-US"/>
            </a:p>
          </p:txBody>
        </p:sp>
      </p:grpSp>
      <p:sp>
        <p:nvSpPr>
          <p:cNvPr id="3" name="Date Placeholder 2"/>
          <p:cNvSpPr>
            <a:spLocks noGrp="1"/>
          </p:cNvSpPr>
          <p:nvPr>
            <p:ph type="dt" sz="half" idx="10"/>
          </p:nvPr>
        </p:nvSpPr>
        <p:spPr/>
        <p:txBody>
          <a:bodyPr/>
          <a:lstStyle/>
          <a:p>
            <a:fld id="{04E6CBB2-D230-4812-89AB-949C3948DE74}"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685800" y="228600"/>
            <a:ext cx="8077200" cy="609600"/>
          </a:xfrm>
        </p:spPr>
        <p:txBody>
          <a:bodyPr>
            <a:no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smtClean="0">
                <a:latin typeface="Times New Roman" pitchFamily="18" charset="0"/>
                <a:cs typeface="Times New Roman" pitchFamily="18" charset="0"/>
              </a:rPr>
              <a:t>Multi-level Queue Scheduling</a:t>
            </a:r>
          </a:p>
        </p:txBody>
      </p:sp>
      <p:sp>
        <p:nvSpPr>
          <p:cNvPr id="32771" name="Rectangle 2"/>
          <p:cNvSpPr>
            <a:spLocks noGrp="1" noChangeArrowheads="1"/>
          </p:cNvSpPr>
          <p:nvPr>
            <p:ph idx="1"/>
          </p:nvPr>
        </p:nvSpPr>
        <p:spPr>
          <a:xfrm>
            <a:off x="609600" y="1219200"/>
            <a:ext cx="8289925" cy="5105400"/>
          </a:xfrm>
        </p:spPr>
        <p:txBody>
          <a:bodyPr>
            <a:normAutofit/>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Multi-level queue scheduling is used when processes can be classified into groups</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For example, </a:t>
            </a:r>
            <a:r>
              <a:rPr lang="en-GB" sz="1800" b="1" dirty="0" smtClean="0">
                <a:latin typeface="Times New Roman" pitchFamily="18" charset="0"/>
                <a:cs typeface="Times New Roman" pitchFamily="18" charset="0"/>
              </a:rPr>
              <a:t>foreground</a:t>
            </a:r>
            <a:r>
              <a:rPr lang="en-GB" sz="1800" dirty="0" smtClean="0">
                <a:latin typeface="Times New Roman" pitchFamily="18" charset="0"/>
                <a:cs typeface="Times New Roman" pitchFamily="18" charset="0"/>
              </a:rPr>
              <a:t> (interactive) processes and </a:t>
            </a:r>
            <a:r>
              <a:rPr lang="en-GB" sz="1800" b="1" dirty="0" smtClean="0">
                <a:latin typeface="Times New Roman" pitchFamily="18" charset="0"/>
                <a:cs typeface="Times New Roman" pitchFamily="18" charset="0"/>
              </a:rPr>
              <a:t>background</a:t>
            </a:r>
            <a:r>
              <a:rPr lang="en-GB" sz="1800" dirty="0" smtClean="0">
                <a:latin typeface="Times New Roman" pitchFamily="18" charset="0"/>
                <a:cs typeface="Times New Roman" pitchFamily="18" charset="0"/>
              </a:rPr>
              <a:t> (batch) processes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two types of processes have different response-time requirements and so may have different scheduling needs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Also, foreground processes may have priority (externally defined) over background processes</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 multi-level queue scheduling algorithm partitions the ready queue into several separate queues</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processes are permanently assigned to one queue, generally based on some property of the process such as memory size, process priority, or process type</a:t>
            </a:r>
          </a:p>
        </p:txBody>
      </p:sp>
      <p:sp>
        <p:nvSpPr>
          <p:cNvPr id="5" name="Slide Number Placeholder 4"/>
          <p:cNvSpPr>
            <a:spLocks noGrp="1"/>
          </p:cNvSpPr>
          <p:nvPr>
            <p:ph type="sldNum" sz="quarter" idx="12"/>
          </p:nvPr>
        </p:nvSpPr>
        <p:spPr/>
        <p:txBody>
          <a:bodyPr/>
          <a:lstStyle/>
          <a:p>
            <a:fld id="{EDC8AA99-7238-42D3-B68A-A4E1B56FEE73}" type="slidenum">
              <a:rPr lang="en-US" smtClean="0"/>
              <a:pPr/>
              <a:t>39</a:t>
            </a:fld>
            <a:endParaRPr lang="en-US"/>
          </a:p>
        </p:txBody>
      </p:sp>
      <p:sp>
        <p:nvSpPr>
          <p:cNvPr id="2" name="Date Placeholder 1"/>
          <p:cNvSpPr>
            <a:spLocks noGrp="1"/>
          </p:cNvSpPr>
          <p:nvPr>
            <p:ph type="dt" sz="half" idx="10"/>
          </p:nvPr>
        </p:nvSpPr>
        <p:spPr/>
        <p:txBody>
          <a:bodyPr/>
          <a:lstStyle/>
          <a:p>
            <a:fld id="{F5A1AD96-EA81-47C2-A07B-60CD7BEA9056}"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7813"/>
            <a:ext cx="7226300" cy="576262"/>
          </a:xfrm>
        </p:spPr>
        <p:txBody>
          <a:bodyPr>
            <a:normAutofit fontScale="90000"/>
          </a:bodyPr>
          <a:lstStyle/>
          <a:p>
            <a:pPr eaLnBrk="1" hangingPunct="1"/>
            <a:r>
              <a:rPr lang="en-US" smtClean="0"/>
              <a:t>Process Concept</a:t>
            </a:r>
          </a:p>
        </p:txBody>
      </p:sp>
      <p:sp>
        <p:nvSpPr>
          <p:cNvPr id="9219" name="Rectangle 3"/>
          <p:cNvSpPr>
            <a:spLocks noGrp="1" noChangeArrowheads="1"/>
          </p:cNvSpPr>
          <p:nvPr>
            <p:ph type="body" idx="1"/>
          </p:nvPr>
        </p:nvSpPr>
        <p:spPr>
          <a:xfrm>
            <a:off x="1371600" y="1066800"/>
            <a:ext cx="7543800" cy="5562600"/>
          </a:xfrm>
        </p:spPr>
        <p:txBody>
          <a:bodyPr>
            <a:normAutofit/>
          </a:bodyPr>
          <a:lstStyle/>
          <a:p>
            <a:pPr eaLnBrk="1" hangingPunct="1">
              <a:lnSpc>
                <a:spcPct val="80000"/>
              </a:lnSpc>
            </a:pPr>
            <a:r>
              <a:rPr lang="en-US" sz="2400" dirty="0" smtClean="0"/>
              <a:t>An operating system executes a variety of programs:</a:t>
            </a:r>
          </a:p>
          <a:p>
            <a:pPr lvl="1" eaLnBrk="1" hangingPunct="1">
              <a:lnSpc>
                <a:spcPct val="80000"/>
              </a:lnSpc>
            </a:pPr>
            <a:r>
              <a:rPr lang="en-US" sz="2400" dirty="0" smtClean="0"/>
              <a:t>Batch system – jobs</a:t>
            </a:r>
          </a:p>
          <a:p>
            <a:pPr lvl="1" eaLnBrk="1" hangingPunct="1">
              <a:lnSpc>
                <a:spcPct val="80000"/>
              </a:lnSpc>
            </a:pPr>
            <a:r>
              <a:rPr lang="en-US" sz="2400" dirty="0" smtClean="0"/>
              <a:t>Time-shared systems – user programs or tasks</a:t>
            </a:r>
          </a:p>
          <a:p>
            <a:pPr eaLnBrk="1" hangingPunct="1">
              <a:lnSpc>
                <a:spcPct val="80000"/>
              </a:lnSpc>
            </a:pPr>
            <a:r>
              <a:rPr lang="en-US" sz="2400" dirty="0" smtClean="0"/>
              <a:t>Textbook uses the terms </a:t>
            </a:r>
            <a:r>
              <a:rPr lang="en-US" sz="2400" b="1" i="1" dirty="0" smtClean="0"/>
              <a:t>job</a:t>
            </a:r>
            <a:r>
              <a:rPr lang="en-US" sz="2400" dirty="0" smtClean="0"/>
              <a:t> and </a:t>
            </a:r>
            <a:r>
              <a:rPr lang="en-US" sz="2400" b="1" i="1" dirty="0" smtClean="0"/>
              <a:t>process</a:t>
            </a:r>
            <a:r>
              <a:rPr lang="en-US" sz="2400" dirty="0" smtClean="0"/>
              <a:t> almost interchangeably</a:t>
            </a:r>
          </a:p>
          <a:p>
            <a:pPr eaLnBrk="1" hangingPunct="1">
              <a:lnSpc>
                <a:spcPct val="80000"/>
              </a:lnSpc>
            </a:pPr>
            <a:r>
              <a:rPr lang="en-US" sz="2400" b="1" dirty="0" smtClean="0">
                <a:solidFill>
                  <a:srgbClr val="FF0000"/>
                </a:solidFill>
              </a:rPr>
              <a:t>Process</a:t>
            </a:r>
            <a:r>
              <a:rPr lang="en-US" sz="2400" dirty="0" smtClean="0"/>
              <a:t> – a program in execution; process execution must progress in sequential fashion</a:t>
            </a:r>
          </a:p>
          <a:p>
            <a:pPr eaLnBrk="1" hangingPunct="1">
              <a:lnSpc>
                <a:spcPct val="80000"/>
              </a:lnSpc>
            </a:pPr>
            <a:r>
              <a:rPr lang="en-US" sz="2400" dirty="0" smtClean="0"/>
              <a:t>A process includes:</a:t>
            </a:r>
          </a:p>
          <a:p>
            <a:pPr lvl="1" eaLnBrk="1" hangingPunct="1">
              <a:lnSpc>
                <a:spcPct val="80000"/>
              </a:lnSpc>
            </a:pPr>
            <a:r>
              <a:rPr lang="en-US" sz="2400" dirty="0" smtClean="0"/>
              <a:t>program counter </a:t>
            </a:r>
          </a:p>
          <a:p>
            <a:pPr lvl="1" eaLnBrk="1" hangingPunct="1">
              <a:lnSpc>
                <a:spcPct val="80000"/>
              </a:lnSpc>
            </a:pPr>
            <a:r>
              <a:rPr lang="en-US" sz="2400" dirty="0" smtClean="0"/>
              <a:t>stack</a:t>
            </a:r>
          </a:p>
          <a:p>
            <a:pPr lvl="1" eaLnBrk="1" hangingPunct="1">
              <a:lnSpc>
                <a:spcPct val="80000"/>
              </a:lnSpc>
            </a:pPr>
            <a:r>
              <a:rPr lang="en-US" sz="2400" dirty="0" smtClean="0"/>
              <a:t>data section</a:t>
            </a:r>
          </a:p>
          <a:p>
            <a:pPr lvl="1" eaLnBrk="1" hangingPunct="1">
              <a:lnSpc>
                <a:spcPct val="80000"/>
              </a:lnSpc>
            </a:pPr>
            <a:r>
              <a:rPr lang="en-US" sz="2400" dirty="0" smtClean="0"/>
              <a:t>code</a:t>
            </a:r>
          </a:p>
          <a:p>
            <a:pPr lvl="1" eaLnBrk="1" hangingPunct="1">
              <a:lnSpc>
                <a:spcPct val="80000"/>
              </a:lnSpc>
            </a:pPr>
            <a:r>
              <a:rPr lang="en-US" sz="2400" dirty="0" smtClean="0"/>
              <a:t>heap</a:t>
            </a:r>
          </a:p>
          <a:p>
            <a:pPr lvl="1" eaLnBrk="1" hangingPunct="1">
              <a:lnSpc>
                <a:spcPct val="80000"/>
              </a:lnSpc>
            </a:pPr>
            <a:r>
              <a:rPr lang="en-US" sz="2400" dirty="0" smtClean="0"/>
              <a:t>allocated memory</a:t>
            </a:r>
          </a:p>
        </p:txBody>
      </p:sp>
      <p:sp>
        <p:nvSpPr>
          <p:cNvPr id="2" name="Date Placeholder 1"/>
          <p:cNvSpPr>
            <a:spLocks noGrp="1"/>
          </p:cNvSpPr>
          <p:nvPr>
            <p:ph type="dt" sz="half" idx="10"/>
          </p:nvPr>
        </p:nvSpPr>
        <p:spPr/>
        <p:txBody>
          <a:bodyPr/>
          <a:lstStyle/>
          <a:p>
            <a:fld id="{B00FF989-5599-4CF7-A05B-1805250C2F99}"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4</a:t>
            </a:fld>
            <a:endParaRPr lang="en-US"/>
          </a:p>
        </p:txBody>
      </p:sp>
    </p:spTree>
    <p:extLst>
      <p:ext uri="{BB962C8B-B14F-4D97-AF65-F5344CB8AC3E}">
        <p14:creationId xmlns:p14="http://schemas.microsoft.com/office/powerpoint/2010/main" val="60396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685800" y="228600"/>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latin typeface="Times New Roman" pitchFamily="18" charset="0"/>
                <a:cs typeface="Times New Roman" pitchFamily="18" charset="0"/>
              </a:rPr>
              <a:t>Multi-level Queue Scheduling</a:t>
            </a:r>
          </a:p>
        </p:txBody>
      </p:sp>
      <p:sp>
        <p:nvSpPr>
          <p:cNvPr id="33795" name="Rectangle 2"/>
          <p:cNvSpPr>
            <a:spLocks noGrp="1" noChangeArrowheads="1"/>
          </p:cNvSpPr>
          <p:nvPr>
            <p:ph idx="1"/>
          </p:nvPr>
        </p:nvSpPr>
        <p:spPr>
          <a:xfrm>
            <a:off x="838200" y="1066800"/>
            <a:ext cx="8001000" cy="5486400"/>
          </a:xfrm>
        </p:spPr>
        <p:txBody>
          <a:bodyPr>
            <a:noAutofit/>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Each queue has its own scheduling algorithm</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foreground queue might be scheduled using an RR algorithm</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background queue might be scheduled using an FCFS algorithm</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In addition, there needs to be scheduling among the queues, which is commonly implemented as fixed-priority pre-emptive scheduling</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foreground queue may have absolute priority over the background queue</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One example of a multi-level queue are the five queues shown below</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Each queue has absolute priority over lower priority queues</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For example, no process in the batch queue can run unless the queues above it are empty</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However, this can result in starvation for the processes in the lower priority queues </a:t>
            </a:r>
          </a:p>
        </p:txBody>
      </p:sp>
      <p:sp>
        <p:nvSpPr>
          <p:cNvPr id="7" name="Date Placeholder 6"/>
          <p:cNvSpPr>
            <a:spLocks noGrp="1"/>
          </p:cNvSpPr>
          <p:nvPr>
            <p:ph type="dt" sz="half" idx="10"/>
          </p:nvPr>
        </p:nvSpPr>
        <p:spPr/>
        <p:txBody>
          <a:bodyPr/>
          <a:lstStyle/>
          <a:p>
            <a:fld id="{772BFFA3-F10C-4A4B-B631-29A1DDF6DE4A}" type="datetime1">
              <a:rPr lang="en-US" smtClean="0"/>
              <a:t>7/13/2017</a:t>
            </a:fld>
            <a:endParaRPr lang="en-US" dirty="0"/>
          </a:p>
        </p:txBody>
      </p:sp>
      <p:sp>
        <p:nvSpPr>
          <p:cNvPr id="8" name="Slide Number Placeholder 7"/>
          <p:cNvSpPr>
            <a:spLocks noGrp="1"/>
          </p:cNvSpPr>
          <p:nvPr>
            <p:ph type="sldNum" sz="quarter" idx="12"/>
          </p:nvPr>
        </p:nvSpPr>
        <p:spPr/>
        <p:txBody>
          <a:bodyPr/>
          <a:lstStyle/>
          <a:p>
            <a:fld id="{EDC8AA99-7238-42D3-B68A-A4E1B56FEE73}" type="slidenum">
              <a:rPr lang="en-US" smtClean="0"/>
              <a:pPr/>
              <a:t>40</a:t>
            </a:fld>
            <a:endParaRPr lang="en-US" dirty="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685800" y="228600"/>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latin typeface="Times New Roman" pitchFamily="18" charset="0"/>
                <a:cs typeface="Times New Roman" pitchFamily="18" charset="0"/>
              </a:rPr>
              <a:t>Multilevel Queue Scheduling</a:t>
            </a:r>
          </a:p>
        </p:txBody>
      </p:sp>
      <p:sp>
        <p:nvSpPr>
          <p:cNvPr id="34819" name="Rectangle 2"/>
          <p:cNvSpPr>
            <a:spLocks noGrp="1" noChangeArrowheads="1"/>
          </p:cNvSpPr>
          <p:nvPr>
            <p:ph idx="1"/>
          </p:nvPr>
        </p:nvSpPr>
        <p:spPr>
          <a:xfrm>
            <a:off x="990600" y="1295400"/>
            <a:ext cx="8001000" cy="4495800"/>
          </a:xfrm>
        </p:spPr>
        <p:txBody>
          <a:bodyPr>
            <a:normAutofit/>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Another possibility is to time slice among the queues</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Each queue gets a certain portion of the CPU time, which it can then schedule among its various processes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foreground queue can be given 80% of the CPU time for RR scheduling</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The background queue can be given 20% of the CPU time for FCFS scheduling</a:t>
            </a:r>
          </a:p>
          <a:p>
            <a:pPr>
              <a:lnSpc>
                <a:spcPct val="150000"/>
              </a:lnSpc>
              <a:spcBef>
                <a:spcPts val="700"/>
              </a:spcBef>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DC8AA99-7238-42D3-B68A-A4E1B56FEE73}" type="slidenum">
              <a:rPr lang="en-US" smtClean="0"/>
              <a:pPr/>
              <a:t>41</a:t>
            </a:fld>
            <a:endParaRPr lang="en-US"/>
          </a:p>
        </p:txBody>
      </p:sp>
      <p:sp>
        <p:nvSpPr>
          <p:cNvPr id="2" name="Date Placeholder 1"/>
          <p:cNvSpPr>
            <a:spLocks noGrp="1"/>
          </p:cNvSpPr>
          <p:nvPr>
            <p:ph type="dt" sz="half" idx="10"/>
          </p:nvPr>
        </p:nvSpPr>
        <p:spPr/>
        <p:txBody>
          <a:bodyPr/>
          <a:lstStyle/>
          <a:p>
            <a:fld id="{E3D46803-7F1C-4A56-9ABD-E915E4633850}"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228600" y="228600"/>
            <a:ext cx="8915400" cy="609600"/>
          </a:xfrm>
        </p:spPr>
        <p:txBody>
          <a:bodyPr>
            <a:no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smtClean="0">
                <a:latin typeface="Times New Roman" pitchFamily="18" charset="0"/>
                <a:cs typeface="Times New Roman" pitchFamily="18" charset="0"/>
              </a:rPr>
              <a:t>Multilevel Feedback Queue Scheduling</a:t>
            </a:r>
          </a:p>
        </p:txBody>
      </p:sp>
      <p:sp>
        <p:nvSpPr>
          <p:cNvPr id="36867" name="Rectangle 2"/>
          <p:cNvSpPr>
            <a:spLocks noGrp="1" noChangeArrowheads="1"/>
          </p:cNvSpPr>
          <p:nvPr>
            <p:ph idx="1"/>
          </p:nvPr>
        </p:nvSpPr>
        <p:spPr>
          <a:xfrm>
            <a:off x="838200" y="1066800"/>
            <a:ext cx="8305800" cy="4932362"/>
          </a:xfrm>
        </p:spPr>
        <p:txBody>
          <a:bodyPr>
            <a:normAutofit/>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In multi-level feedback queue scheduling, a process can move between the various queues; aging can be implemented this way</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 multilevel-feedback-queue scheduler is defined by the following parameters: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Number of queues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Scheduling algorithms for each queue</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Method used to determine when to </a:t>
            </a:r>
            <a:r>
              <a:rPr lang="en-GB" sz="1800" u="sng" dirty="0" smtClean="0">
                <a:latin typeface="Times New Roman" pitchFamily="18" charset="0"/>
                <a:cs typeface="Times New Roman" pitchFamily="18" charset="0"/>
              </a:rPr>
              <a:t>promote</a:t>
            </a:r>
            <a:r>
              <a:rPr lang="en-GB" sz="1800" dirty="0" smtClean="0">
                <a:latin typeface="Times New Roman" pitchFamily="18" charset="0"/>
                <a:cs typeface="Times New Roman" pitchFamily="18" charset="0"/>
              </a:rPr>
              <a:t> a process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Method used to determine when to </a:t>
            </a:r>
            <a:r>
              <a:rPr lang="en-GB" sz="1800" u="sng" dirty="0" smtClean="0">
                <a:latin typeface="Times New Roman" pitchFamily="18" charset="0"/>
                <a:cs typeface="Times New Roman" pitchFamily="18" charset="0"/>
              </a:rPr>
              <a:t>demote</a:t>
            </a:r>
            <a:r>
              <a:rPr lang="en-GB" sz="1800" dirty="0" smtClean="0">
                <a:latin typeface="Times New Roman" pitchFamily="18" charset="0"/>
                <a:cs typeface="Times New Roman" pitchFamily="18" charset="0"/>
              </a:rPr>
              <a:t> a process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Method used to determine which queue a process will enter when that process needs service</a:t>
            </a:r>
          </a:p>
        </p:txBody>
      </p:sp>
      <p:sp>
        <p:nvSpPr>
          <p:cNvPr id="5" name="Slide Number Placeholder 4"/>
          <p:cNvSpPr>
            <a:spLocks noGrp="1"/>
          </p:cNvSpPr>
          <p:nvPr>
            <p:ph type="sldNum" sz="quarter" idx="12"/>
          </p:nvPr>
        </p:nvSpPr>
        <p:spPr/>
        <p:txBody>
          <a:bodyPr/>
          <a:lstStyle/>
          <a:p>
            <a:fld id="{EDC8AA99-7238-42D3-B68A-A4E1B56FEE73}" type="slidenum">
              <a:rPr lang="en-US" smtClean="0"/>
              <a:pPr/>
              <a:t>42</a:t>
            </a:fld>
            <a:endParaRPr lang="en-US"/>
          </a:p>
        </p:txBody>
      </p:sp>
      <p:sp>
        <p:nvSpPr>
          <p:cNvPr id="2" name="Date Placeholder 1"/>
          <p:cNvSpPr>
            <a:spLocks noGrp="1"/>
          </p:cNvSpPr>
          <p:nvPr>
            <p:ph type="dt" sz="half" idx="10"/>
          </p:nvPr>
        </p:nvSpPr>
        <p:spPr/>
        <p:txBody>
          <a:bodyPr/>
          <a:lstStyle/>
          <a:p>
            <a:fld id="{6275E5CC-E388-4EE1-B864-25B57637BB26}" type="datetime1">
              <a:rPr lang="en-US" smtClean="0"/>
              <a:t>7/13/2017</a:t>
            </a:fld>
            <a:endParaRPr lang="en-US"/>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685800" y="228600"/>
            <a:ext cx="7772400" cy="844550"/>
          </a:xfrm>
        </p:spPr>
        <p:txBody>
          <a:bodyPr>
            <a:norm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smtClean="0">
                <a:latin typeface="Times New Roman" pitchFamily="18" charset="0"/>
                <a:cs typeface="Times New Roman" pitchFamily="18" charset="0"/>
              </a:rPr>
              <a:t>Example of Multilevel Feedback Queue</a:t>
            </a:r>
          </a:p>
        </p:txBody>
      </p:sp>
      <p:sp>
        <p:nvSpPr>
          <p:cNvPr id="37891" name="Rectangle 2"/>
          <p:cNvSpPr>
            <a:spLocks noGrp="1" noChangeArrowheads="1"/>
          </p:cNvSpPr>
          <p:nvPr>
            <p:ph idx="1"/>
          </p:nvPr>
        </p:nvSpPr>
        <p:spPr>
          <a:xfrm>
            <a:off x="609600" y="1295400"/>
            <a:ext cx="8305800" cy="2971800"/>
          </a:xfrm>
        </p:spPr>
        <p:txBody>
          <a:bodyPr>
            <a:normAutofit/>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Scheduling</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 new job enters queue </a:t>
            </a:r>
            <a:r>
              <a:rPr lang="en-GB" sz="1800" i="1" dirty="0" smtClean="0">
                <a:latin typeface="Times New Roman" pitchFamily="18" charset="0"/>
                <a:cs typeface="Times New Roman" pitchFamily="18" charset="0"/>
              </a:rPr>
              <a:t>Q</a:t>
            </a:r>
            <a:r>
              <a:rPr lang="en-GB" sz="1800" i="1" baseline="-25000" dirty="0" smtClean="0">
                <a:latin typeface="Times New Roman" pitchFamily="18" charset="0"/>
                <a:cs typeface="Times New Roman" pitchFamily="18" charset="0"/>
              </a:rPr>
              <a:t>0</a:t>
            </a:r>
            <a:r>
              <a:rPr lang="en-GB" sz="1800" i="1" dirty="0" smtClean="0">
                <a:latin typeface="Times New Roman" pitchFamily="18" charset="0"/>
                <a:cs typeface="Times New Roman" pitchFamily="18" charset="0"/>
              </a:rPr>
              <a:t> (RR) </a:t>
            </a:r>
            <a:r>
              <a:rPr lang="en-GB" sz="1800" dirty="0" smtClean="0">
                <a:latin typeface="Times New Roman" pitchFamily="18" charset="0"/>
                <a:cs typeface="Times New Roman" pitchFamily="18" charset="0"/>
              </a:rPr>
              <a:t>and is placed at the end. When it gains the CPU, the job receives 8 milliseconds.  If it does not finish in 8 milliseconds, the job is moved to the end of queue </a:t>
            </a:r>
            <a:r>
              <a:rPr lang="en-GB" sz="1800" i="1" dirty="0" smtClean="0">
                <a:latin typeface="Times New Roman" pitchFamily="18" charset="0"/>
                <a:cs typeface="Times New Roman" pitchFamily="18" charset="0"/>
              </a:rPr>
              <a:t>Q</a:t>
            </a:r>
            <a:r>
              <a:rPr lang="en-GB" sz="1800" baseline="-25000" dirty="0" smtClean="0">
                <a:latin typeface="Times New Roman" pitchFamily="18" charset="0"/>
                <a:cs typeface="Times New Roman" pitchFamily="18" charset="0"/>
              </a:rPr>
              <a:t>1</a:t>
            </a:r>
            <a:r>
              <a:rPr lang="en-GB" sz="1800" dirty="0" smtClean="0">
                <a:latin typeface="Times New Roman" pitchFamily="18" charset="0"/>
                <a:cs typeface="Times New Roman" pitchFamily="18" charset="0"/>
              </a:rPr>
              <a:t>.</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latin typeface="Times New Roman" pitchFamily="18" charset="0"/>
                <a:cs typeface="Times New Roman" pitchFamily="18" charset="0"/>
              </a:rPr>
              <a:t>A </a:t>
            </a:r>
            <a:r>
              <a:rPr lang="en-GB" sz="1800" i="1" dirty="0" smtClean="0">
                <a:latin typeface="Times New Roman" pitchFamily="18" charset="0"/>
                <a:cs typeface="Times New Roman" pitchFamily="18" charset="0"/>
              </a:rPr>
              <a:t>Q</a:t>
            </a:r>
            <a:r>
              <a:rPr lang="en-GB" sz="1800" baseline="-25000" dirty="0" smtClean="0">
                <a:latin typeface="Times New Roman" pitchFamily="18" charset="0"/>
                <a:cs typeface="Times New Roman" pitchFamily="18" charset="0"/>
              </a:rPr>
              <a:t>1</a:t>
            </a:r>
            <a:r>
              <a:rPr lang="en-GB" sz="1800" dirty="0" smtClean="0">
                <a:latin typeface="Times New Roman" pitchFamily="18" charset="0"/>
                <a:cs typeface="Times New Roman" pitchFamily="18" charset="0"/>
              </a:rPr>
              <a:t> (RR) job receives 16 milliseconds.  If it still does not complete, it is </a:t>
            </a:r>
            <a:r>
              <a:rPr lang="en-GB" sz="1800" dirty="0" err="1" smtClean="0">
                <a:latin typeface="Times New Roman" pitchFamily="18" charset="0"/>
                <a:cs typeface="Times New Roman" pitchFamily="18" charset="0"/>
              </a:rPr>
              <a:t>preempted</a:t>
            </a:r>
            <a:r>
              <a:rPr lang="en-GB" sz="1800" dirty="0" smtClean="0">
                <a:latin typeface="Times New Roman" pitchFamily="18" charset="0"/>
                <a:cs typeface="Times New Roman" pitchFamily="18" charset="0"/>
              </a:rPr>
              <a:t> and moved to queue </a:t>
            </a:r>
            <a:r>
              <a:rPr lang="en-GB" sz="1800" i="1" dirty="0" smtClean="0">
                <a:latin typeface="Times New Roman" pitchFamily="18" charset="0"/>
                <a:cs typeface="Times New Roman" pitchFamily="18" charset="0"/>
              </a:rPr>
              <a:t>Q</a:t>
            </a:r>
            <a:r>
              <a:rPr lang="en-GB" sz="1800" baseline="-25000" dirty="0" smtClean="0">
                <a:latin typeface="Times New Roman" pitchFamily="18" charset="0"/>
                <a:cs typeface="Times New Roman" pitchFamily="18" charset="0"/>
              </a:rPr>
              <a:t>2  </a:t>
            </a:r>
            <a:r>
              <a:rPr lang="en-GB" sz="1800" dirty="0" smtClean="0">
                <a:latin typeface="Times New Roman" pitchFamily="18" charset="0"/>
                <a:cs typeface="Times New Roman" pitchFamily="18" charset="0"/>
              </a:rPr>
              <a:t>(FCFS).</a:t>
            </a:r>
          </a:p>
        </p:txBody>
      </p:sp>
      <p:sp>
        <p:nvSpPr>
          <p:cNvPr id="10" name="Date Placeholder 9"/>
          <p:cNvSpPr>
            <a:spLocks noGrp="1"/>
          </p:cNvSpPr>
          <p:nvPr>
            <p:ph type="dt" sz="half" idx="10"/>
          </p:nvPr>
        </p:nvSpPr>
        <p:spPr/>
        <p:txBody>
          <a:bodyPr/>
          <a:lstStyle/>
          <a:p>
            <a:fld id="{5B41B928-B479-4421-98C7-A6C5A5080C0B}" type="datetime1">
              <a:rPr lang="en-US" smtClean="0"/>
              <a:t>7/13/2017</a:t>
            </a:fld>
            <a:endParaRPr lang="en-US"/>
          </a:p>
        </p:txBody>
      </p:sp>
      <p:sp>
        <p:nvSpPr>
          <p:cNvPr id="11" name="Slide Number Placeholder 10"/>
          <p:cNvSpPr>
            <a:spLocks noGrp="1"/>
          </p:cNvSpPr>
          <p:nvPr>
            <p:ph type="sldNum" sz="quarter" idx="12"/>
          </p:nvPr>
        </p:nvSpPr>
        <p:spPr/>
        <p:txBody>
          <a:bodyPr/>
          <a:lstStyle/>
          <a:p>
            <a:fld id="{EDC8AA99-7238-42D3-B68A-A4E1B56FEE73}" type="slidenum">
              <a:rPr lang="en-US" smtClean="0"/>
              <a:pPr/>
              <a:t>43</a:t>
            </a:fld>
            <a:endParaRPr lang="en-US"/>
          </a:p>
        </p:txBody>
      </p:sp>
      <p:pic>
        <p:nvPicPr>
          <p:cNvPr id="33794" name="Picture 2"/>
          <p:cNvPicPr>
            <a:picLocks noChangeAspect="1" noChangeArrowheads="1"/>
          </p:cNvPicPr>
          <p:nvPr/>
        </p:nvPicPr>
        <p:blipFill>
          <a:blip r:embed="rId3" cstate="print"/>
          <a:srcRect/>
          <a:stretch>
            <a:fillRect/>
          </a:stretch>
        </p:blipFill>
        <p:spPr bwMode="auto">
          <a:xfrm>
            <a:off x="2590800" y="4191000"/>
            <a:ext cx="3657600" cy="222749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Multithreading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295400"/>
            <a:ext cx="8229600" cy="4985274"/>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 Multithreading refers to the ability of an OS to support multiple , concurrent paths of execution within a single process.</a:t>
            </a:r>
          </a:p>
          <a:p>
            <a:pPr algn="just">
              <a:lnSpc>
                <a:spcPct val="170000"/>
              </a:lnSpc>
            </a:pPr>
            <a:r>
              <a:rPr lang="en-US" dirty="0" smtClean="0">
                <a:latin typeface="Times New Roman" pitchFamily="18" charset="0"/>
                <a:cs typeface="Times New Roman" pitchFamily="18" charset="0"/>
              </a:rPr>
              <a:t>A thread is a basic unit of CPU utilization; it comprises a thread ID, a program counter, a register set, and a stack. </a:t>
            </a:r>
          </a:p>
          <a:p>
            <a:pPr algn="just">
              <a:lnSpc>
                <a:spcPct val="170000"/>
              </a:lnSpc>
            </a:pPr>
            <a:r>
              <a:rPr lang="en-US" dirty="0" smtClean="0">
                <a:latin typeface="Times New Roman" pitchFamily="18" charset="0"/>
                <a:cs typeface="Times New Roman" pitchFamily="18" charset="0"/>
              </a:rPr>
              <a:t>It shares with other threads belonging to the same process its code section, data section, and other operating-system resources, such as open files and signals.</a:t>
            </a:r>
          </a:p>
          <a:p>
            <a:pPr algn="just">
              <a:lnSpc>
                <a:spcPct val="170000"/>
              </a:lnSpc>
            </a:pPr>
            <a:r>
              <a:rPr lang="en-US" dirty="0" smtClean="0">
                <a:latin typeface="Times New Roman" pitchFamily="18" charset="0"/>
                <a:cs typeface="Times New Roman" pitchFamily="18" charset="0"/>
              </a:rPr>
              <a:t> A traditional (or </a:t>
            </a:r>
            <a:r>
              <a:rPr lang="en-US" b="1" dirty="0" smtClean="0">
                <a:latin typeface="Times New Roman" pitchFamily="18" charset="0"/>
                <a:cs typeface="Times New Roman" pitchFamily="18" charset="0"/>
              </a:rPr>
              <a:t>heavyweight) process </a:t>
            </a:r>
            <a:r>
              <a:rPr lang="en-US" dirty="0" smtClean="0">
                <a:latin typeface="Times New Roman" pitchFamily="18" charset="0"/>
                <a:cs typeface="Times New Roman" pitchFamily="18" charset="0"/>
              </a:rPr>
              <a:t>has a single thread of control. </a:t>
            </a:r>
          </a:p>
          <a:p>
            <a:pPr algn="just">
              <a:lnSpc>
                <a:spcPct val="170000"/>
              </a:lnSpc>
            </a:pPr>
            <a:r>
              <a:rPr lang="en-US" dirty="0" smtClean="0">
                <a:latin typeface="Times New Roman" pitchFamily="18" charset="0"/>
                <a:cs typeface="Times New Roman" pitchFamily="18" charset="0"/>
              </a:rPr>
              <a:t>If a process has multiple threads of control, it can perform more than one task at a time.</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DC8AA99-7238-42D3-B68A-A4E1B56FEE73}" type="slidenum">
              <a:rPr lang="en-US" smtClean="0"/>
              <a:pPr/>
              <a:t>44</a:t>
            </a:fld>
            <a:endParaRPr lang="en-US"/>
          </a:p>
        </p:txBody>
      </p:sp>
      <p:sp>
        <p:nvSpPr>
          <p:cNvPr id="4" name="Date Placeholder 3"/>
          <p:cNvSpPr>
            <a:spLocks noGrp="1"/>
          </p:cNvSpPr>
          <p:nvPr>
            <p:ph type="dt" sz="half" idx="10"/>
          </p:nvPr>
        </p:nvSpPr>
        <p:spPr/>
        <p:txBody>
          <a:bodyPr/>
          <a:lstStyle/>
          <a:p>
            <a:fld id="{BD9C5352-20DC-4BE4-A87C-09B82C28C97C}" type="datetime1">
              <a:rPr lang="en-US" smtClean="0"/>
              <a:t>7/13/2017</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0"/>
            <a:ext cx="8305800" cy="1143000"/>
          </a:xfrm>
        </p:spPr>
        <p:txBody>
          <a:bodyPr>
            <a:normAutofit/>
          </a:bodyPr>
          <a:lstStyle/>
          <a:p>
            <a:pPr>
              <a:defRPr/>
            </a:pPr>
            <a:r>
              <a:rPr lang="en-US" dirty="0" smtClean="0">
                <a:latin typeface="Times New Roman" pitchFamily="18" charset="0"/>
                <a:cs typeface="Times New Roman" pitchFamily="18" charset="0"/>
              </a:rPr>
              <a:t>Single and Multithreaded Processes</a:t>
            </a:r>
          </a:p>
        </p:txBody>
      </p:sp>
      <p:sp>
        <p:nvSpPr>
          <p:cNvPr id="5" name="Slide Number Placeholder 4"/>
          <p:cNvSpPr>
            <a:spLocks noGrp="1"/>
          </p:cNvSpPr>
          <p:nvPr>
            <p:ph type="sldNum" sz="quarter" idx="12"/>
          </p:nvPr>
        </p:nvSpPr>
        <p:spPr/>
        <p:txBody>
          <a:bodyPr/>
          <a:lstStyle/>
          <a:p>
            <a:fld id="{EDC8AA99-7238-42D3-B68A-A4E1B56FEE73}" type="slidenum">
              <a:rPr lang="en-US" smtClean="0"/>
              <a:pPr/>
              <a:t>45</a:t>
            </a:fld>
            <a:endParaRPr lang="en-US"/>
          </a:p>
        </p:txBody>
      </p:sp>
      <p:pic>
        <p:nvPicPr>
          <p:cNvPr id="4099" name="Picture 9"/>
          <p:cNvPicPr>
            <a:picLocks noChangeAspect="1" noChangeArrowheads="1"/>
          </p:cNvPicPr>
          <p:nvPr/>
        </p:nvPicPr>
        <p:blipFill>
          <a:blip r:embed="rId2" cstate="print"/>
          <a:srcRect l="392" t="11746" r="392" b="11746"/>
          <a:stretch>
            <a:fillRect/>
          </a:stretch>
        </p:blipFill>
        <p:spPr bwMode="auto">
          <a:xfrm>
            <a:off x="1116013" y="1652588"/>
            <a:ext cx="7132637" cy="4125912"/>
          </a:xfrm>
          <a:prstGeom prst="rect">
            <a:avLst/>
          </a:prstGeom>
          <a:noFill/>
          <a:ln w="38100" cmpd="dbl">
            <a:solidFill>
              <a:srgbClr val="CC6600"/>
            </a:solidFill>
            <a:miter lim="800000"/>
            <a:headEnd/>
            <a:tailEnd/>
          </a:ln>
        </p:spPr>
      </p:pic>
      <p:sp>
        <p:nvSpPr>
          <p:cNvPr id="2" name="Date Placeholder 1"/>
          <p:cNvSpPr>
            <a:spLocks noGrp="1"/>
          </p:cNvSpPr>
          <p:nvPr>
            <p:ph type="dt" sz="half" idx="10"/>
          </p:nvPr>
        </p:nvSpPr>
        <p:spPr/>
        <p:txBody>
          <a:bodyPr/>
          <a:lstStyle/>
          <a:p>
            <a:fld id="{1B6AB65D-B9BF-4A8E-8A8D-9FE815C8218B}" type="datetime1">
              <a:rPr lang="en-US" smtClean="0"/>
              <a:t>7/13/2017</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47713" y="420688"/>
            <a:ext cx="7158037" cy="330200"/>
          </a:xfrm>
        </p:spPr>
        <p:txBody>
          <a:bodyPr>
            <a:normAutofit fontScale="90000"/>
          </a:bodyPr>
          <a:lstStyle/>
          <a:p>
            <a:pPr>
              <a:defRPr/>
            </a:pPr>
            <a:r>
              <a:rPr lang="en-US" dirty="0" smtClean="0">
                <a:latin typeface="Times New Roman" pitchFamily="18" charset="0"/>
                <a:cs typeface="Times New Roman" pitchFamily="18" charset="0"/>
              </a:rPr>
              <a:t>Multithreading (Benefits)</a:t>
            </a:r>
            <a:endParaRPr lang="en-US" dirty="0" smtClean="0"/>
          </a:p>
        </p:txBody>
      </p:sp>
      <p:sp>
        <p:nvSpPr>
          <p:cNvPr id="5123" name="Rectangle 3"/>
          <p:cNvSpPr>
            <a:spLocks noGrp="1" noChangeArrowheads="1"/>
          </p:cNvSpPr>
          <p:nvPr>
            <p:ph idx="1"/>
          </p:nvPr>
        </p:nvSpPr>
        <p:spPr>
          <a:xfrm>
            <a:off x="762000" y="1143000"/>
            <a:ext cx="8153400" cy="4909074"/>
          </a:xfrm>
        </p:spPr>
        <p:txBody>
          <a:bodyPr>
            <a:normAutofit fontScale="77500" lnSpcReduction="20000"/>
          </a:bodyPr>
          <a:lstStyle/>
          <a:p>
            <a:pPr algn="just">
              <a:lnSpc>
                <a:spcPct val="170000"/>
              </a:lnSpc>
            </a:pPr>
            <a:r>
              <a:rPr lang="en-US" b="1" dirty="0" smtClean="0">
                <a:solidFill>
                  <a:srgbClr val="C00000"/>
                </a:solidFill>
                <a:latin typeface="Times New Roman" pitchFamily="18" charset="0"/>
                <a:cs typeface="Times New Roman" pitchFamily="18" charset="0"/>
              </a:rPr>
              <a:t>Responsiveness: </a:t>
            </a:r>
            <a:r>
              <a:rPr lang="en-US" dirty="0" smtClean="0">
                <a:latin typeface="Times New Roman" pitchFamily="18" charset="0"/>
                <a:cs typeface="Times New Roman" pitchFamily="18" charset="0"/>
              </a:rPr>
              <a:t>Multithreading an interactive application increases responsiveness to the user. </a:t>
            </a:r>
          </a:p>
          <a:p>
            <a:pPr algn="just">
              <a:lnSpc>
                <a:spcPct val="170000"/>
              </a:lnSpc>
            </a:pPr>
            <a:r>
              <a:rPr lang="en-US" b="1" dirty="0" smtClean="0">
                <a:solidFill>
                  <a:srgbClr val="C00000"/>
                </a:solidFill>
                <a:latin typeface="Times New Roman" pitchFamily="18" charset="0"/>
                <a:cs typeface="Times New Roman" pitchFamily="18" charset="0"/>
              </a:rPr>
              <a:t>Resource Sharing: </a:t>
            </a:r>
            <a:r>
              <a:rPr lang="en-US" dirty="0" smtClean="0">
                <a:latin typeface="Times New Roman" pitchFamily="18" charset="0"/>
                <a:cs typeface="Times New Roman" pitchFamily="18" charset="0"/>
              </a:rPr>
              <a:t>Threads share memory and resources of the processes to which they belong.</a:t>
            </a:r>
          </a:p>
          <a:p>
            <a:pPr algn="just">
              <a:lnSpc>
                <a:spcPct val="170000"/>
              </a:lnSpc>
            </a:pPr>
            <a:r>
              <a:rPr lang="en-US" b="1" dirty="0" smtClean="0">
                <a:solidFill>
                  <a:srgbClr val="C00000"/>
                </a:solidFill>
                <a:latin typeface="Times New Roman" pitchFamily="18" charset="0"/>
                <a:cs typeface="Times New Roman" pitchFamily="18" charset="0"/>
              </a:rPr>
              <a:t>Economy: </a:t>
            </a:r>
            <a:r>
              <a:rPr lang="en-US" dirty="0" smtClean="0">
                <a:latin typeface="Times New Roman" pitchFamily="18" charset="0"/>
                <a:cs typeface="Times New Roman" pitchFamily="18" charset="0"/>
              </a:rPr>
              <a:t>Process creation is expensive.</a:t>
            </a:r>
          </a:p>
          <a:p>
            <a:pPr algn="just">
              <a:lnSpc>
                <a:spcPct val="170000"/>
              </a:lnSpc>
            </a:pPr>
            <a:r>
              <a:rPr lang="en-US" b="1" dirty="0" smtClean="0">
                <a:solidFill>
                  <a:srgbClr val="C00000"/>
                </a:solidFill>
                <a:latin typeface="Times New Roman" pitchFamily="18" charset="0"/>
                <a:cs typeface="Times New Roman" pitchFamily="18" charset="0"/>
              </a:rPr>
              <a:t>Utilization of Multiprocessor Architectures: </a:t>
            </a:r>
            <a:r>
              <a:rPr lang="en-US" dirty="0" smtClean="0">
                <a:latin typeface="Times New Roman" pitchFamily="18" charset="0"/>
                <a:cs typeface="Times New Roman" pitchFamily="18" charset="0"/>
              </a:rPr>
              <a:t>Benefits of multithreading increase in multiprocessor systems because different threads can be scheduled to  different processors</a:t>
            </a:r>
          </a:p>
        </p:txBody>
      </p:sp>
      <p:sp>
        <p:nvSpPr>
          <p:cNvPr id="6" name="Slide Number Placeholder 5"/>
          <p:cNvSpPr>
            <a:spLocks noGrp="1"/>
          </p:cNvSpPr>
          <p:nvPr>
            <p:ph type="sldNum" sz="quarter" idx="12"/>
          </p:nvPr>
        </p:nvSpPr>
        <p:spPr/>
        <p:txBody>
          <a:bodyPr/>
          <a:lstStyle/>
          <a:p>
            <a:fld id="{EDC8AA99-7238-42D3-B68A-A4E1B56FEE73}" type="slidenum">
              <a:rPr lang="en-US" smtClean="0"/>
              <a:pPr/>
              <a:t>46</a:t>
            </a:fld>
            <a:endParaRPr lang="en-US"/>
          </a:p>
        </p:txBody>
      </p:sp>
      <p:sp>
        <p:nvSpPr>
          <p:cNvPr id="5124" name="Text Box 4"/>
          <p:cNvSpPr txBox="1">
            <a:spLocks noChangeArrowheads="1"/>
          </p:cNvSpPr>
          <p:nvPr/>
        </p:nvSpPr>
        <p:spPr bwMode="auto">
          <a:xfrm>
            <a:off x="1422400" y="165100"/>
            <a:ext cx="3100388" cy="457200"/>
          </a:xfrm>
          <a:prstGeom prst="rect">
            <a:avLst/>
          </a:prstGeom>
          <a:noFill/>
          <a:ln w="9525">
            <a:noFill/>
            <a:miter lim="800000"/>
            <a:headEnd/>
            <a:tailEnd/>
          </a:ln>
        </p:spPr>
        <p:txBody>
          <a:bodyPr anchor="ctr"/>
          <a:lstStyle/>
          <a:p>
            <a:pPr algn="ctr"/>
            <a:endParaRPr kumimoji="1" lang="en-US" sz="3200" b="1">
              <a:solidFill>
                <a:schemeClr val="tx2"/>
              </a:solidFill>
            </a:endParaRPr>
          </a:p>
        </p:txBody>
      </p:sp>
      <p:sp>
        <p:nvSpPr>
          <p:cNvPr id="2" name="Date Placeholder 1"/>
          <p:cNvSpPr>
            <a:spLocks noGrp="1"/>
          </p:cNvSpPr>
          <p:nvPr>
            <p:ph type="dt" sz="half" idx="10"/>
          </p:nvPr>
        </p:nvSpPr>
        <p:spPr/>
        <p:txBody>
          <a:bodyPr/>
          <a:lstStyle/>
          <a:p>
            <a:fld id="{37A4CEF8-7894-45D8-A4BD-33A5DDDA2519}" type="datetime1">
              <a:rPr lang="en-US" smtClean="0"/>
              <a:t>7/13/2017</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Difference Process / Thread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89273425"/>
              </p:ext>
            </p:extLst>
          </p:nvPr>
        </p:nvGraphicFramePr>
        <p:xfrm>
          <a:off x="1435100" y="914400"/>
          <a:ext cx="7499350" cy="5943600"/>
        </p:xfrm>
        <a:graphic>
          <a:graphicData uri="http://schemas.openxmlformats.org/drawingml/2006/table">
            <a:tbl>
              <a:tblPr firstRow="1" bandRow="1">
                <a:tableStyleId>{5C22544A-7EE6-4342-B048-85BDC9FD1C3A}</a:tableStyleId>
              </a:tblPr>
              <a:tblGrid>
                <a:gridCol w="3749675"/>
                <a:gridCol w="3749675"/>
              </a:tblGrid>
              <a:tr h="407402">
                <a:tc>
                  <a:txBody>
                    <a:bodyPr/>
                    <a:lstStyle/>
                    <a:p>
                      <a:r>
                        <a:rPr lang="en-US" dirty="0" smtClean="0"/>
                        <a:t>Process</a:t>
                      </a:r>
                      <a:endParaRPr lang="en-US" dirty="0"/>
                    </a:p>
                  </a:txBody>
                  <a:tcPr/>
                </a:tc>
                <a:tc>
                  <a:txBody>
                    <a:bodyPr/>
                    <a:lstStyle/>
                    <a:p>
                      <a:r>
                        <a:rPr lang="en-US" dirty="0" smtClean="0"/>
                        <a:t>Thread</a:t>
                      </a:r>
                      <a:endParaRPr lang="en-US" dirty="0"/>
                    </a:p>
                  </a:txBody>
                  <a:tcPr/>
                </a:tc>
              </a:tr>
              <a:tr h="407402">
                <a:tc>
                  <a:txBody>
                    <a:bodyPr/>
                    <a:lstStyle/>
                    <a:p>
                      <a:r>
                        <a:rPr lang="en-US" dirty="0" smtClean="0"/>
                        <a:t>Program in execution</a:t>
                      </a:r>
                      <a:endParaRPr lang="en-US" dirty="0"/>
                    </a:p>
                  </a:txBody>
                  <a:tcPr/>
                </a:tc>
                <a:tc>
                  <a:txBody>
                    <a:bodyPr/>
                    <a:lstStyle/>
                    <a:p>
                      <a:r>
                        <a:rPr lang="en-US" dirty="0" smtClean="0"/>
                        <a:t>It is the part of process</a:t>
                      </a:r>
                      <a:endParaRPr lang="en-US" dirty="0"/>
                    </a:p>
                  </a:txBody>
                  <a:tcPr/>
                </a:tc>
              </a:tr>
              <a:tr h="407402">
                <a:tc>
                  <a:txBody>
                    <a:bodyPr/>
                    <a:lstStyle/>
                    <a:p>
                      <a:r>
                        <a:rPr lang="en-US" dirty="0" smtClean="0"/>
                        <a:t>It is heavy weight process</a:t>
                      </a:r>
                      <a:endParaRPr lang="en-US" dirty="0"/>
                    </a:p>
                  </a:txBody>
                  <a:tcPr/>
                </a:tc>
                <a:tc>
                  <a:txBody>
                    <a:bodyPr/>
                    <a:lstStyle/>
                    <a:p>
                      <a:r>
                        <a:rPr lang="en-US" dirty="0" smtClean="0"/>
                        <a:t>It is light weight process</a:t>
                      </a:r>
                      <a:endParaRPr lang="en-US" dirty="0"/>
                    </a:p>
                  </a:txBody>
                  <a:tcPr/>
                </a:tc>
              </a:tr>
              <a:tr h="703186">
                <a:tc>
                  <a:txBody>
                    <a:bodyPr/>
                    <a:lstStyle/>
                    <a:p>
                      <a:r>
                        <a:rPr lang="en-US" dirty="0" smtClean="0"/>
                        <a:t>Process context switch takes more time</a:t>
                      </a:r>
                      <a:endParaRPr lang="en-US" dirty="0"/>
                    </a:p>
                  </a:txBody>
                  <a:tcPr/>
                </a:tc>
                <a:tc>
                  <a:txBody>
                    <a:bodyPr/>
                    <a:lstStyle/>
                    <a:p>
                      <a:r>
                        <a:rPr lang="en-US" dirty="0" smtClean="0"/>
                        <a:t>Thread context switch takes</a:t>
                      </a:r>
                      <a:r>
                        <a:rPr lang="en-US" baseline="0" dirty="0" smtClean="0"/>
                        <a:t> less time</a:t>
                      </a:r>
                      <a:endParaRPr lang="en-US" dirty="0"/>
                    </a:p>
                  </a:txBody>
                  <a:tcPr/>
                </a:tc>
              </a:tr>
              <a:tr h="1004552">
                <a:tc>
                  <a:txBody>
                    <a:bodyPr/>
                    <a:lstStyle/>
                    <a:p>
                      <a:r>
                        <a:rPr lang="en-US" dirty="0" smtClean="0"/>
                        <a:t>New process creation, termination takes more time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Thread creation, termination takes </a:t>
                      </a:r>
                      <a:r>
                        <a:rPr lang="en-US" smtClean="0"/>
                        <a:t>lesse</a:t>
                      </a:r>
                      <a:r>
                        <a:rPr lang="en-US" dirty="0" smtClean="0"/>
                        <a:t> time</a:t>
                      </a:r>
                    </a:p>
                    <a:p>
                      <a:endParaRPr lang="en-US" dirty="0"/>
                    </a:p>
                  </a:txBody>
                  <a:tcPr/>
                </a:tc>
              </a:tr>
              <a:tr h="1004552">
                <a:tc>
                  <a:txBody>
                    <a:bodyPr/>
                    <a:lstStyle/>
                    <a:p>
                      <a:r>
                        <a:rPr lang="en-US" dirty="0" smtClean="0"/>
                        <a:t>Each process executes the same code but has its own</a:t>
                      </a:r>
                      <a:r>
                        <a:rPr lang="en-US" baseline="0" dirty="0" smtClean="0"/>
                        <a:t> memory ad file resources</a:t>
                      </a:r>
                      <a:endParaRPr lang="en-US" dirty="0"/>
                    </a:p>
                  </a:txBody>
                  <a:tcPr/>
                </a:tc>
                <a:tc>
                  <a:txBody>
                    <a:bodyPr/>
                    <a:lstStyle/>
                    <a:p>
                      <a:r>
                        <a:rPr lang="en-US" dirty="0" smtClean="0"/>
                        <a:t>All thread can share same set</a:t>
                      </a:r>
                      <a:r>
                        <a:rPr lang="en-US" baseline="0" dirty="0" smtClean="0"/>
                        <a:t> of open files, child process</a:t>
                      </a:r>
                      <a:endParaRPr lang="en-US" dirty="0"/>
                    </a:p>
                  </a:txBody>
                  <a:tcPr/>
                </a:tc>
              </a:tr>
              <a:tr h="1305918">
                <a:tc>
                  <a:txBody>
                    <a:bodyPr/>
                    <a:lstStyle/>
                    <a:p>
                      <a:r>
                        <a:rPr lang="en-US" dirty="0" smtClean="0"/>
                        <a:t>In process based implementation if one process is blocked ,</a:t>
                      </a:r>
                      <a:r>
                        <a:rPr lang="en-US" baseline="0" dirty="0" smtClean="0"/>
                        <a:t> no other server process can execute until the first process unblocked</a:t>
                      </a:r>
                      <a:endParaRPr lang="en-US" dirty="0"/>
                    </a:p>
                  </a:txBody>
                  <a:tcPr/>
                </a:tc>
                <a:tc>
                  <a:txBody>
                    <a:bodyPr/>
                    <a:lstStyle/>
                    <a:p>
                      <a:r>
                        <a:rPr lang="en-US" dirty="0" smtClean="0"/>
                        <a:t>In multithreaded server implementation, if one thread blocked and waiting, second thread in the same process could execute</a:t>
                      </a:r>
                      <a:endParaRPr lang="en-US" dirty="0"/>
                    </a:p>
                  </a:txBody>
                  <a:tcPr/>
                </a:tc>
              </a:tr>
              <a:tr h="703186">
                <a:tc>
                  <a:txBody>
                    <a:bodyPr/>
                    <a:lstStyle/>
                    <a:p>
                      <a:r>
                        <a:rPr lang="en-US" dirty="0" smtClean="0"/>
                        <a:t>Multiple redundant process use more</a:t>
                      </a:r>
                      <a:r>
                        <a:rPr lang="en-US" baseline="0" dirty="0" smtClean="0"/>
                        <a:t> resources</a:t>
                      </a:r>
                      <a:endParaRPr lang="en-US" dirty="0"/>
                    </a:p>
                  </a:txBody>
                  <a:tcPr/>
                </a:tc>
                <a:tc>
                  <a:txBody>
                    <a:bodyPr/>
                    <a:lstStyle/>
                    <a:p>
                      <a:r>
                        <a:rPr lang="en-US" dirty="0" smtClean="0"/>
                        <a:t>Multiple threaded</a:t>
                      </a:r>
                      <a:r>
                        <a:rPr lang="en-US" baseline="0" dirty="0" smtClean="0"/>
                        <a:t> process use fewer resources</a:t>
                      </a:r>
                      <a:endParaRPr lang="en-US" dirty="0"/>
                    </a:p>
                  </a:txBody>
                  <a:tcPr/>
                </a:tc>
              </a:tr>
            </a:tbl>
          </a:graphicData>
        </a:graphic>
      </p:graphicFrame>
      <p:sp>
        <p:nvSpPr>
          <p:cNvPr id="4" name="Date Placeholder 3"/>
          <p:cNvSpPr>
            <a:spLocks noGrp="1"/>
          </p:cNvSpPr>
          <p:nvPr>
            <p:ph type="dt" sz="half" idx="10"/>
          </p:nvPr>
        </p:nvSpPr>
        <p:spPr/>
        <p:txBody>
          <a:bodyPr/>
          <a:lstStyle/>
          <a:p>
            <a:fld id="{60109769-E776-4B13-8807-3EA881E075D2}"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47</a:t>
            </a:fld>
            <a:endParaRPr lang="en-US"/>
          </a:p>
        </p:txBody>
      </p:sp>
    </p:spTree>
    <p:extLst>
      <p:ext uri="{BB962C8B-B14F-4D97-AF65-F5344CB8AC3E}">
        <p14:creationId xmlns:p14="http://schemas.microsoft.com/office/powerpoint/2010/main" val="17405027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Multithreading: Types of threads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524000"/>
            <a:ext cx="8686800" cy="4604274"/>
          </a:xfrm>
        </p:spPr>
        <p:txBody>
          <a:bodyPr>
            <a:normAutofit/>
          </a:bodyPr>
          <a:lstStyle/>
          <a:p>
            <a:pPr marL="514350" indent="-514350" algn="just">
              <a:lnSpc>
                <a:spcPct val="170000"/>
              </a:lnSpc>
              <a:buAutoNum type="arabicPeriod"/>
            </a:pPr>
            <a:r>
              <a:rPr lang="en-US" dirty="0" smtClean="0">
                <a:latin typeface="Times New Roman" pitchFamily="18" charset="0"/>
                <a:cs typeface="Times New Roman" pitchFamily="18" charset="0"/>
              </a:rPr>
              <a:t>User level threads</a:t>
            </a:r>
          </a:p>
          <a:p>
            <a:pPr marL="514350" indent="-514350" algn="just">
              <a:lnSpc>
                <a:spcPct val="170000"/>
              </a:lnSpc>
              <a:buAutoNum type="arabicPeriod"/>
            </a:pPr>
            <a:r>
              <a:rPr lang="en-US" dirty="0" smtClean="0">
                <a:latin typeface="Times New Roman" pitchFamily="18" charset="0"/>
                <a:cs typeface="Times New Roman" pitchFamily="18" charset="0"/>
              </a:rPr>
              <a:t>Kernel level threads</a:t>
            </a:r>
          </a:p>
          <a:p>
            <a:pPr marL="514350" indent="-514350" algn="just">
              <a:lnSpc>
                <a:spcPct val="170000"/>
              </a:lnSpc>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DC8AA99-7238-42D3-B68A-A4E1B56FEE73}" type="slidenum">
              <a:rPr lang="en-US" smtClean="0"/>
              <a:pPr/>
              <a:t>48</a:t>
            </a:fld>
            <a:endParaRPr lang="en-US"/>
          </a:p>
        </p:txBody>
      </p:sp>
      <p:sp>
        <p:nvSpPr>
          <p:cNvPr id="4" name="Date Placeholder 3"/>
          <p:cNvSpPr>
            <a:spLocks noGrp="1"/>
          </p:cNvSpPr>
          <p:nvPr>
            <p:ph type="dt" sz="half" idx="10"/>
          </p:nvPr>
        </p:nvSpPr>
        <p:spPr/>
        <p:txBody>
          <a:bodyPr/>
          <a:lstStyle/>
          <a:p>
            <a:fld id="{409B772B-135D-4931-B1B3-74357CCB73CC}" type="datetime1">
              <a:rPr lang="en-US" smtClean="0"/>
              <a:t>7/13/2017</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Multithreading: Types of threads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5867400" cy="4876800"/>
          </a:xfrm>
        </p:spPr>
        <p:txBody>
          <a:bodyPr>
            <a:normAutofit fontScale="62500" lnSpcReduction="20000"/>
          </a:bodyPr>
          <a:lstStyle/>
          <a:p>
            <a:pPr marL="514350" indent="-514350" algn="just">
              <a:lnSpc>
                <a:spcPct val="170000"/>
              </a:lnSpc>
              <a:buNone/>
            </a:pPr>
            <a:r>
              <a:rPr lang="en-US" sz="4600" dirty="0" smtClean="0">
                <a:solidFill>
                  <a:srgbClr val="C00000"/>
                </a:solidFill>
                <a:latin typeface="Times New Roman" pitchFamily="18" charset="0"/>
                <a:cs typeface="Times New Roman" pitchFamily="18" charset="0"/>
              </a:rPr>
              <a:t>User level threads</a:t>
            </a:r>
          </a:p>
          <a:p>
            <a:pPr marL="514350" indent="-514350" algn="just">
              <a:lnSpc>
                <a:spcPct val="170000"/>
              </a:lnSpc>
            </a:pPr>
            <a:r>
              <a:rPr lang="en-US" dirty="0" smtClean="0">
                <a:latin typeface="Times New Roman" pitchFamily="18" charset="0"/>
                <a:cs typeface="Times New Roman" pitchFamily="18" charset="0"/>
              </a:rPr>
              <a:t>Threads are implemented at user level by Thread Library: creates, scheduling and management of threads without kernel involvement.</a:t>
            </a:r>
          </a:p>
          <a:p>
            <a:pPr marL="514350" indent="-514350" algn="just">
              <a:lnSpc>
                <a:spcPct val="170000"/>
              </a:lnSpc>
            </a:pPr>
            <a:r>
              <a:rPr lang="en-US" dirty="0" smtClean="0">
                <a:latin typeface="Times New Roman" pitchFamily="18" charset="0"/>
                <a:cs typeface="Times New Roman" pitchFamily="18" charset="0"/>
              </a:rPr>
              <a:t>Hence fast to create &amp; manage.</a:t>
            </a:r>
          </a:p>
          <a:p>
            <a:pPr marL="514350" indent="-514350" algn="just">
              <a:lnSpc>
                <a:spcPct val="170000"/>
              </a:lnSpc>
            </a:pPr>
            <a:r>
              <a:rPr lang="en-US" dirty="0" smtClean="0">
                <a:latin typeface="Times New Roman" pitchFamily="18" charset="0"/>
                <a:cs typeface="Times New Roman" pitchFamily="18" charset="0"/>
              </a:rPr>
              <a:t>Status of information table is maintained within Thread Library hence better scalability.</a:t>
            </a:r>
          </a:p>
          <a:p>
            <a:pPr marL="514350" indent="-514350" algn="just">
              <a:lnSpc>
                <a:spcPct val="170000"/>
              </a:lnSpc>
              <a:buNone/>
            </a:pPr>
            <a:endParaRPr lang="en-US" dirty="0" smtClean="0">
              <a:latin typeface="Times New Roman" pitchFamily="18" charset="0"/>
              <a:cs typeface="Times New Roman" pitchFamily="18" charset="0"/>
            </a:endParaRPr>
          </a:p>
          <a:p>
            <a:pPr marL="514350" indent="-514350" algn="just">
              <a:lnSpc>
                <a:spcPct val="170000"/>
              </a:lnSpc>
              <a:buNone/>
            </a:pPr>
            <a:endParaRPr lang="en-US" dirty="0" smtClean="0">
              <a:latin typeface="Times New Roman" pitchFamily="18" charset="0"/>
              <a:cs typeface="Times New Roman" pitchFamily="18" charset="0"/>
            </a:endParaRPr>
          </a:p>
          <a:p>
            <a:pPr marL="514350" indent="-514350" algn="just">
              <a:lnSpc>
                <a:spcPct val="170000"/>
              </a:lnSpc>
              <a:buNone/>
            </a:pPr>
            <a:endParaRPr lang="en-US" dirty="0" smtClean="0">
              <a:latin typeface="Times New Roman" pitchFamily="18" charset="0"/>
              <a:cs typeface="Times New Roman" pitchFamily="18" charset="0"/>
            </a:endParaRPr>
          </a:p>
          <a:p>
            <a:pPr marL="514350" indent="-514350" algn="just">
              <a:lnSpc>
                <a:spcPct val="170000"/>
              </a:lnSpc>
              <a:buNone/>
            </a:pP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112B3C9-B027-42C9-9E2D-B3001701E94E}" type="datetime1">
              <a:rPr lang="en-US" smtClean="0"/>
              <a:t>7/13/2017</a:t>
            </a:fld>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49</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6172200" y="2438400"/>
            <a:ext cx="2869814"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Processes in Memory</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l="27092" t="1192" r="27121" b="1192"/>
          <a:stretch>
            <a:fillRect/>
          </a:stretch>
        </p:blipFill>
        <p:spPr bwMode="auto">
          <a:xfrm>
            <a:off x="1352550" y="1323975"/>
            <a:ext cx="2319338" cy="3708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l="27092" t="1192" r="27121" b="1192"/>
          <a:stretch>
            <a:fillRect/>
          </a:stretch>
        </p:blipFill>
        <p:spPr bwMode="auto">
          <a:xfrm>
            <a:off x="5553075" y="1336675"/>
            <a:ext cx="2319338" cy="3708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Text Box 5"/>
          <p:cNvSpPr txBox="1">
            <a:spLocks noChangeArrowheads="1"/>
          </p:cNvSpPr>
          <p:nvPr/>
        </p:nvSpPr>
        <p:spPr bwMode="auto">
          <a:xfrm>
            <a:off x="2051050" y="5105400"/>
            <a:ext cx="116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sz="1600"/>
              <a:t>Process A</a:t>
            </a:r>
          </a:p>
        </p:txBody>
      </p:sp>
      <p:sp>
        <p:nvSpPr>
          <p:cNvPr id="10246" name="Text Box 6"/>
          <p:cNvSpPr txBox="1">
            <a:spLocks noChangeArrowheads="1"/>
          </p:cNvSpPr>
          <p:nvPr/>
        </p:nvSpPr>
        <p:spPr bwMode="auto">
          <a:xfrm>
            <a:off x="6337300" y="5124450"/>
            <a:ext cx="116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sz="1600"/>
              <a:t>Process B</a:t>
            </a:r>
          </a:p>
        </p:txBody>
      </p:sp>
      <p:sp>
        <p:nvSpPr>
          <p:cNvPr id="2" name="Date Placeholder 1"/>
          <p:cNvSpPr>
            <a:spLocks noGrp="1"/>
          </p:cNvSpPr>
          <p:nvPr>
            <p:ph type="dt" sz="half" idx="10"/>
          </p:nvPr>
        </p:nvSpPr>
        <p:spPr/>
        <p:txBody>
          <a:bodyPr/>
          <a:lstStyle/>
          <a:p>
            <a:fld id="{A6778E80-4D7D-42EA-B274-95708C012101}"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5</a:t>
            </a:fld>
            <a:endParaRPr lang="en-US"/>
          </a:p>
        </p:txBody>
      </p:sp>
    </p:spTree>
    <p:extLst>
      <p:ext uri="{BB962C8B-B14F-4D97-AF65-F5344CB8AC3E}">
        <p14:creationId xmlns:p14="http://schemas.microsoft.com/office/powerpoint/2010/main" val="2741231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solidFill>
                  <a:srgbClr val="C00000"/>
                </a:solidFill>
                <a:latin typeface="Times New Roman" pitchFamily="18" charset="0"/>
                <a:cs typeface="Times New Roman" pitchFamily="18" charset="0"/>
              </a:rPr>
              <a:t>User level threads</a:t>
            </a:r>
            <a:br>
              <a:rPr lang="en-US" sz="4400" dirty="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382928" y="838200"/>
            <a:ext cx="7635240" cy="5715000"/>
          </a:xfrm>
        </p:spPr>
        <p:txBody>
          <a:bodyPr>
            <a:normAutofit fontScale="62500" lnSpcReduction="20000"/>
          </a:bodyPr>
          <a:lstStyle/>
          <a:p>
            <a:pPr>
              <a:buFont typeface="Wingdings" panose="05000000000000000000" pitchFamily="2" charset="2"/>
              <a:buChar char="v"/>
            </a:pPr>
            <a:r>
              <a:rPr lang="en-IN" u="sng" cap="all" dirty="0" smtClean="0"/>
              <a:t>ADVANTAGES</a:t>
            </a:r>
          </a:p>
          <a:p>
            <a:pPr marL="82296" indent="0">
              <a:buNone/>
            </a:pPr>
            <a:endParaRPr lang="en-US" b="1" u="sng" dirty="0"/>
          </a:p>
          <a:p>
            <a:pPr lvl="0"/>
            <a:r>
              <a:rPr lang="en-IN" sz="4000" dirty="0" smtClean="0"/>
              <a:t>Thread </a:t>
            </a:r>
            <a:r>
              <a:rPr lang="en-IN" sz="4000" dirty="0"/>
              <a:t>switching does not require Kernel mode privileges.</a:t>
            </a:r>
            <a:endParaRPr lang="en-US" sz="4000" dirty="0"/>
          </a:p>
          <a:p>
            <a:pPr lvl="0"/>
            <a:r>
              <a:rPr lang="en-IN" sz="4000" dirty="0"/>
              <a:t>User level thread can run on any operating system.</a:t>
            </a:r>
            <a:endParaRPr lang="en-US" sz="4000" dirty="0"/>
          </a:p>
          <a:p>
            <a:pPr lvl="0"/>
            <a:r>
              <a:rPr lang="en-IN" sz="4000" dirty="0"/>
              <a:t>Scheduling can be application specific in the user level thread.</a:t>
            </a:r>
            <a:endParaRPr lang="en-US" sz="4000" dirty="0"/>
          </a:p>
          <a:p>
            <a:pPr lvl="0"/>
            <a:r>
              <a:rPr lang="en-IN" sz="4000" dirty="0"/>
              <a:t>User level threads are fast to create and manage</a:t>
            </a:r>
            <a:r>
              <a:rPr lang="en-IN" sz="4000" dirty="0" smtClean="0"/>
              <a:t>.</a:t>
            </a:r>
          </a:p>
          <a:p>
            <a:pPr lvl="0"/>
            <a:r>
              <a:rPr lang="en-US" sz="4000" dirty="0"/>
              <a:t>Supported above the kernel, via a set of library calls at the user </a:t>
            </a:r>
            <a:r>
              <a:rPr lang="en-US" sz="4000" dirty="0" smtClean="0"/>
              <a:t>level</a:t>
            </a:r>
          </a:p>
          <a:p>
            <a:pPr lvl="0"/>
            <a:r>
              <a:rPr lang="en-US" sz="4000" dirty="0"/>
              <a:t>Fast switching among threads: Threads do not need to call OS and cause interrupts to kernel – a user-level threads package can be implemented on an Operating System that does not support threads. </a:t>
            </a:r>
            <a:endParaRPr lang="en-US" sz="4000" dirty="0" smtClean="0"/>
          </a:p>
          <a:p>
            <a:pPr lvl="0"/>
            <a:r>
              <a:rPr lang="en-US" sz="4000" dirty="0" smtClean="0"/>
              <a:t> </a:t>
            </a:r>
            <a:r>
              <a:rPr lang="en-US" sz="4000" dirty="0"/>
              <a:t>User-level threads does not require modification to operating systems</a:t>
            </a:r>
            <a:endParaRPr lang="en-IN" sz="4000" dirty="0" smtClean="0"/>
          </a:p>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50</a:t>
            </a:fld>
            <a:endParaRPr lang="en-US"/>
          </a:p>
        </p:txBody>
      </p:sp>
      <p:sp>
        <p:nvSpPr>
          <p:cNvPr id="4" name="Date Placeholder 3"/>
          <p:cNvSpPr>
            <a:spLocks noGrp="1"/>
          </p:cNvSpPr>
          <p:nvPr>
            <p:ph type="dt" sz="half" idx="10"/>
          </p:nvPr>
        </p:nvSpPr>
        <p:spPr/>
        <p:txBody>
          <a:bodyPr/>
          <a:lstStyle/>
          <a:p>
            <a:fld id="{8A14BCA1-191E-4A05-AAD4-3DBCCE6BD551}" type="datetime1">
              <a:rPr lang="en-US" smtClean="0"/>
              <a:t>7/13/2017</a:t>
            </a:fld>
            <a:endParaRPr lang="en-US"/>
          </a:p>
        </p:txBody>
      </p:sp>
    </p:spTree>
    <p:extLst>
      <p:ext uri="{BB962C8B-B14F-4D97-AF65-F5344CB8AC3E}">
        <p14:creationId xmlns:p14="http://schemas.microsoft.com/office/powerpoint/2010/main" val="16890089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C00000"/>
                </a:solidFill>
                <a:latin typeface="Times New Roman" pitchFamily="18" charset="0"/>
                <a:cs typeface="Times New Roman" pitchFamily="18" charset="0"/>
              </a:rPr>
              <a:t>User level threads</a:t>
            </a:r>
            <a:endParaRPr lang="en-US" dirty="0"/>
          </a:p>
        </p:txBody>
      </p:sp>
      <p:sp>
        <p:nvSpPr>
          <p:cNvPr id="3" name="Content Placeholder 2"/>
          <p:cNvSpPr>
            <a:spLocks noGrp="1"/>
          </p:cNvSpPr>
          <p:nvPr>
            <p:ph idx="1"/>
          </p:nvPr>
        </p:nvSpPr>
        <p:spPr>
          <a:xfrm>
            <a:off x="1435608" y="1143000"/>
            <a:ext cx="7498080" cy="5162550"/>
          </a:xfrm>
        </p:spPr>
        <p:txBody>
          <a:bodyPr>
            <a:normAutofit fontScale="85000" lnSpcReduction="20000"/>
          </a:bodyPr>
          <a:lstStyle/>
          <a:p>
            <a:pPr lvl="0">
              <a:buFont typeface="Wingdings" panose="05000000000000000000" pitchFamily="2" charset="2"/>
              <a:buChar char="v"/>
            </a:pPr>
            <a:r>
              <a:rPr lang="en-IN" u="sng" dirty="0"/>
              <a:t>Disadvantages</a:t>
            </a:r>
          </a:p>
          <a:p>
            <a:pPr lvl="0"/>
            <a:r>
              <a:rPr lang="en-US" dirty="0"/>
              <a:t>When a user level thread executes a blocking system call, not only that thread is blocked, but also all of the threads within the process are blocked</a:t>
            </a:r>
            <a:r>
              <a:rPr lang="en-US" dirty="0" smtClean="0"/>
              <a:t>. </a:t>
            </a:r>
          </a:p>
          <a:p>
            <a:pPr lvl="0"/>
            <a:r>
              <a:rPr lang="en-US" dirty="0" smtClean="0"/>
              <a:t>There </a:t>
            </a:r>
            <a:r>
              <a:rPr lang="en-US" dirty="0"/>
              <a:t>is a lack of coordination between threads and operating system kernel. </a:t>
            </a:r>
            <a:endParaRPr lang="en-US" dirty="0" smtClean="0"/>
          </a:p>
          <a:p>
            <a:pPr lvl="0"/>
            <a:r>
              <a:rPr lang="en-US" dirty="0" smtClean="0"/>
              <a:t>Therefore</a:t>
            </a:r>
            <a:r>
              <a:rPr lang="en-US" dirty="0"/>
              <a:t>, process as whole gets one time slice irrespective of whether process has one thread or 1000 threads within. </a:t>
            </a:r>
            <a:endParaRPr lang="en-US" dirty="0" smtClean="0"/>
          </a:p>
          <a:p>
            <a:pPr lvl="0"/>
            <a:r>
              <a:rPr lang="en-US" dirty="0" smtClean="0"/>
              <a:t>It </a:t>
            </a:r>
            <a:r>
              <a:rPr lang="en-US" dirty="0"/>
              <a:t>is up to each thread to relinquish control to other threads </a:t>
            </a:r>
            <a:endParaRPr lang="en-US" dirty="0" smtClean="0"/>
          </a:p>
          <a:p>
            <a:pPr lvl="0"/>
            <a:r>
              <a:rPr lang="en-IN" dirty="0" smtClean="0"/>
              <a:t>Multithreaded </a:t>
            </a:r>
            <a:r>
              <a:rPr lang="en-IN" dirty="0"/>
              <a:t>application cannot take advantage of multiprocessing</a:t>
            </a:r>
            <a:endParaRPr lang="en-US" dirty="0"/>
          </a:p>
          <a:p>
            <a:endParaRPr lang="en-US" dirty="0"/>
          </a:p>
        </p:txBody>
      </p:sp>
      <p:sp>
        <p:nvSpPr>
          <p:cNvPr id="4" name="Date Placeholder 3"/>
          <p:cNvSpPr>
            <a:spLocks noGrp="1"/>
          </p:cNvSpPr>
          <p:nvPr>
            <p:ph type="dt" sz="half" idx="10"/>
          </p:nvPr>
        </p:nvSpPr>
        <p:spPr/>
        <p:txBody>
          <a:bodyPr/>
          <a:lstStyle/>
          <a:p>
            <a:fld id="{928FDC9D-97AF-4497-A0EA-84DD35D3459F}"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51</a:t>
            </a:fld>
            <a:endParaRPr lang="en-US"/>
          </a:p>
        </p:txBody>
      </p:sp>
    </p:spTree>
    <p:extLst>
      <p:ext uri="{BB962C8B-B14F-4D97-AF65-F5344CB8AC3E}">
        <p14:creationId xmlns:p14="http://schemas.microsoft.com/office/powerpoint/2010/main" val="3206468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C00000"/>
                </a:solidFill>
                <a:latin typeface="Times New Roman" pitchFamily="18" charset="0"/>
                <a:cs typeface="Times New Roman" pitchFamily="18" charset="0"/>
              </a:rPr>
              <a:t>User level threads</a:t>
            </a:r>
            <a:endParaRPr lang="en-US" dirty="0"/>
          </a:p>
        </p:txBody>
      </p:sp>
      <p:sp>
        <p:nvSpPr>
          <p:cNvPr id="3" name="Content Placeholder 2"/>
          <p:cNvSpPr>
            <a:spLocks noGrp="1"/>
          </p:cNvSpPr>
          <p:nvPr>
            <p:ph idx="1"/>
          </p:nvPr>
        </p:nvSpPr>
        <p:spPr/>
        <p:txBody>
          <a:bodyPr/>
          <a:lstStyle/>
          <a:p>
            <a:r>
              <a:rPr lang="en-US" dirty="0"/>
              <a:t>Example thread libraries: – </a:t>
            </a:r>
            <a:endParaRPr lang="en-US" dirty="0" smtClean="0"/>
          </a:p>
          <a:p>
            <a:r>
              <a:rPr lang="en-US" dirty="0" smtClean="0"/>
              <a:t>POSIX </a:t>
            </a:r>
            <a:r>
              <a:rPr lang="en-US" dirty="0" err="1"/>
              <a:t>Pthreads</a:t>
            </a:r>
            <a:r>
              <a:rPr lang="en-US" dirty="0"/>
              <a:t> </a:t>
            </a:r>
            <a:endParaRPr lang="en-US" dirty="0" smtClean="0"/>
          </a:p>
          <a:p>
            <a:r>
              <a:rPr lang="en-US" dirty="0" smtClean="0"/>
              <a:t> </a:t>
            </a:r>
            <a:r>
              <a:rPr lang="en-US" dirty="0"/>
              <a:t>Win32 threads </a:t>
            </a:r>
            <a:endParaRPr lang="en-US" dirty="0" smtClean="0"/>
          </a:p>
          <a:p>
            <a:r>
              <a:rPr lang="en-US" dirty="0" smtClean="0"/>
              <a:t> </a:t>
            </a:r>
            <a:r>
              <a:rPr lang="en-US" dirty="0"/>
              <a:t>Java threads</a:t>
            </a:r>
          </a:p>
        </p:txBody>
      </p:sp>
      <p:sp>
        <p:nvSpPr>
          <p:cNvPr id="4" name="Date Placeholder 3"/>
          <p:cNvSpPr>
            <a:spLocks noGrp="1"/>
          </p:cNvSpPr>
          <p:nvPr>
            <p:ph type="dt" sz="half" idx="10"/>
          </p:nvPr>
        </p:nvSpPr>
        <p:spPr/>
        <p:txBody>
          <a:bodyPr/>
          <a:lstStyle/>
          <a:p>
            <a:fld id="{73BACF9A-3019-4A85-A3FC-4A4536AA6F70}" type="datetime1">
              <a:rPr lang="en-US" smtClean="0"/>
              <a:t>7/13/2017</a:t>
            </a:fld>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52</a:t>
            </a:fld>
            <a:endParaRPr lang="en-US"/>
          </a:p>
        </p:txBody>
      </p:sp>
    </p:spTree>
    <p:extLst>
      <p:ext uri="{BB962C8B-B14F-4D97-AF65-F5344CB8AC3E}">
        <p14:creationId xmlns:p14="http://schemas.microsoft.com/office/powerpoint/2010/main" val="4238154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924800" cy="1143000"/>
          </a:xfrm>
        </p:spPr>
        <p:txBody>
          <a:bodyPr>
            <a:normAutofit/>
          </a:bodyPr>
          <a:lstStyle/>
          <a:p>
            <a:r>
              <a:rPr lang="en-US" dirty="0" smtClean="0">
                <a:latin typeface="Times New Roman" pitchFamily="18" charset="0"/>
                <a:cs typeface="Times New Roman" pitchFamily="18" charset="0"/>
              </a:rPr>
              <a:t>Multithreading: Types of threads</a:t>
            </a:r>
            <a:endParaRPr lang="en-US" dirty="0"/>
          </a:p>
        </p:txBody>
      </p:sp>
      <p:sp>
        <p:nvSpPr>
          <p:cNvPr id="3" name="Content Placeholder 2"/>
          <p:cNvSpPr>
            <a:spLocks noGrp="1"/>
          </p:cNvSpPr>
          <p:nvPr>
            <p:ph idx="1"/>
          </p:nvPr>
        </p:nvSpPr>
        <p:spPr>
          <a:xfrm>
            <a:off x="228600" y="1403874"/>
            <a:ext cx="5334000" cy="4876800"/>
          </a:xfrm>
        </p:spPr>
        <p:txBody>
          <a:bodyPr>
            <a:normAutofit/>
          </a:bodyPr>
          <a:lstStyle/>
          <a:p>
            <a:pPr algn="just">
              <a:lnSpc>
                <a:spcPct val="160000"/>
              </a:lnSpc>
            </a:pPr>
            <a:r>
              <a:rPr lang="en-US" dirty="0" smtClean="0">
                <a:solidFill>
                  <a:srgbClr val="C00000"/>
                </a:solidFill>
                <a:latin typeface="Times New Roman" pitchFamily="18" charset="0"/>
                <a:cs typeface="Times New Roman" pitchFamily="18" charset="0"/>
              </a:rPr>
              <a:t>Kernel Threads</a:t>
            </a:r>
          </a:p>
          <a:p>
            <a:pPr algn="just">
              <a:lnSpc>
                <a:spcPct val="150000"/>
              </a:lnSpc>
            </a:pPr>
            <a:r>
              <a:rPr lang="en-US" sz="2400" dirty="0" smtClean="0">
                <a:latin typeface="Times New Roman" pitchFamily="18" charset="0"/>
                <a:cs typeface="Times New Roman" pitchFamily="18" charset="0"/>
              </a:rPr>
              <a:t>Kernel maintains process table and keeps track of all processes.</a:t>
            </a:r>
          </a:p>
          <a:p>
            <a:pPr algn="just">
              <a:lnSpc>
                <a:spcPct val="150000"/>
              </a:lnSpc>
            </a:pPr>
            <a:r>
              <a:rPr lang="en-US" sz="2400" dirty="0" smtClean="0">
                <a:latin typeface="Times New Roman" pitchFamily="18" charset="0"/>
                <a:cs typeface="Times New Roman" pitchFamily="18" charset="0"/>
              </a:rPr>
              <a:t>Kernel threads are slow &amp; insufficient because it requires a full TCB(Thread Control Block) for each thread to manage and schedule.</a:t>
            </a: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DC8AA99-7238-42D3-B68A-A4E1B56FEE73}" type="slidenum">
              <a:rPr lang="en-US" smtClean="0"/>
              <a:pPr/>
              <a:t>53</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0" y="2209800"/>
            <a:ext cx="2790825" cy="3076575"/>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16C599B3-B555-46ED-B9A9-368FE6D2AAA0}" type="datetime1">
              <a:rPr lang="en-US" smtClean="0"/>
              <a:t>7/13/2017</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Times New Roman" pitchFamily="18" charset="0"/>
                <a:cs typeface="Times New Roman" pitchFamily="18" charset="0"/>
              </a:rPr>
              <a:t>Kernel Threads</a:t>
            </a:r>
            <a:br>
              <a:rPr lang="en-US" dirty="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435608" y="990600"/>
            <a:ext cx="7498080" cy="5257800"/>
          </a:xfrm>
        </p:spPr>
        <p:txBody>
          <a:bodyPr>
            <a:normAutofit fontScale="85000" lnSpcReduction="20000"/>
          </a:bodyPr>
          <a:lstStyle/>
          <a:p>
            <a:pPr>
              <a:buFont typeface="Wingdings" panose="05000000000000000000" pitchFamily="2" charset="2"/>
              <a:buChar char="v"/>
            </a:pPr>
            <a:r>
              <a:rPr lang="en-IN" u="sng" cap="all" dirty="0"/>
              <a:t>ADVANTAGES</a:t>
            </a:r>
            <a:endParaRPr lang="en-US" b="1" u="sng" dirty="0"/>
          </a:p>
          <a:p>
            <a:pPr lvl="0"/>
            <a:r>
              <a:rPr lang="en-IN" dirty="0"/>
              <a:t>Kernel can simultaneously schedule multiple threads from the same process on multiple processes.</a:t>
            </a:r>
            <a:endParaRPr lang="en-US" dirty="0"/>
          </a:p>
          <a:p>
            <a:pPr lvl="0"/>
            <a:r>
              <a:rPr lang="en-IN" dirty="0"/>
              <a:t>If one thread in a process is blocked, the Kernel can schedule another thread of the same process.</a:t>
            </a:r>
            <a:endParaRPr lang="en-US" dirty="0"/>
          </a:p>
          <a:p>
            <a:pPr lvl="0"/>
            <a:r>
              <a:rPr lang="en-IN" dirty="0"/>
              <a:t>Kernel routines themselves can multithreaded.</a:t>
            </a:r>
            <a:endParaRPr lang="en-US" dirty="0"/>
          </a:p>
          <a:p>
            <a:pPr>
              <a:buFont typeface="Wingdings" panose="05000000000000000000" pitchFamily="2" charset="2"/>
              <a:buChar char="v"/>
            </a:pPr>
            <a:r>
              <a:rPr lang="en-IN" u="sng" cap="all" dirty="0"/>
              <a:t>DISADVANTAGES</a:t>
            </a:r>
            <a:endParaRPr lang="en-US" b="1" u="sng" dirty="0"/>
          </a:p>
          <a:p>
            <a:pPr lvl="0"/>
            <a:r>
              <a:rPr lang="en-IN" dirty="0"/>
              <a:t>Kernel threads are generally slower to create and manage than the user threads.</a:t>
            </a:r>
            <a:endParaRPr lang="en-US" dirty="0"/>
          </a:p>
          <a:p>
            <a:pPr lvl="0"/>
            <a:r>
              <a:rPr lang="en-IN" dirty="0"/>
              <a:t>Transfer of control from one thread to another within same process requires a mode switch to the Kernel.</a:t>
            </a:r>
            <a:endParaRPr lang="en-US" dirty="0"/>
          </a:p>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54</a:t>
            </a:fld>
            <a:endParaRPr lang="en-US"/>
          </a:p>
        </p:txBody>
      </p:sp>
      <p:sp>
        <p:nvSpPr>
          <p:cNvPr id="4" name="Date Placeholder 3"/>
          <p:cNvSpPr>
            <a:spLocks noGrp="1"/>
          </p:cNvSpPr>
          <p:nvPr>
            <p:ph type="dt" sz="half" idx="10"/>
          </p:nvPr>
        </p:nvSpPr>
        <p:spPr/>
        <p:txBody>
          <a:bodyPr/>
          <a:lstStyle/>
          <a:p>
            <a:fld id="{40669F15-DF77-4F26-B066-F90925E9A88F}" type="datetime1">
              <a:rPr lang="en-US" smtClean="0"/>
              <a:t>7/13/2017</a:t>
            </a:fld>
            <a:endParaRPr lang="en-US"/>
          </a:p>
        </p:txBody>
      </p:sp>
    </p:spTree>
    <p:extLst>
      <p:ext uri="{BB962C8B-B14F-4D97-AF65-F5344CB8AC3E}">
        <p14:creationId xmlns:p14="http://schemas.microsoft.com/office/powerpoint/2010/main" val="1490618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itchFamily="18" charset="0"/>
                <a:cs typeface="Times New Roman" pitchFamily="18" charset="0"/>
              </a:rPr>
              <a:t>Kernel Threads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Disadvantages – The kernel-level threads are slow and inefficient </a:t>
            </a:r>
            <a:r>
              <a:rPr lang="en-US" dirty="0" smtClean="0"/>
              <a:t>.</a:t>
            </a:r>
          </a:p>
          <a:p>
            <a:r>
              <a:rPr lang="en-US" dirty="0" smtClean="0"/>
              <a:t> </a:t>
            </a:r>
            <a:r>
              <a:rPr lang="en-US" dirty="0"/>
              <a:t>For instance, threads operations are hundreds of times slower than that of user-level threads. </a:t>
            </a:r>
            <a:endParaRPr lang="en-US" dirty="0" smtClean="0"/>
          </a:p>
          <a:p>
            <a:r>
              <a:rPr lang="en-US" dirty="0" smtClean="0"/>
              <a:t>Since </a:t>
            </a:r>
            <a:r>
              <a:rPr lang="en-US" dirty="0"/>
              <a:t>kernel must manage and schedule threads as well as processes. </a:t>
            </a:r>
            <a:endParaRPr lang="en-US" dirty="0" smtClean="0"/>
          </a:p>
          <a:p>
            <a:r>
              <a:rPr lang="en-US" dirty="0" smtClean="0"/>
              <a:t>It </a:t>
            </a:r>
            <a:r>
              <a:rPr lang="en-US" dirty="0"/>
              <a:t>require a full thread control block (TCB) for each thread to maintain information about threads. </a:t>
            </a:r>
            <a:endParaRPr lang="en-US" dirty="0" smtClean="0"/>
          </a:p>
          <a:p>
            <a:r>
              <a:rPr lang="en-US" dirty="0" smtClean="0"/>
              <a:t>As </a:t>
            </a:r>
            <a:r>
              <a:rPr lang="en-US" dirty="0"/>
              <a:t>a result there is significant overhead and increased in kernel complexity</a:t>
            </a:r>
          </a:p>
        </p:txBody>
      </p:sp>
      <p:sp>
        <p:nvSpPr>
          <p:cNvPr id="4" name="Date Placeholder 3"/>
          <p:cNvSpPr>
            <a:spLocks noGrp="1"/>
          </p:cNvSpPr>
          <p:nvPr>
            <p:ph type="dt" sz="half" idx="10"/>
          </p:nvPr>
        </p:nvSpPr>
        <p:spPr/>
        <p:txBody>
          <a:bodyPr/>
          <a:lstStyle/>
          <a:p>
            <a:fld id="{7CD0F4F6-E7C3-4C3F-9DB2-AD6F8B8F8987}" type="datetime1">
              <a:rPr lang="en-US" smtClean="0"/>
              <a:t>7/13/2017</a:t>
            </a:fld>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55</a:t>
            </a:fld>
            <a:endParaRPr lang="en-US"/>
          </a:p>
        </p:txBody>
      </p:sp>
      <p:sp>
        <p:nvSpPr>
          <p:cNvPr id="7"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The kernel-level threads are slow and inefficient . For instance, threads operations are hundreds of times slower than that of user-level threads. – Since kernel must manage and schedule threads as well as processes. It require a full thread control block (TCB) for each thread to maintain information about threads. As a result there is significant overhead and increased in kernel complexity. • Examples – Windows XP/2000, Solaris, Linux, Tru64 UNIX, Mac OS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endParaRPr kumimoji="0" lang="en-US" sz="28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8700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itchFamily="18" charset="0"/>
                <a:cs typeface="Times New Roman" pitchFamily="18" charset="0"/>
              </a:rPr>
              <a:t>Kernel Threads</a:t>
            </a:r>
            <a:endParaRPr lang="en-US" dirty="0"/>
          </a:p>
        </p:txBody>
      </p:sp>
      <p:sp>
        <p:nvSpPr>
          <p:cNvPr id="3" name="Content Placeholder 2"/>
          <p:cNvSpPr>
            <a:spLocks noGrp="1"/>
          </p:cNvSpPr>
          <p:nvPr>
            <p:ph idx="1"/>
          </p:nvPr>
        </p:nvSpPr>
        <p:spPr/>
        <p:txBody>
          <a:bodyPr/>
          <a:lstStyle/>
          <a:p>
            <a:r>
              <a:rPr lang="en-US" dirty="0"/>
              <a:t>Examples – Windows XP/2000, Solaris, Linux, Tru64 UNIX, Mac OS X</a:t>
            </a:r>
          </a:p>
        </p:txBody>
      </p:sp>
      <p:sp>
        <p:nvSpPr>
          <p:cNvPr id="4" name="Date Placeholder 3"/>
          <p:cNvSpPr>
            <a:spLocks noGrp="1"/>
          </p:cNvSpPr>
          <p:nvPr>
            <p:ph type="dt" sz="half" idx="10"/>
          </p:nvPr>
        </p:nvSpPr>
        <p:spPr/>
        <p:txBody>
          <a:bodyPr/>
          <a:lstStyle/>
          <a:p>
            <a:fld id="{33935FE0-3B44-46F6-8C23-F7F943B17094}"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56</a:t>
            </a:fld>
            <a:endParaRPr lang="en-US"/>
          </a:p>
        </p:txBody>
      </p:sp>
    </p:spTree>
    <p:extLst>
      <p:ext uri="{BB962C8B-B14F-4D97-AF65-F5344CB8AC3E}">
        <p14:creationId xmlns:p14="http://schemas.microsoft.com/office/powerpoint/2010/main" val="269297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r>
              <a:rPr lang="en-IN" sz="4400" dirty="0" smtClean="0">
                <a:effectLst/>
              </a:rPr>
              <a:t/>
            </a:r>
            <a:br>
              <a:rPr lang="en-IN" sz="4400" dirty="0" smtClean="0">
                <a:effectLst/>
              </a:rPr>
            </a:br>
            <a:r>
              <a:rPr lang="en-IN" sz="4400" dirty="0" smtClean="0">
                <a:effectLst/>
              </a:rPr>
              <a:t>Difference </a:t>
            </a:r>
            <a:r>
              <a:rPr lang="en-IN" sz="4400" dirty="0">
                <a:effectLst/>
              </a:rPr>
              <a:t>between User Level &amp; Kernel Level Thread</a:t>
            </a:r>
            <a:r>
              <a:rPr lang="en-US" b="1" dirty="0">
                <a:effectLst/>
              </a:rPr>
              <a:t/>
            </a:r>
            <a:br>
              <a:rPr lang="en-US" b="1" dirty="0">
                <a:effectLst/>
              </a:rPr>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26272347"/>
              </p:ext>
            </p:extLst>
          </p:nvPr>
        </p:nvGraphicFramePr>
        <p:xfrm>
          <a:off x="1435100" y="1143002"/>
          <a:ext cx="7499350" cy="4800599"/>
        </p:xfrm>
        <a:graphic>
          <a:graphicData uri="http://schemas.openxmlformats.org/drawingml/2006/table">
            <a:tbl>
              <a:tblPr firstRow="1" bandRow="1">
                <a:tableStyleId>{5C22544A-7EE6-4342-B048-85BDC9FD1C3A}</a:tableStyleId>
              </a:tblPr>
              <a:tblGrid>
                <a:gridCol w="3749675"/>
                <a:gridCol w="3749675"/>
              </a:tblGrid>
              <a:tr h="607355">
                <a:tc>
                  <a:txBody>
                    <a:bodyPr/>
                    <a:lstStyle/>
                    <a:p>
                      <a:r>
                        <a:rPr lang="en-IN" sz="1800" dirty="0" smtClean="0">
                          <a:effectLst/>
                        </a:rPr>
                        <a:t>User Level  thread</a:t>
                      </a:r>
                      <a:endParaRPr lang="en-US" dirty="0"/>
                    </a:p>
                  </a:txBody>
                  <a:tcPr/>
                </a:tc>
                <a:tc>
                  <a:txBody>
                    <a:bodyPr/>
                    <a:lstStyle/>
                    <a:p>
                      <a:r>
                        <a:rPr lang="en-IN" sz="1800" dirty="0" smtClean="0">
                          <a:effectLst/>
                        </a:rPr>
                        <a:t>Kernel Level Thread</a:t>
                      </a:r>
                      <a:endParaRPr lang="en-US" dirty="0"/>
                    </a:p>
                  </a:txBody>
                  <a:tcPr/>
                </a:tc>
              </a:tr>
              <a:tr h="1048311">
                <a:tc>
                  <a:txBody>
                    <a:bodyPr/>
                    <a:lstStyle/>
                    <a:p>
                      <a:r>
                        <a:rPr kumimoji="0" lang="en-IN" sz="1800" kern="1200" dirty="0" smtClean="0">
                          <a:solidFill>
                            <a:schemeClr val="dk1"/>
                          </a:solidFill>
                          <a:effectLst/>
                          <a:latin typeface="+mn-lt"/>
                          <a:ea typeface="+mn-ea"/>
                          <a:cs typeface="+mn-cs"/>
                        </a:rPr>
                        <a:t>User level threads are faster to create and manage</a:t>
                      </a:r>
                      <a:endParaRPr lang="en-US" dirty="0"/>
                    </a:p>
                  </a:txBody>
                  <a:tcPr/>
                </a:tc>
                <a:tc>
                  <a:txBody>
                    <a:bodyPr/>
                    <a:lstStyle/>
                    <a:p>
                      <a:r>
                        <a:rPr kumimoji="0" lang="en-IN" sz="1800" kern="1200" dirty="0" smtClean="0">
                          <a:solidFill>
                            <a:schemeClr val="dk1"/>
                          </a:solidFill>
                          <a:effectLst/>
                          <a:latin typeface="+mn-lt"/>
                          <a:ea typeface="+mn-ea"/>
                          <a:cs typeface="+mn-cs"/>
                        </a:rPr>
                        <a:t>Kernel level threads are slower to create and manage.</a:t>
                      </a:r>
                      <a:endParaRPr lang="en-US" dirty="0"/>
                    </a:p>
                  </a:txBody>
                  <a:tcPr/>
                </a:tc>
              </a:tr>
              <a:tr h="1048311">
                <a:tc>
                  <a:txBody>
                    <a:bodyPr/>
                    <a:lstStyle/>
                    <a:p>
                      <a:r>
                        <a:rPr kumimoji="0" lang="en-IN" sz="1800" kern="1200" dirty="0" smtClean="0">
                          <a:solidFill>
                            <a:schemeClr val="dk1"/>
                          </a:solidFill>
                          <a:effectLst/>
                          <a:latin typeface="+mn-lt"/>
                          <a:ea typeface="+mn-ea"/>
                          <a:cs typeface="+mn-cs"/>
                        </a:rPr>
                        <a:t>Implementation is by a thread library at the user level.</a:t>
                      </a:r>
                      <a:endParaRPr lang="en-US" dirty="0"/>
                    </a:p>
                  </a:txBody>
                  <a:tcPr/>
                </a:tc>
                <a:tc>
                  <a:txBody>
                    <a:bodyPr/>
                    <a:lstStyle/>
                    <a:p>
                      <a:r>
                        <a:rPr kumimoji="0" lang="en-IN" sz="1800" kern="1200" dirty="0" smtClean="0">
                          <a:solidFill>
                            <a:schemeClr val="dk1"/>
                          </a:solidFill>
                          <a:effectLst/>
                          <a:latin typeface="+mn-lt"/>
                          <a:ea typeface="+mn-ea"/>
                          <a:cs typeface="+mn-cs"/>
                        </a:rPr>
                        <a:t>Operating system supports creation of Kernel threads</a:t>
                      </a:r>
                      <a:endParaRPr lang="en-US" dirty="0"/>
                    </a:p>
                  </a:txBody>
                  <a:tcPr/>
                </a:tc>
              </a:tr>
              <a:tr h="1048311">
                <a:tc>
                  <a:txBody>
                    <a:bodyPr/>
                    <a:lstStyle/>
                    <a:p>
                      <a:r>
                        <a:rPr kumimoji="0" lang="en-IN" sz="1800" kern="1200" dirty="0" smtClean="0">
                          <a:solidFill>
                            <a:schemeClr val="dk1"/>
                          </a:solidFill>
                          <a:effectLst/>
                          <a:latin typeface="+mn-lt"/>
                          <a:ea typeface="+mn-ea"/>
                          <a:cs typeface="+mn-cs"/>
                        </a:rPr>
                        <a:t>User level thread is generic and can run on any operating system</a:t>
                      </a:r>
                      <a:endParaRPr lang="en-US" dirty="0"/>
                    </a:p>
                  </a:txBody>
                  <a:tcPr/>
                </a:tc>
                <a:tc>
                  <a:txBody>
                    <a:bodyPr/>
                    <a:lstStyle/>
                    <a:p>
                      <a:r>
                        <a:rPr kumimoji="0" lang="en-IN" sz="1800" kern="1200" dirty="0" smtClean="0">
                          <a:solidFill>
                            <a:schemeClr val="dk1"/>
                          </a:solidFill>
                          <a:effectLst/>
                          <a:latin typeface="+mn-lt"/>
                          <a:ea typeface="+mn-ea"/>
                          <a:cs typeface="+mn-cs"/>
                        </a:rPr>
                        <a:t>Kernel level thread is specific to the operating system</a:t>
                      </a:r>
                      <a:endParaRPr lang="en-US" dirty="0"/>
                    </a:p>
                  </a:txBody>
                  <a:tcPr/>
                </a:tc>
              </a:tr>
              <a:tr h="1048311">
                <a:tc>
                  <a:txBody>
                    <a:bodyPr/>
                    <a:lstStyle/>
                    <a:p>
                      <a:r>
                        <a:rPr kumimoji="0" lang="en-IN" sz="1800" kern="1200" dirty="0" smtClean="0">
                          <a:solidFill>
                            <a:schemeClr val="dk1"/>
                          </a:solidFill>
                          <a:effectLst/>
                          <a:latin typeface="+mn-lt"/>
                          <a:ea typeface="+mn-ea"/>
                          <a:cs typeface="+mn-cs"/>
                        </a:rPr>
                        <a:t>Multi-threaded application cannot take advantage of multiprocessing</a:t>
                      </a:r>
                      <a:endParaRPr lang="en-US" dirty="0"/>
                    </a:p>
                  </a:txBody>
                  <a:tcPr/>
                </a:tc>
                <a:tc>
                  <a:txBody>
                    <a:bodyPr/>
                    <a:lstStyle/>
                    <a:p>
                      <a:r>
                        <a:rPr kumimoji="0" lang="en-IN" sz="1800" kern="1200" dirty="0" smtClean="0">
                          <a:solidFill>
                            <a:schemeClr val="dk1"/>
                          </a:solidFill>
                          <a:effectLst/>
                          <a:latin typeface="+mn-lt"/>
                          <a:ea typeface="+mn-ea"/>
                          <a:cs typeface="+mn-cs"/>
                        </a:rPr>
                        <a:t>Kernel routines themselves can be multithreaded.</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EDC8AA99-7238-42D3-B68A-A4E1B56FEE73}" type="slidenum">
              <a:rPr lang="en-US" smtClean="0"/>
              <a:pPr/>
              <a:t>57</a:t>
            </a:fld>
            <a:endParaRPr lang="en-US"/>
          </a:p>
        </p:txBody>
      </p:sp>
      <p:sp>
        <p:nvSpPr>
          <p:cNvPr id="3" name="Date Placeholder 2"/>
          <p:cNvSpPr>
            <a:spLocks noGrp="1"/>
          </p:cNvSpPr>
          <p:nvPr>
            <p:ph type="dt" sz="half" idx="10"/>
          </p:nvPr>
        </p:nvSpPr>
        <p:spPr/>
        <p:txBody>
          <a:bodyPr/>
          <a:lstStyle/>
          <a:p>
            <a:fld id="{5B3AC74F-E0B1-4F5B-BBC8-5D6B089947C2}" type="datetime1">
              <a:rPr lang="en-US" smtClean="0"/>
              <a:t>7/13/2017</a:t>
            </a:fld>
            <a:endParaRPr lang="en-US"/>
          </a:p>
        </p:txBody>
      </p:sp>
    </p:spTree>
    <p:extLst>
      <p:ext uri="{BB962C8B-B14F-4D97-AF65-F5344CB8AC3E}">
        <p14:creationId xmlns:p14="http://schemas.microsoft.com/office/powerpoint/2010/main" val="1561666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Multithreading: Thread Models</a:t>
            </a:r>
            <a:endParaRPr lang="en-US" dirty="0"/>
          </a:p>
        </p:txBody>
      </p:sp>
      <p:sp>
        <p:nvSpPr>
          <p:cNvPr id="3" name="Content Placeholder 2"/>
          <p:cNvSpPr>
            <a:spLocks noGrp="1"/>
          </p:cNvSpPr>
          <p:nvPr>
            <p:ph idx="1"/>
          </p:nvPr>
        </p:nvSpPr>
        <p:spPr>
          <a:xfrm>
            <a:off x="914400" y="1524000"/>
            <a:ext cx="8686800" cy="4876800"/>
          </a:xfrm>
        </p:spPr>
        <p:txBody>
          <a:bodyPr>
            <a:normAutofit/>
          </a:bodyPr>
          <a:lstStyle/>
          <a:p>
            <a:pPr>
              <a:lnSpc>
                <a:spcPct val="150000"/>
              </a:lnSpc>
            </a:pPr>
            <a:r>
              <a:rPr lang="en-US" sz="2400" dirty="0" smtClean="0">
                <a:latin typeface="Times New Roman" pitchFamily="18" charset="0"/>
                <a:cs typeface="Times New Roman" pitchFamily="18" charset="0"/>
              </a:rPr>
              <a:t>Many-to-One Model</a:t>
            </a:r>
          </a:p>
          <a:p>
            <a:pPr>
              <a:lnSpc>
                <a:spcPct val="150000"/>
              </a:lnSpc>
            </a:pPr>
            <a:r>
              <a:rPr lang="en-US" sz="2400" dirty="0" smtClean="0">
                <a:latin typeface="Times New Roman" pitchFamily="18" charset="0"/>
                <a:cs typeface="Times New Roman" pitchFamily="18" charset="0"/>
              </a:rPr>
              <a:t>One-to-one Model</a:t>
            </a:r>
          </a:p>
          <a:p>
            <a:pPr>
              <a:lnSpc>
                <a:spcPct val="150000"/>
              </a:lnSpc>
            </a:pPr>
            <a:r>
              <a:rPr lang="en-US" sz="2400" dirty="0" smtClean="0">
                <a:latin typeface="Times New Roman" pitchFamily="18" charset="0"/>
                <a:cs typeface="Times New Roman" pitchFamily="18" charset="0"/>
              </a:rPr>
              <a:t>Many-to-Many Model</a:t>
            </a: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DC8AA99-7238-42D3-B68A-A4E1B56FEE73}" type="slidenum">
              <a:rPr lang="en-US" smtClean="0"/>
              <a:pPr/>
              <a:t>58</a:t>
            </a:fld>
            <a:endParaRPr lang="en-US"/>
          </a:p>
        </p:txBody>
      </p:sp>
      <p:sp>
        <p:nvSpPr>
          <p:cNvPr id="4" name="Date Placeholder 3"/>
          <p:cNvSpPr>
            <a:spLocks noGrp="1"/>
          </p:cNvSpPr>
          <p:nvPr>
            <p:ph type="dt" sz="half" idx="10"/>
          </p:nvPr>
        </p:nvSpPr>
        <p:spPr/>
        <p:txBody>
          <a:bodyPr/>
          <a:lstStyle/>
          <a:p>
            <a:fld id="{DF3BCEFC-8016-4FF5-BDF1-7D97EF902C62}" type="datetime1">
              <a:rPr lang="en-US" smtClean="0"/>
              <a:t>7/13/2017</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10600" cy="1143000"/>
          </a:xfrm>
        </p:spPr>
        <p:txBody>
          <a:bodyPr>
            <a:normAutofit fontScale="90000"/>
          </a:bodyPr>
          <a:lstStyle/>
          <a:p>
            <a:r>
              <a:rPr lang="en-US" dirty="0" smtClean="0">
                <a:latin typeface="Times New Roman" pitchFamily="18" charset="0"/>
                <a:cs typeface="Times New Roman" pitchFamily="18" charset="0"/>
              </a:rPr>
              <a:t>Multithreading: Many-to-One Model</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76200" y="1066800"/>
            <a:ext cx="9067800" cy="4800600"/>
          </a:xfrm>
        </p:spPr>
        <p:txBody>
          <a:bodyPr>
            <a:normAutofit/>
          </a:bodyPr>
          <a:lstStyle/>
          <a:p>
            <a:pPr lvl="1" algn="just">
              <a:lnSpc>
                <a:spcPct val="150000"/>
              </a:lnSpc>
              <a:buNone/>
            </a:pPr>
            <a:r>
              <a:rPr lang="en-US" sz="2000" b="1" dirty="0" smtClean="0">
                <a:solidFill>
                  <a:srgbClr val="C00000"/>
                </a:solidFill>
                <a:latin typeface="Times New Roman" pitchFamily="18" charset="0"/>
                <a:cs typeface="Times New Roman" pitchFamily="18" charset="0"/>
              </a:rPr>
              <a:t>         Many-to-One:</a:t>
            </a:r>
            <a:r>
              <a:rPr lang="en-US" sz="2000" dirty="0" smtClean="0">
                <a:solidFill>
                  <a:srgbClr val="C0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maps many user level threads into one kernel level thread. </a:t>
            </a:r>
          </a:p>
          <a:p>
            <a:pPr lvl="2" algn="just">
              <a:lnSpc>
                <a:spcPct val="150000"/>
              </a:lnSpc>
            </a:pPr>
            <a:r>
              <a:rPr lang="en-US" sz="2000" dirty="0" smtClean="0">
                <a:latin typeface="Times New Roman" pitchFamily="18" charset="0"/>
                <a:cs typeface="Times New Roman" pitchFamily="18" charset="0"/>
              </a:rPr>
              <a:t>The entire process will block if a thread makes a blocking system call </a:t>
            </a:r>
          </a:p>
          <a:p>
            <a:pPr lvl="2" algn="just">
              <a:lnSpc>
                <a:spcPct val="150000"/>
              </a:lnSpc>
            </a:pPr>
            <a:r>
              <a:rPr lang="en-US" sz="2000" dirty="0" smtClean="0">
                <a:latin typeface="Times New Roman" pitchFamily="18" charset="0"/>
                <a:cs typeface="Times New Roman" pitchFamily="18" charset="0"/>
              </a:rPr>
              <a:t>Since only one thread can access kernel at a time, multiple threads cannot run concurrently and thus cannot make use of  multiprocessors</a:t>
            </a:r>
          </a:p>
        </p:txBody>
      </p:sp>
      <p:sp>
        <p:nvSpPr>
          <p:cNvPr id="6" name="Slide Number Placeholder 5"/>
          <p:cNvSpPr>
            <a:spLocks noGrp="1"/>
          </p:cNvSpPr>
          <p:nvPr>
            <p:ph type="sldNum" sz="quarter" idx="12"/>
          </p:nvPr>
        </p:nvSpPr>
        <p:spPr/>
        <p:txBody>
          <a:bodyPr/>
          <a:lstStyle/>
          <a:p>
            <a:fld id="{EDC8AA99-7238-42D3-B68A-A4E1B56FEE73}" type="slidenum">
              <a:rPr lang="en-US" smtClean="0"/>
              <a:pPr/>
              <a:t>59</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2590800" y="3429000"/>
            <a:ext cx="2819400" cy="241935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C903699A-216E-4D3F-A6F5-005B394F97E8}" type="datetime1">
              <a:rPr lang="en-US" smtClean="0"/>
              <a:t>7/13/2017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2800" smtClean="0"/>
              <a:t>Processes and Scheduling</a:t>
            </a:r>
          </a:p>
        </p:txBody>
      </p:sp>
      <p:sp>
        <p:nvSpPr>
          <p:cNvPr id="11267"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smtClean="0"/>
              <a:t>Processes have </a:t>
            </a:r>
            <a:r>
              <a:rPr lang="en-US" i="1" smtClean="0"/>
              <a:t>isolation</a:t>
            </a:r>
            <a:r>
              <a:rPr lang="en-US" smtClean="0"/>
              <a:t> from each other</a:t>
            </a:r>
          </a:p>
          <a:p>
            <a:pPr lvl="1" eaLnBrk="1" hangingPunct="1">
              <a:lnSpc>
                <a:spcPct val="90000"/>
              </a:lnSpc>
            </a:pPr>
            <a:r>
              <a:rPr lang="en-US" smtClean="0"/>
              <a:t>Address space</a:t>
            </a:r>
          </a:p>
          <a:p>
            <a:pPr lvl="1" eaLnBrk="1" hangingPunct="1">
              <a:lnSpc>
                <a:spcPct val="90000"/>
              </a:lnSpc>
            </a:pPr>
            <a:r>
              <a:rPr lang="en-US" smtClean="0"/>
              <a:t>Security context</a:t>
            </a:r>
          </a:p>
          <a:p>
            <a:pPr lvl="1" eaLnBrk="1" hangingPunct="1">
              <a:lnSpc>
                <a:spcPct val="90000"/>
              </a:lnSpc>
            </a:pPr>
            <a:r>
              <a:rPr lang="en-US" smtClean="0"/>
              <a:t>Termination protection</a:t>
            </a:r>
          </a:p>
          <a:p>
            <a:pPr eaLnBrk="1" hangingPunct="1">
              <a:lnSpc>
                <a:spcPct val="90000"/>
              </a:lnSpc>
            </a:pPr>
            <a:r>
              <a:rPr lang="en-US" smtClean="0"/>
              <a:t>Processes are scheduled separately from each other</a:t>
            </a:r>
          </a:p>
          <a:p>
            <a:pPr eaLnBrk="1" hangingPunct="1">
              <a:lnSpc>
                <a:spcPct val="90000"/>
              </a:lnSpc>
            </a:pPr>
            <a:r>
              <a:rPr lang="en-US" smtClean="0"/>
              <a:t>One process blocking or being pre-empted allows another to run</a:t>
            </a:r>
          </a:p>
          <a:p>
            <a:pPr eaLnBrk="1" hangingPunct="1">
              <a:lnSpc>
                <a:spcPct val="90000"/>
              </a:lnSpc>
            </a:pPr>
            <a:r>
              <a:rPr lang="en-US" smtClean="0"/>
              <a:t>On some systems, a process can be composed of several </a:t>
            </a:r>
            <a:r>
              <a:rPr lang="en-US" i="1" smtClean="0"/>
              <a:t>threads</a:t>
            </a:r>
            <a:r>
              <a:rPr lang="en-US" smtClean="0"/>
              <a:t> which share the process</a:t>
            </a:r>
          </a:p>
          <a:p>
            <a:pPr eaLnBrk="1" hangingPunct="1">
              <a:lnSpc>
                <a:spcPct val="90000"/>
              </a:lnSpc>
            </a:pPr>
            <a:r>
              <a:rPr lang="en-US" smtClean="0"/>
              <a:t>On a multiprocessor, processes can and do run simultaneously</a:t>
            </a:r>
          </a:p>
        </p:txBody>
      </p:sp>
      <p:sp>
        <p:nvSpPr>
          <p:cNvPr id="2" name="Date Placeholder 1"/>
          <p:cNvSpPr>
            <a:spLocks noGrp="1"/>
          </p:cNvSpPr>
          <p:nvPr>
            <p:ph type="dt" sz="half" idx="10"/>
          </p:nvPr>
        </p:nvSpPr>
        <p:spPr/>
        <p:txBody>
          <a:bodyPr/>
          <a:lstStyle/>
          <a:p>
            <a:fld id="{6129772B-DCFE-44E9-A2DF-2204AA4F9748}"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6</a:t>
            </a:fld>
            <a:endParaRPr lang="en-US"/>
          </a:p>
        </p:txBody>
      </p:sp>
    </p:spTree>
    <p:extLst>
      <p:ext uri="{BB962C8B-B14F-4D97-AF65-F5344CB8AC3E}">
        <p14:creationId xmlns:p14="http://schemas.microsoft.com/office/powerpoint/2010/main" val="5210015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610600" cy="1143000"/>
          </a:xfrm>
        </p:spPr>
        <p:txBody>
          <a:bodyPr>
            <a:normAutofit fontScale="90000"/>
          </a:bodyPr>
          <a:lstStyle/>
          <a:p>
            <a:r>
              <a:rPr lang="en-US" dirty="0" smtClean="0">
                <a:latin typeface="Times New Roman" pitchFamily="18" charset="0"/>
                <a:cs typeface="Times New Roman" pitchFamily="18" charset="0"/>
              </a:rPr>
              <a:t>Multithreading: One-to-One Model</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609600" y="914400"/>
            <a:ext cx="8305800" cy="4375674"/>
          </a:xfrm>
        </p:spPr>
        <p:txBody>
          <a:bodyPr>
            <a:normAutofit/>
          </a:bodyPr>
          <a:lstStyle/>
          <a:p>
            <a:pPr lvl="1" algn="just">
              <a:lnSpc>
                <a:spcPct val="150000"/>
              </a:lnSpc>
              <a:buNone/>
            </a:pPr>
            <a:r>
              <a:rPr lang="en-US" sz="2000" b="1" dirty="0" smtClean="0">
                <a:solidFill>
                  <a:srgbClr val="C00000"/>
                </a:solidFill>
                <a:latin typeface="Times New Roman" pitchFamily="18" charset="0"/>
                <a:cs typeface="Times New Roman" pitchFamily="18" charset="0"/>
              </a:rPr>
              <a:t>One-to-One:</a:t>
            </a:r>
            <a:r>
              <a:rPr lang="en-US" sz="2000" dirty="0" smtClean="0">
                <a:solidFill>
                  <a:srgbClr val="C0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maps each user level thread to a kernel level thread</a:t>
            </a:r>
          </a:p>
          <a:p>
            <a:pPr lvl="2" algn="just">
              <a:lnSpc>
                <a:spcPct val="150000"/>
              </a:lnSpc>
            </a:pPr>
            <a:r>
              <a:rPr lang="en-US" sz="2000" dirty="0" smtClean="0">
                <a:latin typeface="Times New Roman" pitchFamily="18" charset="0"/>
                <a:cs typeface="Times New Roman" pitchFamily="18" charset="0"/>
              </a:rPr>
              <a:t>Creating  a user level thread results in creating a kernel thread</a:t>
            </a:r>
          </a:p>
          <a:p>
            <a:pPr lvl="2" algn="just">
              <a:lnSpc>
                <a:spcPct val="150000"/>
              </a:lnSpc>
            </a:pPr>
            <a:r>
              <a:rPr lang="en-US" sz="2000" dirty="0" smtClean="0">
                <a:latin typeface="Times New Roman" pitchFamily="18" charset="0"/>
                <a:cs typeface="Times New Roman" pitchFamily="18" charset="0"/>
              </a:rPr>
              <a:t>More overhead and allows parallelism</a:t>
            </a:r>
          </a:p>
          <a:p>
            <a:pPr lvl="2" algn="just">
              <a:lnSpc>
                <a:spcPct val="150000"/>
              </a:lnSpc>
            </a:pPr>
            <a:r>
              <a:rPr lang="en-US" sz="2000" dirty="0" smtClean="0">
                <a:latin typeface="Times New Roman" pitchFamily="18" charset="0"/>
                <a:cs typeface="Times New Roman" pitchFamily="18" charset="0"/>
              </a:rPr>
              <a:t>Because of the overhead most implementations limit the number of kernel threads created</a:t>
            </a:r>
          </a:p>
        </p:txBody>
      </p:sp>
      <p:sp>
        <p:nvSpPr>
          <p:cNvPr id="6" name="Slide Number Placeholder 5"/>
          <p:cNvSpPr>
            <a:spLocks noGrp="1"/>
          </p:cNvSpPr>
          <p:nvPr>
            <p:ph type="sldNum" sz="quarter" idx="12"/>
          </p:nvPr>
        </p:nvSpPr>
        <p:spPr/>
        <p:txBody>
          <a:bodyPr/>
          <a:lstStyle/>
          <a:p>
            <a:fld id="{EDC8AA99-7238-42D3-B68A-A4E1B56FEE73}" type="slidenum">
              <a:rPr lang="en-US" smtClean="0"/>
              <a:pPr/>
              <a:t>60</a:t>
            </a:fld>
            <a:endParaRPr lang="en-US"/>
          </a:p>
        </p:txBody>
      </p:sp>
      <p:pic>
        <p:nvPicPr>
          <p:cNvPr id="8" name="Picture 7"/>
          <p:cNvPicPr>
            <a:picLocks noChangeAspect="1" noChangeArrowheads="1"/>
          </p:cNvPicPr>
          <p:nvPr/>
        </p:nvPicPr>
        <p:blipFill>
          <a:blip r:embed="rId2" cstate="print"/>
          <a:srcRect l="360" t="25420" r="540" b="25180"/>
          <a:stretch>
            <a:fillRect/>
          </a:stretch>
        </p:blipFill>
        <p:spPr bwMode="auto">
          <a:xfrm>
            <a:off x="1905000" y="4419600"/>
            <a:ext cx="5072063" cy="1896362"/>
          </a:xfrm>
          <a:prstGeom prst="rect">
            <a:avLst/>
          </a:prstGeom>
          <a:noFill/>
          <a:ln w="38100" cmpd="dbl">
            <a:solidFill>
              <a:srgbClr val="CC6600"/>
            </a:solidFill>
            <a:miter lim="800000"/>
            <a:headEnd/>
            <a:tailEnd/>
          </a:ln>
        </p:spPr>
      </p:pic>
      <p:sp>
        <p:nvSpPr>
          <p:cNvPr id="4" name="Date Placeholder 3"/>
          <p:cNvSpPr>
            <a:spLocks noGrp="1"/>
          </p:cNvSpPr>
          <p:nvPr>
            <p:ph type="dt" sz="half" idx="10"/>
          </p:nvPr>
        </p:nvSpPr>
        <p:spPr/>
        <p:txBody>
          <a:bodyPr/>
          <a:lstStyle/>
          <a:p>
            <a:fld id="{24C3D1C0-8AFF-472B-A795-DC184A8AC6D8}" type="datetime1">
              <a:rPr lang="en-US" smtClean="0"/>
              <a:t>7/13/2017</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915400" cy="1143000"/>
          </a:xfrm>
        </p:spPr>
        <p:txBody>
          <a:bodyPr>
            <a:normAutofit fontScale="90000"/>
          </a:bodyPr>
          <a:lstStyle/>
          <a:p>
            <a:r>
              <a:rPr lang="en-US" dirty="0" smtClean="0">
                <a:latin typeface="Times New Roman" pitchFamily="18" charset="0"/>
                <a:cs typeface="Times New Roman" pitchFamily="18" charset="0"/>
              </a:rPr>
              <a:t>Multithreading: Many-to-Many Model</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762000" y="1143000"/>
            <a:ext cx="8153400" cy="4724400"/>
          </a:xfrm>
        </p:spPr>
        <p:txBody>
          <a:bodyPr>
            <a:normAutofit/>
          </a:bodyPr>
          <a:lstStyle/>
          <a:p>
            <a:pPr lvl="1" algn="just">
              <a:lnSpc>
                <a:spcPct val="150000"/>
              </a:lnSpc>
              <a:buNone/>
            </a:pPr>
            <a:r>
              <a:rPr lang="en-US" sz="2000" b="1" dirty="0" smtClean="0">
                <a:solidFill>
                  <a:srgbClr val="C00000"/>
                </a:solidFill>
                <a:latin typeface="Times New Roman" pitchFamily="18" charset="0"/>
                <a:cs typeface="Times New Roman" pitchFamily="18" charset="0"/>
              </a:rPr>
              <a:t>Many-to-Many:</a:t>
            </a:r>
            <a:r>
              <a:rPr lang="en-US" sz="2000" dirty="0" smtClean="0">
                <a:solidFill>
                  <a:srgbClr val="C0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Multiplexes many user level threads to a smaller or equal number of kernel threads</a:t>
            </a:r>
          </a:p>
          <a:p>
            <a:pPr lvl="2" algn="just">
              <a:lnSpc>
                <a:spcPct val="150000"/>
              </a:lnSpc>
            </a:pPr>
            <a:r>
              <a:rPr lang="en-US" sz="2000" dirty="0" smtClean="0">
                <a:latin typeface="Times New Roman" pitchFamily="18" charset="0"/>
                <a:cs typeface="Times New Roman" pitchFamily="18" charset="0"/>
              </a:rPr>
              <a:t>Has the advantages of both the many-to-one and one-to-one model</a:t>
            </a:r>
          </a:p>
        </p:txBody>
      </p:sp>
      <p:sp>
        <p:nvSpPr>
          <p:cNvPr id="6" name="Slide Number Placeholder 5"/>
          <p:cNvSpPr>
            <a:spLocks noGrp="1"/>
          </p:cNvSpPr>
          <p:nvPr>
            <p:ph type="sldNum" sz="quarter" idx="12"/>
          </p:nvPr>
        </p:nvSpPr>
        <p:spPr/>
        <p:txBody>
          <a:bodyPr/>
          <a:lstStyle/>
          <a:p>
            <a:fld id="{EDC8AA99-7238-42D3-B68A-A4E1B56FEE73}" type="slidenum">
              <a:rPr lang="en-US" smtClean="0"/>
              <a:pPr/>
              <a:t>61</a:t>
            </a:fld>
            <a:endParaRPr lang="en-US"/>
          </a:p>
        </p:txBody>
      </p:sp>
      <p:pic>
        <p:nvPicPr>
          <p:cNvPr id="8" name="Picture 7"/>
          <p:cNvPicPr>
            <a:picLocks noChangeAspect="1" noChangeArrowheads="1"/>
          </p:cNvPicPr>
          <p:nvPr/>
        </p:nvPicPr>
        <p:blipFill>
          <a:blip r:embed="rId2" cstate="print"/>
          <a:srcRect l="6703" t="838" r="6912" b="838"/>
          <a:stretch>
            <a:fillRect/>
          </a:stretch>
        </p:blipFill>
        <p:spPr bwMode="auto">
          <a:xfrm>
            <a:off x="3124200" y="3276600"/>
            <a:ext cx="3446077" cy="2941349"/>
          </a:xfrm>
          <a:prstGeom prst="rect">
            <a:avLst/>
          </a:prstGeom>
          <a:noFill/>
          <a:ln w="38100" cmpd="dbl">
            <a:solidFill>
              <a:srgbClr val="CC6600"/>
            </a:solidFill>
            <a:miter lim="800000"/>
            <a:headEnd/>
            <a:tailEnd/>
          </a:ln>
        </p:spPr>
      </p:pic>
      <p:sp>
        <p:nvSpPr>
          <p:cNvPr id="4" name="Date Placeholder 3"/>
          <p:cNvSpPr>
            <a:spLocks noGrp="1"/>
          </p:cNvSpPr>
          <p:nvPr>
            <p:ph type="dt" sz="half" idx="10"/>
          </p:nvPr>
        </p:nvSpPr>
        <p:spPr/>
        <p:txBody>
          <a:bodyPr/>
          <a:lstStyle/>
          <a:p>
            <a:fld id="{055C78E3-B60C-4862-BBE9-4198C0BDDB6A}" type="datetime1">
              <a:rPr lang="en-US" smtClean="0"/>
              <a:t>7/13/2017</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9EC18B3B-7888-4B4F-B5FD-B8E6D5BEADF8}"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62</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295400"/>
            <a:ext cx="7499350" cy="5010151"/>
          </a:xfrm>
          <a:prstGeom prst="rect">
            <a:avLst/>
          </a:prstGeom>
          <a:noFill/>
          <a:ln>
            <a:noFill/>
          </a:ln>
        </p:spPr>
      </p:pic>
    </p:spTree>
    <p:extLst>
      <p:ext uri="{BB962C8B-B14F-4D97-AF65-F5344CB8AC3E}">
        <p14:creationId xmlns:p14="http://schemas.microsoft.com/office/powerpoint/2010/main" val="25256660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3040FAD7-C687-4218-A307-6C6609E08269}"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63</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295401"/>
            <a:ext cx="7499350" cy="5010150"/>
          </a:xfrm>
          <a:prstGeom prst="rect">
            <a:avLst/>
          </a:prstGeom>
          <a:noFill/>
          <a:ln>
            <a:noFill/>
          </a:ln>
        </p:spPr>
      </p:pic>
    </p:spTree>
    <p:extLst>
      <p:ext uri="{BB962C8B-B14F-4D97-AF65-F5344CB8AC3E}">
        <p14:creationId xmlns:p14="http://schemas.microsoft.com/office/powerpoint/2010/main" val="610405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31A24921-345B-479A-AEC9-49ED92AE37C3}"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64</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219201"/>
            <a:ext cx="7499350" cy="5086350"/>
          </a:xfrm>
          <a:prstGeom prst="rect">
            <a:avLst/>
          </a:prstGeom>
          <a:noFill/>
          <a:ln>
            <a:noFill/>
          </a:ln>
        </p:spPr>
      </p:pic>
    </p:spTree>
    <p:extLst>
      <p:ext uri="{BB962C8B-B14F-4D97-AF65-F5344CB8AC3E}">
        <p14:creationId xmlns:p14="http://schemas.microsoft.com/office/powerpoint/2010/main" val="5846847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smtClean="0"/>
              <a:t>2</a:t>
            </a:r>
            <a:fld id="{6B3AA617-9D77-45AC-8EC2-BF2022401D4D}" type="datetime1">
              <a:rPr lang="en-US" smtClean="0"/>
              <a:t>7/13/2017</a:t>
            </a:fld>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65</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4338" y="579726"/>
            <a:ext cx="7499350" cy="5562600"/>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774315951"/>
              </p:ext>
            </p:extLst>
          </p:nvPr>
        </p:nvGraphicFramePr>
        <p:xfrm>
          <a:off x="1352506" y="5495732"/>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dirty="0">
                        <a:solidFill>
                          <a:srgbClr val="FF0000"/>
                        </a:solidFill>
                      </a:endParaRPr>
                    </a:p>
                  </a:txBody>
                  <a:tcPr/>
                </a:tc>
              </a:tr>
            </a:tbl>
          </a:graphicData>
        </a:graphic>
      </p:graphicFrame>
      <p:sp>
        <p:nvSpPr>
          <p:cNvPr id="9" name="TextBox 8"/>
          <p:cNvSpPr txBox="1"/>
          <p:nvPr/>
        </p:nvSpPr>
        <p:spPr>
          <a:xfrm>
            <a:off x="1783219" y="5486400"/>
            <a:ext cx="457200" cy="369332"/>
          </a:xfrm>
          <a:prstGeom prst="rect">
            <a:avLst/>
          </a:prstGeom>
          <a:noFill/>
        </p:spPr>
        <p:txBody>
          <a:bodyPr wrap="square" rtlCol="0">
            <a:spAutoFit/>
          </a:bodyPr>
          <a:lstStyle/>
          <a:p>
            <a:r>
              <a:rPr lang="en-US" dirty="0"/>
              <a:t>P</a:t>
            </a:r>
            <a:r>
              <a:rPr lang="en-US" dirty="0" smtClean="0"/>
              <a:t>1</a:t>
            </a:r>
            <a:endParaRPr lang="en-US" dirty="0"/>
          </a:p>
        </p:txBody>
      </p:sp>
      <p:sp>
        <p:nvSpPr>
          <p:cNvPr id="10" name="TextBox 9"/>
          <p:cNvSpPr txBox="1"/>
          <p:nvPr/>
        </p:nvSpPr>
        <p:spPr>
          <a:xfrm>
            <a:off x="2817041" y="5467355"/>
            <a:ext cx="417102" cy="369332"/>
          </a:xfrm>
          <a:prstGeom prst="rect">
            <a:avLst/>
          </a:prstGeom>
          <a:noFill/>
        </p:spPr>
        <p:txBody>
          <a:bodyPr wrap="none" rtlCol="0">
            <a:spAutoFit/>
          </a:bodyPr>
          <a:lstStyle/>
          <a:p>
            <a:r>
              <a:rPr lang="en-US" dirty="0" smtClean="0"/>
              <a:t>P2</a:t>
            </a:r>
            <a:endParaRPr lang="en-US" dirty="0"/>
          </a:p>
        </p:txBody>
      </p:sp>
      <p:sp>
        <p:nvSpPr>
          <p:cNvPr id="11" name="TextBox 10"/>
          <p:cNvSpPr txBox="1"/>
          <p:nvPr/>
        </p:nvSpPr>
        <p:spPr>
          <a:xfrm>
            <a:off x="3810765" y="5488244"/>
            <a:ext cx="417102" cy="369332"/>
          </a:xfrm>
          <a:prstGeom prst="rect">
            <a:avLst/>
          </a:prstGeom>
          <a:noFill/>
        </p:spPr>
        <p:txBody>
          <a:bodyPr wrap="none" rtlCol="0">
            <a:spAutoFit/>
          </a:bodyPr>
          <a:lstStyle/>
          <a:p>
            <a:r>
              <a:rPr lang="en-US" dirty="0" smtClean="0"/>
              <a:t>P3</a:t>
            </a:r>
            <a:endParaRPr lang="en-US" dirty="0"/>
          </a:p>
        </p:txBody>
      </p:sp>
      <p:sp>
        <p:nvSpPr>
          <p:cNvPr id="12" name="TextBox 11"/>
          <p:cNvSpPr txBox="1"/>
          <p:nvPr/>
        </p:nvSpPr>
        <p:spPr>
          <a:xfrm>
            <a:off x="4860572" y="5488245"/>
            <a:ext cx="417102" cy="369332"/>
          </a:xfrm>
          <a:prstGeom prst="rect">
            <a:avLst/>
          </a:prstGeom>
          <a:noFill/>
        </p:spPr>
        <p:txBody>
          <a:bodyPr wrap="none" rtlCol="0">
            <a:spAutoFit/>
          </a:bodyPr>
          <a:lstStyle/>
          <a:p>
            <a:r>
              <a:rPr lang="en-US" dirty="0" smtClean="0"/>
              <a:t>P4</a:t>
            </a:r>
            <a:endParaRPr lang="en-US" dirty="0"/>
          </a:p>
        </p:txBody>
      </p:sp>
      <p:sp>
        <p:nvSpPr>
          <p:cNvPr id="13" name="TextBox 12"/>
          <p:cNvSpPr txBox="1"/>
          <p:nvPr/>
        </p:nvSpPr>
        <p:spPr>
          <a:xfrm>
            <a:off x="5847704" y="5489812"/>
            <a:ext cx="417102" cy="369332"/>
          </a:xfrm>
          <a:prstGeom prst="rect">
            <a:avLst/>
          </a:prstGeom>
          <a:noFill/>
        </p:spPr>
        <p:txBody>
          <a:bodyPr wrap="none" rtlCol="0">
            <a:spAutoFit/>
          </a:bodyPr>
          <a:lstStyle/>
          <a:p>
            <a:r>
              <a:rPr lang="en-US" dirty="0" smtClean="0"/>
              <a:t>P5</a:t>
            </a:r>
            <a:endParaRPr lang="en-US" dirty="0"/>
          </a:p>
        </p:txBody>
      </p:sp>
      <p:sp>
        <p:nvSpPr>
          <p:cNvPr id="14" name="TextBox 13"/>
          <p:cNvSpPr txBox="1"/>
          <p:nvPr/>
        </p:nvSpPr>
        <p:spPr>
          <a:xfrm>
            <a:off x="6718300" y="5486400"/>
            <a:ext cx="444500" cy="369332"/>
          </a:xfrm>
          <a:prstGeom prst="rect">
            <a:avLst/>
          </a:prstGeom>
          <a:noFill/>
        </p:spPr>
        <p:txBody>
          <a:bodyPr wrap="square" rtlCol="0">
            <a:spAutoFit/>
          </a:bodyPr>
          <a:lstStyle/>
          <a:p>
            <a:r>
              <a:rPr lang="en-US" dirty="0" smtClean="0"/>
              <a:t>P1</a:t>
            </a:r>
            <a:endParaRPr lang="en-US" dirty="0"/>
          </a:p>
        </p:txBody>
      </p:sp>
      <p:sp>
        <p:nvSpPr>
          <p:cNvPr id="15" name="TextBox 14"/>
          <p:cNvSpPr txBox="1"/>
          <p:nvPr/>
        </p:nvSpPr>
        <p:spPr>
          <a:xfrm>
            <a:off x="1246442" y="5854606"/>
            <a:ext cx="300082" cy="369332"/>
          </a:xfrm>
          <a:prstGeom prst="rect">
            <a:avLst/>
          </a:prstGeom>
          <a:noFill/>
        </p:spPr>
        <p:txBody>
          <a:bodyPr wrap="none" rtlCol="0">
            <a:spAutoFit/>
          </a:bodyPr>
          <a:lstStyle/>
          <a:p>
            <a:r>
              <a:rPr lang="en-US" dirty="0" smtClean="0"/>
              <a:t>0</a:t>
            </a:r>
            <a:endParaRPr lang="en-US" dirty="0"/>
          </a:p>
        </p:txBody>
      </p:sp>
      <p:sp>
        <p:nvSpPr>
          <p:cNvPr id="16" name="TextBox 15"/>
          <p:cNvSpPr txBox="1"/>
          <p:nvPr/>
        </p:nvSpPr>
        <p:spPr>
          <a:xfrm>
            <a:off x="2240419" y="5896108"/>
            <a:ext cx="300082" cy="369332"/>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07219" y="5957660"/>
            <a:ext cx="300082" cy="369332"/>
          </a:xfrm>
          <a:prstGeom prst="rect">
            <a:avLst/>
          </a:prstGeom>
          <a:noFill/>
        </p:spPr>
        <p:txBody>
          <a:bodyPr wrap="none" rtlCol="0">
            <a:spAutoFit/>
          </a:bodyPr>
          <a:lstStyle/>
          <a:p>
            <a:r>
              <a:rPr lang="en-US" dirty="0" smtClean="0"/>
              <a:t>2</a:t>
            </a:r>
            <a:endParaRPr lang="en-US" dirty="0"/>
          </a:p>
        </p:txBody>
      </p:sp>
      <p:sp>
        <p:nvSpPr>
          <p:cNvPr id="18" name="TextBox 17"/>
          <p:cNvSpPr txBox="1"/>
          <p:nvPr/>
        </p:nvSpPr>
        <p:spPr>
          <a:xfrm>
            <a:off x="4292994" y="5929669"/>
            <a:ext cx="300082" cy="369332"/>
          </a:xfrm>
          <a:prstGeom prst="rect">
            <a:avLst/>
          </a:prstGeom>
          <a:noFill/>
        </p:spPr>
        <p:txBody>
          <a:bodyPr wrap="none" rtlCol="0">
            <a:spAutoFit/>
          </a:bodyPr>
          <a:lstStyle/>
          <a:p>
            <a:r>
              <a:rPr lang="en-US" dirty="0" smtClean="0"/>
              <a:t>5</a:t>
            </a:r>
            <a:endParaRPr lang="en-US" dirty="0"/>
          </a:p>
        </p:txBody>
      </p:sp>
      <p:sp>
        <p:nvSpPr>
          <p:cNvPr id="19" name="TextBox 18"/>
          <p:cNvSpPr txBox="1"/>
          <p:nvPr/>
        </p:nvSpPr>
        <p:spPr>
          <a:xfrm>
            <a:off x="5395066" y="5896108"/>
            <a:ext cx="93793" cy="369332"/>
          </a:xfrm>
          <a:prstGeom prst="rect">
            <a:avLst/>
          </a:prstGeom>
          <a:noFill/>
        </p:spPr>
        <p:txBody>
          <a:bodyPr wrap="square" rtlCol="0">
            <a:spAutoFit/>
          </a:bodyPr>
          <a:lstStyle/>
          <a:p>
            <a:r>
              <a:rPr lang="en-US" dirty="0" smtClean="0"/>
              <a:t>7</a:t>
            </a:r>
            <a:endParaRPr lang="en-US" dirty="0"/>
          </a:p>
        </p:txBody>
      </p:sp>
      <p:sp>
        <p:nvSpPr>
          <p:cNvPr id="20" name="TextBox 19"/>
          <p:cNvSpPr txBox="1"/>
          <p:nvPr/>
        </p:nvSpPr>
        <p:spPr>
          <a:xfrm>
            <a:off x="6309161" y="5923678"/>
            <a:ext cx="415498" cy="369332"/>
          </a:xfrm>
          <a:prstGeom prst="rect">
            <a:avLst/>
          </a:prstGeom>
          <a:noFill/>
        </p:spPr>
        <p:txBody>
          <a:bodyPr wrap="none" rtlCol="0">
            <a:spAutoFit/>
          </a:bodyPr>
          <a:lstStyle/>
          <a:p>
            <a:r>
              <a:rPr lang="en-US" dirty="0" smtClean="0"/>
              <a:t>13</a:t>
            </a:r>
            <a:endParaRPr lang="en-US" dirty="0"/>
          </a:p>
        </p:txBody>
      </p:sp>
      <p:sp>
        <p:nvSpPr>
          <p:cNvPr id="21" name="TextBox 20"/>
          <p:cNvSpPr txBox="1"/>
          <p:nvPr/>
        </p:nvSpPr>
        <p:spPr>
          <a:xfrm>
            <a:off x="7289934" y="5848336"/>
            <a:ext cx="415498" cy="369332"/>
          </a:xfrm>
          <a:prstGeom prst="rect">
            <a:avLst/>
          </a:prstGeom>
          <a:noFill/>
        </p:spPr>
        <p:txBody>
          <a:bodyPr wrap="none" rtlCol="0">
            <a:spAutoFit/>
          </a:bodyPr>
          <a:lstStyle/>
          <a:p>
            <a:r>
              <a:rPr lang="en-US" dirty="0" smtClean="0"/>
              <a:t>20</a:t>
            </a:r>
            <a:endParaRPr lang="en-US" dirty="0"/>
          </a:p>
        </p:txBody>
      </p:sp>
    </p:spTree>
    <p:extLst>
      <p:ext uri="{BB962C8B-B14F-4D97-AF65-F5344CB8AC3E}">
        <p14:creationId xmlns:p14="http://schemas.microsoft.com/office/powerpoint/2010/main" val="2778348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4857750"/>
          </a:xfrm>
        </p:spPr>
        <p:txBody>
          <a:bodyPr/>
          <a:lstStyle/>
          <a:p>
            <a:endParaRPr lang="en-US" dirty="0"/>
          </a:p>
        </p:txBody>
      </p:sp>
      <p:sp>
        <p:nvSpPr>
          <p:cNvPr id="4" name="Date Placeholder 3"/>
          <p:cNvSpPr>
            <a:spLocks noGrp="1"/>
          </p:cNvSpPr>
          <p:nvPr>
            <p:ph type="dt" sz="half" idx="10"/>
          </p:nvPr>
        </p:nvSpPr>
        <p:spPr/>
        <p:txBody>
          <a:bodyPr/>
          <a:lstStyle/>
          <a:p>
            <a:fld id="{9A70DAD5-53A7-46A8-AB2D-083452D3D1AF}" type="datetime1">
              <a:rPr lang="en-US" smtClean="0"/>
              <a:t>7/13/2017</a:t>
            </a:fld>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66</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404937" y="609600"/>
            <a:ext cx="7528751" cy="5486401"/>
          </a:xfrm>
          <a:prstGeom prst="rect">
            <a:avLst/>
          </a:prstGeom>
          <a:noFill/>
          <a:ln>
            <a:noFill/>
          </a:ln>
        </p:spPr>
      </p:pic>
    </p:spTree>
    <p:extLst>
      <p:ext uri="{BB962C8B-B14F-4D97-AF65-F5344CB8AC3E}">
        <p14:creationId xmlns:p14="http://schemas.microsoft.com/office/powerpoint/2010/main" val="876715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Diagram of Process State</a:t>
            </a:r>
          </a:p>
        </p:txBody>
      </p:sp>
      <p:pic>
        <p:nvPicPr>
          <p:cNvPr id="12291" name="Picture 8"/>
          <p:cNvPicPr>
            <a:picLocks noChangeAspect="1" noChangeArrowheads="1"/>
          </p:cNvPicPr>
          <p:nvPr/>
        </p:nvPicPr>
        <p:blipFill>
          <a:blip r:embed="rId2">
            <a:extLst>
              <a:ext uri="{28A0092B-C50C-407E-A947-70E740481C1C}">
                <a14:useLocalDpi xmlns:a14="http://schemas.microsoft.com/office/drawing/2010/main" val="0"/>
              </a:ext>
            </a:extLst>
          </a:blip>
          <a:srcRect l="459" t="24142" r="690" b="24419"/>
          <a:stretch>
            <a:fillRect/>
          </a:stretch>
        </p:blipFill>
        <p:spPr bwMode="auto">
          <a:xfrm>
            <a:off x="1741488" y="3352800"/>
            <a:ext cx="5902325" cy="3124199"/>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2" name="Rectangle 9"/>
          <p:cNvSpPr>
            <a:spLocks noGrp="1" noChangeArrowheads="1"/>
          </p:cNvSpPr>
          <p:nvPr>
            <p:ph type="body" idx="1"/>
          </p:nvPr>
        </p:nvSpPr>
        <p:spPr>
          <a:xfrm>
            <a:off x="1182688" y="1093788"/>
            <a:ext cx="7486650" cy="2722562"/>
          </a:xfrm>
          <a:noFill/>
        </p:spPr>
        <p:txBody>
          <a:bodyPr/>
          <a:lstStyle/>
          <a:p>
            <a:pPr eaLnBrk="1" hangingPunct="1">
              <a:lnSpc>
                <a:spcPct val="80000"/>
              </a:lnSpc>
            </a:pPr>
            <a:r>
              <a:rPr lang="en-US" sz="2000" smtClean="0"/>
              <a:t>As a process executes, it changes </a:t>
            </a:r>
            <a:r>
              <a:rPr lang="en-US" sz="2000" i="1" smtClean="0"/>
              <a:t>state</a:t>
            </a:r>
            <a:endParaRPr lang="en-US" sz="2000" smtClean="0"/>
          </a:p>
          <a:p>
            <a:pPr lvl="1" eaLnBrk="1" hangingPunct="1">
              <a:lnSpc>
                <a:spcPct val="80000"/>
              </a:lnSpc>
            </a:pPr>
            <a:r>
              <a:rPr lang="en-US" sz="2000" b="1" smtClean="0"/>
              <a:t>new</a:t>
            </a:r>
            <a:r>
              <a:rPr lang="en-US" sz="2000" smtClean="0"/>
              <a:t>:  The process is being created</a:t>
            </a:r>
          </a:p>
          <a:p>
            <a:pPr lvl="1" eaLnBrk="1" hangingPunct="1">
              <a:lnSpc>
                <a:spcPct val="80000"/>
              </a:lnSpc>
            </a:pPr>
            <a:r>
              <a:rPr lang="en-US" sz="2000" b="1" smtClean="0"/>
              <a:t>running</a:t>
            </a:r>
            <a:r>
              <a:rPr lang="en-US" sz="2000" smtClean="0"/>
              <a:t>:  Instructions are being executed</a:t>
            </a:r>
          </a:p>
          <a:p>
            <a:pPr lvl="1" eaLnBrk="1" hangingPunct="1">
              <a:lnSpc>
                <a:spcPct val="80000"/>
              </a:lnSpc>
            </a:pPr>
            <a:r>
              <a:rPr lang="en-US" sz="2000" b="1" smtClean="0"/>
              <a:t>waiting</a:t>
            </a:r>
            <a:r>
              <a:rPr lang="en-US" sz="2000" smtClean="0"/>
              <a:t>:  The process is waiting for some event to occur</a:t>
            </a:r>
          </a:p>
          <a:p>
            <a:pPr lvl="1" eaLnBrk="1" hangingPunct="1">
              <a:lnSpc>
                <a:spcPct val="80000"/>
              </a:lnSpc>
            </a:pPr>
            <a:r>
              <a:rPr lang="en-US" sz="2000" b="1" smtClean="0"/>
              <a:t>ready</a:t>
            </a:r>
            <a:r>
              <a:rPr lang="en-US" sz="2000" smtClean="0"/>
              <a:t>:  The process is waiting to be assigned to a process</a:t>
            </a:r>
          </a:p>
          <a:p>
            <a:pPr lvl="1" eaLnBrk="1" hangingPunct="1">
              <a:lnSpc>
                <a:spcPct val="80000"/>
              </a:lnSpc>
            </a:pPr>
            <a:r>
              <a:rPr lang="en-US" sz="2000" b="1" smtClean="0"/>
              <a:t>terminated</a:t>
            </a:r>
            <a:r>
              <a:rPr lang="en-US" sz="2000" smtClean="0"/>
              <a:t>:  The process has finished execution</a:t>
            </a:r>
          </a:p>
        </p:txBody>
      </p:sp>
      <p:sp>
        <p:nvSpPr>
          <p:cNvPr id="2" name="Date Placeholder 1"/>
          <p:cNvSpPr>
            <a:spLocks noGrp="1"/>
          </p:cNvSpPr>
          <p:nvPr>
            <p:ph type="dt" sz="half" idx="10"/>
          </p:nvPr>
        </p:nvSpPr>
        <p:spPr/>
        <p:txBody>
          <a:bodyPr/>
          <a:lstStyle/>
          <a:p>
            <a:fld id="{B1A82E1A-A1A6-429B-8C50-FE6178D2A537}" type="datetime1">
              <a:rPr lang="en-US" smtClean="0"/>
              <a:t>7/13/2017</a:t>
            </a:fld>
            <a:endParaRPr lang="en-US"/>
          </a:p>
        </p:txBody>
      </p:sp>
      <p:sp>
        <p:nvSpPr>
          <p:cNvPr id="3" name="Slide Number Placeholder 2"/>
          <p:cNvSpPr>
            <a:spLocks noGrp="1"/>
          </p:cNvSpPr>
          <p:nvPr>
            <p:ph type="sldNum" sz="quarter" idx="12"/>
          </p:nvPr>
        </p:nvSpPr>
        <p:spPr/>
        <p:txBody>
          <a:bodyPr/>
          <a:lstStyle/>
          <a:p>
            <a:fld id="{EDC8AA99-7238-42D3-B68A-A4E1B56FEE73}" type="slidenum">
              <a:rPr lang="en-US" smtClean="0"/>
              <a:pPr/>
              <a:t>7</a:t>
            </a:fld>
            <a:endParaRPr lang="en-US"/>
          </a:p>
        </p:txBody>
      </p:sp>
    </p:spTree>
    <p:extLst>
      <p:ext uri="{BB962C8B-B14F-4D97-AF65-F5344CB8AC3E}">
        <p14:creationId xmlns:p14="http://schemas.microsoft.com/office/powerpoint/2010/main" val="319821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fontScale="90000"/>
          </a:bodyPr>
          <a:lstStyle/>
          <a:p>
            <a:r>
              <a:rPr lang="en-US" dirty="0" smtClean="0">
                <a:latin typeface="Times New Roman" pitchFamily="18" charset="0"/>
                <a:cs typeface="Times New Roman" pitchFamily="18" charset="0"/>
              </a:rPr>
              <a:t>Process Control Block (PCB)</a:t>
            </a:r>
            <a:r>
              <a:rPr lang="en-US" dirty="0" smtClean="0"/>
              <a:t/>
            </a:r>
            <a:br>
              <a:rPr lang="en-US" dirty="0" smtClean="0"/>
            </a:br>
            <a:endParaRPr lang="en-US" dirty="0"/>
          </a:p>
        </p:txBody>
      </p:sp>
      <p:sp>
        <p:nvSpPr>
          <p:cNvPr id="10" name="Content Placeholder 9"/>
          <p:cNvSpPr>
            <a:spLocks noGrp="1"/>
          </p:cNvSpPr>
          <p:nvPr>
            <p:ph idx="1"/>
          </p:nvPr>
        </p:nvSpPr>
        <p:spPr>
          <a:xfrm>
            <a:off x="2971800" y="609600"/>
            <a:ext cx="6172200" cy="5867400"/>
          </a:xfrm>
        </p:spPr>
        <p:txBody>
          <a:bodyPr>
            <a:noAutofit/>
          </a:bodyPr>
          <a:lstStyle/>
          <a:p>
            <a:pPr algn="just">
              <a:lnSpc>
                <a:spcPct val="170000"/>
              </a:lnSpc>
            </a:pPr>
            <a:r>
              <a:rPr lang="en-US" sz="1800" b="1" dirty="0" smtClean="0">
                <a:latin typeface="Times New Roman" pitchFamily="18" charset="0"/>
                <a:cs typeface="Times New Roman" pitchFamily="18" charset="0"/>
              </a:rPr>
              <a:t>Program counter</a:t>
            </a:r>
            <a:r>
              <a:rPr lang="en-US" sz="1800" dirty="0" smtClean="0">
                <a:latin typeface="Times New Roman" pitchFamily="18" charset="0"/>
                <a:cs typeface="Times New Roman" pitchFamily="18" charset="0"/>
              </a:rPr>
              <a:t> contains the address of the next instruction to be executed.</a:t>
            </a:r>
          </a:p>
          <a:p>
            <a:pPr>
              <a:lnSpc>
                <a:spcPct val="170000"/>
              </a:lnSpc>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CPU registers</a:t>
            </a:r>
            <a:r>
              <a:rPr lang="en-US" sz="1800" dirty="0" smtClean="0">
                <a:latin typeface="Times New Roman" pitchFamily="18" charset="0"/>
                <a:cs typeface="Times New Roman" pitchFamily="18" charset="0"/>
              </a:rPr>
              <a:t> which include the accumulator, general purpose registers, index register, stack pointer.</a:t>
            </a:r>
          </a:p>
          <a:p>
            <a:pPr>
              <a:lnSpc>
                <a:spcPct val="170000"/>
              </a:lnSpc>
            </a:pPr>
            <a:r>
              <a:rPr lang="en-US" sz="1800" b="1" dirty="0" smtClean="0">
                <a:latin typeface="Times New Roman" pitchFamily="18" charset="0"/>
                <a:cs typeface="Times New Roman" pitchFamily="18" charset="0"/>
              </a:rPr>
              <a:t>CPU scheduling information</a:t>
            </a:r>
            <a:r>
              <a:rPr lang="en-US" sz="1800" dirty="0" smtClean="0">
                <a:latin typeface="Times New Roman" pitchFamily="18" charset="0"/>
                <a:cs typeface="Times New Roman" pitchFamily="18" charset="0"/>
              </a:rPr>
              <a:t> consists of parameters for scheduling various processes by the </a:t>
            </a:r>
            <a:r>
              <a:rPr lang="en-US" sz="1800" dirty="0" err="1" smtClean="0">
                <a:latin typeface="Times New Roman" pitchFamily="18" charset="0"/>
                <a:cs typeface="Times New Roman" pitchFamily="18" charset="0"/>
              </a:rPr>
              <a:t>CPU,process</a:t>
            </a:r>
            <a:r>
              <a:rPr lang="en-US" sz="1800" dirty="0" smtClean="0">
                <a:latin typeface="Times New Roman" pitchFamily="18" charset="0"/>
                <a:cs typeface="Times New Roman" pitchFamily="18" charset="0"/>
              </a:rPr>
              <a:t> priority, pointers to scheduling queue. </a:t>
            </a:r>
          </a:p>
          <a:p>
            <a:pPr>
              <a:lnSpc>
                <a:spcPct val="170000"/>
              </a:lnSpc>
            </a:pPr>
            <a:r>
              <a:rPr lang="en-US" sz="1800" b="1" dirty="0" smtClean="0">
                <a:latin typeface="Times New Roman" pitchFamily="18" charset="0"/>
                <a:cs typeface="Times New Roman" pitchFamily="18" charset="0"/>
              </a:rPr>
              <a:t>Memory management information</a:t>
            </a:r>
            <a:r>
              <a:rPr lang="en-US" sz="1800" dirty="0" smtClean="0">
                <a:latin typeface="Times New Roman" pitchFamily="18" charset="0"/>
                <a:cs typeface="Times New Roman" pitchFamily="18" charset="0"/>
              </a:rPr>
              <a:t> includes information pertaining to base registers, limit registers, page tables, segment tables. </a:t>
            </a:r>
          </a:p>
          <a:p>
            <a:pPr>
              <a:lnSpc>
                <a:spcPct val="170000"/>
              </a:lnSpc>
            </a:pPr>
            <a:r>
              <a:rPr lang="en-US" sz="1800" b="1" dirty="0" smtClean="0">
                <a:latin typeface="Times New Roman" pitchFamily="18" charset="0"/>
                <a:cs typeface="Times New Roman" pitchFamily="18" charset="0"/>
              </a:rPr>
              <a:t>I/O status information</a:t>
            </a:r>
            <a:r>
              <a:rPr lang="en-US" sz="1800" dirty="0" smtClean="0">
                <a:latin typeface="Times New Roman" pitchFamily="18" charset="0"/>
                <a:cs typeface="Times New Roman" pitchFamily="18" charset="0"/>
              </a:rPr>
              <a:t> includes list of I/O devices </a:t>
            </a:r>
            <a:r>
              <a:rPr lang="en-US" sz="1800" dirty="0" err="1" smtClean="0">
                <a:latin typeface="Times New Roman" pitchFamily="18" charset="0"/>
                <a:cs typeface="Times New Roman" pitchFamily="18" charset="0"/>
              </a:rPr>
              <a:t>allocated,list</a:t>
            </a:r>
            <a:r>
              <a:rPr lang="en-US" sz="1800" dirty="0" smtClean="0">
                <a:latin typeface="Times New Roman" pitchFamily="18" charset="0"/>
                <a:cs typeface="Times New Roman" pitchFamily="18" charset="0"/>
              </a:rPr>
              <a:t> of open files</a:t>
            </a:r>
          </a:p>
        </p:txBody>
      </p:sp>
      <p:sp>
        <p:nvSpPr>
          <p:cNvPr id="4" name="Date Placeholder 3"/>
          <p:cNvSpPr>
            <a:spLocks noGrp="1"/>
          </p:cNvSpPr>
          <p:nvPr>
            <p:ph type="dt" sz="half" idx="10"/>
          </p:nvPr>
        </p:nvSpPr>
        <p:spPr/>
        <p:txBody>
          <a:bodyPr/>
          <a:lstStyle/>
          <a:p>
            <a:fld id="{77485E28-632B-45ED-849B-2EF96920A0AB}" type="datetime1">
              <a:rPr lang="en-US" smtClean="0"/>
              <a:t>7/13/2017</a:t>
            </a:fld>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8</a:t>
            </a:fld>
            <a:endParaRPr lang="en-US" dirty="0"/>
          </a:p>
        </p:txBody>
      </p:sp>
      <p:pic>
        <p:nvPicPr>
          <p:cNvPr id="17412" name="Picture 4"/>
          <p:cNvPicPr>
            <a:picLocks noChangeAspect="1" noChangeArrowheads="1"/>
          </p:cNvPicPr>
          <p:nvPr/>
        </p:nvPicPr>
        <p:blipFill>
          <a:blip r:embed="rId2" cstate="print"/>
          <a:srcRect/>
          <a:stretch>
            <a:fillRect/>
          </a:stretch>
        </p:blipFill>
        <p:spPr bwMode="auto">
          <a:xfrm>
            <a:off x="0" y="1295400"/>
            <a:ext cx="2980094" cy="51974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Process Control Block (PCB)</a:t>
            </a:r>
            <a:r>
              <a:rPr lang="en-US" dirty="0" smtClean="0"/>
              <a:t/>
            </a:r>
            <a:br>
              <a:rPr lang="en-US" dirty="0" smtClean="0"/>
            </a:br>
            <a:endParaRPr lang="en-US" dirty="0"/>
          </a:p>
        </p:txBody>
      </p:sp>
      <p:sp>
        <p:nvSpPr>
          <p:cNvPr id="10" name="Content Placeholder 9"/>
          <p:cNvSpPr>
            <a:spLocks noGrp="1"/>
          </p:cNvSpPr>
          <p:nvPr>
            <p:ph idx="1"/>
          </p:nvPr>
        </p:nvSpPr>
        <p:spPr>
          <a:xfrm>
            <a:off x="1219200" y="1905000"/>
            <a:ext cx="7696200" cy="2514600"/>
          </a:xfrm>
        </p:spPr>
        <p:txBody>
          <a:bodyPr>
            <a:noAutofit/>
          </a:bodyPr>
          <a:lstStyle/>
          <a:p>
            <a:pPr>
              <a:lnSpc>
                <a:spcPct val="170000"/>
              </a:lnSpc>
            </a:pPr>
            <a:r>
              <a:rPr lang="en-US" sz="1800" b="1" dirty="0" smtClean="0">
                <a:latin typeface="Times New Roman" pitchFamily="18" charset="0"/>
                <a:cs typeface="Times New Roman" pitchFamily="18" charset="0"/>
              </a:rPr>
              <a:t>I/O  </a:t>
            </a:r>
            <a:r>
              <a:rPr lang="en-US" sz="1800" b="1" u="sng" dirty="0" smtClean="0">
                <a:latin typeface="Times New Roman" pitchFamily="18" charset="0"/>
                <a:cs typeface="Times New Roman" pitchFamily="18" charset="0"/>
              </a:rPr>
              <a:t>Status information.</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This information includes the list of I/O devices allocated to the process, a list of open files, and so on. </a:t>
            </a:r>
          </a:p>
          <a:p>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24F7BC8-BF9B-4E62-A6D9-CDC75D76BBB3}" type="datetime1">
              <a:rPr lang="en-US" smtClean="0"/>
              <a:t>7/13/2017</a:t>
            </a:fld>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TotalTime>1946</TotalTime>
  <Words>3408</Words>
  <Application>Microsoft Office PowerPoint</Application>
  <PresentationFormat>On-screen Show (4:3)</PresentationFormat>
  <Paragraphs>639</Paragraphs>
  <Slides>66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Arial</vt:lpstr>
      <vt:lpstr>Calibri</vt:lpstr>
      <vt:lpstr>Courier New</vt:lpstr>
      <vt:lpstr>Gill Sans MT</vt:lpstr>
      <vt:lpstr>Helvetica</vt:lpstr>
      <vt:lpstr>Monotype Sorts</vt:lpstr>
      <vt:lpstr>Symbol</vt:lpstr>
      <vt:lpstr>Times New Roman</vt:lpstr>
      <vt:lpstr>Verdana</vt:lpstr>
      <vt:lpstr>Wingdings</vt:lpstr>
      <vt:lpstr>Wingdings 2</vt:lpstr>
      <vt:lpstr>Solstice</vt:lpstr>
      <vt:lpstr>Process &amp; Thread Management</vt:lpstr>
      <vt:lpstr>Process </vt:lpstr>
      <vt:lpstr>Multiprogramming</vt:lpstr>
      <vt:lpstr>Process Concept</vt:lpstr>
      <vt:lpstr>Processes in Memory</vt:lpstr>
      <vt:lpstr>Processes and Scheduling</vt:lpstr>
      <vt:lpstr>Diagram of Process State</vt:lpstr>
      <vt:lpstr>Process Control Block (PCB) </vt:lpstr>
      <vt:lpstr>Process Control Block (PCB) </vt:lpstr>
      <vt:lpstr>Context Switch</vt:lpstr>
      <vt:lpstr>CPU Switch From Process to Process</vt:lpstr>
      <vt:lpstr>A tree of processes on a typical Solaris</vt:lpstr>
      <vt:lpstr>Process Creation</vt:lpstr>
      <vt:lpstr>Process Scheduling </vt:lpstr>
      <vt:lpstr>Process Scheduling</vt:lpstr>
      <vt:lpstr>Process Scheduling</vt:lpstr>
      <vt:lpstr>CPU  Schedulers</vt:lpstr>
      <vt:lpstr>Medium term scheduler </vt:lpstr>
      <vt:lpstr>PowerPoint Presentation</vt:lpstr>
      <vt:lpstr>PowerPoint Presentation</vt:lpstr>
      <vt:lpstr>Context Switch</vt:lpstr>
      <vt:lpstr>Context Switch</vt:lpstr>
      <vt:lpstr>Scheduling Criteria</vt:lpstr>
      <vt:lpstr>Optimization Criteria</vt:lpstr>
      <vt:lpstr>Types of Scheduling</vt:lpstr>
      <vt:lpstr>Types of Scheduling algorithm</vt:lpstr>
      <vt:lpstr>First-Come, First-Served (FCFS) Scheduling</vt:lpstr>
      <vt:lpstr>FCFS Scheduling (Cont.)</vt:lpstr>
      <vt:lpstr>FCFS Scheduling (Cont.)</vt:lpstr>
      <vt:lpstr>Shortest-Job-First (SJR) Scheduling</vt:lpstr>
      <vt:lpstr>Example #1: Non-Preemptive SJF (simultaneous arrival)</vt:lpstr>
      <vt:lpstr>Example #2: Non-Preemptive SJF (varied arrival times)</vt:lpstr>
      <vt:lpstr>Example #3: Preemptive SJF (Shortest-remaining-time-first)</vt:lpstr>
      <vt:lpstr>Priority Scheduling</vt:lpstr>
      <vt:lpstr>Priority Scheduling</vt:lpstr>
      <vt:lpstr>Round Robin (RR)</vt:lpstr>
      <vt:lpstr>Example of RR with Time Quantum = 4 ms</vt:lpstr>
      <vt:lpstr>Multi-level Queue Scheduling</vt:lpstr>
      <vt:lpstr>Multi-level Queue Scheduling</vt:lpstr>
      <vt:lpstr>Multi-level Queue Scheduling</vt:lpstr>
      <vt:lpstr>Multilevel Queue Scheduling</vt:lpstr>
      <vt:lpstr>Multilevel Feedback Queue Scheduling</vt:lpstr>
      <vt:lpstr>Example of Multilevel Feedback Queue</vt:lpstr>
      <vt:lpstr>Multithreading </vt:lpstr>
      <vt:lpstr>Single and Multithreaded Processes</vt:lpstr>
      <vt:lpstr>Multithreading (Benefits)</vt:lpstr>
      <vt:lpstr>Difference Process / Thread</vt:lpstr>
      <vt:lpstr>Multithreading: Types of threads</vt:lpstr>
      <vt:lpstr>Multithreading: Types of threads</vt:lpstr>
      <vt:lpstr>User level threads </vt:lpstr>
      <vt:lpstr>User level threads</vt:lpstr>
      <vt:lpstr>User level threads</vt:lpstr>
      <vt:lpstr>Multithreading: Types of threads</vt:lpstr>
      <vt:lpstr>Kernel Threads </vt:lpstr>
      <vt:lpstr>Kernel Threads</vt:lpstr>
      <vt:lpstr>Kernel Threads</vt:lpstr>
      <vt:lpstr> Difference between User Level &amp; Kernel Level Thread </vt:lpstr>
      <vt:lpstr>Multithreading: Thread Models</vt:lpstr>
      <vt:lpstr>Multithreading: Many-to-One Model </vt:lpstr>
      <vt:lpstr>Multithreading: One-to-One Model </vt:lpstr>
      <vt:lpstr>Multithreading: Many-to-Many Model </vt:lpstr>
      <vt:lpstr>PowerPoint Presentation</vt:lpstr>
      <vt:lpstr>PowerPoint Presentation</vt:lpstr>
      <vt:lpstr>PowerPoint Presentation</vt:lpstr>
      <vt:lpstr>PowerPoint Presentation</vt:lpstr>
      <vt:lpstr>PowerPoint Presentation</vt:lpstr>
    </vt:vector>
  </TitlesOfParts>
  <Company>vesit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 software</dc:title>
  <dc:creator>mca2</dc:creator>
  <cp:keywords/>
  <dc:description>2010 animated abstract template from Presentationpro.com</dc:description>
  <cp:lastModifiedBy>Admin</cp:lastModifiedBy>
  <cp:revision>296</cp:revision>
  <dcterms:created xsi:type="dcterms:W3CDTF">2012-12-18T05:23:26Z</dcterms:created>
  <dcterms:modified xsi:type="dcterms:W3CDTF">2017-07-13T06:41:26Z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