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x="6858000" cy="9144000"/>
  <p:embeddedFontLst>
    <p:embeddedFont>
      <p:font typeface="Garamond"/>
      <p:regular r:id="rId62"/>
      <p:bold r:id="rId63"/>
      <p:italic r:id="rId64"/>
      <p:boldItalic r:id="rId65"/>
    </p:embeddedFont>
    <p:embeddedFont>
      <p:font typeface="Gill Sans"/>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8" roundtripDataSignature="AMtx7miiLMMYGvhpE3XEZW+ttavYjX40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Garamond-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Garamond-italic.fntdata"/><Relationship Id="rId63" Type="http://schemas.openxmlformats.org/officeDocument/2006/relationships/font" Target="fonts/Garamond-bold.fntdata"/><Relationship Id="rId22" Type="http://schemas.openxmlformats.org/officeDocument/2006/relationships/slide" Target="slides/slide17.xml"/><Relationship Id="rId66" Type="http://schemas.openxmlformats.org/officeDocument/2006/relationships/font" Target="fonts/GillSans-regular.fntdata"/><Relationship Id="rId21" Type="http://schemas.openxmlformats.org/officeDocument/2006/relationships/slide" Target="slides/slide16.xml"/><Relationship Id="rId65" Type="http://schemas.openxmlformats.org/officeDocument/2006/relationships/font" Target="fonts/Garamond-boldItalic.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GillSans-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txBox="1"/>
          <p:nvPr/>
        </p:nvSpPr>
        <p:spPr>
          <a:xfrm>
            <a:off x="3886200" y="86868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404" name="Google Shape;404;p41: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5" name="Google Shape;405;p41:notes"/>
          <p:cNvSpPr txBox="1"/>
          <p:nvPr>
            <p:ph idx="1" type="body"/>
          </p:nvPr>
        </p:nvSpPr>
        <p:spPr>
          <a:xfrm>
            <a:off x="915988" y="4343400"/>
            <a:ext cx="5026025" cy="4114800"/>
          </a:xfrm>
          <a:prstGeom prst="rect">
            <a:avLst/>
          </a:prstGeom>
          <a:noFill/>
          <a:ln cap="flat" cmpd="sng" w="9525">
            <a:solidFill>
              <a:srgbClr val="000000"/>
            </a:solidFill>
            <a:prstDash val="solid"/>
            <a:miter lim="800000"/>
            <a:headEnd len="sm" w="sm" type="none"/>
            <a:tailEnd len="sm" w="sm" type="none"/>
          </a:ln>
        </p:spPr>
        <p:txBody>
          <a:bodyPr anchorCtr="0" anchor="ctr" bIns="45700" lIns="91400" spcFirstLastPara="1" rIns="91400"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2:notes"/>
          <p:cNvSpPr txBox="1"/>
          <p:nvPr/>
        </p:nvSpPr>
        <p:spPr>
          <a:xfrm>
            <a:off x="3886200" y="86868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415" name="Google Shape;415;p42: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6" name="Google Shape;416;p42:notes"/>
          <p:cNvSpPr txBox="1"/>
          <p:nvPr>
            <p:ph idx="1" type="body"/>
          </p:nvPr>
        </p:nvSpPr>
        <p:spPr>
          <a:xfrm>
            <a:off x="915988" y="4343400"/>
            <a:ext cx="5026025" cy="4114800"/>
          </a:xfrm>
          <a:prstGeom prst="rect">
            <a:avLst/>
          </a:prstGeom>
          <a:noFill/>
          <a:ln cap="flat" cmpd="sng" w="9525">
            <a:solidFill>
              <a:srgbClr val="000000"/>
            </a:solidFill>
            <a:prstDash val="solid"/>
            <a:miter lim="800000"/>
            <a:headEnd len="sm" w="sm" type="none"/>
            <a:tailEnd len="sm" w="sm" type="none"/>
          </a:ln>
        </p:spPr>
        <p:txBody>
          <a:bodyPr anchorCtr="0" anchor="ctr" bIns="45700" lIns="91400" spcFirstLastPara="1" rIns="91400"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6:notes"/>
          <p:cNvSpPr txBox="1"/>
          <p:nvPr/>
        </p:nvSpPr>
        <p:spPr>
          <a:xfrm>
            <a:off x="3886200" y="86868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449" name="Google Shape;449;p46: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0" name="Google Shape;450;p46:notes"/>
          <p:cNvSpPr txBox="1"/>
          <p:nvPr>
            <p:ph idx="1" type="body"/>
          </p:nvPr>
        </p:nvSpPr>
        <p:spPr>
          <a:xfrm>
            <a:off x="915988" y="4343400"/>
            <a:ext cx="5026025" cy="4114800"/>
          </a:xfrm>
          <a:prstGeom prst="rect">
            <a:avLst/>
          </a:prstGeom>
          <a:noFill/>
          <a:ln cap="flat" cmpd="sng" w="9525">
            <a:solidFill>
              <a:srgbClr val="000000"/>
            </a:solidFill>
            <a:prstDash val="solid"/>
            <a:miter lim="800000"/>
            <a:headEnd len="sm" w="sm" type="none"/>
            <a:tailEnd len="sm" w="sm" type="none"/>
          </a:ln>
        </p:spPr>
        <p:txBody>
          <a:bodyPr anchorCtr="0" anchor="ctr" bIns="45700" lIns="91400" spcFirstLastPara="1" rIns="91400"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txBox="1"/>
          <p:nvPr/>
        </p:nvSpPr>
        <p:spPr>
          <a:xfrm>
            <a:off x="3886200" y="86868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463" name="Google Shape;463;p47: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4" name="Google Shape;464;p47:notes"/>
          <p:cNvSpPr txBox="1"/>
          <p:nvPr>
            <p:ph idx="1" type="body"/>
          </p:nvPr>
        </p:nvSpPr>
        <p:spPr>
          <a:xfrm>
            <a:off x="915988" y="4343400"/>
            <a:ext cx="5026025" cy="4114800"/>
          </a:xfrm>
          <a:prstGeom prst="rect">
            <a:avLst/>
          </a:prstGeom>
          <a:noFill/>
          <a:ln cap="flat" cmpd="sng" w="9525">
            <a:solidFill>
              <a:srgbClr val="000000"/>
            </a:solidFill>
            <a:prstDash val="solid"/>
            <a:miter lim="800000"/>
            <a:headEnd len="sm" w="sm" type="none"/>
            <a:tailEnd len="sm" w="sm" type="none"/>
          </a:ln>
        </p:spPr>
        <p:txBody>
          <a:bodyPr anchorCtr="0" anchor="ctr" bIns="45700" lIns="91400" spcFirstLastPara="1" rIns="91400"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3" name="Google Shape;473;p48: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48: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49: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49: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50: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50: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9" name="Google Shape;499;p51: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51: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7" name="Google Shape;507;p52: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52: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7" name="Google Shape;51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Although a process can enter the monitor by invoking any of its procedures, we can think of the monitor as having a single entry point that is guarded so that only one process may be in the monitor at a time. </a:t>
            </a:r>
            <a:endParaRPr/>
          </a:p>
          <a:p>
            <a:pPr indent="-76200" lvl="1" marL="457200" rtl="0" algn="l">
              <a:spcBef>
                <a:spcPts val="0"/>
              </a:spcBef>
              <a:spcAft>
                <a:spcPts val="0"/>
              </a:spcAft>
              <a:buClr>
                <a:schemeClr val="dk1"/>
              </a:buClr>
              <a:buSzPts val="1200"/>
              <a:buFont typeface="Calibri"/>
              <a:buChar char="•"/>
            </a:pPr>
            <a:r>
              <a:rPr lang="en-US"/>
              <a:t>Other processes that attempt to enter the monitor join a queue of processes blocked waiting for monitor availability.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a process is in the monitor, it may temporarily block itself on condition x by issuing cwait(x); </a:t>
            </a:r>
            <a:endParaRPr/>
          </a:p>
          <a:p>
            <a:pPr indent="-76200" lvl="1" marL="457200" rtl="0" algn="l">
              <a:spcBef>
                <a:spcPts val="0"/>
              </a:spcBef>
              <a:spcAft>
                <a:spcPts val="0"/>
              </a:spcAft>
              <a:buClr>
                <a:schemeClr val="dk1"/>
              </a:buClr>
              <a:buSzPts val="1200"/>
              <a:buFont typeface="Calibri"/>
              <a:buChar char="•"/>
            </a:pPr>
            <a:r>
              <a:rPr lang="en-US"/>
              <a:t> it is then placed in a queue of processes waiting to re-enter the monitor when the condition changes, and resume execution at the point in its program following the cwait(x) call.</a:t>
            </a:r>
            <a:endParaRPr/>
          </a:p>
          <a:p>
            <a:pPr indent="0" lvl="1" marL="457200" rtl="0" algn="l">
              <a:spcBef>
                <a:spcPts val="0"/>
              </a:spcBef>
              <a:spcAft>
                <a:spcPts val="0"/>
              </a:spcAft>
              <a:buNone/>
            </a:pPr>
            <a:r>
              <a:t/>
            </a:r>
            <a:endParaRPr/>
          </a:p>
          <a:p>
            <a:pPr indent="0" lvl="0" marL="0" rtl="0" algn="l">
              <a:spcBef>
                <a:spcPts val="0"/>
              </a:spcBef>
              <a:spcAft>
                <a:spcPts val="0"/>
              </a:spcAft>
              <a:buNone/>
            </a:pPr>
            <a:r>
              <a:rPr lang="en-US"/>
              <a:t>If a process that is executing in the monitor detects a change in the condition variable x, it issues csignal(x), </a:t>
            </a:r>
            <a:endParaRPr/>
          </a:p>
          <a:p>
            <a:pPr indent="0" lvl="1" marL="457200" rtl="0" algn="l">
              <a:spcBef>
                <a:spcPts val="0"/>
              </a:spcBef>
              <a:spcAft>
                <a:spcPts val="0"/>
              </a:spcAft>
              <a:buNone/>
            </a:pPr>
            <a:r>
              <a:rPr lang="en-US"/>
              <a:t>which alerts the corresponding condition queue that the condition has changed.</a:t>
            </a:r>
            <a:endParaRPr/>
          </a:p>
        </p:txBody>
      </p:sp>
      <p:sp>
        <p:nvSpPr>
          <p:cNvPr id="518" name="Google Shape;518;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5" name="Google Shape;525;p54: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p54: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3" name="Google Shape;533;p55: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55: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1" name="Google Shape;541;p56: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56:notes"/>
          <p:cNvSpPr txBox="1"/>
          <p:nvPr>
            <p:ph idx="1" type="body"/>
          </p:nvPr>
        </p:nvSpPr>
        <p:spPr>
          <a:xfrm>
            <a:off x="915988" y="4343400"/>
            <a:ext cx="50260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8"/>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C22DA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8"/>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761363"/>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5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58"/>
          <p:cNvSpPr/>
          <p:nvPr/>
        </p:nvSpPr>
        <p:spPr>
          <a:xfrm>
            <a:off x="921433" y="1413802"/>
            <a:ext cx="210312" cy="210312"/>
          </a:xfrm>
          <a:prstGeom prst="ellipse">
            <a:avLst/>
          </a:prstGeom>
          <a:gradFill>
            <a:gsLst>
              <a:gs pos="0">
                <a:srgbClr val="FFD4DD">
                  <a:alpha val="94901"/>
                </a:srgbClr>
              </a:gs>
              <a:gs pos="50000">
                <a:srgbClr val="F8BECB">
                  <a:alpha val="89803"/>
                </a:srgbClr>
              </a:gs>
              <a:gs pos="95000">
                <a:srgbClr val="FD5E87">
                  <a:alpha val="87843"/>
                </a:srgbClr>
              </a:gs>
              <a:gs pos="100000">
                <a:srgbClr val="FF0047">
                  <a:alpha val="84705"/>
                </a:srgbClr>
              </a:gs>
            </a:gsLst>
            <a:path path="circle">
              <a:fillToRect b="100%" r="100%"/>
            </a:path>
            <a:tileRect l="-100%" t="-100%"/>
          </a:gradFill>
          <a:ln cap="rnd" cmpd="sng" w="9525">
            <a:solidFill>
              <a:srgbClr val="B43461">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58"/>
          <p:cNvSpPr/>
          <p:nvPr/>
        </p:nvSpPr>
        <p:spPr>
          <a:xfrm>
            <a:off x="1157176" y="1345016"/>
            <a:ext cx="64008" cy="64008"/>
          </a:xfrm>
          <a:prstGeom prst="ellipse">
            <a:avLst/>
          </a:prstGeom>
          <a:noFill/>
          <a:ln cap="rnd" cmpd="sng" w="12700">
            <a:solidFill>
              <a:srgbClr val="A1355B">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6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67"/>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6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68"/>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68"/>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6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5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0"/>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0"/>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60"/>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6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1" name="Shape 41"/>
        <p:cNvGrpSpPr/>
        <p:nvPr/>
      </p:nvGrpSpPr>
      <p:grpSpPr>
        <a:xfrm>
          <a:off x="0" y="0"/>
          <a:ext cx="0" cy="0"/>
          <a:chOff x="0" y="0"/>
          <a:chExt cx="0" cy="0"/>
        </a:xfrm>
      </p:grpSpPr>
      <p:sp>
        <p:nvSpPr>
          <p:cNvPr id="42" name="Google Shape;42;p61"/>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 name="Google Shape;43;p6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61"/>
          <p:cNvSpPr/>
          <p:nvPr/>
        </p:nvSpPr>
        <p:spPr>
          <a:xfrm>
            <a:off x="1014984" y="-54"/>
            <a:ext cx="73152" cy="6858054"/>
          </a:xfrm>
          <a:prstGeom prst="rect">
            <a:avLst/>
          </a:prstGeom>
          <a:solidFill>
            <a:schemeClr val="lt1"/>
          </a:solidFill>
          <a:ln>
            <a:noFill/>
          </a:ln>
          <a:effectLst>
            <a:outerShdw blurRad="38550" rotWithShape="0" algn="tl" dir="10800000" dist="38000">
              <a:srgbClr val="756E72">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2"/>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2" name="Shape 52"/>
        <p:cNvGrpSpPr/>
        <p:nvPr/>
      </p:nvGrpSpPr>
      <p:grpSpPr>
        <a:xfrm>
          <a:off x="0" y="0"/>
          <a:ext cx="0" cy="0"/>
          <a:chOff x="0" y="0"/>
          <a:chExt cx="0" cy="0"/>
        </a:xfrm>
      </p:grpSpPr>
      <p:sp>
        <p:nvSpPr>
          <p:cNvPr id="53" name="Google Shape;53;p63"/>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63"/>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C22DA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3"/>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761363"/>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3"/>
          <p:cNvSpPr/>
          <p:nvPr/>
        </p:nvSpPr>
        <p:spPr>
          <a:xfrm>
            <a:off x="2286000" y="0"/>
            <a:ext cx="76200" cy="6858054"/>
          </a:xfrm>
          <a:prstGeom prst="rect">
            <a:avLst/>
          </a:prstGeom>
          <a:solidFill>
            <a:schemeClr val="lt1"/>
          </a:solidFill>
          <a:ln>
            <a:noFill/>
          </a:ln>
          <a:effectLst>
            <a:outerShdw blurRad="38550" rotWithShape="0" algn="tl" dir="10800000" dist="38000">
              <a:srgbClr val="756E72">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63"/>
          <p:cNvSpPr/>
          <p:nvPr/>
        </p:nvSpPr>
        <p:spPr>
          <a:xfrm>
            <a:off x="2172321" y="2814656"/>
            <a:ext cx="210312" cy="210312"/>
          </a:xfrm>
          <a:prstGeom prst="ellipse">
            <a:avLst/>
          </a:prstGeom>
          <a:gradFill>
            <a:gsLst>
              <a:gs pos="0">
                <a:srgbClr val="FFD4DD">
                  <a:alpha val="94901"/>
                </a:srgbClr>
              </a:gs>
              <a:gs pos="50000">
                <a:srgbClr val="F8BECB">
                  <a:alpha val="89803"/>
                </a:srgbClr>
              </a:gs>
              <a:gs pos="95000">
                <a:srgbClr val="FD5E87">
                  <a:alpha val="87843"/>
                </a:srgbClr>
              </a:gs>
              <a:gs pos="100000">
                <a:srgbClr val="FF0047">
                  <a:alpha val="84705"/>
                </a:srgbClr>
              </a:gs>
            </a:gsLst>
            <a:path path="circle">
              <a:fillToRect b="100%" r="100%"/>
            </a:path>
            <a:tileRect l="-100%" t="-100%"/>
          </a:gradFill>
          <a:ln cap="rnd" cmpd="sng" w="9525">
            <a:solidFill>
              <a:srgbClr val="B43461">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61" name="Google Shape;61;p63"/>
          <p:cNvSpPr/>
          <p:nvPr/>
        </p:nvSpPr>
        <p:spPr>
          <a:xfrm>
            <a:off x="2408064" y="2745870"/>
            <a:ext cx="64008" cy="64008"/>
          </a:xfrm>
          <a:prstGeom prst="ellipse">
            <a:avLst/>
          </a:prstGeom>
          <a:noFill/>
          <a:ln cap="rnd" cmpd="sng" w="12700">
            <a:solidFill>
              <a:srgbClr val="A1355B">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2" name="Shape 62"/>
        <p:cNvGrpSpPr/>
        <p:nvPr/>
      </p:nvGrpSpPr>
      <p:grpSpPr>
        <a:xfrm>
          <a:off x="0" y="0"/>
          <a:ext cx="0" cy="0"/>
          <a:chOff x="0" y="0"/>
          <a:chExt cx="0" cy="0"/>
        </a:xfrm>
      </p:grpSpPr>
      <p:sp>
        <p:nvSpPr>
          <p:cNvPr id="63" name="Google Shape;63;p64"/>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22DA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64"/>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 name="Google Shape;65;p64"/>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64"/>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64"/>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6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65"/>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C22DA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5"/>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65"/>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6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66"/>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22DA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66"/>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66"/>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66"/>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ED5E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66"/>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66"/>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57"/>
          <p:cNvSpPr/>
          <p:nvPr/>
        </p:nvSpPr>
        <p:spPr>
          <a:xfrm>
            <a:off x="-815927" y="-815922"/>
            <a:ext cx="1638887" cy="1638887"/>
          </a:xfrm>
          <a:prstGeom prst="pie">
            <a:avLst>
              <a:gd fmla="val 0" name="adj1"/>
              <a:gd fmla="val 5402120" name="adj2"/>
            </a:avLst>
          </a:prstGeom>
          <a:solidFill>
            <a:srgbClr val="FEF9FC">
              <a:alpha val="32941"/>
            </a:srgbClr>
          </a:solidFill>
          <a:ln cap="rnd" cmpd="sng" w="9525">
            <a:solidFill>
              <a:srgbClr val="D4BE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57"/>
          <p:cNvSpPr/>
          <p:nvPr/>
        </p:nvSpPr>
        <p:spPr>
          <a:xfrm>
            <a:off x="168816" y="21102"/>
            <a:ext cx="1702191" cy="1702191"/>
          </a:xfrm>
          <a:prstGeom prst="ellipse">
            <a:avLst/>
          </a:prstGeom>
          <a:noFill/>
          <a:ln cap="rnd" cmpd="sng" w="27300">
            <a:solidFill>
              <a:srgbClr val="FFEFF5"/>
            </a:solidFill>
            <a:prstDash val="solid"/>
            <a:round/>
            <a:headEnd len="sm" w="sm" type="none"/>
            <a:tailEnd len="sm" w="sm" type="none"/>
          </a:ln>
          <a:effectLst>
            <a:outerShdw blurRad="25400" rotWithShape="0" algn="tl" dir="5400000" dist="25400">
              <a:srgbClr val="B4A5AB">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57"/>
          <p:cNvSpPr/>
          <p:nvPr/>
        </p:nvSpPr>
        <p:spPr>
          <a:xfrm rot="2315675">
            <a:off x="182881" y="1055077"/>
            <a:ext cx="1125717" cy="1102624"/>
          </a:xfrm>
          <a:prstGeom prst="donut">
            <a:avLst>
              <a:gd fmla="val 11833" name="adj"/>
            </a:avLst>
          </a:prstGeom>
          <a:gradFill>
            <a:gsLst>
              <a:gs pos="0">
                <a:srgbClr val="FDF9F9">
                  <a:alpha val="69803"/>
                </a:srgbClr>
              </a:gs>
              <a:gs pos="70000">
                <a:srgbClr val="FEFEFE">
                  <a:alpha val="54901"/>
                </a:srgbClr>
              </a:gs>
              <a:gs pos="100000">
                <a:srgbClr val="E6B9CC">
                  <a:alpha val="60000"/>
                </a:srgbClr>
              </a:gs>
            </a:gsLst>
            <a:path path="circle">
              <a:fillToRect b="100%" r="100%"/>
            </a:path>
            <a:tileRect l="-100%" t="-100%"/>
          </a:gradFill>
          <a:ln cap="rnd" cmpd="sng" w="9525">
            <a:solidFill>
              <a:srgbClr val="C7B1B9"/>
            </a:solidFill>
            <a:prstDash val="solid"/>
            <a:round/>
            <a:headEnd len="sm" w="sm" type="none"/>
            <a:tailEnd len="sm" w="sm" type="none"/>
          </a:ln>
          <a:effectLst>
            <a:outerShdw blurRad="12700" rotWithShape="0" algn="tl" dir="4500000" dist="15000">
              <a:srgbClr val="574F53">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57"/>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5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C22DA4"/>
              </a:buClr>
              <a:buSzPts val="4300"/>
              <a:buFont typeface="Gill Sans"/>
              <a:buNone/>
              <a:defRPr b="0" i="0" sz="4300" u="none" cap="none" strike="noStrike">
                <a:solidFill>
                  <a:srgbClr val="C22DA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5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5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7A3AB"/>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5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7A3AB"/>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5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7A3AB"/>
                </a:solidFill>
                <a:latin typeface="Gill Sans"/>
                <a:ea typeface="Gill Sans"/>
                <a:cs typeface="Gill Sans"/>
                <a:sym typeface="Gill Sans"/>
              </a:defRPr>
            </a:lvl1pPr>
            <a:lvl2pPr indent="0" lvl="1" marL="0" marR="0" rtl="0" algn="ctr">
              <a:spcBef>
                <a:spcPts val="0"/>
              </a:spcBef>
              <a:buNone/>
              <a:defRPr b="0" i="0" sz="1200" u="none" cap="none" strike="noStrike">
                <a:solidFill>
                  <a:srgbClr val="B7A3AB"/>
                </a:solidFill>
                <a:latin typeface="Gill Sans"/>
                <a:ea typeface="Gill Sans"/>
                <a:cs typeface="Gill Sans"/>
                <a:sym typeface="Gill Sans"/>
              </a:defRPr>
            </a:lvl2pPr>
            <a:lvl3pPr indent="0" lvl="2" marL="0" marR="0" rtl="0" algn="ctr">
              <a:spcBef>
                <a:spcPts val="0"/>
              </a:spcBef>
              <a:buNone/>
              <a:defRPr b="0" i="0" sz="1200" u="none" cap="none" strike="noStrike">
                <a:solidFill>
                  <a:srgbClr val="B7A3AB"/>
                </a:solidFill>
                <a:latin typeface="Gill Sans"/>
                <a:ea typeface="Gill Sans"/>
                <a:cs typeface="Gill Sans"/>
                <a:sym typeface="Gill Sans"/>
              </a:defRPr>
            </a:lvl3pPr>
            <a:lvl4pPr indent="0" lvl="3" marL="0" marR="0" rtl="0" algn="ctr">
              <a:spcBef>
                <a:spcPts val="0"/>
              </a:spcBef>
              <a:buNone/>
              <a:defRPr b="0" i="0" sz="1200" u="none" cap="none" strike="noStrike">
                <a:solidFill>
                  <a:srgbClr val="B7A3AB"/>
                </a:solidFill>
                <a:latin typeface="Gill Sans"/>
                <a:ea typeface="Gill Sans"/>
                <a:cs typeface="Gill Sans"/>
                <a:sym typeface="Gill Sans"/>
              </a:defRPr>
            </a:lvl4pPr>
            <a:lvl5pPr indent="0" lvl="4" marL="0" marR="0" rtl="0" algn="ctr">
              <a:spcBef>
                <a:spcPts val="0"/>
              </a:spcBef>
              <a:buNone/>
              <a:defRPr b="0" i="0" sz="1200" u="none" cap="none" strike="noStrike">
                <a:solidFill>
                  <a:srgbClr val="B7A3AB"/>
                </a:solidFill>
                <a:latin typeface="Gill Sans"/>
                <a:ea typeface="Gill Sans"/>
                <a:cs typeface="Gill Sans"/>
                <a:sym typeface="Gill Sans"/>
              </a:defRPr>
            </a:lvl5pPr>
            <a:lvl6pPr indent="0" lvl="5" marL="0" marR="0" rtl="0" algn="ctr">
              <a:spcBef>
                <a:spcPts val="0"/>
              </a:spcBef>
              <a:buNone/>
              <a:defRPr b="0" i="0" sz="1200" u="none" cap="none" strike="noStrike">
                <a:solidFill>
                  <a:srgbClr val="B7A3AB"/>
                </a:solidFill>
                <a:latin typeface="Gill Sans"/>
                <a:ea typeface="Gill Sans"/>
                <a:cs typeface="Gill Sans"/>
                <a:sym typeface="Gill Sans"/>
              </a:defRPr>
            </a:lvl6pPr>
            <a:lvl7pPr indent="0" lvl="6" marL="0" marR="0" rtl="0" algn="ctr">
              <a:spcBef>
                <a:spcPts val="0"/>
              </a:spcBef>
              <a:buNone/>
              <a:defRPr b="0" i="0" sz="1200" u="none" cap="none" strike="noStrike">
                <a:solidFill>
                  <a:srgbClr val="B7A3AB"/>
                </a:solidFill>
                <a:latin typeface="Gill Sans"/>
                <a:ea typeface="Gill Sans"/>
                <a:cs typeface="Gill Sans"/>
                <a:sym typeface="Gill Sans"/>
              </a:defRPr>
            </a:lvl7pPr>
            <a:lvl8pPr indent="0" lvl="7" marL="0" marR="0" rtl="0" algn="ctr">
              <a:spcBef>
                <a:spcPts val="0"/>
              </a:spcBef>
              <a:buNone/>
              <a:defRPr b="0" i="0" sz="1200" u="none" cap="none" strike="noStrike">
                <a:solidFill>
                  <a:srgbClr val="B7A3AB"/>
                </a:solidFill>
                <a:latin typeface="Gill Sans"/>
                <a:ea typeface="Gill Sans"/>
                <a:cs typeface="Gill Sans"/>
                <a:sym typeface="Gill Sans"/>
              </a:defRPr>
            </a:lvl8pPr>
            <a:lvl9pPr indent="0" lvl="8" marL="0" marR="0" rtl="0" algn="ctr">
              <a:spcBef>
                <a:spcPts val="0"/>
              </a:spcBef>
              <a:buNone/>
              <a:defRPr b="0" i="0" sz="1200" u="none" cap="none" strike="noStrike">
                <a:solidFill>
                  <a:srgbClr val="B7A3AB"/>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57"/>
          <p:cNvSpPr/>
          <p:nvPr/>
        </p:nvSpPr>
        <p:spPr>
          <a:xfrm>
            <a:off x="1014984" y="-54"/>
            <a:ext cx="73152" cy="6858054"/>
          </a:xfrm>
          <a:prstGeom prst="rect">
            <a:avLst/>
          </a:prstGeom>
          <a:solidFill>
            <a:schemeClr val="lt1"/>
          </a:solidFill>
          <a:ln>
            <a:noFill/>
          </a:ln>
          <a:effectLst>
            <a:outerShdw blurRad="38550" rotWithShape="0" algn="tl" dir="10800000" dist="38000">
              <a:srgbClr val="756E72">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295400" y="359898"/>
            <a:ext cx="7543800" cy="70690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C22DA4"/>
              </a:buClr>
              <a:buSzPts val="5400"/>
              <a:buFont typeface="Times New Roman"/>
              <a:buNone/>
            </a:pPr>
            <a:r>
              <a:rPr b="1" lang="en-US" sz="5400">
                <a:latin typeface="Times New Roman"/>
                <a:ea typeface="Times New Roman"/>
                <a:cs typeface="Times New Roman"/>
                <a:sym typeface="Times New Roman"/>
              </a:rPr>
              <a:t>Process Synchronization</a:t>
            </a:r>
            <a:endParaRPr b="1" sz="5400"/>
          </a:p>
        </p:txBody>
      </p:sp>
      <p:sp>
        <p:nvSpPr>
          <p:cNvPr id="106" name="Google Shape;106;p1"/>
          <p:cNvSpPr txBox="1"/>
          <p:nvPr>
            <p:ph idx="1" type="subTitle"/>
          </p:nvPr>
        </p:nvSpPr>
        <p:spPr>
          <a:xfrm>
            <a:off x="1066800" y="1143000"/>
            <a:ext cx="7772400" cy="5715000"/>
          </a:xfrm>
          <a:prstGeom prst="rect">
            <a:avLst/>
          </a:prstGeom>
          <a:noFill/>
          <a:ln>
            <a:noFill/>
          </a:ln>
        </p:spPr>
        <p:txBody>
          <a:bodyPr anchorCtr="0" anchor="t" bIns="45700" lIns="91425" spcFirstLastPara="1" rIns="91425" wrap="square" tIns="0">
            <a:normAutofit fontScale="62500" lnSpcReduction="20000"/>
          </a:bodyPr>
          <a:lstStyle/>
          <a:p>
            <a:pPr indent="-76200" lvl="0" marL="27432" rtl="0" algn="l">
              <a:lnSpc>
                <a:spcPct val="170000"/>
              </a:lnSpc>
              <a:spcBef>
                <a:spcPts val="0"/>
              </a:spcBef>
              <a:spcAft>
                <a:spcPts val="0"/>
              </a:spcAft>
              <a:buSzPct val="80000"/>
              <a:buFont typeface="Noto Sans Symbols"/>
              <a:buChar char="⮚"/>
            </a:pPr>
            <a:r>
              <a:rPr lang="en-US" sz="24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Concurrency and Race Conditions</a:t>
            </a:r>
            <a:endParaRPr/>
          </a:p>
          <a:p>
            <a:pPr indent="-88900" lvl="0" marL="27432" rtl="0" algn="l">
              <a:lnSpc>
                <a:spcPct val="170000"/>
              </a:lnSpc>
              <a:spcBef>
                <a:spcPts val="600"/>
              </a:spcBef>
              <a:spcAft>
                <a:spcPts val="0"/>
              </a:spcAft>
              <a:buSzPct val="80000"/>
              <a:buFont typeface="Noto Sans Symbols"/>
              <a:buChar char="⮚"/>
            </a:pPr>
            <a:r>
              <a:rPr lang="en-US" sz="2800">
                <a:latin typeface="Times New Roman"/>
                <a:ea typeface="Times New Roman"/>
                <a:cs typeface="Times New Roman"/>
                <a:sym typeface="Times New Roman"/>
              </a:rPr>
              <a:t> Mutual exclusion requirements</a:t>
            </a:r>
            <a:endParaRPr/>
          </a:p>
          <a:p>
            <a:pPr indent="-88900" lvl="0" marL="27432" rtl="0" algn="l">
              <a:lnSpc>
                <a:spcPct val="170000"/>
              </a:lnSpc>
              <a:spcBef>
                <a:spcPts val="600"/>
              </a:spcBef>
              <a:spcAft>
                <a:spcPts val="0"/>
              </a:spcAft>
              <a:buSzPct val="80000"/>
              <a:buFont typeface="Noto Sans Symbols"/>
              <a:buChar char="⮚"/>
            </a:pPr>
            <a:r>
              <a:rPr lang="en-US" sz="2800">
                <a:latin typeface="Times New Roman"/>
                <a:ea typeface="Times New Roman"/>
                <a:cs typeface="Times New Roman"/>
                <a:sym typeface="Times New Roman"/>
              </a:rPr>
              <a:t>Software and hardware solutions</a:t>
            </a:r>
            <a:endParaRPr/>
          </a:p>
          <a:p>
            <a:pPr indent="-88900" lvl="0" marL="27432" rtl="0" algn="l">
              <a:lnSpc>
                <a:spcPct val="170000"/>
              </a:lnSpc>
              <a:spcBef>
                <a:spcPts val="600"/>
              </a:spcBef>
              <a:spcAft>
                <a:spcPts val="0"/>
              </a:spcAft>
              <a:buSzPct val="80000"/>
              <a:buFont typeface="Noto Sans Symbols"/>
              <a:buChar char="⮚"/>
            </a:pPr>
            <a:r>
              <a:rPr lang="en-US" sz="2800">
                <a:latin typeface="Times New Roman"/>
                <a:ea typeface="Times New Roman"/>
                <a:cs typeface="Times New Roman"/>
                <a:sym typeface="Times New Roman"/>
              </a:rPr>
              <a:t>Semaphores</a:t>
            </a:r>
            <a:endParaRPr/>
          </a:p>
          <a:p>
            <a:pPr indent="-88900" lvl="0" marL="27432" rtl="0" algn="l">
              <a:lnSpc>
                <a:spcPct val="170000"/>
              </a:lnSpc>
              <a:spcBef>
                <a:spcPts val="600"/>
              </a:spcBef>
              <a:spcAft>
                <a:spcPts val="0"/>
              </a:spcAft>
              <a:buSzPct val="80000"/>
              <a:buFont typeface="Noto Sans Symbols"/>
              <a:buChar char="⮚"/>
            </a:pPr>
            <a:r>
              <a:rPr lang="en-US" sz="2800">
                <a:latin typeface="Times New Roman"/>
                <a:ea typeface="Times New Roman"/>
                <a:cs typeface="Times New Roman"/>
                <a:sym typeface="Times New Roman"/>
              </a:rPr>
              <a:t>Monitors</a:t>
            </a:r>
            <a:endParaRPr/>
          </a:p>
          <a:p>
            <a:pPr indent="-88900" lvl="0" marL="27432" rtl="0" algn="l">
              <a:lnSpc>
                <a:spcPct val="170000"/>
              </a:lnSpc>
              <a:spcBef>
                <a:spcPts val="600"/>
              </a:spcBef>
              <a:spcAft>
                <a:spcPts val="0"/>
              </a:spcAft>
              <a:buSzPct val="80000"/>
              <a:buFont typeface="Noto Sans Symbols"/>
              <a:buChar char="⮚"/>
            </a:pPr>
            <a:r>
              <a:rPr lang="en-US" sz="2800">
                <a:latin typeface="Times New Roman"/>
                <a:ea typeface="Times New Roman"/>
                <a:cs typeface="Times New Roman"/>
                <a:sym typeface="Times New Roman"/>
              </a:rPr>
              <a:t>Classical IPC problems and solutions</a:t>
            </a:r>
            <a:endParaRPr/>
          </a:p>
          <a:p>
            <a:pPr indent="-88900" lvl="0" marL="27432" rtl="0" algn="l">
              <a:lnSpc>
                <a:spcPct val="170000"/>
              </a:lnSpc>
              <a:spcBef>
                <a:spcPts val="600"/>
              </a:spcBef>
              <a:spcAft>
                <a:spcPts val="0"/>
              </a:spcAft>
              <a:buSzPct val="80000"/>
              <a:buFont typeface="Noto Sans Symbols"/>
              <a:buChar char="⮚"/>
            </a:pPr>
            <a:r>
              <a:rPr lang="en-US" sz="2800">
                <a:latin typeface="Times New Roman"/>
                <a:ea typeface="Times New Roman"/>
                <a:cs typeface="Times New Roman"/>
                <a:sym typeface="Times New Roman"/>
              </a:rPr>
              <a:t>Deadlock</a:t>
            </a:r>
            <a:endParaRPr/>
          </a:p>
          <a:p>
            <a:pPr indent="-88900" lvl="0" marL="27432" rtl="0" algn="l">
              <a:lnSpc>
                <a:spcPct val="170000"/>
              </a:lnSpc>
              <a:spcBef>
                <a:spcPts val="600"/>
              </a:spcBef>
              <a:spcAft>
                <a:spcPts val="0"/>
              </a:spcAft>
              <a:buSzPct val="80000"/>
              <a:buFont typeface="Arial"/>
              <a:buChar char="•"/>
            </a:pPr>
            <a:r>
              <a:rPr lang="en-US" sz="2800">
                <a:latin typeface="Times New Roman"/>
                <a:ea typeface="Times New Roman"/>
                <a:cs typeface="Times New Roman"/>
                <a:sym typeface="Times New Roman"/>
              </a:rPr>
              <a:t>Characterization</a:t>
            </a:r>
            <a:endParaRPr/>
          </a:p>
          <a:p>
            <a:pPr indent="-88900" lvl="0" marL="27432" rtl="0" algn="l">
              <a:lnSpc>
                <a:spcPct val="170000"/>
              </a:lnSpc>
              <a:spcBef>
                <a:spcPts val="600"/>
              </a:spcBef>
              <a:spcAft>
                <a:spcPts val="0"/>
              </a:spcAft>
              <a:buSzPct val="80000"/>
              <a:buFont typeface="Arial"/>
              <a:buChar char="•"/>
            </a:pPr>
            <a:r>
              <a:rPr lang="en-US" sz="2800">
                <a:latin typeface="Times New Roman"/>
                <a:ea typeface="Times New Roman"/>
                <a:cs typeface="Times New Roman"/>
                <a:sym typeface="Times New Roman"/>
              </a:rPr>
              <a:t>Detection</a:t>
            </a:r>
            <a:endParaRPr/>
          </a:p>
          <a:p>
            <a:pPr indent="-88900" lvl="0" marL="27432" rtl="0" algn="l">
              <a:lnSpc>
                <a:spcPct val="170000"/>
              </a:lnSpc>
              <a:spcBef>
                <a:spcPts val="600"/>
              </a:spcBef>
              <a:spcAft>
                <a:spcPts val="0"/>
              </a:spcAft>
              <a:buSzPct val="80000"/>
              <a:buFont typeface="Arial"/>
              <a:buChar char="•"/>
            </a:pPr>
            <a:r>
              <a:rPr lang="en-US" sz="2800">
                <a:latin typeface="Times New Roman"/>
                <a:ea typeface="Times New Roman"/>
                <a:cs typeface="Times New Roman"/>
                <a:sym typeface="Times New Roman"/>
              </a:rPr>
              <a:t> Recovery</a:t>
            </a:r>
            <a:endParaRPr/>
          </a:p>
          <a:p>
            <a:pPr indent="-88900" lvl="0" marL="27432" rtl="0" algn="l">
              <a:lnSpc>
                <a:spcPct val="170000"/>
              </a:lnSpc>
              <a:spcBef>
                <a:spcPts val="600"/>
              </a:spcBef>
              <a:spcAft>
                <a:spcPts val="0"/>
              </a:spcAft>
              <a:buSzPct val="80000"/>
              <a:buFont typeface="Arial"/>
              <a:buChar char="•"/>
            </a:pPr>
            <a:r>
              <a:rPr lang="en-US" sz="2800">
                <a:latin typeface="Times New Roman"/>
                <a:ea typeface="Times New Roman"/>
                <a:cs typeface="Times New Roman"/>
                <a:sym typeface="Times New Roman"/>
              </a:rPr>
              <a:t> Avoidance and Prevention</a:t>
            </a:r>
            <a:endParaRPr/>
          </a:p>
          <a:p>
            <a:pPr indent="0" lvl="0" marL="27432" rtl="0" algn="l">
              <a:lnSpc>
                <a:spcPct val="170000"/>
              </a:lnSpc>
              <a:spcBef>
                <a:spcPts val="600"/>
              </a:spcBef>
              <a:spcAft>
                <a:spcPts val="0"/>
              </a:spcAft>
              <a:buSzPct val="79999"/>
              <a:buNone/>
            </a:pPr>
            <a:r>
              <a:t/>
            </a:r>
            <a:endParaRPr/>
          </a:p>
        </p:txBody>
      </p:sp>
      <p:sp>
        <p:nvSpPr>
          <p:cNvPr id="107" name="Google Shape;107;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228600" y="76200"/>
            <a:ext cx="83058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       Solution to Critical-Section Problem:      </a:t>
            </a:r>
            <a:br>
              <a:rPr b="1" lang="en-US" sz="4000">
                <a:latin typeface="Times New Roman"/>
                <a:ea typeface="Times New Roman"/>
                <a:cs typeface="Times New Roman"/>
                <a:sym typeface="Times New Roman"/>
              </a:rPr>
            </a:br>
            <a:r>
              <a:rPr b="1" lang="en-US" sz="4000">
                <a:latin typeface="Times New Roman"/>
                <a:ea typeface="Times New Roman"/>
                <a:cs typeface="Times New Roman"/>
                <a:sym typeface="Times New Roman"/>
              </a:rPr>
              <a:t>         </a:t>
            </a:r>
            <a:r>
              <a:rPr lang="en-US" sz="3100">
                <a:latin typeface="Times New Roman"/>
                <a:ea typeface="Times New Roman"/>
                <a:cs typeface="Times New Roman"/>
                <a:sym typeface="Times New Roman"/>
              </a:rPr>
              <a:t>must satisfy 3 requirements</a:t>
            </a:r>
            <a:endParaRPr sz="3100">
              <a:latin typeface="Times New Roman"/>
              <a:ea typeface="Times New Roman"/>
              <a:cs typeface="Times New Roman"/>
              <a:sym typeface="Times New Roman"/>
            </a:endParaRPr>
          </a:p>
        </p:txBody>
      </p:sp>
      <p:sp>
        <p:nvSpPr>
          <p:cNvPr id="169" name="Google Shape;169;p10"/>
          <p:cNvSpPr txBox="1"/>
          <p:nvPr>
            <p:ph idx="1" type="body"/>
          </p:nvPr>
        </p:nvSpPr>
        <p:spPr>
          <a:xfrm>
            <a:off x="1143000" y="1447800"/>
            <a:ext cx="7696200" cy="5105400"/>
          </a:xfrm>
          <a:prstGeom prst="rect">
            <a:avLst/>
          </a:prstGeom>
          <a:noFill/>
          <a:ln>
            <a:noFill/>
          </a:ln>
        </p:spPr>
        <p:txBody>
          <a:bodyPr anchorCtr="0" anchor="t" bIns="45700" lIns="91425" spcFirstLastPara="1" rIns="91425" wrap="square" tIns="45700">
            <a:noAutofit/>
          </a:bodyPr>
          <a:lstStyle/>
          <a:p>
            <a:pPr indent="-457200" lvl="0" marL="539496" rtl="0" algn="l">
              <a:lnSpc>
                <a:spcPct val="100000"/>
              </a:lnSpc>
              <a:spcBef>
                <a:spcPts val="0"/>
              </a:spcBef>
              <a:spcAft>
                <a:spcPts val="0"/>
              </a:spcAft>
              <a:buSzPts val="1600"/>
              <a:buFont typeface="Arial"/>
              <a:buAutoNum type="arabicPeriod"/>
            </a:pPr>
            <a:r>
              <a:rPr lang="en-US" sz="2000">
                <a:solidFill>
                  <a:srgbClr val="FF0000"/>
                </a:solidFill>
                <a:latin typeface="Times New Roman"/>
                <a:ea typeface="Times New Roman"/>
                <a:cs typeface="Times New Roman"/>
                <a:sym typeface="Times New Roman"/>
              </a:rPr>
              <a:t>Mutual Exclusion</a:t>
            </a:r>
            <a:endParaRPr/>
          </a:p>
          <a:p>
            <a:pPr indent="-457200" lvl="0" marL="539496" rtl="0" algn="l">
              <a:lnSpc>
                <a:spcPct val="100000"/>
              </a:lnSpc>
              <a:spcBef>
                <a:spcPts val="600"/>
              </a:spcBef>
              <a:spcAft>
                <a:spcPts val="0"/>
              </a:spcAft>
              <a:buSzPts val="1600"/>
              <a:buFont typeface="Arial"/>
              <a:buAutoNum type="arabicPeriod"/>
            </a:pPr>
            <a:r>
              <a:rPr lang="en-US" sz="2000">
                <a:solidFill>
                  <a:srgbClr val="FF0000"/>
                </a:solidFill>
                <a:latin typeface="Times New Roman"/>
                <a:ea typeface="Times New Roman"/>
                <a:cs typeface="Times New Roman"/>
                <a:sym typeface="Times New Roman"/>
              </a:rPr>
              <a:t> Progress</a:t>
            </a:r>
            <a:endParaRPr/>
          </a:p>
          <a:p>
            <a:pPr indent="-457200" lvl="0" marL="539496" rtl="0" algn="l">
              <a:lnSpc>
                <a:spcPct val="100000"/>
              </a:lnSpc>
              <a:spcBef>
                <a:spcPts val="600"/>
              </a:spcBef>
              <a:spcAft>
                <a:spcPts val="0"/>
              </a:spcAft>
              <a:buSzPts val="1600"/>
              <a:buFont typeface="Arial"/>
              <a:buAutoNum type="arabicPeriod"/>
            </a:pPr>
            <a:r>
              <a:rPr lang="en-US" sz="2000">
                <a:solidFill>
                  <a:srgbClr val="FF0000"/>
                </a:solidFill>
                <a:latin typeface="Times New Roman"/>
                <a:ea typeface="Times New Roman"/>
                <a:cs typeface="Times New Roman"/>
                <a:sym typeface="Times New Roman"/>
              </a:rPr>
              <a:t> Bounded Waiting</a:t>
            </a:r>
            <a:endParaRPr/>
          </a:p>
          <a:p>
            <a:pPr indent="-283464" lvl="0" marL="365760" rtl="0" algn="just">
              <a:lnSpc>
                <a:spcPct val="170000"/>
              </a:lnSpc>
              <a:spcBef>
                <a:spcPts val="600"/>
              </a:spcBef>
              <a:spcAft>
                <a:spcPts val="0"/>
              </a:spcAft>
              <a:buSzPts val="1600"/>
              <a:buFont typeface="Arial"/>
              <a:buNone/>
            </a:pPr>
            <a:r>
              <a:rPr b="1" lang="en-US" sz="2000">
                <a:latin typeface="Times New Roman"/>
                <a:ea typeface="Times New Roman"/>
                <a:cs typeface="Times New Roman"/>
                <a:sym typeface="Times New Roman"/>
              </a:rPr>
              <a:t>1.	</a:t>
            </a:r>
            <a:r>
              <a:rPr b="1" lang="en-US" sz="2000">
                <a:solidFill>
                  <a:schemeClr val="dk2"/>
                </a:solidFill>
                <a:latin typeface="Times New Roman"/>
                <a:ea typeface="Times New Roman"/>
                <a:cs typeface="Times New Roman"/>
                <a:sym typeface="Times New Roman"/>
              </a:rPr>
              <a:t>Mutual Exclusion</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If process </a:t>
            </a:r>
            <a:r>
              <a:rPr lang="en-US" sz="2000">
                <a:solidFill>
                  <a:srgbClr val="0000FF"/>
                </a:solidFill>
                <a:latin typeface="Times New Roman"/>
                <a:ea typeface="Times New Roman"/>
                <a:cs typeface="Times New Roman"/>
                <a:sym typeface="Times New Roman"/>
              </a:rPr>
              <a:t>P</a:t>
            </a:r>
            <a:r>
              <a:rPr baseline="-25000" lang="en-US" sz="2000">
                <a:solidFill>
                  <a:srgbClr val="0000FF"/>
                </a:solidFill>
                <a:latin typeface="Times New Roman"/>
                <a:ea typeface="Times New Roman"/>
                <a:cs typeface="Times New Roman"/>
                <a:sym typeface="Times New Roman"/>
              </a:rPr>
              <a:t>i</a:t>
            </a:r>
            <a:r>
              <a:rPr lang="en-US" sz="2000">
                <a:latin typeface="Times New Roman"/>
                <a:ea typeface="Times New Roman"/>
                <a:cs typeface="Times New Roman"/>
                <a:sym typeface="Times New Roman"/>
              </a:rPr>
              <a:t> is executing in its critical section, then no other processes can be executing in their critical sections</a:t>
            </a:r>
            <a:endParaRPr/>
          </a:p>
          <a:p>
            <a:pPr indent="-283464" lvl="0" marL="365760" rtl="0" algn="just">
              <a:lnSpc>
                <a:spcPct val="170000"/>
              </a:lnSpc>
              <a:spcBef>
                <a:spcPts val="600"/>
              </a:spcBef>
              <a:spcAft>
                <a:spcPts val="0"/>
              </a:spcAft>
              <a:buSzPts val="1600"/>
              <a:buFont typeface="Arial"/>
              <a:buNone/>
            </a:pPr>
            <a:r>
              <a:rPr b="1" lang="en-US" sz="2000">
                <a:latin typeface="Times New Roman"/>
                <a:ea typeface="Times New Roman"/>
                <a:cs typeface="Times New Roman"/>
                <a:sym typeface="Times New Roman"/>
              </a:rPr>
              <a:t>2.	</a:t>
            </a:r>
            <a:r>
              <a:rPr b="1" lang="en-US" sz="2000">
                <a:solidFill>
                  <a:schemeClr val="dk2"/>
                </a:solidFill>
                <a:latin typeface="Times New Roman"/>
                <a:ea typeface="Times New Roman"/>
                <a:cs typeface="Times New Roman"/>
                <a:sym typeface="Times New Roman"/>
              </a:rPr>
              <a:t>Progress</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If no process is executing in its critical section and there exist some processes that wish to enter their critical section, then the selection of the processes that will enter the critical section next cannot be postponed indefinitely</a:t>
            </a:r>
            <a:endParaRPr/>
          </a:p>
          <a:p>
            <a:pPr indent="-283464" lvl="0" marL="365760" rtl="0" algn="l">
              <a:lnSpc>
                <a:spcPct val="170000"/>
              </a:lnSpc>
              <a:spcBef>
                <a:spcPts val="600"/>
              </a:spcBef>
              <a:spcAft>
                <a:spcPts val="0"/>
              </a:spcAft>
              <a:buSzPts val="1600"/>
              <a:buFont typeface="Arial"/>
              <a:buNone/>
            </a:pPr>
            <a:r>
              <a:t/>
            </a:r>
            <a:endParaRPr sz="2000">
              <a:latin typeface="Times New Roman"/>
              <a:ea typeface="Times New Roman"/>
              <a:cs typeface="Times New Roman"/>
              <a:sym typeface="Times New Roman"/>
            </a:endParaRPr>
          </a:p>
        </p:txBody>
      </p:sp>
      <p:sp>
        <p:nvSpPr>
          <p:cNvPr id="170" name="Google Shape;170;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228600" y="76200"/>
            <a:ext cx="83058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      Solution to Critical-Section Problem:  </a:t>
            </a:r>
            <a:br>
              <a:rPr b="1" lang="en-US" sz="4000">
                <a:latin typeface="Times New Roman"/>
                <a:ea typeface="Times New Roman"/>
                <a:cs typeface="Times New Roman"/>
                <a:sym typeface="Times New Roman"/>
              </a:rPr>
            </a:br>
            <a:r>
              <a:rPr b="1" lang="en-US" sz="4000">
                <a:latin typeface="Times New Roman"/>
                <a:ea typeface="Times New Roman"/>
                <a:cs typeface="Times New Roman"/>
                <a:sym typeface="Times New Roman"/>
              </a:rPr>
              <a:t>           </a:t>
            </a:r>
            <a:r>
              <a:rPr lang="en-US" sz="3100">
                <a:latin typeface="Times New Roman"/>
                <a:ea typeface="Times New Roman"/>
                <a:cs typeface="Times New Roman"/>
                <a:sym typeface="Times New Roman"/>
              </a:rPr>
              <a:t>must satisfy 3 requirements</a:t>
            </a:r>
            <a:endParaRPr sz="3100">
              <a:latin typeface="Times New Roman"/>
              <a:ea typeface="Times New Roman"/>
              <a:cs typeface="Times New Roman"/>
              <a:sym typeface="Times New Roman"/>
            </a:endParaRPr>
          </a:p>
        </p:txBody>
      </p:sp>
      <p:sp>
        <p:nvSpPr>
          <p:cNvPr id="176" name="Google Shape;176;p11"/>
          <p:cNvSpPr txBox="1"/>
          <p:nvPr>
            <p:ph idx="1" type="body"/>
          </p:nvPr>
        </p:nvSpPr>
        <p:spPr>
          <a:xfrm>
            <a:off x="1143000" y="1447800"/>
            <a:ext cx="7696200" cy="5105400"/>
          </a:xfrm>
          <a:prstGeom prst="rect">
            <a:avLst/>
          </a:prstGeom>
          <a:noFill/>
          <a:ln>
            <a:noFill/>
          </a:ln>
        </p:spPr>
        <p:txBody>
          <a:bodyPr anchorCtr="0" anchor="t" bIns="45700" lIns="91425" spcFirstLastPara="1" rIns="91425" wrap="square" tIns="45700">
            <a:noAutofit/>
          </a:bodyPr>
          <a:lstStyle/>
          <a:p>
            <a:pPr indent="-283464" lvl="0" marL="365760" rtl="0" algn="just">
              <a:lnSpc>
                <a:spcPct val="170000"/>
              </a:lnSpc>
              <a:spcBef>
                <a:spcPts val="0"/>
              </a:spcBef>
              <a:spcAft>
                <a:spcPts val="0"/>
              </a:spcAft>
              <a:buSzPts val="1600"/>
              <a:buFont typeface="Arial"/>
              <a:buNone/>
            </a:pPr>
            <a:r>
              <a:rPr lang="en-US" sz="2000">
                <a:latin typeface="Times New Roman"/>
                <a:ea typeface="Times New Roman"/>
                <a:cs typeface="Times New Roman"/>
                <a:sym typeface="Times New Roman"/>
              </a:rPr>
              <a:t>3.	</a:t>
            </a:r>
            <a:r>
              <a:rPr lang="en-US" sz="2000">
                <a:solidFill>
                  <a:schemeClr val="dk2"/>
                </a:solidFill>
                <a:latin typeface="Times New Roman"/>
                <a:ea typeface="Times New Roman"/>
                <a:cs typeface="Times New Roman"/>
                <a:sym typeface="Times New Roman"/>
              </a:rPr>
              <a:t>Bounded Waiting</a:t>
            </a:r>
            <a:r>
              <a:rPr lang="en-US" sz="2000">
                <a:latin typeface="Times New Roman"/>
                <a:ea typeface="Times New Roman"/>
                <a:cs typeface="Times New Roman"/>
                <a:sym typeface="Times New Roman"/>
              </a:rPr>
              <a:t> -  A bound must exist on the number of times that other processes are allowed to enter their critical sections after a process has made a request to enter its critical section and before that request is granted</a:t>
            </a:r>
            <a:endParaRPr/>
          </a:p>
          <a:p>
            <a:pPr indent="-237744" lvl="1" marL="640080" rtl="0" algn="just">
              <a:lnSpc>
                <a:spcPct val="170000"/>
              </a:lnSpc>
              <a:spcBef>
                <a:spcPts val="550"/>
              </a:spcBef>
              <a:spcAft>
                <a:spcPts val="0"/>
              </a:spcAft>
              <a:buSzPts val="2500"/>
              <a:buFont typeface="Noto Sans Symbols"/>
              <a:buChar char="⚫"/>
            </a:pPr>
            <a:r>
              <a:rPr lang="en-US" sz="2000">
                <a:latin typeface="Times New Roman"/>
                <a:ea typeface="Times New Roman"/>
                <a:cs typeface="Times New Roman"/>
                <a:sym typeface="Times New Roman"/>
              </a:rPr>
              <a:t>Assume that each process executes at a nonzero speed </a:t>
            </a:r>
            <a:endParaRPr/>
          </a:p>
          <a:p>
            <a:pPr indent="-237744" lvl="1" marL="640080" rtl="0" algn="just">
              <a:lnSpc>
                <a:spcPct val="170000"/>
              </a:lnSpc>
              <a:spcBef>
                <a:spcPts val="550"/>
              </a:spcBef>
              <a:spcAft>
                <a:spcPts val="0"/>
              </a:spcAft>
              <a:buSzPts val="2500"/>
              <a:buFont typeface="Noto Sans Symbols"/>
              <a:buChar char="⚫"/>
            </a:pPr>
            <a:r>
              <a:rPr lang="en-US" sz="2000">
                <a:latin typeface="Times New Roman"/>
                <a:ea typeface="Times New Roman"/>
                <a:cs typeface="Times New Roman"/>
                <a:sym typeface="Times New Roman"/>
              </a:rPr>
              <a:t>No assumption concerning relative speed of the </a:t>
            </a:r>
            <a:r>
              <a:rPr lang="en-US" sz="2000">
                <a:solidFill>
                  <a:srgbClr val="0000FF"/>
                </a:solidFill>
                <a:latin typeface="Times New Roman"/>
                <a:ea typeface="Times New Roman"/>
                <a:cs typeface="Times New Roman"/>
                <a:sym typeface="Times New Roman"/>
              </a:rPr>
              <a:t>N</a:t>
            </a:r>
            <a:r>
              <a:rPr lang="en-US" sz="2000">
                <a:latin typeface="Times New Roman"/>
                <a:ea typeface="Times New Roman"/>
                <a:cs typeface="Times New Roman"/>
                <a:sym typeface="Times New Roman"/>
              </a:rPr>
              <a:t> processes</a:t>
            </a:r>
            <a:endParaRPr sz="2000">
              <a:latin typeface="Times New Roman"/>
              <a:ea typeface="Times New Roman"/>
              <a:cs typeface="Times New Roman"/>
              <a:sym typeface="Times New Roman"/>
            </a:endParaRPr>
          </a:p>
        </p:txBody>
      </p:sp>
      <p:sp>
        <p:nvSpPr>
          <p:cNvPr id="177" name="Google Shape;177;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1295400" y="76200"/>
            <a:ext cx="7391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Initial Attempts to Solve Problem</a:t>
            </a:r>
            <a:endParaRPr/>
          </a:p>
        </p:txBody>
      </p:sp>
      <p:sp>
        <p:nvSpPr>
          <p:cNvPr id="183" name="Google Shape;183;p12"/>
          <p:cNvSpPr txBox="1"/>
          <p:nvPr>
            <p:ph idx="1" type="body"/>
          </p:nvPr>
        </p:nvSpPr>
        <p:spPr>
          <a:xfrm>
            <a:off x="1219200" y="12192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760"/>
              <a:buChar char="⚫"/>
            </a:pPr>
            <a:r>
              <a:rPr lang="en-US" sz="2200">
                <a:latin typeface="Times New Roman"/>
                <a:ea typeface="Times New Roman"/>
                <a:cs typeface="Times New Roman"/>
                <a:sym typeface="Times New Roman"/>
              </a:rPr>
              <a:t>Only 2  processes, </a:t>
            </a:r>
            <a:r>
              <a:rPr i="1" lang="en-US" sz="2200">
                <a:latin typeface="Times New Roman"/>
                <a:ea typeface="Times New Roman"/>
                <a:cs typeface="Times New Roman"/>
                <a:sym typeface="Times New Roman"/>
              </a:rPr>
              <a:t>P</a:t>
            </a:r>
            <a:r>
              <a:rPr baseline="-25000" lang="en-US" sz="2200">
                <a:latin typeface="Times New Roman"/>
                <a:ea typeface="Times New Roman"/>
                <a:cs typeface="Times New Roman"/>
                <a:sym typeface="Times New Roman"/>
              </a:rPr>
              <a:t>0</a:t>
            </a:r>
            <a:r>
              <a:rPr lang="en-US" sz="2200">
                <a:latin typeface="Times New Roman"/>
                <a:ea typeface="Times New Roman"/>
                <a:cs typeface="Times New Roman"/>
                <a:sym typeface="Times New Roman"/>
              </a:rPr>
              <a:t> and </a:t>
            </a:r>
            <a:r>
              <a:rPr i="1" lang="en-US" sz="2200">
                <a:latin typeface="Times New Roman"/>
                <a:ea typeface="Times New Roman"/>
                <a:cs typeface="Times New Roman"/>
                <a:sym typeface="Times New Roman"/>
              </a:rPr>
              <a:t>P</a:t>
            </a:r>
            <a:r>
              <a:rPr baseline="-25000" lang="en-US" sz="2200">
                <a:latin typeface="Times New Roman"/>
                <a:ea typeface="Times New Roman"/>
                <a:cs typeface="Times New Roman"/>
                <a:sym typeface="Times New Roman"/>
              </a:rPr>
              <a:t>1</a:t>
            </a:r>
            <a:endParaRPr/>
          </a:p>
          <a:p>
            <a:pPr indent="-283464" lvl="0" marL="365760" rtl="0" algn="l">
              <a:lnSpc>
                <a:spcPct val="100000"/>
              </a:lnSpc>
              <a:spcBef>
                <a:spcPts val="600"/>
              </a:spcBef>
              <a:spcAft>
                <a:spcPts val="0"/>
              </a:spcAft>
              <a:buSzPts val="1760"/>
              <a:buChar char="⚫"/>
            </a:pPr>
            <a:r>
              <a:rPr lang="en-US" sz="2200">
                <a:latin typeface="Times New Roman"/>
                <a:ea typeface="Times New Roman"/>
                <a:cs typeface="Times New Roman"/>
                <a:sym typeface="Times New Roman"/>
              </a:rPr>
              <a:t>General structure of process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i</a:t>
            </a:r>
            <a:r>
              <a:rPr i="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(other process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j</a:t>
            </a:r>
            <a:r>
              <a:rPr lang="en-US" sz="2200">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ts val="1760"/>
              <a:buFont typeface="Arial"/>
              <a:buNone/>
            </a:pP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do</a:t>
            </a:r>
            <a:r>
              <a:rPr lang="en-US" sz="2200">
                <a:latin typeface="Times New Roman"/>
                <a:ea typeface="Times New Roman"/>
                <a:cs typeface="Times New Roman"/>
                <a:sym typeface="Times New Roman"/>
              </a:rPr>
              <a:t> {</a:t>
            </a:r>
            <a:endParaRPr b="1" sz="22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76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entry section</a:t>
            </a:r>
            <a:endParaRPr/>
          </a:p>
          <a:p>
            <a:pPr indent="-283464" lvl="0" marL="365760" rtl="0" algn="l">
              <a:lnSpc>
                <a:spcPct val="100000"/>
              </a:lnSpc>
              <a:spcBef>
                <a:spcPts val="600"/>
              </a:spcBef>
              <a:spcAft>
                <a:spcPts val="0"/>
              </a:spcAft>
              <a:buSzPts val="1760"/>
              <a:buFont typeface="Arial"/>
              <a:buNone/>
            </a:pPr>
            <a:r>
              <a:rPr lang="en-US" sz="2200">
                <a:latin typeface="Times New Roman"/>
                <a:ea typeface="Times New Roman"/>
                <a:cs typeface="Times New Roman"/>
                <a:sym typeface="Times New Roman"/>
              </a:rPr>
              <a:t>				critical section</a:t>
            </a:r>
            <a:endParaRPr/>
          </a:p>
          <a:p>
            <a:pPr indent="-283464" lvl="0" marL="365760" rtl="0" algn="l">
              <a:lnSpc>
                <a:spcPct val="100000"/>
              </a:lnSpc>
              <a:spcBef>
                <a:spcPts val="600"/>
              </a:spcBef>
              <a:spcAft>
                <a:spcPts val="0"/>
              </a:spcAft>
              <a:buSzPts val="176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exit section</a:t>
            </a:r>
            <a:endParaRPr sz="22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760"/>
              <a:buFont typeface="Arial"/>
              <a:buNone/>
            </a:pPr>
            <a:r>
              <a:rPr lang="en-US" sz="2200">
                <a:latin typeface="Times New Roman"/>
                <a:ea typeface="Times New Roman"/>
                <a:cs typeface="Times New Roman"/>
                <a:sym typeface="Times New Roman"/>
              </a:rPr>
              <a:t>				reminder section</a:t>
            </a:r>
            <a:endParaRPr/>
          </a:p>
          <a:p>
            <a:pPr indent="-283464" lvl="0" marL="365760" rtl="0" algn="l">
              <a:lnSpc>
                <a:spcPct val="100000"/>
              </a:lnSpc>
              <a:spcBef>
                <a:spcPts val="600"/>
              </a:spcBef>
              <a:spcAft>
                <a:spcPts val="0"/>
              </a:spcAft>
              <a:buSzPts val="1760"/>
              <a:buFont typeface="Arial"/>
              <a:buNone/>
            </a:pPr>
            <a:r>
              <a:rPr lang="en-US" sz="2200">
                <a:latin typeface="Times New Roman"/>
                <a:ea typeface="Times New Roman"/>
                <a:cs typeface="Times New Roman"/>
                <a:sym typeface="Times New Roman"/>
              </a:rPr>
              <a:t>		} </a:t>
            </a:r>
            <a:r>
              <a:rPr b="1" lang="en-US" sz="2200">
                <a:latin typeface="Times New Roman"/>
                <a:ea typeface="Times New Roman"/>
                <a:cs typeface="Times New Roman"/>
                <a:sym typeface="Times New Roman"/>
              </a:rPr>
              <a:t>while (1)</a:t>
            </a:r>
            <a:r>
              <a:rPr lang="en-US" sz="22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ts val="1760"/>
              <a:buChar char="⚫"/>
            </a:pPr>
            <a:r>
              <a:rPr lang="en-US" sz="2200">
                <a:latin typeface="Times New Roman"/>
                <a:ea typeface="Times New Roman"/>
                <a:cs typeface="Times New Roman"/>
                <a:sym typeface="Times New Roman"/>
              </a:rPr>
              <a:t>Processes may share some common variables to synchronize their actions.</a:t>
            </a:r>
            <a:endParaRPr/>
          </a:p>
        </p:txBody>
      </p:sp>
      <p:grpSp>
        <p:nvGrpSpPr>
          <p:cNvPr id="184" name="Google Shape;184;p12"/>
          <p:cNvGrpSpPr/>
          <p:nvPr/>
        </p:nvGrpSpPr>
        <p:grpSpPr>
          <a:xfrm>
            <a:off x="4114800" y="2590800"/>
            <a:ext cx="1533525" cy="1095375"/>
            <a:chOff x="2562" y="1536"/>
            <a:chExt cx="966" cy="690"/>
          </a:xfrm>
        </p:grpSpPr>
        <p:sp>
          <p:nvSpPr>
            <p:cNvPr id="185" name="Google Shape;185;p12"/>
            <p:cNvSpPr/>
            <p:nvPr/>
          </p:nvSpPr>
          <p:spPr>
            <a:xfrm>
              <a:off x="2568" y="1536"/>
              <a:ext cx="96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6" name="Google Shape;186;p12"/>
            <p:cNvSpPr/>
            <p:nvPr/>
          </p:nvSpPr>
          <p:spPr>
            <a:xfrm>
              <a:off x="2562" y="1986"/>
              <a:ext cx="96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187" name="Google Shape;18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1447800" y="15240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Algorithm 1</a:t>
            </a:r>
            <a:endParaRPr/>
          </a:p>
        </p:txBody>
      </p:sp>
      <p:sp>
        <p:nvSpPr>
          <p:cNvPr id="193" name="Google Shape;193;p13"/>
          <p:cNvSpPr txBox="1"/>
          <p:nvPr>
            <p:ph idx="1" type="body"/>
          </p:nvPr>
        </p:nvSpPr>
        <p:spPr>
          <a:xfrm>
            <a:off x="1219200" y="1143000"/>
            <a:ext cx="7315200" cy="54864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50000"/>
              </a:lnSpc>
              <a:spcBef>
                <a:spcPts val="0"/>
              </a:spcBef>
              <a:spcAft>
                <a:spcPts val="0"/>
              </a:spcAft>
              <a:buSzPct val="80000"/>
              <a:buChar char="⚫"/>
            </a:pPr>
            <a:r>
              <a:rPr lang="en-US" sz="2200">
                <a:latin typeface="Times New Roman"/>
                <a:ea typeface="Times New Roman"/>
                <a:cs typeface="Times New Roman"/>
                <a:sym typeface="Times New Roman"/>
              </a:rPr>
              <a:t>Shared variables: </a:t>
            </a:r>
            <a:endParaRPr/>
          </a:p>
          <a:p>
            <a:pPr indent="-237744" lvl="1" marL="640080" rtl="0" algn="l">
              <a:lnSpc>
                <a:spcPct val="150000"/>
              </a:lnSpc>
              <a:spcBef>
                <a:spcPts val="550"/>
              </a:spcBef>
              <a:spcAft>
                <a:spcPts val="0"/>
              </a:spcAft>
              <a:buSzPct val="100000"/>
              <a:buChar char="◦"/>
            </a:pPr>
            <a:r>
              <a:rPr b="1" lang="en-US" sz="2200">
                <a:latin typeface="Times New Roman"/>
                <a:ea typeface="Times New Roman"/>
                <a:cs typeface="Times New Roman"/>
                <a:sym typeface="Times New Roman"/>
              </a:rPr>
              <a:t>int turn</a:t>
            </a:r>
            <a:r>
              <a:rPr lang="en-US" sz="2200">
                <a:latin typeface="Times New Roman"/>
                <a:ea typeface="Times New Roman"/>
                <a:cs typeface="Times New Roman"/>
                <a:sym typeface="Times New Roman"/>
              </a:rPr>
              <a:t>;</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initially </a:t>
            </a:r>
            <a:r>
              <a:rPr b="1" lang="en-US" sz="2200">
                <a:latin typeface="Times New Roman"/>
                <a:ea typeface="Times New Roman"/>
                <a:cs typeface="Times New Roman"/>
                <a:sym typeface="Times New Roman"/>
              </a:rPr>
              <a:t>turn = 0</a:t>
            </a:r>
            <a:endParaRPr/>
          </a:p>
          <a:p>
            <a:pPr indent="-237744" lvl="1" marL="640080" rtl="0" algn="l">
              <a:lnSpc>
                <a:spcPct val="150000"/>
              </a:lnSpc>
              <a:spcBef>
                <a:spcPts val="550"/>
              </a:spcBef>
              <a:spcAft>
                <a:spcPts val="0"/>
              </a:spcAft>
              <a:buSzPct val="100000"/>
              <a:buChar char="◦"/>
            </a:pPr>
            <a:r>
              <a:rPr b="1" lang="en-US" sz="2200">
                <a:latin typeface="Times New Roman"/>
                <a:ea typeface="Times New Roman"/>
                <a:cs typeface="Times New Roman"/>
                <a:sym typeface="Times New Roman"/>
              </a:rPr>
              <a:t>turn - i</a:t>
            </a:r>
            <a:r>
              <a:rPr lang="en-US" sz="2200">
                <a:latin typeface="Times New Roman"/>
                <a:ea typeface="Times New Roman"/>
                <a:cs typeface="Times New Roman"/>
                <a:sym typeface="Times New Roman"/>
              </a:rPr>
              <a:t> ⇒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i</a:t>
            </a:r>
            <a:r>
              <a:rPr lang="en-US" sz="2200">
                <a:latin typeface="Times New Roman"/>
                <a:ea typeface="Times New Roman"/>
                <a:cs typeface="Times New Roman"/>
                <a:sym typeface="Times New Roman"/>
              </a:rPr>
              <a:t> can enter its critical section</a:t>
            </a:r>
            <a:endParaRPr/>
          </a:p>
          <a:p>
            <a:pPr indent="-283464" lvl="0" marL="365760" rtl="0" algn="l">
              <a:lnSpc>
                <a:spcPct val="150000"/>
              </a:lnSpc>
              <a:spcBef>
                <a:spcPts val="600"/>
              </a:spcBef>
              <a:spcAft>
                <a:spcPts val="0"/>
              </a:spcAft>
              <a:buSzPct val="80000"/>
              <a:buChar char="⚫"/>
            </a:pPr>
            <a:r>
              <a:rPr lang="en-US" sz="2200">
                <a:latin typeface="Times New Roman"/>
                <a:ea typeface="Times New Roman"/>
                <a:cs typeface="Times New Roman"/>
                <a:sym typeface="Times New Roman"/>
              </a:rPr>
              <a:t>Process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i</a:t>
            </a:r>
            <a:endParaRPr sz="22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a:t>
            </a:r>
            <a:r>
              <a:rPr b="1" lang="en-US" sz="2200">
                <a:solidFill>
                  <a:srgbClr val="0000FF"/>
                </a:solidFill>
                <a:latin typeface="Times New Roman"/>
                <a:ea typeface="Times New Roman"/>
                <a:cs typeface="Times New Roman"/>
                <a:sym typeface="Times New Roman"/>
              </a:rPr>
              <a:t>do</a:t>
            </a:r>
            <a:r>
              <a:rPr lang="en-US" sz="2200">
                <a:solidFill>
                  <a:srgbClr val="0000FF"/>
                </a:solidFill>
                <a:latin typeface="Times New Roman"/>
                <a:ea typeface="Times New Roman"/>
                <a:cs typeface="Times New Roman"/>
                <a:sym typeface="Times New Roman"/>
              </a:rPr>
              <a:t> {</a:t>
            </a:r>
            <a:endParaRPr/>
          </a:p>
          <a:p>
            <a:pPr indent="-283464" lvl="0" marL="365760" rtl="0" algn="l">
              <a:lnSpc>
                <a:spcPct val="150000"/>
              </a:lnSpc>
              <a:spcBef>
                <a:spcPts val="600"/>
              </a:spcBef>
              <a:spcAft>
                <a:spcPts val="0"/>
              </a:spcAft>
              <a:buSzPct val="80000"/>
              <a:buFont typeface="Arial"/>
              <a:buNone/>
            </a:pPr>
            <a:r>
              <a:rPr lang="en-US" sz="2200">
                <a:solidFill>
                  <a:srgbClr val="0000FF"/>
                </a:solidFill>
                <a:latin typeface="Times New Roman"/>
                <a:ea typeface="Times New Roman"/>
                <a:cs typeface="Times New Roman"/>
                <a:sym typeface="Times New Roman"/>
              </a:rPr>
              <a:t>			</a:t>
            </a:r>
            <a:r>
              <a:rPr b="1" lang="en-US" sz="2200">
                <a:solidFill>
                  <a:srgbClr val="0000FF"/>
                </a:solidFill>
                <a:latin typeface="Times New Roman"/>
                <a:ea typeface="Times New Roman"/>
                <a:cs typeface="Times New Roman"/>
                <a:sym typeface="Times New Roman"/>
              </a:rPr>
              <a:t>while (turn != i) </a:t>
            </a:r>
            <a:r>
              <a:rPr lang="en-US" sz="2200">
                <a:solidFill>
                  <a:srgbClr val="0000FF"/>
                </a:solidFill>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Font typeface="Arial"/>
              <a:buNone/>
            </a:pPr>
            <a:r>
              <a:rPr lang="en-US" sz="2200">
                <a:solidFill>
                  <a:srgbClr val="0000FF"/>
                </a:solidFill>
                <a:latin typeface="Times New Roman"/>
                <a:ea typeface="Times New Roman"/>
                <a:cs typeface="Times New Roman"/>
                <a:sym typeface="Times New Roman"/>
              </a:rPr>
              <a:t>				critical section</a:t>
            </a:r>
            <a:endParaRPr/>
          </a:p>
          <a:p>
            <a:pPr indent="-283464" lvl="0" marL="365760" rtl="0" algn="l">
              <a:lnSpc>
                <a:spcPct val="150000"/>
              </a:lnSpc>
              <a:spcBef>
                <a:spcPts val="600"/>
              </a:spcBef>
              <a:spcAft>
                <a:spcPts val="0"/>
              </a:spcAft>
              <a:buSzPct val="80000"/>
              <a:buFont typeface="Arial"/>
              <a:buNone/>
            </a:pPr>
            <a:r>
              <a:rPr lang="en-US" sz="2200">
                <a:solidFill>
                  <a:srgbClr val="0000FF"/>
                </a:solidFill>
                <a:latin typeface="Times New Roman"/>
                <a:ea typeface="Times New Roman"/>
                <a:cs typeface="Times New Roman"/>
                <a:sym typeface="Times New Roman"/>
              </a:rPr>
              <a:t>			</a:t>
            </a:r>
            <a:r>
              <a:rPr b="1" lang="en-US" sz="2200">
                <a:solidFill>
                  <a:srgbClr val="0000FF"/>
                </a:solidFill>
                <a:latin typeface="Times New Roman"/>
                <a:ea typeface="Times New Roman"/>
                <a:cs typeface="Times New Roman"/>
                <a:sym typeface="Times New Roman"/>
              </a:rPr>
              <a:t>turn = j</a:t>
            </a:r>
            <a:r>
              <a:rPr lang="en-US" sz="2200">
                <a:solidFill>
                  <a:srgbClr val="0000FF"/>
                </a:solidFill>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Font typeface="Arial"/>
              <a:buNone/>
            </a:pPr>
            <a:r>
              <a:rPr lang="en-US" sz="2200">
                <a:solidFill>
                  <a:srgbClr val="0000FF"/>
                </a:solidFill>
                <a:latin typeface="Times New Roman"/>
                <a:ea typeface="Times New Roman"/>
                <a:cs typeface="Times New Roman"/>
                <a:sym typeface="Times New Roman"/>
              </a:rPr>
              <a:t>				reminder section</a:t>
            </a:r>
            <a:endParaRPr/>
          </a:p>
          <a:p>
            <a:pPr indent="-283464" lvl="0" marL="365760" rtl="0" algn="l">
              <a:lnSpc>
                <a:spcPct val="150000"/>
              </a:lnSpc>
              <a:spcBef>
                <a:spcPts val="600"/>
              </a:spcBef>
              <a:spcAft>
                <a:spcPts val="0"/>
              </a:spcAft>
              <a:buSzPct val="80000"/>
              <a:buFont typeface="Arial"/>
              <a:buNone/>
            </a:pPr>
            <a:r>
              <a:rPr lang="en-US" sz="2200">
                <a:solidFill>
                  <a:srgbClr val="0000FF"/>
                </a:solidFill>
                <a:latin typeface="Times New Roman"/>
                <a:ea typeface="Times New Roman"/>
                <a:cs typeface="Times New Roman"/>
                <a:sym typeface="Times New Roman"/>
              </a:rPr>
              <a:t>		} </a:t>
            </a:r>
            <a:r>
              <a:rPr b="1" lang="en-US" sz="2200">
                <a:solidFill>
                  <a:srgbClr val="0000FF"/>
                </a:solidFill>
                <a:latin typeface="Times New Roman"/>
                <a:ea typeface="Times New Roman"/>
                <a:cs typeface="Times New Roman"/>
                <a:sym typeface="Times New Roman"/>
              </a:rPr>
              <a:t>while (1)</a:t>
            </a:r>
            <a:r>
              <a:rPr lang="en-US" sz="2200">
                <a:solidFill>
                  <a:srgbClr val="0000FF"/>
                </a:solidFill>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Char char="⚫"/>
            </a:pPr>
            <a:r>
              <a:rPr lang="en-US" sz="2200">
                <a:latin typeface="Times New Roman"/>
                <a:ea typeface="Times New Roman"/>
                <a:cs typeface="Times New Roman"/>
                <a:sym typeface="Times New Roman"/>
              </a:rPr>
              <a:t>Satisfies mutual exclusion, but not progress</a:t>
            </a:r>
            <a:endParaRPr/>
          </a:p>
        </p:txBody>
      </p:sp>
      <p:sp>
        <p:nvSpPr>
          <p:cNvPr id="194" name="Google Shape;194;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2057400" y="0"/>
            <a:ext cx="4965192"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Algorithm 2</a:t>
            </a:r>
            <a:endParaRPr/>
          </a:p>
        </p:txBody>
      </p:sp>
      <p:sp>
        <p:nvSpPr>
          <p:cNvPr id="200" name="Google Shape;200;p14"/>
          <p:cNvSpPr txBox="1"/>
          <p:nvPr>
            <p:ph idx="1" type="body"/>
          </p:nvPr>
        </p:nvSpPr>
        <p:spPr>
          <a:xfrm>
            <a:off x="1219200" y="685800"/>
            <a:ext cx="7562850" cy="57912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1760"/>
              <a:buChar char="⚫"/>
            </a:pPr>
            <a:r>
              <a:rPr lang="en-US" sz="2200">
                <a:latin typeface="Times New Roman"/>
                <a:ea typeface="Times New Roman"/>
                <a:cs typeface="Times New Roman"/>
                <a:sym typeface="Times New Roman"/>
              </a:rPr>
              <a:t>Shared variables</a:t>
            </a:r>
            <a:endParaRPr/>
          </a:p>
          <a:p>
            <a:pPr indent="-237744" lvl="1" marL="640080" rtl="0" algn="l">
              <a:lnSpc>
                <a:spcPct val="150000"/>
              </a:lnSpc>
              <a:spcBef>
                <a:spcPts val="550"/>
              </a:spcBef>
              <a:spcAft>
                <a:spcPts val="0"/>
              </a:spcAft>
              <a:buSzPts val="2200"/>
              <a:buChar char="◦"/>
            </a:pPr>
            <a:r>
              <a:rPr b="1" lang="en-US" sz="2200">
                <a:latin typeface="Times New Roman"/>
                <a:ea typeface="Times New Roman"/>
                <a:cs typeface="Times New Roman"/>
                <a:sym typeface="Times New Roman"/>
              </a:rPr>
              <a:t>boolean flag[2]</a:t>
            </a:r>
            <a:r>
              <a:rPr lang="en-US" sz="2200">
                <a:latin typeface="Times New Roman"/>
                <a:ea typeface="Times New Roman"/>
                <a:cs typeface="Times New Roman"/>
                <a:sym typeface="Times New Roman"/>
              </a:rPr>
              <a:t>;</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initially </a:t>
            </a:r>
            <a:r>
              <a:rPr b="1" lang="en-US" sz="2200">
                <a:latin typeface="Times New Roman"/>
                <a:ea typeface="Times New Roman"/>
                <a:cs typeface="Times New Roman"/>
                <a:sym typeface="Times New Roman"/>
              </a:rPr>
              <a:t>flag [0] = flag [1] = false.</a:t>
            </a:r>
            <a:endParaRPr/>
          </a:p>
          <a:p>
            <a:pPr indent="-237744" lvl="1" marL="640080" rtl="0" algn="l">
              <a:lnSpc>
                <a:spcPct val="90000"/>
              </a:lnSpc>
              <a:spcBef>
                <a:spcPts val="550"/>
              </a:spcBef>
              <a:spcAft>
                <a:spcPts val="0"/>
              </a:spcAft>
              <a:buSzPts val="2200"/>
              <a:buChar char="◦"/>
            </a:pPr>
            <a:r>
              <a:rPr b="1" lang="en-US" sz="2200">
                <a:latin typeface="Times New Roman"/>
                <a:ea typeface="Times New Roman"/>
                <a:cs typeface="Times New Roman"/>
                <a:sym typeface="Times New Roman"/>
              </a:rPr>
              <a:t>flag [i] = true</a:t>
            </a:r>
            <a:r>
              <a:rPr lang="en-US" sz="2200">
                <a:latin typeface="Times New Roman"/>
                <a:ea typeface="Times New Roman"/>
                <a:cs typeface="Times New Roman"/>
                <a:sym typeface="Times New Roman"/>
              </a:rPr>
              <a:t> ⇒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i</a:t>
            </a:r>
            <a:r>
              <a:rPr lang="en-US" sz="2200">
                <a:latin typeface="Times New Roman"/>
                <a:ea typeface="Times New Roman"/>
                <a:cs typeface="Times New Roman"/>
                <a:sym typeface="Times New Roman"/>
              </a:rPr>
              <a:t> ready to enter its critical section</a:t>
            </a:r>
            <a:endParaRPr/>
          </a:p>
          <a:p>
            <a:pPr indent="-283464" lvl="0" marL="365760" rtl="0" algn="l">
              <a:lnSpc>
                <a:spcPct val="90000"/>
              </a:lnSpc>
              <a:spcBef>
                <a:spcPts val="600"/>
              </a:spcBef>
              <a:spcAft>
                <a:spcPts val="0"/>
              </a:spcAft>
              <a:buSzPts val="1760"/>
              <a:buChar char="⚫"/>
            </a:pPr>
            <a:r>
              <a:rPr lang="en-US" sz="2200">
                <a:latin typeface="Times New Roman"/>
                <a:ea typeface="Times New Roman"/>
                <a:cs typeface="Times New Roman"/>
                <a:sym typeface="Times New Roman"/>
              </a:rPr>
              <a:t>Process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i</a:t>
            </a:r>
            <a:endParaRPr sz="2200">
              <a:latin typeface="Times New Roman"/>
              <a:ea typeface="Times New Roman"/>
              <a:cs typeface="Times New Roman"/>
              <a:sym typeface="Times New Roman"/>
            </a:endParaRPr>
          </a:p>
          <a:p>
            <a:pPr indent="-283464" lvl="0" marL="365760" rtl="0" algn="l">
              <a:lnSpc>
                <a:spcPct val="90000"/>
              </a:lnSpc>
              <a:spcBef>
                <a:spcPts val="600"/>
              </a:spcBef>
              <a:spcAft>
                <a:spcPts val="0"/>
              </a:spcAft>
              <a:buSzPts val="1760"/>
              <a:buFont typeface="Arial"/>
              <a:buNone/>
            </a:pP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do {</a:t>
            </a:r>
            <a:endParaRPr/>
          </a:p>
          <a:p>
            <a:pPr indent="-283464" lvl="0" marL="365760" rtl="0" algn="l">
              <a:lnSpc>
                <a:spcPct val="150000"/>
              </a:lnSpc>
              <a:spcBef>
                <a:spcPts val="600"/>
              </a:spcBef>
              <a:spcAft>
                <a:spcPts val="0"/>
              </a:spcAft>
              <a:buSzPts val="1760"/>
              <a:buFont typeface="Arial"/>
              <a:buNone/>
            </a:pPr>
            <a:r>
              <a:rPr b="1" lang="en-US" sz="2200">
                <a:latin typeface="Times New Roman"/>
                <a:ea typeface="Times New Roman"/>
                <a:cs typeface="Times New Roman"/>
                <a:sym typeface="Times New Roman"/>
              </a:rPr>
              <a:t>			flag[i] := true;</a:t>
            </a:r>
            <a:br>
              <a:rPr b="1" lang="en-US" sz="2200">
                <a:latin typeface="Times New Roman"/>
                <a:ea typeface="Times New Roman"/>
                <a:cs typeface="Times New Roman"/>
                <a:sym typeface="Times New Roman"/>
              </a:rPr>
            </a:br>
            <a:r>
              <a:rPr b="1" lang="en-US" sz="2200">
                <a:latin typeface="Times New Roman"/>
                <a:ea typeface="Times New Roman"/>
                <a:cs typeface="Times New Roman"/>
                <a:sym typeface="Times New Roman"/>
              </a:rPr>
              <a:t>		while (flag[j]) ;						</a:t>
            </a:r>
            <a:r>
              <a:rPr lang="en-US" sz="2200">
                <a:latin typeface="Times New Roman"/>
                <a:ea typeface="Times New Roman"/>
                <a:cs typeface="Times New Roman"/>
                <a:sym typeface="Times New Roman"/>
              </a:rPr>
              <a:t>critical section</a:t>
            </a:r>
            <a:endParaRPr/>
          </a:p>
          <a:p>
            <a:pPr indent="-283464" lvl="0" marL="365760" rtl="0" algn="l">
              <a:lnSpc>
                <a:spcPct val="150000"/>
              </a:lnSpc>
              <a:spcBef>
                <a:spcPts val="600"/>
              </a:spcBef>
              <a:spcAft>
                <a:spcPts val="0"/>
              </a:spcAft>
              <a:buSzPts val="1760"/>
              <a:buFont typeface="Arial"/>
              <a:buNone/>
            </a:pPr>
            <a:r>
              <a:rPr b="1" lang="en-US" sz="2200">
                <a:latin typeface="Times New Roman"/>
                <a:ea typeface="Times New Roman"/>
                <a:cs typeface="Times New Roman"/>
                <a:sym typeface="Times New Roman"/>
              </a:rPr>
              <a:t>			flag [i] = false;</a:t>
            </a:r>
            <a:endParaRPr/>
          </a:p>
          <a:p>
            <a:pPr indent="-283464" lvl="0" marL="365760" rtl="0" algn="l">
              <a:lnSpc>
                <a:spcPct val="150000"/>
              </a:lnSpc>
              <a:spcBef>
                <a:spcPts val="600"/>
              </a:spcBef>
              <a:spcAft>
                <a:spcPts val="0"/>
              </a:spcAft>
              <a:buSzPts val="1760"/>
              <a:buFont typeface="Arial"/>
              <a:buNone/>
            </a:pP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remainder section</a:t>
            </a:r>
            <a:endParaRPr/>
          </a:p>
          <a:p>
            <a:pPr indent="-283464" lvl="0" marL="365760" rtl="0" algn="l">
              <a:lnSpc>
                <a:spcPct val="90000"/>
              </a:lnSpc>
              <a:spcBef>
                <a:spcPts val="600"/>
              </a:spcBef>
              <a:spcAft>
                <a:spcPts val="0"/>
              </a:spcAft>
              <a:buSzPts val="1760"/>
              <a:buFont typeface="Arial"/>
              <a:buNone/>
            </a:pPr>
            <a:r>
              <a:rPr b="1" lang="en-US" sz="2200">
                <a:latin typeface="Times New Roman"/>
                <a:ea typeface="Times New Roman"/>
                <a:cs typeface="Times New Roman"/>
                <a:sym typeface="Times New Roman"/>
              </a:rPr>
              <a:t>		} while (1);</a:t>
            </a:r>
            <a:endParaRPr/>
          </a:p>
          <a:p>
            <a:pPr indent="-283464" lvl="0" marL="365760" rtl="0" algn="l">
              <a:lnSpc>
                <a:spcPct val="90000"/>
              </a:lnSpc>
              <a:spcBef>
                <a:spcPts val="600"/>
              </a:spcBef>
              <a:spcAft>
                <a:spcPts val="0"/>
              </a:spcAft>
              <a:buSzPts val="1760"/>
              <a:buChar char="⚫"/>
            </a:pPr>
            <a:r>
              <a:rPr lang="en-US" sz="2200">
                <a:latin typeface="Times New Roman"/>
                <a:ea typeface="Times New Roman"/>
                <a:cs typeface="Times New Roman"/>
                <a:sym typeface="Times New Roman"/>
              </a:rPr>
              <a:t>Satisfies mutual exclusion, but not progress requirement.</a:t>
            </a:r>
            <a:endParaRPr/>
          </a:p>
        </p:txBody>
      </p:sp>
      <p:sp>
        <p:nvSpPr>
          <p:cNvPr id="201" name="Google Shape;201;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1171575" y="0"/>
            <a:ext cx="7972425" cy="844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Algorithm 3 (Peterson’s Solution)</a:t>
            </a:r>
            <a:endParaRPr/>
          </a:p>
        </p:txBody>
      </p:sp>
      <p:sp>
        <p:nvSpPr>
          <p:cNvPr id="207" name="Google Shape;207;p15"/>
          <p:cNvSpPr txBox="1"/>
          <p:nvPr>
            <p:ph idx="1" type="body"/>
          </p:nvPr>
        </p:nvSpPr>
        <p:spPr>
          <a:xfrm>
            <a:off x="914400" y="838200"/>
            <a:ext cx="8077200" cy="6019800"/>
          </a:xfrm>
          <a:prstGeom prst="rect">
            <a:avLst/>
          </a:prstGeom>
          <a:noFill/>
          <a:ln>
            <a:noFill/>
          </a:ln>
        </p:spPr>
        <p:txBody>
          <a:bodyPr anchorCtr="0" anchor="t" bIns="45700" lIns="91425" spcFirstLastPara="1" rIns="91425" wrap="square" tIns="45700">
            <a:normAutofit fontScale="55000" lnSpcReduction="20000"/>
          </a:bodyPr>
          <a:lstStyle/>
          <a:p>
            <a:pPr indent="-283464" lvl="0" marL="365760" rtl="0" algn="l">
              <a:lnSpc>
                <a:spcPct val="170000"/>
              </a:lnSpc>
              <a:spcBef>
                <a:spcPts val="0"/>
              </a:spcBef>
              <a:spcAft>
                <a:spcPts val="0"/>
              </a:spcAft>
              <a:buSzPct val="80000"/>
              <a:buChar char="⚫"/>
            </a:pPr>
            <a:r>
              <a:rPr lang="en-US">
                <a:latin typeface="Times New Roman"/>
                <a:ea typeface="Times New Roman"/>
                <a:cs typeface="Times New Roman"/>
                <a:sym typeface="Times New Roman"/>
              </a:rPr>
              <a:t>Combined shared variables of algorithms 1 and 2.</a:t>
            </a:r>
            <a:endParaRPr/>
          </a:p>
          <a:p>
            <a:pPr indent="-283464" lvl="0" marL="365760" rtl="0" algn="l">
              <a:lnSpc>
                <a:spcPct val="170000"/>
              </a:lnSpc>
              <a:spcBef>
                <a:spcPts val="600"/>
              </a:spcBef>
              <a:spcAft>
                <a:spcPts val="0"/>
              </a:spcAft>
              <a:buSzPct val="80000"/>
              <a:buChar char="⚫"/>
            </a:pPr>
            <a:r>
              <a:rPr lang="en-US">
                <a:latin typeface="Times New Roman"/>
                <a:ea typeface="Times New Roman"/>
                <a:cs typeface="Times New Roman"/>
                <a:sym typeface="Times New Roman"/>
              </a:rPr>
              <a:t>Process P</a:t>
            </a:r>
            <a:r>
              <a:rPr baseline="-25000" lang="en-US">
                <a:latin typeface="Times New Roman"/>
                <a:ea typeface="Times New Roman"/>
                <a:cs typeface="Times New Roman"/>
                <a:sym typeface="Times New Roman"/>
              </a:rPr>
              <a:t>i</a:t>
            </a:r>
            <a:endParaRPr>
              <a:latin typeface="Times New Roman"/>
              <a:ea typeface="Times New Roman"/>
              <a:cs typeface="Times New Roman"/>
              <a:sym typeface="Times New Roman"/>
            </a:endParaRPr>
          </a:p>
          <a:p>
            <a:pPr indent="-283464" lvl="0" marL="365760" rtl="0" algn="l">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do</a:t>
            </a:r>
            <a:r>
              <a:rPr lang="en-US">
                <a:latin typeface="Times New Roman"/>
                <a:ea typeface="Times New Roman"/>
                <a:cs typeface="Times New Roman"/>
                <a:sym typeface="Times New Roman"/>
              </a:rPr>
              <a:t> {</a:t>
            </a:r>
            <a:endParaRPr/>
          </a:p>
          <a:p>
            <a:pPr indent="-283464" lvl="0" marL="365760" rtl="0" algn="l">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flag [i]:= true;</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		turn = j;</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		while (flag [j] and turn = j) ;</a:t>
            </a:r>
            <a:endParaRPr/>
          </a:p>
          <a:p>
            <a:pPr indent="-283464" lvl="0" marL="365760" rtl="0" algn="l">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critical section</a:t>
            </a:r>
            <a:endParaRPr/>
          </a:p>
          <a:p>
            <a:pPr indent="-283464" lvl="0" marL="365760" rtl="0" algn="l">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flag [i] = false;</a:t>
            </a:r>
            <a:endParaRPr/>
          </a:p>
          <a:p>
            <a:pPr indent="-283464" lvl="0" marL="365760" rtl="0" algn="l">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remainder section</a:t>
            </a:r>
            <a:endParaRPr/>
          </a:p>
          <a:p>
            <a:pPr indent="-283464" lvl="0" marL="365760" rtl="0" algn="l">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 </a:t>
            </a:r>
            <a:r>
              <a:rPr b="1" lang="en-US">
                <a:latin typeface="Times New Roman"/>
                <a:ea typeface="Times New Roman"/>
                <a:cs typeface="Times New Roman"/>
                <a:sym typeface="Times New Roman"/>
              </a:rPr>
              <a:t>while (1);</a:t>
            </a:r>
            <a:endParaRPr/>
          </a:p>
          <a:p>
            <a:pPr indent="-283464" lvl="0" marL="365760" rtl="0" algn="l">
              <a:lnSpc>
                <a:spcPct val="170000"/>
              </a:lnSpc>
              <a:spcBef>
                <a:spcPts val="600"/>
              </a:spcBef>
              <a:spcAft>
                <a:spcPts val="0"/>
              </a:spcAft>
              <a:buSzPct val="80000"/>
              <a:buChar char="⚫"/>
            </a:pPr>
            <a:r>
              <a:rPr lang="en-US">
                <a:latin typeface="Times New Roman"/>
                <a:ea typeface="Times New Roman"/>
                <a:cs typeface="Times New Roman"/>
                <a:sym typeface="Times New Roman"/>
              </a:rPr>
              <a:t>Meets all three requirements; solves the critical-section problem for two processes</a:t>
            </a:r>
            <a:r>
              <a:rPr lang="en-US"/>
              <a:t>.</a:t>
            </a:r>
            <a:endParaRPr/>
          </a:p>
        </p:txBody>
      </p:sp>
      <p:sp>
        <p:nvSpPr>
          <p:cNvPr id="208" name="Google Shape;208;p1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457200" y="152400"/>
            <a:ext cx="89154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Synchronization Hardware :  </a:t>
            </a:r>
            <a:r>
              <a:rPr lang="en-US" sz="2700">
                <a:latin typeface="Times New Roman"/>
                <a:ea typeface="Times New Roman"/>
                <a:cs typeface="Times New Roman"/>
                <a:sym typeface="Times New Roman"/>
              </a:rPr>
              <a:t>for Mutual Exclusion</a:t>
            </a:r>
            <a:br>
              <a:rPr lang="en-US" sz="4000"/>
            </a:br>
            <a:endParaRPr b="1" sz="4000">
              <a:latin typeface="Times New Roman"/>
              <a:ea typeface="Times New Roman"/>
              <a:cs typeface="Times New Roman"/>
              <a:sym typeface="Times New Roman"/>
            </a:endParaRPr>
          </a:p>
        </p:txBody>
      </p:sp>
      <p:sp>
        <p:nvSpPr>
          <p:cNvPr id="214" name="Google Shape;214;p16"/>
          <p:cNvSpPr txBox="1"/>
          <p:nvPr>
            <p:ph idx="1" type="body"/>
          </p:nvPr>
        </p:nvSpPr>
        <p:spPr>
          <a:xfrm>
            <a:off x="1066800" y="914400"/>
            <a:ext cx="7924800" cy="5943600"/>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rtl="0" algn="l">
              <a:lnSpc>
                <a:spcPct val="150000"/>
              </a:lnSpc>
              <a:spcBef>
                <a:spcPts val="0"/>
              </a:spcBef>
              <a:spcAft>
                <a:spcPts val="0"/>
              </a:spcAft>
              <a:buSzPct val="80000"/>
              <a:buChar char="⚫"/>
            </a:pPr>
            <a:r>
              <a:rPr lang="en-US" sz="2000">
                <a:latin typeface="Times New Roman"/>
                <a:ea typeface="Times New Roman"/>
                <a:cs typeface="Times New Roman"/>
                <a:sym typeface="Times New Roman"/>
              </a:rPr>
              <a:t>Many systems provide hardware support for critical section code. This makes programming task easier and improve system efficiently.</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Interrupt Disabling: Uniprocessors could disable interrupts (</a:t>
            </a:r>
            <a:r>
              <a:rPr lang="en-US" sz="2000">
                <a:solidFill>
                  <a:srgbClr val="B23A7D"/>
                </a:solidFill>
                <a:latin typeface="Times New Roman"/>
                <a:ea typeface="Times New Roman"/>
                <a:cs typeface="Times New Roman"/>
                <a:sym typeface="Times New Roman"/>
              </a:rPr>
              <a:t>using timers</a:t>
            </a:r>
            <a:r>
              <a:rPr lang="en-US" sz="2000">
                <a:latin typeface="Times New Roman"/>
                <a:ea typeface="Times New Roman"/>
                <a:cs typeface="Times New Roman"/>
                <a:sym typeface="Times New Roman"/>
              </a:rPr>
              <a:t>)</a:t>
            </a:r>
            <a:endParaRPr/>
          </a:p>
          <a:p>
            <a:pPr indent="-237744" lvl="1" marL="640080" rtl="0" algn="l">
              <a:lnSpc>
                <a:spcPct val="150000"/>
              </a:lnSpc>
              <a:spcBef>
                <a:spcPts val="550"/>
              </a:spcBef>
              <a:spcAft>
                <a:spcPts val="0"/>
              </a:spcAft>
              <a:buSzPct val="100000"/>
              <a:buChar char="◦"/>
            </a:pPr>
            <a:r>
              <a:rPr lang="en-US" sz="1600">
                <a:latin typeface="Times New Roman"/>
                <a:ea typeface="Times New Roman"/>
                <a:cs typeface="Times New Roman"/>
                <a:sym typeface="Times New Roman"/>
              </a:rPr>
              <a:t> Currently running code would execute without execute without  preemption .</a:t>
            </a:r>
            <a:endParaRPr/>
          </a:p>
          <a:p>
            <a:pPr indent="-237744" lvl="1" marL="640080" rtl="0" algn="l">
              <a:lnSpc>
                <a:spcPct val="150000"/>
              </a:lnSpc>
              <a:spcBef>
                <a:spcPts val="550"/>
              </a:spcBef>
              <a:spcAft>
                <a:spcPts val="0"/>
              </a:spcAft>
              <a:buSzPct val="100000"/>
              <a:buChar char="◦"/>
            </a:pPr>
            <a:r>
              <a:rPr lang="en-US" sz="1600">
                <a:latin typeface="Times New Roman"/>
                <a:ea typeface="Times New Roman"/>
                <a:cs typeface="Times New Roman"/>
                <a:sym typeface="Times New Roman"/>
              </a:rPr>
              <a:t> Generally too insufficient on multiprocessor system </a:t>
            </a:r>
            <a:endParaRPr/>
          </a:p>
          <a:p>
            <a:pPr indent="-237744" lvl="1" marL="640080" rtl="0" algn="l">
              <a:lnSpc>
                <a:spcPct val="150000"/>
              </a:lnSpc>
              <a:spcBef>
                <a:spcPts val="550"/>
              </a:spcBef>
              <a:spcAft>
                <a:spcPts val="0"/>
              </a:spcAft>
              <a:buSzPct val="100000"/>
              <a:buChar char="◦"/>
            </a:pPr>
            <a:r>
              <a:rPr lang="en-US" sz="1600">
                <a:latin typeface="Times New Roman"/>
                <a:ea typeface="Times New Roman"/>
                <a:cs typeface="Times New Roman"/>
                <a:sym typeface="Times New Roman"/>
              </a:rPr>
              <a:t>OS using this  not broadly scalable </a:t>
            </a:r>
            <a:r>
              <a:rPr lang="en-US" sz="1600">
                <a:solidFill>
                  <a:srgbClr val="B23A7D"/>
                </a:solidFill>
                <a:latin typeface="Times New Roman"/>
                <a:ea typeface="Times New Roman"/>
                <a:cs typeface="Times New Roman"/>
                <a:sym typeface="Times New Roman"/>
              </a:rPr>
              <a:t>(time consuming)</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The first solution is to disable interrupt while a process is modifying a shared variable.</a:t>
            </a:r>
            <a:endParaRPr/>
          </a:p>
          <a:p>
            <a:pPr indent="-283464" lvl="0" marL="365760" rtl="0" algn="l">
              <a:lnSpc>
                <a:spcPct val="150000"/>
              </a:lnSpc>
              <a:spcBef>
                <a:spcPts val="600"/>
              </a:spcBef>
              <a:spcAft>
                <a:spcPts val="0"/>
              </a:spcAft>
              <a:buSzPct val="80000"/>
              <a:buNone/>
            </a:pPr>
            <a:r>
              <a:rPr lang="en-US" sz="2000">
                <a:latin typeface="Times New Roman"/>
                <a:ea typeface="Times New Roman"/>
                <a:cs typeface="Times New Roman"/>
                <a:sym typeface="Times New Roman"/>
              </a:rPr>
              <a:t>Repeat</a:t>
            </a:r>
            <a:endParaRPr/>
          </a:p>
          <a:p>
            <a:pPr indent="-283464" lvl="0" marL="365760" rtl="0" algn="l">
              <a:lnSpc>
                <a:spcPct val="150000"/>
              </a:lnSpc>
              <a:spcBef>
                <a:spcPts val="600"/>
              </a:spcBef>
              <a:spcAft>
                <a:spcPts val="0"/>
              </a:spcAft>
              <a:buSzPct val="80000"/>
              <a:buNone/>
            </a:pPr>
            <a:r>
              <a:rPr lang="en-US" sz="2000">
                <a:latin typeface="Times New Roman"/>
                <a:ea typeface="Times New Roman"/>
                <a:cs typeface="Times New Roman"/>
                <a:sym typeface="Times New Roman"/>
              </a:rPr>
              <a:t>     &lt;disable interrupt&gt;</a:t>
            </a:r>
            <a:endParaRPr/>
          </a:p>
          <a:p>
            <a:pPr indent="-283464" lvl="0" marL="365760" rtl="0" algn="l">
              <a:lnSpc>
                <a:spcPct val="150000"/>
              </a:lnSpc>
              <a:spcBef>
                <a:spcPts val="600"/>
              </a:spcBef>
              <a:spcAft>
                <a:spcPts val="0"/>
              </a:spcAft>
              <a:buSzPct val="80000"/>
              <a:buNone/>
            </a:pPr>
            <a:r>
              <a:rPr lang="en-US" sz="2000">
                <a:latin typeface="Times New Roman"/>
                <a:ea typeface="Times New Roman"/>
                <a:cs typeface="Times New Roman"/>
                <a:sym typeface="Times New Roman"/>
              </a:rPr>
              <a:t>     &lt;critical section&gt;</a:t>
            </a:r>
            <a:endParaRPr/>
          </a:p>
          <a:p>
            <a:pPr indent="-283464" lvl="0" marL="365760" rtl="0" algn="l">
              <a:lnSpc>
                <a:spcPct val="150000"/>
              </a:lnSpc>
              <a:spcBef>
                <a:spcPts val="600"/>
              </a:spcBef>
              <a:spcAft>
                <a:spcPts val="0"/>
              </a:spcAft>
              <a:buSzPct val="80000"/>
              <a:buNone/>
            </a:pPr>
            <a:r>
              <a:rPr lang="en-US" sz="2000">
                <a:latin typeface="Times New Roman"/>
                <a:ea typeface="Times New Roman"/>
                <a:cs typeface="Times New Roman"/>
                <a:sym typeface="Times New Roman"/>
              </a:rPr>
              <a:t>     &lt;enable interrupt&gt;</a:t>
            </a:r>
            <a:endParaRPr/>
          </a:p>
          <a:p>
            <a:pPr indent="-283464" lvl="0" marL="365760" rtl="0" algn="l">
              <a:lnSpc>
                <a:spcPct val="150000"/>
              </a:lnSpc>
              <a:spcBef>
                <a:spcPts val="600"/>
              </a:spcBef>
              <a:spcAft>
                <a:spcPts val="0"/>
              </a:spcAft>
              <a:buSzPct val="80000"/>
              <a:buNone/>
            </a:pPr>
            <a:r>
              <a:rPr lang="en-US" sz="2000">
                <a:latin typeface="Times New Roman"/>
                <a:ea typeface="Times New Roman"/>
                <a:cs typeface="Times New Roman"/>
                <a:sym typeface="Times New Roman"/>
              </a:rPr>
              <a:t>     &lt;remainder&gt;</a:t>
            </a:r>
            <a:endParaRPr/>
          </a:p>
          <a:p>
            <a:pPr indent="-283464" lvl="0" marL="365760" rtl="0" algn="l">
              <a:lnSpc>
                <a:spcPct val="150000"/>
              </a:lnSpc>
              <a:spcBef>
                <a:spcPts val="600"/>
              </a:spcBef>
              <a:spcAft>
                <a:spcPts val="0"/>
              </a:spcAft>
              <a:buSzPct val="80000"/>
              <a:buNone/>
            </a:pPr>
            <a:r>
              <a:rPr lang="en-US" sz="2000">
                <a:latin typeface="Times New Roman"/>
                <a:ea typeface="Times New Roman"/>
                <a:cs typeface="Times New Roman"/>
                <a:sym typeface="Times New Roman"/>
              </a:rPr>
              <a:t>forever</a:t>
            </a:r>
            <a:endParaRPr/>
          </a:p>
          <a:p>
            <a:pPr indent="-283464" lvl="0" marL="365760" rtl="0" algn="l">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p:txBody>
      </p:sp>
      <p:sp>
        <p:nvSpPr>
          <p:cNvPr id="215" name="Google Shape;215;p1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533400" y="274638"/>
            <a:ext cx="9372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Synchronization Hardware </a:t>
            </a:r>
            <a:r>
              <a:rPr b="1" lang="en-US" sz="4400">
                <a:latin typeface="Times New Roman"/>
                <a:ea typeface="Times New Roman"/>
                <a:cs typeface="Times New Roman"/>
                <a:sym typeface="Times New Roman"/>
              </a:rPr>
              <a:t>:  </a:t>
            </a:r>
            <a:r>
              <a:rPr lang="en-US" sz="2700">
                <a:latin typeface="Times New Roman"/>
                <a:ea typeface="Times New Roman"/>
                <a:cs typeface="Times New Roman"/>
                <a:sym typeface="Times New Roman"/>
              </a:rPr>
              <a:t>for Mutual Exclusion</a:t>
            </a:r>
            <a:br>
              <a:rPr lang="en-US" sz="2700"/>
            </a:br>
            <a:endParaRPr sz="2700"/>
          </a:p>
        </p:txBody>
      </p:sp>
      <p:sp>
        <p:nvSpPr>
          <p:cNvPr id="221" name="Google Shape;221;p17"/>
          <p:cNvSpPr txBox="1"/>
          <p:nvPr>
            <p:ph idx="1" type="body"/>
          </p:nvPr>
        </p:nvSpPr>
        <p:spPr>
          <a:xfrm>
            <a:off x="990600" y="1066800"/>
            <a:ext cx="7943088" cy="54864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60000"/>
              </a:lnSpc>
              <a:spcBef>
                <a:spcPts val="0"/>
              </a:spcBef>
              <a:spcAft>
                <a:spcPts val="0"/>
              </a:spcAft>
              <a:buSzPct val="80000"/>
              <a:buChar char="⚫"/>
            </a:pPr>
            <a:r>
              <a:rPr b="1" lang="en-US">
                <a:latin typeface="Times New Roman"/>
                <a:ea typeface="Times New Roman"/>
                <a:cs typeface="Times New Roman"/>
                <a:sym typeface="Times New Roman"/>
              </a:rPr>
              <a:t>Special machine instructions</a:t>
            </a:r>
            <a:endParaRPr>
              <a:latin typeface="Times New Roman"/>
              <a:ea typeface="Times New Roman"/>
              <a:cs typeface="Times New Roman"/>
              <a:sym typeface="Times New Roman"/>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Modern machine provide special atomic (non-interruptable) hardware instructions.</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Either test memory word &amp; set value. (</a:t>
            </a:r>
            <a:r>
              <a:rPr lang="en-US">
                <a:solidFill>
                  <a:srgbClr val="B23A7D"/>
                </a:solidFill>
                <a:latin typeface="Times New Roman"/>
                <a:ea typeface="Times New Roman"/>
                <a:cs typeface="Times New Roman"/>
                <a:sym typeface="Times New Roman"/>
              </a:rPr>
              <a:t>Test and set instructions</a:t>
            </a:r>
            <a:r>
              <a:rPr lang="en-US">
                <a:latin typeface="Times New Roman"/>
                <a:ea typeface="Times New Roman"/>
                <a:cs typeface="Times New Roman"/>
                <a:sym typeface="Times New Roman"/>
              </a:rPr>
              <a:t>).</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 Or swap contents of memory words(</a:t>
            </a:r>
            <a:r>
              <a:rPr lang="en-US">
                <a:solidFill>
                  <a:srgbClr val="B23A7D"/>
                </a:solidFill>
                <a:latin typeface="Times New Roman"/>
                <a:ea typeface="Times New Roman"/>
                <a:cs typeface="Times New Roman"/>
                <a:sym typeface="Times New Roman"/>
              </a:rPr>
              <a:t>Swap</a:t>
            </a:r>
            <a:r>
              <a:rPr lang="en-US">
                <a:latin typeface="Times New Roman"/>
                <a:ea typeface="Times New Roman"/>
                <a:cs typeface="Times New Roman"/>
                <a:sym typeface="Times New Roman"/>
              </a:rPr>
              <a:t>).</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If two atomic instructions are executed simultaneously(each one of different CPU), they will be executed sequentially in some arbitrary order.</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Unfortunatelly for H/W designers, implementation of these atomic instructions in multiprocessor environment is hard. </a:t>
            </a:r>
            <a:endParaRPr>
              <a:latin typeface="Times New Roman"/>
              <a:ea typeface="Times New Roman"/>
              <a:cs typeface="Times New Roman"/>
              <a:sym typeface="Times New Roman"/>
            </a:endParaRPr>
          </a:p>
        </p:txBody>
      </p:sp>
      <p:sp>
        <p:nvSpPr>
          <p:cNvPr id="222" name="Google Shape;222;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457200" y="274638"/>
            <a:ext cx="847648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Mutual Exclusion with Test-and-Set</a:t>
            </a:r>
            <a:endParaRPr/>
          </a:p>
        </p:txBody>
      </p:sp>
      <p:sp>
        <p:nvSpPr>
          <p:cNvPr id="228" name="Google Shape;228;p18"/>
          <p:cNvSpPr txBox="1"/>
          <p:nvPr>
            <p:ph idx="1" type="body"/>
          </p:nvPr>
        </p:nvSpPr>
        <p:spPr>
          <a:xfrm>
            <a:off x="1219200" y="1371600"/>
            <a:ext cx="3429000" cy="51816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760"/>
              <a:buChar char="⚫"/>
            </a:pPr>
            <a:r>
              <a:rPr b="1" lang="en-US" sz="2200"/>
              <a:t> </a:t>
            </a:r>
            <a:r>
              <a:rPr lang="en-US" sz="2000">
                <a:solidFill>
                  <a:srgbClr val="0000FF"/>
                </a:solidFill>
                <a:latin typeface="Times New Roman"/>
                <a:ea typeface="Times New Roman"/>
                <a:cs typeface="Times New Roman"/>
                <a:sym typeface="Times New Roman"/>
              </a:rPr>
              <a:t>critical section using lock.</a:t>
            </a:r>
            <a:endParaRPr/>
          </a:p>
          <a:p>
            <a:pPr indent="-283464" lvl="0" marL="365760" rtl="0" algn="l">
              <a:lnSpc>
                <a:spcPct val="150000"/>
              </a:lnSpc>
              <a:spcBef>
                <a:spcPts val="600"/>
              </a:spcBef>
              <a:spcAft>
                <a:spcPts val="0"/>
              </a:spcAft>
              <a:buSzPts val="1600"/>
              <a:buNone/>
            </a:pPr>
            <a:r>
              <a:rPr lang="en-US" sz="2000">
                <a:solidFill>
                  <a:srgbClr val="0000FF"/>
                </a:solidFill>
                <a:latin typeface="Times New Roman"/>
                <a:ea typeface="Times New Roman"/>
                <a:cs typeface="Times New Roman"/>
                <a:sym typeface="Times New Roman"/>
              </a:rPr>
              <a:t>do</a:t>
            </a:r>
            <a:endParaRPr/>
          </a:p>
          <a:p>
            <a:pPr indent="-283464" lvl="0" marL="365760" rtl="0" algn="l">
              <a:lnSpc>
                <a:spcPct val="150000"/>
              </a:lnSpc>
              <a:spcBef>
                <a:spcPts val="600"/>
              </a:spcBef>
              <a:spcAft>
                <a:spcPts val="0"/>
              </a:spcAft>
              <a:buSzPts val="1600"/>
              <a:buNone/>
            </a:pPr>
            <a:r>
              <a:rPr lang="en-US" sz="2000">
                <a:solidFill>
                  <a:srgbClr val="0000FF"/>
                </a:solidFill>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ts val="1600"/>
              <a:buNone/>
            </a:pPr>
            <a:r>
              <a:rPr lang="en-US" sz="2000">
                <a:latin typeface="Times New Roman"/>
                <a:ea typeface="Times New Roman"/>
                <a:cs typeface="Times New Roman"/>
                <a:sym typeface="Times New Roman"/>
              </a:rPr>
              <a:t>    </a:t>
            </a:r>
            <a:r>
              <a:rPr lang="en-US" sz="2000">
                <a:solidFill>
                  <a:srgbClr val="B23A7D"/>
                </a:solidFill>
                <a:latin typeface="Times New Roman"/>
                <a:ea typeface="Times New Roman"/>
                <a:cs typeface="Times New Roman"/>
                <a:sym typeface="Times New Roman"/>
              </a:rPr>
              <a:t>acquire lock;</a:t>
            </a:r>
            <a:endParaRPr/>
          </a:p>
          <a:p>
            <a:pPr indent="-283464" lvl="0" marL="365760" rtl="0" algn="l">
              <a:lnSpc>
                <a:spcPct val="150000"/>
              </a:lnSpc>
              <a:spcBef>
                <a:spcPts val="600"/>
              </a:spcBef>
              <a:spcAft>
                <a:spcPts val="0"/>
              </a:spcAft>
              <a:buSzPts val="1600"/>
              <a:buNone/>
            </a:pPr>
            <a:r>
              <a:rPr lang="en-US" sz="2000">
                <a:solidFill>
                  <a:srgbClr val="0000FF"/>
                </a:solidFill>
                <a:latin typeface="Times New Roman"/>
                <a:ea typeface="Times New Roman"/>
                <a:cs typeface="Times New Roman"/>
                <a:sym typeface="Times New Roman"/>
              </a:rPr>
              <a:t>         critical section</a:t>
            </a:r>
            <a:endParaRPr/>
          </a:p>
          <a:p>
            <a:pPr indent="-283464" lvl="0" marL="365760" rtl="0" algn="l">
              <a:lnSpc>
                <a:spcPct val="150000"/>
              </a:lnSpc>
              <a:spcBef>
                <a:spcPts val="600"/>
              </a:spcBef>
              <a:spcAft>
                <a:spcPts val="0"/>
              </a:spcAft>
              <a:buSzPts val="1600"/>
              <a:buNone/>
            </a:pPr>
            <a:r>
              <a:rPr lang="en-US" sz="2000">
                <a:solidFill>
                  <a:srgbClr val="B23A7D"/>
                </a:solidFill>
                <a:latin typeface="Times New Roman"/>
                <a:ea typeface="Times New Roman"/>
                <a:cs typeface="Times New Roman"/>
                <a:sym typeface="Times New Roman"/>
              </a:rPr>
              <a:t>    release lock;</a:t>
            </a:r>
            <a:endParaRPr/>
          </a:p>
          <a:p>
            <a:pPr indent="-283464" lvl="0" marL="365760" rtl="0" algn="l">
              <a:lnSpc>
                <a:spcPct val="150000"/>
              </a:lnSpc>
              <a:spcBef>
                <a:spcPts val="600"/>
              </a:spcBef>
              <a:spcAft>
                <a:spcPts val="0"/>
              </a:spcAft>
              <a:buSzPts val="1600"/>
              <a:buNone/>
            </a:pPr>
            <a:r>
              <a:rPr lang="en-US" sz="2000">
                <a:solidFill>
                  <a:srgbClr val="0000FF"/>
                </a:solidFill>
                <a:latin typeface="Times New Roman"/>
                <a:ea typeface="Times New Roman"/>
                <a:cs typeface="Times New Roman"/>
                <a:sym typeface="Times New Roman"/>
              </a:rPr>
              <a:t>          remainder section</a:t>
            </a:r>
            <a:endParaRPr/>
          </a:p>
          <a:p>
            <a:pPr indent="-283464" lvl="0" marL="365760" rtl="0" algn="l">
              <a:lnSpc>
                <a:spcPct val="150000"/>
              </a:lnSpc>
              <a:spcBef>
                <a:spcPts val="600"/>
              </a:spcBef>
              <a:spcAft>
                <a:spcPts val="0"/>
              </a:spcAft>
              <a:buSzPts val="1600"/>
              <a:buNone/>
            </a:pPr>
            <a:r>
              <a:rPr lang="en-US" sz="2000">
                <a:solidFill>
                  <a:srgbClr val="0000FF"/>
                </a:solidFill>
                <a:latin typeface="Times New Roman"/>
                <a:ea typeface="Times New Roman"/>
                <a:cs typeface="Times New Roman"/>
                <a:sym typeface="Times New Roman"/>
              </a:rPr>
              <a:t>}while(TRUE);</a:t>
            </a:r>
            <a:endParaRPr/>
          </a:p>
          <a:p>
            <a:pPr indent="-283464" lvl="0" marL="365760" rtl="0" algn="l">
              <a:lnSpc>
                <a:spcPct val="150000"/>
              </a:lnSpc>
              <a:spcBef>
                <a:spcPts val="600"/>
              </a:spcBef>
              <a:spcAft>
                <a:spcPts val="0"/>
              </a:spcAft>
              <a:buSzPts val="2560"/>
              <a:buNone/>
            </a:pPr>
            <a:r>
              <a:t/>
            </a:r>
            <a:endParaRPr>
              <a:latin typeface="Times New Roman"/>
              <a:ea typeface="Times New Roman"/>
              <a:cs typeface="Times New Roman"/>
              <a:sym typeface="Times New Roman"/>
            </a:endParaRPr>
          </a:p>
        </p:txBody>
      </p:sp>
      <p:sp>
        <p:nvSpPr>
          <p:cNvPr id="229" name="Google Shape;229;p18"/>
          <p:cNvSpPr/>
          <p:nvPr/>
        </p:nvSpPr>
        <p:spPr>
          <a:xfrm>
            <a:off x="4876800" y="1752600"/>
            <a:ext cx="4038600" cy="286232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2"/>
              </a:buClr>
              <a:buSzPts val="2000"/>
              <a:buFont typeface="Times New Roman"/>
              <a:buNone/>
            </a:pPr>
            <a:r>
              <a:rPr lang="en-US" sz="2000">
                <a:solidFill>
                  <a:schemeClr val="dk2"/>
                </a:solidFill>
                <a:latin typeface="Times New Roman"/>
                <a:ea typeface="Times New Roman"/>
                <a:cs typeface="Times New Roman"/>
                <a:sym typeface="Times New Roman"/>
              </a:rPr>
              <a:t>boolean TestAndSet (boolean *lock)</a:t>
            </a:r>
            <a:endParaRPr/>
          </a:p>
          <a:p>
            <a:pPr indent="0" lvl="0" marL="0" marR="0" rtl="0" algn="l">
              <a:lnSpc>
                <a:spcPct val="15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a:t>
            </a:r>
            <a:endParaRPr/>
          </a:p>
          <a:p>
            <a:pPr indent="0" lvl="0" marL="0" marR="0" rtl="0" algn="l">
              <a:lnSpc>
                <a:spcPct val="15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r>
              <a:rPr lang="en-US" sz="2000">
                <a:solidFill>
                  <a:srgbClr val="0000FF"/>
                </a:solidFill>
                <a:latin typeface="Times New Roman"/>
                <a:ea typeface="Times New Roman"/>
                <a:cs typeface="Times New Roman"/>
                <a:sym typeface="Times New Roman"/>
              </a:rPr>
              <a:t>boolean rv = *lock</a:t>
            </a:r>
            <a:endParaRPr/>
          </a:p>
          <a:p>
            <a:pPr indent="0" lvl="0" marL="0" marR="0" rtl="0" algn="l">
              <a:lnSpc>
                <a:spcPct val="150000"/>
              </a:lnSpc>
              <a:spcBef>
                <a:spcPts val="0"/>
              </a:spcBef>
              <a:spcAft>
                <a:spcPts val="0"/>
              </a:spcAft>
              <a:buClr>
                <a:srgbClr val="0000FF"/>
              </a:buClr>
              <a:buSzPts val="2000"/>
              <a:buFont typeface="Times New Roman"/>
              <a:buNone/>
            </a:pPr>
            <a:r>
              <a:rPr lang="en-US" sz="2000">
                <a:solidFill>
                  <a:srgbClr val="0000FF"/>
                </a:solidFill>
                <a:latin typeface="Times New Roman"/>
                <a:ea typeface="Times New Roman"/>
                <a:cs typeface="Times New Roman"/>
                <a:sym typeface="Times New Roman"/>
              </a:rPr>
              <a:t>     *lock = TRUE;</a:t>
            </a:r>
            <a:endParaRPr/>
          </a:p>
          <a:p>
            <a:pPr indent="0" lvl="0" marL="0" marR="0" rtl="0" algn="l">
              <a:lnSpc>
                <a:spcPct val="150000"/>
              </a:lnSpc>
              <a:spcBef>
                <a:spcPts val="0"/>
              </a:spcBef>
              <a:spcAft>
                <a:spcPts val="0"/>
              </a:spcAft>
              <a:buClr>
                <a:srgbClr val="0000FF"/>
              </a:buClr>
              <a:buSzPts val="2000"/>
              <a:buFont typeface="Times New Roman"/>
              <a:buNone/>
            </a:pPr>
            <a:r>
              <a:rPr lang="en-US" sz="2000">
                <a:solidFill>
                  <a:srgbClr val="0000FF"/>
                </a:solidFill>
                <a:latin typeface="Times New Roman"/>
                <a:ea typeface="Times New Roman"/>
                <a:cs typeface="Times New Roman"/>
                <a:sym typeface="Times New Roman"/>
              </a:rPr>
              <a:t>      return rv;</a:t>
            </a:r>
            <a:endParaRPr/>
          </a:p>
          <a:p>
            <a:pPr indent="0" lvl="0" marL="0" marR="0" rtl="0" algn="l">
              <a:lnSpc>
                <a:spcPct val="15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a:t>
            </a:r>
            <a:endParaRPr/>
          </a:p>
        </p:txBody>
      </p:sp>
      <p:sp>
        <p:nvSpPr>
          <p:cNvPr id="230" name="Google Shape;230;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457200" y="274638"/>
            <a:ext cx="847648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Mutual Exclusion with Test-and-Set</a:t>
            </a:r>
            <a:endParaRPr/>
          </a:p>
        </p:txBody>
      </p:sp>
      <p:sp>
        <p:nvSpPr>
          <p:cNvPr id="236" name="Google Shape;236;p19"/>
          <p:cNvSpPr txBox="1"/>
          <p:nvPr>
            <p:ph idx="1" type="body"/>
          </p:nvPr>
        </p:nvSpPr>
        <p:spPr>
          <a:xfrm>
            <a:off x="1143000" y="1447800"/>
            <a:ext cx="4495800" cy="39624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Shared data: </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boolean lock = false;</a:t>
            </a:r>
            <a:br>
              <a:rPr b="1" lang="en-US"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Char char="⚫"/>
            </a:pPr>
            <a:r>
              <a:rPr lang="en-US" sz="2000">
                <a:latin typeface="Times New Roman"/>
                <a:ea typeface="Times New Roman"/>
                <a:cs typeface="Times New Roman"/>
                <a:sym typeface="Times New Roman"/>
              </a:rPr>
              <a:t>Process </a:t>
            </a:r>
            <a:r>
              <a:rPr i="1" lang="en-US" sz="2000">
                <a:latin typeface="Times New Roman"/>
                <a:ea typeface="Times New Roman"/>
                <a:cs typeface="Times New Roman"/>
                <a:sym typeface="Times New Roman"/>
              </a:rPr>
              <a:t>P</a:t>
            </a:r>
            <a:r>
              <a:rPr baseline="-25000" i="1" lang="en-US" sz="2000">
                <a:latin typeface="Times New Roman"/>
                <a:ea typeface="Times New Roman"/>
                <a:cs typeface="Times New Roman"/>
                <a:sym typeface="Times New Roman"/>
              </a:rPr>
              <a:t>i</a:t>
            </a:r>
            <a:endParaRPr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do {</a:t>
            </a:r>
            <a:endParaRPr/>
          </a:p>
          <a:p>
            <a:pPr indent="-283464" lvl="0" marL="365760" rtl="0" algn="l">
              <a:lnSpc>
                <a:spcPct val="100000"/>
              </a:lnSpc>
              <a:spcBef>
                <a:spcPts val="600"/>
              </a:spcBef>
              <a:spcAft>
                <a:spcPts val="0"/>
              </a:spcAft>
              <a:buSzPts val="1600"/>
              <a:buFont typeface="Arial"/>
              <a:buNone/>
            </a:pPr>
            <a:r>
              <a:rPr b="1" lang="en-US" sz="2000">
                <a:latin typeface="Times New Roman"/>
                <a:ea typeface="Times New Roman"/>
                <a:cs typeface="Times New Roman"/>
                <a:sym typeface="Times New Roman"/>
              </a:rPr>
              <a:t>	             while (TestAndSet(lock)) ;</a:t>
            </a:r>
            <a:endParaRPr b="1"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Font typeface="Arial"/>
              <a:buNone/>
            </a:pPr>
            <a:r>
              <a:rPr b="1" lang="en-US" sz="2000">
                <a:latin typeface="Times New Roman"/>
                <a:ea typeface="Times New Roman"/>
                <a:cs typeface="Times New Roman"/>
                <a:sym typeface="Times New Roman"/>
              </a:rPr>
              <a:t>	                 // </a:t>
            </a:r>
            <a:r>
              <a:rPr lang="en-US" sz="2000">
                <a:latin typeface="Times New Roman"/>
                <a:ea typeface="Times New Roman"/>
                <a:cs typeface="Times New Roman"/>
                <a:sym typeface="Times New Roman"/>
              </a:rPr>
              <a:t>critical section</a:t>
            </a:r>
            <a:endParaRPr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Font typeface="Arial"/>
              <a:buNone/>
            </a:pPr>
            <a:r>
              <a:rPr b="1" lang="en-US" sz="2000">
                <a:latin typeface="Times New Roman"/>
                <a:ea typeface="Times New Roman"/>
                <a:cs typeface="Times New Roman"/>
                <a:sym typeface="Times New Roman"/>
              </a:rPr>
              <a:t>	              lock = false;</a:t>
            </a:r>
            <a:endParaRPr/>
          </a:p>
          <a:p>
            <a:pPr indent="-283464" lvl="0" marL="365760" rtl="0" algn="l">
              <a:lnSpc>
                <a:spcPct val="100000"/>
              </a:lnSpc>
              <a:spcBef>
                <a:spcPts val="600"/>
              </a:spcBef>
              <a:spcAft>
                <a:spcPts val="0"/>
              </a:spcAft>
              <a:buSzPts val="1600"/>
              <a:buFont typeface="Arial"/>
              <a:buNone/>
            </a:pPr>
            <a:r>
              <a:rPr b="1" lang="en-US" sz="2000">
                <a:latin typeface="Times New Roman"/>
                <a:ea typeface="Times New Roman"/>
                <a:cs typeface="Times New Roman"/>
                <a:sym typeface="Times New Roman"/>
              </a:rPr>
              <a:t>		// </a:t>
            </a:r>
            <a:r>
              <a:rPr lang="en-US" sz="2000">
                <a:latin typeface="Times New Roman"/>
                <a:ea typeface="Times New Roman"/>
                <a:cs typeface="Times New Roman"/>
                <a:sym typeface="Times New Roman"/>
              </a:rPr>
              <a:t>remainder section</a:t>
            </a:r>
            <a:endParaRPr/>
          </a:p>
          <a:p>
            <a:pPr indent="-283464" lvl="0" marL="365760" rtl="0" algn="l">
              <a:lnSpc>
                <a:spcPct val="100000"/>
              </a:lnSpc>
              <a:spcBef>
                <a:spcPts val="600"/>
              </a:spcBef>
              <a:spcAft>
                <a:spcPts val="0"/>
              </a:spcAft>
              <a:buSzPts val="1600"/>
              <a:buFont typeface="Arial"/>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
        <p:nvSpPr>
          <p:cNvPr id="237" name="Google Shape;237;p19"/>
          <p:cNvSpPr/>
          <p:nvPr/>
        </p:nvSpPr>
        <p:spPr>
          <a:xfrm>
            <a:off x="6019800" y="1447800"/>
            <a:ext cx="2819400" cy="32686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FF"/>
              </a:buClr>
              <a:buSzPts val="2000"/>
              <a:buFont typeface="Times New Roman"/>
              <a:buNone/>
            </a:pPr>
            <a:r>
              <a:rPr lang="en-US" sz="2000">
                <a:solidFill>
                  <a:srgbClr val="0000FF"/>
                </a:solidFill>
                <a:latin typeface="Times New Roman"/>
                <a:ea typeface="Times New Roman"/>
                <a:cs typeface="Times New Roman"/>
                <a:sym typeface="Times New Roman"/>
              </a:rPr>
              <a:t>Process can enter critical section only when </a:t>
            </a:r>
            <a:endParaRPr/>
          </a:p>
          <a:p>
            <a:pPr indent="0" lvl="0" marL="0" marR="0" rtl="0" algn="just">
              <a:lnSpc>
                <a:spcPct val="150000"/>
              </a:lnSpc>
              <a:spcBef>
                <a:spcPts val="0"/>
              </a:spcBef>
              <a:spcAft>
                <a:spcPts val="0"/>
              </a:spcAft>
              <a:buClr>
                <a:srgbClr val="0000FF"/>
              </a:buClr>
              <a:buSzPts val="2000"/>
              <a:buFont typeface="Times New Roman"/>
              <a:buNone/>
            </a:pPr>
            <a:r>
              <a:rPr b="1" lang="en-US" sz="2000">
                <a:solidFill>
                  <a:srgbClr val="0000FF"/>
                </a:solidFill>
                <a:latin typeface="Times New Roman"/>
                <a:ea typeface="Times New Roman"/>
                <a:cs typeface="Times New Roman"/>
                <a:sym typeface="Times New Roman"/>
              </a:rPr>
              <a:t>lock = FALSE</a:t>
            </a:r>
            <a:r>
              <a:rPr lang="en-US" sz="2000">
                <a:solidFill>
                  <a:srgbClr val="0000FF"/>
                </a:solidFill>
                <a:latin typeface="Times New Roman"/>
                <a:ea typeface="Times New Roman"/>
                <a:cs typeface="Times New Roman"/>
                <a:sym typeface="Times New Roman"/>
              </a:rPr>
              <a:t>,  if it is Test &amp; Set lock TRUE to acquire the lock</a:t>
            </a:r>
            <a:endParaRPr/>
          </a:p>
          <a:p>
            <a:pPr indent="0" lvl="0" marL="0" marR="0" rtl="0" algn="just">
              <a:lnSpc>
                <a:spcPct val="150000"/>
              </a:lnSpc>
              <a:spcBef>
                <a:spcPts val="0"/>
              </a:spcBef>
              <a:spcAft>
                <a:spcPts val="0"/>
              </a:spcAft>
              <a:buClr>
                <a:schemeClr val="dk1"/>
              </a:buClr>
              <a:buSzPts val="2000"/>
              <a:buFont typeface="Gill Sans"/>
              <a:buNone/>
            </a:pPr>
            <a:r>
              <a:t/>
            </a:r>
            <a:endParaRPr sz="2000">
              <a:solidFill>
                <a:srgbClr val="0000FF"/>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2000"/>
              <a:buFont typeface="Gill Sans"/>
              <a:buNone/>
            </a:pPr>
            <a:r>
              <a:t/>
            </a:r>
            <a:endParaRPr sz="2000">
              <a:solidFill>
                <a:srgbClr val="0000FF"/>
              </a:solidFill>
              <a:latin typeface="Times New Roman"/>
              <a:ea typeface="Times New Roman"/>
              <a:cs typeface="Times New Roman"/>
              <a:sym typeface="Times New Roman"/>
            </a:endParaRPr>
          </a:p>
        </p:txBody>
      </p:sp>
      <p:sp>
        <p:nvSpPr>
          <p:cNvPr id="238" name="Google Shape;238;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Background</a:t>
            </a:r>
            <a:endParaRPr/>
          </a:p>
        </p:txBody>
      </p:sp>
      <p:sp>
        <p:nvSpPr>
          <p:cNvPr id="113" name="Google Shape;113;p2"/>
          <p:cNvSpPr txBox="1"/>
          <p:nvPr>
            <p:ph idx="1" type="body"/>
          </p:nvPr>
        </p:nvSpPr>
        <p:spPr>
          <a:xfrm>
            <a:off x="1066800" y="1371600"/>
            <a:ext cx="7620000" cy="51054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just">
              <a:lnSpc>
                <a:spcPct val="150000"/>
              </a:lnSpc>
              <a:spcBef>
                <a:spcPts val="0"/>
              </a:spcBef>
              <a:spcAft>
                <a:spcPts val="0"/>
              </a:spcAft>
              <a:buSzPct val="80000"/>
              <a:buChar char="⚫"/>
            </a:pPr>
            <a:r>
              <a:rPr lang="en-US" sz="2400">
                <a:latin typeface="Times New Roman"/>
                <a:ea typeface="Times New Roman"/>
                <a:cs typeface="Times New Roman"/>
                <a:sym typeface="Times New Roman"/>
              </a:rPr>
              <a:t>Concurrent access to shared data may result in data inconsistency</a:t>
            </a:r>
            <a:endParaRPr/>
          </a:p>
          <a:p>
            <a:pPr indent="-283464" lvl="0" marL="365760" rtl="0" algn="just">
              <a:lnSpc>
                <a:spcPct val="150000"/>
              </a:lnSpc>
              <a:spcBef>
                <a:spcPts val="600"/>
              </a:spcBef>
              <a:spcAft>
                <a:spcPts val="0"/>
              </a:spcAft>
              <a:buSzPct val="80000"/>
              <a:buChar char="⚫"/>
            </a:pPr>
            <a:r>
              <a:rPr lang="en-US" sz="2400">
                <a:latin typeface="Times New Roman"/>
                <a:ea typeface="Times New Roman"/>
                <a:cs typeface="Times New Roman"/>
                <a:sym typeface="Times New Roman"/>
              </a:rPr>
              <a:t>Maintaining data consistency requires mechanisms to ensure the orderly execution of cooperating processes</a:t>
            </a:r>
            <a:endParaRPr/>
          </a:p>
          <a:p>
            <a:pPr indent="-283464" lvl="0" marL="365760" rtl="0" algn="just">
              <a:lnSpc>
                <a:spcPct val="150000"/>
              </a:lnSpc>
              <a:spcBef>
                <a:spcPts val="600"/>
              </a:spcBef>
              <a:spcAft>
                <a:spcPts val="0"/>
              </a:spcAft>
              <a:buSzPct val="80000"/>
              <a:buChar char="⚫"/>
            </a:pPr>
            <a:r>
              <a:rPr lang="en-US" sz="2400">
                <a:latin typeface="Times New Roman"/>
                <a:ea typeface="Times New Roman"/>
                <a:cs typeface="Times New Roman"/>
                <a:sym typeface="Times New Roman"/>
              </a:rPr>
              <a:t>Suppose that we wanted to provide a solution to the consumer-producer problem that fills </a:t>
            </a:r>
            <a:r>
              <a:rPr lang="en-US" sz="2400">
                <a:solidFill>
                  <a:srgbClr val="FF0000"/>
                </a:solidFill>
                <a:latin typeface="Times New Roman"/>
                <a:ea typeface="Times New Roman"/>
                <a:cs typeface="Times New Roman"/>
                <a:sym typeface="Times New Roman"/>
              </a:rPr>
              <a:t>all </a:t>
            </a:r>
            <a:r>
              <a:rPr lang="en-US" sz="2400">
                <a:latin typeface="Times New Roman"/>
                <a:ea typeface="Times New Roman"/>
                <a:cs typeface="Times New Roman"/>
                <a:sym typeface="Times New Roman"/>
              </a:rPr>
              <a:t>the buffers. We can do so by having an integer </a:t>
            </a:r>
            <a:r>
              <a:rPr lang="en-US" sz="2400">
                <a:solidFill>
                  <a:srgbClr val="FF0000"/>
                </a:solidFill>
                <a:latin typeface="Times New Roman"/>
                <a:ea typeface="Times New Roman"/>
                <a:cs typeface="Times New Roman"/>
                <a:sym typeface="Times New Roman"/>
              </a:rPr>
              <a:t>count</a:t>
            </a:r>
            <a:r>
              <a:rPr lang="en-US" sz="2400">
                <a:latin typeface="Times New Roman"/>
                <a:ea typeface="Times New Roman"/>
                <a:cs typeface="Times New Roman"/>
                <a:sym typeface="Times New Roman"/>
              </a:rPr>
              <a:t> that keeps track of the number of full buffers.  Initially, count is set to 0. It is incremented by the producer after it produces a new buffer and is decremented by the consumer after it consumes a buffer.</a:t>
            </a:r>
            <a:endParaRPr/>
          </a:p>
        </p:txBody>
      </p:sp>
      <p:sp>
        <p:nvSpPr>
          <p:cNvPr id="114" name="Google Shape;114;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Synchronization Hardware </a:t>
            </a:r>
            <a:endParaRPr/>
          </a:p>
        </p:txBody>
      </p:sp>
      <p:sp>
        <p:nvSpPr>
          <p:cNvPr id="244" name="Google Shape;244;p20"/>
          <p:cNvSpPr txBox="1"/>
          <p:nvPr>
            <p:ph idx="1" type="body"/>
          </p:nvPr>
        </p:nvSpPr>
        <p:spPr>
          <a:xfrm>
            <a:off x="838200" y="1295400"/>
            <a:ext cx="4648200" cy="35052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760"/>
              <a:buChar char="⚫"/>
            </a:pPr>
            <a:r>
              <a:rPr lang="en-US" sz="2200">
                <a:latin typeface="Times New Roman"/>
                <a:ea typeface="Times New Roman"/>
                <a:cs typeface="Times New Roman"/>
                <a:sym typeface="Times New Roman"/>
              </a:rPr>
              <a:t>Atomically swap two variables.</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760"/>
              <a:buFont typeface="Arial"/>
              <a:buNone/>
            </a:pPr>
            <a:r>
              <a:rPr b="1" lang="en-US" sz="2200">
                <a:latin typeface="Times New Roman"/>
                <a:ea typeface="Times New Roman"/>
                <a:cs typeface="Times New Roman"/>
                <a:sym typeface="Times New Roman"/>
              </a:rPr>
              <a:t>void Swap(boolean &amp;a, boolean &amp;b)</a:t>
            </a:r>
            <a:endParaRPr/>
          </a:p>
          <a:p>
            <a:pPr indent="-283464" lvl="0" marL="365760" rtl="0" algn="l">
              <a:lnSpc>
                <a:spcPct val="100000"/>
              </a:lnSpc>
              <a:spcBef>
                <a:spcPts val="600"/>
              </a:spcBef>
              <a:spcAft>
                <a:spcPts val="0"/>
              </a:spcAft>
              <a:buSzPts val="1760"/>
              <a:buFont typeface="Arial"/>
              <a:buNone/>
            </a:pPr>
            <a:r>
              <a:rPr b="1" lang="en-US" sz="2200">
                <a:latin typeface="Times New Roman"/>
                <a:ea typeface="Times New Roman"/>
                <a:cs typeface="Times New Roman"/>
                <a:sym typeface="Times New Roman"/>
              </a:rPr>
              <a:t>       {</a:t>
            </a:r>
            <a:endParaRPr/>
          </a:p>
          <a:p>
            <a:pPr indent="-283464" lvl="0" marL="365760" rtl="0" algn="l">
              <a:lnSpc>
                <a:spcPct val="100000"/>
              </a:lnSpc>
              <a:spcBef>
                <a:spcPts val="600"/>
              </a:spcBef>
              <a:spcAft>
                <a:spcPts val="0"/>
              </a:spcAft>
              <a:buSzPts val="1760"/>
              <a:buFont typeface="Arial"/>
              <a:buNone/>
            </a:pPr>
            <a:r>
              <a:rPr b="1" lang="en-US" sz="2200">
                <a:latin typeface="Times New Roman"/>
                <a:ea typeface="Times New Roman"/>
                <a:cs typeface="Times New Roman"/>
                <a:sym typeface="Times New Roman"/>
              </a:rPr>
              <a:t>			boolean temp = a;</a:t>
            </a:r>
            <a:endParaRPr/>
          </a:p>
          <a:p>
            <a:pPr indent="-283464" lvl="0" marL="365760" rtl="0" algn="l">
              <a:lnSpc>
                <a:spcPct val="100000"/>
              </a:lnSpc>
              <a:spcBef>
                <a:spcPts val="600"/>
              </a:spcBef>
              <a:spcAft>
                <a:spcPts val="0"/>
              </a:spcAft>
              <a:buSzPts val="1760"/>
              <a:buFont typeface="Arial"/>
              <a:buNone/>
            </a:pPr>
            <a:r>
              <a:rPr b="1" lang="en-US" sz="2200">
                <a:latin typeface="Times New Roman"/>
                <a:ea typeface="Times New Roman"/>
                <a:cs typeface="Times New Roman"/>
                <a:sym typeface="Times New Roman"/>
              </a:rPr>
              <a:t>			a = b;</a:t>
            </a:r>
            <a:endParaRPr/>
          </a:p>
          <a:p>
            <a:pPr indent="-283464" lvl="0" marL="365760" rtl="0" algn="l">
              <a:lnSpc>
                <a:spcPct val="100000"/>
              </a:lnSpc>
              <a:spcBef>
                <a:spcPts val="600"/>
              </a:spcBef>
              <a:spcAft>
                <a:spcPts val="0"/>
              </a:spcAft>
              <a:buSzPts val="1760"/>
              <a:buFont typeface="Arial"/>
              <a:buNone/>
            </a:pPr>
            <a:r>
              <a:rPr b="1" lang="en-US" sz="2200">
                <a:latin typeface="Times New Roman"/>
                <a:ea typeface="Times New Roman"/>
                <a:cs typeface="Times New Roman"/>
                <a:sym typeface="Times New Roman"/>
              </a:rPr>
              <a:t>			b = temp;</a:t>
            </a:r>
            <a:endParaRPr/>
          </a:p>
          <a:p>
            <a:pPr indent="-283464" lvl="0" marL="365760" rtl="0" algn="l">
              <a:lnSpc>
                <a:spcPct val="100000"/>
              </a:lnSpc>
              <a:spcBef>
                <a:spcPts val="600"/>
              </a:spcBef>
              <a:spcAft>
                <a:spcPts val="0"/>
              </a:spcAft>
              <a:buSzPts val="1760"/>
              <a:buFont typeface="Arial"/>
              <a:buNone/>
            </a:pPr>
            <a:r>
              <a:rPr b="1" lang="en-US" sz="22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t>
            </a:r>
            <a:endParaRPr/>
          </a:p>
        </p:txBody>
      </p:sp>
      <p:sp>
        <p:nvSpPr>
          <p:cNvPr id="245" name="Google Shape;245;p20"/>
          <p:cNvSpPr/>
          <p:nvPr/>
        </p:nvSpPr>
        <p:spPr>
          <a:xfrm>
            <a:off x="5105400" y="1219200"/>
            <a:ext cx="533400" cy="3886200"/>
          </a:xfrm>
          <a:prstGeom prst="rightBrace">
            <a:avLst>
              <a:gd fmla="val 8333" name="adj1"/>
              <a:gd fmla="val 50000" name="adj2"/>
            </a:avLst>
          </a:prstGeom>
          <a:noFill/>
          <a:ln cap="flat" cmpd="sng" w="222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6" name="Google Shape;246;p20"/>
          <p:cNvSpPr txBox="1"/>
          <p:nvPr/>
        </p:nvSpPr>
        <p:spPr>
          <a:xfrm>
            <a:off x="5715000" y="2286000"/>
            <a:ext cx="3200400" cy="161582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200">
                <a:solidFill>
                  <a:srgbClr val="0000FF"/>
                </a:solidFill>
                <a:latin typeface="Times New Roman"/>
                <a:ea typeface="Times New Roman"/>
                <a:cs typeface="Times New Roman"/>
                <a:sym typeface="Times New Roman"/>
              </a:rPr>
              <a:t>The instruction exchanges contents of a register with that of a memory location</a:t>
            </a:r>
            <a:endParaRPr sz="2200">
              <a:solidFill>
                <a:srgbClr val="0000FF"/>
              </a:solidFill>
              <a:latin typeface="Times New Roman"/>
              <a:ea typeface="Times New Roman"/>
              <a:cs typeface="Times New Roman"/>
              <a:sym typeface="Times New Roman"/>
            </a:endParaRPr>
          </a:p>
        </p:txBody>
      </p:sp>
      <p:sp>
        <p:nvSpPr>
          <p:cNvPr id="247" name="Google Shape;247;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idx="1" type="body"/>
          </p:nvPr>
        </p:nvSpPr>
        <p:spPr>
          <a:xfrm>
            <a:off x="914400" y="914400"/>
            <a:ext cx="4343400" cy="59436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Shared data (initialized to </a:t>
            </a:r>
            <a:r>
              <a:rPr b="1" lang="en-US" sz="2000">
                <a:latin typeface="Times New Roman"/>
                <a:ea typeface="Times New Roman"/>
                <a:cs typeface="Times New Roman"/>
                <a:sym typeface="Times New Roman"/>
              </a:rPr>
              <a:t>false</a:t>
            </a:r>
            <a:r>
              <a:rPr lang="en-US" sz="2000">
                <a:latin typeface="Times New Roman"/>
                <a:ea typeface="Times New Roman"/>
                <a:cs typeface="Times New Roman"/>
                <a:sym typeface="Times New Roman"/>
              </a:rPr>
              <a:t>):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boolean lock;</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Each process has boolean variable key; initialized to true.</a:t>
            </a:r>
            <a:endParaRPr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Char char="⚫"/>
            </a:pPr>
            <a:r>
              <a:rPr b="1" lang="en-US" sz="2000">
                <a:solidFill>
                  <a:srgbClr val="0000FF"/>
                </a:solidFill>
                <a:latin typeface="Times New Roman"/>
                <a:ea typeface="Times New Roman"/>
                <a:cs typeface="Times New Roman"/>
                <a:sym typeface="Times New Roman"/>
              </a:rPr>
              <a:t>Process </a:t>
            </a:r>
            <a:r>
              <a:rPr b="1" i="1" lang="en-US" sz="2000">
                <a:solidFill>
                  <a:srgbClr val="0000FF"/>
                </a:solidFill>
                <a:latin typeface="Times New Roman"/>
                <a:ea typeface="Times New Roman"/>
                <a:cs typeface="Times New Roman"/>
                <a:sym typeface="Times New Roman"/>
              </a:rPr>
              <a:t>P</a:t>
            </a:r>
            <a:r>
              <a:rPr b="1" baseline="-25000" i="1" lang="en-US" sz="2000">
                <a:solidFill>
                  <a:srgbClr val="0000FF"/>
                </a:solidFill>
                <a:latin typeface="Times New Roman"/>
                <a:ea typeface="Times New Roman"/>
                <a:cs typeface="Times New Roman"/>
                <a:sym typeface="Times New Roman"/>
              </a:rPr>
              <a:t>i</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do {</a:t>
            </a:r>
            <a:endParaRPr/>
          </a:p>
          <a:p>
            <a:pPr indent="-283464" lvl="0" marL="365760" rtl="0" algn="l">
              <a:lnSpc>
                <a:spcPct val="10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key = true;</a:t>
            </a:r>
            <a:endParaRPr/>
          </a:p>
          <a:p>
            <a:pPr indent="-283464" lvl="0" marL="365760" rtl="0" algn="l">
              <a:lnSpc>
                <a:spcPct val="10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while (key = = true) </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lang="en-US" sz="2000">
                <a:solidFill>
                  <a:srgbClr val="0000FF"/>
                </a:solidFill>
                <a:latin typeface="Times New Roman"/>
                <a:ea typeface="Times New Roman"/>
                <a:cs typeface="Times New Roman"/>
                <a:sym typeface="Times New Roman"/>
              </a:rPr>
              <a:t>Swap(lock,key);</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critical section</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lang="en-US" sz="2000">
                <a:solidFill>
                  <a:srgbClr val="0000FF"/>
                </a:solidFill>
                <a:latin typeface="Times New Roman"/>
                <a:ea typeface="Times New Roman"/>
                <a:cs typeface="Times New Roman"/>
                <a:sym typeface="Times New Roman"/>
              </a:rPr>
              <a:t> Swap(lock,key);</a:t>
            </a:r>
            <a:endParaRPr sz="2000">
              <a:solidFill>
                <a:srgbClr val="0000FF"/>
              </a:solidFill>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remainder section</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253" name="Google Shape;253;p21"/>
          <p:cNvSpPr txBox="1"/>
          <p:nvPr>
            <p:ph type="title"/>
          </p:nvPr>
        </p:nvSpPr>
        <p:spPr>
          <a:xfrm>
            <a:off x="304800" y="274638"/>
            <a:ext cx="8628888"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Synchronization Hardware :  </a:t>
            </a:r>
            <a:r>
              <a:rPr lang="en-US" sz="2700">
                <a:latin typeface="Times New Roman"/>
                <a:ea typeface="Times New Roman"/>
                <a:cs typeface="Times New Roman"/>
                <a:sym typeface="Times New Roman"/>
              </a:rPr>
              <a:t>for Mutual Exclusion</a:t>
            </a:r>
            <a:br>
              <a:rPr lang="en-US" sz="3200"/>
            </a:br>
            <a:endParaRPr/>
          </a:p>
        </p:txBody>
      </p:sp>
      <p:sp>
        <p:nvSpPr>
          <p:cNvPr id="254" name="Google Shape;254;p21"/>
          <p:cNvSpPr txBox="1"/>
          <p:nvPr/>
        </p:nvSpPr>
        <p:spPr>
          <a:xfrm>
            <a:off x="5715000" y="1600200"/>
            <a:ext cx="32004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“process can enter critical section only if lock==false &amp; key == true.”</a:t>
            </a:r>
            <a:endParaRPr/>
          </a:p>
          <a:p>
            <a:pPr indent="0" lvl="0" marL="0" marR="0" rtl="0" algn="l">
              <a:lnSpc>
                <a:spcPct val="150000"/>
              </a:lnSpc>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“lock==true and key ==false means lock is acquired.”</a:t>
            </a:r>
            <a:endParaRPr sz="2000">
              <a:solidFill>
                <a:srgbClr val="0000FF"/>
              </a:solidFill>
              <a:latin typeface="Times New Roman"/>
              <a:ea typeface="Times New Roman"/>
              <a:cs typeface="Times New Roman"/>
              <a:sym typeface="Times New Roman"/>
            </a:endParaRPr>
          </a:p>
        </p:txBody>
      </p:sp>
      <p:sp>
        <p:nvSpPr>
          <p:cNvPr id="255" name="Google Shape;255;p21"/>
          <p:cNvSpPr/>
          <p:nvPr/>
        </p:nvSpPr>
        <p:spPr>
          <a:xfrm>
            <a:off x="5257800" y="1524000"/>
            <a:ext cx="381000" cy="3733800"/>
          </a:xfrm>
          <a:prstGeom prst="righ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6" name="Google Shape;256;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Mutual Exclusion Machine Instructions</a:t>
            </a:r>
            <a:endParaRPr/>
          </a:p>
        </p:txBody>
      </p:sp>
      <p:sp>
        <p:nvSpPr>
          <p:cNvPr id="262" name="Google Shape;262;p22"/>
          <p:cNvSpPr txBox="1"/>
          <p:nvPr>
            <p:ph idx="1" type="body"/>
          </p:nvPr>
        </p:nvSpPr>
        <p:spPr>
          <a:xfrm>
            <a:off x="1143000" y="1447800"/>
            <a:ext cx="7790688"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b="1" lang="en-US" sz="2000">
                <a:solidFill>
                  <a:srgbClr val="0000FF"/>
                </a:solidFill>
                <a:latin typeface="Times New Roman"/>
                <a:ea typeface="Times New Roman"/>
                <a:cs typeface="Times New Roman"/>
                <a:sym typeface="Times New Roman"/>
              </a:rPr>
              <a:t>Advantages</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Applicable to any number of processes on either a single processor or multiple processors sharing main memory</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It is simple and therefore easy to verify</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It can be used to support multiple critical sections</a:t>
            </a:r>
            <a:endParaRPr/>
          </a:p>
        </p:txBody>
      </p:sp>
      <p:sp>
        <p:nvSpPr>
          <p:cNvPr id="263" name="Google Shape;263;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Mutual Exclusion Machine Instructions</a:t>
            </a:r>
            <a:endParaRPr/>
          </a:p>
        </p:txBody>
      </p:sp>
      <p:sp>
        <p:nvSpPr>
          <p:cNvPr id="269" name="Google Shape;269;p23"/>
          <p:cNvSpPr txBox="1"/>
          <p:nvPr>
            <p:ph idx="1" type="body"/>
          </p:nvPr>
        </p:nvSpPr>
        <p:spPr>
          <a:xfrm>
            <a:off x="1143000" y="1447800"/>
            <a:ext cx="7790688"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b="1" lang="en-US" sz="2000">
                <a:solidFill>
                  <a:srgbClr val="0000FF"/>
                </a:solidFill>
                <a:latin typeface="Times New Roman"/>
                <a:ea typeface="Times New Roman"/>
                <a:cs typeface="Times New Roman"/>
                <a:sym typeface="Times New Roman"/>
              </a:rPr>
              <a:t>Disadvantages</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Busy-waiting consumes processor time</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Starvation is possible when a process leaves a critical section and more than one process is waiting.  </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Deadlock</a:t>
            </a:r>
            <a:endParaRPr/>
          </a:p>
          <a:p>
            <a:pPr indent="-228599" lvl="2" marL="886967" rtl="0" algn="l">
              <a:lnSpc>
                <a:spcPct val="150000"/>
              </a:lnSpc>
              <a:spcBef>
                <a:spcPts val="400"/>
              </a:spcBef>
              <a:spcAft>
                <a:spcPts val="0"/>
              </a:spcAft>
              <a:buSzPts val="2000"/>
              <a:buChar char="●"/>
            </a:pPr>
            <a:r>
              <a:rPr lang="en-US" sz="2000">
                <a:latin typeface="Times New Roman"/>
                <a:ea typeface="Times New Roman"/>
                <a:cs typeface="Times New Roman"/>
                <a:sym typeface="Times New Roman"/>
              </a:rPr>
              <a:t>If a low priority process has the critical region and a higher priority process needs, the higher priority process will obtain the processor to wait for the critical region</a:t>
            </a:r>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237744" lvl="1" marL="640080" rtl="0" algn="l">
              <a:lnSpc>
                <a:spcPct val="150000"/>
              </a:lnSpc>
              <a:spcBef>
                <a:spcPts val="550"/>
              </a:spcBef>
              <a:spcAft>
                <a:spcPts val="0"/>
              </a:spcAft>
              <a:buSzPts val="2000"/>
              <a:buNone/>
            </a:pPr>
            <a:r>
              <a:t/>
            </a:r>
            <a:endParaRPr sz="2000">
              <a:latin typeface="Times New Roman"/>
              <a:ea typeface="Times New Roman"/>
              <a:cs typeface="Times New Roman"/>
              <a:sym typeface="Times New Roman"/>
            </a:endParaRPr>
          </a:p>
        </p:txBody>
      </p:sp>
      <p:sp>
        <p:nvSpPr>
          <p:cNvPr id="270" name="Google Shape;270;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1435608" y="274638"/>
            <a:ext cx="7498080" cy="7921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Semaphores</a:t>
            </a:r>
            <a:endParaRPr/>
          </a:p>
        </p:txBody>
      </p:sp>
      <p:sp>
        <p:nvSpPr>
          <p:cNvPr id="276" name="Google Shape;276;p24"/>
          <p:cNvSpPr txBox="1"/>
          <p:nvPr>
            <p:ph idx="1" type="body"/>
          </p:nvPr>
        </p:nvSpPr>
        <p:spPr>
          <a:xfrm>
            <a:off x="1219200" y="838200"/>
            <a:ext cx="7714488" cy="54102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Special variable called a semaphore is used for signaling</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A process is suspended until, it has received a specific signal.</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Semaphore is a variable that has an integer value</a:t>
            </a:r>
            <a:endParaRPr/>
          </a:p>
          <a:p>
            <a:pPr indent="-237744" lvl="1" marL="640080" rtl="0" algn="l">
              <a:lnSpc>
                <a:spcPct val="150000"/>
              </a:lnSpc>
              <a:spcBef>
                <a:spcPts val="550"/>
              </a:spcBef>
              <a:spcAft>
                <a:spcPts val="0"/>
              </a:spcAft>
              <a:buSzPts val="1800"/>
              <a:buChar char="◦"/>
            </a:pPr>
            <a:r>
              <a:rPr lang="en-US" sz="1800">
                <a:latin typeface="Times New Roman"/>
                <a:ea typeface="Times New Roman"/>
                <a:cs typeface="Times New Roman"/>
                <a:sym typeface="Times New Roman"/>
              </a:rPr>
              <a:t>May be initialized to a nonnegative number</a:t>
            </a:r>
            <a:endParaRPr/>
          </a:p>
          <a:p>
            <a:pPr indent="-237744" lvl="1" marL="640080" rtl="0" algn="l">
              <a:lnSpc>
                <a:spcPct val="150000"/>
              </a:lnSpc>
              <a:spcBef>
                <a:spcPts val="550"/>
              </a:spcBef>
              <a:spcAft>
                <a:spcPts val="0"/>
              </a:spcAft>
              <a:buSzPts val="1800"/>
              <a:buChar char="◦"/>
            </a:pPr>
            <a:r>
              <a:rPr lang="en-US" sz="1800">
                <a:latin typeface="Times New Roman"/>
                <a:ea typeface="Times New Roman"/>
                <a:cs typeface="Times New Roman"/>
                <a:sym typeface="Times New Roman"/>
              </a:rPr>
              <a:t>Wait operation decrements the semaphore value</a:t>
            </a:r>
            <a:endParaRPr/>
          </a:p>
          <a:p>
            <a:pPr indent="-237744" lvl="1" marL="640080" rtl="0" algn="l">
              <a:lnSpc>
                <a:spcPct val="150000"/>
              </a:lnSpc>
              <a:spcBef>
                <a:spcPts val="550"/>
              </a:spcBef>
              <a:spcAft>
                <a:spcPts val="0"/>
              </a:spcAft>
              <a:buSzPts val="1800"/>
              <a:buChar char="◦"/>
            </a:pPr>
            <a:r>
              <a:rPr lang="en-US" sz="1800">
                <a:latin typeface="Times New Roman"/>
                <a:ea typeface="Times New Roman"/>
                <a:cs typeface="Times New Roman"/>
                <a:sym typeface="Times New Roman"/>
              </a:rPr>
              <a:t>Signal operation increments semaphore value</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Two standard operations modify S: wait() and signal()</a:t>
            </a:r>
            <a:endParaRPr/>
          </a:p>
          <a:p>
            <a:pPr indent="-283464" lvl="0" marL="365760" rtl="0" algn="l">
              <a:lnSpc>
                <a:spcPct val="100000"/>
              </a:lnSpc>
              <a:spcBef>
                <a:spcPts val="600"/>
              </a:spcBef>
              <a:spcAft>
                <a:spcPts val="0"/>
              </a:spcAft>
              <a:buSzPts val="1600"/>
              <a:buChar char="⚫"/>
            </a:pPr>
            <a:r>
              <a:rPr lang="en-US" sz="2000">
                <a:latin typeface="Times New Roman"/>
                <a:ea typeface="Times New Roman"/>
                <a:cs typeface="Times New Roman"/>
                <a:sym typeface="Times New Roman"/>
              </a:rPr>
              <a:t>can only be accessed via two indivisible (atomic) operations</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br>
              <a:rPr b="1" lang="en-US"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p:txBody>
      </p:sp>
      <p:sp>
        <p:nvSpPr>
          <p:cNvPr id="277" name="Google Shape;277;p24"/>
          <p:cNvSpPr/>
          <p:nvPr/>
        </p:nvSpPr>
        <p:spPr>
          <a:xfrm>
            <a:off x="2209800" y="4953000"/>
            <a:ext cx="22098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1800"/>
              <a:buFont typeface="Arial"/>
              <a:buNone/>
            </a:pPr>
            <a:r>
              <a:rPr b="1" i="1" lang="en-US" sz="1800">
                <a:solidFill>
                  <a:srgbClr val="0000FF"/>
                </a:solidFill>
                <a:latin typeface="Times New Roman"/>
                <a:ea typeface="Times New Roman"/>
                <a:cs typeface="Times New Roman"/>
                <a:sym typeface="Times New Roman"/>
              </a:rPr>
              <a:t>wait</a:t>
            </a:r>
            <a:r>
              <a:rPr b="1" lang="en-US" sz="1800">
                <a:solidFill>
                  <a:srgbClr val="0000FF"/>
                </a:solidFill>
                <a:latin typeface="Times New Roman"/>
                <a:ea typeface="Times New Roman"/>
                <a:cs typeface="Times New Roman"/>
                <a:sym typeface="Times New Roman"/>
              </a:rPr>
              <a:t> (</a:t>
            </a:r>
            <a:r>
              <a:rPr b="1" i="1" lang="en-US" sz="1800">
                <a:solidFill>
                  <a:srgbClr val="0000FF"/>
                </a:solidFill>
                <a:latin typeface="Times New Roman"/>
                <a:ea typeface="Times New Roman"/>
                <a:cs typeface="Times New Roman"/>
                <a:sym typeface="Times New Roman"/>
              </a:rPr>
              <a:t>S</a:t>
            </a:r>
            <a:r>
              <a:rPr b="1" lang="en-US" sz="1800">
                <a:solidFill>
                  <a:srgbClr val="0000FF"/>
                </a:solidFill>
                <a:latin typeface="Times New Roman"/>
                <a:ea typeface="Times New Roman"/>
                <a:cs typeface="Times New Roman"/>
                <a:sym typeface="Times New Roman"/>
              </a:rPr>
              <a:t>)</a:t>
            </a:r>
            <a:endParaRPr/>
          </a:p>
          <a:p>
            <a:pPr indent="0" lvl="0" marL="0" marR="0" rtl="0" algn="l">
              <a:spcBef>
                <a:spcPts val="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a:t>
            </a:r>
            <a:endParaRPr/>
          </a:p>
          <a:p>
            <a:pPr indent="0" lvl="0" marL="0" marR="0" rtl="0" algn="l">
              <a:spcBef>
                <a:spcPts val="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while </a:t>
            </a:r>
            <a:r>
              <a:rPr b="1" i="1" lang="en-US" sz="1800">
                <a:solidFill>
                  <a:srgbClr val="0000FF"/>
                </a:solidFill>
                <a:latin typeface="Times New Roman"/>
                <a:ea typeface="Times New Roman"/>
                <a:cs typeface="Times New Roman"/>
                <a:sym typeface="Times New Roman"/>
              </a:rPr>
              <a:t>S</a:t>
            </a:r>
            <a:r>
              <a:rPr b="1" lang="en-US" sz="1800">
                <a:solidFill>
                  <a:srgbClr val="0000FF"/>
                </a:solidFill>
                <a:latin typeface="Times New Roman"/>
                <a:ea typeface="Times New Roman"/>
                <a:cs typeface="Times New Roman"/>
                <a:sym typeface="Times New Roman"/>
              </a:rPr>
              <a:t>≤ 0</a:t>
            </a:r>
            <a:endParaRPr/>
          </a:p>
          <a:p>
            <a:pPr indent="0" lvl="0" marL="0" marR="0" rtl="0" algn="l">
              <a:spcBef>
                <a:spcPts val="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do </a:t>
            </a:r>
            <a:r>
              <a:rPr b="1" i="1" lang="en-US" sz="1800">
                <a:solidFill>
                  <a:srgbClr val="0000FF"/>
                </a:solidFill>
                <a:latin typeface="Times New Roman"/>
                <a:ea typeface="Times New Roman"/>
                <a:cs typeface="Times New Roman"/>
                <a:sym typeface="Times New Roman"/>
              </a:rPr>
              <a:t>no-op</a:t>
            </a:r>
            <a:r>
              <a:rPr b="1" lang="en-US" sz="1800">
                <a:solidFill>
                  <a:srgbClr val="0000FF"/>
                </a:solidFill>
                <a:latin typeface="Times New Roman"/>
                <a:ea typeface="Times New Roman"/>
                <a:cs typeface="Times New Roman"/>
                <a:sym typeface="Times New Roman"/>
              </a:rPr>
              <a:t>;</a:t>
            </a:r>
            <a:br>
              <a:rPr b="1" lang="en-US" sz="1800">
                <a:solidFill>
                  <a:srgbClr val="0000FF"/>
                </a:solidFill>
                <a:latin typeface="Times New Roman"/>
                <a:ea typeface="Times New Roman"/>
                <a:cs typeface="Times New Roman"/>
                <a:sym typeface="Times New Roman"/>
              </a:rPr>
            </a:br>
            <a:r>
              <a:rPr b="1" lang="en-US" sz="1800">
                <a:solidFill>
                  <a:srgbClr val="0000FF"/>
                </a:solidFill>
                <a:latin typeface="Times New Roman"/>
                <a:ea typeface="Times New Roman"/>
                <a:cs typeface="Times New Roman"/>
                <a:sym typeface="Times New Roman"/>
              </a:rPr>
              <a:t>      </a:t>
            </a:r>
            <a:r>
              <a:rPr b="1" i="1" lang="en-US" sz="1800">
                <a:solidFill>
                  <a:srgbClr val="0000FF"/>
                </a:solidFill>
                <a:latin typeface="Times New Roman"/>
                <a:ea typeface="Times New Roman"/>
                <a:cs typeface="Times New Roman"/>
                <a:sym typeface="Times New Roman"/>
              </a:rPr>
              <a:t>S</a:t>
            </a:r>
            <a:r>
              <a:rPr b="1" lang="en-US" sz="1800">
                <a:solidFill>
                  <a:srgbClr val="0000FF"/>
                </a:solidFill>
                <a:latin typeface="Times New Roman"/>
                <a:ea typeface="Times New Roman"/>
                <a:cs typeface="Times New Roman"/>
                <a:sym typeface="Times New Roman"/>
              </a:rPr>
              <a:t>--;</a:t>
            </a:r>
            <a:endParaRPr/>
          </a:p>
          <a:p>
            <a:pPr indent="0" lvl="0" marL="0" marR="0" rtl="0" algn="l">
              <a:spcBef>
                <a:spcPts val="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a:t>
            </a:r>
            <a:endParaRPr b="1" sz="1800">
              <a:solidFill>
                <a:srgbClr val="0000FF"/>
              </a:solidFill>
              <a:latin typeface="Gill Sans"/>
              <a:ea typeface="Gill Sans"/>
              <a:cs typeface="Gill Sans"/>
              <a:sym typeface="Gill Sans"/>
            </a:endParaRPr>
          </a:p>
        </p:txBody>
      </p:sp>
      <p:sp>
        <p:nvSpPr>
          <p:cNvPr id="278" name="Google Shape;278;p24"/>
          <p:cNvSpPr/>
          <p:nvPr/>
        </p:nvSpPr>
        <p:spPr>
          <a:xfrm>
            <a:off x="5638800" y="4953000"/>
            <a:ext cx="1752600" cy="16158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1800"/>
              <a:buFont typeface="Arial"/>
              <a:buNone/>
            </a:pPr>
            <a:r>
              <a:rPr b="1" i="1" lang="en-US" sz="1800">
                <a:solidFill>
                  <a:srgbClr val="0000FF"/>
                </a:solidFill>
                <a:latin typeface="Times New Roman"/>
                <a:ea typeface="Times New Roman"/>
                <a:cs typeface="Times New Roman"/>
                <a:sym typeface="Times New Roman"/>
              </a:rPr>
              <a:t>signal</a:t>
            </a:r>
            <a:r>
              <a:rPr b="1" lang="en-US" sz="1800">
                <a:solidFill>
                  <a:srgbClr val="0000FF"/>
                </a:solidFill>
                <a:latin typeface="Times New Roman"/>
                <a:ea typeface="Times New Roman"/>
                <a:cs typeface="Times New Roman"/>
                <a:sym typeface="Times New Roman"/>
              </a:rPr>
              <a:t> (</a:t>
            </a:r>
            <a:r>
              <a:rPr b="1" i="1" lang="en-US" sz="1800">
                <a:solidFill>
                  <a:srgbClr val="0000FF"/>
                </a:solidFill>
                <a:latin typeface="Times New Roman"/>
                <a:ea typeface="Times New Roman"/>
                <a:cs typeface="Times New Roman"/>
                <a:sym typeface="Times New Roman"/>
              </a:rPr>
              <a:t>S</a:t>
            </a:r>
            <a:r>
              <a:rPr b="1" lang="en-US" sz="1800">
                <a:solidFill>
                  <a:srgbClr val="0000FF"/>
                </a:solidFill>
                <a:latin typeface="Times New Roman"/>
                <a:ea typeface="Times New Roman"/>
                <a:cs typeface="Times New Roman"/>
                <a:sym typeface="Times New Roman"/>
              </a:rPr>
              <a:t>):</a:t>
            </a:r>
            <a:endParaRPr/>
          </a:p>
          <a:p>
            <a:pPr indent="0" lvl="0" marL="0" marR="0" rtl="0" algn="l">
              <a:spcBef>
                <a:spcPts val="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a:t>
            </a:r>
            <a:endParaRPr/>
          </a:p>
          <a:p>
            <a:pPr indent="0" lvl="0" marL="0" marR="0" rtl="0" algn="l">
              <a:spcBef>
                <a:spcPts val="0"/>
              </a:spcBef>
              <a:spcAft>
                <a:spcPts val="0"/>
              </a:spcAft>
              <a:buClr>
                <a:srgbClr val="0000FF"/>
              </a:buClr>
              <a:buSzPts val="1800"/>
              <a:buFont typeface="Arial"/>
              <a:buNone/>
            </a:pPr>
            <a:r>
              <a:rPr b="1" i="1" lang="en-US" sz="1800">
                <a:solidFill>
                  <a:srgbClr val="0000FF"/>
                </a:solidFill>
                <a:latin typeface="Times New Roman"/>
                <a:ea typeface="Times New Roman"/>
                <a:cs typeface="Times New Roman"/>
                <a:sym typeface="Times New Roman"/>
              </a:rPr>
              <a:t>      S++;</a:t>
            </a:r>
            <a:endParaRPr/>
          </a:p>
          <a:p>
            <a:pPr indent="0" lvl="0" marL="0" marR="0" rtl="0" algn="l">
              <a:spcBef>
                <a:spcPts val="0"/>
              </a:spcBef>
              <a:spcAft>
                <a:spcPts val="0"/>
              </a:spcAft>
              <a:buClr>
                <a:srgbClr val="0000FF"/>
              </a:buClr>
              <a:buSzPts val="1800"/>
              <a:buFont typeface="Arial"/>
              <a:buNone/>
            </a:pPr>
            <a:r>
              <a:rPr b="1" i="1" lang="en-US" sz="1800">
                <a:solidFill>
                  <a:srgbClr val="0000FF"/>
                </a:solidFill>
                <a:latin typeface="Times New Roman"/>
                <a:ea typeface="Times New Roman"/>
                <a:cs typeface="Times New Roman"/>
                <a:sym typeface="Times New Roman"/>
              </a:rPr>
              <a:t> }</a:t>
            </a:r>
            <a:endParaRPr b="1" sz="1800">
              <a:solidFill>
                <a:srgbClr val="0000FF"/>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800">
              <a:solidFill>
                <a:srgbClr val="0000FF"/>
              </a:solidFill>
              <a:latin typeface="Times New Roman"/>
              <a:ea typeface="Times New Roman"/>
              <a:cs typeface="Times New Roman"/>
              <a:sym typeface="Times New Roman"/>
            </a:endParaRPr>
          </a:p>
        </p:txBody>
      </p:sp>
      <p:sp>
        <p:nvSpPr>
          <p:cNvPr id="279" name="Google Shape;279;p24"/>
          <p:cNvSpPr/>
          <p:nvPr/>
        </p:nvSpPr>
        <p:spPr>
          <a:xfrm>
            <a:off x="4648200" y="4953000"/>
            <a:ext cx="228600" cy="1447800"/>
          </a:xfrm>
          <a:prstGeom prst="upDownArrow">
            <a:avLst>
              <a:gd fmla="val 50000" name="adj1"/>
              <a:gd fmla="val 50000" name="adj2"/>
            </a:avLst>
          </a:prstGeom>
          <a:solidFill>
            <a:schemeClr val="accent1"/>
          </a:solidFill>
          <a:ln cap="flat" cmpd="sng" w="25400">
            <a:solidFill>
              <a:srgbClr val="862C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0" name="Google Shape;280;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1152525" y="171450"/>
            <a:ext cx="7248525" cy="7429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Semaphore :</a:t>
            </a:r>
            <a:r>
              <a:rPr b="1" lang="en-US" sz="2800">
                <a:latin typeface="Times New Roman"/>
                <a:ea typeface="Times New Roman"/>
                <a:cs typeface="Times New Roman"/>
                <a:sym typeface="Times New Roman"/>
              </a:rPr>
              <a:t>Critical Section of </a:t>
            </a:r>
            <a:r>
              <a:rPr b="1" i="1" lang="en-US" sz="2800">
                <a:latin typeface="Times New Roman"/>
                <a:ea typeface="Times New Roman"/>
                <a:cs typeface="Times New Roman"/>
                <a:sym typeface="Times New Roman"/>
              </a:rPr>
              <a:t>n</a:t>
            </a:r>
            <a:r>
              <a:rPr b="1" lang="en-US" sz="2800">
                <a:latin typeface="Times New Roman"/>
                <a:ea typeface="Times New Roman"/>
                <a:cs typeface="Times New Roman"/>
                <a:sym typeface="Times New Roman"/>
              </a:rPr>
              <a:t> Processes</a:t>
            </a:r>
            <a:endParaRPr/>
          </a:p>
        </p:txBody>
      </p:sp>
      <p:sp>
        <p:nvSpPr>
          <p:cNvPr id="286" name="Google Shape;286;p25"/>
          <p:cNvSpPr txBox="1"/>
          <p:nvPr>
            <p:ph idx="1" type="body"/>
          </p:nvPr>
        </p:nvSpPr>
        <p:spPr>
          <a:xfrm>
            <a:off x="1219200" y="990600"/>
            <a:ext cx="7714488" cy="56388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Shared data:</a:t>
            </a:r>
            <a:endParaRPr/>
          </a:p>
          <a:p>
            <a:pPr indent="-283464" lvl="0" marL="365760" rtl="0" algn="l">
              <a:lnSpc>
                <a:spcPct val="150000"/>
              </a:lnSpc>
              <a:spcBef>
                <a:spcPts val="600"/>
              </a:spcBef>
              <a:spcAft>
                <a:spcPts val="0"/>
              </a:spcAft>
              <a:buSzPts val="1600"/>
              <a:buFont typeface="Arial"/>
              <a:buNone/>
            </a:pPr>
            <a:r>
              <a:rPr b="1" lang="en-US" sz="2000">
                <a:latin typeface="Times New Roman"/>
                <a:ea typeface="Times New Roman"/>
                <a:cs typeface="Times New Roman"/>
                <a:sym typeface="Times New Roman"/>
              </a:rPr>
              <a:t>	   semaphore mutex; //</a:t>
            </a:r>
            <a:r>
              <a:rPr lang="en-US" sz="2000">
                <a:latin typeface="Times New Roman"/>
                <a:ea typeface="Times New Roman"/>
                <a:cs typeface="Times New Roman"/>
                <a:sym typeface="Times New Roman"/>
              </a:rPr>
              <a:t>initially </a:t>
            </a:r>
            <a:r>
              <a:rPr i="1" lang="en-US" sz="2000">
                <a:latin typeface="Times New Roman"/>
                <a:ea typeface="Times New Roman"/>
                <a:cs typeface="Times New Roman"/>
                <a:sym typeface="Times New Roman"/>
              </a:rPr>
              <a:t>mutex</a:t>
            </a:r>
            <a:r>
              <a:rPr lang="en-US" sz="2000">
                <a:latin typeface="Times New Roman"/>
                <a:ea typeface="Times New Roman"/>
                <a:cs typeface="Times New Roman"/>
                <a:sym typeface="Times New Roman"/>
              </a:rPr>
              <a:t> = 1</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Process </a:t>
            </a:r>
            <a:r>
              <a:rPr i="1" lang="en-US" sz="2000">
                <a:latin typeface="Times New Roman"/>
                <a:ea typeface="Times New Roman"/>
                <a:cs typeface="Times New Roman"/>
                <a:sym typeface="Times New Roman"/>
              </a:rPr>
              <a:t>Pi: </a:t>
            </a: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do {</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    wait(mutex);</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critical section</a:t>
            </a:r>
            <a:endParaRPr/>
          </a:p>
          <a:p>
            <a:pPr indent="-283464" lvl="0" marL="365760" rtl="0" algn="l">
              <a:lnSpc>
                <a:spcPct val="150000"/>
              </a:lnSpc>
              <a:spcBef>
                <a:spcPts val="600"/>
              </a:spcBef>
              <a:spcAft>
                <a:spcPts val="0"/>
              </a:spcAft>
              <a:buSzPts val="1600"/>
              <a:buFont typeface="Arial"/>
              <a:buNone/>
            </a:pPr>
            <a:r>
              <a:rPr b="1" lang="en-US" sz="2000">
                <a:latin typeface="Times New Roman"/>
                <a:ea typeface="Times New Roman"/>
                <a:cs typeface="Times New Roman"/>
                <a:sym typeface="Times New Roman"/>
              </a:rPr>
              <a:t> 	    signal(mutex);</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remainder section</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 while (1);</a:t>
            </a:r>
            <a:endParaRPr/>
          </a:p>
          <a:p>
            <a:pPr indent="-283464" lvl="0" marL="365760" rtl="0" algn="l">
              <a:lnSpc>
                <a:spcPct val="150000"/>
              </a:lnSpc>
              <a:spcBef>
                <a:spcPts val="600"/>
              </a:spcBef>
              <a:spcAft>
                <a:spcPts val="0"/>
              </a:spcAft>
              <a:buSzPts val="1600"/>
              <a:buFont typeface="Arial"/>
              <a:buNone/>
            </a:pPr>
            <a:r>
              <a:rPr b="1" baseline="-25000" i="1" lang="en-US" sz="2000">
                <a:latin typeface="Times New Roman"/>
                <a:ea typeface="Times New Roman"/>
                <a:cs typeface="Times New Roman"/>
                <a:sym typeface="Times New Roman"/>
              </a:rPr>
              <a:t>	</a:t>
            </a:r>
            <a:r>
              <a:rPr baseline="-25000" i="1" lang="en-US" sz="2000">
                <a:latin typeface="Times New Roman"/>
                <a:ea typeface="Times New Roman"/>
                <a:cs typeface="Times New Roman"/>
                <a:sym typeface="Times New Roman"/>
              </a:rPr>
              <a:t>       </a:t>
            </a:r>
            <a:r>
              <a:rPr baseline="-25000" lang="en-US" sz="2000">
                <a:latin typeface="Times New Roman"/>
                <a:ea typeface="Times New Roman"/>
                <a:cs typeface="Times New Roman"/>
                <a:sym typeface="Times New Roman"/>
              </a:rPr>
              <a:t>   </a:t>
            </a:r>
            <a:br>
              <a:rPr baseline="-25000" i="1" lang="en-US" sz="2000">
                <a:latin typeface="Times New Roman"/>
                <a:ea typeface="Times New Roman"/>
                <a:cs typeface="Times New Roman"/>
                <a:sym typeface="Times New Roman"/>
              </a:rPr>
            </a:br>
            <a:br>
              <a:rPr baseline="-25000" i="1" lang="en-US" sz="2000">
                <a:latin typeface="Times New Roman"/>
                <a:ea typeface="Times New Roman"/>
                <a:cs typeface="Times New Roman"/>
                <a:sym typeface="Times New Roman"/>
              </a:rPr>
            </a:br>
            <a:endParaRPr baseline="-25000"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Font typeface="Arial"/>
              <a:buNone/>
            </a:pPr>
            <a:r>
              <a:rPr lang="en-US" sz="2000">
                <a:latin typeface="Times New Roman"/>
                <a:ea typeface="Times New Roman"/>
                <a:cs typeface="Times New Roman"/>
                <a:sym typeface="Times New Roman"/>
              </a:rPr>
              <a:t>	</a:t>
            </a:r>
            <a:endParaRPr/>
          </a:p>
        </p:txBody>
      </p:sp>
      <p:sp>
        <p:nvSpPr>
          <p:cNvPr id="287" name="Google Shape;287;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143000" y="114300"/>
            <a:ext cx="8001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 :  </a:t>
            </a:r>
            <a:r>
              <a:rPr b="1" lang="en-US" sz="2400">
                <a:latin typeface="Times New Roman"/>
                <a:ea typeface="Times New Roman"/>
                <a:cs typeface="Times New Roman"/>
                <a:sym typeface="Times New Roman"/>
              </a:rPr>
              <a:t>as a General Synchronization Tool</a:t>
            </a:r>
            <a:endParaRPr/>
          </a:p>
        </p:txBody>
      </p:sp>
      <p:sp>
        <p:nvSpPr>
          <p:cNvPr id="293" name="Google Shape;293;p26"/>
          <p:cNvSpPr txBox="1"/>
          <p:nvPr>
            <p:ph idx="1" type="body"/>
          </p:nvPr>
        </p:nvSpPr>
        <p:spPr>
          <a:xfrm>
            <a:off x="1066800" y="762000"/>
            <a:ext cx="7866888" cy="5486400"/>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Execute </a:t>
            </a:r>
            <a:r>
              <a:rPr i="1" lang="en-US" sz="2000">
                <a:latin typeface="Times New Roman"/>
                <a:ea typeface="Times New Roman"/>
                <a:cs typeface="Times New Roman"/>
                <a:sym typeface="Times New Roman"/>
              </a:rPr>
              <a:t>B</a:t>
            </a:r>
            <a:r>
              <a:rPr lang="en-US" sz="2000">
                <a:latin typeface="Times New Roman"/>
                <a:ea typeface="Times New Roman"/>
                <a:cs typeface="Times New Roman"/>
                <a:sym typeface="Times New Roman"/>
              </a:rPr>
              <a:t> in </a:t>
            </a:r>
            <a:r>
              <a:rPr i="1" lang="en-US" sz="2000">
                <a:latin typeface="Times New Roman"/>
                <a:ea typeface="Times New Roman"/>
                <a:cs typeface="Times New Roman"/>
                <a:sym typeface="Times New Roman"/>
              </a:rPr>
              <a:t>P</a:t>
            </a:r>
            <a:r>
              <a:rPr baseline="-25000" lang="en-US" sz="2000">
                <a:latin typeface="Times New Roman"/>
                <a:ea typeface="Times New Roman"/>
                <a:cs typeface="Times New Roman"/>
                <a:sym typeface="Times New Roman"/>
              </a:rPr>
              <a:t>j</a:t>
            </a:r>
            <a:r>
              <a:rPr lang="en-US" sz="2000">
                <a:latin typeface="Times New Roman"/>
                <a:ea typeface="Times New Roman"/>
                <a:cs typeface="Times New Roman"/>
                <a:sym typeface="Times New Roman"/>
              </a:rPr>
              <a:t> only after </a:t>
            </a:r>
            <a:r>
              <a:rPr i="1" lang="en-US" sz="2000">
                <a:latin typeface="Times New Roman"/>
                <a:ea typeface="Times New Roman"/>
                <a:cs typeface="Times New Roman"/>
                <a:sym typeface="Times New Roman"/>
              </a:rPr>
              <a:t>A</a:t>
            </a:r>
            <a:r>
              <a:rPr lang="en-US" sz="2000">
                <a:latin typeface="Times New Roman"/>
                <a:ea typeface="Times New Roman"/>
                <a:cs typeface="Times New Roman"/>
                <a:sym typeface="Times New Roman"/>
              </a:rPr>
              <a:t> executed in </a:t>
            </a:r>
            <a:r>
              <a:rPr i="1" lang="en-US" sz="2000">
                <a:latin typeface="Times New Roman"/>
                <a:ea typeface="Times New Roman"/>
                <a:cs typeface="Times New Roman"/>
                <a:sym typeface="Times New Roman"/>
              </a:rPr>
              <a:t>P</a:t>
            </a:r>
            <a:r>
              <a:rPr baseline="-25000" i="1" lang="en-US" sz="2000">
                <a:latin typeface="Times New Roman"/>
                <a:ea typeface="Times New Roman"/>
                <a:cs typeface="Times New Roman"/>
                <a:sym typeface="Times New Roman"/>
              </a:rPr>
              <a:t>i</a:t>
            </a:r>
            <a:endParaRPr i="1"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Use semaphore </a:t>
            </a:r>
            <a:r>
              <a:rPr i="1" lang="en-US" sz="2000">
                <a:latin typeface="Times New Roman"/>
                <a:ea typeface="Times New Roman"/>
                <a:cs typeface="Times New Roman"/>
                <a:sym typeface="Times New Roman"/>
              </a:rPr>
              <a:t>flag</a:t>
            </a:r>
            <a:r>
              <a:rPr lang="en-US" sz="2000">
                <a:latin typeface="Times New Roman"/>
                <a:ea typeface="Times New Roman"/>
                <a:cs typeface="Times New Roman"/>
                <a:sym typeface="Times New Roman"/>
              </a:rPr>
              <a:t> initialized to 0, shared by both </a:t>
            </a:r>
            <a:r>
              <a:rPr i="1" lang="en-US" sz="2000">
                <a:latin typeface="Times New Roman"/>
                <a:ea typeface="Times New Roman"/>
                <a:cs typeface="Times New Roman"/>
                <a:sym typeface="Times New Roman"/>
              </a:rPr>
              <a:t>P</a:t>
            </a:r>
            <a:r>
              <a:rPr baseline="-25000" i="1" lang="en-US" sz="2000">
                <a:latin typeface="Times New Roman"/>
                <a:ea typeface="Times New Roman"/>
                <a:cs typeface="Times New Roman"/>
                <a:sym typeface="Times New Roman"/>
              </a:rPr>
              <a:t>i   </a:t>
            </a:r>
            <a:r>
              <a:rPr lang="en-US" sz="2000">
                <a:latin typeface="Times New Roman"/>
                <a:ea typeface="Times New Roman"/>
                <a:cs typeface="Times New Roman"/>
                <a:sym typeface="Times New Roman"/>
              </a:rPr>
              <a:t>and </a:t>
            </a:r>
            <a:r>
              <a:rPr i="1" lang="en-US" sz="2000">
                <a:latin typeface="Times New Roman"/>
                <a:ea typeface="Times New Roman"/>
                <a:cs typeface="Times New Roman"/>
                <a:sym typeface="Times New Roman"/>
              </a:rPr>
              <a:t>P</a:t>
            </a:r>
            <a:r>
              <a:rPr baseline="-25000" i="1" lang="en-US" sz="2000">
                <a:latin typeface="Times New Roman"/>
                <a:ea typeface="Times New Roman"/>
                <a:cs typeface="Times New Roman"/>
                <a:sym typeface="Times New Roman"/>
              </a:rPr>
              <a:t>i</a:t>
            </a:r>
            <a:endParaRPr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Code:</a:t>
            </a:r>
            <a:endParaRPr/>
          </a:p>
          <a:p>
            <a:pPr indent="-283464" lvl="0" marL="365760" rtl="0" algn="l">
              <a:lnSpc>
                <a:spcPct val="150000"/>
              </a:lnSpc>
              <a:spcBef>
                <a:spcPts val="600"/>
              </a:spcBef>
              <a:spcAft>
                <a:spcPts val="0"/>
              </a:spcAft>
              <a:buSzPts val="1600"/>
              <a:buFont typeface="Arial"/>
              <a:buNone/>
            </a:pPr>
            <a:r>
              <a:rPr i="1" lang="en-US" sz="2000">
                <a:latin typeface="Times New Roman"/>
                <a:ea typeface="Times New Roman"/>
                <a:cs typeface="Times New Roman"/>
                <a:sym typeface="Times New Roman"/>
              </a:rPr>
              <a:t>		P</a:t>
            </a:r>
            <a:r>
              <a:rPr baseline="-25000" i="1" lang="en-US" sz="2000">
                <a:latin typeface="Times New Roman"/>
                <a:ea typeface="Times New Roman"/>
                <a:cs typeface="Times New Roman"/>
                <a:sym typeface="Times New Roman"/>
              </a:rPr>
              <a:t>i</a:t>
            </a:r>
            <a:r>
              <a:rPr i="1" lang="en-US" sz="2000">
                <a:latin typeface="Times New Roman"/>
                <a:ea typeface="Times New Roman"/>
                <a:cs typeface="Times New Roman"/>
                <a:sym typeface="Times New Roman"/>
              </a:rPr>
              <a:t>	P</a:t>
            </a:r>
            <a:r>
              <a:rPr baseline="-25000" i="1" lang="en-US" sz="2000">
                <a:latin typeface="Times New Roman"/>
                <a:ea typeface="Times New Roman"/>
                <a:cs typeface="Times New Roman"/>
                <a:sym typeface="Times New Roman"/>
              </a:rPr>
              <a:t>j</a:t>
            </a:r>
            <a:endParaRPr i="1"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Font typeface="Arial"/>
              <a:buNone/>
            </a:pPr>
            <a:r>
              <a:rPr lang="en-US" sz="2000">
                <a:latin typeface="Times New Roman"/>
                <a:ea typeface="Times New Roman"/>
                <a:cs typeface="Times New Roman"/>
                <a:sym typeface="Times New Roman"/>
              </a:rPr>
              <a:t>		  	 </a:t>
            </a:r>
            <a:endParaRPr/>
          </a:p>
          <a:p>
            <a:pPr indent="-283464" lvl="0" marL="365760" rtl="0" algn="l">
              <a:lnSpc>
                <a:spcPct val="15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A</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wait</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flag</a:t>
            </a:r>
            <a:r>
              <a:rPr lang="en-US" sz="20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signal</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flag</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B</a:t>
            </a:r>
            <a:endParaRPr sz="2000">
              <a:latin typeface="Times New Roman"/>
              <a:ea typeface="Times New Roman"/>
              <a:cs typeface="Times New Roman"/>
              <a:sym typeface="Times New Roman"/>
            </a:endParaRPr>
          </a:p>
        </p:txBody>
      </p:sp>
      <p:sp>
        <p:nvSpPr>
          <p:cNvPr id="294" name="Google Shape;294;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435608" y="274638"/>
            <a:ext cx="7498080" cy="8683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 Implementation</a:t>
            </a:r>
            <a:endParaRPr b="1" sz="3600"/>
          </a:p>
        </p:txBody>
      </p:sp>
      <p:sp>
        <p:nvSpPr>
          <p:cNvPr id="300" name="Google Shape;300;p27"/>
          <p:cNvSpPr txBox="1"/>
          <p:nvPr>
            <p:ph idx="1" type="body"/>
          </p:nvPr>
        </p:nvSpPr>
        <p:spPr>
          <a:xfrm>
            <a:off x="1066800" y="990600"/>
            <a:ext cx="7866888" cy="5257800"/>
          </a:xfrm>
          <a:prstGeom prst="rect">
            <a:avLst/>
          </a:prstGeom>
          <a:noFill/>
          <a:ln>
            <a:noFill/>
          </a:ln>
        </p:spPr>
        <p:txBody>
          <a:bodyPr anchorCtr="0" anchor="t" bIns="45700" lIns="91425" spcFirstLastPara="1" rIns="91425" wrap="square" tIns="45700">
            <a:normAutofit fontScale="92500"/>
          </a:bodyPr>
          <a:lstStyle/>
          <a:p>
            <a:pPr indent="-283464" lvl="0" marL="365760" rtl="0" algn="l">
              <a:lnSpc>
                <a:spcPct val="150000"/>
              </a:lnSpc>
              <a:spcBef>
                <a:spcPts val="0"/>
              </a:spcBef>
              <a:spcAft>
                <a:spcPts val="0"/>
              </a:spcAft>
              <a:buSzPct val="80000"/>
              <a:buChar char="⚫"/>
            </a:pPr>
            <a:r>
              <a:rPr lang="en-US" sz="2000">
                <a:latin typeface="Times New Roman"/>
                <a:ea typeface="Times New Roman"/>
                <a:cs typeface="Times New Roman"/>
                <a:sym typeface="Times New Roman"/>
              </a:rPr>
              <a:t>Disadvantage of other mutual exclusion solutions is </a:t>
            </a:r>
            <a:r>
              <a:rPr lang="en-US" sz="2000">
                <a:solidFill>
                  <a:srgbClr val="0000FF"/>
                </a:solidFill>
                <a:latin typeface="Times New Roman"/>
                <a:ea typeface="Times New Roman"/>
                <a:cs typeface="Times New Roman"/>
                <a:sym typeface="Times New Roman"/>
              </a:rPr>
              <a:t>busy waiting.</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One process is executing in critical section, others are waiting in loop, such semaphores are called as </a:t>
            </a:r>
            <a:r>
              <a:rPr lang="en-US" sz="2000">
                <a:solidFill>
                  <a:srgbClr val="0000FF"/>
                </a:solidFill>
                <a:latin typeface="Times New Roman"/>
                <a:ea typeface="Times New Roman"/>
                <a:cs typeface="Times New Roman"/>
                <a:sym typeface="Times New Roman"/>
              </a:rPr>
              <a:t>spinlock.</a:t>
            </a:r>
            <a:endParaRPr/>
          </a:p>
          <a:p>
            <a:pPr indent="-283464" lvl="0" marL="365760" rtl="0" algn="l">
              <a:lnSpc>
                <a:spcPct val="150000"/>
              </a:lnSpc>
              <a:spcBef>
                <a:spcPts val="600"/>
              </a:spcBef>
              <a:spcAft>
                <a:spcPts val="0"/>
              </a:spcAft>
              <a:buSzPct val="80000"/>
              <a:buChar char="⚫"/>
            </a:pPr>
            <a:r>
              <a:rPr lang="en-US" sz="2000">
                <a:solidFill>
                  <a:srgbClr val="0000FF"/>
                </a:solidFill>
                <a:latin typeface="Times New Roman"/>
                <a:ea typeface="Times New Roman"/>
                <a:cs typeface="Times New Roman"/>
                <a:sym typeface="Times New Roman"/>
              </a:rPr>
              <a:t>To overcome busy waiting: </a:t>
            </a:r>
            <a:r>
              <a:rPr lang="en-US" sz="2000">
                <a:latin typeface="Times New Roman"/>
                <a:ea typeface="Times New Roman"/>
                <a:cs typeface="Times New Roman"/>
                <a:sym typeface="Times New Roman"/>
              </a:rPr>
              <a:t>wait( ) and signal( ) are modified.</a:t>
            </a:r>
            <a:endParaRPr/>
          </a:p>
          <a:p>
            <a:pPr indent="-457200" lvl="0" marL="539496" rtl="0" algn="just">
              <a:lnSpc>
                <a:spcPct val="150000"/>
              </a:lnSpc>
              <a:spcBef>
                <a:spcPts val="600"/>
              </a:spcBef>
              <a:spcAft>
                <a:spcPts val="0"/>
              </a:spcAft>
              <a:buSzPct val="80000"/>
              <a:buFont typeface="Gill Sans"/>
              <a:buAutoNum type="arabicPeriod"/>
            </a:pPr>
            <a:r>
              <a:rPr lang="en-US" sz="2000">
                <a:latin typeface="Times New Roman"/>
                <a:ea typeface="Times New Roman"/>
                <a:cs typeface="Times New Roman"/>
                <a:sym typeface="Times New Roman"/>
              </a:rPr>
              <a:t>When process executes &amp; finds semaphore value is not +ve , it must wait. Instead of waiting process can block itself. </a:t>
            </a:r>
            <a:r>
              <a:rPr lang="en-US" sz="2000">
                <a:solidFill>
                  <a:srgbClr val="0000FF"/>
                </a:solidFill>
                <a:latin typeface="Times New Roman"/>
                <a:ea typeface="Times New Roman"/>
                <a:cs typeface="Times New Roman"/>
                <a:sym typeface="Times New Roman"/>
              </a:rPr>
              <a:t>block( ) </a:t>
            </a:r>
            <a:r>
              <a:rPr lang="en-US" sz="2000">
                <a:latin typeface="Times New Roman"/>
                <a:ea typeface="Times New Roman"/>
                <a:cs typeface="Times New Roman"/>
                <a:sym typeface="Times New Roman"/>
              </a:rPr>
              <a:t>operation places process from busy to waiting state(blocked).</a:t>
            </a:r>
            <a:endParaRPr/>
          </a:p>
          <a:p>
            <a:pPr indent="-457200" lvl="0" marL="539496" rtl="0" algn="just">
              <a:lnSpc>
                <a:spcPct val="150000"/>
              </a:lnSpc>
              <a:spcBef>
                <a:spcPts val="600"/>
              </a:spcBef>
              <a:spcAft>
                <a:spcPts val="0"/>
              </a:spcAft>
              <a:buSzPct val="80000"/>
              <a:buFont typeface="Gill Sans"/>
              <a:buAutoNum type="arabicPeriod"/>
            </a:pPr>
            <a:r>
              <a:rPr lang="en-US" sz="2000">
                <a:latin typeface="Times New Roman"/>
                <a:ea typeface="Times New Roman"/>
                <a:cs typeface="Times New Roman"/>
                <a:sym typeface="Times New Roman"/>
              </a:rPr>
              <a:t>Then control is transferred to CPU scheduler, which selects another process to execute.</a:t>
            </a:r>
            <a:endParaRPr/>
          </a:p>
          <a:p>
            <a:pPr indent="-457200" lvl="0" marL="539496" rtl="0" algn="just">
              <a:lnSpc>
                <a:spcPct val="150000"/>
              </a:lnSpc>
              <a:spcBef>
                <a:spcPts val="600"/>
              </a:spcBef>
              <a:spcAft>
                <a:spcPts val="0"/>
              </a:spcAft>
              <a:buSzPct val="80000"/>
              <a:buFont typeface="Gill Sans"/>
              <a:buAutoNum type="arabicPeriod"/>
            </a:pPr>
            <a:r>
              <a:rPr lang="en-US" sz="2000">
                <a:latin typeface="Times New Roman"/>
                <a:ea typeface="Times New Roman"/>
                <a:cs typeface="Times New Roman"/>
                <a:sym typeface="Times New Roman"/>
              </a:rPr>
              <a:t>Process blocked should be restarted when some other process executes a </a:t>
            </a:r>
            <a:r>
              <a:rPr lang="en-US" sz="2000">
                <a:solidFill>
                  <a:srgbClr val="0000FF"/>
                </a:solidFill>
                <a:latin typeface="Times New Roman"/>
                <a:ea typeface="Times New Roman"/>
                <a:cs typeface="Times New Roman"/>
                <a:sym typeface="Times New Roman"/>
              </a:rPr>
              <a:t>signal( )</a:t>
            </a:r>
            <a:r>
              <a:rPr lang="en-US" sz="2000">
                <a:latin typeface="Times New Roman"/>
                <a:ea typeface="Times New Roman"/>
                <a:cs typeface="Times New Roman"/>
                <a:sym typeface="Times New Roman"/>
              </a:rPr>
              <a:t> operation. The process is restarted by </a:t>
            </a:r>
            <a:r>
              <a:rPr lang="en-US" sz="2000">
                <a:solidFill>
                  <a:srgbClr val="0000FF"/>
                </a:solidFill>
                <a:latin typeface="Times New Roman"/>
                <a:ea typeface="Times New Roman"/>
                <a:cs typeface="Times New Roman"/>
                <a:sym typeface="Times New Roman"/>
              </a:rPr>
              <a:t>wakeup( )</a:t>
            </a:r>
            <a:r>
              <a:rPr lang="en-US" sz="2000">
                <a:latin typeface="Times New Roman"/>
                <a:ea typeface="Times New Roman"/>
                <a:cs typeface="Times New Roman"/>
                <a:sym typeface="Times New Roman"/>
              </a:rPr>
              <a:t> operation.</a:t>
            </a:r>
            <a:endParaRPr/>
          </a:p>
          <a:p>
            <a:pPr indent="-189483" lvl="0" marL="365760" rtl="0" algn="l">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p:txBody>
      </p:sp>
      <p:sp>
        <p:nvSpPr>
          <p:cNvPr id="301" name="Google Shape;301;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1435608" y="274638"/>
            <a:ext cx="7498080" cy="8683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 Implementation</a:t>
            </a:r>
            <a:endParaRPr b="1" sz="3600"/>
          </a:p>
        </p:txBody>
      </p:sp>
      <p:sp>
        <p:nvSpPr>
          <p:cNvPr id="307" name="Google Shape;307;p28"/>
          <p:cNvSpPr txBox="1"/>
          <p:nvPr>
            <p:ph idx="1" type="body"/>
          </p:nvPr>
        </p:nvSpPr>
        <p:spPr>
          <a:xfrm>
            <a:off x="1066800" y="990600"/>
            <a:ext cx="7866888" cy="52578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50000"/>
              </a:lnSpc>
              <a:spcBef>
                <a:spcPts val="0"/>
              </a:spcBef>
              <a:spcAft>
                <a:spcPts val="0"/>
              </a:spcAft>
              <a:buSzPct val="80000"/>
              <a:buChar char="⚫"/>
            </a:pPr>
            <a:r>
              <a:rPr lang="en-US" sz="2000">
                <a:latin typeface="Times New Roman"/>
                <a:ea typeface="Times New Roman"/>
                <a:cs typeface="Times New Roman"/>
                <a:sym typeface="Times New Roman"/>
              </a:rPr>
              <a:t>Each semaphore is associated with waiting queue.</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No two processes can execute wait( ) and signal on the  same semaphore at the same time.</a:t>
            </a:r>
            <a:endParaRPr/>
          </a:p>
          <a:p>
            <a:pPr indent="-189483" lvl="0" marL="365760" rtl="0" algn="l">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Char char="⚫"/>
            </a:pPr>
            <a:r>
              <a:rPr b="1" lang="en-US" sz="2000">
                <a:solidFill>
                  <a:srgbClr val="0000FF"/>
                </a:solidFill>
                <a:latin typeface="Times New Roman"/>
                <a:ea typeface="Times New Roman"/>
                <a:cs typeface="Times New Roman"/>
                <a:sym typeface="Times New Roman"/>
              </a:rPr>
              <a:t>To avoid spinlock, define semaphore as a record.</a:t>
            </a:r>
            <a:endParaRPr/>
          </a:p>
          <a:p>
            <a:pPr indent="-283464" lvl="0" marL="365760" rtl="0" algn="l">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None/>
            </a:pPr>
            <a:r>
              <a:rPr lang="en-US" sz="2000">
                <a:solidFill>
                  <a:srgbClr val="C00000"/>
                </a:solidFill>
                <a:latin typeface="Times New Roman"/>
                <a:ea typeface="Times New Roman"/>
                <a:cs typeface="Times New Roman"/>
                <a:sym typeface="Times New Roman"/>
              </a:rPr>
              <a:t>typedef struct</a:t>
            </a:r>
            <a:endParaRPr sz="2000">
              <a:solidFill>
                <a:srgbClr val="C00000"/>
              </a:solidFill>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None/>
            </a:pPr>
            <a:r>
              <a:rPr lang="en-US" sz="2000">
                <a:solidFill>
                  <a:srgbClr val="C00000"/>
                </a:solidFill>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None/>
            </a:pPr>
            <a:r>
              <a:rPr lang="en-US" sz="2000">
                <a:solidFill>
                  <a:srgbClr val="C00000"/>
                </a:solidFill>
                <a:latin typeface="Times New Roman"/>
                <a:ea typeface="Times New Roman"/>
                <a:cs typeface="Times New Roman"/>
                <a:sym typeface="Times New Roman"/>
              </a:rPr>
              <a:t>   int value;</a:t>
            </a:r>
            <a:endParaRPr/>
          </a:p>
          <a:p>
            <a:pPr indent="-283464" lvl="0" marL="365760" rtl="0" algn="l">
              <a:lnSpc>
                <a:spcPct val="150000"/>
              </a:lnSpc>
              <a:spcBef>
                <a:spcPts val="600"/>
              </a:spcBef>
              <a:spcAft>
                <a:spcPts val="0"/>
              </a:spcAft>
              <a:buSzPct val="80000"/>
              <a:buNone/>
            </a:pPr>
            <a:r>
              <a:rPr lang="en-US" sz="2000">
                <a:solidFill>
                  <a:srgbClr val="C00000"/>
                </a:solidFill>
                <a:latin typeface="Times New Roman"/>
                <a:ea typeface="Times New Roman"/>
                <a:cs typeface="Times New Roman"/>
                <a:sym typeface="Times New Roman"/>
              </a:rPr>
              <a:t>   struct process *L;</a:t>
            </a:r>
            <a:endParaRPr/>
          </a:p>
          <a:p>
            <a:pPr indent="-283464" lvl="0" marL="365760" rtl="0" algn="l">
              <a:lnSpc>
                <a:spcPct val="150000"/>
              </a:lnSpc>
              <a:spcBef>
                <a:spcPts val="600"/>
              </a:spcBef>
              <a:spcAft>
                <a:spcPts val="0"/>
              </a:spcAft>
              <a:buSzPct val="80000"/>
              <a:buNone/>
            </a:pPr>
            <a:r>
              <a:rPr lang="en-US" sz="2000">
                <a:solidFill>
                  <a:srgbClr val="C00000"/>
                </a:solidFill>
                <a:latin typeface="Times New Roman"/>
                <a:ea typeface="Times New Roman"/>
                <a:cs typeface="Times New Roman"/>
                <a:sym typeface="Times New Roman"/>
              </a:rPr>
              <a:t>}semaphore;</a:t>
            </a:r>
            <a:endParaRPr/>
          </a:p>
          <a:p>
            <a:pPr indent="-283464" lvl="0" marL="365760" rtl="0" algn="l">
              <a:lnSpc>
                <a:spcPct val="150000"/>
              </a:lnSpc>
              <a:spcBef>
                <a:spcPts val="600"/>
              </a:spcBef>
              <a:spcAft>
                <a:spcPts val="0"/>
              </a:spcAft>
              <a:buSzPct val="80000"/>
              <a:buNone/>
            </a:pPr>
            <a:r>
              <a:t/>
            </a:r>
            <a:endParaRPr sz="2000">
              <a:solidFill>
                <a:srgbClr val="C00000"/>
              </a:solidFill>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p:txBody>
      </p:sp>
      <p:sp>
        <p:nvSpPr>
          <p:cNvPr id="308" name="Google Shape;308;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
        <p:nvSpPr>
          <p:cNvPr id="309" name="Google Shape;309;p28"/>
          <p:cNvSpPr/>
          <p:nvPr/>
        </p:nvSpPr>
        <p:spPr>
          <a:xfrm>
            <a:off x="3276600" y="3733800"/>
            <a:ext cx="1066800" cy="2514600"/>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10" name="Google Shape;310;p28"/>
          <p:cNvSpPr txBox="1"/>
          <p:nvPr/>
        </p:nvSpPr>
        <p:spPr>
          <a:xfrm>
            <a:off x="4648200" y="4267200"/>
            <a:ext cx="327660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If semaphore value is –ve, its magnitude=no of processes in waiting queue.</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1447800"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 Implementation</a:t>
            </a:r>
            <a:endParaRPr sz="3600"/>
          </a:p>
        </p:txBody>
      </p:sp>
      <p:sp>
        <p:nvSpPr>
          <p:cNvPr id="316" name="Google Shape;316;p2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p:txBody>
      </p:sp>
      <p:sp>
        <p:nvSpPr>
          <p:cNvPr id="317" name="Google Shape;317;p2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pic>
        <p:nvPicPr>
          <p:cNvPr id="318" name="Google Shape;318;p29"/>
          <p:cNvPicPr preferRelativeResize="0"/>
          <p:nvPr/>
        </p:nvPicPr>
        <p:blipFill rotWithShape="1">
          <a:blip r:embed="rId3">
            <a:alphaModFix/>
          </a:blip>
          <a:srcRect b="0" l="0" r="0" t="0"/>
          <a:stretch/>
        </p:blipFill>
        <p:spPr>
          <a:xfrm>
            <a:off x="533400" y="914400"/>
            <a:ext cx="8229600" cy="6284422"/>
          </a:xfrm>
          <a:prstGeom prst="rect">
            <a:avLst/>
          </a:prstGeom>
          <a:noFill/>
          <a:ln cap="flat" cmpd="sng" w="22225">
            <a:solidFill>
              <a:schemeClr val="accent1"/>
            </a:solidFill>
            <a:prstDash val="solid"/>
            <a:miter lim="800000"/>
            <a:headEnd len="sm" w="sm" type="none"/>
            <a:tailEnd len="sm" w="sm" type="none"/>
          </a:ln>
        </p:spPr>
      </p:pic>
      <p:sp>
        <p:nvSpPr>
          <p:cNvPr id="319" name="Google Shape;319;p29"/>
          <p:cNvSpPr txBox="1"/>
          <p:nvPr/>
        </p:nvSpPr>
        <p:spPr>
          <a:xfrm>
            <a:off x="609600" y="6172200"/>
            <a:ext cx="6019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Processes accessing Shared Data Protected by Semaphore</a:t>
            </a:r>
            <a:endParaRPr b="1" sz="1800">
              <a:solidFill>
                <a:srgbClr val="0000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Producer </a:t>
            </a:r>
            <a:endParaRPr/>
          </a:p>
        </p:txBody>
      </p:sp>
      <p:sp>
        <p:nvSpPr>
          <p:cNvPr id="120" name="Google Shape;120;p3"/>
          <p:cNvSpPr txBox="1"/>
          <p:nvPr>
            <p:ph idx="1" type="body"/>
          </p:nvPr>
        </p:nvSpPr>
        <p:spPr>
          <a:xfrm>
            <a:off x="1219200" y="1219200"/>
            <a:ext cx="7391400" cy="5105400"/>
          </a:xfrm>
          <a:prstGeom prst="rect">
            <a:avLst/>
          </a:prstGeom>
          <a:noFill/>
          <a:ln>
            <a:noFill/>
          </a:ln>
        </p:spPr>
        <p:txBody>
          <a:bodyPr anchorCtr="0" anchor="t" bIns="45700" lIns="91425" spcFirstLastPara="1" rIns="91425" wrap="square" tIns="45700">
            <a:noAutofit/>
          </a:bodyPr>
          <a:lstStyle/>
          <a:p>
            <a:pPr indent="-283464" lvl="0" marL="365760" rtl="0" algn="just">
              <a:lnSpc>
                <a:spcPct val="150000"/>
              </a:lnSpc>
              <a:spcBef>
                <a:spcPts val="0"/>
              </a:spcBef>
              <a:spcAft>
                <a:spcPts val="0"/>
              </a:spcAft>
              <a:buSzPts val="1760"/>
              <a:buFont typeface="Arial"/>
              <a:buNone/>
            </a:pPr>
            <a:r>
              <a:rPr lang="en-US" sz="2200">
                <a:solidFill>
                  <a:srgbClr val="0000FF"/>
                </a:solidFill>
                <a:latin typeface="Times New Roman"/>
                <a:ea typeface="Times New Roman"/>
                <a:cs typeface="Times New Roman"/>
                <a:sym typeface="Times New Roman"/>
              </a:rPr>
              <a:t>while (true) </a:t>
            </a:r>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   </a:t>
            </a:r>
            <a:endParaRPr/>
          </a:p>
          <a:p>
            <a:pPr indent="-283464" lvl="0" marL="365760" rtl="0" algn="just">
              <a:lnSpc>
                <a:spcPct val="150000"/>
              </a:lnSpc>
              <a:spcBef>
                <a:spcPts val="600"/>
              </a:spcBef>
              <a:spcAft>
                <a:spcPts val="0"/>
              </a:spcAft>
              <a:buSzPts val="1760"/>
              <a:buFont typeface="Arial"/>
              <a:buNone/>
            </a:pPr>
            <a:r>
              <a:rPr lang="en-US" sz="2200">
                <a:solidFill>
                  <a:srgbClr val="FF0000"/>
                </a:solidFill>
                <a:latin typeface="Times New Roman"/>
                <a:ea typeface="Times New Roman"/>
                <a:cs typeface="Times New Roman"/>
                <a:sym typeface="Times New Roman"/>
              </a:rPr>
              <a:t>/* produce an item and put in nextProduced*/</a:t>
            </a:r>
            <a:endParaRPr sz="2200">
              <a:solidFill>
                <a:srgbClr val="FF0000"/>
              </a:solidFill>
              <a:latin typeface="Times New Roman"/>
              <a:ea typeface="Times New Roman"/>
              <a:cs typeface="Times New Roman"/>
              <a:sym typeface="Times New Roman"/>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while (count == BUFFER_SIZE)</a:t>
            </a:r>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 </a:t>
            </a:r>
            <a:r>
              <a:rPr lang="en-US" sz="2200">
                <a:solidFill>
                  <a:srgbClr val="FF0000"/>
                </a:solidFill>
                <a:latin typeface="Times New Roman"/>
                <a:ea typeface="Times New Roman"/>
                <a:cs typeface="Times New Roman"/>
                <a:sym typeface="Times New Roman"/>
              </a:rPr>
              <a:t>// do nothing</a:t>
            </a:r>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buffer [in] = nextProduced;</a:t>
            </a:r>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in = (in + 1) % BUFFER_SIZE;</a:t>
            </a:r>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count++;</a:t>
            </a:r>
            <a:endParaRPr/>
          </a:p>
          <a:p>
            <a:pPr indent="-283464" lvl="0" marL="365760" rtl="0" algn="just">
              <a:lnSpc>
                <a:spcPct val="15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   </a:t>
            </a:r>
            <a:endParaRPr/>
          </a:p>
        </p:txBody>
      </p:sp>
      <p:sp>
        <p:nvSpPr>
          <p:cNvPr id="121" name="Google Shape;12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1447800" y="0"/>
            <a:ext cx="749808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 Implementation</a:t>
            </a:r>
            <a:endParaRPr sz="3600"/>
          </a:p>
        </p:txBody>
      </p:sp>
      <p:sp>
        <p:nvSpPr>
          <p:cNvPr id="325" name="Google Shape;325;p30"/>
          <p:cNvSpPr txBox="1"/>
          <p:nvPr>
            <p:ph idx="1" type="body"/>
          </p:nvPr>
        </p:nvSpPr>
        <p:spPr>
          <a:xfrm>
            <a:off x="990600" y="990600"/>
            <a:ext cx="6858000" cy="838200"/>
          </a:xfrm>
          <a:prstGeom prst="rect">
            <a:avLst/>
          </a:prstGeom>
          <a:noFill/>
          <a:ln>
            <a:noFill/>
          </a:ln>
        </p:spPr>
        <p:txBody>
          <a:bodyPr anchorCtr="0" anchor="t" bIns="45700" lIns="91425" spcFirstLastPara="1" rIns="91425" wrap="square" tIns="45700">
            <a:normAutofit fontScale="40000" lnSpcReduction="20000"/>
          </a:bodyPr>
          <a:lstStyle/>
          <a:p>
            <a:pPr indent="-283464" lvl="0" marL="365760" rtl="0" algn="l">
              <a:lnSpc>
                <a:spcPct val="150000"/>
              </a:lnSpc>
              <a:spcBef>
                <a:spcPts val="0"/>
              </a:spcBef>
              <a:spcAft>
                <a:spcPts val="0"/>
              </a:spcAft>
              <a:buSzPct val="79999"/>
              <a:buChar char="⚫"/>
            </a:pPr>
            <a:r>
              <a:rPr lang="en-US" sz="6200">
                <a:solidFill>
                  <a:srgbClr val="0000FF"/>
                </a:solidFill>
                <a:latin typeface="Times New Roman"/>
                <a:ea typeface="Times New Roman"/>
                <a:cs typeface="Times New Roman"/>
                <a:sym typeface="Times New Roman"/>
              </a:rPr>
              <a:t>Semaphore operations now defined as:  </a:t>
            </a:r>
            <a:endParaRPr sz="6200">
              <a:solidFill>
                <a:srgbClr val="0000FF"/>
              </a:solidFill>
              <a:latin typeface="Times New Roman"/>
              <a:ea typeface="Times New Roman"/>
              <a:cs typeface="Times New Roman"/>
              <a:sym typeface="Times New Roman"/>
            </a:endParaRPr>
          </a:p>
          <a:p>
            <a:pPr indent="-283464" lvl="0" marL="365760" rtl="0" algn="l">
              <a:lnSpc>
                <a:spcPct val="120000"/>
              </a:lnSpc>
              <a:spcBef>
                <a:spcPts val="600"/>
              </a:spcBef>
              <a:spcAft>
                <a:spcPts val="0"/>
              </a:spcAft>
              <a:buSzPct val="80000"/>
              <a:buFont typeface="Arial"/>
              <a:buNone/>
            </a:pPr>
            <a:r>
              <a:rPr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
        <p:nvSpPr>
          <p:cNvPr id="326" name="Google Shape;326;p30"/>
          <p:cNvSpPr/>
          <p:nvPr/>
        </p:nvSpPr>
        <p:spPr>
          <a:xfrm>
            <a:off x="5029200" y="1752600"/>
            <a:ext cx="3886200" cy="38318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void </a:t>
            </a:r>
            <a:r>
              <a:rPr i="1" lang="en-US" sz="1800">
                <a:solidFill>
                  <a:schemeClr val="dk1"/>
                </a:solidFill>
                <a:latin typeface="Times New Roman"/>
                <a:ea typeface="Times New Roman"/>
                <a:cs typeface="Times New Roman"/>
                <a:sym typeface="Times New Roman"/>
              </a:rPr>
              <a:t>signal</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S</a:t>
            </a:r>
            <a:r>
              <a:rPr lang="en-US" sz="1800">
                <a:solidFill>
                  <a:schemeClr val="dk1"/>
                </a:solidFill>
                <a:latin typeface="Times New Roman"/>
                <a:ea typeface="Times New Roman"/>
                <a:cs typeface="Times New Roman"/>
                <a:sym typeface="Times New Roman"/>
              </a:rPr>
              <a:t>)</a:t>
            </a:r>
            <a:endParaRPr/>
          </a:p>
          <a:p>
            <a:pPr indent="0" lvl="0" marL="0" marR="0" rtl="0" algn="l">
              <a:lnSpc>
                <a:spcPct val="12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2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S.value++;</a:t>
            </a:r>
            <a:endParaRPr/>
          </a:p>
          <a:p>
            <a:pPr indent="0" lvl="0" marL="0" marR="0" rtl="0" algn="l">
              <a:lnSpc>
                <a:spcPct val="12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if (S.value &lt;= 0) </a:t>
            </a:r>
            <a:endParaRPr/>
          </a:p>
          <a:p>
            <a:pPr indent="0" lvl="0" marL="0" marR="0" rtl="0" algn="l">
              <a:lnSpc>
                <a:spcPct val="12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remove a process</a:t>
            </a:r>
            <a:r>
              <a:rPr b="1" lang="en-US" sz="1800">
                <a:solidFill>
                  <a:schemeClr val="dk1"/>
                </a:solidFill>
                <a:latin typeface="Times New Roman"/>
                <a:ea typeface="Times New Roman"/>
                <a:cs typeface="Times New Roman"/>
                <a:sym typeface="Times New Roman"/>
              </a:rPr>
              <a:t> P </a:t>
            </a:r>
            <a:r>
              <a:rPr lang="en-US" sz="1800">
                <a:solidFill>
                  <a:schemeClr val="dk1"/>
                </a:solidFill>
                <a:latin typeface="Times New Roman"/>
                <a:ea typeface="Times New Roman"/>
                <a:cs typeface="Times New Roman"/>
                <a:sym typeface="Times New Roman"/>
              </a:rPr>
              <a:t>from</a:t>
            </a:r>
            <a:r>
              <a:rPr b="1" lang="en-US" sz="1800">
                <a:solidFill>
                  <a:schemeClr val="dk1"/>
                </a:solidFill>
                <a:latin typeface="Times New Roman"/>
                <a:ea typeface="Times New Roman"/>
                <a:cs typeface="Times New Roman"/>
                <a:sym typeface="Times New Roman"/>
              </a:rPr>
              <a:t> S.L;</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wakeup(P);</a:t>
            </a:r>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327" name="Google Shape;327;p30"/>
          <p:cNvSpPr/>
          <p:nvPr/>
        </p:nvSpPr>
        <p:spPr>
          <a:xfrm>
            <a:off x="1143000" y="1752600"/>
            <a:ext cx="3505200" cy="38318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void </a:t>
            </a:r>
            <a:r>
              <a:rPr i="1" lang="en-US" sz="1800">
                <a:solidFill>
                  <a:schemeClr val="dk1"/>
                </a:solidFill>
                <a:latin typeface="Times New Roman"/>
                <a:ea typeface="Times New Roman"/>
                <a:cs typeface="Times New Roman"/>
                <a:sym typeface="Times New Roman"/>
              </a:rPr>
              <a:t>wait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S</a:t>
            </a:r>
            <a:r>
              <a:rPr lang="en-US" sz="1800">
                <a:solidFill>
                  <a:schemeClr val="dk1"/>
                </a:solidFill>
                <a:latin typeface="Times New Roman"/>
                <a:ea typeface="Times New Roman"/>
                <a:cs typeface="Times New Roman"/>
                <a:sym typeface="Times New Roman"/>
              </a:rPr>
              <a:t>)</a:t>
            </a:r>
            <a:endParaRPr/>
          </a:p>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S.value--;</a:t>
            </a:r>
            <a:endParaRPr b="1"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if (S.value &lt; 0) </a:t>
            </a:r>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add this process to</a:t>
            </a:r>
            <a:r>
              <a:rPr b="1" lang="en-US" sz="1800">
                <a:solidFill>
                  <a:schemeClr val="dk1"/>
                </a:solidFill>
                <a:latin typeface="Times New Roman"/>
                <a:ea typeface="Times New Roman"/>
                <a:cs typeface="Times New Roman"/>
                <a:sym typeface="Times New Roman"/>
              </a:rPr>
              <a:t>  S.L;</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block;</a:t>
            </a:r>
            <a:endParaRPr/>
          </a:p>
          <a:p>
            <a:pPr indent="0" lvl="0" marL="0" marR="0" rtl="0" algn="l">
              <a:lnSpc>
                <a:spcPct val="15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		</a:t>
            </a:r>
            <a:endParaRPr sz="1800">
              <a:solidFill>
                <a:schemeClr val="dk1"/>
              </a:solidFill>
              <a:latin typeface="Gill Sans"/>
              <a:ea typeface="Gill Sans"/>
              <a:cs typeface="Gill Sans"/>
              <a:sym typeface="Gill Sans"/>
            </a:endParaRPr>
          </a:p>
        </p:txBody>
      </p:sp>
      <p:sp>
        <p:nvSpPr>
          <p:cNvPr id="328" name="Google Shape;328;p3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0" y="228600"/>
            <a:ext cx="9372600" cy="80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Semaphore as a General Synchronization Tool</a:t>
            </a:r>
            <a:endParaRPr/>
          </a:p>
        </p:txBody>
      </p:sp>
      <p:sp>
        <p:nvSpPr>
          <p:cNvPr id="334" name="Google Shape;334;p31"/>
          <p:cNvSpPr txBox="1"/>
          <p:nvPr>
            <p:ph idx="1" type="body"/>
          </p:nvPr>
        </p:nvSpPr>
        <p:spPr>
          <a:xfrm>
            <a:off x="1219200" y="1219200"/>
            <a:ext cx="7714488" cy="52578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Execute </a:t>
            </a:r>
            <a:r>
              <a:rPr i="1" lang="en-US" sz="2000">
                <a:latin typeface="Times New Roman"/>
                <a:ea typeface="Times New Roman"/>
                <a:cs typeface="Times New Roman"/>
                <a:sym typeface="Times New Roman"/>
              </a:rPr>
              <a:t>B</a:t>
            </a:r>
            <a:r>
              <a:rPr lang="en-US" sz="2000">
                <a:latin typeface="Times New Roman"/>
                <a:ea typeface="Times New Roman"/>
                <a:cs typeface="Times New Roman"/>
                <a:sym typeface="Times New Roman"/>
              </a:rPr>
              <a:t> in </a:t>
            </a:r>
            <a:r>
              <a:rPr i="1" lang="en-US" sz="2000">
                <a:latin typeface="Times New Roman"/>
                <a:ea typeface="Times New Roman"/>
                <a:cs typeface="Times New Roman"/>
                <a:sym typeface="Times New Roman"/>
              </a:rPr>
              <a:t>P</a:t>
            </a:r>
            <a:r>
              <a:rPr baseline="-25000" lang="en-US" sz="2000">
                <a:latin typeface="Times New Roman"/>
                <a:ea typeface="Times New Roman"/>
                <a:cs typeface="Times New Roman"/>
                <a:sym typeface="Times New Roman"/>
              </a:rPr>
              <a:t>j</a:t>
            </a:r>
            <a:r>
              <a:rPr lang="en-US" sz="2000">
                <a:latin typeface="Times New Roman"/>
                <a:ea typeface="Times New Roman"/>
                <a:cs typeface="Times New Roman"/>
                <a:sym typeface="Times New Roman"/>
              </a:rPr>
              <a:t> only after </a:t>
            </a:r>
            <a:r>
              <a:rPr i="1" lang="en-US" sz="2000">
                <a:latin typeface="Times New Roman"/>
                <a:ea typeface="Times New Roman"/>
                <a:cs typeface="Times New Roman"/>
                <a:sym typeface="Times New Roman"/>
              </a:rPr>
              <a:t>A</a:t>
            </a:r>
            <a:r>
              <a:rPr lang="en-US" sz="2000">
                <a:latin typeface="Times New Roman"/>
                <a:ea typeface="Times New Roman"/>
                <a:cs typeface="Times New Roman"/>
                <a:sym typeface="Times New Roman"/>
              </a:rPr>
              <a:t> executed in </a:t>
            </a:r>
            <a:r>
              <a:rPr i="1" lang="en-US" sz="2000">
                <a:latin typeface="Times New Roman"/>
                <a:ea typeface="Times New Roman"/>
                <a:cs typeface="Times New Roman"/>
                <a:sym typeface="Times New Roman"/>
              </a:rPr>
              <a:t>P</a:t>
            </a:r>
            <a:r>
              <a:rPr baseline="-25000" i="1" lang="en-US" sz="2000">
                <a:latin typeface="Times New Roman"/>
                <a:ea typeface="Times New Roman"/>
                <a:cs typeface="Times New Roman"/>
                <a:sym typeface="Times New Roman"/>
              </a:rPr>
              <a:t>i</a:t>
            </a:r>
            <a:endParaRPr i="1"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Char char="⚫"/>
            </a:pPr>
            <a:r>
              <a:rPr lang="en-US" sz="2000">
                <a:latin typeface="Times New Roman"/>
                <a:ea typeface="Times New Roman"/>
                <a:cs typeface="Times New Roman"/>
                <a:sym typeface="Times New Roman"/>
              </a:rPr>
              <a:t>Use semaphore </a:t>
            </a:r>
            <a:r>
              <a:rPr i="1" lang="en-US" sz="2000">
                <a:latin typeface="Times New Roman"/>
                <a:ea typeface="Times New Roman"/>
                <a:cs typeface="Times New Roman"/>
                <a:sym typeface="Times New Roman"/>
              </a:rPr>
              <a:t>flag</a:t>
            </a:r>
            <a:r>
              <a:rPr lang="en-US" sz="2000">
                <a:latin typeface="Times New Roman"/>
                <a:ea typeface="Times New Roman"/>
                <a:cs typeface="Times New Roman"/>
                <a:sym typeface="Times New Roman"/>
              </a:rPr>
              <a:t> initialized to 0</a:t>
            </a:r>
            <a:endParaRPr/>
          </a:p>
          <a:p>
            <a:pPr indent="-283464" lvl="0" marL="365760" rtl="0" algn="l">
              <a:lnSpc>
                <a:spcPct val="100000"/>
              </a:lnSpc>
              <a:spcBef>
                <a:spcPts val="600"/>
              </a:spcBef>
              <a:spcAft>
                <a:spcPts val="0"/>
              </a:spcAft>
              <a:buSzPts val="1600"/>
              <a:buChar char="⚫"/>
            </a:pPr>
            <a:r>
              <a:rPr lang="en-US" sz="2000">
                <a:latin typeface="Times New Roman"/>
                <a:ea typeface="Times New Roman"/>
                <a:cs typeface="Times New Roman"/>
                <a:sym typeface="Times New Roman"/>
              </a:rPr>
              <a:t>Code:</a:t>
            </a:r>
            <a:endParaRPr/>
          </a:p>
          <a:p>
            <a:pPr indent="-283464" lvl="0" marL="365760" rtl="0" algn="l">
              <a:lnSpc>
                <a:spcPct val="100000"/>
              </a:lnSpc>
              <a:spcBef>
                <a:spcPts val="600"/>
              </a:spcBef>
              <a:spcAft>
                <a:spcPts val="0"/>
              </a:spcAft>
              <a:buSzPts val="1600"/>
              <a:buFont typeface="Arial"/>
              <a:buNone/>
            </a:pPr>
            <a:r>
              <a:rPr i="1" lang="en-US" sz="2000">
                <a:latin typeface="Times New Roman"/>
                <a:ea typeface="Times New Roman"/>
                <a:cs typeface="Times New Roman"/>
                <a:sym typeface="Times New Roman"/>
              </a:rPr>
              <a:t>		P</a:t>
            </a:r>
            <a:r>
              <a:rPr baseline="-25000" i="1" lang="en-US" sz="2000">
                <a:latin typeface="Times New Roman"/>
                <a:ea typeface="Times New Roman"/>
                <a:cs typeface="Times New Roman"/>
                <a:sym typeface="Times New Roman"/>
              </a:rPr>
              <a:t>i</a:t>
            </a:r>
            <a:r>
              <a:rPr i="1" lang="en-US" sz="2000">
                <a:latin typeface="Times New Roman"/>
                <a:ea typeface="Times New Roman"/>
                <a:cs typeface="Times New Roman"/>
                <a:sym typeface="Times New Roman"/>
              </a:rPr>
              <a:t>	P</a:t>
            </a:r>
            <a:r>
              <a:rPr baseline="-25000" i="1" lang="en-US" sz="2000">
                <a:latin typeface="Times New Roman"/>
                <a:ea typeface="Times New Roman"/>
                <a:cs typeface="Times New Roman"/>
                <a:sym typeface="Times New Roman"/>
              </a:rPr>
              <a:t>j</a:t>
            </a:r>
            <a:endParaRPr i="1"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 	 </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A</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wait</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flag</a:t>
            </a:r>
            <a:r>
              <a:rPr lang="en-US" sz="2000">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ts val="1600"/>
              <a:buFont typeface="Arial"/>
              <a:buNone/>
            </a:pP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signal</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flag</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B</a:t>
            </a:r>
            <a:endParaRPr sz="2000">
              <a:latin typeface="Times New Roman"/>
              <a:ea typeface="Times New Roman"/>
              <a:cs typeface="Times New Roman"/>
              <a:sym typeface="Times New Roman"/>
            </a:endParaRPr>
          </a:p>
        </p:txBody>
      </p:sp>
      <p:sp>
        <p:nvSpPr>
          <p:cNvPr id="335" name="Google Shape;335;p3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1124712" y="152400"/>
            <a:ext cx="801928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Deadlock and Starvation</a:t>
            </a:r>
            <a:endParaRPr/>
          </a:p>
        </p:txBody>
      </p:sp>
      <p:sp>
        <p:nvSpPr>
          <p:cNvPr id="341" name="Google Shape;341;p32"/>
          <p:cNvSpPr txBox="1"/>
          <p:nvPr>
            <p:ph idx="1" type="body"/>
          </p:nvPr>
        </p:nvSpPr>
        <p:spPr>
          <a:xfrm>
            <a:off x="1295400" y="1219200"/>
            <a:ext cx="7638288" cy="5334000"/>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50000"/>
              </a:lnSpc>
              <a:spcBef>
                <a:spcPts val="0"/>
              </a:spcBef>
              <a:spcAft>
                <a:spcPts val="0"/>
              </a:spcAft>
              <a:buSzPct val="80000"/>
              <a:buChar char="⚫"/>
            </a:pPr>
            <a:r>
              <a:rPr b="1" lang="en-US" sz="2200">
                <a:latin typeface="Times New Roman"/>
                <a:ea typeface="Times New Roman"/>
                <a:cs typeface="Times New Roman"/>
                <a:sym typeface="Times New Roman"/>
              </a:rPr>
              <a:t>Deadlock</a:t>
            </a:r>
            <a:r>
              <a:rPr lang="en-US" sz="2200">
                <a:latin typeface="Times New Roman"/>
                <a:ea typeface="Times New Roman"/>
                <a:cs typeface="Times New Roman"/>
                <a:sym typeface="Times New Roman"/>
              </a:rPr>
              <a:t> – two or more processes are waiting indefinitely for an event that can be caused by only one of the waiting processes.</a:t>
            </a:r>
            <a:endParaRPr/>
          </a:p>
          <a:p>
            <a:pPr indent="-283464" lvl="0" marL="365760" rtl="0" algn="l">
              <a:lnSpc>
                <a:spcPct val="150000"/>
              </a:lnSpc>
              <a:spcBef>
                <a:spcPts val="600"/>
              </a:spcBef>
              <a:spcAft>
                <a:spcPts val="0"/>
              </a:spcAft>
              <a:buSzPct val="80000"/>
              <a:buChar char="⚫"/>
            </a:pPr>
            <a:r>
              <a:rPr lang="en-US" sz="2200">
                <a:latin typeface="Times New Roman"/>
                <a:ea typeface="Times New Roman"/>
                <a:cs typeface="Times New Roman"/>
                <a:sym typeface="Times New Roman"/>
              </a:rPr>
              <a:t>Let </a:t>
            </a:r>
            <a:r>
              <a:rPr i="1" lang="en-US" sz="2200">
                <a:latin typeface="Times New Roman"/>
                <a:ea typeface="Times New Roman"/>
                <a:cs typeface="Times New Roman"/>
                <a:sym typeface="Times New Roman"/>
              </a:rPr>
              <a:t>S</a:t>
            </a:r>
            <a:r>
              <a:rPr lang="en-US" sz="2200">
                <a:latin typeface="Times New Roman"/>
                <a:ea typeface="Times New Roman"/>
                <a:cs typeface="Times New Roman"/>
                <a:sym typeface="Times New Roman"/>
              </a:rPr>
              <a:t> and </a:t>
            </a:r>
            <a:r>
              <a:rPr i="1" lang="en-US" sz="2200">
                <a:latin typeface="Times New Roman"/>
                <a:ea typeface="Times New Roman"/>
                <a:cs typeface="Times New Roman"/>
                <a:sym typeface="Times New Roman"/>
              </a:rPr>
              <a:t>Q</a:t>
            </a:r>
            <a:r>
              <a:rPr lang="en-US" sz="2200">
                <a:latin typeface="Times New Roman"/>
                <a:ea typeface="Times New Roman"/>
                <a:cs typeface="Times New Roman"/>
                <a:sym typeface="Times New Roman"/>
              </a:rPr>
              <a:t> be two semaphores initialized to 1</a:t>
            </a:r>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0</a:t>
            </a: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P</a:t>
            </a:r>
            <a:r>
              <a:rPr baseline="-25000" i="1" lang="en-US" sz="2200">
                <a:latin typeface="Times New Roman"/>
                <a:ea typeface="Times New Roman"/>
                <a:cs typeface="Times New Roman"/>
                <a:sym typeface="Times New Roman"/>
              </a:rPr>
              <a:t>1</a:t>
            </a:r>
            <a:endParaRPr i="1" sz="22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wait</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S</a:t>
            </a: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wait</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Q</a:t>
            </a:r>
            <a:r>
              <a:rPr lang="en-US" sz="22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wait</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Q</a:t>
            </a: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wait</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S</a:t>
            </a:r>
            <a:r>
              <a:rPr lang="en-US" sz="22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	 </a:t>
            </a:r>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signal</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S</a:t>
            </a: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signal</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Q</a:t>
            </a:r>
            <a:r>
              <a:rPr lang="en-US" sz="22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Font typeface="Arial"/>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signal</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Q</a:t>
            </a: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signal</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S</a:t>
            </a:r>
            <a:r>
              <a:rPr lang="en-US" sz="22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Char char="⚫"/>
            </a:pPr>
            <a:r>
              <a:rPr b="1" lang="en-US" sz="2200">
                <a:latin typeface="Times New Roman"/>
                <a:ea typeface="Times New Roman"/>
                <a:cs typeface="Times New Roman"/>
                <a:sym typeface="Times New Roman"/>
              </a:rPr>
              <a:t>Starvation</a:t>
            </a:r>
            <a:r>
              <a:rPr lang="en-US" sz="2200">
                <a:latin typeface="Times New Roman"/>
                <a:ea typeface="Times New Roman"/>
                <a:cs typeface="Times New Roman"/>
                <a:sym typeface="Times New Roman"/>
              </a:rPr>
              <a:t>  – indefinite blocking.  A process may never be removed from the semaphore queue in which it is suspended</a:t>
            </a:r>
            <a:r>
              <a:rPr lang="en-US" sz="1800"/>
              <a:t>.</a:t>
            </a:r>
            <a:endParaRPr/>
          </a:p>
        </p:txBody>
      </p:sp>
      <p:sp>
        <p:nvSpPr>
          <p:cNvPr id="342" name="Google Shape;342;p3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1447800" y="228600"/>
            <a:ext cx="749808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Two Types of Semaphores</a:t>
            </a:r>
            <a:endParaRPr/>
          </a:p>
        </p:txBody>
      </p:sp>
      <p:sp>
        <p:nvSpPr>
          <p:cNvPr id="348" name="Google Shape;348;p33"/>
          <p:cNvSpPr txBox="1"/>
          <p:nvPr>
            <p:ph idx="1" type="body"/>
          </p:nvPr>
        </p:nvSpPr>
        <p:spPr>
          <a:xfrm>
            <a:off x="1066800" y="1143000"/>
            <a:ext cx="7772400" cy="4295775"/>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b="1" i="1" lang="en-US" sz="2000">
                <a:solidFill>
                  <a:srgbClr val="0000FF"/>
                </a:solidFill>
                <a:latin typeface="Times New Roman"/>
                <a:ea typeface="Times New Roman"/>
                <a:cs typeface="Times New Roman"/>
                <a:sym typeface="Times New Roman"/>
              </a:rPr>
              <a:t>Counting</a:t>
            </a:r>
            <a:r>
              <a:rPr b="1" lang="en-US" sz="2000">
                <a:solidFill>
                  <a:srgbClr val="0000FF"/>
                </a:solidFill>
                <a:latin typeface="Times New Roman"/>
                <a:ea typeface="Times New Roman"/>
                <a:cs typeface="Times New Roman"/>
                <a:sym typeface="Times New Roman"/>
              </a:rPr>
              <a:t> semaphore </a:t>
            </a:r>
            <a:r>
              <a:rPr lang="en-US" sz="2000">
                <a:latin typeface="Times New Roman"/>
                <a:ea typeface="Times New Roman"/>
                <a:cs typeface="Times New Roman"/>
                <a:sym typeface="Times New Roman"/>
              </a:rPr>
              <a:t>– integer value can range over an unrestricted domain.</a:t>
            </a:r>
            <a:endParaRPr/>
          </a:p>
          <a:p>
            <a:pPr indent="-283464" lvl="0" marL="365760" rtl="0" algn="l">
              <a:lnSpc>
                <a:spcPct val="150000"/>
              </a:lnSpc>
              <a:spcBef>
                <a:spcPts val="600"/>
              </a:spcBef>
              <a:spcAft>
                <a:spcPts val="0"/>
              </a:spcAft>
              <a:buSzPts val="1600"/>
              <a:buChar char="⚫"/>
            </a:pPr>
            <a:r>
              <a:rPr b="1" i="1" lang="en-US" sz="2000">
                <a:solidFill>
                  <a:srgbClr val="0000FF"/>
                </a:solidFill>
                <a:latin typeface="Times New Roman"/>
                <a:ea typeface="Times New Roman"/>
                <a:cs typeface="Times New Roman"/>
                <a:sym typeface="Times New Roman"/>
              </a:rPr>
              <a:t>Binary</a:t>
            </a:r>
            <a:r>
              <a:rPr b="1" lang="en-US" sz="2000">
                <a:solidFill>
                  <a:srgbClr val="0000FF"/>
                </a:solidFill>
                <a:latin typeface="Times New Roman"/>
                <a:ea typeface="Times New Roman"/>
                <a:cs typeface="Times New Roman"/>
                <a:sym typeface="Times New Roman"/>
              </a:rPr>
              <a:t> semaphore </a:t>
            </a:r>
            <a:r>
              <a:rPr lang="en-US" sz="2000">
                <a:latin typeface="Times New Roman"/>
                <a:ea typeface="Times New Roman"/>
                <a:cs typeface="Times New Roman"/>
                <a:sym typeface="Times New Roman"/>
              </a:rPr>
              <a:t>– integer value can range only between 0 and 1; can be simpler to implement.</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Can implement a counting semaphore </a:t>
            </a:r>
            <a:r>
              <a:rPr i="1" lang="en-US" sz="2000">
                <a:latin typeface="Times New Roman"/>
                <a:ea typeface="Times New Roman"/>
                <a:cs typeface="Times New Roman"/>
                <a:sym typeface="Times New Roman"/>
              </a:rPr>
              <a:t>S</a:t>
            </a:r>
            <a:r>
              <a:rPr lang="en-US" sz="2000">
                <a:latin typeface="Times New Roman"/>
                <a:ea typeface="Times New Roman"/>
                <a:cs typeface="Times New Roman"/>
                <a:sym typeface="Times New Roman"/>
              </a:rPr>
              <a:t> as a binary semaphore.</a:t>
            </a:r>
            <a:endParaRPr/>
          </a:p>
        </p:txBody>
      </p:sp>
      <p:sp>
        <p:nvSpPr>
          <p:cNvPr id="349" name="Google Shape;349;p3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1447800"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Binary Semaphores</a:t>
            </a:r>
            <a:endParaRPr sz="3600"/>
          </a:p>
        </p:txBody>
      </p:sp>
      <p:sp>
        <p:nvSpPr>
          <p:cNvPr id="355" name="Google Shape;355;p34"/>
          <p:cNvSpPr txBox="1"/>
          <p:nvPr>
            <p:ph idx="1" type="body"/>
          </p:nvPr>
        </p:nvSpPr>
        <p:spPr>
          <a:xfrm>
            <a:off x="1219200" y="1143000"/>
            <a:ext cx="3657600" cy="50292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None/>
            </a:pPr>
            <a:r>
              <a:rPr lang="en-US" sz="2000">
                <a:solidFill>
                  <a:srgbClr val="990000"/>
                </a:solidFill>
                <a:latin typeface="Times New Roman"/>
                <a:ea typeface="Times New Roman"/>
                <a:cs typeface="Times New Roman"/>
                <a:sym typeface="Times New Roman"/>
              </a:rPr>
              <a:t>Srtuct  binary_semaphore</a:t>
            </a:r>
            <a:endParaRPr sz="2000">
              <a:solidFill>
                <a:srgbClr val="990000"/>
              </a:solidFill>
              <a:latin typeface="Times New Roman"/>
              <a:ea typeface="Times New Roman"/>
              <a:cs typeface="Times New Roman"/>
              <a:sym typeface="Times New Roman"/>
            </a:endParaRPr>
          </a:p>
          <a:p>
            <a:pPr indent="-283464" lvl="0" marL="365760" rtl="0" algn="l">
              <a:lnSpc>
                <a:spcPct val="100000"/>
              </a:lnSpc>
              <a:spcBef>
                <a:spcPts val="600"/>
              </a:spcBef>
              <a:spcAft>
                <a:spcPts val="0"/>
              </a:spcAft>
              <a:buSzPct val="80000"/>
              <a:buNone/>
            </a:pPr>
            <a:r>
              <a:rPr lang="en-US" sz="2000">
                <a:solidFill>
                  <a:srgbClr val="990000"/>
                </a:solidFill>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ct val="80000"/>
              <a:buNone/>
            </a:pPr>
            <a:r>
              <a:rPr lang="en-US" sz="2000">
                <a:solidFill>
                  <a:srgbClr val="990000"/>
                </a:solidFill>
                <a:latin typeface="Times New Roman"/>
                <a:ea typeface="Times New Roman"/>
                <a:cs typeface="Times New Roman"/>
                <a:sym typeface="Times New Roman"/>
              </a:rPr>
              <a:t>    enum{zero, one} value;</a:t>
            </a:r>
            <a:endParaRPr/>
          </a:p>
          <a:p>
            <a:pPr indent="-283464" lvl="0" marL="365760" rtl="0" algn="l">
              <a:lnSpc>
                <a:spcPct val="100000"/>
              </a:lnSpc>
              <a:spcBef>
                <a:spcPts val="600"/>
              </a:spcBef>
              <a:spcAft>
                <a:spcPts val="0"/>
              </a:spcAft>
              <a:buSzPct val="80000"/>
              <a:buNone/>
            </a:pPr>
            <a:r>
              <a:rPr lang="en-US" sz="2000">
                <a:solidFill>
                  <a:srgbClr val="990000"/>
                </a:solidFill>
                <a:latin typeface="Times New Roman"/>
                <a:ea typeface="Times New Roman"/>
                <a:cs typeface="Times New Roman"/>
                <a:sym typeface="Times New Roman"/>
              </a:rPr>
              <a:t>    struct process *L;</a:t>
            </a:r>
            <a:endParaRPr/>
          </a:p>
          <a:p>
            <a:pPr indent="-283464" lvl="0" marL="365760" rtl="0" algn="l">
              <a:lnSpc>
                <a:spcPct val="100000"/>
              </a:lnSpc>
              <a:spcBef>
                <a:spcPts val="600"/>
              </a:spcBef>
              <a:spcAft>
                <a:spcPts val="0"/>
              </a:spcAft>
              <a:buSzPct val="80000"/>
              <a:buNone/>
            </a:pPr>
            <a:r>
              <a:rPr lang="en-US" sz="2000">
                <a:solidFill>
                  <a:srgbClr val="990000"/>
                </a:solidFill>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ct val="80000"/>
              <a:buNone/>
            </a:pPr>
            <a:r>
              <a:t/>
            </a:r>
            <a:endParaRPr sz="20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void wait (binary_semaphore s)</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if (s.value = = 1)</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s.value = 0;</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else</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plcae this process to S.L.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block(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a:t>
            </a:r>
            <a:endParaRPr/>
          </a:p>
          <a:p>
            <a:pPr indent="-189483" lvl="0" marL="365760" rtl="0" algn="l">
              <a:lnSpc>
                <a:spcPct val="100000"/>
              </a:lnSpc>
              <a:spcBef>
                <a:spcPts val="600"/>
              </a:spcBef>
              <a:spcAft>
                <a:spcPts val="0"/>
              </a:spcAft>
              <a:buSzPct val="80000"/>
              <a:buNone/>
            </a:pPr>
            <a:r>
              <a:t/>
            </a:r>
            <a:endParaRPr sz="2000">
              <a:latin typeface="Times New Roman"/>
              <a:ea typeface="Times New Roman"/>
              <a:cs typeface="Times New Roman"/>
              <a:sym typeface="Times New Roman"/>
            </a:endParaRPr>
          </a:p>
        </p:txBody>
      </p:sp>
      <p:sp>
        <p:nvSpPr>
          <p:cNvPr id="356" name="Google Shape;356;p34"/>
          <p:cNvSpPr txBox="1"/>
          <p:nvPr>
            <p:ph idx="2" type="body"/>
          </p:nvPr>
        </p:nvSpPr>
        <p:spPr>
          <a:xfrm>
            <a:off x="5105400" y="1143000"/>
            <a:ext cx="3828288" cy="51054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None/>
            </a:pPr>
            <a:r>
              <a:rPr lang="en-US" sz="2000">
                <a:solidFill>
                  <a:srgbClr val="0000FF"/>
                </a:solidFill>
                <a:latin typeface="Times New Roman"/>
                <a:ea typeface="Times New Roman"/>
                <a:cs typeface="Times New Roman"/>
                <a:sym typeface="Times New Roman"/>
              </a:rPr>
              <a:t>void signal(binary_semaphore s)</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if (s.queue is empty ( )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s.value = 1;</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else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remove a process fro s.queue;</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wakeup(p);</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a:t>
            </a:r>
            <a:endParaRPr/>
          </a:p>
          <a:p>
            <a:pPr indent="-283464" lvl="0" marL="365760" rtl="0" algn="l">
              <a:lnSpc>
                <a:spcPct val="100000"/>
              </a:lnSpc>
              <a:spcBef>
                <a:spcPts val="600"/>
              </a:spcBef>
              <a:spcAft>
                <a:spcPts val="0"/>
              </a:spcAft>
              <a:buSzPct val="80000"/>
              <a:buNone/>
            </a:pPr>
            <a:r>
              <a:rPr lang="en-US" sz="2000">
                <a:solidFill>
                  <a:srgbClr val="0000FF"/>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357" name="Google Shape;357;p3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1114425" y="304800"/>
            <a:ext cx="7772400" cy="5270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Classical Problems of Synchronization</a:t>
            </a:r>
            <a:endParaRPr/>
          </a:p>
        </p:txBody>
      </p:sp>
      <p:sp>
        <p:nvSpPr>
          <p:cNvPr id="363" name="Google Shape;363;p3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US" sz="2800">
                <a:latin typeface="Times New Roman"/>
                <a:ea typeface="Times New Roman"/>
                <a:cs typeface="Times New Roman"/>
                <a:sym typeface="Times New Roman"/>
              </a:rPr>
              <a:t>Bounded-Buffer Problem</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2240"/>
              <a:buChar char="⚫"/>
            </a:pPr>
            <a:r>
              <a:rPr lang="en-US" sz="2800">
                <a:latin typeface="Times New Roman"/>
                <a:ea typeface="Times New Roman"/>
                <a:cs typeface="Times New Roman"/>
                <a:sym typeface="Times New Roman"/>
              </a:rPr>
              <a:t>Readers and Writers Problem</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2240"/>
              <a:buChar char="⚫"/>
            </a:pPr>
            <a:r>
              <a:rPr lang="en-US" sz="2800">
                <a:latin typeface="Times New Roman"/>
                <a:ea typeface="Times New Roman"/>
                <a:cs typeface="Times New Roman"/>
                <a:sym typeface="Times New Roman"/>
              </a:rPr>
              <a:t>Dining-Philosophers Problem</a:t>
            </a:r>
            <a:endParaRPr/>
          </a:p>
        </p:txBody>
      </p:sp>
      <p:sp>
        <p:nvSpPr>
          <p:cNvPr id="364" name="Google Shape;364;p3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1435608" y="274638"/>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Bounded-Buffer Problem</a:t>
            </a:r>
            <a:endParaRPr/>
          </a:p>
        </p:txBody>
      </p:sp>
      <p:sp>
        <p:nvSpPr>
          <p:cNvPr id="370" name="Google Shape;370;p36"/>
          <p:cNvSpPr txBox="1"/>
          <p:nvPr>
            <p:ph idx="1" type="body"/>
          </p:nvPr>
        </p:nvSpPr>
        <p:spPr>
          <a:xfrm>
            <a:off x="1143000" y="838200"/>
            <a:ext cx="7498080" cy="5562600"/>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Shared data</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semaphore full, empty, mutex;</a:t>
            </a:r>
            <a:br>
              <a:rPr b="1"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Initially:</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full = 0, empty = n, mutex = 1</a:t>
            </a:r>
            <a:endParaRPr/>
          </a:p>
          <a:p>
            <a:pPr indent="-181864" lvl="0" marL="365760" rtl="0" algn="l">
              <a:lnSpc>
                <a:spcPct val="100000"/>
              </a:lnSpc>
              <a:spcBef>
                <a:spcPts val="600"/>
              </a:spcBef>
              <a:spcAft>
                <a:spcPts val="0"/>
              </a:spcAft>
              <a:buSzPts val="1600"/>
              <a:buNone/>
            </a:pPr>
            <a:r>
              <a:t/>
            </a:r>
            <a:endParaRPr b="1"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Assume  buffer consists of  </a:t>
            </a:r>
            <a:r>
              <a:rPr i="1" lang="en-US" sz="2000">
                <a:solidFill>
                  <a:srgbClr val="0000FF"/>
                </a:solidFill>
                <a:latin typeface="Times New Roman"/>
                <a:ea typeface="Times New Roman"/>
                <a:cs typeface="Times New Roman"/>
                <a:sym typeface="Times New Roman"/>
              </a:rPr>
              <a:t>n</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buffers, each can hold one item.</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Semaphore </a:t>
            </a:r>
            <a:r>
              <a:rPr lang="en-US" sz="2000">
                <a:solidFill>
                  <a:srgbClr val="FF0000"/>
                </a:solidFill>
                <a:latin typeface="Times New Roman"/>
                <a:ea typeface="Times New Roman"/>
                <a:cs typeface="Times New Roman"/>
                <a:sym typeface="Times New Roman"/>
              </a:rPr>
              <a:t>mutex</a:t>
            </a:r>
            <a:r>
              <a:rPr lang="en-US" sz="2000">
                <a:latin typeface="Times New Roman"/>
                <a:ea typeface="Times New Roman"/>
                <a:cs typeface="Times New Roman"/>
                <a:sym typeface="Times New Roman"/>
              </a:rPr>
              <a:t>  provides  Mutual Exclusion for access to the buffer pool.</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Semaphore </a:t>
            </a:r>
            <a:r>
              <a:rPr lang="en-US" sz="2000">
                <a:solidFill>
                  <a:srgbClr val="FF0000"/>
                </a:solidFill>
                <a:latin typeface="Times New Roman"/>
                <a:ea typeface="Times New Roman"/>
                <a:cs typeface="Times New Roman"/>
                <a:sym typeface="Times New Roman"/>
              </a:rPr>
              <a:t>full  </a:t>
            </a:r>
            <a:r>
              <a:rPr lang="en-US" sz="2000">
                <a:latin typeface="Times New Roman"/>
                <a:ea typeface="Times New Roman"/>
                <a:cs typeface="Times New Roman"/>
                <a:sym typeface="Times New Roman"/>
              </a:rPr>
              <a:t>counts number of full buffers.</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Semaphore </a:t>
            </a:r>
            <a:r>
              <a:rPr lang="en-US" sz="2000">
                <a:solidFill>
                  <a:srgbClr val="FF0000"/>
                </a:solidFill>
                <a:latin typeface="Times New Roman"/>
                <a:ea typeface="Times New Roman"/>
                <a:cs typeface="Times New Roman"/>
                <a:sym typeface="Times New Roman"/>
              </a:rPr>
              <a:t>empty counts  number </a:t>
            </a:r>
            <a:r>
              <a:rPr lang="en-US" sz="2000">
                <a:latin typeface="Times New Roman"/>
                <a:ea typeface="Times New Roman"/>
                <a:cs typeface="Times New Roman"/>
                <a:sym typeface="Times New Roman"/>
              </a:rPr>
              <a:t>of empty buffers.</a:t>
            </a:r>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b="1" sz="2000">
              <a:latin typeface="Times New Roman"/>
              <a:ea typeface="Times New Roman"/>
              <a:cs typeface="Times New Roman"/>
              <a:sym typeface="Times New Roman"/>
            </a:endParaRPr>
          </a:p>
        </p:txBody>
      </p:sp>
      <p:sp>
        <p:nvSpPr>
          <p:cNvPr id="371" name="Google Shape;371;p3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1435608" y="274638"/>
            <a:ext cx="7498080" cy="7921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Bounded-Buffer Problem</a:t>
            </a:r>
            <a:endParaRPr b="1" sz="3600">
              <a:latin typeface="Times New Roman"/>
              <a:ea typeface="Times New Roman"/>
              <a:cs typeface="Times New Roman"/>
              <a:sym typeface="Times New Roman"/>
            </a:endParaRPr>
          </a:p>
        </p:txBody>
      </p:sp>
      <p:sp>
        <p:nvSpPr>
          <p:cNvPr id="377" name="Google Shape;377;p37"/>
          <p:cNvSpPr/>
          <p:nvPr/>
        </p:nvSpPr>
        <p:spPr>
          <a:xfrm>
            <a:off x="1143000" y="1143000"/>
            <a:ext cx="3200400" cy="538301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FF"/>
              </a:buClr>
              <a:buSzPts val="2400"/>
              <a:buFont typeface="Arial"/>
              <a:buNone/>
            </a:pPr>
            <a:r>
              <a:rPr b="1" lang="en-US" sz="2400">
                <a:solidFill>
                  <a:srgbClr val="0000FF"/>
                </a:solidFill>
                <a:latin typeface="Times New Roman"/>
                <a:ea typeface="Times New Roman"/>
                <a:cs typeface="Times New Roman"/>
                <a:sym typeface="Times New Roman"/>
              </a:rPr>
              <a:t>Producer Process</a:t>
            </a:r>
            <a:endParaRPr/>
          </a:p>
          <a:p>
            <a:pPr indent="0" lvl="0" marL="0" marR="0" rtl="0" algn="l">
              <a:lnSpc>
                <a:spcPct val="90000"/>
              </a:lnSpc>
              <a:spcBef>
                <a:spcPts val="360"/>
              </a:spcBef>
              <a:spcAft>
                <a:spcPts val="0"/>
              </a:spcAft>
              <a:buClr>
                <a:schemeClr val="dk1"/>
              </a:buClr>
              <a:buSzPts val="2400"/>
              <a:buFont typeface="Arial"/>
              <a:buNone/>
            </a:pPr>
            <a:r>
              <a:t/>
            </a:r>
            <a:endParaRPr b="1" sz="2400">
              <a:solidFill>
                <a:schemeClr val="dk1"/>
              </a:solidFill>
              <a:latin typeface="Times New Roman"/>
              <a:ea typeface="Times New Roman"/>
              <a:cs typeface="Times New Roman"/>
              <a:sym typeface="Times New Roman"/>
            </a:endParaRPr>
          </a:p>
          <a:p>
            <a:pPr indent="0" lvl="0" marL="0" marR="0" rtl="0" algn="l">
              <a:lnSpc>
                <a:spcPct val="9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do { </a:t>
            </a:r>
            <a:endParaRPr/>
          </a:p>
          <a:p>
            <a:pPr indent="0" lvl="0" marL="0" marR="0" rtl="0" algn="l">
              <a:lnSpc>
                <a:spcPct val="9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produce an item in</a:t>
            </a:r>
            <a:r>
              <a:rPr b="1" lang="en-US" sz="1800">
                <a:solidFill>
                  <a:schemeClr val="dk1"/>
                </a:solidFill>
                <a:latin typeface="Times New Roman"/>
                <a:ea typeface="Times New Roman"/>
                <a:cs typeface="Times New Roman"/>
                <a:sym typeface="Times New Roman"/>
              </a:rPr>
              <a:t> nextp</a:t>
            </a:r>
            <a:endParaRPr b="1" sz="1800">
              <a:solidFill>
                <a:schemeClr val="dk1"/>
              </a:solidFill>
              <a:latin typeface="Times New Roman"/>
              <a:ea typeface="Times New Roman"/>
              <a:cs typeface="Times New Roman"/>
              <a:sym typeface="Times New Roman"/>
            </a:endParaRPr>
          </a:p>
          <a:p>
            <a:pPr indent="0" lvl="0" marL="0" marR="0" rtl="0" algn="l">
              <a:lnSpc>
                <a:spcPct val="9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27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wait(empty);</a:t>
            </a:r>
            <a:endParaRPr/>
          </a:p>
          <a:p>
            <a:pPr indent="0" lvl="0" marL="0" marR="0" rtl="0" algn="l">
              <a:lnSpc>
                <a:spcPct val="150000"/>
              </a:lnSpc>
              <a:spcBef>
                <a:spcPts val="27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wait(mutex);</a:t>
            </a:r>
            <a:endParaRPr/>
          </a:p>
          <a:p>
            <a:pPr indent="0" lvl="0" marL="0" marR="0" rtl="0" algn="l">
              <a:lnSpc>
                <a:spcPct val="9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27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add</a:t>
            </a:r>
            <a:r>
              <a:rPr b="1" lang="en-US" sz="1800">
                <a:solidFill>
                  <a:schemeClr val="dk1"/>
                </a:solidFill>
                <a:latin typeface="Times New Roman"/>
                <a:ea typeface="Times New Roman"/>
                <a:cs typeface="Times New Roman"/>
                <a:sym typeface="Times New Roman"/>
              </a:rPr>
              <a:t> nextp </a:t>
            </a:r>
            <a:r>
              <a:rPr lang="en-US" sz="1800">
                <a:solidFill>
                  <a:schemeClr val="dk1"/>
                </a:solidFill>
                <a:latin typeface="Times New Roman"/>
                <a:ea typeface="Times New Roman"/>
                <a:cs typeface="Times New Roman"/>
                <a:sym typeface="Times New Roman"/>
              </a:rPr>
              <a:t>to buffer</a:t>
            </a:r>
            <a:endParaRPr/>
          </a:p>
          <a:p>
            <a:pPr indent="0" lvl="0" marL="0" marR="0" rtl="0" algn="l">
              <a:lnSpc>
                <a:spcPct val="9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27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signal(mutex);</a:t>
            </a:r>
            <a:endParaRPr/>
          </a:p>
          <a:p>
            <a:pPr indent="0" lvl="0" marL="0" marR="0" rtl="0" algn="l">
              <a:lnSpc>
                <a:spcPct val="150000"/>
              </a:lnSpc>
              <a:spcBef>
                <a:spcPts val="270"/>
              </a:spcBef>
              <a:spcAft>
                <a:spcPts val="0"/>
              </a:spcAft>
              <a:buClr>
                <a:srgbClr val="0000FF"/>
              </a:buClr>
              <a:buSzPts val="1800"/>
              <a:buFont typeface="Arial"/>
              <a:buNone/>
            </a:pPr>
            <a:r>
              <a:rPr b="1" lang="en-US" sz="1800">
                <a:solidFill>
                  <a:srgbClr val="0000FF"/>
                </a:solidFill>
                <a:latin typeface="Times New Roman"/>
                <a:ea typeface="Times New Roman"/>
                <a:cs typeface="Times New Roman"/>
                <a:sym typeface="Times New Roman"/>
              </a:rPr>
              <a:t>          signal(full);</a:t>
            </a:r>
            <a:endParaRPr/>
          </a:p>
          <a:p>
            <a:pPr indent="0" lvl="0" marL="0" marR="0" rtl="0" algn="l">
              <a:lnSpc>
                <a:spcPct val="150000"/>
              </a:lnSpc>
              <a:spcBef>
                <a:spcPts val="27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 while (1);</a:t>
            </a:r>
            <a:endParaRPr/>
          </a:p>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p:txBody>
      </p:sp>
      <p:sp>
        <p:nvSpPr>
          <p:cNvPr id="378" name="Google Shape;378;p37"/>
          <p:cNvSpPr txBox="1"/>
          <p:nvPr/>
        </p:nvSpPr>
        <p:spPr>
          <a:xfrm>
            <a:off x="4648200" y="1143000"/>
            <a:ext cx="4267200" cy="53340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283464" lvl="0" marL="365760" marR="0" rtl="0" algn="l">
              <a:lnSpc>
                <a:spcPct val="90000"/>
              </a:lnSpc>
              <a:spcBef>
                <a:spcPts val="0"/>
              </a:spcBef>
              <a:spcAft>
                <a:spcPts val="0"/>
              </a:spcAft>
              <a:buNone/>
            </a:pPr>
            <a:r>
              <a:rPr b="1" lang="en-US" sz="2400">
                <a:solidFill>
                  <a:srgbClr val="0000FF"/>
                </a:solidFill>
                <a:latin typeface="Times New Roman"/>
                <a:ea typeface="Times New Roman"/>
                <a:cs typeface="Times New Roman"/>
                <a:sym typeface="Times New Roman"/>
              </a:rPr>
              <a:t>Consumer Process</a:t>
            </a:r>
            <a:endParaRPr/>
          </a:p>
          <a:p>
            <a:pPr indent="-283464" lvl="0" marL="365760" marR="0" rtl="0" algn="l">
              <a:lnSpc>
                <a:spcPct val="90000"/>
              </a:lnSpc>
              <a:spcBef>
                <a:spcPts val="36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do { </a:t>
            </a:r>
            <a:endParaRPr/>
          </a:p>
          <a:p>
            <a:pPr indent="-283464" lvl="0" marL="365760" marR="0" rtl="0" algn="l">
              <a:lnSpc>
                <a:spcPct val="150000"/>
              </a:lnSpc>
              <a:spcBef>
                <a:spcPts val="270"/>
              </a:spcBef>
              <a:spcAft>
                <a:spcPts val="0"/>
              </a:spcAft>
              <a:buClr>
                <a:schemeClr val="accent1"/>
              </a:buClr>
              <a:buSzPts val="1440"/>
              <a:buFont typeface="Arial"/>
              <a:buNone/>
            </a:pPr>
            <a:r>
              <a:rPr b="1" i="0" lang="en-US" sz="1800" u="none" cap="none" strike="noStrike">
                <a:solidFill>
                  <a:srgbClr val="0000FF"/>
                </a:solidFill>
                <a:latin typeface="Times New Roman"/>
                <a:ea typeface="Times New Roman"/>
                <a:cs typeface="Times New Roman"/>
                <a:sym typeface="Times New Roman"/>
              </a:rPr>
              <a:t>          wait(full)</a:t>
            </a:r>
            <a:endParaRPr/>
          </a:p>
          <a:p>
            <a:pPr indent="-283464" lvl="0" marL="365760" marR="0" rtl="0" algn="l">
              <a:lnSpc>
                <a:spcPct val="150000"/>
              </a:lnSpc>
              <a:spcBef>
                <a:spcPts val="270"/>
              </a:spcBef>
              <a:spcAft>
                <a:spcPts val="0"/>
              </a:spcAft>
              <a:buClr>
                <a:schemeClr val="accent1"/>
              </a:buClr>
              <a:buSzPts val="1440"/>
              <a:buFont typeface="Arial"/>
              <a:buNone/>
            </a:pPr>
            <a:r>
              <a:rPr b="1" i="0" lang="en-US" sz="1800" u="none" cap="none" strike="noStrike">
                <a:solidFill>
                  <a:srgbClr val="0000FF"/>
                </a:solidFill>
                <a:latin typeface="Times New Roman"/>
                <a:ea typeface="Times New Roman"/>
                <a:cs typeface="Times New Roman"/>
                <a:sym typeface="Times New Roman"/>
              </a:rPr>
              <a:t>	      wait(mutex);</a:t>
            </a:r>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remove an item from buffer to</a:t>
            </a:r>
            <a:r>
              <a:rPr b="1" i="0" lang="en-US" sz="1800" u="none" cap="none" strike="noStrike">
                <a:solidFill>
                  <a:schemeClr val="dk1"/>
                </a:solidFill>
                <a:latin typeface="Times New Roman"/>
                <a:ea typeface="Times New Roman"/>
                <a:cs typeface="Times New Roman"/>
                <a:sym typeface="Times New Roman"/>
              </a:rPr>
              <a:t> nextc</a:t>
            </a:r>
            <a:endParaRPr b="1" i="0" sz="1800" u="none" cap="none" strike="noStrike">
              <a:solidFill>
                <a:schemeClr val="dk1"/>
              </a:solidFill>
              <a:latin typeface="Times New Roman"/>
              <a:ea typeface="Times New Roman"/>
              <a:cs typeface="Times New Roman"/>
              <a:sym typeface="Times New Roman"/>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endParaRPr/>
          </a:p>
          <a:p>
            <a:pPr indent="-283464" lvl="0" marL="365760" marR="0" rtl="0" algn="l">
              <a:lnSpc>
                <a:spcPct val="15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rgbClr val="0000FF"/>
                </a:solidFill>
                <a:latin typeface="Times New Roman"/>
                <a:ea typeface="Times New Roman"/>
                <a:cs typeface="Times New Roman"/>
                <a:sym typeface="Times New Roman"/>
              </a:rPr>
              <a:t>      signal(mutex);</a:t>
            </a:r>
            <a:endParaRPr/>
          </a:p>
          <a:p>
            <a:pPr indent="-283464" lvl="0" marL="365760" marR="0" rtl="0" algn="l">
              <a:lnSpc>
                <a:spcPct val="150000"/>
              </a:lnSpc>
              <a:spcBef>
                <a:spcPts val="270"/>
              </a:spcBef>
              <a:spcAft>
                <a:spcPts val="0"/>
              </a:spcAft>
              <a:buClr>
                <a:schemeClr val="accent1"/>
              </a:buClr>
              <a:buSzPts val="1440"/>
              <a:buFont typeface="Arial"/>
              <a:buNone/>
            </a:pPr>
            <a:r>
              <a:rPr b="1" i="0" lang="en-US" sz="1800" u="none" cap="none" strike="noStrike">
                <a:solidFill>
                  <a:srgbClr val="0000FF"/>
                </a:solidFill>
                <a:latin typeface="Times New Roman"/>
                <a:ea typeface="Times New Roman"/>
                <a:cs typeface="Times New Roman"/>
                <a:sym typeface="Times New Roman"/>
              </a:rPr>
              <a:t>	      signal(empty);</a:t>
            </a:r>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consume the item in</a:t>
            </a:r>
            <a:r>
              <a:rPr b="1" i="0" lang="en-US" sz="1800" u="none" cap="none" strike="noStrike">
                <a:solidFill>
                  <a:schemeClr val="dk1"/>
                </a:solidFill>
                <a:latin typeface="Times New Roman"/>
                <a:ea typeface="Times New Roman"/>
                <a:cs typeface="Times New Roman"/>
                <a:sym typeface="Times New Roman"/>
              </a:rPr>
              <a:t> nextc</a:t>
            </a:r>
            <a:endParaRPr b="1" i="0" sz="1800" u="none" cap="none" strike="noStrike">
              <a:solidFill>
                <a:schemeClr val="dk1"/>
              </a:solidFill>
              <a:latin typeface="Times New Roman"/>
              <a:ea typeface="Times New Roman"/>
              <a:cs typeface="Times New Roman"/>
              <a:sym typeface="Times New Roman"/>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a:t>
            </a:r>
            <a:endParaRPr/>
          </a:p>
          <a:p>
            <a:pPr indent="-283464" lvl="0" marL="365760" marR="0" rtl="0" algn="l">
              <a:lnSpc>
                <a:spcPct val="90000"/>
              </a:lnSpc>
              <a:spcBef>
                <a:spcPts val="270"/>
              </a:spcBef>
              <a:spcAft>
                <a:spcPts val="0"/>
              </a:spcAft>
              <a:buClr>
                <a:schemeClr val="accent1"/>
              </a:buClr>
              <a:buSzPts val="1440"/>
              <a:buFont typeface="Arial"/>
              <a:buNone/>
            </a:pPr>
            <a:r>
              <a:rPr b="1" i="0" lang="en-US" sz="1800" u="none" cap="none" strike="noStrike">
                <a:solidFill>
                  <a:schemeClr val="dk1"/>
                </a:solidFill>
                <a:latin typeface="Times New Roman"/>
                <a:ea typeface="Times New Roman"/>
                <a:cs typeface="Times New Roman"/>
                <a:sym typeface="Times New Roman"/>
              </a:rPr>
              <a:t>	} while (1);</a:t>
            </a:r>
            <a:endParaRPr b="1" i="0" sz="1800" u="none" cap="none" strike="noStrike">
              <a:solidFill>
                <a:schemeClr val="dk1"/>
              </a:solidFill>
              <a:latin typeface="Times New Roman"/>
              <a:ea typeface="Times New Roman"/>
              <a:cs typeface="Times New Roman"/>
              <a:sym typeface="Times New Roman"/>
            </a:endParaRPr>
          </a:p>
        </p:txBody>
      </p:sp>
      <p:sp>
        <p:nvSpPr>
          <p:cNvPr id="379" name="Google Shape;379;p3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Readers-Writers Problem</a:t>
            </a:r>
            <a:endParaRPr/>
          </a:p>
        </p:txBody>
      </p:sp>
      <p:sp>
        <p:nvSpPr>
          <p:cNvPr id="385" name="Google Shape;385;p38"/>
          <p:cNvSpPr txBox="1"/>
          <p:nvPr>
            <p:ph idx="1" type="body"/>
          </p:nvPr>
        </p:nvSpPr>
        <p:spPr>
          <a:xfrm>
            <a:off x="1143000" y="1219200"/>
            <a:ext cx="7790688" cy="52578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just">
              <a:lnSpc>
                <a:spcPct val="150000"/>
              </a:lnSpc>
              <a:spcBef>
                <a:spcPts val="0"/>
              </a:spcBef>
              <a:spcAft>
                <a:spcPts val="0"/>
              </a:spcAft>
              <a:buSzPct val="80000"/>
              <a:buChar char="⚫"/>
            </a:pPr>
            <a:r>
              <a:rPr lang="en-US" sz="2000">
                <a:latin typeface="Times New Roman"/>
                <a:ea typeface="Times New Roman"/>
                <a:cs typeface="Times New Roman"/>
                <a:sym typeface="Times New Roman"/>
              </a:rPr>
              <a:t>Two types of Processes: </a:t>
            </a:r>
            <a:endParaRPr/>
          </a:p>
          <a:p>
            <a:pPr indent="-283464" lvl="0" marL="365760" rtl="0" algn="just">
              <a:lnSpc>
                <a:spcPct val="150000"/>
              </a:lnSpc>
              <a:spcBef>
                <a:spcPts val="600"/>
              </a:spcBef>
              <a:spcAft>
                <a:spcPts val="0"/>
              </a:spcAft>
              <a:buSzPct val="80000"/>
              <a:buChar char="⚫"/>
            </a:pPr>
            <a:r>
              <a:rPr b="1" lang="en-US" sz="2000">
                <a:solidFill>
                  <a:srgbClr val="0000FF"/>
                </a:solidFill>
                <a:latin typeface="Times New Roman"/>
                <a:ea typeface="Times New Roman"/>
                <a:cs typeface="Times New Roman"/>
                <a:sym typeface="Times New Roman"/>
              </a:rPr>
              <a:t>Writers: </a:t>
            </a:r>
            <a:r>
              <a:rPr lang="en-US" sz="2000">
                <a:latin typeface="Times New Roman"/>
                <a:ea typeface="Times New Roman"/>
                <a:cs typeface="Times New Roman"/>
                <a:sym typeface="Times New Roman"/>
              </a:rPr>
              <a:t>modify a shared object.</a:t>
            </a:r>
            <a:endParaRPr/>
          </a:p>
          <a:p>
            <a:pPr indent="-283464" lvl="0" marL="365760" rtl="0" algn="just">
              <a:lnSpc>
                <a:spcPct val="150000"/>
              </a:lnSpc>
              <a:spcBef>
                <a:spcPts val="600"/>
              </a:spcBef>
              <a:spcAft>
                <a:spcPts val="0"/>
              </a:spcAft>
              <a:buSzPct val="80000"/>
              <a:buChar char="⚫"/>
            </a:pPr>
            <a:r>
              <a:rPr b="1" lang="en-US" sz="2000">
                <a:solidFill>
                  <a:srgbClr val="0000FF"/>
                </a:solidFill>
                <a:latin typeface="Times New Roman"/>
                <a:ea typeface="Times New Roman"/>
                <a:cs typeface="Times New Roman"/>
                <a:sym typeface="Times New Roman"/>
              </a:rPr>
              <a:t>Readers: </a:t>
            </a:r>
            <a:r>
              <a:rPr lang="en-US" sz="2000">
                <a:latin typeface="Times New Roman"/>
                <a:ea typeface="Times New Roman"/>
                <a:cs typeface="Times New Roman"/>
                <a:sym typeface="Times New Roman"/>
              </a:rPr>
              <a:t>they just read. They do not modify shared object.</a:t>
            </a:r>
            <a:endParaRPr/>
          </a:p>
          <a:p>
            <a:pPr indent="-197103" lvl="0" marL="365760" rtl="0" algn="just">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a:p>
            <a:pPr indent="-283464" lvl="0" marL="365760" rtl="0" algn="just">
              <a:lnSpc>
                <a:spcPct val="170000"/>
              </a:lnSpc>
              <a:spcBef>
                <a:spcPts val="600"/>
              </a:spcBef>
              <a:spcAft>
                <a:spcPts val="0"/>
              </a:spcAft>
              <a:buSzPct val="80000"/>
              <a:buChar char="⚫"/>
            </a:pPr>
            <a:r>
              <a:rPr lang="en-US" sz="2000">
                <a:latin typeface="Times New Roman"/>
                <a:ea typeface="Times New Roman"/>
                <a:cs typeface="Times New Roman"/>
                <a:sym typeface="Times New Roman"/>
              </a:rPr>
              <a:t>Any number of readers may simultaneously read the file</a:t>
            </a:r>
            <a:endParaRPr/>
          </a:p>
          <a:p>
            <a:pPr indent="-283464" lvl="0" marL="365760" rtl="0" algn="just">
              <a:lnSpc>
                <a:spcPct val="170000"/>
              </a:lnSpc>
              <a:spcBef>
                <a:spcPts val="600"/>
              </a:spcBef>
              <a:spcAft>
                <a:spcPts val="0"/>
              </a:spcAft>
              <a:buSzPct val="80000"/>
              <a:buChar char="⚫"/>
            </a:pPr>
            <a:r>
              <a:rPr lang="en-US" sz="2000">
                <a:latin typeface="Times New Roman"/>
                <a:ea typeface="Times New Roman"/>
                <a:cs typeface="Times New Roman"/>
                <a:sym typeface="Times New Roman"/>
              </a:rPr>
              <a:t>Only one writer at a time may write to the file</a:t>
            </a:r>
            <a:endParaRPr/>
          </a:p>
          <a:p>
            <a:pPr indent="-283464" lvl="0" marL="365760" rtl="0" algn="just">
              <a:lnSpc>
                <a:spcPct val="170000"/>
              </a:lnSpc>
              <a:spcBef>
                <a:spcPts val="600"/>
              </a:spcBef>
              <a:spcAft>
                <a:spcPts val="0"/>
              </a:spcAft>
              <a:buSzPct val="80000"/>
              <a:buChar char="⚫"/>
            </a:pPr>
            <a:r>
              <a:rPr lang="en-US" sz="2000">
                <a:latin typeface="Times New Roman"/>
                <a:ea typeface="Times New Roman"/>
                <a:cs typeface="Times New Roman"/>
                <a:sym typeface="Times New Roman"/>
              </a:rPr>
              <a:t>If a writer is writing to the file, no reader may read it or no writer may write it.</a:t>
            </a:r>
            <a:endParaRPr/>
          </a:p>
          <a:p>
            <a:pPr indent="-283464" lvl="0" marL="365760" rtl="0" algn="just">
              <a:lnSpc>
                <a:spcPct val="170000"/>
              </a:lnSpc>
              <a:spcBef>
                <a:spcPts val="600"/>
              </a:spcBef>
              <a:spcAft>
                <a:spcPts val="0"/>
              </a:spcAft>
              <a:buSzPct val="80000"/>
              <a:buChar char="⚫"/>
            </a:pPr>
            <a:r>
              <a:rPr lang="en-US" sz="2000">
                <a:latin typeface="Times New Roman"/>
                <a:ea typeface="Times New Roman"/>
                <a:cs typeface="Times New Roman"/>
                <a:sym typeface="Times New Roman"/>
              </a:rPr>
              <a:t>Reader-writer problem has several variations, involving priorities: </a:t>
            </a:r>
            <a:endParaRPr/>
          </a:p>
          <a:p>
            <a:pPr indent="-457200" lvl="0" marL="539496" rtl="0" algn="just">
              <a:lnSpc>
                <a:spcPct val="170000"/>
              </a:lnSpc>
              <a:spcBef>
                <a:spcPts val="600"/>
              </a:spcBef>
              <a:spcAft>
                <a:spcPts val="0"/>
              </a:spcAft>
              <a:buSzPct val="100000"/>
              <a:buFont typeface="Gill Sans"/>
              <a:buAutoNum type="arabicPeriod"/>
            </a:pPr>
            <a:r>
              <a:rPr lang="en-US" sz="2000">
                <a:latin typeface="Times New Roman"/>
                <a:ea typeface="Times New Roman"/>
                <a:cs typeface="Times New Roman"/>
                <a:sym typeface="Times New Roman"/>
              </a:rPr>
              <a:t>Reader have priority: No reader will be waiting if no writer writing.(writer may suffer starvation.)</a:t>
            </a:r>
            <a:endParaRPr/>
          </a:p>
          <a:p>
            <a:pPr indent="-457200" lvl="0" marL="539496" rtl="0" algn="just">
              <a:lnSpc>
                <a:spcPct val="170000"/>
              </a:lnSpc>
              <a:spcBef>
                <a:spcPts val="600"/>
              </a:spcBef>
              <a:spcAft>
                <a:spcPts val="0"/>
              </a:spcAft>
              <a:buSzPct val="100000"/>
              <a:buFont typeface="Gill Sans"/>
              <a:buAutoNum type="arabicPeriod"/>
            </a:pPr>
            <a:r>
              <a:rPr lang="en-US" sz="2000">
                <a:latin typeface="Times New Roman"/>
                <a:ea typeface="Times New Roman"/>
                <a:cs typeface="Times New Roman"/>
                <a:sym typeface="Times New Roman"/>
              </a:rPr>
              <a:t>Writer have priority:  if writer is writing no process can read. (reader’s starvation.)</a:t>
            </a:r>
            <a:endParaRPr sz="2000">
              <a:latin typeface="Times New Roman"/>
              <a:ea typeface="Times New Roman"/>
              <a:cs typeface="Times New Roman"/>
              <a:sym typeface="Times New Roman"/>
            </a:endParaRPr>
          </a:p>
        </p:txBody>
      </p:sp>
      <p:sp>
        <p:nvSpPr>
          <p:cNvPr id="386" name="Google Shape;386;p3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Readers-Writers Problem</a:t>
            </a:r>
            <a:endParaRPr/>
          </a:p>
        </p:txBody>
      </p:sp>
      <p:sp>
        <p:nvSpPr>
          <p:cNvPr id="392" name="Google Shape;392;p39"/>
          <p:cNvSpPr txBox="1"/>
          <p:nvPr>
            <p:ph idx="1" type="body"/>
          </p:nvPr>
        </p:nvSpPr>
        <p:spPr>
          <a:xfrm>
            <a:off x="1435608" y="990600"/>
            <a:ext cx="7498080" cy="5257800"/>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Shared data</a:t>
            </a:r>
            <a:br>
              <a:rPr lang="en-US" sz="2000">
                <a:latin typeface="Times New Roman"/>
                <a:ea typeface="Times New Roman"/>
                <a:cs typeface="Times New Roman"/>
                <a:sym typeface="Times New Roman"/>
              </a:rPr>
            </a:br>
            <a:r>
              <a:rPr b="1" lang="en-US" sz="2000">
                <a:solidFill>
                  <a:srgbClr val="0000FF"/>
                </a:solidFill>
                <a:latin typeface="Times New Roman"/>
                <a:ea typeface="Times New Roman"/>
                <a:cs typeface="Times New Roman"/>
                <a:sym typeface="Times New Roman"/>
              </a:rPr>
              <a:t>semaphore mutex, wrt;</a:t>
            </a:r>
            <a:br>
              <a:rPr b="1"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Initially</a:t>
            </a:r>
            <a:br>
              <a:rPr lang="en-US" sz="2000">
                <a:latin typeface="Times New Roman"/>
                <a:ea typeface="Times New Roman"/>
                <a:cs typeface="Times New Roman"/>
                <a:sym typeface="Times New Roman"/>
              </a:rPr>
            </a:br>
            <a:r>
              <a:rPr b="1" lang="en-US" sz="2000">
                <a:solidFill>
                  <a:srgbClr val="0000FF"/>
                </a:solidFill>
                <a:latin typeface="Times New Roman"/>
                <a:ea typeface="Times New Roman"/>
                <a:cs typeface="Times New Roman"/>
                <a:sym typeface="Times New Roman"/>
              </a:rPr>
              <a:t>mutex = 1, wrt = 1, readcount = 0</a:t>
            </a:r>
            <a:endParaRPr/>
          </a:p>
          <a:p>
            <a:pPr indent="-283464" lvl="0" marL="365760" rtl="0" algn="l">
              <a:lnSpc>
                <a:spcPct val="150000"/>
              </a:lnSpc>
              <a:spcBef>
                <a:spcPts val="300"/>
              </a:spcBef>
              <a:spcAft>
                <a:spcPts val="0"/>
              </a:spcAft>
              <a:buSzPts val="1600"/>
              <a:buFont typeface="Arial"/>
              <a:buNone/>
            </a:pPr>
            <a:r>
              <a:rPr lang="en-US" sz="2000">
                <a:latin typeface="Times New Roman"/>
                <a:ea typeface="Times New Roman"/>
                <a:cs typeface="Times New Roman"/>
                <a:sym typeface="Times New Roman"/>
              </a:rPr>
              <a:t>		</a:t>
            </a:r>
            <a:endParaRPr/>
          </a:p>
          <a:p>
            <a:pPr indent="-283464" lvl="0" marL="365760" rtl="0" algn="l">
              <a:lnSpc>
                <a:spcPct val="150000"/>
              </a:lnSpc>
              <a:spcBef>
                <a:spcPts val="300"/>
              </a:spcBef>
              <a:spcAft>
                <a:spcPts val="0"/>
              </a:spcAft>
              <a:buSzPts val="1600"/>
              <a:buFont typeface="Arial"/>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83464" lvl="0" marL="365760" rtl="0" algn="l">
              <a:lnSpc>
                <a:spcPct val="150000"/>
              </a:lnSpc>
              <a:spcBef>
                <a:spcPts val="240"/>
              </a:spcBef>
              <a:spcAft>
                <a:spcPts val="0"/>
              </a:spcAft>
              <a:buSzPts val="1280"/>
              <a:buFont typeface="Arial"/>
              <a:buNone/>
            </a:pPr>
            <a:r>
              <a:rPr lang="en-US" sz="1600">
                <a:solidFill>
                  <a:srgbClr val="FF0000"/>
                </a:solidFill>
                <a:latin typeface="Times New Roman"/>
                <a:ea typeface="Times New Roman"/>
                <a:cs typeface="Times New Roman"/>
                <a:sym typeface="Times New Roman"/>
              </a:rPr>
              <a:t>                              How many processes currently reading object.</a:t>
            </a:r>
            <a:endParaRPr sz="1600">
              <a:solidFill>
                <a:srgbClr val="FF0000"/>
              </a:solidFill>
              <a:latin typeface="Times New Roman"/>
              <a:ea typeface="Times New Roman"/>
              <a:cs typeface="Times New Roman"/>
              <a:sym typeface="Times New Roman"/>
            </a:endParaRPr>
          </a:p>
        </p:txBody>
      </p:sp>
      <p:sp>
        <p:nvSpPr>
          <p:cNvPr id="393" name="Google Shape;393;p39"/>
          <p:cNvSpPr/>
          <p:nvPr/>
        </p:nvSpPr>
        <p:spPr>
          <a:xfrm>
            <a:off x="4572000" y="2971800"/>
            <a:ext cx="45719" cy="762000"/>
          </a:xfrm>
          <a:prstGeom prst="upArrow">
            <a:avLst>
              <a:gd fmla="val 50000" name="adj1"/>
              <a:gd fmla="val 50000" name="adj2"/>
            </a:avLst>
          </a:prstGeom>
          <a:solidFill>
            <a:schemeClr val="accent1"/>
          </a:solidFill>
          <a:ln cap="flat" cmpd="sng" w="25400">
            <a:solidFill>
              <a:srgbClr val="862C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4" name="Google Shape;394;p3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Consumer</a:t>
            </a:r>
            <a:endParaRPr/>
          </a:p>
        </p:txBody>
      </p:sp>
      <p:sp>
        <p:nvSpPr>
          <p:cNvPr id="127" name="Google Shape;127;p4"/>
          <p:cNvSpPr txBox="1"/>
          <p:nvPr>
            <p:ph idx="1" type="body"/>
          </p:nvPr>
        </p:nvSpPr>
        <p:spPr>
          <a:xfrm>
            <a:off x="1524000" y="1295400"/>
            <a:ext cx="7010400" cy="48768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760"/>
              <a:buFont typeface="Arial"/>
              <a:buNone/>
            </a:pPr>
            <a:r>
              <a:t/>
            </a:r>
            <a:endParaRPr sz="2200">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while (1) </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while (count == 0)</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 </a:t>
            </a:r>
            <a:r>
              <a:rPr lang="en-US" sz="2200">
                <a:solidFill>
                  <a:srgbClr val="FF0000"/>
                </a:solidFill>
                <a:latin typeface="Times New Roman"/>
                <a:ea typeface="Times New Roman"/>
                <a:cs typeface="Times New Roman"/>
                <a:sym typeface="Times New Roman"/>
              </a:rPr>
              <a:t>// do nothing</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nextConsumed =  buffer[out];</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out = (out + 1) % BUFFER_SIZE;</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count--;</a:t>
            </a:r>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  consume the item in nextConsumed*/</a:t>
            </a:r>
            <a:endParaRPr sz="2200">
              <a:solidFill>
                <a:srgbClr val="0000FF"/>
              </a:solidFill>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760"/>
              <a:buFont typeface="Arial"/>
              <a:buNone/>
            </a:pPr>
            <a:r>
              <a:rPr lang="en-US" sz="2200">
                <a:solidFill>
                  <a:srgbClr val="0000FF"/>
                </a:solidFill>
                <a:latin typeface="Times New Roman"/>
                <a:ea typeface="Times New Roman"/>
                <a:cs typeface="Times New Roman"/>
                <a:sym typeface="Times New Roman"/>
              </a:rPr>
              <a:t>	}</a:t>
            </a:r>
            <a:endParaRPr/>
          </a:p>
        </p:txBody>
      </p:sp>
      <p:sp>
        <p:nvSpPr>
          <p:cNvPr id="128" name="Google Shape;128;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Readers-Writers Problem</a:t>
            </a:r>
            <a:endParaRPr/>
          </a:p>
        </p:txBody>
      </p:sp>
      <p:sp>
        <p:nvSpPr>
          <p:cNvPr id="400" name="Google Shape;400;p40"/>
          <p:cNvSpPr txBox="1"/>
          <p:nvPr>
            <p:ph idx="1" type="body"/>
          </p:nvPr>
        </p:nvSpPr>
        <p:spPr>
          <a:xfrm>
            <a:off x="1143000" y="990600"/>
            <a:ext cx="7790688" cy="5486400"/>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50000"/>
              </a:lnSpc>
              <a:spcBef>
                <a:spcPts val="0"/>
              </a:spcBef>
              <a:spcAft>
                <a:spcPts val="0"/>
              </a:spcAft>
              <a:buSzPct val="80000"/>
              <a:buChar char="⚫"/>
            </a:pPr>
            <a:r>
              <a:rPr b="1" lang="en-US" sz="2000">
                <a:solidFill>
                  <a:srgbClr val="0000FF"/>
                </a:solidFill>
                <a:latin typeface="Times New Roman"/>
                <a:ea typeface="Times New Roman"/>
                <a:cs typeface="Times New Roman"/>
                <a:sym typeface="Times New Roman"/>
              </a:rPr>
              <a:t>wrt : </a:t>
            </a:r>
            <a:endParaRPr/>
          </a:p>
          <a:p>
            <a:pPr indent="-342900" lvl="0" marL="425196" rtl="0" algn="just">
              <a:lnSpc>
                <a:spcPct val="150000"/>
              </a:lnSpc>
              <a:spcBef>
                <a:spcPts val="278"/>
              </a:spcBef>
              <a:spcAft>
                <a:spcPts val="0"/>
              </a:spcAft>
              <a:buSzPct val="80000"/>
              <a:buAutoNum type="arabicPeriod"/>
            </a:pPr>
            <a:r>
              <a:rPr lang="en-US" sz="2000">
                <a:latin typeface="Times New Roman"/>
                <a:ea typeface="Times New Roman"/>
                <a:cs typeface="Times New Roman"/>
                <a:sym typeface="Times New Roman"/>
              </a:rPr>
              <a:t>Mutual exclusion for writers.</a:t>
            </a:r>
            <a:endParaRPr/>
          </a:p>
          <a:p>
            <a:pPr indent="-342900" lvl="0" marL="425196" rtl="0" algn="just">
              <a:lnSpc>
                <a:spcPct val="150000"/>
              </a:lnSpc>
              <a:spcBef>
                <a:spcPts val="278"/>
              </a:spcBef>
              <a:spcAft>
                <a:spcPts val="0"/>
              </a:spcAft>
              <a:buSzPct val="80000"/>
              <a:buAutoNum type="arabicPeriod"/>
            </a:pPr>
            <a:r>
              <a:rPr lang="en-US" sz="2000">
                <a:latin typeface="Times New Roman"/>
                <a:ea typeface="Times New Roman"/>
                <a:cs typeface="Times New Roman"/>
                <a:sym typeface="Times New Roman"/>
              </a:rPr>
              <a:t>  The semaphore wrt is common to both reader and writer processes.</a:t>
            </a:r>
            <a:endParaRPr/>
          </a:p>
          <a:p>
            <a:pPr indent="-342900" lvl="0" marL="425196" rtl="0" algn="just">
              <a:lnSpc>
                <a:spcPct val="150000"/>
              </a:lnSpc>
              <a:spcBef>
                <a:spcPts val="278"/>
              </a:spcBef>
              <a:spcAft>
                <a:spcPts val="0"/>
              </a:spcAft>
              <a:buSzPct val="100000"/>
              <a:buAutoNum type="arabicPeriod"/>
            </a:pPr>
            <a:r>
              <a:rPr lang="en-US" sz="2000">
                <a:latin typeface="Times New Roman"/>
                <a:ea typeface="Times New Roman"/>
                <a:cs typeface="Times New Roman"/>
                <a:sym typeface="Times New Roman"/>
              </a:rPr>
              <a:t>Used by first &amp; last reader that enter or exits critical section. </a:t>
            </a:r>
            <a:endParaRPr/>
          </a:p>
          <a:p>
            <a:pPr indent="-342900" lvl="0" marL="425196" rtl="0" algn="just">
              <a:lnSpc>
                <a:spcPct val="150000"/>
              </a:lnSpc>
              <a:spcBef>
                <a:spcPts val="278"/>
              </a:spcBef>
              <a:spcAft>
                <a:spcPts val="0"/>
              </a:spcAft>
              <a:buSzPct val="100000"/>
              <a:buAutoNum type="arabicPeriod"/>
            </a:pPr>
            <a:r>
              <a:rPr lang="en-US" sz="2000">
                <a:latin typeface="Times New Roman"/>
                <a:ea typeface="Times New Roman"/>
                <a:cs typeface="Times New Roman"/>
                <a:sym typeface="Times New Roman"/>
              </a:rPr>
              <a:t> It is not used by readers who enter or exit while other readers are in their critical section.</a:t>
            </a:r>
            <a:endParaRPr/>
          </a:p>
          <a:p>
            <a:pPr indent="-342900" lvl="0" marL="425196" rtl="0" algn="just">
              <a:lnSpc>
                <a:spcPct val="150000"/>
              </a:lnSpc>
              <a:spcBef>
                <a:spcPts val="278"/>
              </a:spcBef>
              <a:spcAft>
                <a:spcPts val="0"/>
              </a:spcAft>
              <a:buSzPct val="100000"/>
              <a:buNone/>
            </a:pPr>
            <a:r>
              <a:t/>
            </a:r>
            <a:endParaRPr sz="2000">
              <a:latin typeface="Times New Roman"/>
              <a:ea typeface="Times New Roman"/>
              <a:cs typeface="Times New Roman"/>
              <a:sym typeface="Times New Roman"/>
            </a:endParaRPr>
          </a:p>
          <a:p>
            <a:pPr indent="-342900" lvl="0" marL="425196" rtl="0" algn="just">
              <a:lnSpc>
                <a:spcPct val="150000"/>
              </a:lnSpc>
              <a:spcBef>
                <a:spcPts val="278"/>
              </a:spcBef>
              <a:spcAft>
                <a:spcPts val="0"/>
              </a:spcAft>
              <a:buSzPct val="100000"/>
              <a:buChar char="⚫"/>
            </a:pPr>
            <a:r>
              <a:rPr lang="en-US" sz="2000">
                <a:latin typeface="Times New Roman"/>
                <a:ea typeface="Times New Roman"/>
                <a:cs typeface="Times New Roman"/>
                <a:sym typeface="Times New Roman"/>
              </a:rPr>
              <a:t> If writer is in critical section and n readers are waiting then one reader is queued on wrt and n-1 readers queued on mutex.</a:t>
            </a:r>
            <a:endParaRPr/>
          </a:p>
          <a:p>
            <a:pPr indent="-342900" lvl="0" marL="425196" rtl="0" algn="just">
              <a:lnSpc>
                <a:spcPct val="150000"/>
              </a:lnSpc>
              <a:spcBef>
                <a:spcPts val="278"/>
              </a:spcBef>
              <a:spcAft>
                <a:spcPts val="0"/>
              </a:spcAft>
              <a:buSzPct val="100000"/>
              <a:buChar char="⚫"/>
            </a:pPr>
            <a:r>
              <a:rPr lang="en-US" sz="2000">
                <a:latin typeface="Times New Roman"/>
                <a:ea typeface="Times New Roman"/>
                <a:cs typeface="Times New Roman"/>
                <a:sym typeface="Times New Roman"/>
              </a:rPr>
              <a:t>When writer executes signal(wrt). We can resume execution of waiting reader or writer but decision is made by scheduler.</a:t>
            </a:r>
            <a:endParaRPr/>
          </a:p>
          <a:p>
            <a:pPr indent="-342900" lvl="0" marL="425196" rtl="0" algn="just">
              <a:lnSpc>
                <a:spcPct val="150000"/>
              </a:lnSpc>
              <a:spcBef>
                <a:spcPts val="278"/>
              </a:spcBef>
              <a:spcAft>
                <a:spcPts val="0"/>
              </a:spcAft>
              <a:buSzPct val="100000"/>
              <a:buChar char="⚫"/>
            </a:pPr>
            <a:r>
              <a:rPr lang="en-US" sz="2000">
                <a:latin typeface="Times New Roman"/>
                <a:ea typeface="Times New Roman"/>
                <a:cs typeface="Times New Roman"/>
                <a:sym typeface="Times New Roman"/>
              </a:rPr>
              <a:t> mutex semaphore is used to ensure mutual exclusion when variable readcount is updated.</a:t>
            </a:r>
            <a:endParaRPr/>
          </a:p>
          <a:p>
            <a:pPr indent="-342900" lvl="0" marL="425196" rtl="0" algn="just">
              <a:lnSpc>
                <a:spcPct val="150000"/>
              </a:lnSpc>
              <a:spcBef>
                <a:spcPts val="278"/>
              </a:spcBef>
              <a:spcAft>
                <a:spcPts val="0"/>
              </a:spcAft>
              <a:buSzPct val="100000"/>
              <a:buNone/>
            </a:pPr>
            <a:r>
              <a:t/>
            </a:r>
            <a:endParaRPr sz="2000">
              <a:latin typeface="Times New Roman"/>
              <a:ea typeface="Times New Roman"/>
              <a:cs typeface="Times New Roman"/>
              <a:sym typeface="Times New Roman"/>
            </a:endParaRPr>
          </a:p>
          <a:p>
            <a:pPr indent="-342900" lvl="0" marL="425196" rtl="0" algn="just">
              <a:lnSpc>
                <a:spcPct val="150000"/>
              </a:lnSpc>
              <a:spcBef>
                <a:spcPts val="222"/>
              </a:spcBef>
              <a:spcAft>
                <a:spcPts val="0"/>
              </a:spcAft>
              <a:buSzPct val="100000"/>
              <a:buNone/>
            </a:pPr>
            <a:r>
              <a:t/>
            </a:r>
            <a:endParaRPr sz="1600">
              <a:latin typeface="Times New Roman"/>
              <a:ea typeface="Times New Roman"/>
              <a:cs typeface="Times New Roman"/>
              <a:sym typeface="Times New Roman"/>
            </a:endParaRPr>
          </a:p>
        </p:txBody>
      </p:sp>
      <p:sp>
        <p:nvSpPr>
          <p:cNvPr id="401" name="Google Shape;401;p4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idx="4294967295" type="title"/>
          </p:nvPr>
        </p:nvSpPr>
        <p:spPr>
          <a:xfrm>
            <a:off x="990600" y="0"/>
            <a:ext cx="76200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Readers-Writers Problem</a:t>
            </a:r>
            <a:endParaRPr/>
          </a:p>
        </p:txBody>
      </p:sp>
      <p:sp>
        <p:nvSpPr>
          <p:cNvPr id="408" name="Google Shape;408;p41"/>
          <p:cNvSpPr txBox="1"/>
          <p:nvPr>
            <p:ph idx="4294967295" type="body"/>
          </p:nvPr>
        </p:nvSpPr>
        <p:spPr>
          <a:xfrm>
            <a:off x="1600200" y="1524000"/>
            <a:ext cx="7848600" cy="48768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Char char="⚫"/>
            </a:pPr>
            <a:r>
              <a:rPr b="1" lang="en-US" sz="2400">
                <a:solidFill>
                  <a:srgbClr val="FF00FF"/>
                </a:solidFill>
                <a:latin typeface="Times New Roman"/>
                <a:ea typeface="Times New Roman"/>
                <a:cs typeface="Times New Roman"/>
                <a:sym typeface="Times New Roman"/>
              </a:rPr>
              <a:t>The structure of a writer process</a:t>
            </a:r>
            <a:endParaRPr/>
          </a:p>
          <a:p>
            <a:pPr indent="-283464" lvl="0" marL="365760" rtl="0" algn="l">
              <a:lnSpc>
                <a:spcPct val="100000"/>
              </a:lnSpc>
              <a:spcBef>
                <a:spcPts val="600"/>
              </a:spcBef>
              <a:spcAft>
                <a:spcPts val="0"/>
              </a:spcAft>
              <a:buSzPts val="1920"/>
              <a:buFont typeface="Times New Roman"/>
              <a:buNone/>
            </a:pPr>
            <a:r>
              <a:rPr lang="en-US" sz="2400">
                <a:solidFill>
                  <a:srgbClr val="0000FF"/>
                </a:solidFill>
                <a:latin typeface="Times New Roman"/>
                <a:ea typeface="Times New Roman"/>
                <a:cs typeface="Times New Roman"/>
                <a:sym typeface="Times New Roman"/>
              </a:rPr>
              <a:t>              do {</a:t>
            </a:r>
            <a:endParaRPr/>
          </a:p>
          <a:p>
            <a:pPr indent="-283464" lvl="0" marL="365760" rtl="0" algn="l">
              <a:lnSpc>
                <a:spcPct val="100000"/>
              </a:lnSpc>
              <a:spcBef>
                <a:spcPts val="600"/>
              </a:spcBef>
              <a:spcAft>
                <a:spcPts val="0"/>
              </a:spcAft>
              <a:buSzPts val="1920"/>
              <a:buFont typeface="Times New Roman"/>
              <a:buNone/>
            </a:pPr>
            <a:r>
              <a:rPr lang="en-US" sz="2400">
                <a:solidFill>
                  <a:srgbClr val="0000FF"/>
                </a:solidFill>
                <a:latin typeface="Times New Roman"/>
                <a:ea typeface="Times New Roman"/>
                <a:cs typeface="Times New Roman"/>
                <a:sym typeface="Times New Roman"/>
              </a:rPr>
              <a:t>                        wait (wrt) ;</a:t>
            </a:r>
            <a:endParaRPr/>
          </a:p>
          <a:p>
            <a:pPr indent="-283464" lvl="0" marL="365760" rtl="0" algn="l">
              <a:lnSpc>
                <a:spcPct val="100000"/>
              </a:lnSpc>
              <a:spcBef>
                <a:spcPts val="600"/>
              </a:spcBef>
              <a:spcAft>
                <a:spcPts val="0"/>
              </a:spcAft>
              <a:buSzPts val="1920"/>
              <a:buFont typeface="Times New Roman"/>
              <a:buNone/>
            </a:pPr>
            <a:r>
              <a:rPr lang="en-US" sz="2400">
                <a:solidFill>
                  <a:srgbClr val="0000FF"/>
                </a:solidFill>
                <a:latin typeface="Times New Roman"/>
                <a:ea typeface="Times New Roman"/>
                <a:cs typeface="Times New Roman"/>
                <a:sym typeface="Times New Roman"/>
              </a:rPr>
              <a:t>                             //    writing is performed</a:t>
            </a:r>
            <a:endParaRPr/>
          </a:p>
          <a:p>
            <a:pPr indent="-283464" lvl="0" marL="365760" rtl="0" algn="l">
              <a:lnSpc>
                <a:spcPct val="100000"/>
              </a:lnSpc>
              <a:spcBef>
                <a:spcPts val="600"/>
              </a:spcBef>
              <a:spcAft>
                <a:spcPts val="0"/>
              </a:spcAft>
              <a:buSzPts val="1920"/>
              <a:buFont typeface="Times New Roman"/>
              <a:buNone/>
            </a:pPr>
            <a:r>
              <a:rPr lang="en-US" sz="2400">
                <a:solidFill>
                  <a:srgbClr val="0000FF"/>
                </a:solidFill>
                <a:latin typeface="Times New Roman"/>
                <a:ea typeface="Times New Roman"/>
                <a:cs typeface="Times New Roman"/>
                <a:sym typeface="Times New Roman"/>
              </a:rPr>
              <a:t>                        signal (wrt) ;</a:t>
            </a:r>
            <a:endParaRPr/>
          </a:p>
          <a:p>
            <a:pPr indent="-283464" lvl="0" marL="365760" rtl="0" algn="l">
              <a:lnSpc>
                <a:spcPct val="100000"/>
              </a:lnSpc>
              <a:spcBef>
                <a:spcPts val="600"/>
              </a:spcBef>
              <a:spcAft>
                <a:spcPts val="0"/>
              </a:spcAft>
              <a:buSzPts val="1920"/>
              <a:buFont typeface="Gill Sans"/>
              <a:buNone/>
            </a:pPr>
            <a:r>
              <a:t/>
            </a:r>
            <a:endParaRPr sz="2400">
              <a:solidFill>
                <a:srgbClr val="0000FF"/>
              </a:solidFill>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920"/>
              <a:buFont typeface="Times New Roman"/>
              <a:buNone/>
            </a:pPr>
            <a:r>
              <a:rPr lang="en-US" sz="2400">
                <a:solidFill>
                  <a:srgbClr val="0000FF"/>
                </a:solidFill>
                <a:latin typeface="Times New Roman"/>
                <a:ea typeface="Times New Roman"/>
                <a:cs typeface="Times New Roman"/>
                <a:sym typeface="Times New Roman"/>
              </a:rPr>
              <a:t>             } while (TRUE);       </a:t>
            </a:r>
            <a:endParaRPr/>
          </a:p>
        </p:txBody>
      </p:sp>
      <p:sp>
        <p:nvSpPr>
          <p:cNvPr id="409" name="Google Shape;409;p41"/>
          <p:cNvSpPr txBox="1"/>
          <p:nvPr/>
        </p:nvSpPr>
        <p:spPr>
          <a:xfrm>
            <a:off x="6629400" y="1066800"/>
            <a:ext cx="2339102" cy="1348061"/>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mutex</a:t>
            </a:r>
            <a:r>
              <a:rPr b="0" i="0" lang="en-US" sz="2400" u="none" cap="none" strike="noStrike">
                <a:solidFill>
                  <a:schemeClr val="dk1"/>
                </a:solidFill>
                <a:latin typeface="Times New Roman"/>
                <a:ea typeface="Times New Roman"/>
                <a:cs typeface="Times New Roman"/>
                <a:sym typeface="Times New Roman"/>
              </a:rPr>
              <a:t> = 1</a:t>
            </a:r>
            <a:endParaRPr/>
          </a:p>
          <a:p>
            <a:pPr indent="0" lvl="1" marL="457200" marR="0" rtl="0" algn="l">
              <a:spcBef>
                <a:spcPts val="480"/>
              </a:spcBef>
              <a:spcAft>
                <a:spcPts val="0"/>
              </a:spcAft>
              <a:buNone/>
            </a:pPr>
            <a:r>
              <a:rPr b="0" i="0" lang="en-US" sz="2400" u="none" cap="none" strike="noStrike">
                <a:solidFill>
                  <a:srgbClr val="FF0000"/>
                </a:solidFill>
                <a:latin typeface="Times New Roman"/>
                <a:ea typeface="Times New Roman"/>
                <a:cs typeface="Times New Roman"/>
                <a:sym typeface="Times New Roman"/>
              </a:rPr>
              <a:t>wrt</a:t>
            </a:r>
            <a:r>
              <a:rPr b="0" i="0" lang="en-US" sz="2400" u="none" cap="none" strike="noStrike">
                <a:solidFill>
                  <a:schemeClr val="dk1"/>
                </a:solidFill>
                <a:latin typeface="Times New Roman"/>
                <a:ea typeface="Times New Roman"/>
                <a:cs typeface="Times New Roman"/>
                <a:sym typeface="Times New Roman"/>
              </a:rPr>
              <a:t> = 1</a:t>
            </a:r>
            <a:endParaRPr/>
          </a:p>
          <a:p>
            <a:pPr indent="0" lvl="1" marL="457200" marR="0" rtl="0" algn="l">
              <a:spcBef>
                <a:spcPts val="480"/>
              </a:spcBef>
              <a:spcAft>
                <a:spcPts val="0"/>
              </a:spcAft>
              <a:buNone/>
            </a:pPr>
            <a:r>
              <a:rPr b="0" i="0" lang="en-US" sz="2400" u="none" cap="none" strike="noStrike">
                <a:solidFill>
                  <a:srgbClr val="FF0000"/>
                </a:solidFill>
                <a:latin typeface="Times New Roman"/>
                <a:ea typeface="Times New Roman"/>
                <a:cs typeface="Times New Roman"/>
                <a:sym typeface="Times New Roman"/>
              </a:rPr>
              <a:t>readcount</a:t>
            </a:r>
            <a:r>
              <a:rPr b="0" i="0" lang="en-US" sz="2400" u="none" cap="none" strike="noStrike">
                <a:solidFill>
                  <a:schemeClr val="dk1"/>
                </a:solidFill>
                <a:latin typeface="Times New Roman"/>
                <a:ea typeface="Times New Roman"/>
                <a:cs typeface="Times New Roman"/>
                <a:sym typeface="Times New Roman"/>
              </a:rPr>
              <a:t> = 0</a:t>
            </a:r>
            <a:endParaRPr/>
          </a:p>
        </p:txBody>
      </p:sp>
      <p:sp>
        <p:nvSpPr>
          <p:cNvPr id="410" name="Google Shape;410;p41"/>
          <p:cNvSpPr/>
          <p:nvPr/>
        </p:nvSpPr>
        <p:spPr>
          <a:xfrm>
            <a:off x="2819400" y="2514600"/>
            <a:ext cx="381000" cy="1447800"/>
          </a:xfrm>
          <a:prstGeom prst="leftBrace">
            <a:avLst>
              <a:gd fmla="val 3166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11" name="Google Shape;411;p41"/>
          <p:cNvSpPr txBox="1"/>
          <p:nvPr/>
        </p:nvSpPr>
        <p:spPr>
          <a:xfrm>
            <a:off x="990600" y="2514600"/>
            <a:ext cx="2362200" cy="14219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Allow only one </a:t>
            </a:r>
            <a:endParaRPr/>
          </a:p>
          <a:p>
            <a:pPr indent="0" lvl="0" marL="0" marR="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writer at a time </a:t>
            </a:r>
            <a:endParaRPr/>
          </a:p>
          <a:p>
            <a:pPr indent="0" lvl="0" marL="0" marR="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to write</a:t>
            </a:r>
            <a:endParaRPr sz="2000">
              <a:solidFill>
                <a:schemeClr val="dk1"/>
              </a:solidFill>
              <a:latin typeface="Times New Roman"/>
              <a:ea typeface="Times New Roman"/>
              <a:cs typeface="Times New Roman"/>
              <a:sym typeface="Times New Roman"/>
            </a:endParaRPr>
          </a:p>
        </p:txBody>
      </p:sp>
      <p:sp>
        <p:nvSpPr>
          <p:cNvPr id="412" name="Google Shape;412;p4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idx="4294967295" type="title"/>
          </p:nvPr>
        </p:nvSpPr>
        <p:spPr>
          <a:xfrm>
            <a:off x="914400" y="152400"/>
            <a:ext cx="7696200" cy="6858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4000">
                <a:latin typeface="Times New Roman"/>
                <a:ea typeface="Times New Roman"/>
                <a:cs typeface="Times New Roman"/>
                <a:sym typeface="Times New Roman"/>
              </a:rPr>
              <a:t>Readers-Writers Problem </a:t>
            </a:r>
            <a:endParaRPr/>
          </a:p>
        </p:txBody>
      </p:sp>
      <p:sp>
        <p:nvSpPr>
          <p:cNvPr id="419" name="Google Shape;419;p42"/>
          <p:cNvSpPr txBox="1"/>
          <p:nvPr>
            <p:ph idx="4294967295" type="body"/>
          </p:nvPr>
        </p:nvSpPr>
        <p:spPr>
          <a:xfrm>
            <a:off x="1752600" y="762000"/>
            <a:ext cx="8193088" cy="5883275"/>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80000"/>
              </a:lnSpc>
              <a:spcBef>
                <a:spcPts val="0"/>
              </a:spcBef>
              <a:spcAft>
                <a:spcPts val="0"/>
              </a:spcAft>
              <a:buSzPts val="1920"/>
              <a:buChar char="⚫"/>
            </a:pPr>
            <a:r>
              <a:rPr b="1" lang="en-US" sz="2400">
                <a:solidFill>
                  <a:srgbClr val="FF00FF"/>
                </a:solidFill>
                <a:latin typeface="Garamond"/>
                <a:ea typeface="Garamond"/>
                <a:cs typeface="Garamond"/>
                <a:sym typeface="Garamond"/>
              </a:rPr>
              <a:t>The structure of a reader process</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do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wait (mutex)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readcount ++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if (readcount == 1)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wait (wrt)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signal (mutex)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 reading</a:t>
            </a:r>
            <a:endParaRPr/>
          </a:p>
          <a:p>
            <a:pPr indent="-283464" lvl="0" marL="365760" rtl="0" algn="l">
              <a:lnSpc>
                <a:spcPct val="80000"/>
              </a:lnSpc>
              <a:spcBef>
                <a:spcPts val="600"/>
              </a:spcBef>
              <a:spcAft>
                <a:spcPts val="0"/>
              </a:spcAft>
              <a:buSzPts val="1920"/>
              <a:buFont typeface="Gill Sans"/>
              <a:buNone/>
            </a:pPr>
            <a:r>
              <a:t/>
            </a:r>
            <a:endParaRPr sz="2400">
              <a:solidFill>
                <a:srgbClr val="0000FF"/>
              </a:solidFill>
              <a:latin typeface="Garamond"/>
              <a:ea typeface="Garamond"/>
              <a:cs typeface="Garamond"/>
              <a:sym typeface="Garamond"/>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wait (mutex)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readcount  - -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if (readcount  == 0)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signal (wrt) ;</a:t>
            </a:r>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signal (mutex) ;</a:t>
            </a:r>
            <a:endParaRPr/>
          </a:p>
          <a:p>
            <a:pPr indent="-283464" lvl="0" marL="365760" rtl="0" algn="l">
              <a:lnSpc>
                <a:spcPct val="80000"/>
              </a:lnSpc>
              <a:spcBef>
                <a:spcPts val="600"/>
              </a:spcBef>
              <a:spcAft>
                <a:spcPts val="0"/>
              </a:spcAft>
              <a:buSzPts val="1920"/>
              <a:buFont typeface="Gill Sans"/>
              <a:buNone/>
            </a:pPr>
            <a:r>
              <a:t/>
            </a:r>
            <a:endParaRPr sz="2400">
              <a:solidFill>
                <a:srgbClr val="0000FF"/>
              </a:solidFill>
              <a:latin typeface="Garamond"/>
              <a:ea typeface="Garamond"/>
              <a:cs typeface="Garamond"/>
              <a:sym typeface="Garamond"/>
            </a:endParaRPr>
          </a:p>
          <a:p>
            <a:pPr indent="-283464" lvl="0" marL="365760" rtl="0" algn="l">
              <a:lnSpc>
                <a:spcPct val="80000"/>
              </a:lnSpc>
              <a:spcBef>
                <a:spcPts val="600"/>
              </a:spcBef>
              <a:spcAft>
                <a:spcPts val="0"/>
              </a:spcAft>
              <a:buSzPts val="1920"/>
              <a:buFont typeface="Garamond"/>
              <a:buNone/>
            </a:pPr>
            <a:r>
              <a:rPr lang="en-US" sz="2400">
                <a:solidFill>
                  <a:srgbClr val="0000FF"/>
                </a:solidFill>
                <a:latin typeface="Garamond"/>
                <a:ea typeface="Garamond"/>
                <a:cs typeface="Garamond"/>
                <a:sym typeface="Garamond"/>
              </a:rPr>
              <a:t>        } while (TRUE);       </a:t>
            </a:r>
            <a:endParaRPr/>
          </a:p>
        </p:txBody>
      </p:sp>
      <p:sp>
        <p:nvSpPr>
          <p:cNvPr id="420" name="Google Shape;420;p42"/>
          <p:cNvSpPr txBox="1"/>
          <p:nvPr/>
        </p:nvSpPr>
        <p:spPr>
          <a:xfrm>
            <a:off x="6746875" y="1600200"/>
            <a:ext cx="2339102" cy="267765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mutex</a:t>
            </a:r>
            <a:r>
              <a:rPr b="0" i="0" lang="en-US" sz="2400" u="none" cap="none" strike="noStrike">
                <a:solidFill>
                  <a:schemeClr val="dk1"/>
                </a:solidFill>
                <a:latin typeface="Times New Roman"/>
                <a:ea typeface="Times New Roman"/>
                <a:cs typeface="Times New Roman"/>
                <a:sym typeface="Times New Roman"/>
              </a:rPr>
              <a:t> = 1</a:t>
            </a:r>
            <a:endParaRPr/>
          </a:p>
          <a:p>
            <a:pPr indent="0" lvl="1" marL="457200" marR="0" rtl="0" algn="l">
              <a:spcBef>
                <a:spcPts val="480"/>
              </a:spcBef>
              <a:spcAft>
                <a:spcPts val="0"/>
              </a:spcAft>
              <a:buNone/>
            </a:pPr>
            <a:r>
              <a:rPr b="0" i="0" lang="en-US" sz="2400" u="none" cap="none" strike="noStrike">
                <a:solidFill>
                  <a:srgbClr val="FF0000"/>
                </a:solidFill>
                <a:latin typeface="Times New Roman"/>
                <a:ea typeface="Times New Roman"/>
                <a:cs typeface="Times New Roman"/>
                <a:sym typeface="Times New Roman"/>
              </a:rPr>
              <a:t>wrt</a:t>
            </a:r>
            <a:r>
              <a:rPr b="0" i="0" lang="en-US" sz="2400" u="none" cap="none" strike="noStrike">
                <a:solidFill>
                  <a:schemeClr val="dk1"/>
                </a:solidFill>
                <a:latin typeface="Times New Roman"/>
                <a:ea typeface="Times New Roman"/>
                <a:cs typeface="Times New Roman"/>
                <a:sym typeface="Times New Roman"/>
              </a:rPr>
              <a:t> = 1</a:t>
            </a:r>
            <a:endParaRPr/>
          </a:p>
          <a:p>
            <a:pPr indent="0" lvl="1" marL="457200" marR="0" rtl="0" algn="l">
              <a:spcBef>
                <a:spcPts val="480"/>
              </a:spcBef>
              <a:spcAft>
                <a:spcPts val="0"/>
              </a:spcAft>
              <a:buNone/>
            </a:pPr>
            <a:r>
              <a:rPr b="0" i="0" lang="en-US" sz="2400" u="none" cap="none" strike="noStrike">
                <a:solidFill>
                  <a:srgbClr val="FF0000"/>
                </a:solidFill>
                <a:latin typeface="Times New Roman"/>
                <a:ea typeface="Times New Roman"/>
                <a:cs typeface="Times New Roman"/>
                <a:sym typeface="Times New Roman"/>
              </a:rPr>
              <a:t>readcount</a:t>
            </a:r>
            <a:r>
              <a:rPr b="0" i="0" lang="en-US" sz="2400" u="none" cap="none" strike="noStrike">
                <a:solidFill>
                  <a:schemeClr val="dk1"/>
                </a:solidFill>
                <a:latin typeface="Times New Roman"/>
                <a:ea typeface="Times New Roman"/>
                <a:cs typeface="Times New Roman"/>
                <a:sym typeface="Times New Roman"/>
              </a:rPr>
              <a:t> = 0</a:t>
            </a:r>
            <a:endParaRPr/>
          </a:p>
          <a:p>
            <a:pPr indent="0" lvl="1" marL="457200" marR="0" rtl="0" algn="l">
              <a:spcBef>
                <a:spcPts val="48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1" name="Google Shape;421;p42"/>
          <p:cNvSpPr/>
          <p:nvPr/>
        </p:nvSpPr>
        <p:spPr>
          <a:xfrm>
            <a:off x="3048000" y="1752600"/>
            <a:ext cx="381000" cy="1447800"/>
          </a:xfrm>
          <a:prstGeom prst="leftBrace">
            <a:avLst>
              <a:gd fmla="val 3166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22" name="Google Shape;422;p42"/>
          <p:cNvSpPr txBox="1"/>
          <p:nvPr/>
        </p:nvSpPr>
        <p:spPr>
          <a:xfrm>
            <a:off x="1143000" y="1981200"/>
            <a:ext cx="22098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Proceed only if no writer is writing; disallow writers once we proceed</a:t>
            </a:r>
            <a:endParaRPr sz="2000">
              <a:solidFill>
                <a:schemeClr val="dk1"/>
              </a:solidFill>
              <a:latin typeface="Times New Roman"/>
              <a:ea typeface="Times New Roman"/>
              <a:cs typeface="Times New Roman"/>
              <a:sym typeface="Times New Roman"/>
            </a:endParaRPr>
          </a:p>
        </p:txBody>
      </p:sp>
      <p:sp>
        <p:nvSpPr>
          <p:cNvPr id="423" name="Google Shape;423;p42"/>
          <p:cNvSpPr/>
          <p:nvPr/>
        </p:nvSpPr>
        <p:spPr>
          <a:xfrm>
            <a:off x="3124200" y="4191000"/>
            <a:ext cx="381000" cy="1600200"/>
          </a:xfrm>
          <a:prstGeom prst="leftBrace">
            <a:avLst>
              <a:gd fmla="val 3500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24" name="Google Shape;424;p42"/>
          <p:cNvSpPr txBox="1"/>
          <p:nvPr/>
        </p:nvSpPr>
        <p:spPr>
          <a:xfrm>
            <a:off x="1219200" y="4343400"/>
            <a:ext cx="183575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Signal a writer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only when there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are no more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active readers </a:t>
            </a:r>
            <a:endParaRPr/>
          </a:p>
        </p:txBody>
      </p:sp>
      <p:sp>
        <p:nvSpPr>
          <p:cNvPr id="425" name="Google Shape;425;p4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3"/>
          <p:cNvSpPr txBox="1"/>
          <p:nvPr>
            <p:ph type="title"/>
          </p:nvPr>
        </p:nvSpPr>
        <p:spPr>
          <a:xfrm>
            <a:off x="1435608" y="274638"/>
            <a:ext cx="7498080" cy="5635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Gill Sans"/>
              <a:buNone/>
            </a:pPr>
            <a:r>
              <a:rPr b="1" lang="en-US"/>
              <a:t>The Readers/Writers Problem</a:t>
            </a:r>
            <a:endParaRPr/>
          </a:p>
        </p:txBody>
      </p:sp>
      <p:sp>
        <p:nvSpPr>
          <p:cNvPr id="431" name="Google Shape;431;p43"/>
          <p:cNvSpPr txBox="1"/>
          <p:nvPr>
            <p:ph idx="1" type="body"/>
          </p:nvPr>
        </p:nvSpPr>
        <p:spPr>
          <a:xfrm>
            <a:off x="1219200" y="838200"/>
            <a:ext cx="7924800" cy="5943600"/>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rtl="0" algn="l">
              <a:lnSpc>
                <a:spcPct val="100000"/>
              </a:lnSpc>
              <a:spcBef>
                <a:spcPts val="0"/>
              </a:spcBef>
              <a:spcAft>
                <a:spcPts val="0"/>
              </a:spcAft>
              <a:buSzPct val="80000"/>
              <a:buChar char="⚫"/>
            </a:pPr>
            <a:r>
              <a:rPr lang="en-US"/>
              <a:t>Multiple readers (customers) want to read the database — access schedules, flight availability, etc.</a:t>
            </a:r>
            <a:endParaRPr/>
          </a:p>
          <a:p>
            <a:pPr indent="-283464" lvl="0" marL="365760" rtl="0" algn="l">
              <a:lnSpc>
                <a:spcPct val="100000"/>
              </a:lnSpc>
              <a:spcBef>
                <a:spcPts val="600"/>
              </a:spcBef>
              <a:spcAft>
                <a:spcPts val="0"/>
              </a:spcAft>
              <a:buSzPct val="80000"/>
              <a:buChar char="⚫"/>
            </a:pPr>
            <a:r>
              <a:rPr lang="en-US"/>
              <a:t> Multiple writers (the airline) want to write the database — update the schedules </a:t>
            </a:r>
            <a:endParaRPr/>
          </a:p>
          <a:p>
            <a:pPr indent="-283464" lvl="0" marL="365760" rtl="0" algn="l">
              <a:lnSpc>
                <a:spcPct val="100000"/>
              </a:lnSpc>
              <a:spcBef>
                <a:spcPts val="600"/>
              </a:spcBef>
              <a:spcAft>
                <a:spcPts val="0"/>
              </a:spcAft>
              <a:buSzPct val="80000"/>
              <a:buChar char="⚫"/>
            </a:pPr>
            <a:r>
              <a:rPr lang="en-US"/>
              <a:t> It is acceptable to have multiple readers at the same time</a:t>
            </a:r>
            <a:endParaRPr/>
          </a:p>
          <a:p>
            <a:pPr indent="-283464" lvl="0" marL="365760" rtl="0" algn="l">
              <a:lnSpc>
                <a:spcPct val="100000"/>
              </a:lnSpc>
              <a:spcBef>
                <a:spcPts val="600"/>
              </a:spcBef>
              <a:spcAft>
                <a:spcPts val="0"/>
              </a:spcAft>
              <a:buSzPct val="80000"/>
              <a:buChar char="⚫"/>
            </a:pPr>
            <a:r>
              <a:rPr lang="en-US"/>
              <a:t> But while a writer is writing to (updating) the database, no one else can access the database — either to read or to write</a:t>
            </a:r>
            <a:endParaRPr/>
          </a:p>
          <a:p>
            <a:pPr indent="-283464" lvl="0" marL="365760" rtl="0" algn="l">
              <a:lnSpc>
                <a:spcPct val="100000"/>
              </a:lnSpc>
              <a:spcBef>
                <a:spcPts val="600"/>
              </a:spcBef>
              <a:spcAft>
                <a:spcPts val="0"/>
              </a:spcAft>
              <a:buSzPct val="80000"/>
              <a:buChar char="⚫"/>
            </a:pPr>
            <a:r>
              <a:rPr lang="en-US"/>
              <a:t>Two versions:</a:t>
            </a:r>
            <a:endParaRPr/>
          </a:p>
          <a:p>
            <a:pPr indent="-283464" lvl="0" marL="365760" rtl="0" algn="l">
              <a:lnSpc>
                <a:spcPct val="100000"/>
              </a:lnSpc>
              <a:spcBef>
                <a:spcPts val="600"/>
              </a:spcBef>
              <a:spcAft>
                <a:spcPts val="0"/>
              </a:spcAft>
              <a:buSzPct val="80000"/>
              <a:buChar char="⚫"/>
            </a:pPr>
            <a:r>
              <a:rPr lang="en-US"/>
              <a:t>Readers have priority over writers</a:t>
            </a:r>
            <a:endParaRPr/>
          </a:p>
          <a:p>
            <a:pPr indent="-283464" lvl="0" marL="365760" rtl="0" algn="l">
              <a:lnSpc>
                <a:spcPct val="100000"/>
              </a:lnSpc>
              <a:spcBef>
                <a:spcPts val="600"/>
              </a:spcBef>
              <a:spcAft>
                <a:spcPts val="0"/>
              </a:spcAft>
              <a:buSzPct val="80000"/>
              <a:buChar char="⚫"/>
            </a:pPr>
            <a:r>
              <a:rPr lang="en-US"/>
              <a:t> Writers have priority over readers</a:t>
            </a:r>
            <a:endParaRPr/>
          </a:p>
          <a:p>
            <a:pPr indent="-283464" lvl="0" marL="365760" rtl="0" algn="l">
              <a:lnSpc>
                <a:spcPct val="100000"/>
              </a:lnSpc>
              <a:spcBef>
                <a:spcPts val="600"/>
              </a:spcBef>
              <a:spcAft>
                <a:spcPts val="0"/>
              </a:spcAft>
              <a:buSzPct val="80000"/>
              <a:buChar char="⚫"/>
            </a:pPr>
            <a:r>
              <a:rPr lang="en-US"/>
              <a:t> In most solutions, the non-priority group can starve</a:t>
            </a:r>
            <a:endParaRPr/>
          </a:p>
        </p:txBody>
      </p:sp>
      <p:sp>
        <p:nvSpPr>
          <p:cNvPr id="432" name="Google Shape;432;p4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ph type="title"/>
          </p:nvPr>
        </p:nvSpPr>
        <p:spPr>
          <a:xfrm>
            <a:off x="1435608" y="0"/>
            <a:ext cx="749808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4300"/>
              <a:buFont typeface="Gill Sans"/>
              <a:buNone/>
            </a:pPr>
            <a:r>
              <a:rPr b="1" lang="en-US"/>
              <a:t>(Using Semaphores)</a:t>
            </a:r>
            <a:endParaRPr/>
          </a:p>
        </p:txBody>
      </p:sp>
      <p:sp>
        <p:nvSpPr>
          <p:cNvPr id="438" name="Google Shape;438;p44"/>
          <p:cNvSpPr txBox="1"/>
          <p:nvPr>
            <p:ph idx="1" type="body"/>
          </p:nvPr>
        </p:nvSpPr>
        <p:spPr>
          <a:xfrm>
            <a:off x="1435608" y="838200"/>
            <a:ext cx="7498080" cy="5715000"/>
          </a:xfrm>
          <a:prstGeom prst="rect">
            <a:avLst/>
          </a:prstGeom>
          <a:noFill/>
          <a:ln>
            <a:noFill/>
          </a:ln>
        </p:spPr>
        <p:txBody>
          <a:bodyPr anchorCtr="0" anchor="t" bIns="45700" lIns="91425" spcFirstLastPara="1" rIns="91425" wrap="square" tIns="45700">
            <a:normAutofit fontScale="77500" lnSpcReduction="20000"/>
          </a:bodyPr>
          <a:lstStyle/>
          <a:p>
            <a:pPr indent="0" lvl="0" marL="82296" rtl="0" algn="l">
              <a:lnSpc>
                <a:spcPct val="100000"/>
              </a:lnSpc>
              <a:spcBef>
                <a:spcPts val="0"/>
              </a:spcBef>
              <a:spcAft>
                <a:spcPts val="0"/>
              </a:spcAft>
              <a:buSzPct val="80000"/>
              <a:buNone/>
            </a:pPr>
            <a:r>
              <a:rPr lang="en-US"/>
              <a:t> </a:t>
            </a:r>
            <a:r>
              <a:rPr lang="en-US" u="sng"/>
              <a:t>Reader:</a:t>
            </a:r>
            <a:endParaRPr u="sng"/>
          </a:p>
          <a:p>
            <a:pPr indent="-283464" lvl="0" marL="365760" rtl="0" algn="l">
              <a:lnSpc>
                <a:spcPct val="100000"/>
              </a:lnSpc>
              <a:spcBef>
                <a:spcPts val="600"/>
              </a:spcBef>
              <a:spcAft>
                <a:spcPts val="0"/>
              </a:spcAft>
              <a:buSzPct val="80000"/>
              <a:buChar char="⚫"/>
            </a:pPr>
            <a:r>
              <a:rPr lang="en-US"/>
              <a:t> Needs mutually exclusive access while manipulating “readers” variable</a:t>
            </a:r>
            <a:endParaRPr/>
          </a:p>
          <a:p>
            <a:pPr indent="-283464" lvl="0" marL="365760" rtl="0" algn="l">
              <a:lnSpc>
                <a:spcPct val="100000"/>
              </a:lnSpc>
              <a:spcBef>
                <a:spcPts val="600"/>
              </a:spcBef>
              <a:spcAft>
                <a:spcPts val="0"/>
              </a:spcAft>
              <a:buSzPct val="80000"/>
              <a:buChar char="⚫"/>
            </a:pPr>
            <a:r>
              <a:rPr lang="en-US"/>
              <a:t> Does not need mutually exclusive access while reading database</a:t>
            </a:r>
            <a:endParaRPr/>
          </a:p>
          <a:p>
            <a:pPr indent="-283464" lvl="0" marL="365760" rtl="0" algn="l">
              <a:lnSpc>
                <a:spcPct val="100000"/>
              </a:lnSpc>
              <a:spcBef>
                <a:spcPts val="600"/>
              </a:spcBef>
              <a:spcAft>
                <a:spcPts val="0"/>
              </a:spcAft>
              <a:buSzPct val="80000"/>
              <a:buChar char="⚫"/>
            </a:pPr>
            <a:r>
              <a:rPr lang="en-US"/>
              <a:t> If this reader is the first reader, it has to wait if there is an active writer (which has exclusive access to the database)</a:t>
            </a:r>
            <a:endParaRPr/>
          </a:p>
          <a:p>
            <a:pPr indent="-283464" lvl="0" marL="365760" rtl="0" algn="l">
              <a:lnSpc>
                <a:spcPct val="100000"/>
              </a:lnSpc>
              <a:spcBef>
                <a:spcPts val="600"/>
              </a:spcBef>
              <a:spcAft>
                <a:spcPts val="0"/>
              </a:spcAft>
              <a:buSzPct val="80000"/>
              <a:buChar char="⚫"/>
            </a:pPr>
            <a:r>
              <a:rPr lang="en-US"/>
              <a:t>First reader did a “Wait(write)”</a:t>
            </a:r>
            <a:endParaRPr/>
          </a:p>
          <a:p>
            <a:pPr indent="-283464" lvl="0" marL="365760" rtl="0" algn="l">
              <a:lnSpc>
                <a:spcPct val="100000"/>
              </a:lnSpc>
              <a:spcBef>
                <a:spcPts val="600"/>
              </a:spcBef>
              <a:spcAft>
                <a:spcPts val="0"/>
              </a:spcAft>
              <a:buSzPct val="80000"/>
              <a:buChar char="⚫"/>
            </a:pPr>
            <a:r>
              <a:rPr lang="en-US"/>
              <a:t> If other readers come along while the first one is waiting, they wait at the “Wait(mutex)”</a:t>
            </a:r>
            <a:endParaRPr/>
          </a:p>
          <a:p>
            <a:pPr indent="-283464" lvl="0" marL="365760" rtl="0" algn="l">
              <a:lnSpc>
                <a:spcPct val="100000"/>
              </a:lnSpc>
              <a:spcBef>
                <a:spcPts val="600"/>
              </a:spcBef>
              <a:spcAft>
                <a:spcPts val="0"/>
              </a:spcAft>
              <a:buSzPct val="80000"/>
              <a:buChar char="⚫"/>
            </a:pPr>
            <a:r>
              <a:rPr lang="en-US"/>
              <a:t> If other readers come along while the first one is actively reading the database, they can also get in to read the database</a:t>
            </a:r>
            <a:endParaRPr/>
          </a:p>
          <a:p>
            <a:pPr indent="-283464" lvl="0" marL="365760" rtl="0" algn="l">
              <a:lnSpc>
                <a:spcPct val="100000"/>
              </a:lnSpc>
              <a:spcBef>
                <a:spcPts val="600"/>
              </a:spcBef>
              <a:spcAft>
                <a:spcPts val="0"/>
              </a:spcAft>
              <a:buSzPct val="80000"/>
              <a:buChar char="⚫"/>
            </a:pPr>
            <a:r>
              <a:rPr lang="en-US"/>
              <a:t> When the last reader finishes, if there are waiting writers, it must wake one up</a:t>
            </a:r>
            <a:endParaRPr/>
          </a:p>
        </p:txBody>
      </p:sp>
      <p:sp>
        <p:nvSpPr>
          <p:cNvPr id="439" name="Google Shape;439;p4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Gill Sans"/>
              <a:buNone/>
            </a:pPr>
            <a:r>
              <a:rPr b="1" lang="en-US"/>
              <a:t>(Using Semaphores)</a:t>
            </a:r>
            <a:endParaRPr/>
          </a:p>
        </p:txBody>
      </p:sp>
      <p:sp>
        <p:nvSpPr>
          <p:cNvPr id="445" name="Google Shape;445;p45"/>
          <p:cNvSpPr txBox="1"/>
          <p:nvPr>
            <p:ph idx="1" type="body"/>
          </p:nvPr>
        </p:nvSpPr>
        <p:spPr>
          <a:xfrm>
            <a:off x="1435608" y="990600"/>
            <a:ext cx="7498080" cy="5257800"/>
          </a:xfrm>
          <a:prstGeom prst="rect">
            <a:avLst/>
          </a:prstGeom>
          <a:noFill/>
          <a:ln>
            <a:noFill/>
          </a:ln>
        </p:spPr>
        <p:txBody>
          <a:bodyPr anchorCtr="0" anchor="t" bIns="45700" lIns="91425" spcFirstLastPara="1" rIns="91425" wrap="square" tIns="45700">
            <a:normAutofit fontScale="77500" lnSpcReduction="20000"/>
          </a:bodyPr>
          <a:lstStyle/>
          <a:p>
            <a:pPr indent="0" lvl="0" marL="82296" rtl="0" algn="l">
              <a:lnSpc>
                <a:spcPct val="100000"/>
              </a:lnSpc>
              <a:spcBef>
                <a:spcPts val="0"/>
              </a:spcBef>
              <a:spcAft>
                <a:spcPts val="0"/>
              </a:spcAft>
              <a:buSzPct val="80000"/>
              <a:buNone/>
            </a:pPr>
            <a:r>
              <a:rPr lang="en-US" u="sng"/>
              <a:t>Writer:</a:t>
            </a:r>
            <a:endParaRPr/>
          </a:p>
          <a:p>
            <a:pPr indent="-283464" lvl="0" marL="365760" rtl="0" algn="l">
              <a:lnSpc>
                <a:spcPct val="100000"/>
              </a:lnSpc>
              <a:spcBef>
                <a:spcPts val="600"/>
              </a:spcBef>
              <a:spcAft>
                <a:spcPts val="0"/>
              </a:spcAft>
              <a:buSzPct val="80000"/>
              <a:buChar char="⚫"/>
            </a:pPr>
            <a:r>
              <a:rPr lang="en-US"/>
              <a:t>If there is an active writer, this writer has to wait (the active writer has exclusive access to database)</a:t>
            </a:r>
            <a:endParaRPr/>
          </a:p>
          <a:p>
            <a:pPr indent="-283464" lvl="0" marL="365760" rtl="0" algn="l">
              <a:lnSpc>
                <a:spcPct val="100000"/>
              </a:lnSpc>
              <a:spcBef>
                <a:spcPts val="600"/>
              </a:spcBef>
              <a:spcAft>
                <a:spcPts val="0"/>
              </a:spcAft>
              <a:buSzPct val="80000"/>
              <a:buChar char="⚫"/>
            </a:pPr>
            <a:r>
              <a:rPr lang="en-US"/>
              <a:t> If there are active readers, this writer has to wait (readers have priority)</a:t>
            </a:r>
            <a:endParaRPr/>
          </a:p>
          <a:p>
            <a:pPr indent="-283464" lvl="0" marL="365760" rtl="0" algn="l">
              <a:lnSpc>
                <a:spcPct val="100000"/>
              </a:lnSpc>
              <a:spcBef>
                <a:spcPts val="600"/>
              </a:spcBef>
              <a:spcAft>
                <a:spcPts val="0"/>
              </a:spcAft>
              <a:buSzPct val="80000"/>
              <a:buChar char="⚫"/>
            </a:pPr>
            <a:r>
              <a:rPr lang="en-US"/>
              <a:t> First reader did a “Wait(write)”</a:t>
            </a:r>
            <a:endParaRPr/>
          </a:p>
          <a:p>
            <a:pPr indent="-283464" lvl="0" marL="365760" rtl="0" algn="l">
              <a:lnSpc>
                <a:spcPct val="100000"/>
              </a:lnSpc>
              <a:spcBef>
                <a:spcPts val="600"/>
              </a:spcBef>
              <a:spcAft>
                <a:spcPts val="0"/>
              </a:spcAft>
              <a:buSzPct val="80000"/>
              <a:buChar char="⚫"/>
            </a:pPr>
            <a:r>
              <a:rPr lang="en-US"/>
              <a:t>The writer only gets in to write to the database when there are no other active readers or writers</a:t>
            </a:r>
            <a:endParaRPr/>
          </a:p>
          <a:p>
            <a:pPr indent="-283464" lvl="0" marL="365760" rtl="0" algn="l">
              <a:lnSpc>
                <a:spcPct val="100000"/>
              </a:lnSpc>
              <a:spcBef>
                <a:spcPts val="600"/>
              </a:spcBef>
              <a:spcAft>
                <a:spcPts val="0"/>
              </a:spcAft>
              <a:buSzPct val="80000"/>
              <a:buChar char="⚫"/>
            </a:pPr>
            <a:r>
              <a:rPr lang="en-US"/>
              <a:t>When the writer finishes, it wakes up someone (either a reader or a writer —it’s up to the CPU scheduler)</a:t>
            </a:r>
            <a:endParaRPr/>
          </a:p>
          <a:p>
            <a:pPr indent="-283464" lvl="0" marL="365760" rtl="0" algn="l">
              <a:lnSpc>
                <a:spcPct val="100000"/>
              </a:lnSpc>
              <a:spcBef>
                <a:spcPts val="600"/>
              </a:spcBef>
              <a:spcAft>
                <a:spcPts val="0"/>
              </a:spcAft>
              <a:buSzPct val="80000"/>
              <a:buChar char="⚫"/>
            </a:pPr>
            <a:r>
              <a:rPr lang="en-US"/>
              <a:t>If a reader gets to go next, then once it goes through the “V(mutex)” and starts reading the database, then all other readers waiting at the top “P(mutex”) get to get in and read the database as well</a:t>
            </a:r>
            <a:endParaRPr/>
          </a:p>
        </p:txBody>
      </p:sp>
      <p:sp>
        <p:nvSpPr>
          <p:cNvPr id="446" name="Google Shape;446;p4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6"/>
          <p:cNvSpPr txBox="1"/>
          <p:nvPr>
            <p:ph idx="4294967295" type="title"/>
          </p:nvPr>
        </p:nvSpPr>
        <p:spPr>
          <a:xfrm>
            <a:off x="838200" y="0"/>
            <a:ext cx="7543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Dining-Philosophers Problem</a:t>
            </a:r>
            <a:endParaRPr/>
          </a:p>
        </p:txBody>
      </p:sp>
      <p:sp>
        <p:nvSpPr>
          <p:cNvPr id="453" name="Google Shape;453;p46"/>
          <p:cNvSpPr txBox="1"/>
          <p:nvPr>
            <p:ph idx="4294967295" type="body"/>
          </p:nvPr>
        </p:nvSpPr>
        <p:spPr>
          <a:xfrm>
            <a:off x="1524000" y="5105400"/>
            <a:ext cx="6934200" cy="1247775"/>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90000"/>
              </a:lnSpc>
              <a:spcBef>
                <a:spcPts val="0"/>
              </a:spcBef>
              <a:spcAft>
                <a:spcPts val="0"/>
              </a:spcAft>
              <a:buSzPts val="2240"/>
              <a:buChar char="⚫"/>
            </a:pPr>
            <a:r>
              <a:rPr lang="en-US" sz="2800">
                <a:latin typeface="Garamond"/>
                <a:ea typeface="Garamond"/>
                <a:cs typeface="Garamond"/>
                <a:sym typeface="Garamond"/>
              </a:rPr>
              <a:t>Shared data </a:t>
            </a:r>
            <a:endParaRPr/>
          </a:p>
          <a:p>
            <a:pPr indent="-237744" lvl="1" marL="640080" rtl="0" algn="l">
              <a:lnSpc>
                <a:spcPct val="90000"/>
              </a:lnSpc>
              <a:spcBef>
                <a:spcPts val="550"/>
              </a:spcBef>
              <a:spcAft>
                <a:spcPts val="0"/>
              </a:spcAft>
              <a:buSzPts val="2400"/>
              <a:buChar char="◦"/>
            </a:pPr>
            <a:r>
              <a:rPr lang="en-US" sz="2400">
                <a:latin typeface="Garamond"/>
                <a:ea typeface="Garamond"/>
                <a:cs typeface="Garamond"/>
                <a:sym typeface="Garamond"/>
              </a:rPr>
              <a:t>Bowl of rice (data set)</a:t>
            </a:r>
            <a:endParaRPr/>
          </a:p>
          <a:p>
            <a:pPr indent="-237744" lvl="1" marL="640080" rtl="0" algn="l">
              <a:lnSpc>
                <a:spcPct val="90000"/>
              </a:lnSpc>
              <a:spcBef>
                <a:spcPts val="550"/>
              </a:spcBef>
              <a:spcAft>
                <a:spcPts val="0"/>
              </a:spcAft>
              <a:buSzPts val="2400"/>
              <a:buChar char="◦"/>
            </a:pPr>
            <a:r>
              <a:rPr lang="en-US" sz="2400">
                <a:latin typeface="Garamond"/>
                <a:ea typeface="Garamond"/>
                <a:cs typeface="Garamond"/>
                <a:sym typeface="Garamond"/>
              </a:rPr>
              <a:t>Semaphore </a:t>
            </a:r>
            <a:r>
              <a:rPr lang="en-US" sz="2400">
                <a:solidFill>
                  <a:srgbClr val="FF0000"/>
                </a:solidFill>
                <a:latin typeface="Garamond"/>
                <a:ea typeface="Garamond"/>
                <a:cs typeface="Garamond"/>
                <a:sym typeface="Garamond"/>
              </a:rPr>
              <a:t>chopstick [5]</a:t>
            </a:r>
            <a:r>
              <a:rPr lang="en-US" sz="2400">
                <a:latin typeface="Garamond"/>
                <a:ea typeface="Garamond"/>
                <a:cs typeface="Garamond"/>
                <a:sym typeface="Garamond"/>
              </a:rPr>
              <a:t> initialized to 1</a:t>
            </a:r>
            <a:endParaRPr/>
          </a:p>
        </p:txBody>
      </p:sp>
      <p:pic>
        <p:nvPicPr>
          <p:cNvPr id="454" name="Google Shape;454;p46"/>
          <p:cNvPicPr preferRelativeResize="0"/>
          <p:nvPr/>
        </p:nvPicPr>
        <p:blipFill rotWithShape="1">
          <a:blip r:embed="rId3">
            <a:alphaModFix/>
          </a:blip>
          <a:srcRect b="0" l="0" r="0" t="0"/>
          <a:stretch/>
        </p:blipFill>
        <p:spPr>
          <a:xfrm>
            <a:off x="2590800" y="1447800"/>
            <a:ext cx="3489325" cy="3344862"/>
          </a:xfrm>
          <a:prstGeom prst="rect">
            <a:avLst/>
          </a:prstGeom>
          <a:noFill/>
          <a:ln>
            <a:noFill/>
          </a:ln>
        </p:spPr>
      </p:pic>
      <p:sp>
        <p:nvSpPr>
          <p:cNvPr id="455" name="Google Shape;455;p46"/>
          <p:cNvSpPr txBox="1"/>
          <p:nvPr/>
        </p:nvSpPr>
        <p:spPr>
          <a:xfrm>
            <a:off x="4267200" y="1371600"/>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3</a:t>
            </a:r>
            <a:endParaRPr sz="1800">
              <a:solidFill>
                <a:schemeClr val="dk1"/>
              </a:solidFill>
              <a:latin typeface="Gill Sans"/>
              <a:ea typeface="Gill Sans"/>
              <a:cs typeface="Gill Sans"/>
              <a:sym typeface="Gill Sans"/>
            </a:endParaRPr>
          </a:p>
        </p:txBody>
      </p:sp>
      <p:sp>
        <p:nvSpPr>
          <p:cNvPr id="456" name="Google Shape;456;p46"/>
          <p:cNvSpPr txBox="1"/>
          <p:nvPr/>
        </p:nvSpPr>
        <p:spPr>
          <a:xfrm>
            <a:off x="2895600" y="2362200"/>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4</a:t>
            </a:r>
            <a:endParaRPr sz="1800">
              <a:solidFill>
                <a:schemeClr val="dk1"/>
              </a:solidFill>
              <a:latin typeface="Gill Sans"/>
              <a:ea typeface="Gill Sans"/>
              <a:cs typeface="Gill Sans"/>
              <a:sym typeface="Gill Sans"/>
            </a:endParaRPr>
          </a:p>
        </p:txBody>
      </p:sp>
      <p:sp>
        <p:nvSpPr>
          <p:cNvPr id="457" name="Google Shape;457;p46"/>
          <p:cNvSpPr txBox="1"/>
          <p:nvPr/>
        </p:nvSpPr>
        <p:spPr>
          <a:xfrm>
            <a:off x="3429000" y="4114800"/>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0</a:t>
            </a:r>
            <a:endParaRPr sz="1800">
              <a:solidFill>
                <a:schemeClr val="dk1"/>
              </a:solidFill>
              <a:latin typeface="Gill Sans"/>
              <a:ea typeface="Gill Sans"/>
              <a:cs typeface="Gill Sans"/>
              <a:sym typeface="Gill Sans"/>
            </a:endParaRPr>
          </a:p>
        </p:txBody>
      </p:sp>
      <p:sp>
        <p:nvSpPr>
          <p:cNvPr id="458" name="Google Shape;458;p46"/>
          <p:cNvSpPr txBox="1"/>
          <p:nvPr/>
        </p:nvSpPr>
        <p:spPr>
          <a:xfrm>
            <a:off x="5105400" y="4038600"/>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a:t>
            </a:r>
            <a:endParaRPr sz="1800">
              <a:solidFill>
                <a:schemeClr val="dk1"/>
              </a:solidFill>
              <a:latin typeface="Gill Sans"/>
              <a:ea typeface="Gill Sans"/>
              <a:cs typeface="Gill Sans"/>
              <a:sym typeface="Gill Sans"/>
            </a:endParaRPr>
          </a:p>
        </p:txBody>
      </p:sp>
      <p:sp>
        <p:nvSpPr>
          <p:cNvPr id="459" name="Google Shape;459;p46"/>
          <p:cNvSpPr txBox="1"/>
          <p:nvPr/>
        </p:nvSpPr>
        <p:spPr>
          <a:xfrm>
            <a:off x="5562600" y="2362200"/>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a:t>
            </a:r>
            <a:endParaRPr sz="1800">
              <a:solidFill>
                <a:schemeClr val="dk1"/>
              </a:solidFill>
              <a:latin typeface="Gill Sans"/>
              <a:ea typeface="Gill Sans"/>
              <a:cs typeface="Gill Sans"/>
              <a:sym typeface="Gill Sans"/>
            </a:endParaRPr>
          </a:p>
        </p:txBody>
      </p:sp>
      <p:sp>
        <p:nvSpPr>
          <p:cNvPr id="460" name="Google Shape;460;p4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7"/>
          <p:cNvSpPr txBox="1"/>
          <p:nvPr>
            <p:ph idx="4294967295" type="title"/>
          </p:nvPr>
        </p:nvSpPr>
        <p:spPr>
          <a:xfrm>
            <a:off x="1435608" y="274638"/>
            <a:ext cx="7498080" cy="63976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Dining-Philosophers Problem (Cont.)</a:t>
            </a:r>
            <a:endParaRPr/>
          </a:p>
        </p:txBody>
      </p:sp>
      <p:sp>
        <p:nvSpPr>
          <p:cNvPr id="467" name="Google Shape;467;p47"/>
          <p:cNvSpPr txBox="1"/>
          <p:nvPr>
            <p:ph idx="4294967295" type="body"/>
          </p:nvPr>
        </p:nvSpPr>
        <p:spPr>
          <a:xfrm>
            <a:off x="914400" y="1066800"/>
            <a:ext cx="6096000" cy="5562600"/>
          </a:xfrm>
          <a:prstGeom prst="rect">
            <a:avLst/>
          </a:prstGeom>
          <a:noFill/>
          <a:ln>
            <a:noFill/>
          </a:ln>
        </p:spPr>
        <p:txBody>
          <a:bodyPr anchorCtr="0" anchor="t" bIns="45700" lIns="91425" spcFirstLastPara="1" rIns="91425" wrap="square" tIns="45700">
            <a:normAutofit/>
          </a:bodyPr>
          <a:lstStyle/>
          <a:p>
            <a:pPr indent="-381000" lvl="0" marL="381000" rtl="0" algn="l">
              <a:lnSpc>
                <a:spcPct val="90000"/>
              </a:lnSpc>
              <a:spcBef>
                <a:spcPts val="0"/>
              </a:spcBef>
              <a:spcAft>
                <a:spcPts val="0"/>
              </a:spcAft>
              <a:buSzPts val="2240"/>
              <a:buChar char="⚫"/>
            </a:pPr>
            <a:r>
              <a:rPr b="1" lang="en-US" sz="2800">
                <a:latin typeface="Garamond"/>
                <a:ea typeface="Garamond"/>
                <a:cs typeface="Garamond"/>
                <a:sym typeface="Garamond"/>
              </a:rPr>
              <a:t>The structure of Philosopher</a:t>
            </a:r>
            <a:r>
              <a:rPr b="1" lang="en-US" sz="2800">
                <a:solidFill>
                  <a:srgbClr val="0000FF"/>
                </a:solidFill>
                <a:latin typeface="Garamond"/>
                <a:ea typeface="Garamond"/>
                <a:cs typeface="Garamond"/>
                <a:sym typeface="Garamond"/>
              </a:rPr>
              <a:t> i</a:t>
            </a:r>
            <a:r>
              <a:rPr b="1" lang="en-US" sz="2800">
                <a:latin typeface="Garamond"/>
                <a:ea typeface="Garamond"/>
                <a:cs typeface="Garamond"/>
                <a:sym typeface="Garamond"/>
              </a:rPr>
              <a:t>:</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do  {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wait ( chopstick[i]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wait ( chopStick[ (i + 1) % 5]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  eat</a:t>
            </a:r>
            <a:endParaRPr/>
          </a:p>
          <a:p>
            <a:pPr indent="-342900" lvl="2" marL="1200150" rtl="0" algn="l">
              <a:lnSpc>
                <a:spcPct val="90000"/>
              </a:lnSpc>
              <a:spcBef>
                <a:spcPts val="440"/>
              </a:spcBef>
              <a:spcAft>
                <a:spcPts val="0"/>
              </a:spcAft>
              <a:buSzPts val="2200"/>
              <a:buFont typeface="Gill Sans"/>
              <a:buNone/>
            </a:pPr>
            <a:r>
              <a:t/>
            </a:r>
            <a:endParaRPr b="1" sz="2200">
              <a:solidFill>
                <a:srgbClr val="0000FF"/>
              </a:solidFill>
              <a:latin typeface="Garamond"/>
              <a:ea typeface="Garamond"/>
              <a:cs typeface="Garamond"/>
              <a:sym typeface="Garamond"/>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signal ( chopstick[i]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signal (chopstick[ (i + 1) % 5]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a:t>
            </a:r>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  think</a:t>
            </a:r>
            <a:endParaRPr/>
          </a:p>
          <a:p>
            <a:pPr indent="-342900" lvl="2" marL="1200150" rtl="0" algn="l">
              <a:lnSpc>
                <a:spcPct val="90000"/>
              </a:lnSpc>
              <a:spcBef>
                <a:spcPts val="440"/>
              </a:spcBef>
              <a:spcAft>
                <a:spcPts val="0"/>
              </a:spcAft>
              <a:buSzPts val="2200"/>
              <a:buFont typeface="Gill Sans"/>
              <a:buNone/>
            </a:pPr>
            <a:r>
              <a:t/>
            </a:r>
            <a:endParaRPr b="1" sz="2200">
              <a:solidFill>
                <a:srgbClr val="0000FF"/>
              </a:solidFill>
              <a:latin typeface="Garamond"/>
              <a:ea typeface="Garamond"/>
              <a:cs typeface="Garamond"/>
              <a:sym typeface="Garamond"/>
            </a:endParaRPr>
          </a:p>
          <a:p>
            <a:pPr indent="-342900" lvl="2" marL="1200150" rtl="0" algn="l">
              <a:lnSpc>
                <a:spcPct val="90000"/>
              </a:lnSpc>
              <a:spcBef>
                <a:spcPts val="440"/>
              </a:spcBef>
              <a:spcAft>
                <a:spcPts val="0"/>
              </a:spcAft>
              <a:buSzPts val="2200"/>
              <a:buFont typeface="Garamond"/>
              <a:buNone/>
            </a:pPr>
            <a:r>
              <a:rPr b="1" lang="en-US" sz="2200">
                <a:solidFill>
                  <a:srgbClr val="0000FF"/>
                </a:solidFill>
                <a:latin typeface="Garamond"/>
                <a:ea typeface="Garamond"/>
                <a:cs typeface="Garamond"/>
                <a:sym typeface="Garamond"/>
              </a:rPr>
              <a:t>} while (TRUE);</a:t>
            </a:r>
            <a:endParaRPr/>
          </a:p>
        </p:txBody>
      </p:sp>
      <p:sp>
        <p:nvSpPr>
          <p:cNvPr id="468" name="Google Shape;468;p47"/>
          <p:cNvSpPr txBox="1"/>
          <p:nvPr/>
        </p:nvSpPr>
        <p:spPr>
          <a:xfrm>
            <a:off x="6400800" y="3995679"/>
            <a:ext cx="2362200" cy="286232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Deadlock? Starvation?</a:t>
            </a:r>
            <a:endParaRPr/>
          </a:p>
          <a:p>
            <a:pPr indent="0" lvl="1" marL="457200" marR="0" rtl="0" algn="l">
              <a:spcBef>
                <a:spcPts val="4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What happens if all pick their left chopsticks?</a:t>
            </a:r>
            <a:endParaRPr/>
          </a:p>
          <a:p>
            <a:pPr indent="0" lvl="1" marL="457200" marR="0" rtl="0" algn="l">
              <a:spcBef>
                <a:spcPts val="4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469" name="Google Shape;469;p47"/>
          <p:cNvPicPr preferRelativeResize="0"/>
          <p:nvPr/>
        </p:nvPicPr>
        <p:blipFill rotWithShape="1">
          <a:blip r:embed="rId3">
            <a:alphaModFix/>
          </a:blip>
          <a:srcRect b="0" l="0" r="0" t="0"/>
          <a:stretch/>
        </p:blipFill>
        <p:spPr>
          <a:xfrm>
            <a:off x="6248400" y="1981200"/>
            <a:ext cx="2176463" cy="2085975"/>
          </a:xfrm>
          <a:prstGeom prst="rect">
            <a:avLst/>
          </a:prstGeom>
          <a:noFill/>
          <a:ln>
            <a:noFill/>
          </a:ln>
        </p:spPr>
      </p:pic>
      <p:sp>
        <p:nvSpPr>
          <p:cNvPr id="470" name="Google Shape;470;p4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Problems with semaphore</a:t>
            </a:r>
            <a:endParaRPr sz="3600"/>
          </a:p>
        </p:txBody>
      </p:sp>
      <p:sp>
        <p:nvSpPr>
          <p:cNvPr id="477" name="Google Shape;477;p48"/>
          <p:cNvSpPr txBox="1"/>
          <p:nvPr>
            <p:ph idx="1" type="body"/>
          </p:nvPr>
        </p:nvSpPr>
        <p:spPr>
          <a:xfrm>
            <a:off x="827088" y="1282700"/>
            <a:ext cx="8012112" cy="486092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US" sz="2800"/>
              <a:t> </a:t>
            </a:r>
            <a:r>
              <a:rPr lang="en-US" sz="2800">
                <a:latin typeface="Times New Roman"/>
                <a:ea typeface="Times New Roman"/>
                <a:cs typeface="Times New Roman"/>
                <a:sym typeface="Times New Roman"/>
              </a:rPr>
              <a:t>Correct use of semaphore operations:</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indent="-237744" lvl="1" marL="640080" rtl="0" algn="l">
              <a:lnSpc>
                <a:spcPct val="150000"/>
              </a:lnSpc>
              <a:spcBef>
                <a:spcPts val="550"/>
              </a:spcBef>
              <a:spcAft>
                <a:spcPts val="0"/>
              </a:spcAft>
              <a:buSzPts val="2800"/>
              <a:buChar char="◦"/>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signal (mutex)  ….  wait (mutex)</a:t>
            </a:r>
            <a:endParaRPr/>
          </a:p>
          <a:p>
            <a:pPr indent="-228599" lvl="2" marL="886967" rtl="0" algn="l">
              <a:lnSpc>
                <a:spcPct val="150000"/>
              </a:lnSpc>
              <a:spcBef>
                <a:spcPts val="400"/>
              </a:spcBef>
              <a:spcAft>
                <a:spcPts val="0"/>
              </a:spcAft>
              <a:buSzPts val="2000"/>
              <a:buChar char="●"/>
            </a:pPr>
            <a:r>
              <a:rPr lang="en-US" sz="2000">
                <a:solidFill>
                  <a:srgbClr val="0000FF"/>
                </a:solidFill>
                <a:latin typeface="Times New Roman"/>
                <a:ea typeface="Times New Roman"/>
                <a:cs typeface="Times New Roman"/>
                <a:sym typeface="Times New Roman"/>
              </a:rPr>
              <a:t>Can violate mutual exclusion</a:t>
            </a:r>
            <a:endParaRPr/>
          </a:p>
          <a:p>
            <a:pPr indent="-237744" lvl="1" marL="640080" rtl="0" algn="l">
              <a:lnSpc>
                <a:spcPct val="150000"/>
              </a:lnSpc>
              <a:spcBef>
                <a:spcPts val="550"/>
              </a:spcBef>
              <a:spcAft>
                <a:spcPts val="0"/>
              </a:spcAft>
              <a:buSzPts val="2400"/>
              <a:buChar char="◦"/>
            </a:pPr>
            <a:r>
              <a:rPr lang="en-US" sz="2400">
                <a:latin typeface="Times New Roman"/>
                <a:ea typeface="Times New Roman"/>
                <a:cs typeface="Times New Roman"/>
                <a:sym typeface="Times New Roman"/>
              </a:rPr>
              <a:t> wait (mutex)  …  wait (mutex)</a:t>
            </a:r>
            <a:endParaRPr/>
          </a:p>
          <a:p>
            <a:pPr indent="-228599" lvl="2" marL="886967" rtl="0" algn="l">
              <a:lnSpc>
                <a:spcPct val="150000"/>
              </a:lnSpc>
              <a:spcBef>
                <a:spcPts val="400"/>
              </a:spcBef>
              <a:spcAft>
                <a:spcPts val="0"/>
              </a:spcAft>
              <a:buSzPts val="2000"/>
              <a:buChar char="●"/>
            </a:pPr>
            <a:r>
              <a:rPr lang="en-US" sz="2000">
                <a:solidFill>
                  <a:srgbClr val="0000FF"/>
                </a:solidFill>
                <a:latin typeface="Times New Roman"/>
                <a:ea typeface="Times New Roman"/>
                <a:cs typeface="Times New Roman"/>
                <a:sym typeface="Times New Roman"/>
              </a:rPr>
              <a:t>Can lead to deadlock!</a:t>
            </a:r>
            <a:endParaRPr/>
          </a:p>
          <a:p>
            <a:pPr indent="-237744" lvl="1" marL="640080" rtl="0" algn="l">
              <a:lnSpc>
                <a:spcPct val="150000"/>
              </a:lnSpc>
              <a:spcBef>
                <a:spcPts val="550"/>
              </a:spcBef>
              <a:spcAft>
                <a:spcPts val="0"/>
              </a:spcAft>
              <a:buSzPts val="2400"/>
              <a:buChar char="◦"/>
            </a:pPr>
            <a:r>
              <a:rPr lang="en-US" sz="2400">
                <a:latin typeface="Times New Roman"/>
                <a:ea typeface="Times New Roman"/>
                <a:cs typeface="Times New Roman"/>
                <a:sym typeface="Times New Roman"/>
              </a:rPr>
              <a:t> Omitting  of wait (mutex) or signal (mutex)</a:t>
            </a:r>
            <a:endParaRPr/>
          </a:p>
          <a:p>
            <a:pPr indent="-228599" lvl="2" marL="886967" rtl="0" algn="l">
              <a:lnSpc>
                <a:spcPct val="150000"/>
              </a:lnSpc>
              <a:spcBef>
                <a:spcPts val="400"/>
              </a:spcBef>
              <a:spcAft>
                <a:spcPts val="0"/>
              </a:spcAft>
              <a:buSzPts val="2000"/>
              <a:buChar char="●"/>
            </a:pPr>
            <a:r>
              <a:rPr lang="en-US" sz="2000">
                <a:solidFill>
                  <a:srgbClr val="0000FF"/>
                </a:solidFill>
                <a:latin typeface="Times New Roman"/>
                <a:ea typeface="Times New Roman"/>
                <a:cs typeface="Times New Roman"/>
                <a:sym typeface="Times New Roman"/>
              </a:rPr>
              <a:t>either suffer mutual exclusion or deadlock. </a:t>
            </a:r>
            <a:endParaRPr/>
          </a:p>
          <a:p>
            <a:pPr indent="-85344" lvl="1" marL="640080" rtl="0" algn="l">
              <a:lnSpc>
                <a:spcPct val="150000"/>
              </a:lnSpc>
              <a:spcBef>
                <a:spcPts val="550"/>
              </a:spcBef>
              <a:spcAft>
                <a:spcPts val="0"/>
              </a:spcAft>
              <a:buSzPts val="2400"/>
              <a:buNone/>
            </a:pPr>
            <a:r>
              <a:t/>
            </a:r>
            <a:endParaRPr sz="2400">
              <a:latin typeface="Times New Roman"/>
              <a:ea typeface="Times New Roman"/>
              <a:cs typeface="Times New Roman"/>
              <a:sym typeface="Times New Roman"/>
            </a:endParaRPr>
          </a:p>
          <a:p>
            <a:pPr indent="-85344" lvl="1" marL="640080" rtl="0" algn="l">
              <a:lnSpc>
                <a:spcPct val="150000"/>
              </a:lnSpc>
              <a:spcBef>
                <a:spcPts val="550"/>
              </a:spcBef>
              <a:spcAft>
                <a:spcPts val="0"/>
              </a:spcAft>
              <a:buSzPts val="2400"/>
              <a:buNone/>
            </a:pPr>
            <a:r>
              <a:t/>
            </a:r>
            <a:endParaRPr sz="2400">
              <a:latin typeface="Times New Roman"/>
              <a:ea typeface="Times New Roman"/>
              <a:cs typeface="Times New Roman"/>
              <a:sym typeface="Times New Roman"/>
            </a:endParaRPr>
          </a:p>
        </p:txBody>
      </p:sp>
      <p:sp>
        <p:nvSpPr>
          <p:cNvPr id="478" name="Google Shape;478;p4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9"/>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Times New Roman"/>
              <a:buNone/>
            </a:pPr>
            <a:r>
              <a:rPr b="1" lang="en-US" sz="3600">
                <a:latin typeface="Times New Roman"/>
                <a:ea typeface="Times New Roman"/>
                <a:cs typeface="Times New Roman"/>
                <a:sym typeface="Times New Roman"/>
              </a:rPr>
              <a:t>Monitors</a:t>
            </a:r>
            <a:endParaRPr/>
          </a:p>
        </p:txBody>
      </p:sp>
      <p:sp>
        <p:nvSpPr>
          <p:cNvPr id="485" name="Google Shape;485;p49"/>
          <p:cNvSpPr txBox="1"/>
          <p:nvPr>
            <p:ph idx="1" type="body"/>
          </p:nvPr>
        </p:nvSpPr>
        <p:spPr>
          <a:xfrm>
            <a:off x="1219200" y="762000"/>
            <a:ext cx="7391400" cy="54864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A higher-level abstraction that provides a convenient and effective mechanism for process synchronization</a:t>
            </a:r>
            <a:endParaRPr/>
          </a:p>
          <a:p>
            <a:pPr indent="-283464" lvl="0" marL="365760" rtl="0" algn="l">
              <a:lnSpc>
                <a:spcPct val="150000"/>
              </a:lnSpc>
              <a:spcBef>
                <a:spcPts val="600"/>
              </a:spcBef>
              <a:spcAft>
                <a:spcPts val="0"/>
              </a:spcAft>
              <a:buSzPts val="1600"/>
              <a:buChar char="⚫"/>
            </a:pPr>
            <a:r>
              <a:rPr lang="en-US" sz="2000">
                <a:solidFill>
                  <a:srgbClr val="339966"/>
                </a:solidFill>
                <a:latin typeface="Times New Roman"/>
                <a:ea typeface="Times New Roman"/>
                <a:cs typeface="Times New Roman"/>
                <a:sym typeface="Times New Roman"/>
              </a:rPr>
              <a:t>Key Idea: Only one process may be active within the monitor at a time</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monitor monitor-name</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 shared variable declarations</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procedure P1 (…) { …. }</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a:t>
            </a:r>
            <a:endParaRPr/>
          </a:p>
          <a:p>
            <a:pPr indent="-228599" lvl="2" marL="886967" rtl="0" algn="l">
              <a:lnSpc>
                <a:spcPct val="90000"/>
              </a:lnSpc>
              <a:spcBef>
                <a:spcPts val="400"/>
              </a:spcBef>
              <a:spcAft>
                <a:spcPts val="0"/>
              </a:spcAft>
              <a:buSzPts val="2000"/>
              <a:buFont typeface="Arimo"/>
              <a:buNone/>
            </a:pPr>
            <a:r>
              <a:t/>
            </a:r>
            <a:endParaRPr sz="2000">
              <a:solidFill>
                <a:srgbClr val="0000FF"/>
              </a:solidFill>
              <a:latin typeface="Times New Roman"/>
              <a:ea typeface="Times New Roman"/>
              <a:cs typeface="Times New Roman"/>
              <a:sym typeface="Times New Roman"/>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procedure Pn (…) {……}</a:t>
            </a:r>
            <a:endParaRPr/>
          </a:p>
          <a:p>
            <a:pPr indent="-228599" lvl="2" marL="886967" rtl="0" algn="l">
              <a:lnSpc>
                <a:spcPct val="90000"/>
              </a:lnSpc>
              <a:spcBef>
                <a:spcPts val="400"/>
              </a:spcBef>
              <a:spcAft>
                <a:spcPts val="0"/>
              </a:spcAft>
              <a:buSzPts val="2000"/>
              <a:buFont typeface="Arimo"/>
              <a:buNone/>
            </a:pPr>
            <a:r>
              <a:t/>
            </a:r>
            <a:endParaRPr sz="2000">
              <a:solidFill>
                <a:srgbClr val="0000FF"/>
              </a:solidFill>
              <a:latin typeface="Times New Roman"/>
              <a:ea typeface="Times New Roman"/>
              <a:cs typeface="Times New Roman"/>
              <a:sym typeface="Times New Roman"/>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Initialization code ( ….) { … }</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	}</a:t>
            </a:r>
            <a:endParaRPr/>
          </a:p>
          <a:p>
            <a:pPr indent="-228599" lvl="2" marL="886967" rtl="0" algn="l">
              <a:lnSpc>
                <a:spcPct val="90000"/>
              </a:lnSpc>
              <a:spcBef>
                <a:spcPts val="400"/>
              </a:spcBef>
              <a:spcAft>
                <a:spcPts val="0"/>
              </a:spcAft>
              <a:buSzPts val="2000"/>
              <a:buFont typeface="Arimo"/>
              <a:buNone/>
            </a:pPr>
            <a:r>
              <a:rPr lang="en-US" sz="2000">
                <a:solidFill>
                  <a:srgbClr val="0000FF"/>
                </a:solidFill>
                <a:latin typeface="Times New Roman"/>
                <a:ea typeface="Times New Roman"/>
                <a:cs typeface="Times New Roman"/>
                <a:sym typeface="Times New Roman"/>
              </a:rPr>
              <a:t>}</a:t>
            </a:r>
            <a:endParaRPr/>
          </a:p>
        </p:txBody>
      </p:sp>
      <p:sp>
        <p:nvSpPr>
          <p:cNvPr id="486" name="Google Shape;486;p49"/>
          <p:cNvSpPr txBox="1"/>
          <p:nvPr/>
        </p:nvSpPr>
        <p:spPr>
          <a:xfrm>
            <a:off x="6248400" y="3429000"/>
            <a:ext cx="2590800"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C00000"/>
                </a:solidFill>
                <a:latin typeface="Times New Roman"/>
                <a:ea typeface="Times New Roman"/>
                <a:cs typeface="Times New Roman"/>
                <a:sym typeface="Times New Roman"/>
              </a:rPr>
              <a:t>Procedure defined within a monitor can access only those variables declared locally within monitor.</a:t>
            </a:r>
            <a:endParaRPr sz="1800">
              <a:solidFill>
                <a:srgbClr val="C00000"/>
              </a:solidFill>
              <a:latin typeface="Times New Roman"/>
              <a:ea typeface="Times New Roman"/>
              <a:cs typeface="Times New Roman"/>
              <a:sym typeface="Times New Roman"/>
            </a:endParaRPr>
          </a:p>
        </p:txBody>
      </p:sp>
      <p:sp>
        <p:nvSpPr>
          <p:cNvPr id="487" name="Google Shape;487;p49"/>
          <p:cNvSpPr/>
          <p:nvPr/>
        </p:nvSpPr>
        <p:spPr>
          <a:xfrm>
            <a:off x="5486400" y="2895600"/>
            <a:ext cx="685800" cy="3276600"/>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88" name="Google Shape;488;p4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Race Condition</a:t>
            </a:r>
            <a:endParaRPr/>
          </a:p>
        </p:txBody>
      </p:sp>
      <p:sp>
        <p:nvSpPr>
          <p:cNvPr id="134" name="Google Shape;134;p5"/>
          <p:cNvSpPr txBox="1"/>
          <p:nvPr>
            <p:ph idx="1" type="body"/>
          </p:nvPr>
        </p:nvSpPr>
        <p:spPr>
          <a:xfrm>
            <a:off x="990600" y="1371600"/>
            <a:ext cx="7772400" cy="4528074"/>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760"/>
              <a:buChar char="⚫"/>
            </a:pPr>
            <a:r>
              <a:rPr b="1" lang="en-US" sz="2200">
                <a:latin typeface="Times New Roman"/>
                <a:ea typeface="Times New Roman"/>
                <a:cs typeface="Times New Roman"/>
                <a:sym typeface="Times New Roman"/>
              </a:rPr>
              <a:t>Race condition</a:t>
            </a:r>
            <a:r>
              <a:rPr lang="en-US" sz="2200">
                <a:latin typeface="Times New Roman"/>
                <a:ea typeface="Times New Roman"/>
                <a:cs typeface="Times New Roman"/>
                <a:sym typeface="Times New Roman"/>
              </a:rPr>
              <a:t>: The situation where several processes access – and manipulate shared data concurrently. The final value of the shared data depends upon which process finishes last.</a:t>
            </a:r>
            <a:endParaRPr/>
          </a:p>
          <a:p>
            <a:pPr indent="-283464" lvl="0" marL="365760" rtl="0" algn="l">
              <a:lnSpc>
                <a:spcPct val="150000"/>
              </a:lnSpc>
              <a:spcBef>
                <a:spcPts val="600"/>
              </a:spcBef>
              <a:spcAft>
                <a:spcPts val="0"/>
              </a:spcAft>
              <a:buSzPts val="1760"/>
              <a:buChar char="⚫"/>
            </a:pPr>
            <a:r>
              <a:rPr lang="en-US" sz="2200">
                <a:latin typeface="Times New Roman"/>
                <a:ea typeface="Times New Roman"/>
                <a:cs typeface="Times New Roman"/>
                <a:sym typeface="Times New Roman"/>
              </a:rPr>
              <a:t>To prevent race conditions, concurrent processes must be </a:t>
            </a:r>
            <a:r>
              <a:rPr b="1" lang="en-US" sz="2200">
                <a:latin typeface="Times New Roman"/>
                <a:ea typeface="Times New Roman"/>
                <a:cs typeface="Times New Roman"/>
                <a:sym typeface="Times New Roman"/>
              </a:rPr>
              <a:t>synchronized</a:t>
            </a:r>
            <a:r>
              <a:rPr lang="en-US" sz="2200">
                <a:latin typeface="Times New Roman"/>
                <a:ea typeface="Times New Roman"/>
                <a:cs typeface="Times New Roman"/>
                <a:sym typeface="Times New Roman"/>
              </a:rPr>
              <a:t>.</a:t>
            </a:r>
            <a:endParaRPr/>
          </a:p>
        </p:txBody>
      </p:sp>
      <p:sp>
        <p:nvSpPr>
          <p:cNvPr id="135" name="Google Shape;135;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0"/>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Schematic view of a Monitor</a:t>
            </a:r>
            <a:endParaRPr/>
          </a:p>
        </p:txBody>
      </p:sp>
      <p:pic>
        <p:nvPicPr>
          <p:cNvPr id="495" name="Google Shape;495;p50"/>
          <p:cNvPicPr preferRelativeResize="0"/>
          <p:nvPr/>
        </p:nvPicPr>
        <p:blipFill rotWithShape="1">
          <a:blip r:embed="rId3">
            <a:alphaModFix/>
          </a:blip>
          <a:srcRect b="533" l="10978" r="11377" t="533"/>
          <a:stretch/>
        </p:blipFill>
        <p:spPr>
          <a:xfrm>
            <a:off x="2514600" y="1524000"/>
            <a:ext cx="4783843" cy="4572000"/>
          </a:xfrm>
          <a:prstGeom prst="rect">
            <a:avLst/>
          </a:prstGeom>
          <a:noFill/>
          <a:ln cap="flat" cmpd="dbl" w="38100">
            <a:solidFill>
              <a:srgbClr val="CC6600"/>
            </a:solidFill>
            <a:prstDash val="solid"/>
            <a:miter lim="800000"/>
            <a:headEnd len="sm" w="sm" type="none"/>
            <a:tailEnd len="sm" w="sm" type="none"/>
          </a:ln>
        </p:spPr>
      </p:pic>
      <p:sp>
        <p:nvSpPr>
          <p:cNvPr id="496" name="Google Shape;496;p5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1"/>
          <p:cNvSpPr txBox="1"/>
          <p:nvPr>
            <p:ph type="title"/>
          </p:nvPr>
        </p:nvSpPr>
        <p:spPr>
          <a:xfrm>
            <a:off x="1295400" y="22860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Condition Variables</a:t>
            </a:r>
            <a:endParaRPr/>
          </a:p>
        </p:txBody>
      </p:sp>
      <p:sp>
        <p:nvSpPr>
          <p:cNvPr id="503" name="Google Shape;503;p51"/>
          <p:cNvSpPr txBox="1"/>
          <p:nvPr>
            <p:ph idx="1" type="body"/>
          </p:nvPr>
        </p:nvSpPr>
        <p:spPr>
          <a:xfrm>
            <a:off x="990600" y="1219200"/>
            <a:ext cx="7924800" cy="50292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Char char="⚫"/>
            </a:pPr>
            <a:r>
              <a:rPr lang="en-US" sz="2400">
                <a:solidFill>
                  <a:srgbClr val="0000FF"/>
                </a:solidFill>
                <a:latin typeface="Times New Roman"/>
                <a:ea typeface="Times New Roman"/>
                <a:cs typeface="Times New Roman"/>
                <a:sym typeface="Times New Roman"/>
              </a:rPr>
              <a:t>condition x, y;</a:t>
            </a:r>
            <a:endParaRPr/>
          </a:p>
          <a:p>
            <a:pPr indent="-120903" lvl="0" marL="365760" rtl="0" algn="l">
              <a:lnSpc>
                <a:spcPct val="100000"/>
              </a:lnSpc>
              <a:spcBef>
                <a:spcPts val="600"/>
              </a:spcBef>
              <a:spcAft>
                <a:spcPts val="0"/>
              </a:spcAft>
              <a:buSzPts val="2560"/>
              <a:buNone/>
            </a:pPr>
            <a:r>
              <a:t/>
            </a:r>
            <a:endParaRPr>
              <a:solidFill>
                <a:srgbClr val="0000FF"/>
              </a:solidFill>
            </a:endParaRPr>
          </a:p>
          <a:p>
            <a:pPr indent="-283464" lvl="0" marL="365760" rtl="0" algn="l">
              <a:lnSpc>
                <a:spcPct val="100000"/>
              </a:lnSpc>
              <a:spcBef>
                <a:spcPts val="600"/>
              </a:spcBef>
              <a:spcAft>
                <a:spcPts val="0"/>
              </a:spcAft>
              <a:buSzPts val="1600"/>
              <a:buChar char="⚫"/>
            </a:pPr>
            <a:r>
              <a:rPr lang="en-US" sz="2000">
                <a:latin typeface="Times New Roman"/>
                <a:ea typeface="Times New Roman"/>
                <a:cs typeface="Times New Roman"/>
                <a:sym typeface="Times New Roman"/>
              </a:rPr>
              <a:t>Two operations on a condition variable:</a:t>
            </a:r>
            <a:endParaRPr/>
          </a:p>
          <a:p>
            <a:pPr indent="-283464" lvl="0" marL="365760" rtl="0" algn="l">
              <a:lnSpc>
                <a:spcPct val="100000"/>
              </a:lnSpc>
              <a:spcBef>
                <a:spcPts val="600"/>
              </a:spcBef>
              <a:spcAft>
                <a:spcPts val="0"/>
              </a:spcAft>
              <a:buSzPts val="1600"/>
              <a:buFont typeface="Arial"/>
              <a:buNone/>
            </a:pPr>
            <a:r>
              <a:t/>
            </a:r>
            <a:endParaRPr sz="2000">
              <a:latin typeface="Times New Roman"/>
              <a:ea typeface="Times New Roman"/>
              <a:cs typeface="Times New Roman"/>
              <a:sym typeface="Times New Roman"/>
            </a:endParaRPr>
          </a:p>
          <a:p>
            <a:pPr indent="-237744" lvl="1" marL="640080" rtl="0" algn="l">
              <a:lnSpc>
                <a:spcPct val="100000"/>
              </a:lnSpc>
              <a:spcBef>
                <a:spcPts val="550"/>
              </a:spcBef>
              <a:spcAft>
                <a:spcPts val="0"/>
              </a:spcAft>
              <a:buSzPts val="2000"/>
              <a:buChar char="◦"/>
            </a:pPr>
            <a:r>
              <a:rPr lang="en-US" sz="2000">
                <a:solidFill>
                  <a:srgbClr val="0000FF"/>
                </a:solidFill>
                <a:latin typeface="Times New Roman"/>
                <a:ea typeface="Times New Roman"/>
                <a:cs typeface="Times New Roman"/>
                <a:sym typeface="Times New Roman"/>
              </a:rPr>
              <a:t>x.wait () </a:t>
            </a:r>
            <a:r>
              <a:rPr lang="en-US" sz="2000">
                <a:latin typeface="Times New Roman"/>
                <a:ea typeface="Times New Roman"/>
                <a:cs typeface="Times New Roman"/>
                <a:sym typeface="Times New Roman"/>
              </a:rPr>
              <a:t> – process invoking the operation is suspended.</a:t>
            </a:r>
            <a:endParaRPr/>
          </a:p>
          <a:p>
            <a:pPr indent="-237744" lvl="1" marL="640080" rtl="0" algn="l">
              <a:lnSpc>
                <a:spcPct val="100000"/>
              </a:lnSpc>
              <a:spcBef>
                <a:spcPts val="550"/>
              </a:spcBef>
              <a:spcAft>
                <a:spcPts val="0"/>
              </a:spcAft>
              <a:buSzPts val="2000"/>
              <a:buFont typeface="Arial"/>
              <a:buNone/>
            </a:pPr>
            <a:r>
              <a:t/>
            </a:r>
            <a:endParaRPr sz="2000">
              <a:latin typeface="Times New Roman"/>
              <a:ea typeface="Times New Roman"/>
              <a:cs typeface="Times New Roman"/>
              <a:sym typeface="Times New Roman"/>
            </a:endParaRPr>
          </a:p>
          <a:p>
            <a:pPr indent="-237744" lvl="1" marL="640080" rtl="0" algn="l">
              <a:lnSpc>
                <a:spcPct val="100000"/>
              </a:lnSpc>
              <a:spcBef>
                <a:spcPts val="550"/>
              </a:spcBef>
              <a:spcAft>
                <a:spcPts val="0"/>
              </a:spcAft>
              <a:buSzPts val="2000"/>
              <a:buChar char="◦"/>
            </a:pPr>
            <a:r>
              <a:rPr lang="en-US" sz="2000">
                <a:solidFill>
                  <a:srgbClr val="0000FF"/>
                </a:solidFill>
                <a:latin typeface="Times New Roman"/>
                <a:ea typeface="Times New Roman"/>
                <a:cs typeface="Times New Roman"/>
                <a:sym typeface="Times New Roman"/>
              </a:rPr>
              <a:t>x.signal () </a:t>
            </a:r>
            <a:r>
              <a:rPr lang="en-US" sz="2000">
                <a:latin typeface="Times New Roman"/>
                <a:ea typeface="Times New Roman"/>
                <a:cs typeface="Times New Roman"/>
                <a:sym typeface="Times New Roman"/>
              </a:rPr>
              <a:t>–</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resumes one of the processes</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(if any)</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that </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endParaRPr/>
          </a:p>
          <a:p>
            <a:pPr indent="-237744" lvl="1" marL="640080" rtl="0" algn="l">
              <a:lnSpc>
                <a:spcPct val="100000"/>
              </a:lnSpc>
              <a:spcBef>
                <a:spcPts val="550"/>
              </a:spcBef>
              <a:spcAft>
                <a:spcPts val="0"/>
              </a:spcAft>
              <a:buSzPts val="2000"/>
              <a:buNone/>
            </a:pPr>
            <a:r>
              <a:rPr lang="en-US" sz="2000">
                <a:latin typeface="Times New Roman"/>
                <a:ea typeface="Times New Roman"/>
                <a:cs typeface="Times New Roman"/>
                <a:sym typeface="Times New Roman"/>
              </a:rPr>
              <a:t>                        invoked</a:t>
            </a:r>
            <a:r>
              <a:rPr lang="en-US" sz="2000">
                <a:solidFill>
                  <a:srgbClr val="0000FF"/>
                </a:solidFill>
                <a:latin typeface="Times New Roman"/>
                <a:ea typeface="Times New Roman"/>
                <a:cs typeface="Times New Roman"/>
                <a:sym typeface="Times New Roman"/>
              </a:rPr>
              <a:t> x.wait ()</a:t>
            </a:r>
            <a:endParaRPr/>
          </a:p>
        </p:txBody>
      </p:sp>
      <p:sp>
        <p:nvSpPr>
          <p:cNvPr id="504" name="Google Shape;504;p5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2"/>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2DA4"/>
              </a:buClr>
              <a:buSzPct val="100000"/>
              <a:buFont typeface="Gill Sans"/>
              <a:buNone/>
            </a:pPr>
            <a:r>
              <a:rPr lang="en-US"/>
              <a:t> </a:t>
            </a:r>
            <a:r>
              <a:rPr b="1" lang="en-US" sz="4000">
                <a:latin typeface="Times New Roman"/>
                <a:ea typeface="Times New Roman"/>
                <a:cs typeface="Times New Roman"/>
                <a:sym typeface="Times New Roman"/>
              </a:rPr>
              <a:t>Monitor with Condition Variables</a:t>
            </a:r>
            <a:endParaRPr/>
          </a:p>
        </p:txBody>
      </p:sp>
      <p:pic>
        <p:nvPicPr>
          <p:cNvPr id="511" name="Google Shape;511;p52"/>
          <p:cNvPicPr preferRelativeResize="0"/>
          <p:nvPr/>
        </p:nvPicPr>
        <p:blipFill rotWithShape="1">
          <a:blip r:embed="rId3">
            <a:alphaModFix/>
          </a:blip>
          <a:srcRect b="4801" l="424" r="1059" t="4802"/>
          <a:stretch/>
        </p:blipFill>
        <p:spPr>
          <a:xfrm>
            <a:off x="1447800" y="1524000"/>
            <a:ext cx="6770688" cy="4659313"/>
          </a:xfrm>
          <a:prstGeom prst="rect">
            <a:avLst/>
          </a:prstGeom>
          <a:noFill/>
          <a:ln cap="flat" cmpd="dbl" w="38100">
            <a:solidFill>
              <a:srgbClr val="CC6600"/>
            </a:solidFill>
            <a:prstDash val="solid"/>
            <a:miter lim="800000"/>
            <a:headEnd len="sm" w="sm" type="none"/>
            <a:tailEnd len="sm" w="sm" type="none"/>
          </a:ln>
        </p:spPr>
      </p:pic>
      <p:sp>
        <p:nvSpPr>
          <p:cNvPr id="512" name="Google Shape;512;p52"/>
          <p:cNvSpPr txBox="1"/>
          <p:nvPr/>
        </p:nvSpPr>
        <p:spPr>
          <a:xfrm>
            <a:off x="1752600" y="3733800"/>
            <a:ext cx="1524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FF"/>
                </a:solidFill>
                <a:latin typeface="Times New Roman"/>
                <a:ea typeface="Times New Roman"/>
                <a:cs typeface="Times New Roman"/>
                <a:sym typeface="Times New Roman"/>
              </a:rPr>
              <a:t>Programmers own synchronization scheme</a:t>
            </a:r>
            <a:endParaRPr sz="1600">
              <a:solidFill>
                <a:srgbClr val="0000FF"/>
              </a:solidFill>
              <a:latin typeface="Times New Roman"/>
              <a:ea typeface="Times New Roman"/>
              <a:cs typeface="Times New Roman"/>
              <a:sym typeface="Times New Roman"/>
            </a:endParaRPr>
          </a:p>
        </p:txBody>
      </p:sp>
      <p:sp>
        <p:nvSpPr>
          <p:cNvPr id="513" name="Google Shape;513;p52"/>
          <p:cNvSpPr/>
          <p:nvPr/>
        </p:nvSpPr>
        <p:spPr>
          <a:xfrm>
            <a:off x="2362200" y="3429000"/>
            <a:ext cx="76200" cy="304800"/>
          </a:xfrm>
          <a:prstGeom prst="upArrow">
            <a:avLst>
              <a:gd fmla="val 50000" name="adj1"/>
              <a:gd fmla="val 50000" name="adj2"/>
            </a:avLst>
          </a:prstGeom>
          <a:solidFill>
            <a:schemeClr val="accent1"/>
          </a:solidFill>
          <a:ln cap="flat" cmpd="sng" w="25400">
            <a:solidFill>
              <a:srgbClr val="862C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14" name="Google Shape;514;p5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3"/>
          <p:cNvSpPr txBox="1"/>
          <p:nvPr>
            <p:ph type="title"/>
          </p:nvPr>
        </p:nvSpPr>
        <p:spPr>
          <a:xfrm>
            <a:off x="1219200" y="0"/>
            <a:ext cx="749808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Structure of a Monitor</a:t>
            </a:r>
            <a:endParaRPr/>
          </a:p>
        </p:txBody>
      </p:sp>
      <p:pic>
        <p:nvPicPr>
          <p:cNvPr descr="Fig05_15.gif" id="521" name="Google Shape;521;p53"/>
          <p:cNvPicPr preferRelativeResize="0"/>
          <p:nvPr>
            <p:ph idx="1" type="body"/>
          </p:nvPr>
        </p:nvPicPr>
        <p:blipFill rotWithShape="1">
          <a:blip r:embed="rId3">
            <a:alphaModFix/>
          </a:blip>
          <a:srcRect b="0" l="0" r="0" t="0"/>
          <a:stretch/>
        </p:blipFill>
        <p:spPr>
          <a:xfrm>
            <a:off x="2362199" y="609600"/>
            <a:ext cx="4354957" cy="6162675"/>
          </a:xfrm>
          <a:prstGeom prst="rect">
            <a:avLst/>
          </a:prstGeom>
          <a:noFill/>
          <a:ln>
            <a:noFill/>
          </a:ln>
        </p:spPr>
      </p:pic>
      <p:sp>
        <p:nvSpPr>
          <p:cNvPr id="522" name="Google Shape;522;p5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type="title"/>
          </p:nvPr>
        </p:nvSpPr>
        <p:spPr>
          <a:xfrm>
            <a:off x="857250" y="158750"/>
            <a:ext cx="80772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Solution to Dining Philosophers</a:t>
            </a:r>
            <a:endParaRPr/>
          </a:p>
        </p:txBody>
      </p:sp>
      <p:sp>
        <p:nvSpPr>
          <p:cNvPr id="529" name="Google Shape;529;p54"/>
          <p:cNvSpPr txBox="1"/>
          <p:nvPr>
            <p:ph idx="1" type="body"/>
          </p:nvPr>
        </p:nvSpPr>
        <p:spPr>
          <a:xfrm>
            <a:off x="1143000" y="762000"/>
            <a:ext cx="7391400" cy="57912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520"/>
              <a:buFont typeface="Arial"/>
              <a:buNone/>
            </a:pPr>
            <a:r>
              <a:rPr lang="en-US" sz="1900">
                <a:solidFill>
                  <a:srgbClr val="0000FF"/>
                </a:solidFill>
                <a:latin typeface="Times New Roman"/>
                <a:ea typeface="Times New Roman"/>
                <a:cs typeface="Times New Roman"/>
                <a:sym typeface="Times New Roman"/>
              </a:rPr>
              <a:t>monitor DP</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enum { THINKING; HUNGRY, EATING} state [5]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condition self [5];</a:t>
            </a:r>
            <a:endParaRPr/>
          </a:p>
          <a:p>
            <a:pPr indent="-283464" lvl="0" marL="365760" rtl="0" algn="l">
              <a:lnSpc>
                <a:spcPct val="80000"/>
              </a:lnSpc>
              <a:spcBef>
                <a:spcPts val="600"/>
              </a:spcBef>
              <a:spcAft>
                <a:spcPts val="0"/>
              </a:spcAft>
              <a:buSzPts val="1520"/>
              <a:buFont typeface="Arial"/>
              <a:buNone/>
            </a:pPr>
            <a:r>
              <a:t/>
            </a:r>
            <a:endParaRPr sz="19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void pickup (int i)</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state[i] = HUNGRY;</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test(i);</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if (state[i] != EATING) self [i].wait;</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a:t>
            </a:r>
            <a:endParaRPr sz="19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void test (int i) </a:t>
            </a:r>
            <a:endParaRPr sz="19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 </a:t>
            </a:r>
            <a:endParaRPr sz="19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if ( (state[(i + 4) % 5] != EATING) &amp;&amp; (state[i] == HUNGRY)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&amp;&amp; (state[(i + 1) % 5] != EATING)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state[i] = EATING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self[i].signal () ;</a:t>
            </a:r>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a:t>
            </a:r>
            <a:endParaRPr sz="19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520"/>
              <a:buFont typeface="Arial"/>
              <a:buNone/>
            </a:pPr>
            <a:r>
              <a:rPr lang="en-US" sz="1900">
                <a:solidFill>
                  <a:srgbClr val="0000FF"/>
                </a:solidFill>
                <a:latin typeface="Times New Roman"/>
                <a:ea typeface="Times New Roman"/>
                <a:cs typeface="Times New Roman"/>
                <a:sym typeface="Times New Roman"/>
              </a:rPr>
              <a:t>	  }</a:t>
            </a:r>
            <a:endParaRPr sz="1900">
              <a:solidFill>
                <a:srgbClr val="0000FF"/>
              </a:solidFill>
              <a:latin typeface="Times New Roman"/>
              <a:ea typeface="Times New Roman"/>
              <a:cs typeface="Times New Roman"/>
              <a:sym typeface="Times New Roman"/>
            </a:endParaRPr>
          </a:p>
        </p:txBody>
      </p:sp>
      <p:sp>
        <p:nvSpPr>
          <p:cNvPr id="530" name="Google Shape;530;p5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1219200" y="144463"/>
            <a:ext cx="7732713" cy="638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Solution to Dining Philosophers (cont)</a:t>
            </a:r>
            <a:endParaRPr/>
          </a:p>
        </p:txBody>
      </p:sp>
      <p:sp>
        <p:nvSpPr>
          <p:cNvPr id="537" name="Google Shape;537;p55"/>
          <p:cNvSpPr txBox="1"/>
          <p:nvPr>
            <p:ph idx="1" type="body"/>
          </p:nvPr>
        </p:nvSpPr>
        <p:spPr>
          <a:xfrm>
            <a:off x="1066800" y="990601"/>
            <a:ext cx="7566025" cy="5557838"/>
          </a:xfrm>
          <a:prstGeom prst="rect">
            <a:avLst/>
          </a:prstGeom>
          <a:noFill/>
          <a:ln>
            <a:noFill/>
          </a:ln>
        </p:spPr>
        <p:txBody>
          <a:bodyPr anchorCtr="0" anchor="t" bIns="45700" lIns="91425" spcFirstLastPara="1" rIns="91425" wrap="square" tIns="45700">
            <a:normAutofit/>
          </a:bodyPr>
          <a:lstStyle/>
          <a:p>
            <a:pPr indent="-283464" lvl="0" marL="365760" rtl="0" algn="l">
              <a:lnSpc>
                <a:spcPct val="80000"/>
              </a:lnSpc>
              <a:spcBef>
                <a:spcPts val="0"/>
              </a:spcBef>
              <a:spcAft>
                <a:spcPts val="0"/>
              </a:spcAft>
              <a:buSzPts val="1280"/>
              <a:buFont typeface="Arial"/>
              <a:buNone/>
            </a:pPr>
            <a:r>
              <a:t/>
            </a:r>
            <a:endParaRPr sz="1600">
              <a:solidFill>
                <a:srgbClr val="0000FF"/>
              </a:solidFill>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void putdown (int i) </a:t>
            </a:r>
            <a:endParaRPr sz="20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 </a:t>
            </a:r>
            <a:endParaRPr sz="2000">
              <a:solidFill>
                <a:srgbClr val="0000FF"/>
              </a:solidFill>
              <a:latin typeface="Times New Roman"/>
              <a:ea typeface="Times New Roman"/>
              <a:cs typeface="Times New Roman"/>
              <a:sym typeface="Times New Roman"/>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state[i] = THINKING;</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 test left and right neighbors</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test((i + 4) % 5);</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test((i + 1) % 5);</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initialization_code( )</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 </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for (int i = 0; i &lt; 5; i++)</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	       state[i] = THINKING;</a:t>
            </a:r>
            <a:endParaRPr/>
          </a:p>
          <a:p>
            <a:pPr indent="-283464" lvl="0" marL="365760" rtl="0" algn="l">
              <a:lnSpc>
                <a:spcPct val="80000"/>
              </a:lnSpc>
              <a:spcBef>
                <a:spcPts val="600"/>
              </a:spcBef>
              <a:spcAft>
                <a:spcPts val="0"/>
              </a:spcAft>
              <a:buSzPts val="1600"/>
              <a:buFont typeface="Arial"/>
              <a:buNone/>
            </a:pPr>
            <a:r>
              <a:rPr i="1" lang="en-US" sz="2000">
                <a:solidFill>
                  <a:srgbClr val="0000FF"/>
                </a:solidFill>
                <a:latin typeface="Times New Roman"/>
                <a:ea typeface="Times New Roman"/>
                <a:cs typeface="Times New Roman"/>
                <a:sym typeface="Times New Roman"/>
              </a:rPr>
              <a:t>	</a:t>
            </a:r>
            <a:r>
              <a:rPr lang="en-US" sz="2000">
                <a:solidFill>
                  <a:srgbClr val="0000FF"/>
                </a:solidFill>
                <a:latin typeface="Times New Roman"/>
                <a:ea typeface="Times New Roman"/>
                <a:cs typeface="Times New Roman"/>
                <a:sym typeface="Times New Roman"/>
              </a:rPr>
              <a:t>}</a:t>
            </a:r>
            <a:endParaRPr/>
          </a:p>
          <a:p>
            <a:pPr indent="-283464" lvl="0" marL="365760" rtl="0" algn="l">
              <a:lnSpc>
                <a:spcPct val="80000"/>
              </a:lnSpc>
              <a:spcBef>
                <a:spcPts val="600"/>
              </a:spcBef>
              <a:spcAft>
                <a:spcPts val="0"/>
              </a:spcAft>
              <a:buSzPts val="1600"/>
              <a:buFont typeface="Arial"/>
              <a:buNone/>
            </a:pPr>
            <a:r>
              <a:rPr lang="en-US" sz="2000">
                <a:solidFill>
                  <a:srgbClr val="0000FF"/>
                </a:solidFill>
                <a:latin typeface="Times New Roman"/>
                <a:ea typeface="Times New Roman"/>
                <a:cs typeface="Times New Roman"/>
                <a:sym typeface="Times New Roman"/>
              </a:rPr>
              <a:t>}</a:t>
            </a:r>
            <a:endParaRPr/>
          </a:p>
        </p:txBody>
      </p:sp>
      <p:sp>
        <p:nvSpPr>
          <p:cNvPr id="538" name="Google Shape;538;p5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6"/>
          <p:cNvSpPr txBox="1"/>
          <p:nvPr>
            <p:ph type="title"/>
          </p:nvPr>
        </p:nvSpPr>
        <p:spPr>
          <a:xfrm>
            <a:off x="1295400" y="144463"/>
            <a:ext cx="7656513" cy="638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Solution to Dining Philosophers (cont)</a:t>
            </a:r>
            <a:endParaRPr/>
          </a:p>
        </p:txBody>
      </p:sp>
      <p:sp>
        <p:nvSpPr>
          <p:cNvPr id="545" name="Google Shape;545;p56"/>
          <p:cNvSpPr txBox="1"/>
          <p:nvPr>
            <p:ph idx="1" type="body"/>
          </p:nvPr>
        </p:nvSpPr>
        <p:spPr>
          <a:xfrm>
            <a:off x="1219200" y="762000"/>
            <a:ext cx="7261225" cy="5791200"/>
          </a:xfrm>
          <a:prstGeom prst="rect">
            <a:avLst/>
          </a:prstGeom>
          <a:noFill/>
          <a:ln>
            <a:noFill/>
          </a:ln>
        </p:spPr>
        <p:txBody>
          <a:bodyPr anchorCtr="0" anchor="t" bIns="45700" lIns="91425" spcFirstLastPara="1" rIns="91425" wrap="square" tIns="45700">
            <a:normAutofit fontScale="55000" lnSpcReduction="20000"/>
          </a:bodyPr>
          <a:lstStyle/>
          <a:p>
            <a:pPr indent="-283464" lvl="0" marL="365760" rtl="0" algn="l">
              <a:lnSpc>
                <a:spcPct val="80000"/>
              </a:lnSpc>
              <a:spcBef>
                <a:spcPts val="0"/>
              </a:spcBef>
              <a:spcAft>
                <a:spcPts val="0"/>
              </a:spcAft>
              <a:buSzPct val="80000"/>
              <a:buFont typeface="Arial"/>
              <a:buNone/>
            </a:pPr>
            <a:r>
              <a:t/>
            </a:r>
            <a:endParaRPr sz="1600">
              <a:solidFill>
                <a:srgbClr val="0000FF"/>
              </a:solidFill>
            </a:endParaRPr>
          </a:p>
          <a:p>
            <a:pPr indent="-283464" lvl="0" marL="365760" rtl="0" algn="l">
              <a:lnSpc>
                <a:spcPct val="160000"/>
              </a:lnSpc>
              <a:spcBef>
                <a:spcPts val="600"/>
              </a:spcBef>
              <a:spcAft>
                <a:spcPts val="0"/>
              </a:spcAft>
              <a:buSzPct val="79999"/>
              <a:buChar char="⚫"/>
            </a:pPr>
            <a:r>
              <a:rPr lang="en-US" sz="3600">
                <a:latin typeface="Times New Roman"/>
                <a:ea typeface="Times New Roman"/>
                <a:cs typeface="Times New Roman"/>
                <a:sym typeface="Times New Roman"/>
              </a:rPr>
              <a:t>Each philosopher </a:t>
            </a:r>
            <a:r>
              <a:rPr i="1" lang="en-US" sz="3600">
                <a:latin typeface="Times New Roman"/>
                <a:ea typeface="Times New Roman"/>
                <a:cs typeface="Times New Roman"/>
                <a:sym typeface="Times New Roman"/>
              </a:rPr>
              <a:t>I </a:t>
            </a:r>
            <a:r>
              <a:rPr lang="en-US" sz="3600">
                <a:latin typeface="Times New Roman"/>
                <a:ea typeface="Times New Roman"/>
                <a:cs typeface="Times New Roman"/>
                <a:sym typeface="Times New Roman"/>
              </a:rPr>
              <a:t>invokes the</a:t>
            </a:r>
            <a:r>
              <a:rPr i="1"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operations </a:t>
            </a:r>
            <a:r>
              <a:rPr lang="en-US" sz="3600">
                <a:solidFill>
                  <a:srgbClr val="0000FF"/>
                </a:solidFill>
                <a:latin typeface="Times New Roman"/>
                <a:ea typeface="Times New Roman"/>
                <a:cs typeface="Times New Roman"/>
                <a:sym typeface="Times New Roman"/>
              </a:rPr>
              <a:t>pickup()</a:t>
            </a:r>
            <a:endParaRPr/>
          </a:p>
          <a:p>
            <a:pPr indent="-283464" lvl="0" marL="365760" rtl="0" algn="l">
              <a:lnSpc>
                <a:spcPct val="160000"/>
              </a:lnSpc>
              <a:spcBef>
                <a:spcPts val="600"/>
              </a:spcBef>
              <a:spcAft>
                <a:spcPts val="0"/>
              </a:spcAft>
              <a:buSzPct val="79999"/>
              <a:buFont typeface="Arial"/>
              <a:buNone/>
            </a:pPr>
            <a:r>
              <a:rPr i="1"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and </a:t>
            </a:r>
            <a:r>
              <a:rPr lang="en-US" sz="3600">
                <a:solidFill>
                  <a:srgbClr val="0000FF"/>
                </a:solidFill>
                <a:latin typeface="Times New Roman"/>
                <a:ea typeface="Times New Roman"/>
                <a:cs typeface="Times New Roman"/>
                <a:sym typeface="Times New Roman"/>
              </a:rPr>
              <a:t>putdown()</a:t>
            </a:r>
            <a:r>
              <a:rPr lang="en-US" sz="3600">
                <a:latin typeface="Times New Roman"/>
                <a:ea typeface="Times New Roman"/>
                <a:cs typeface="Times New Roman"/>
                <a:sym typeface="Times New Roman"/>
              </a:rPr>
              <a:t> in the following sequence:</a:t>
            </a:r>
            <a:endParaRPr/>
          </a:p>
          <a:p>
            <a:pPr indent="-283464" lvl="0" marL="365760" rtl="0" algn="l">
              <a:lnSpc>
                <a:spcPct val="160000"/>
              </a:lnSpc>
              <a:spcBef>
                <a:spcPts val="600"/>
              </a:spcBef>
              <a:spcAft>
                <a:spcPts val="0"/>
              </a:spcAft>
              <a:buSzPct val="79999"/>
              <a:buFont typeface="Arial"/>
              <a:buNone/>
            </a:pPr>
            <a:r>
              <a:t/>
            </a:r>
            <a:endParaRPr sz="3600">
              <a:latin typeface="Times New Roman"/>
              <a:ea typeface="Times New Roman"/>
              <a:cs typeface="Times New Roman"/>
              <a:sym typeface="Times New Roman"/>
            </a:endParaRPr>
          </a:p>
          <a:p>
            <a:pPr indent="-283464" lvl="0" marL="365760" rtl="0" algn="l">
              <a:lnSpc>
                <a:spcPct val="160000"/>
              </a:lnSpc>
              <a:spcBef>
                <a:spcPts val="600"/>
              </a:spcBef>
              <a:spcAft>
                <a:spcPts val="0"/>
              </a:spcAft>
              <a:buSzPct val="79999"/>
              <a:buFont typeface="Arial"/>
              <a:buNone/>
            </a:pPr>
            <a:r>
              <a:rPr lang="en-US" sz="3600">
                <a:solidFill>
                  <a:srgbClr val="0000FF"/>
                </a:solidFill>
                <a:latin typeface="Times New Roman"/>
                <a:ea typeface="Times New Roman"/>
                <a:cs typeface="Times New Roman"/>
                <a:sym typeface="Times New Roman"/>
              </a:rPr>
              <a:t>              dp.pickup (i)</a:t>
            </a:r>
            <a:endParaRPr/>
          </a:p>
          <a:p>
            <a:pPr indent="-283464" lvl="0" marL="365760" rtl="0" algn="l">
              <a:lnSpc>
                <a:spcPct val="160000"/>
              </a:lnSpc>
              <a:spcBef>
                <a:spcPts val="600"/>
              </a:spcBef>
              <a:spcAft>
                <a:spcPts val="0"/>
              </a:spcAft>
              <a:buSzPct val="79999"/>
              <a:buFont typeface="Arial"/>
              <a:buNone/>
            </a:pPr>
            <a:r>
              <a:t/>
            </a:r>
            <a:endParaRPr sz="3600">
              <a:solidFill>
                <a:srgbClr val="0000FF"/>
              </a:solidFill>
              <a:latin typeface="Times New Roman"/>
              <a:ea typeface="Times New Roman"/>
              <a:cs typeface="Times New Roman"/>
              <a:sym typeface="Times New Roman"/>
            </a:endParaRPr>
          </a:p>
          <a:p>
            <a:pPr indent="-283464" lvl="0" marL="365760" rtl="0" algn="l">
              <a:lnSpc>
                <a:spcPct val="160000"/>
              </a:lnSpc>
              <a:spcBef>
                <a:spcPts val="600"/>
              </a:spcBef>
              <a:spcAft>
                <a:spcPts val="0"/>
              </a:spcAft>
              <a:buSzPct val="79999"/>
              <a:buFont typeface="Arial"/>
              <a:buNone/>
            </a:pPr>
            <a:r>
              <a:rPr lang="en-US" sz="3600">
                <a:solidFill>
                  <a:srgbClr val="0000FF"/>
                </a:solidFill>
                <a:latin typeface="Times New Roman"/>
                <a:ea typeface="Times New Roman"/>
                <a:cs typeface="Times New Roman"/>
                <a:sym typeface="Times New Roman"/>
              </a:rPr>
              <a:t>                   EAT</a:t>
            </a:r>
            <a:endParaRPr/>
          </a:p>
          <a:p>
            <a:pPr indent="-283464" lvl="0" marL="365760" rtl="0" algn="l">
              <a:lnSpc>
                <a:spcPct val="160000"/>
              </a:lnSpc>
              <a:spcBef>
                <a:spcPts val="600"/>
              </a:spcBef>
              <a:spcAft>
                <a:spcPts val="0"/>
              </a:spcAft>
              <a:buSzPct val="79999"/>
              <a:buFont typeface="Arial"/>
              <a:buNone/>
            </a:pPr>
            <a:r>
              <a:t/>
            </a:r>
            <a:endParaRPr sz="3600">
              <a:solidFill>
                <a:srgbClr val="0000FF"/>
              </a:solidFill>
              <a:latin typeface="Times New Roman"/>
              <a:ea typeface="Times New Roman"/>
              <a:cs typeface="Times New Roman"/>
              <a:sym typeface="Times New Roman"/>
            </a:endParaRPr>
          </a:p>
          <a:p>
            <a:pPr indent="-283464" lvl="0" marL="365760" rtl="0" algn="l">
              <a:lnSpc>
                <a:spcPct val="160000"/>
              </a:lnSpc>
              <a:spcBef>
                <a:spcPts val="600"/>
              </a:spcBef>
              <a:spcAft>
                <a:spcPts val="0"/>
              </a:spcAft>
              <a:buSzPct val="79999"/>
              <a:buFont typeface="Arial"/>
              <a:buNone/>
            </a:pPr>
            <a:r>
              <a:rPr lang="en-US" sz="3600">
                <a:solidFill>
                  <a:srgbClr val="0000FF"/>
                </a:solidFill>
                <a:latin typeface="Times New Roman"/>
                <a:ea typeface="Times New Roman"/>
                <a:cs typeface="Times New Roman"/>
                <a:sym typeface="Times New Roman"/>
              </a:rPr>
              <a:t>              dp.putdown (i)</a:t>
            </a:r>
            <a:endParaRPr/>
          </a:p>
          <a:p>
            <a:pPr indent="-283464" lvl="0" marL="365760" rtl="0" algn="l">
              <a:lnSpc>
                <a:spcPct val="160000"/>
              </a:lnSpc>
              <a:spcBef>
                <a:spcPts val="600"/>
              </a:spcBef>
              <a:spcAft>
                <a:spcPts val="0"/>
              </a:spcAft>
              <a:buSzPct val="79999"/>
              <a:buFont typeface="Arial"/>
              <a:buNone/>
            </a:pPr>
            <a:r>
              <a:t/>
            </a:r>
            <a:endParaRPr sz="3600">
              <a:solidFill>
                <a:srgbClr val="0000FF"/>
              </a:solidFill>
              <a:latin typeface="Times New Roman"/>
              <a:ea typeface="Times New Roman"/>
              <a:cs typeface="Times New Roman"/>
              <a:sym typeface="Times New Roman"/>
            </a:endParaRPr>
          </a:p>
          <a:p>
            <a:pPr indent="-283464" lvl="0" marL="365760" rtl="0" algn="l">
              <a:lnSpc>
                <a:spcPct val="160000"/>
              </a:lnSpc>
              <a:spcBef>
                <a:spcPts val="600"/>
              </a:spcBef>
              <a:spcAft>
                <a:spcPts val="0"/>
              </a:spcAft>
              <a:buSzPct val="79999"/>
              <a:buFont typeface="Arial"/>
              <a:buNone/>
            </a:pPr>
            <a:r>
              <a:t/>
            </a:r>
            <a:endParaRPr sz="3600">
              <a:solidFill>
                <a:srgbClr val="0000FF"/>
              </a:solidFill>
              <a:latin typeface="Times New Roman"/>
              <a:ea typeface="Times New Roman"/>
              <a:cs typeface="Times New Roman"/>
              <a:sym typeface="Times New Roman"/>
            </a:endParaRPr>
          </a:p>
          <a:p>
            <a:pPr indent="-283464" lvl="0" marL="365760" rtl="0" algn="l">
              <a:lnSpc>
                <a:spcPct val="160000"/>
              </a:lnSpc>
              <a:spcBef>
                <a:spcPts val="600"/>
              </a:spcBef>
              <a:spcAft>
                <a:spcPts val="0"/>
              </a:spcAft>
              <a:buSzPct val="79999"/>
              <a:buFont typeface="Arial"/>
              <a:buNone/>
            </a:pPr>
            <a:r>
              <a:rPr i="1" lang="en-US" sz="3600">
                <a:solidFill>
                  <a:srgbClr val="0000FF"/>
                </a:solidFill>
                <a:latin typeface="Times New Roman"/>
                <a:ea typeface="Times New Roman"/>
                <a:cs typeface="Times New Roman"/>
                <a:sym typeface="Times New Roman"/>
              </a:rPr>
              <a:t>       </a:t>
            </a:r>
            <a:endParaRPr/>
          </a:p>
        </p:txBody>
      </p:sp>
      <p:sp>
        <p:nvSpPr>
          <p:cNvPr id="546" name="Google Shape;546;p5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Race Condition</a:t>
            </a:r>
            <a:endParaRPr/>
          </a:p>
        </p:txBody>
      </p:sp>
      <p:sp>
        <p:nvSpPr>
          <p:cNvPr id="141" name="Google Shape;141;p6"/>
          <p:cNvSpPr txBox="1"/>
          <p:nvPr>
            <p:ph idx="1" type="body"/>
          </p:nvPr>
        </p:nvSpPr>
        <p:spPr>
          <a:xfrm>
            <a:off x="1143000" y="1371600"/>
            <a:ext cx="7772400" cy="5334000"/>
          </a:xfrm>
          <a:prstGeom prst="rect">
            <a:avLst/>
          </a:prstGeom>
          <a:noFill/>
          <a:ln>
            <a:noFill/>
          </a:ln>
        </p:spPr>
        <p:txBody>
          <a:bodyPr anchorCtr="0" anchor="t" bIns="45700" lIns="91425" spcFirstLastPara="1" rIns="91425" wrap="square" tIns="45700">
            <a:normAutofit/>
          </a:bodyPr>
          <a:lstStyle/>
          <a:p>
            <a:pPr indent="-283464" lvl="0" marL="365760" rtl="0" algn="l">
              <a:lnSpc>
                <a:spcPct val="170000"/>
              </a:lnSpc>
              <a:spcBef>
                <a:spcPts val="0"/>
              </a:spcBef>
              <a:spcAft>
                <a:spcPts val="0"/>
              </a:spcAft>
              <a:buSzPts val="1920"/>
              <a:buChar char="⚫"/>
            </a:pPr>
            <a:r>
              <a:rPr lang="en-US" sz="2400">
                <a:solidFill>
                  <a:srgbClr val="FF0000"/>
                </a:solidFill>
                <a:latin typeface="Times New Roman"/>
                <a:ea typeface="Times New Roman"/>
                <a:cs typeface="Times New Roman"/>
                <a:sym typeface="Times New Roman"/>
              </a:rPr>
              <a:t>count++ </a:t>
            </a:r>
            <a:r>
              <a:rPr lang="en-US" sz="2400">
                <a:latin typeface="Times New Roman"/>
                <a:ea typeface="Times New Roman"/>
                <a:cs typeface="Times New Roman"/>
                <a:sym typeface="Times New Roman"/>
              </a:rPr>
              <a:t>could be implemented as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r>
              <a:rPr lang="en-US" sz="2400">
                <a:solidFill>
                  <a:srgbClr val="0000FF"/>
                </a:solidFill>
                <a:latin typeface="Times New Roman"/>
                <a:ea typeface="Times New Roman"/>
                <a:cs typeface="Times New Roman"/>
                <a:sym typeface="Times New Roman"/>
              </a:rPr>
              <a:t>register1 = count</a:t>
            </a:r>
            <a:br>
              <a:rPr lang="en-US" sz="2400">
                <a:solidFill>
                  <a:srgbClr val="0000FF"/>
                </a:solidFill>
                <a:latin typeface="Times New Roman"/>
                <a:ea typeface="Times New Roman"/>
                <a:cs typeface="Times New Roman"/>
                <a:sym typeface="Times New Roman"/>
              </a:rPr>
            </a:br>
            <a:r>
              <a:rPr lang="en-US" sz="2400">
                <a:solidFill>
                  <a:srgbClr val="0000FF"/>
                </a:solidFill>
                <a:latin typeface="Times New Roman"/>
                <a:ea typeface="Times New Roman"/>
                <a:cs typeface="Times New Roman"/>
                <a:sym typeface="Times New Roman"/>
              </a:rPr>
              <a:t>     register1 = register1 + 1</a:t>
            </a:r>
            <a:br>
              <a:rPr lang="en-US" sz="2400">
                <a:solidFill>
                  <a:srgbClr val="0000FF"/>
                </a:solidFill>
                <a:latin typeface="Times New Roman"/>
                <a:ea typeface="Times New Roman"/>
                <a:cs typeface="Times New Roman"/>
                <a:sym typeface="Times New Roman"/>
              </a:rPr>
            </a:br>
            <a:r>
              <a:rPr lang="en-US" sz="2400">
                <a:solidFill>
                  <a:srgbClr val="0000FF"/>
                </a:solidFill>
                <a:latin typeface="Times New Roman"/>
                <a:ea typeface="Times New Roman"/>
                <a:cs typeface="Times New Roman"/>
                <a:sym typeface="Times New Roman"/>
              </a:rPr>
              <a:t>     count = register1</a:t>
            </a:r>
            <a:endParaRPr/>
          </a:p>
          <a:p>
            <a:pPr indent="-283464" lvl="0" marL="365760" rtl="0" algn="l">
              <a:lnSpc>
                <a:spcPct val="170000"/>
              </a:lnSpc>
              <a:spcBef>
                <a:spcPts val="600"/>
              </a:spcBef>
              <a:spcAft>
                <a:spcPts val="0"/>
              </a:spcAft>
              <a:buSzPts val="1920"/>
              <a:buChar char="⚫"/>
            </a:pPr>
            <a:r>
              <a:rPr lang="en-US" sz="2400">
                <a:solidFill>
                  <a:srgbClr val="FF0000"/>
                </a:solidFill>
                <a:latin typeface="Times New Roman"/>
                <a:ea typeface="Times New Roman"/>
                <a:cs typeface="Times New Roman"/>
                <a:sym typeface="Times New Roman"/>
              </a:rPr>
              <a:t>count-- </a:t>
            </a:r>
            <a:r>
              <a:rPr lang="en-US" sz="2400">
                <a:latin typeface="Times New Roman"/>
                <a:ea typeface="Times New Roman"/>
                <a:cs typeface="Times New Roman"/>
                <a:sym typeface="Times New Roman"/>
              </a:rPr>
              <a:t>could be implemented as</a:t>
            </a:r>
            <a:br>
              <a:rPr lang="en-US" sz="2400">
                <a:latin typeface="Times New Roman"/>
                <a:ea typeface="Times New Roman"/>
                <a:cs typeface="Times New Roman"/>
                <a:sym typeface="Times New Roman"/>
              </a:rPr>
            </a:br>
            <a:r>
              <a:rPr lang="en-US" sz="2400">
                <a:solidFill>
                  <a:srgbClr val="0033CC"/>
                </a:solidFill>
                <a:latin typeface="Times New Roman"/>
                <a:ea typeface="Times New Roman"/>
                <a:cs typeface="Times New Roman"/>
                <a:sym typeface="Times New Roman"/>
              </a:rPr>
              <a:t>     register2 = count</a:t>
            </a:r>
            <a:br>
              <a:rPr lang="en-US" sz="2400">
                <a:solidFill>
                  <a:srgbClr val="0033CC"/>
                </a:solidFill>
                <a:latin typeface="Times New Roman"/>
                <a:ea typeface="Times New Roman"/>
                <a:cs typeface="Times New Roman"/>
                <a:sym typeface="Times New Roman"/>
              </a:rPr>
            </a:br>
            <a:r>
              <a:rPr lang="en-US" sz="2400">
                <a:solidFill>
                  <a:srgbClr val="0033CC"/>
                </a:solidFill>
                <a:latin typeface="Times New Roman"/>
                <a:ea typeface="Times New Roman"/>
                <a:cs typeface="Times New Roman"/>
                <a:sym typeface="Times New Roman"/>
              </a:rPr>
              <a:t>     register2 = register2 - 1</a:t>
            </a:r>
            <a:br>
              <a:rPr lang="en-US" sz="2400">
                <a:solidFill>
                  <a:srgbClr val="0033CC"/>
                </a:solidFill>
                <a:latin typeface="Times New Roman"/>
                <a:ea typeface="Times New Roman"/>
                <a:cs typeface="Times New Roman"/>
                <a:sym typeface="Times New Roman"/>
              </a:rPr>
            </a:br>
            <a:r>
              <a:rPr lang="en-US" sz="2400">
                <a:solidFill>
                  <a:srgbClr val="0033CC"/>
                </a:solidFill>
                <a:latin typeface="Times New Roman"/>
                <a:ea typeface="Times New Roman"/>
                <a:cs typeface="Times New Roman"/>
                <a:sym typeface="Times New Roman"/>
              </a:rPr>
              <a:t>     count = register2</a:t>
            </a:r>
            <a:endParaRPr/>
          </a:p>
          <a:p>
            <a:pPr indent="-161543" lvl="0" marL="365760" rtl="0" algn="l">
              <a:lnSpc>
                <a:spcPct val="90000"/>
              </a:lnSpc>
              <a:spcBef>
                <a:spcPts val="600"/>
              </a:spcBef>
              <a:spcAft>
                <a:spcPts val="0"/>
              </a:spcAft>
              <a:buSzPts val="1920"/>
              <a:buNone/>
            </a:pPr>
            <a:r>
              <a:t/>
            </a:r>
            <a:endParaRPr sz="2400">
              <a:solidFill>
                <a:srgbClr val="C00000"/>
              </a:solidFill>
              <a:latin typeface="Times New Roman"/>
              <a:ea typeface="Times New Roman"/>
              <a:cs typeface="Times New Roman"/>
              <a:sym typeface="Times New Roman"/>
            </a:endParaRPr>
          </a:p>
          <a:p>
            <a:pPr indent="-237744" lvl="1" marL="640080" rtl="0" algn="l">
              <a:lnSpc>
                <a:spcPct val="170000"/>
              </a:lnSpc>
              <a:spcBef>
                <a:spcPts val="550"/>
              </a:spcBef>
              <a:spcAft>
                <a:spcPts val="0"/>
              </a:spcAft>
              <a:buSzPts val="2400"/>
              <a:buFont typeface="Arial"/>
              <a:buNone/>
            </a:pPr>
            <a:r>
              <a:t/>
            </a:r>
            <a:endParaRPr sz="2400">
              <a:latin typeface="Times New Roman"/>
              <a:ea typeface="Times New Roman"/>
              <a:cs typeface="Times New Roman"/>
              <a:sym typeface="Times New Roman"/>
            </a:endParaRPr>
          </a:p>
          <a:p>
            <a:pPr indent="-237744" lvl="1" marL="640080" rtl="0" algn="l">
              <a:lnSpc>
                <a:spcPct val="90000"/>
              </a:lnSpc>
              <a:spcBef>
                <a:spcPts val="550"/>
              </a:spcBef>
              <a:spcAft>
                <a:spcPts val="0"/>
              </a:spcAft>
              <a:buSzPts val="2400"/>
              <a:buFont typeface="Arial"/>
              <a:buNone/>
            </a:pPr>
            <a:r>
              <a:t/>
            </a:r>
            <a:endParaRPr sz="2400">
              <a:latin typeface="Times New Roman"/>
              <a:ea typeface="Times New Roman"/>
              <a:cs typeface="Times New Roman"/>
              <a:sym typeface="Times New Roman"/>
            </a:endParaRPr>
          </a:p>
        </p:txBody>
      </p:sp>
      <p:sp>
        <p:nvSpPr>
          <p:cNvPr id="142" name="Google Shape;142;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Race Condition</a:t>
            </a:r>
            <a:endParaRPr b="1" sz="3600"/>
          </a:p>
        </p:txBody>
      </p:sp>
      <p:sp>
        <p:nvSpPr>
          <p:cNvPr id="148" name="Google Shape;148;p7"/>
          <p:cNvSpPr txBox="1"/>
          <p:nvPr>
            <p:ph idx="1" type="body"/>
          </p:nvPr>
        </p:nvSpPr>
        <p:spPr>
          <a:xfrm>
            <a:off x="1143000" y="1752600"/>
            <a:ext cx="7620000" cy="4528074"/>
          </a:xfrm>
          <a:prstGeom prst="rect">
            <a:avLst/>
          </a:prstGeom>
          <a:noFill/>
          <a:ln>
            <a:noFill/>
          </a:ln>
        </p:spPr>
        <p:txBody>
          <a:bodyPr anchorCtr="0" anchor="t" bIns="45700" lIns="91425" spcFirstLastPara="1" rIns="91425" wrap="square" tIns="45700">
            <a:normAutofit/>
          </a:bodyPr>
          <a:lstStyle/>
          <a:p>
            <a:pPr indent="-283464" lvl="0" marL="365760" rtl="0" algn="just">
              <a:lnSpc>
                <a:spcPct val="150000"/>
              </a:lnSpc>
              <a:spcBef>
                <a:spcPts val="0"/>
              </a:spcBef>
              <a:spcAft>
                <a:spcPts val="0"/>
              </a:spcAft>
              <a:buSzPts val="1920"/>
              <a:buChar char="⚫"/>
            </a:pPr>
            <a:r>
              <a:rPr lang="en-US" sz="2400">
                <a:latin typeface="Times New Roman"/>
                <a:ea typeface="Times New Roman"/>
                <a:cs typeface="Times New Roman"/>
                <a:sym typeface="Times New Roman"/>
              </a:rPr>
              <a:t>If both the producer and consumer attempt to update the buffer concurrently, the assembly language statements may get interleaved.</a:t>
            </a:r>
            <a:endParaRPr/>
          </a:p>
          <a:p>
            <a:pPr indent="-283464" lvl="0" marL="365760" rtl="0" algn="just">
              <a:lnSpc>
                <a:spcPct val="150000"/>
              </a:lnSpc>
              <a:spcBef>
                <a:spcPts val="600"/>
              </a:spcBef>
              <a:spcAft>
                <a:spcPts val="0"/>
              </a:spcAft>
              <a:buSzPts val="1920"/>
              <a:buChar char="⚫"/>
            </a:pPr>
            <a:r>
              <a:rPr lang="en-US" sz="2400">
                <a:latin typeface="Times New Roman"/>
                <a:ea typeface="Times New Roman"/>
                <a:cs typeface="Times New Roman"/>
                <a:sym typeface="Times New Roman"/>
              </a:rPr>
              <a:t>Interleaving depends upon how the producer and consumer processes are scheduled.</a:t>
            </a:r>
            <a:endParaRPr/>
          </a:p>
        </p:txBody>
      </p:sp>
      <p:sp>
        <p:nvSpPr>
          <p:cNvPr id="149" name="Google Shape;149;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Race Condition</a:t>
            </a:r>
            <a:endParaRPr/>
          </a:p>
        </p:txBody>
      </p:sp>
      <p:sp>
        <p:nvSpPr>
          <p:cNvPr id="155" name="Google Shape;155;p8"/>
          <p:cNvSpPr txBox="1"/>
          <p:nvPr>
            <p:ph idx="1" type="body"/>
          </p:nvPr>
        </p:nvSpPr>
        <p:spPr>
          <a:xfrm>
            <a:off x="990600" y="1371600"/>
            <a:ext cx="7924800" cy="53340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760"/>
              <a:buChar char="⚫"/>
            </a:pPr>
            <a:r>
              <a:rPr lang="en-US" sz="2200">
                <a:latin typeface="Times New Roman"/>
                <a:ea typeface="Times New Roman"/>
                <a:cs typeface="Times New Roman"/>
                <a:sym typeface="Times New Roman"/>
              </a:rPr>
              <a:t>Consider this execution interleaving with “count = 5” initially:</a:t>
            </a:r>
            <a:endParaRPr/>
          </a:p>
          <a:p>
            <a:pPr indent="-237744" lvl="1" marL="640080" rtl="0" algn="l">
              <a:lnSpc>
                <a:spcPct val="150000"/>
              </a:lnSpc>
              <a:spcBef>
                <a:spcPts val="550"/>
              </a:spcBef>
              <a:spcAft>
                <a:spcPts val="0"/>
              </a:spcAft>
              <a:buSzPts val="2200"/>
              <a:buFont typeface="Arial"/>
              <a:buNone/>
            </a:pPr>
            <a:r>
              <a:rPr lang="en-US" sz="2200">
                <a:latin typeface="Times New Roman"/>
                <a:ea typeface="Times New Roman"/>
                <a:cs typeface="Times New Roman"/>
                <a:sym typeface="Times New Roman"/>
              </a:rPr>
              <a:t>	S0: producer execute </a:t>
            </a:r>
            <a:r>
              <a:rPr lang="en-US" sz="2200">
                <a:solidFill>
                  <a:srgbClr val="0000FF"/>
                </a:solidFill>
                <a:latin typeface="Times New Roman"/>
                <a:ea typeface="Times New Roman"/>
                <a:cs typeface="Times New Roman"/>
                <a:sym typeface="Times New Roman"/>
              </a:rPr>
              <a:t>register1 = count</a:t>
            </a:r>
            <a:r>
              <a:rPr lang="en-US" sz="2200">
                <a:latin typeface="Times New Roman"/>
                <a:ea typeface="Times New Roman"/>
                <a:cs typeface="Times New Roman"/>
                <a:sym typeface="Times New Roman"/>
              </a:rPr>
              <a:t>   {register1 = 5}</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S1: producer execute </a:t>
            </a:r>
            <a:r>
              <a:rPr lang="en-US" sz="2200">
                <a:solidFill>
                  <a:srgbClr val="0000FF"/>
                </a:solidFill>
                <a:latin typeface="Times New Roman"/>
                <a:ea typeface="Times New Roman"/>
                <a:cs typeface="Times New Roman"/>
                <a:sym typeface="Times New Roman"/>
              </a:rPr>
              <a:t>register1 = register1 + 1  </a:t>
            </a:r>
            <a:r>
              <a:rPr lang="en-US" sz="2200">
                <a:latin typeface="Times New Roman"/>
                <a:ea typeface="Times New Roman"/>
                <a:cs typeface="Times New Roman"/>
                <a:sym typeface="Times New Roman"/>
              </a:rPr>
              <a:t> {register1 = 6}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S2: consumer execute </a:t>
            </a:r>
            <a:r>
              <a:rPr lang="en-US" sz="2200">
                <a:solidFill>
                  <a:schemeClr val="dk2"/>
                </a:solidFill>
                <a:latin typeface="Times New Roman"/>
                <a:ea typeface="Times New Roman"/>
                <a:cs typeface="Times New Roman"/>
                <a:sym typeface="Times New Roman"/>
              </a:rPr>
              <a:t>register2 = count</a:t>
            </a:r>
            <a:r>
              <a:rPr lang="en-US" sz="2200">
                <a:latin typeface="Times New Roman"/>
                <a:ea typeface="Times New Roman"/>
                <a:cs typeface="Times New Roman"/>
                <a:sym typeface="Times New Roman"/>
              </a:rPr>
              <a:t>   {register2 = 5}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S3: consumer execute </a:t>
            </a:r>
            <a:r>
              <a:rPr lang="en-US" sz="2200">
                <a:solidFill>
                  <a:schemeClr val="dk2"/>
                </a:solidFill>
                <a:latin typeface="Times New Roman"/>
                <a:ea typeface="Times New Roman"/>
                <a:cs typeface="Times New Roman"/>
                <a:sym typeface="Times New Roman"/>
              </a:rPr>
              <a:t>register2 = register2 - 1</a:t>
            </a:r>
            <a:r>
              <a:rPr lang="en-US" sz="2200">
                <a:latin typeface="Times New Roman"/>
                <a:ea typeface="Times New Roman"/>
                <a:cs typeface="Times New Roman"/>
                <a:sym typeface="Times New Roman"/>
              </a:rPr>
              <a:t>   {register2 = 4}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S4: producer execute </a:t>
            </a:r>
            <a:r>
              <a:rPr lang="en-US" sz="2200">
                <a:solidFill>
                  <a:srgbClr val="0000FF"/>
                </a:solidFill>
                <a:latin typeface="Times New Roman"/>
                <a:ea typeface="Times New Roman"/>
                <a:cs typeface="Times New Roman"/>
                <a:sym typeface="Times New Roman"/>
              </a:rPr>
              <a:t>count = register1</a:t>
            </a:r>
            <a:r>
              <a:rPr lang="en-US" sz="2200">
                <a:latin typeface="Times New Roman"/>
                <a:ea typeface="Times New Roman"/>
                <a:cs typeface="Times New Roman"/>
                <a:sym typeface="Times New Roman"/>
              </a:rPr>
              <a:t>   {count = 6 }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S5: consumer execute </a:t>
            </a:r>
            <a:r>
              <a:rPr lang="en-US" sz="2200">
                <a:solidFill>
                  <a:schemeClr val="dk2"/>
                </a:solidFill>
                <a:latin typeface="Times New Roman"/>
                <a:ea typeface="Times New Roman"/>
                <a:cs typeface="Times New Roman"/>
                <a:sym typeface="Times New Roman"/>
              </a:rPr>
              <a:t>count = register2</a:t>
            </a:r>
            <a:r>
              <a:rPr lang="en-US" sz="2200">
                <a:latin typeface="Times New Roman"/>
                <a:ea typeface="Times New Roman"/>
                <a:cs typeface="Times New Roman"/>
                <a:sym typeface="Times New Roman"/>
              </a:rPr>
              <a:t>   {count = 4}</a:t>
            </a:r>
            <a:endParaRPr/>
          </a:p>
          <a:p>
            <a:pPr indent="-283464" lvl="0" marL="365760" rtl="0" algn="l">
              <a:lnSpc>
                <a:spcPct val="150000"/>
              </a:lnSpc>
              <a:spcBef>
                <a:spcPts val="600"/>
              </a:spcBef>
              <a:spcAft>
                <a:spcPts val="0"/>
              </a:spcAft>
              <a:buSzPts val="1760"/>
              <a:buChar char="⚫"/>
            </a:pPr>
            <a:r>
              <a:rPr lang="en-US" sz="2200">
                <a:latin typeface="Times New Roman"/>
                <a:ea typeface="Times New Roman"/>
                <a:cs typeface="Times New Roman"/>
                <a:sym typeface="Times New Roman"/>
              </a:rPr>
              <a:t>The value of </a:t>
            </a:r>
            <a:r>
              <a:rPr b="1" lang="en-US" sz="2200">
                <a:latin typeface="Times New Roman"/>
                <a:ea typeface="Times New Roman"/>
                <a:cs typeface="Times New Roman"/>
                <a:sym typeface="Times New Roman"/>
              </a:rPr>
              <a:t>count</a:t>
            </a:r>
            <a:r>
              <a:rPr lang="en-US" sz="2200">
                <a:latin typeface="Times New Roman"/>
                <a:ea typeface="Times New Roman"/>
                <a:cs typeface="Times New Roman"/>
                <a:sym typeface="Times New Roman"/>
              </a:rPr>
              <a:t> may be either 4 or 6, where the correct result should be 5.</a:t>
            </a:r>
            <a:endParaRPr/>
          </a:p>
          <a:p>
            <a:pPr indent="-283464" lvl="0" marL="365760" rtl="0" algn="l">
              <a:lnSpc>
                <a:spcPct val="150000"/>
              </a:lnSpc>
              <a:spcBef>
                <a:spcPts val="600"/>
              </a:spcBef>
              <a:spcAft>
                <a:spcPts val="0"/>
              </a:spcAft>
              <a:buSzPts val="1760"/>
              <a:buChar char="⚫"/>
            </a:pPr>
            <a:r>
              <a:rPr lang="en-US" sz="2200">
                <a:latin typeface="Times New Roman"/>
                <a:ea typeface="Times New Roman"/>
                <a:cs typeface="Times New Roman"/>
                <a:sym typeface="Times New Roman"/>
              </a:rPr>
              <a:t> Reverse of s4 &amp; S5 may give counter=6 .</a:t>
            </a:r>
            <a:endParaRPr/>
          </a:p>
          <a:p>
            <a:pPr indent="-237744" lvl="1" marL="640080" rtl="0" algn="l">
              <a:lnSpc>
                <a:spcPct val="150000"/>
              </a:lnSpc>
              <a:spcBef>
                <a:spcPts val="550"/>
              </a:spcBef>
              <a:spcAft>
                <a:spcPts val="0"/>
              </a:spcAft>
              <a:buSzPts val="2200"/>
              <a:buFont typeface="Arial"/>
              <a:buNone/>
            </a:pPr>
            <a:r>
              <a:t/>
            </a:r>
            <a:endParaRPr sz="2200">
              <a:latin typeface="Times New Roman"/>
              <a:ea typeface="Times New Roman"/>
              <a:cs typeface="Times New Roman"/>
              <a:sym typeface="Times New Roman"/>
            </a:endParaRPr>
          </a:p>
        </p:txBody>
      </p:sp>
      <p:sp>
        <p:nvSpPr>
          <p:cNvPr id="156" name="Google Shape;156;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2DA4"/>
              </a:buClr>
              <a:buSzPts val="3600"/>
              <a:buFont typeface="Times New Roman"/>
              <a:buNone/>
            </a:pPr>
            <a:r>
              <a:rPr b="1" lang="en-US" sz="3600">
                <a:latin typeface="Times New Roman"/>
                <a:ea typeface="Times New Roman"/>
                <a:cs typeface="Times New Roman"/>
                <a:sym typeface="Times New Roman"/>
              </a:rPr>
              <a:t>The Critical-Section Problem</a:t>
            </a:r>
            <a:endParaRPr/>
          </a:p>
        </p:txBody>
      </p:sp>
      <p:sp>
        <p:nvSpPr>
          <p:cNvPr id="162" name="Google Shape;162;p9"/>
          <p:cNvSpPr txBox="1"/>
          <p:nvPr>
            <p:ph idx="1" type="body"/>
          </p:nvPr>
        </p:nvSpPr>
        <p:spPr>
          <a:xfrm>
            <a:off x="609600" y="1295400"/>
            <a:ext cx="8382000" cy="5181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50000"/>
              </a:lnSpc>
              <a:spcBef>
                <a:spcPts val="0"/>
              </a:spcBef>
              <a:spcAft>
                <a:spcPts val="0"/>
              </a:spcAft>
              <a:buSzPts val="1760"/>
              <a:buChar char="⚫"/>
            </a:pPr>
            <a:r>
              <a:rPr b="1" i="1" lang="en-US" sz="2200">
                <a:latin typeface="Times New Roman"/>
                <a:ea typeface="Times New Roman"/>
                <a:cs typeface="Times New Roman"/>
                <a:sym typeface="Times New Roman"/>
              </a:rPr>
              <a:t>n</a:t>
            </a:r>
            <a:r>
              <a:rPr lang="en-US" sz="2200">
                <a:latin typeface="Times New Roman"/>
                <a:ea typeface="Times New Roman"/>
                <a:cs typeface="Times New Roman"/>
                <a:sym typeface="Times New Roman"/>
              </a:rPr>
              <a:t> processes all competing to use some shared data. </a:t>
            </a:r>
            <a:r>
              <a:rPr b="1" lang="en-US" sz="2200">
                <a:latin typeface="Times New Roman"/>
                <a:ea typeface="Times New Roman"/>
                <a:cs typeface="Times New Roman"/>
                <a:sym typeface="Times New Roman"/>
              </a:rPr>
              <a:t>{P</a:t>
            </a:r>
            <a:r>
              <a:rPr b="1" baseline="-25000" lang="en-US" sz="2200">
                <a:latin typeface="Times New Roman"/>
                <a:ea typeface="Times New Roman"/>
                <a:cs typeface="Times New Roman"/>
                <a:sym typeface="Times New Roman"/>
              </a:rPr>
              <a:t>0</a:t>
            </a:r>
            <a:r>
              <a:rPr b="1" lang="en-US" sz="2200">
                <a:latin typeface="Times New Roman"/>
                <a:ea typeface="Times New Roman"/>
                <a:cs typeface="Times New Roman"/>
                <a:sym typeface="Times New Roman"/>
              </a:rPr>
              <a:t>, P</a:t>
            </a:r>
            <a:r>
              <a:rPr b="1" baseline="-25000" lang="en-US" sz="2200">
                <a:latin typeface="Times New Roman"/>
                <a:ea typeface="Times New Roman"/>
                <a:cs typeface="Times New Roman"/>
                <a:sym typeface="Times New Roman"/>
              </a:rPr>
              <a:t>1</a:t>
            </a:r>
            <a:r>
              <a:rPr b="1" lang="en-US" sz="2200">
                <a:latin typeface="Times New Roman"/>
                <a:ea typeface="Times New Roman"/>
                <a:cs typeface="Times New Roman"/>
                <a:sym typeface="Times New Roman"/>
              </a:rPr>
              <a:t>, …, P</a:t>
            </a:r>
            <a:r>
              <a:rPr b="1" baseline="-25000" lang="en-US" sz="2200">
                <a:latin typeface="Times New Roman"/>
                <a:ea typeface="Times New Roman"/>
                <a:cs typeface="Times New Roman"/>
                <a:sym typeface="Times New Roman"/>
              </a:rPr>
              <a:t>n-1</a:t>
            </a:r>
            <a:r>
              <a:rPr b="1" lang="en-US" sz="2200">
                <a:latin typeface="Times New Roman"/>
                <a:ea typeface="Times New Roman"/>
                <a:cs typeface="Times New Roman"/>
                <a:sym typeface="Times New Roman"/>
              </a:rPr>
              <a:t> }</a:t>
            </a:r>
            <a:endParaRPr b="1" baseline="-25000" sz="2200">
              <a:latin typeface="Times New Roman"/>
              <a:ea typeface="Times New Roman"/>
              <a:cs typeface="Times New Roman"/>
              <a:sym typeface="Times New Roman"/>
            </a:endParaRPr>
          </a:p>
          <a:p>
            <a:pPr indent="-283464" lvl="0" marL="365760" rtl="0" algn="just">
              <a:lnSpc>
                <a:spcPct val="150000"/>
              </a:lnSpc>
              <a:spcBef>
                <a:spcPts val="600"/>
              </a:spcBef>
              <a:spcAft>
                <a:spcPts val="0"/>
              </a:spcAft>
              <a:buSzPts val="1760"/>
              <a:buChar char="⚫"/>
            </a:pPr>
            <a:r>
              <a:rPr lang="en-US" sz="2200">
                <a:latin typeface="Times New Roman"/>
                <a:ea typeface="Times New Roman"/>
                <a:cs typeface="Times New Roman"/>
                <a:sym typeface="Times New Roman"/>
              </a:rPr>
              <a:t>Each process has a code segment, called </a:t>
            </a:r>
            <a:r>
              <a:rPr b="1" i="1" lang="en-US" sz="2200">
                <a:solidFill>
                  <a:srgbClr val="FF0000"/>
                </a:solidFill>
                <a:latin typeface="Times New Roman"/>
                <a:ea typeface="Times New Roman"/>
                <a:cs typeface="Times New Roman"/>
                <a:sym typeface="Times New Roman"/>
              </a:rPr>
              <a:t>critical section</a:t>
            </a:r>
            <a:r>
              <a:rPr lang="en-US" sz="2200">
                <a:latin typeface="Times New Roman"/>
                <a:ea typeface="Times New Roman"/>
                <a:cs typeface="Times New Roman"/>
                <a:sym typeface="Times New Roman"/>
              </a:rPr>
              <a:t>, in which the shared data is accessed</a:t>
            </a:r>
            <a:r>
              <a:rPr b="1" lang="en-US" sz="2200">
                <a:latin typeface="Times New Roman"/>
                <a:ea typeface="Times New Roman"/>
                <a:cs typeface="Times New Roman"/>
                <a:sym typeface="Times New Roman"/>
              </a:rPr>
              <a:t>. </a:t>
            </a:r>
            <a:r>
              <a:rPr lang="en-US" sz="2200">
                <a:solidFill>
                  <a:srgbClr val="0033CC"/>
                </a:solidFill>
                <a:latin typeface="Times New Roman"/>
                <a:ea typeface="Times New Roman"/>
                <a:cs typeface="Times New Roman"/>
                <a:sym typeface="Times New Roman"/>
              </a:rPr>
              <a:t>(changing common variables, write file, update table etc.)</a:t>
            </a:r>
            <a:endParaRPr sz="2200">
              <a:solidFill>
                <a:srgbClr val="0033CC"/>
              </a:solidFill>
              <a:latin typeface="Times New Roman"/>
              <a:ea typeface="Times New Roman"/>
              <a:cs typeface="Times New Roman"/>
              <a:sym typeface="Times New Roman"/>
            </a:endParaRPr>
          </a:p>
          <a:p>
            <a:pPr indent="-283464" lvl="0" marL="365760" rtl="0" algn="just">
              <a:lnSpc>
                <a:spcPct val="150000"/>
              </a:lnSpc>
              <a:spcBef>
                <a:spcPts val="600"/>
              </a:spcBef>
              <a:spcAft>
                <a:spcPts val="0"/>
              </a:spcAft>
              <a:buSzPts val="1760"/>
              <a:buChar char="⚫"/>
            </a:pPr>
            <a:r>
              <a:rPr b="1" lang="en-US" sz="2200">
                <a:latin typeface="Times New Roman"/>
                <a:ea typeface="Times New Roman"/>
                <a:cs typeface="Times New Roman"/>
                <a:sym typeface="Times New Roman"/>
              </a:rPr>
              <a:t>Problem</a:t>
            </a:r>
            <a:r>
              <a:rPr lang="en-US" sz="2200">
                <a:latin typeface="Times New Roman"/>
                <a:ea typeface="Times New Roman"/>
                <a:cs typeface="Times New Roman"/>
                <a:sym typeface="Times New Roman"/>
              </a:rPr>
              <a:t> – ensure that when one process is executing in its critical section, no other process is allowed to execute in its critical section. </a:t>
            </a:r>
            <a:r>
              <a:rPr lang="en-US" sz="2200">
                <a:solidFill>
                  <a:srgbClr val="0033CC"/>
                </a:solidFill>
                <a:latin typeface="Times New Roman"/>
                <a:ea typeface="Times New Roman"/>
                <a:cs typeface="Times New Roman"/>
                <a:sym typeface="Times New Roman"/>
              </a:rPr>
              <a:t>(mutually exclusive)</a:t>
            </a:r>
            <a:endParaRPr sz="2200">
              <a:solidFill>
                <a:srgbClr val="0033CC"/>
              </a:solidFill>
              <a:latin typeface="Times New Roman"/>
              <a:ea typeface="Times New Roman"/>
              <a:cs typeface="Times New Roman"/>
              <a:sym typeface="Times New Roman"/>
            </a:endParaRPr>
          </a:p>
        </p:txBody>
      </p:sp>
      <p:sp>
        <p:nvSpPr>
          <p:cNvPr id="163" name="Google Shape;163;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7/26/2017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2013-01-13T04:43:10Z</dcterms:created>
  <dc:creator>mca2</dc:creator>
</cp:coreProperties>
</file>