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embeddedFontLst>
    <p:embeddedFont>
      <p:font typeface="Gill Sans MT" panose="020B0502020104020203" pitchFamily="34" charset="0"/>
      <p:regular r:id="rId43"/>
      <p:bold r:id="rId44"/>
      <p:italic r:id="rId45"/>
      <p:boldItalic r:id="rId46"/>
    </p:embeddedFont>
    <p:embeddedFont>
      <p:font typeface="Gill Sans" panose="020B0604020202020204" charset="0"/>
      <p:regular r:id="rId47"/>
      <p:bold r:id="rId48"/>
    </p:embeddedFont>
    <p:embeddedFont>
      <p:font typeface="Calibri" panose="020F050202020403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Helvetica Neue"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anZyUcFQnG0aKspQ0cSJArBuQ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445F1E-A2D7-4DA2-81A8-5204F585964E}">
  <a:tblStyle styleId="{43445F1E-A2D7-4DA2-81A8-5204F585964E}" styleName="Table_0">
    <a:wholeTbl>
      <a:tcTxStyle b="off" i="off">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2918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5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05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547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5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73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603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77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320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32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462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90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1" name="Google Shape;11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326224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936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521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22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296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47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16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730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361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12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86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218370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31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389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
        <p:nvSpPr>
          <p:cNvPr id="418" name="Google Shape;41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Assume there is a single instance of each resource. Then the system is deadlocked iff there exists a cycle in the wait-for graph.</a:t>
            </a:r>
            <a:endParaRPr/>
          </a:p>
        </p:txBody>
      </p:sp>
    </p:spTree>
    <p:extLst>
      <p:ext uri="{BB962C8B-B14F-4D97-AF65-F5344CB8AC3E}">
        <p14:creationId xmlns:p14="http://schemas.microsoft.com/office/powerpoint/2010/main" val="1474204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038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952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697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10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894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734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44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Note that circular wait actually implies hold-and-wait, so these criteria are not entirely independent.</a:t>
            </a:r>
            <a:endParaRPr/>
          </a:p>
        </p:txBody>
      </p:sp>
    </p:spTree>
    <p:extLst>
      <p:ext uri="{BB962C8B-B14F-4D97-AF65-F5344CB8AC3E}">
        <p14:creationId xmlns:p14="http://schemas.microsoft.com/office/powerpoint/2010/main" val="1878527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7" name="Google Shape;487;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63331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50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19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836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87" name="Google Shape;18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Processes P1, P2, and P3 are deadlocked.</a:t>
            </a:r>
            <a:endParaRPr/>
          </a:p>
        </p:txBody>
      </p:sp>
    </p:spTree>
    <p:extLst>
      <p:ext uri="{BB962C8B-B14F-4D97-AF65-F5344CB8AC3E}">
        <p14:creationId xmlns:p14="http://schemas.microsoft.com/office/powerpoint/2010/main" val="411149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81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22DA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761363"/>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4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A08C9EC-02DB-4E04-ADD3-EFD7E03BCC22}" type="datetime1">
              <a:rPr lang="en-US" smtClean="0"/>
              <a:t>2/22/2023</a:t>
            </a:fld>
            <a:endParaRPr/>
          </a:p>
        </p:txBody>
      </p:sp>
      <p:sp>
        <p:nvSpPr>
          <p:cNvPr id="24" name="Google Shape;24;p4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42"/>
          <p:cNvSpPr/>
          <p:nvPr/>
        </p:nvSpPr>
        <p:spPr>
          <a:xfrm>
            <a:off x="921433" y="1413802"/>
            <a:ext cx="210312" cy="210312"/>
          </a:xfrm>
          <a:prstGeom prst="ellipse">
            <a:avLst/>
          </a:prstGeom>
          <a:gradFill>
            <a:gsLst>
              <a:gs pos="0">
                <a:srgbClr val="FFD4DD">
                  <a:alpha val="94901"/>
                </a:srgbClr>
              </a:gs>
              <a:gs pos="50000">
                <a:srgbClr val="F8BECB">
                  <a:alpha val="89803"/>
                </a:srgbClr>
              </a:gs>
              <a:gs pos="95000">
                <a:srgbClr val="FD5E87">
                  <a:alpha val="87843"/>
                </a:srgbClr>
              </a:gs>
              <a:gs pos="100000">
                <a:srgbClr val="FF0047">
                  <a:alpha val="84705"/>
                </a:srgbClr>
              </a:gs>
            </a:gsLst>
            <a:path path="circle">
              <a:fillToRect r="100000" b="100000"/>
            </a:path>
            <a:tileRect l="-100000" t="-100000"/>
          </a:gradFill>
          <a:ln w="9525" cap="rnd" cmpd="sng">
            <a:solidFill>
              <a:srgbClr val="B43461">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42"/>
          <p:cNvSpPr/>
          <p:nvPr/>
        </p:nvSpPr>
        <p:spPr>
          <a:xfrm>
            <a:off x="1157176" y="1345016"/>
            <a:ext cx="64008" cy="64008"/>
          </a:xfrm>
          <a:prstGeom prst="ellipse">
            <a:avLst/>
          </a:prstGeom>
          <a:noFill/>
          <a:ln w="12700" cap="rnd" cmpd="sng">
            <a:solidFill>
              <a:srgbClr val="A1355B">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5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5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5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75BC6CA-2AED-484B-A519-F22853B2F941}" type="datetime1">
              <a:rPr lang="en-US" smtClean="0"/>
              <a:t>2/22/2023</a:t>
            </a:fld>
            <a:endParaRPr/>
          </a:p>
        </p:txBody>
      </p:sp>
      <p:sp>
        <p:nvSpPr>
          <p:cNvPr id="92" name="Google Shape;92;p5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5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5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5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F569941-4C40-43D9-8C69-2814D56CD113}" type="datetime1">
              <a:rPr lang="en-US" smtClean="0"/>
              <a:t>2/22/2023</a:t>
            </a:fld>
            <a:endParaRPr/>
          </a:p>
        </p:txBody>
      </p:sp>
      <p:sp>
        <p:nvSpPr>
          <p:cNvPr id="98" name="Google Shape;98;p5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4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3B4186C-C963-4C5A-8DD0-8E3FD115ED01}" type="datetime1">
              <a:rPr lang="en-US" smtClean="0"/>
              <a:t>2/22/2023</a:t>
            </a:fld>
            <a:endParaRPr/>
          </a:p>
        </p:txBody>
      </p:sp>
      <p:sp>
        <p:nvSpPr>
          <p:cNvPr id="32" name="Google Shape;32;p4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C6E4DB-F87F-4AA2-97D0-B4B06FAD709B}" type="datetime1">
              <a:rPr lang="en-US" smtClean="0"/>
              <a:t>2/22/2023</a:t>
            </a:fld>
            <a:endParaRPr/>
          </a:p>
        </p:txBody>
      </p:sp>
      <p:sp>
        <p:nvSpPr>
          <p:cNvPr id="37" name="Google Shape;37;p4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9"/>
        <p:cNvGrpSpPr/>
        <p:nvPr/>
      </p:nvGrpSpPr>
      <p:grpSpPr>
        <a:xfrm>
          <a:off x="0" y="0"/>
          <a:ext cx="0" cy="0"/>
          <a:chOff x="0" y="0"/>
          <a:chExt cx="0" cy="0"/>
        </a:xfrm>
      </p:grpSpPr>
      <p:sp>
        <p:nvSpPr>
          <p:cNvPr id="40" name="Google Shape;40;p45"/>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45"/>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C22DA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761363"/>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4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F92C001-01CD-4BB5-BA0B-424977724F04}" type="datetime1">
              <a:rPr lang="en-US" smtClean="0"/>
              <a:t>2/22/2023</a:t>
            </a:fld>
            <a:endParaRPr/>
          </a:p>
        </p:txBody>
      </p:sp>
      <p:sp>
        <p:nvSpPr>
          <p:cNvPr id="44" name="Google Shape;44;p4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45"/>
          <p:cNvSpPr/>
          <p:nvPr/>
        </p:nvSpPr>
        <p:spPr>
          <a:xfrm>
            <a:off x="2286000" y="0"/>
            <a:ext cx="76200" cy="6858054"/>
          </a:xfrm>
          <a:prstGeom prst="rect">
            <a:avLst/>
          </a:prstGeom>
          <a:solidFill>
            <a:schemeClr val="lt1"/>
          </a:solidFill>
          <a:ln>
            <a:noFill/>
          </a:ln>
          <a:effectLst>
            <a:outerShdw blurRad="38550" dist="38000" dir="10800000" algn="tl" rotWithShape="0">
              <a:srgbClr val="756E72">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7" name="Google Shape;47;p45"/>
          <p:cNvSpPr/>
          <p:nvPr/>
        </p:nvSpPr>
        <p:spPr>
          <a:xfrm>
            <a:off x="2172321" y="2814656"/>
            <a:ext cx="210312" cy="210312"/>
          </a:xfrm>
          <a:prstGeom prst="ellipse">
            <a:avLst/>
          </a:prstGeom>
          <a:gradFill>
            <a:gsLst>
              <a:gs pos="0">
                <a:srgbClr val="FFD4DD">
                  <a:alpha val="94901"/>
                </a:srgbClr>
              </a:gs>
              <a:gs pos="50000">
                <a:srgbClr val="F8BECB">
                  <a:alpha val="89803"/>
                </a:srgbClr>
              </a:gs>
              <a:gs pos="95000">
                <a:srgbClr val="FD5E87">
                  <a:alpha val="87843"/>
                </a:srgbClr>
              </a:gs>
              <a:gs pos="100000">
                <a:srgbClr val="FF0047">
                  <a:alpha val="84705"/>
                </a:srgbClr>
              </a:gs>
            </a:gsLst>
            <a:path path="circle">
              <a:fillToRect r="100000" b="100000"/>
            </a:path>
            <a:tileRect l="-100000" t="-100000"/>
          </a:gradFill>
          <a:ln w="9525" cap="rnd" cmpd="sng">
            <a:solidFill>
              <a:srgbClr val="B43461">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48;p45"/>
          <p:cNvSpPr/>
          <p:nvPr/>
        </p:nvSpPr>
        <p:spPr>
          <a:xfrm>
            <a:off x="2408064" y="2745870"/>
            <a:ext cx="64008" cy="64008"/>
          </a:xfrm>
          <a:prstGeom prst="ellipse">
            <a:avLst/>
          </a:prstGeom>
          <a:noFill/>
          <a:ln w="12700" cap="rnd" cmpd="sng">
            <a:solidFill>
              <a:srgbClr val="A1355B">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2DA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46"/>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4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D10C3E-C46B-4B49-8DEF-01E804603475}" type="datetime1">
              <a:rPr lang="en-US" smtClean="0"/>
              <a:t>2/22/2023</a:t>
            </a:fld>
            <a:endParaRPr/>
          </a:p>
        </p:txBody>
      </p:sp>
      <p:sp>
        <p:nvSpPr>
          <p:cNvPr id="54" name="Google Shape;54;p4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6"/>
        <p:cNvGrpSpPr/>
        <p:nvPr/>
      </p:nvGrpSpPr>
      <p:grpSpPr>
        <a:xfrm>
          <a:off x="0" y="0"/>
          <a:ext cx="0" cy="0"/>
          <a:chOff x="0" y="0"/>
          <a:chExt cx="0" cy="0"/>
        </a:xfrm>
      </p:grpSpPr>
      <p:sp>
        <p:nvSpPr>
          <p:cNvPr id="57" name="Google Shape;57;p47"/>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C22DA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7"/>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47"/>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47"/>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47"/>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4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68BEAD8-56CA-4B8E-AE28-FA795CCBD618}" type="datetime1">
              <a:rPr lang="en-US" smtClean="0"/>
              <a:t>2/22/2023</a:t>
            </a:fld>
            <a:endParaRPr/>
          </a:p>
        </p:txBody>
      </p:sp>
      <p:sp>
        <p:nvSpPr>
          <p:cNvPr id="63" name="Google Shape;63;p4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4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7" name="Google Shape;67;p4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3D708B-D028-490A-A9DD-176163B9084C}" type="datetime1">
              <a:rPr lang="en-US" smtClean="0"/>
              <a:t>2/22/2023</a:t>
            </a:fld>
            <a:endParaRPr/>
          </a:p>
        </p:txBody>
      </p:sp>
      <p:sp>
        <p:nvSpPr>
          <p:cNvPr id="68" name="Google Shape;68;p4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48"/>
          <p:cNvSpPr/>
          <p:nvPr/>
        </p:nvSpPr>
        <p:spPr>
          <a:xfrm>
            <a:off x="1014984" y="-54"/>
            <a:ext cx="73152" cy="6858054"/>
          </a:xfrm>
          <a:prstGeom prst="rect">
            <a:avLst/>
          </a:prstGeom>
          <a:solidFill>
            <a:schemeClr val="lt1"/>
          </a:solidFill>
          <a:ln>
            <a:noFill/>
          </a:ln>
          <a:effectLst>
            <a:outerShdw blurRad="38550" dist="38000" dir="10800000" algn="tl" rotWithShape="0">
              <a:srgbClr val="756E72">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4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C22DA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4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4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54DB38-87DF-4DEB-BCA5-97B456F4E4E0}" type="datetime1">
              <a:rPr lang="en-US" smtClean="0"/>
              <a:t>2/22/2023</a:t>
            </a:fld>
            <a:endParaRPr/>
          </a:p>
        </p:txBody>
      </p:sp>
      <p:sp>
        <p:nvSpPr>
          <p:cNvPr id="76" name="Google Shape;76;p4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5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C22DA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F3DA47F-585A-4A3A-B311-B40F0B217D6B}" type="datetime1">
              <a:rPr lang="en-US" smtClean="0"/>
              <a:t>2/22/2023</a:t>
            </a:fld>
            <a:endParaRPr/>
          </a:p>
        </p:txBody>
      </p:sp>
      <p:sp>
        <p:nvSpPr>
          <p:cNvPr id="81" name="Google Shape;81;p5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5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5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5" name="Google Shape;85;p5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ED5E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5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5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41"/>
          <p:cNvSpPr/>
          <p:nvPr/>
        </p:nvSpPr>
        <p:spPr>
          <a:xfrm>
            <a:off x="-815927" y="-815922"/>
            <a:ext cx="1638887" cy="1638887"/>
          </a:xfrm>
          <a:prstGeom prst="pie">
            <a:avLst>
              <a:gd name="adj1" fmla="val 0"/>
              <a:gd name="adj2" fmla="val 5402120"/>
            </a:avLst>
          </a:prstGeom>
          <a:solidFill>
            <a:srgbClr val="FEF9FC">
              <a:alpha val="32941"/>
            </a:srgbClr>
          </a:solidFill>
          <a:ln w="9525" cap="rnd" cmpd="sng">
            <a:solidFill>
              <a:srgbClr val="D4BEC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41"/>
          <p:cNvSpPr/>
          <p:nvPr/>
        </p:nvSpPr>
        <p:spPr>
          <a:xfrm>
            <a:off x="168816" y="21102"/>
            <a:ext cx="1702191" cy="1702191"/>
          </a:xfrm>
          <a:prstGeom prst="ellipse">
            <a:avLst/>
          </a:prstGeom>
          <a:noFill/>
          <a:ln w="27300" cap="rnd" cmpd="sng">
            <a:solidFill>
              <a:srgbClr val="FFEFF5"/>
            </a:solidFill>
            <a:prstDash val="solid"/>
            <a:round/>
            <a:headEnd type="none" w="sm" len="sm"/>
            <a:tailEnd type="none" w="sm" len="sm"/>
          </a:ln>
          <a:effectLst>
            <a:outerShdw blurRad="25400" dist="25400" dir="5400000" algn="tl" rotWithShape="0">
              <a:srgbClr val="B4A5AB">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41"/>
          <p:cNvSpPr/>
          <p:nvPr/>
        </p:nvSpPr>
        <p:spPr>
          <a:xfrm rot="2315675">
            <a:off x="182881" y="1055077"/>
            <a:ext cx="1125717" cy="1102624"/>
          </a:xfrm>
          <a:prstGeom prst="donut">
            <a:avLst>
              <a:gd name="adj" fmla="val 11833"/>
            </a:avLst>
          </a:prstGeom>
          <a:gradFill>
            <a:gsLst>
              <a:gs pos="0">
                <a:srgbClr val="FDF9F9">
                  <a:alpha val="69803"/>
                </a:srgbClr>
              </a:gs>
              <a:gs pos="70000">
                <a:srgbClr val="FEFEFE">
                  <a:alpha val="54901"/>
                </a:srgbClr>
              </a:gs>
              <a:gs pos="100000">
                <a:srgbClr val="E6B9CC">
                  <a:alpha val="60000"/>
                </a:srgbClr>
              </a:gs>
            </a:gsLst>
            <a:path path="circle">
              <a:fillToRect r="100000" b="100000"/>
            </a:path>
            <a:tileRect l="-100000" t="-100000"/>
          </a:gradFill>
          <a:ln w="9525" cap="rnd" cmpd="sng">
            <a:solidFill>
              <a:srgbClr val="C7B1B9"/>
            </a:solidFill>
            <a:prstDash val="solid"/>
            <a:round/>
            <a:headEnd type="none" w="sm" len="sm"/>
            <a:tailEnd type="none" w="sm" len="sm"/>
          </a:ln>
          <a:effectLst>
            <a:outerShdw blurRad="12700" dist="15000" dir="4500000" algn="tl" rotWithShape="0">
              <a:srgbClr val="574F53">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4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4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C22DA4"/>
              </a:buClr>
              <a:buSzPts val="4300"/>
              <a:buFont typeface="Gill Sans"/>
              <a:buNone/>
              <a:defRPr sz="4300" b="0" i="0" u="none" strike="noStrike" cap="none">
                <a:solidFill>
                  <a:srgbClr val="C22DA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4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4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7A3AB"/>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fld id="{709A0120-89F9-469D-9A7E-AD13AB9533C5}" type="datetime1">
              <a:rPr lang="en-US" smtClean="0"/>
              <a:t>2/22/2023</a:t>
            </a:fld>
            <a:endParaRPr/>
          </a:p>
        </p:txBody>
      </p:sp>
      <p:sp>
        <p:nvSpPr>
          <p:cNvPr id="17" name="Google Shape;17;p4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7A3AB"/>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4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7A3AB"/>
                </a:solidFill>
                <a:latin typeface="Gill Sans"/>
                <a:ea typeface="Gill Sans"/>
                <a:cs typeface="Gill Sans"/>
                <a:sym typeface="Gill Sans"/>
              </a:defRPr>
            </a:lvl1pPr>
            <a:lvl2pPr marL="0" marR="0" lvl="1" indent="0" algn="ctr" rtl="0">
              <a:spcBef>
                <a:spcPts val="0"/>
              </a:spcBef>
              <a:buNone/>
              <a:defRPr sz="1200" b="0" i="0" u="none" strike="noStrike" cap="none">
                <a:solidFill>
                  <a:srgbClr val="B7A3AB"/>
                </a:solidFill>
                <a:latin typeface="Gill Sans"/>
                <a:ea typeface="Gill Sans"/>
                <a:cs typeface="Gill Sans"/>
                <a:sym typeface="Gill Sans"/>
              </a:defRPr>
            </a:lvl2pPr>
            <a:lvl3pPr marL="0" marR="0" lvl="2" indent="0" algn="ctr" rtl="0">
              <a:spcBef>
                <a:spcPts val="0"/>
              </a:spcBef>
              <a:buNone/>
              <a:defRPr sz="1200" b="0" i="0" u="none" strike="noStrike" cap="none">
                <a:solidFill>
                  <a:srgbClr val="B7A3AB"/>
                </a:solidFill>
                <a:latin typeface="Gill Sans"/>
                <a:ea typeface="Gill Sans"/>
                <a:cs typeface="Gill Sans"/>
                <a:sym typeface="Gill Sans"/>
              </a:defRPr>
            </a:lvl3pPr>
            <a:lvl4pPr marL="0" marR="0" lvl="3" indent="0" algn="ctr" rtl="0">
              <a:spcBef>
                <a:spcPts val="0"/>
              </a:spcBef>
              <a:buNone/>
              <a:defRPr sz="1200" b="0" i="0" u="none" strike="noStrike" cap="none">
                <a:solidFill>
                  <a:srgbClr val="B7A3AB"/>
                </a:solidFill>
                <a:latin typeface="Gill Sans"/>
                <a:ea typeface="Gill Sans"/>
                <a:cs typeface="Gill Sans"/>
                <a:sym typeface="Gill Sans"/>
              </a:defRPr>
            </a:lvl4pPr>
            <a:lvl5pPr marL="0" marR="0" lvl="4" indent="0" algn="ctr" rtl="0">
              <a:spcBef>
                <a:spcPts val="0"/>
              </a:spcBef>
              <a:buNone/>
              <a:defRPr sz="1200" b="0" i="0" u="none" strike="noStrike" cap="none">
                <a:solidFill>
                  <a:srgbClr val="B7A3AB"/>
                </a:solidFill>
                <a:latin typeface="Gill Sans"/>
                <a:ea typeface="Gill Sans"/>
                <a:cs typeface="Gill Sans"/>
                <a:sym typeface="Gill Sans"/>
              </a:defRPr>
            </a:lvl5pPr>
            <a:lvl6pPr marL="0" marR="0" lvl="5" indent="0" algn="ctr" rtl="0">
              <a:spcBef>
                <a:spcPts val="0"/>
              </a:spcBef>
              <a:buNone/>
              <a:defRPr sz="1200" b="0" i="0" u="none" strike="noStrike" cap="none">
                <a:solidFill>
                  <a:srgbClr val="B7A3AB"/>
                </a:solidFill>
                <a:latin typeface="Gill Sans"/>
                <a:ea typeface="Gill Sans"/>
                <a:cs typeface="Gill Sans"/>
                <a:sym typeface="Gill Sans"/>
              </a:defRPr>
            </a:lvl6pPr>
            <a:lvl7pPr marL="0" marR="0" lvl="6" indent="0" algn="ctr" rtl="0">
              <a:spcBef>
                <a:spcPts val="0"/>
              </a:spcBef>
              <a:buNone/>
              <a:defRPr sz="1200" b="0" i="0" u="none" strike="noStrike" cap="none">
                <a:solidFill>
                  <a:srgbClr val="B7A3AB"/>
                </a:solidFill>
                <a:latin typeface="Gill Sans"/>
                <a:ea typeface="Gill Sans"/>
                <a:cs typeface="Gill Sans"/>
                <a:sym typeface="Gill Sans"/>
              </a:defRPr>
            </a:lvl7pPr>
            <a:lvl8pPr marL="0" marR="0" lvl="7" indent="0" algn="ctr" rtl="0">
              <a:spcBef>
                <a:spcPts val="0"/>
              </a:spcBef>
              <a:buNone/>
              <a:defRPr sz="1200" b="0" i="0" u="none" strike="noStrike" cap="none">
                <a:solidFill>
                  <a:srgbClr val="B7A3AB"/>
                </a:solidFill>
                <a:latin typeface="Gill Sans"/>
                <a:ea typeface="Gill Sans"/>
                <a:cs typeface="Gill Sans"/>
                <a:sym typeface="Gill Sans"/>
              </a:defRPr>
            </a:lvl8pPr>
            <a:lvl9pPr marL="0" marR="0" lvl="8" indent="0" algn="ctr" rtl="0">
              <a:spcBef>
                <a:spcPts val="0"/>
              </a:spcBef>
              <a:buNone/>
              <a:defRPr sz="1200" b="0" i="0" u="none" strike="noStrike" cap="none">
                <a:solidFill>
                  <a:srgbClr val="B7A3AB"/>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41"/>
          <p:cNvSpPr/>
          <p:nvPr/>
        </p:nvSpPr>
        <p:spPr>
          <a:xfrm>
            <a:off x="1014984" y="-54"/>
            <a:ext cx="73152" cy="6858054"/>
          </a:xfrm>
          <a:prstGeom prst="rect">
            <a:avLst/>
          </a:prstGeom>
          <a:solidFill>
            <a:schemeClr val="lt1"/>
          </a:solidFill>
          <a:ln>
            <a:noFill/>
          </a:ln>
          <a:effectLst>
            <a:outerShdw blurRad="38550" dist="38000" dir="10800000" algn="tl" rotWithShape="0">
              <a:srgbClr val="756E72">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295400" y="359898"/>
            <a:ext cx="7543800" cy="70690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C22DA4"/>
              </a:buClr>
              <a:buSzPts val="5400"/>
              <a:buFont typeface="Times New Roman"/>
              <a:buNone/>
            </a:pPr>
            <a:r>
              <a:rPr lang="en-US" sz="5400">
                <a:latin typeface="Times New Roman"/>
                <a:ea typeface="Times New Roman"/>
                <a:cs typeface="Times New Roman"/>
                <a:sym typeface="Times New Roman"/>
              </a:rPr>
              <a:t>Deadlock</a:t>
            </a:r>
            <a:endParaRPr sz="5400" b="1">
              <a:latin typeface="Times New Roman"/>
              <a:ea typeface="Times New Roman"/>
              <a:cs typeface="Times New Roman"/>
              <a:sym typeface="Times New Roman"/>
            </a:endParaRPr>
          </a:p>
        </p:txBody>
      </p:sp>
      <p:sp>
        <p:nvSpPr>
          <p:cNvPr id="105" name="Google Shape;105;p1"/>
          <p:cNvSpPr txBox="1">
            <a:spLocks noGrp="1"/>
          </p:cNvSpPr>
          <p:nvPr>
            <p:ph type="subTitle" idx="1"/>
          </p:nvPr>
        </p:nvSpPr>
        <p:spPr>
          <a:xfrm>
            <a:off x="1066800" y="1143000"/>
            <a:ext cx="7772400" cy="5715000"/>
          </a:xfrm>
          <a:prstGeom prst="rect">
            <a:avLst/>
          </a:prstGeom>
          <a:noFill/>
          <a:ln>
            <a:noFill/>
          </a:ln>
        </p:spPr>
        <p:txBody>
          <a:bodyPr spcFirstLastPara="1" wrap="square" lIns="91425" tIns="0" rIns="91425" bIns="45700" anchor="t" anchorCtr="0">
            <a:normAutofit/>
          </a:bodyPr>
          <a:lstStyle/>
          <a:p>
            <a:pPr marL="27432" lvl="0" indent="-142240" algn="l" rtl="0">
              <a:lnSpc>
                <a:spcPct val="170000"/>
              </a:lnSpc>
              <a:spcBef>
                <a:spcPts val="0"/>
              </a:spcBef>
              <a:spcAft>
                <a:spcPts val="0"/>
              </a:spcAft>
              <a:buSzPts val="2240"/>
              <a:buFont typeface="Noto Sans Symbols"/>
              <a:buChar char="⮚"/>
            </a:pPr>
            <a:r>
              <a:rPr lang="en-US" sz="2800">
                <a:latin typeface="Times New Roman"/>
                <a:ea typeface="Times New Roman"/>
                <a:cs typeface="Times New Roman"/>
                <a:sym typeface="Times New Roman"/>
              </a:rPr>
              <a:t>Deadlock</a:t>
            </a:r>
            <a:endParaRPr/>
          </a:p>
          <a:p>
            <a:pPr marL="27432" lvl="0" indent="-142240" algn="l" rtl="0">
              <a:lnSpc>
                <a:spcPct val="170000"/>
              </a:lnSpc>
              <a:spcBef>
                <a:spcPts val="600"/>
              </a:spcBef>
              <a:spcAft>
                <a:spcPts val="0"/>
              </a:spcAft>
              <a:buSzPts val="2240"/>
              <a:buFont typeface="Arial"/>
              <a:buChar char="•"/>
            </a:pPr>
            <a:r>
              <a:rPr lang="en-US" sz="2800">
                <a:latin typeface="Times New Roman"/>
                <a:ea typeface="Times New Roman"/>
                <a:cs typeface="Times New Roman"/>
                <a:sym typeface="Times New Roman"/>
              </a:rPr>
              <a:t>Characterization</a:t>
            </a:r>
            <a:endParaRPr/>
          </a:p>
          <a:p>
            <a:pPr marL="27432" lvl="0" indent="-142240" algn="l" rtl="0">
              <a:lnSpc>
                <a:spcPct val="170000"/>
              </a:lnSpc>
              <a:spcBef>
                <a:spcPts val="600"/>
              </a:spcBef>
              <a:spcAft>
                <a:spcPts val="0"/>
              </a:spcAft>
              <a:buSzPts val="2240"/>
              <a:buFont typeface="Arial"/>
              <a:buChar char="•"/>
            </a:pPr>
            <a:r>
              <a:rPr lang="en-US" sz="2800">
                <a:latin typeface="Times New Roman"/>
                <a:ea typeface="Times New Roman"/>
                <a:cs typeface="Times New Roman"/>
                <a:sym typeface="Times New Roman"/>
              </a:rPr>
              <a:t>Detection</a:t>
            </a:r>
            <a:endParaRPr/>
          </a:p>
          <a:p>
            <a:pPr marL="27432" lvl="0" indent="-142240" algn="l" rtl="0">
              <a:lnSpc>
                <a:spcPct val="170000"/>
              </a:lnSpc>
              <a:spcBef>
                <a:spcPts val="600"/>
              </a:spcBef>
              <a:spcAft>
                <a:spcPts val="0"/>
              </a:spcAft>
              <a:buSzPts val="2240"/>
              <a:buFont typeface="Arial"/>
              <a:buChar char="•"/>
            </a:pPr>
            <a:r>
              <a:rPr lang="en-US" sz="2800">
                <a:latin typeface="Times New Roman"/>
                <a:ea typeface="Times New Roman"/>
                <a:cs typeface="Times New Roman"/>
                <a:sym typeface="Times New Roman"/>
              </a:rPr>
              <a:t> Recovery</a:t>
            </a:r>
            <a:endParaRPr/>
          </a:p>
          <a:p>
            <a:pPr marL="27432" lvl="0" indent="-142240" algn="l" rtl="0">
              <a:lnSpc>
                <a:spcPct val="170000"/>
              </a:lnSpc>
              <a:spcBef>
                <a:spcPts val="600"/>
              </a:spcBef>
              <a:spcAft>
                <a:spcPts val="0"/>
              </a:spcAft>
              <a:buSzPts val="2240"/>
              <a:buFont typeface="Arial"/>
              <a:buChar char="•"/>
            </a:pPr>
            <a:r>
              <a:rPr lang="en-US" sz="2800">
                <a:latin typeface="Times New Roman"/>
                <a:ea typeface="Times New Roman"/>
                <a:cs typeface="Times New Roman"/>
                <a:sym typeface="Times New Roman"/>
              </a:rPr>
              <a:t> Avoidance and Prevention</a:t>
            </a:r>
            <a:endParaRPr/>
          </a:p>
          <a:p>
            <a:pPr marL="27432" lvl="0" indent="0" algn="l" rtl="0">
              <a:lnSpc>
                <a:spcPct val="170000"/>
              </a:lnSpc>
              <a:spcBef>
                <a:spcPts val="600"/>
              </a:spcBef>
              <a:spcAft>
                <a:spcPts val="0"/>
              </a:spcAft>
              <a:buSzPts val="2080"/>
              <a:buNone/>
            </a:pPr>
            <a:endParaRPr/>
          </a:p>
        </p:txBody>
      </p:sp>
      <p:sp>
        <p:nvSpPr>
          <p:cNvPr id="106" name="Google Shape;106;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3D431C00-90AF-4871-974A-6EDEB498E1C5}" type="datetime1">
              <a:rPr lang="en-US" smtClean="0"/>
              <a:t>2/22/2023</a:t>
            </a:fld>
            <a:endParaRPr/>
          </a:p>
        </p:txBody>
      </p:sp>
      <p:sp>
        <p:nvSpPr>
          <p:cNvPr id="107" name="Google Shape;107;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Basic Facts</a:t>
            </a:r>
            <a:endParaRPr/>
          </a:p>
        </p:txBody>
      </p:sp>
      <p:sp>
        <p:nvSpPr>
          <p:cNvPr id="224" name="Google Shape;224;p10"/>
          <p:cNvSpPr txBox="1">
            <a:spLocks noGrp="1"/>
          </p:cNvSpPr>
          <p:nvPr>
            <p:ph type="body" idx="1"/>
          </p:nvPr>
        </p:nvSpPr>
        <p:spPr>
          <a:xfrm>
            <a:off x="990600" y="1454150"/>
            <a:ext cx="7772400" cy="4400550"/>
          </a:xfrm>
          <a:prstGeom prst="rect">
            <a:avLst/>
          </a:prstGeom>
          <a:noFill/>
          <a:ln>
            <a:noFill/>
          </a:ln>
        </p:spPr>
        <p:txBody>
          <a:bodyPr spcFirstLastPara="1" wrap="square" lIns="91425" tIns="45700" rIns="91425" bIns="45700" anchor="t" anchorCtr="0">
            <a:noAutofit/>
          </a:bodyPr>
          <a:lstStyle/>
          <a:p>
            <a:pPr marL="365760" lvl="0" indent="-283464" algn="l" rtl="0">
              <a:lnSpc>
                <a:spcPct val="150000"/>
              </a:lnSpc>
              <a:spcBef>
                <a:spcPts val="0"/>
              </a:spcBef>
              <a:spcAft>
                <a:spcPts val="0"/>
              </a:spcAft>
              <a:buSzPts val="2240"/>
              <a:buChar char="⚫"/>
            </a:pPr>
            <a:r>
              <a:rPr lang="en-US" sz="2800">
                <a:latin typeface="Times New Roman"/>
                <a:ea typeface="Times New Roman"/>
                <a:cs typeface="Times New Roman"/>
                <a:sym typeface="Times New Roman"/>
              </a:rPr>
              <a:t>If graph contains no cycles ⇒ no deadlock.</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marL="365760" lvl="0" indent="-283464" algn="l" rtl="0">
              <a:lnSpc>
                <a:spcPct val="150000"/>
              </a:lnSpc>
              <a:spcBef>
                <a:spcPts val="600"/>
              </a:spcBef>
              <a:spcAft>
                <a:spcPts val="0"/>
              </a:spcAft>
              <a:buSzPts val="2240"/>
              <a:buChar char="⚫"/>
            </a:pPr>
            <a:r>
              <a:rPr lang="en-US" sz="2800">
                <a:latin typeface="Times New Roman"/>
                <a:ea typeface="Times New Roman"/>
                <a:cs typeface="Times New Roman"/>
                <a:sym typeface="Times New Roman"/>
              </a:rPr>
              <a:t>If graph contains a cycle ⇒</a:t>
            </a:r>
            <a:endParaRPr/>
          </a:p>
          <a:p>
            <a:pPr marL="640080" lvl="1" indent="-237744" algn="l" rtl="0">
              <a:lnSpc>
                <a:spcPct val="150000"/>
              </a:lnSpc>
              <a:spcBef>
                <a:spcPts val="550"/>
              </a:spcBef>
              <a:spcAft>
                <a:spcPts val="0"/>
              </a:spcAft>
              <a:buSzPts val="2800"/>
              <a:buChar char="◦"/>
            </a:pPr>
            <a:r>
              <a:rPr lang="en-US">
                <a:latin typeface="Times New Roman"/>
                <a:ea typeface="Times New Roman"/>
                <a:cs typeface="Times New Roman"/>
                <a:sym typeface="Times New Roman"/>
              </a:rPr>
              <a:t>if only one instance per resource type, then deadlock.</a:t>
            </a:r>
            <a:endParaRPr/>
          </a:p>
          <a:p>
            <a:pPr marL="640080" lvl="1" indent="-237744" algn="l" rtl="0">
              <a:lnSpc>
                <a:spcPct val="150000"/>
              </a:lnSpc>
              <a:spcBef>
                <a:spcPts val="550"/>
              </a:spcBef>
              <a:spcAft>
                <a:spcPts val="0"/>
              </a:spcAft>
              <a:buSzPts val="2800"/>
              <a:buChar char="◦"/>
            </a:pPr>
            <a:r>
              <a:rPr lang="en-US">
                <a:latin typeface="Times New Roman"/>
                <a:ea typeface="Times New Roman"/>
                <a:cs typeface="Times New Roman"/>
                <a:sym typeface="Times New Roman"/>
              </a:rPr>
              <a:t>if several instances per resource type, possibility of deadlock.</a:t>
            </a:r>
            <a:endParaRPr/>
          </a:p>
        </p:txBody>
      </p:sp>
      <p:sp>
        <p:nvSpPr>
          <p:cNvPr id="225" name="Google Shape;225;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373896BA-4873-4E70-90EA-BD4A245C55A2}" type="datetime1">
              <a:rPr lang="en-US" smtClean="0"/>
              <a:t>2/22/2023</a:t>
            </a:fld>
            <a:endParaRPr/>
          </a:p>
        </p:txBody>
      </p:sp>
      <p:sp>
        <p:nvSpPr>
          <p:cNvPr id="226" name="Google Shape;226;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1219200" y="228600"/>
            <a:ext cx="7498080" cy="685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Methods for Handling Deadlocks</a:t>
            </a:r>
            <a:endParaRPr sz="3600"/>
          </a:p>
        </p:txBody>
      </p:sp>
      <p:sp>
        <p:nvSpPr>
          <p:cNvPr id="232" name="Google Shape;232;p11"/>
          <p:cNvSpPr txBox="1">
            <a:spLocks noGrp="1"/>
          </p:cNvSpPr>
          <p:nvPr>
            <p:ph type="body" idx="1"/>
          </p:nvPr>
        </p:nvSpPr>
        <p:spPr>
          <a:xfrm>
            <a:off x="838200" y="838200"/>
            <a:ext cx="8077200" cy="5638800"/>
          </a:xfrm>
          <a:prstGeom prst="rect">
            <a:avLst/>
          </a:prstGeom>
          <a:noFill/>
          <a:ln>
            <a:noFill/>
          </a:ln>
        </p:spPr>
        <p:txBody>
          <a:bodyPr spcFirstLastPara="1" wrap="square" lIns="91425" tIns="45700" rIns="91425" bIns="45700" anchor="t" anchorCtr="0">
            <a:noAutofit/>
          </a:bodyPr>
          <a:lstStyle/>
          <a:p>
            <a:pPr marL="365760" lvl="0" indent="-283464" algn="just" rtl="0">
              <a:lnSpc>
                <a:spcPct val="150000"/>
              </a:lnSpc>
              <a:spcBef>
                <a:spcPts val="0"/>
              </a:spcBef>
              <a:spcAft>
                <a:spcPts val="0"/>
              </a:spcAft>
              <a:buSzPts val="1600"/>
              <a:buChar char="⚫"/>
            </a:pPr>
            <a:r>
              <a:rPr lang="en-US" sz="2000">
                <a:latin typeface="Times New Roman"/>
                <a:ea typeface="Times New Roman"/>
                <a:cs typeface="Times New Roman"/>
                <a:sym typeface="Times New Roman"/>
              </a:rPr>
              <a:t>Ensure that the system will </a:t>
            </a:r>
            <a:r>
              <a:rPr lang="en-US" sz="2000" i="1">
                <a:latin typeface="Times New Roman"/>
                <a:ea typeface="Times New Roman"/>
                <a:cs typeface="Times New Roman"/>
                <a:sym typeface="Times New Roman"/>
              </a:rPr>
              <a:t>never</a:t>
            </a:r>
            <a:r>
              <a:rPr lang="en-US" sz="2000">
                <a:latin typeface="Times New Roman"/>
                <a:ea typeface="Times New Roman"/>
                <a:cs typeface="Times New Roman"/>
                <a:sym typeface="Times New Roman"/>
              </a:rPr>
              <a:t> enter a deadlock state.</a:t>
            </a:r>
            <a:endParaRPr/>
          </a:p>
          <a:p>
            <a:pPr marL="640080" lvl="1" indent="-237744" algn="just" rtl="0">
              <a:lnSpc>
                <a:spcPct val="150000"/>
              </a:lnSpc>
              <a:spcBef>
                <a:spcPts val="550"/>
              </a:spcBef>
              <a:spcAft>
                <a:spcPts val="0"/>
              </a:spcAft>
              <a:buSzPts val="2000"/>
              <a:buChar char="◦"/>
            </a:pPr>
            <a:r>
              <a:rPr lang="en-US" sz="2000" b="1">
                <a:latin typeface="Times New Roman"/>
                <a:ea typeface="Times New Roman"/>
                <a:cs typeface="Times New Roman"/>
                <a:sym typeface="Times New Roman"/>
              </a:rPr>
              <a:t>Prevention : </a:t>
            </a:r>
            <a:r>
              <a:rPr lang="en-US" sz="2000">
                <a:latin typeface="Times New Roman"/>
                <a:ea typeface="Times New Roman"/>
                <a:cs typeface="Times New Roman"/>
                <a:sym typeface="Times New Roman"/>
              </a:rPr>
              <a:t>prevent any one of the four conditions from happening.</a:t>
            </a:r>
            <a:endParaRPr/>
          </a:p>
          <a:p>
            <a:pPr marL="640080" lvl="1" indent="-237744" algn="just" rtl="0">
              <a:lnSpc>
                <a:spcPct val="150000"/>
              </a:lnSpc>
              <a:spcBef>
                <a:spcPts val="550"/>
              </a:spcBef>
              <a:spcAft>
                <a:spcPts val="0"/>
              </a:spcAft>
              <a:buSzPts val="2000"/>
              <a:buChar char="◦"/>
            </a:pPr>
            <a:r>
              <a:rPr lang="en-US" sz="2000" b="1">
                <a:latin typeface="Times New Roman"/>
                <a:ea typeface="Times New Roman"/>
                <a:cs typeface="Times New Roman"/>
                <a:sym typeface="Times New Roman"/>
              </a:rPr>
              <a:t>Avoidance  : </a:t>
            </a:r>
            <a:r>
              <a:rPr lang="en-US" sz="2000">
                <a:latin typeface="Times New Roman"/>
                <a:ea typeface="Times New Roman"/>
                <a:cs typeface="Times New Roman"/>
                <a:sym typeface="Times New Roman"/>
              </a:rPr>
              <a:t>Allow all deadlock conditions, but calculate cycles about to happen and stop dangerous operations. (Knowledge of requests &amp; resources.)</a:t>
            </a:r>
            <a:endParaRPr/>
          </a:p>
          <a:p>
            <a:pPr marL="365760" lvl="0" indent="-283464" algn="just" rtl="0">
              <a:lnSpc>
                <a:spcPct val="150000"/>
              </a:lnSpc>
              <a:spcBef>
                <a:spcPts val="600"/>
              </a:spcBef>
              <a:spcAft>
                <a:spcPts val="0"/>
              </a:spcAft>
              <a:buSzPts val="1600"/>
              <a:buChar char="⚫"/>
            </a:pPr>
            <a:r>
              <a:rPr lang="en-US" sz="2000">
                <a:latin typeface="Times New Roman"/>
                <a:ea typeface="Times New Roman"/>
                <a:cs typeface="Times New Roman"/>
                <a:sym typeface="Times New Roman"/>
              </a:rPr>
              <a:t>Allow the system to enter a deadlock state and then recover.</a:t>
            </a:r>
            <a:endParaRPr/>
          </a:p>
          <a:p>
            <a:pPr marL="640080" lvl="1" indent="-237744" algn="just" rtl="0">
              <a:lnSpc>
                <a:spcPct val="150000"/>
              </a:lnSpc>
              <a:spcBef>
                <a:spcPts val="550"/>
              </a:spcBef>
              <a:spcAft>
                <a:spcPts val="0"/>
              </a:spcAft>
              <a:buSzPts val="2000"/>
              <a:buChar char="◦"/>
            </a:pPr>
            <a:r>
              <a:rPr lang="en-US" sz="2000" b="1">
                <a:latin typeface="Times New Roman"/>
                <a:ea typeface="Times New Roman"/>
                <a:cs typeface="Times New Roman"/>
                <a:sym typeface="Times New Roman"/>
              </a:rPr>
              <a:t>Detection : </a:t>
            </a:r>
            <a:r>
              <a:rPr lang="en-US" sz="2000">
                <a:latin typeface="Times New Roman"/>
                <a:ea typeface="Times New Roman"/>
                <a:cs typeface="Times New Roman"/>
                <a:sym typeface="Times New Roman"/>
              </a:rPr>
              <a:t>know a deadlock has occurred.</a:t>
            </a:r>
            <a:endParaRPr/>
          </a:p>
          <a:p>
            <a:pPr marL="640080" lvl="1" indent="-237744" algn="just" rtl="0">
              <a:lnSpc>
                <a:spcPct val="150000"/>
              </a:lnSpc>
              <a:spcBef>
                <a:spcPts val="550"/>
              </a:spcBef>
              <a:spcAft>
                <a:spcPts val="0"/>
              </a:spcAft>
              <a:buSzPts val="2000"/>
              <a:buChar char="◦"/>
            </a:pPr>
            <a:r>
              <a:rPr lang="en-US" sz="2000" b="1">
                <a:latin typeface="Times New Roman"/>
                <a:ea typeface="Times New Roman"/>
                <a:cs typeface="Times New Roman"/>
                <a:sym typeface="Times New Roman"/>
              </a:rPr>
              <a:t>Recovery :  </a:t>
            </a:r>
            <a:r>
              <a:rPr lang="en-US" sz="2000">
                <a:latin typeface="Times New Roman"/>
                <a:ea typeface="Times New Roman"/>
                <a:cs typeface="Times New Roman"/>
                <a:sym typeface="Times New Roman"/>
              </a:rPr>
              <a:t>regain the resources</a:t>
            </a:r>
            <a:endParaRPr/>
          </a:p>
          <a:p>
            <a:pPr marL="365760" lvl="0" indent="-283464" algn="just" rtl="0">
              <a:lnSpc>
                <a:spcPct val="150000"/>
              </a:lnSpc>
              <a:spcBef>
                <a:spcPts val="600"/>
              </a:spcBef>
              <a:spcAft>
                <a:spcPts val="0"/>
              </a:spcAft>
              <a:buSzPts val="1600"/>
              <a:buChar char="⚫"/>
            </a:pPr>
            <a:r>
              <a:rPr lang="en-US" sz="2000">
                <a:latin typeface="Times New Roman"/>
                <a:ea typeface="Times New Roman"/>
                <a:cs typeface="Times New Roman"/>
                <a:sym typeface="Times New Roman"/>
              </a:rPr>
              <a:t>Ignore the problem and pretend that deadlocks never occur in the system; used by most operating systems, including UNIX. (manually system restarted )</a:t>
            </a:r>
            <a:endParaRPr sz="2000">
              <a:latin typeface="Times New Roman"/>
              <a:ea typeface="Times New Roman"/>
              <a:cs typeface="Times New Roman"/>
              <a:sym typeface="Times New Roman"/>
            </a:endParaRPr>
          </a:p>
        </p:txBody>
      </p:sp>
      <p:sp>
        <p:nvSpPr>
          <p:cNvPr id="233" name="Google Shape;233;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7ABFD425-F100-488F-947B-0F6AD4036E24}" type="datetime1">
              <a:rPr lang="en-US" smtClean="0"/>
              <a:t>2/22/2023</a:t>
            </a:fld>
            <a:endParaRPr/>
          </a:p>
        </p:txBody>
      </p:sp>
      <p:sp>
        <p:nvSpPr>
          <p:cNvPr id="234" name="Google Shape;234;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1371600" y="-228600"/>
            <a:ext cx="7498080" cy="10207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Deadlock Prevention</a:t>
            </a:r>
            <a:endParaRPr/>
          </a:p>
        </p:txBody>
      </p:sp>
      <p:sp>
        <p:nvSpPr>
          <p:cNvPr id="240" name="Google Shape;240;p12"/>
          <p:cNvSpPr txBox="1">
            <a:spLocks noGrp="1"/>
          </p:cNvSpPr>
          <p:nvPr>
            <p:ph type="body" idx="1"/>
          </p:nvPr>
        </p:nvSpPr>
        <p:spPr>
          <a:xfrm>
            <a:off x="990600" y="838200"/>
            <a:ext cx="7772400" cy="5486400"/>
          </a:xfrm>
          <a:prstGeom prst="rect">
            <a:avLst/>
          </a:prstGeom>
          <a:noFill/>
          <a:ln>
            <a:noFill/>
          </a:ln>
        </p:spPr>
        <p:txBody>
          <a:bodyPr spcFirstLastPara="1" wrap="square" lIns="91425" tIns="45700" rIns="91425" bIns="45700" anchor="t" anchorCtr="0">
            <a:noAutofit/>
          </a:bodyPr>
          <a:lstStyle/>
          <a:p>
            <a:pPr marL="365760" lvl="0" indent="-283464" algn="l" rtl="0">
              <a:lnSpc>
                <a:spcPct val="170000"/>
              </a:lnSpc>
              <a:spcBef>
                <a:spcPts val="0"/>
              </a:spcBef>
              <a:spcAft>
                <a:spcPts val="0"/>
              </a:spcAft>
              <a:buSzPts val="2240"/>
              <a:buChar char="⚫"/>
            </a:pPr>
            <a:r>
              <a:rPr lang="en-US" sz="2800" b="1">
                <a:latin typeface="Times New Roman"/>
                <a:ea typeface="Times New Roman"/>
                <a:cs typeface="Times New Roman"/>
                <a:sym typeface="Times New Roman"/>
              </a:rPr>
              <a:t>Mutual Exclusion</a:t>
            </a:r>
            <a:r>
              <a:rPr lang="en-US" sz="2800">
                <a:latin typeface="Times New Roman"/>
                <a:ea typeface="Times New Roman"/>
                <a:cs typeface="Times New Roman"/>
                <a:sym typeface="Times New Roman"/>
              </a:rPr>
              <a:t> – </a:t>
            </a:r>
            <a:endParaRPr sz="2800">
              <a:latin typeface="Times New Roman"/>
              <a:ea typeface="Times New Roman"/>
              <a:cs typeface="Times New Roman"/>
              <a:sym typeface="Times New Roman"/>
            </a:endParaRPr>
          </a:p>
          <a:p>
            <a:pPr marL="365760" lvl="0" indent="-283464" algn="l" rtl="0">
              <a:lnSpc>
                <a:spcPct val="170000"/>
              </a:lnSpc>
              <a:spcBef>
                <a:spcPts val="600"/>
              </a:spcBef>
              <a:spcAft>
                <a:spcPts val="0"/>
              </a:spcAft>
              <a:buSzPts val="2240"/>
              <a:buChar char="⚫"/>
            </a:pPr>
            <a:r>
              <a:rPr lang="en-US" sz="2800">
                <a:latin typeface="Times New Roman"/>
                <a:ea typeface="Times New Roman"/>
                <a:cs typeface="Times New Roman"/>
                <a:sym typeface="Times New Roman"/>
              </a:rPr>
              <a:t>not required for sharable resources; must hold for non-sharable resources.</a:t>
            </a:r>
            <a:endParaRPr/>
          </a:p>
          <a:p>
            <a:pPr marL="365760" lvl="0" indent="-283464" algn="l" rtl="0">
              <a:lnSpc>
                <a:spcPct val="170000"/>
              </a:lnSpc>
              <a:spcBef>
                <a:spcPts val="600"/>
              </a:spcBef>
              <a:spcAft>
                <a:spcPts val="0"/>
              </a:spcAft>
              <a:buSzPts val="2240"/>
              <a:buChar char="⚫"/>
            </a:pPr>
            <a:r>
              <a:rPr lang="en-US" sz="2800">
                <a:latin typeface="Times New Roman"/>
                <a:ea typeface="Times New Roman"/>
                <a:cs typeface="Times New Roman"/>
                <a:sym typeface="Times New Roman"/>
              </a:rPr>
              <a:t>Mutual exclusion can not be prevented , but idea here is recognize and use sharable resources as much as possible.</a:t>
            </a:r>
            <a:endParaRPr/>
          </a:p>
        </p:txBody>
      </p:sp>
      <p:sp>
        <p:nvSpPr>
          <p:cNvPr id="241" name="Google Shape;241;p12"/>
          <p:cNvSpPr txBox="1"/>
          <p:nvPr/>
        </p:nvSpPr>
        <p:spPr>
          <a:xfrm>
            <a:off x="606425" y="1662113"/>
            <a:ext cx="184731"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p:txBody>
      </p:sp>
      <p:sp>
        <p:nvSpPr>
          <p:cNvPr id="242" name="Google Shape;242;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70BD9945-68DA-4A80-A3AF-B641F6AA8F6E}" type="datetime1">
              <a:rPr lang="en-US" smtClean="0"/>
              <a:t>2/22/2023</a:t>
            </a:fld>
            <a:endParaRPr/>
          </a:p>
        </p:txBody>
      </p:sp>
      <p:sp>
        <p:nvSpPr>
          <p:cNvPr id="243" name="Google Shape;243;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1371600" y="-228600"/>
            <a:ext cx="7498080" cy="10207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Deadlock Prevention</a:t>
            </a:r>
            <a:endParaRPr/>
          </a:p>
        </p:txBody>
      </p:sp>
      <p:sp>
        <p:nvSpPr>
          <p:cNvPr id="249" name="Google Shape;249;p13"/>
          <p:cNvSpPr txBox="1">
            <a:spLocks noGrp="1"/>
          </p:cNvSpPr>
          <p:nvPr>
            <p:ph type="body" idx="1"/>
          </p:nvPr>
        </p:nvSpPr>
        <p:spPr>
          <a:xfrm>
            <a:off x="914400" y="685800"/>
            <a:ext cx="7772400" cy="5486400"/>
          </a:xfrm>
          <a:prstGeom prst="rect">
            <a:avLst/>
          </a:prstGeom>
          <a:noFill/>
          <a:ln>
            <a:noFill/>
          </a:ln>
        </p:spPr>
        <p:txBody>
          <a:bodyPr spcFirstLastPara="1" wrap="square" lIns="91425" tIns="45700" rIns="91425" bIns="45700" anchor="t" anchorCtr="0">
            <a:noAutofit/>
          </a:bodyPr>
          <a:lstStyle/>
          <a:p>
            <a:pPr marL="365760" lvl="0" indent="-283464" algn="l" rtl="0">
              <a:lnSpc>
                <a:spcPct val="170000"/>
              </a:lnSpc>
              <a:spcBef>
                <a:spcPts val="0"/>
              </a:spcBef>
              <a:spcAft>
                <a:spcPts val="0"/>
              </a:spcAft>
              <a:buSzPts val="1920"/>
              <a:buChar char="⚫"/>
            </a:pPr>
            <a:r>
              <a:rPr lang="en-US" sz="2400" b="1">
                <a:latin typeface="Times New Roman"/>
                <a:ea typeface="Times New Roman"/>
                <a:cs typeface="Times New Roman"/>
                <a:sym typeface="Times New Roman"/>
              </a:rPr>
              <a:t>Hold and Wait</a:t>
            </a:r>
            <a:r>
              <a:rPr lang="en-US" sz="2400">
                <a:latin typeface="Times New Roman"/>
                <a:ea typeface="Times New Roman"/>
                <a:cs typeface="Times New Roman"/>
                <a:sym typeface="Times New Roman"/>
              </a:rPr>
              <a:t> – must guarantee that whenever a process requests a resource, it does not hold any other resources.</a:t>
            </a:r>
            <a:endParaRPr/>
          </a:p>
          <a:p>
            <a:pPr marL="859536" lvl="1" indent="-457200" algn="l" rtl="0">
              <a:lnSpc>
                <a:spcPct val="170000"/>
              </a:lnSpc>
              <a:spcBef>
                <a:spcPts val="550"/>
              </a:spcBef>
              <a:spcAft>
                <a:spcPts val="0"/>
              </a:spcAft>
              <a:buSzPts val="2400"/>
              <a:buFont typeface="Gill Sans"/>
              <a:buAutoNum type="arabicPeriod"/>
            </a:pPr>
            <a:r>
              <a:rPr lang="en-US" sz="2400">
                <a:latin typeface="Times New Roman"/>
                <a:ea typeface="Times New Roman"/>
                <a:cs typeface="Times New Roman"/>
                <a:sym typeface="Times New Roman"/>
              </a:rPr>
              <a:t>Require process to request and be allocated all its resources before it begins execution,                                                      </a:t>
            </a:r>
            <a:r>
              <a:rPr lang="en-US" sz="2400" b="1">
                <a:latin typeface="Times New Roman"/>
                <a:ea typeface="Times New Roman"/>
                <a:cs typeface="Times New Roman"/>
                <a:sym typeface="Times New Roman"/>
              </a:rPr>
              <a:t>or </a:t>
            </a:r>
            <a:endParaRPr/>
          </a:p>
          <a:p>
            <a:pPr marL="859536" lvl="1" indent="-457200" algn="l" rtl="0">
              <a:lnSpc>
                <a:spcPct val="170000"/>
              </a:lnSpc>
              <a:spcBef>
                <a:spcPts val="550"/>
              </a:spcBef>
              <a:spcAft>
                <a:spcPts val="0"/>
              </a:spcAft>
              <a:buSzPts val="2400"/>
              <a:buFont typeface="Gill Sans"/>
              <a:buAutoNum type="arabicPeriod"/>
            </a:pPr>
            <a:r>
              <a:rPr lang="en-US" sz="2400">
                <a:latin typeface="Times New Roman"/>
                <a:ea typeface="Times New Roman"/>
                <a:cs typeface="Times New Roman"/>
                <a:sym typeface="Times New Roman"/>
              </a:rPr>
              <a:t>allow process to request resources only when the process has none.</a:t>
            </a:r>
            <a:endParaRPr/>
          </a:p>
          <a:p>
            <a:pPr marL="640080" lvl="1" indent="-237744" algn="l" rtl="0">
              <a:lnSpc>
                <a:spcPct val="170000"/>
              </a:lnSpc>
              <a:spcBef>
                <a:spcPts val="550"/>
              </a:spcBef>
              <a:spcAft>
                <a:spcPts val="0"/>
              </a:spcAft>
              <a:buSzPts val="2400"/>
              <a:buChar char="◦"/>
            </a:pPr>
            <a:r>
              <a:rPr lang="en-US" sz="2400">
                <a:latin typeface="Times New Roman"/>
                <a:ea typeface="Times New Roman"/>
                <a:cs typeface="Times New Roman"/>
                <a:sym typeface="Times New Roman"/>
              </a:rPr>
              <a:t>Low resource utilization; starvation possible.</a:t>
            </a:r>
            <a:endParaRPr/>
          </a:p>
        </p:txBody>
      </p:sp>
      <p:sp>
        <p:nvSpPr>
          <p:cNvPr id="250" name="Google Shape;250;p13"/>
          <p:cNvSpPr txBox="1"/>
          <p:nvPr/>
        </p:nvSpPr>
        <p:spPr>
          <a:xfrm>
            <a:off x="606425" y="1662113"/>
            <a:ext cx="184731"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p:txBody>
      </p:sp>
      <p:sp>
        <p:nvSpPr>
          <p:cNvPr id="251" name="Google Shape;251;p1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8498DDD1-D550-43C9-A553-37EA8F8F4E7B}" type="datetime1">
              <a:rPr lang="en-US" smtClean="0"/>
              <a:t>2/22/2023</a:t>
            </a:fld>
            <a:endParaRPr/>
          </a:p>
        </p:txBody>
      </p:sp>
      <p:sp>
        <p:nvSpPr>
          <p:cNvPr id="252" name="Google Shape;252;p1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1447800" y="0"/>
            <a:ext cx="7498080" cy="838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Deadlock Prevention (Cont.)</a:t>
            </a:r>
            <a:endParaRPr/>
          </a:p>
        </p:txBody>
      </p:sp>
      <p:sp>
        <p:nvSpPr>
          <p:cNvPr id="258" name="Google Shape;258;p14"/>
          <p:cNvSpPr txBox="1">
            <a:spLocks noGrp="1"/>
          </p:cNvSpPr>
          <p:nvPr>
            <p:ph type="body" idx="1"/>
          </p:nvPr>
        </p:nvSpPr>
        <p:spPr>
          <a:xfrm>
            <a:off x="914400" y="762000"/>
            <a:ext cx="7848600" cy="4800600"/>
          </a:xfrm>
          <a:prstGeom prst="rect">
            <a:avLst/>
          </a:prstGeom>
          <a:noFill/>
          <a:ln>
            <a:noFill/>
          </a:ln>
        </p:spPr>
        <p:txBody>
          <a:bodyPr spcFirstLastPara="1" wrap="square" lIns="91425" tIns="45700" rIns="91425" bIns="45700" anchor="t" anchorCtr="0">
            <a:noAutofit/>
          </a:bodyPr>
          <a:lstStyle/>
          <a:p>
            <a:pPr marL="365760" lvl="0" indent="-283464" algn="l" rtl="0">
              <a:lnSpc>
                <a:spcPct val="150000"/>
              </a:lnSpc>
              <a:spcBef>
                <a:spcPts val="0"/>
              </a:spcBef>
              <a:spcAft>
                <a:spcPts val="0"/>
              </a:spcAft>
              <a:buSzPts val="2240"/>
              <a:buChar char="⚫"/>
            </a:pPr>
            <a:r>
              <a:rPr lang="en-US" sz="2800" b="1">
                <a:latin typeface="Times New Roman"/>
                <a:ea typeface="Times New Roman"/>
                <a:cs typeface="Times New Roman"/>
                <a:sym typeface="Times New Roman"/>
              </a:rPr>
              <a:t>No Preemption</a:t>
            </a:r>
            <a:r>
              <a:rPr lang="en-US" sz="2800">
                <a:latin typeface="Times New Roman"/>
                <a:ea typeface="Times New Roman"/>
                <a:cs typeface="Times New Roman"/>
                <a:sym typeface="Times New Roman"/>
              </a:rPr>
              <a:t> –</a:t>
            </a:r>
            <a:endParaRPr/>
          </a:p>
          <a:p>
            <a:pPr marL="640080" lvl="1" indent="-237744" algn="l" rtl="0">
              <a:lnSpc>
                <a:spcPct val="150000"/>
              </a:lnSpc>
              <a:spcBef>
                <a:spcPts val="550"/>
              </a:spcBef>
              <a:spcAft>
                <a:spcPts val="0"/>
              </a:spcAft>
              <a:buSzPts val="2400"/>
              <a:buChar char="◦"/>
            </a:pPr>
            <a:r>
              <a:rPr lang="en-US" sz="2400">
                <a:latin typeface="Times New Roman"/>
                <a:ea typeface="Times New Roman"/>
                <a:cs typeface="Times New Roman"/>
                <a:sym typeface="Times New Roman"/>
              </a:rPr>
              <a:t>If a process that is holding some resources requests another resource that cannot be immediately allocated to it, then all resources currently being held are released.</a:t>
            </a:r>
            <a:endParaRPr/>
          </a:p>
          <a:p>
            <a:pPr marL="640080" lvl="1" indent="-237744" algn="l" rtl="0">
              <a:lnSpc>
                <a:spcPct val="150000"/>
              </a:lnSpc>
              <a:spcBef>
                <a:spcPts val="550"/>
              </a:spcBef>
              <a:spcAft>
                <a:spcPts val="0"/>
              </a:spcAft>
              <a:buSzPts val="2400"/>
              <a:buChar char="◦"/>
            </a:pPr>
            <a:r>
              <a:rPr lang="en-US" sz="2400">
                <a:latin typeface="Times New Roman"/>
                <a:ea typeface="Times New Roman"/>
                <a:cs typeface="Times New Roman"/>
                <a:sym typeface="Times New Roman"/>
              </a:rPr>
              <a:t>Preempted resources are added to the list of resources for which the process is waiting.</a:t>
            </a:r>
            <a:endParaRPr/>
          </a:p>
          <a:p>
            <a:pPr marL="640080" lvl="1" indent="-237744" algn="l" rtl="0">
              <a:lnSpc>
                <a:spcPct val="150000"/>
              </a:lnSpc>
              <a:spcBef>
                <a:spcPts val="550"/>
              </a:spcBef>
              <a:spcAft>
                <a:spcPts val="0"/>
              </a:spcAft>
              <a:buSzPts val="2400"/>
              <a:buChar char="◦"/>
            </a:pPr>
            <a:r>
              <a:rPr lang="en-US" sz="2400">
                <a:latin typeface="Times New Roman"/>
                <a:ea typeface="Times New Roman"/>
                <a:cs typeface="Times New Roman"/>
                <a:sym typeface="Times New Roman"/>
              </a:rPr>
              <a:t>Process will be restarted only when it can regain its old resources, as well as the new ones that it is requesting.</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640080" lvl="1" indent="-85344" algn="l" rtl="0">
              <a:lnSpc>
                <a:spcPct val="150000"/>
              </a:lnSpc>
              <a:spcBef>
                <a:spcPts val="550"/>
              </a:spcBef>
              <a:spcAft>
                <a:spcPts val="0"/>
              </a:spcAft>
              <a:buSzPts val="2400"/>
              <a:buNone/>
            </a:pPr>
            <a:endParaRPr sz="2400">
              <a:latin typeface="Times New Roman"/>
              <a:ea typeface="Times New Roman"/>
              <a:cs typeface="Times New Roman"/>
              <a:sym typeface="Times New Roman"/>
            </a:endParaRPr>
          </a:p>
        </p:txBody>
      </p:sp>
      <p:sp>
        <p:nvSpPr>
          <p:cNvPr id="259" name="Google Shape;259;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BC11315-4CCF-4AE6-B57C-AE1D65BF48AF}" type="datetime1">
              <a:rPr lang="en-US" smtClean="0"/>
              <a:t>2/22/2023</a:t>
            </a:fld>
            <a:endParaRPr/>
          </a:p>
        </p:txBody>
      </p:sp>
      <p:sp>
        <p:nvSpPr>
          <p:cNvPr id="260" name="Google Shape;260;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a:spLocks noGrp="1"/>
          </p:cNvSpPr>
          <p:nvPr>
            <p:ph type="title"/>
          </p:nvPr>
        </p:nvSpPr>
        <p:spPr>
          <a:xfrm>
            <a:off x="1447800" y="0"/>
            <a:ext cx="7498080" cy="838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Deadlock Prevention (Cont.)</a:t>
            </a:r>
            <a:endParaRPr/>
          </a:p>
        </p:txBody>
      </p:sp>
      <p:sp>
        <p:nvSpPr>
          <p:cNvPr id="266" name="Google Shape;266;p15"/>
          <p:cNvSpPr txBox="1">
            <a:spLocks noGrp="1"/>
          </p:cNvSpPr>
          <p:nvPr>
            <p:ph type="body" idx="1"/>
          </p:nvPr>
        </p:nvSpPr>
        <p:spPr>
          <a:xfrm>
            <a:off x="990600" y="990600"/>
            <a:ext cx="7848600" cy="4800600"/>
          </a:xfrm>
          <a:prstGeom prst="rect">
            <a:avLst/>
          </a:prstGeom>
          <a:noFill/>
          <a:ln>
            <a:noFill/>
          </a:ln>
        </p:spPr>
        <p:txBody>
          <a:bodyPr spcFirstLastPara="1" wrap="square" lIns="91425" tIns="45700" rIns="91425" bIns="45700" anchor="t" anchorCtr="0">
            <a:noAutofit/>
          </a:bodyPr>
          <a:lstStyle/>
          <a:p>
            <a:pPr marL="365760" lvl="0" indent="-283464" algn="l" rtl="0">
              <a:lnSpc>
                <a:spcPct val="150000"/>
              </a:lnSpc>
              <a:spcBef>
                <a:spcPts val="0"/>
              </a:spcBef>
              <a:spcAft>
                <a:spcPts val="0"/>
              </a:spcAft>
              <a:buSzPts val="1920"/>
              <a:buChar char="⚫"/>
            </a:pPr>
            <a:r>
              <a:rPr lang="en-US" sz="2400" b="1">
                <a:latin typeface="Times New Roman"/>
                <a:ea typeface="Times New Roman"/>
                <a:cs typeface="Times New Roman"/>
                <a:sym typeface="Times New Roman"/>
              </a:rPr>
              <a:t>Circular Wait</a:t>
            </a:r>
            <a:r>
              <a:rPr lang="en-US" sz="2400">
                <a:latin typeface="Times New Roman"/>
                <a:ea typeface="Times New Roman"/>
                <a:cs typeface="Times New Roman"/>
                <a:sym typeface="Times New Roman"/>
              </a:rPr>
              <a:t> – impose a total ordering of all resource types, and require that each process requests resources in an increasing order of enumeration.</a:t>
            </a:r>
            <a:endParaRPr/>
          </a:p>
          <a:p>
            <a:pPr marL="640080" lvl="1" indent="-110744" algn="l" rtl="0">
              <a:lnSpc>
                <a:spcPct val="150000"/>
              </a:lnSpc>
              <a:spcBef>
                <a:spcPts val="550"/>
              </a:spcBef>
              <a:spcAft>
                <a:spcPts val="0"/>
              </a:spcAft>
              <a:buSzPts val="2000"/>
              <a:buNone/>
            </a:pPr>
            <a:endParaRPr sz="2000">
              <a:latin typeface="Times New Roman"/>
              <a:ea typeface="Times New Roman"/>
              <a:cs typeface="Times New Roman"/>
              <a:sym typeface="Times New Roman"/>
            </a:endParaRPr>
          </a:p>
        </p:txBody>
      </p:sp>
      <p:sp>
        <p:nvSpPr>
          <p:cNvPr id="267" name="Google Shape;267;p15"/>
          <p:cNvSpPr/>
          <p:nvPr/>
        </p:nvSpPr>
        <p:spPr>
          <a:xfrm>
            <a:off x="1828800" y="5029200"/>
            <a:ext cx="990600" cy="685800"/>
          </a:xfrm>
          <a:prstGeom prst="rect">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Hard Disk</a:t>
            </a:r>
            <a:endParaRPr sz="1800">
              <a:solidFill>
                <a:schemeClr val="dk1"/>
              </a:solidFill>
              <a:latin typeface="Gill Sans"/>
              <a:ea typeface="Gill Sans"/>
              <a:cs typeface="Gill Sans"/>
              <a:sym typeface="Gill Sans"/>
            </a:endParaRPr>
          </a:p>
        </p:txBody>
      </p:sp>
      <p:sp>
        <p:nvSpPr>
          <p:cNvPr id="268" name="Google Shape;268;p15"/>
          <p:cNvSpPr/>
          <p:nvPr/>
        </p:nvSpPr>
        <p:spPr>
          <a:xfrm>
            <a:off x="4038600" y="5029200"/>
            <a:ext cx="990600" cy="685800"/>
          </a:xfrm>
          <a:prstGeom prst="rect">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CD Drive</a:t>
            </a:r>
            <a:endParaRPr sz="1800">
              <a:solidFill>
                <a:schemeClr val="dk1"/>
              </a:solidFill>
              <a:latin typeface="Gill Sans"/>
              <a:ea typeface="Gill Sans"/>
              <a:cs typeface="Gill Sans"/>
              <a:sym typeface="Gill Sans"/>
            </a:endParaRPr>
          </a:p>
        </p:txBody>
      </p:sp>
      <p:sp>
        <p:nvSpPr>
          <p:cNvPr id="269" name="Google Shape;269;p15"/>
          <p:cNvSpPr/>
          <p:nvPr/>
        </p:nvSpPr>
        <p:spPr>
          <a:xfrm>
            <a:off x="6096000" y="4953000"/>
            <a:ext cx="990600" cy="685800"/>
          </a:xfrm>
          <a:prstGeom prst="rect">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Printer </a:t>
            </a:r>
            <a:endParaRPr sz="1800">
              <a:solidFill>
                <a:schemeClr val="dk1"/>
              </a:solidFill>
              <a:latin typeface="Gill Sans"/>
              <a:ea typeface="Gill Sans"/>
              <a:cs typeface="Gill Sans"/>
              <a:sym typeface="Gill Sans"/>
            </a:endParaRPr>
          </a:p>
        </p:txBody>
      </p:sp>
      <p:sp>
        <p:nvSpPr>
          <p:cNvPr id="270" name="Google Shape;270;p15"/>
          <p:cNvSpPr/>
          <p:nvPr/>
        </p:nvSpPr>
        <p:spPr>
          <a:xfrm>
            <a:off x="1905000" y="3200400"/>
            <a:ext cx="685800" cy="685800"/>
          </a:xfrm>
          <a:prstGeom prst="ellipse">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P1</a:t>
            </a:r>
            <a:endParaRPr sz="1800">
              <a:solidFill>
                <a:schemeClr val="dk1"/>
              </a:solidFill>
              <a:latin typeface="Times New Roman"/>
              <a:ea typeface="Times New Roman"/>
              <a:cs typeface="Times New Roman"/>
              <a:sym typeface="Times New Roman"/>
            </a:endParaRPr>
          </a:p>
        </p:txBody>
      </p:sp>
      <p:sp>
        <p:nvSpPr>
          <p:cNvPr id="271" name="Google Shape;271;p15"/>
          <p:cNvSpPr/>
          <p:nvPr/>
        </p:nvSpPr>
        <p:spPr>
          <a:xfrm>
            <a:off x="6400800" y="3276600"/>
            <a:ext cx="685800" cy="685800"/>
          </a:xfrm>
          <a:prstGeom prst="ellipse">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P3</a:t>
            </a:r>
            <a:endParaRPr sz="1800">
              <a:solidFill>
                <a:schemeClr val="dk1"/>
              </a:solidFill>
              <a:latin typeface="Times New Roman"/>
              <a:ea typeface="Times New Roman"/>
              <a:cs typeface="Times New Roman"/>
              <a:sym typeface="Times New Roman"/>
            </a:endParaRPr>
          </a:p>
        </p:txBody>
      </p:sp>
      <p:sp>
        <p:nvSpPr>
          <p:cNvPr id="272" name="Google Shape;272;p15"/>
          <p:cNvSpPr/>
          <p:nvPr/>
        </p:nvSpPr>
        <p:spPr>
          <a:xfrm>
            <a:off x="4038600" y="3200400"/>
            <a:ext cx="685800" cy="685800"/>
          </a:xfrm>
          <a:prstGeom prst="ellipse">
            <a:avLst/>
          </a:prstGeom>
          <a:noFill/>
          <a:ln w="25400" cap="flat" cmpd="sng">
            <a:solidFill>
              <a:srgbClr val="862C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P2</a:t>
            </a:r>
            <a:endParaRPr sz="1800">
              <a:solidFill>
                <a:schemeClr val="dk1"/>
              </a:solidFill>
              <a:latin typeface="Times New Roman"/>
              <a:ea typeface="Times New Roman"/>
              <a:cs typeface="Times New Roman"/>
              <a:sym typeface="Times New Roman"/>
            </a:endParaRPr>
          </a:p>
        </p:txBody>
      </p:sp>
      <p:cxnSp>
        <p:nvCxnSpPr>
          <p:cNvPr id="273" name="Google Shape;273;p15"/>
          <p:cNvCxnSpPr>
            <a:stCxn id="267" idx="0"/>
            <a:endCxn id="270" idx="4"/>
          </p:cNvCxnSpPr>
          <p:nvPr/>
        </p:nvCxnSpPr>
        <p:spPr>
          <a:xfrm rot="10800000">
            <a:off x="2247900" y="3886200"/>
            <a:ext cx="76200" cy="1143000"/>
          </a:xfrm>
          <a:prstGeom prst="straightConnector1">
            <a:avLst/>
          </a:prstGeom>
          <a:noFill/>
          <a:ln w="28575" cap="flat" cmpd="sng">
            <a:solidFill>
              <a:schemeClr val="accent1"/>
            </a:solidFill>
            <a:prstDash val="solid"/>
            <a:round/>
            <a:headEnd type="none" w="sm" len="sm"/>
            <a:tailEnd type="stealth" w="med" len="med"/>
          </a:ln>
        </p:spPr>
      </p:cxnSp>
      <p:cxnSp>
        <p:nvCxnSpPr>
          <p:cNvPr id="274" name="Google Shape;274;p15"/>
          <p:cNvCxnSpPr>
            <a:stCxn id="270" idx="6"/>
          </p:cNvCxnSpPr>
          <p:nvPr/>
        </p:nvCxnSpPr>
        <p:spPr>
          <a:xfrm>
            <a:off x="2590800" y="3543300"/>
            <a:ext cx="1447800" cy="1485900"/>
          </a:xfrm>
          <a:prstGeom prst="straightConnector1">
            <a:avLst/>
          </a:prstGeom>
          <a:noFill/>
          <a:ln w="28575" cap="flat" cmpd="sng">
            <a:solidFill>
              <a:schemeClr val="accent1"/>
            </a:solidFill>
            <a:prstDash val="solid"/>
            <a:round/>
            <a:headEnd type="none" w="sm" len="sm"/>
            <a:tailEnd type="stealth" w="med" len="med"/>
          </a:ln>
        </p:spPr>
      </p:cxnSp>
      <p:cxnSp>
        <p:nvCxnSpPr>
          <p:cNvPr id="275" name="Google Shape;275;p15"/>
          <p:cNvCxnSpPr>
            <a:endCxn id="272" idx="4"/>
          </p:cNvCxnSpPr>
          <p:nvPr/>
        </p:nvCxnSpPr>
        <p:spPr>
          <a:xfrm rot="10800000">
            <a:off x="4381500" y="3886200"/>
            <a:ext cx="38100" cy="1143000"/>
          </a:xfrm>
          <a:prstGeom prst="straightConnector1">
            <a:avLst/>
          </a:prstGeom>
          <a:noFill/>
          <a:ln w="28575" cap="flat" cmpd="sng">
            <a:solidFill>
              <a:schemeClr val="accent1"/>
            </a:solidFill>
            <a:prstDash val="solid"/>
            <a:round/>
            <a:headEnd type="none" w="sm" len="sm"/>
            <a:tailEnd type="stealth" w="med" len="med"/>
          </a:ln>
        </p:spPr>
      </p:cxnSp>
      <p:cxnSp>
        <p:nvCxnSpPr>
          <p:cNvPr id="276" name="Google Shape;276;p15"/>
          <p:cNvCxnSpPr>
            <a:stCxn id="272" idx="6"/>
          </p:cNvCxnSpPr>
          <p:nvPr/>
        </p:nvCxnSpPr>
        <p:spPr>
          <a:xfrm>
            <a:off x="4724400" y="3543300"/>
            <a:ext cx="1371600" cy="1409700"/>
          </a:xfrm>
          <a:prstGeom prst="straightConnector1">
            <a:avLst/>
          </a:prstGeom>
          <a:noFill/>
          <a:ln w="28575" cap="flat" cmpd="sng">
            <a:solidFill>
              <a:schemeClr val="accent1"/>
            </a:solidFill>
            <a:prstDash val="solid"/>
            <a:round/>
            <a:headEnd type="none" w="sm" len="sm"/>
            <a:tailEnd type="stealth" w="med" len="med"/>
          </a:ln>
        </p:spPr>
      </p:cxnSp>
      <p:cxnSp>
        <p:nvCxnSpPr>
          <p:cNvPr id="277" name="Google Shape;277;p15"/>
          <p:cNvCxnSpPr>
            <a:stCxn id="269" idx="0"/>
            <a:endCxn id="271" idx="4"/>
          </p:cNvCxnSpPr>
          <p:nvPr/>
        </p:nvCxnSpPr>
        <p:spPr>
          <a:xfrm rot="10800000" flipH="1">
            <a:off x="6591300" y="3962400"/>
            <a:ext cx="152400" cy="990600"/>
          </a:xfrm>
          <a:prstGeom prst="straightConnector1">
            <a:avLst/>
          </a:prstGeom>
          <a:noFill/>
          <a:ln w="28575" cap="flat" cmpd="sng">
            <a:solidFill>
              <a:schemeClr val="accent1"/>
            </a:solidFill>
            <a:prstDash val="solid"/>
            <a:round/>
            <a:headEnd type="none" w="sm" len="sm"/>
            <a:tailEnd type="stealth" w="med" len="med"/>
          </a:ln>
        </p:spPr>
      </p:cxnSp>
      <p:cxnSp>
        <p:nvCxnSpPr>
          <p:cNvPr id="278" name="Google Shape;278;p15"/>
          <p:cNvCxnSpPr/>
          <p:nvPr/>
        </p:nvCxnSpPr>
        <p:spPr>
          <a:xfrm flipH="1">
            <a:off x="2286000" y="3657600"/>
            <a:ext cx="4762500" cy="2095500"/>
          </a:xfrm>
          <a:prstGeom prst="bentConnector4">
            <a:avLst>
              <a:gd name="adj1" fmla="val -13366"/>
              <a:gd name="adj2" fmla="val 136420"/>
            </a:avLst>
          </a:prstGeom>
          <a:noFill/>
          <a:ln w="28575" cap="flat" cmpd="sng">
            <a:solidFill>
              <a:schemeClr val="accent1"/>
            </a:solidFill>
            <a:prstDash val="dash"/>
            <a:round/>
            <a:headEnd type="none" w="sm" len="sm"/>
            <a:tailEnd type="stealth" w="med" len="med"/>
          </a:ln>
        </p:spPr>
      </p:cxnSp>
      <p:cxnSp>
        <p:nvCxnSpPr>
          <p:cNvPr id="279" name="Google Shape;279;p15"/>
          <p:cNvCxnSpPr>
            <a:stCxn id="271" idx="2"/>
          </p:cNvCxnSpPr>
          <p:nvPr/>
        </p:nvCxnSpPr>
        <p:spPr>
          <a:xfrm flipH="1">
            <a:off x="5029200" y="3619500"/>
            <a:ext cx="1371600" cy="1409700"/>
          </a:xfrm>
          <a:prstGeom prst="straightConnector1">
            <a:avLst/>
          </a:prstGeom>
          <a:noFill/>
          <a:ln w="28575" cap="flat" cmpd="sng">
            <a:solidFill>
              <a:schemeClr val="accent1"/>
            </a:solidFill>
            <a:prstDash val="dash"/>
            <a:round/>
            <a:headEnd type="none" w="sm" len="sm"/>
            <a:tailEnd type="stealth" w="med" len="med"/>
          </a:ln>
        </p:spPr>
      </p:cxnSp>
      <p:sp>
        <p:nvSpPr>
          <p:cNvPr id="280" name="Google Shape;280;p15"/>
          <p:cNvSpPr txBox="1"/>
          <p:nvPr/>
        </p:nvSpPr>
        <p:spPr>
          <a:xfrm>
            <a:off x="1143000" y="5181600"/>
            <a:ext cx="68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ID=1</a:t>
            </a:r>
            <a:endParaRPr sz="1800">
              <a:solidFill>
                <a:schemeClr val="dk1"/>
              </a:solidFill>
              <a:latin typeface="Times New Roman"/>
              <a:ea typeface="Times New Roman"/>
              <a:cs typeface="Times New Roman"/>
              <a:sym typeface="Times New Roman"/>
            </a:endParaRPr>
          </a:p>
        </p:txBody>
      </p:sp>
      <p:sp>
        <p:nvSpPr>
          <p:cNvPr id="281" name="Google Shape;281;p15"/>
          <p:cNvSpPr txBox="1"/>
          <p:nvPr/>
        </p:nvSpPr>
        <p:spPr>
          <a:xfrm>
            <a:off x="3276600" y="5181600"/>
            <a:ext cx="68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ID=5</a:t>
            </a:r>
            <a:endParaRPr sz="1800">
              <a:solidFill>
                <a:schemeClr val="dk1"/>
              </a:solidFill>
              <a:latin typeface="Times New Roman"/>
              <a:ea typeface="Times New Roman"/>
              <a:cs typeface="Times New Roman"/>
              <a:sym typeface="Times New Roman"/>
            </a:endParaRPr>
          </a:p>
        </p:txBody>
      </p:sp>
      <p:sp>
        <p:nvSpPr>
          <p:cNvPr id="282" name="Google Shape;282;p15"/>
          <p:cNvSpPr txBox="1"/>
          <p:nvPr/>
        </p:nvSpPr>
        <p:spPr>
          <a:xfrm>
            <a:off x="5410200" y="5105400"/>
            <a:ext cx="68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ID=7</a:t>
            </a:r>
            <a:endParaRPr sz="1800">
              <a:solidFill>
                <a:schemeClr val="dk1"/>
              </a:solidFill>
              <a:latin typeface="Times New Roman"/>
              <a:ea typeface="Times New Roman"/>
              <a:cs typeface="Times New Roman"/>
              <a:sym typeface="Times New Roman"/>
            </a:endParaRPr>
          </a:p>
        </p:txBody>
      </p:sp>
      <p:sp>
        <p:nvSpPr>
          <p:cNvPr id="283" name="Google Shape;283;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41FEF9C1-8336-42F4-9524-7E8ECFD6C124}" type="datetime1">
              <a:rPr lang="en-US" smtClean="0"/>
              <a:t>2/22/2023</a:t>
            </a:fld>
            <a:endParaRPr/>
          </a:p>
        </p:txBody>
      </p:sp>
      <p:sp>
        <p:nvSpPr>
          <p:cNvPr id="284" name="Google Shape;284;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6"/>
          <p:cNvSpPr txBox="1">
            <a:spLocks noGrp="1"/>
          </p:cNvSpPr>
          <p:nvPr>
            <p:ph type="title"/>
          </p:nvPr>
        </p:nvSpPr>
        <p:spPr>
          <a:xfrm>
            <a:off x="1447800" y="0"/>
            <a:ext cx="749808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Deadlock Avoidance</a:t>
            </a:r>
            <a:endParaRPr/>
          </a:p>
        </p:txBody>
      </p:sp>
      <p:sp>
        <p:nvSpPr>
          <p:cNvPr id="290" name="Google Shape;290;p16"/>
          <p:cNvSpPr txBox="1">
            <a:spLocks noGrp="1"/>
          </p:cNvSpPr>
          <p:nvPr>
            <p:ph type="body" idx="1"/>
          </p:nvPr>
        </p:nvSpPr>
        <p:spPr>
          <a:xfrm>
            <a:off x="838200" y="1752600"/>
            <a:ext cx="8077200" cy="4114800"/>
          </a:xfrm>
          <a:prstGeom prst="rect">
            <a:avLst/>
          </a:prstGeom>
          <a:noFill/>
          <a:ln>
            <a:noFill/>
          </a:ln>
        </p:spPr>
        <p:txBody>
          <a:bodyPr spcFirstLastPara="1" wrap="square" lIns="91425" tIns="45700" rIns="91425" bIns="45700" anchor="t" anchorCtr="0">
            <a:noAutofit/>
          </a:bodyPr>
          <a:lstStyle/>
          <a:p>
            <a:pPr marL="365760" lvl="0" indent="-283464" algn="l" rtl="0">
              <a:lnSpc>
                <a:spcPct val="170000"/>
              </a:lnSpc>
              <a:spcBef>
                <a:spcPts val="0"/>
              </a:spcBef>
              <a:spcAft>
                <a:spcPts val="0"/>
              </a:spcAft>
              <a:buSzPts val="1600"/>
              <a:buChar char="⚫"/>
            </a:pPr>
            <a:r>
              <a:rPr lang="en-US" sz="2000">
                <a:latin typeface="Times New Roman"/>
                <a:ea typeface="Times New Roman"/>
                <a:cs typeface="Times New Roman"/>
                <a:sym typeface="Times New Roman"/>
              </a:rPr>
              <a:t>Simplest and most useful model requires that each process declare the </a:t>
            </a:r>
            <a:r>
              <a:rPr lang="en-US" sz="2000" i="1">
                <a:latin typeface="Times New Roman"/>
                <a:ea typeface="Times New Roman"/>
                <a:cs typeface="Times New Roman"/>
                <a:sym typeface="Times New Roman"/>
              </a:rPr>
              <a:t>maximum number</a:t>
            </a:r>
            <a:r>
              <a:rPr lang="en-US" sz="2000">
                <a:latin typeface="Times New Roman"/>
                <a:ea typeface="Times New Roman"/>
                <a:cs typeface="Times New Roman"/>
                <a:sym typeface="Times New Roman"/>
              </a:rPr>
              <a:t> of resources of each type that it may need.</a:t>
            </a:r>
            <a:endParaRPr/>
          </a:p>
          <a:p>
            <a:pPr marL="365760" lvl="0" indent="-283464" algn="l" rtl="0">
              <a:lnSpc>
                <a:spcPct val="170000"/>
              </a:lnSpc>
              <a:spcBef>
                <a:spcPts val="600"/>
              </a:spcBef>
              <a:spcAft>
                <a:spcPts val="0"/>
              </a:spcAft>
              <a:buSzPts val="1600"/>
              <a:buChar char="⚫"/>
            </a:pPr>
            <a:r>
              <a:rPr lang="en-US" sz="2000">
                <a:latin typeface="Times New Roman"/>
                <a:ea typeface="Times New Roman"/>
                <a:cs typeface="Times New Roman"/>
                <a:sym typeface="Times New Roman"/>
              </a:rPr>
              <a:t>The deadlock-avoidance algorithm dynamically examines the resource-allocation state to ensure that there can never be a circular-wait condition.</a:t>
            </a:r>
            <a:endParaRPr/>
          </a:p>
          <a:p>
            <a:pPr marL="365760" lvl="0" indent="-283464" algn="l" rtl="0">
              <a:lnSpc>
                <a:spcPct val="170000"/>
              </a:lnSpc>
              <a:spcBef>
                <a:spcPts val="600"/>
              </a:spcBef>
              <a:spcAft>
                <a:spcPts val="0"/>
              </a:spcAft>
              <a:buSzPts val="1600"/>
              <a:buChar char="⚫"/>
            </a:pPr>
            <a:r>
              <a:rPr lang="en-US" sz="2000">
                <a:latin typeface="Times New Roman"/>
                <a:ea typeface="Times New Roman"/>
                <a:cs typeface="Times New Roman"/>
                <a:sym typeface="Times New Roman"/>
              </a:rPr>
              <a:t>Resource-allocation </a:t>
            </a:r>
            <a:r>
              <a:rPr lang="en-US" sz="2000" i="1">
                <a:latin typeface="Times New Roman"/>
                <a:ea typeface="Times New Roman"/>
                <a:cs typeface="Times New Roman"/>
                <a:sym typeface="Times New Roman"/>
              </a:rPr>
              <a:t>state</a:t>
            </a:r>
            <a:r>
              <a:rPr lang="en-US" sz="2000">
                <a:latin typeface="Times New Roman"/>
                <a:ea typeface="Times New Roman"/>
                <a:cs typeface="Times New Roman"/>
                <a:sym typeface="Times New Roman"/>
              </a:rPr>
              <a:t> is defined by the number of available and allocated resources, and the maximum demands of the processes.</a:t>
            </a:r>
            <a:endParaRPr/>
          </a:p>
        </p:txBody>
      </p:sp>
      <p:sp>
        <p:nvSpPr>
          <p:cNvPr id="291" name="Google Shape;291;p16"/>
          <p:cNvSpPr txBox="1"/>
          <p:nvPr/>
        </p:nvSpPr>
        <p:spPr>
          <a:xfrm>
            <a:off x="796843" y="914400"/>
            <a:ext cx="8347157"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Requires that the system has some additional </a:t>
            </a:r>
            <a:r>
              <a:rPr lang="en-US" sz="2400" i="1">
                <a:solidFill>
                  <a:schemeClr val="dk1"/>
                </a:solidFill>
                <a:latin typeface="Times New Roman"/>
                <a:ea typeface="Times New Roman"/>
                <a:cs typeface="Times New Roman"/>
                <a:sym typeface="Times New Roman"/>
              </a:rPr>
              <a:t>a priori </a:t>
            </a:r>
            <a:r>
              <a:rPr lang="en-US" sz="2400">
                <a:solidFill>
                  <a:schemeClr val="dk1"/>
                </a:solidFill>
                <a:latin typeface="Times New Roman"/>
                <a:ea typeface="Times New Roman"/>
                <a:cs typeface="Times New Roman"/>
                <a:sym typeface="Times New Roman"/>
              </a:rPr>
              <a:t>information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available.</a:t>
            </a:r>
            <a:endParaRPr/>
          </a:p>
        </p:txBody>
      </p:sp>
      <p:sp>
        <p:nvSpPr>
          <p:cNvPr id="292" name="Google Shape;292;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45F2482B-FF91-4EB7-9148-B8C3E4D7A41F}" type="datetime1">
              <a:rPr lang="en-US" smtClean="0"/>
              <a:t>2/22/2023</a:t>
            </a:fld>
            <a:endParaRPr/>
          </a:p>
        </p:txBody>
      </p:sp>
      <p:sp>
        <p:nvSpPr>
          <p:cNvPr id="293" name="Google Shape;293;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1435608" y="274638"/>
            <a:ext cx="7498080" cy="41116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22DA4"/>
              </a:buClr>
              <a:buSzPct val="100000"/>
              <a:buFont typeface="Gill Sans"/>
              <a:buNone/>
            </a:pPr>
            <a:r>
              <a:rPr lang="en-US"/>
              <a:t>Safe State</a:t>
            </a:r>
            <a:endParaRPr/>
          </a:p>
        </p:txBody>
      </p:sp>
      <p:sp>
        <p:nvSpPr>
          <p:cNvPr id="299" name="Google Shape;299;p17"/>
          <p:cNvSpPr txBox="1">
            <a:spLocks noGrp="1"/>
          </p:cNvSpPr>
          <p:nvPr>
            <p:ph type="body" idx="1"/>
          </p:nvPr>
        </p:nvSpPr>
        <p:spPr>
          <a:xfrm>
            <a:off x="1143000" y="609600"/>
            <a:ext cx="7620000" cy="4572000"/>
          </a:xfrm>
          <a:prstGeom prst="rect">
            <a:avLst/>
          </a:prstGeom>
          <a:noFill/>
          <a:ln>
            <a:noFill/>
          </a:ln>
        </p:spPr>
        <p:txBody>
          <a:bodyPr spcFirstLastPara="1" wrap="square" lIns="91425" tIns="45700" rIns="91425" bIns="45700" anchor="t" anchorCtr="0">
            <a:noAutofit/>
          </a:bodyPr>
          <a:lstStyle/>
          <a:p>
            <a:pPr marL="365760" lvl="0" indent="-283464" algn="l" rtl="0">
              <a:lnSpc>
                <a:spcPct val="150000"/>
              </a:lnSpc>
              <a:spcBef>
                <a:spcPts val="0"/>
              </a:spcBef>
              <a:spcAft>
                <a:spcPts val="0"/>
              </a:spcAft>
              <a:buSzPts val="1600"/>
              <a:buChar char="⚫"/>
            </a:pPr>
            <a:r>
              <a:rPr lang="en-US" sz="2000">
                <a:latin typeface="Times New Roman"/>
                <a:ea typeface="Times New Roman"/>
                <a:cs typeface="Times New Roman"/>
                <a:sym typeface="Times New Roman"/>
              </a:rPr>
              <a:t>When a process requests an available resource, system must decide if immediate allocation leaves the system in a </a:t>
            </a:r>
            <a:r>
              <a:rPr lang="en-US" sz="2000" i="1">
                <a:latin typeface="Times New Roman"/>
                <a:ea typeface="Times New Roman"/>
                <a:cs typeface="Times New Roman"/>
                <a:sym typeface="Times New Roman"/>
              </a:rPr>
              <a:t>safe state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365760" lvl="0" indent="-283464" algn="l" rtl="0">
              <a:lnSpc>
                <a:spcPct val="150000"/>
              </a:lnSpc>
              <a:spcBef>
                <a:spcPts val="600"/>
              </a:spcBef>
              <a:spcAft>
                <a:spcPts val="0"/>
              </a:spcAft>
              <a:buSzPts val="1600"/>
              <a:buChar char="⚫"/>
            </a:pPr>
            <a:r>
              <a:rPr lang="en-US" sz="2000">
                <a:latin typeface="Times New Roman"/>
                <a:ea typeface="Times New Roman"/>
                <a:cs typeface="Times New Roman"/>
                <a:sym typeface="Times New Roman"/>
              </a:rPr>
              <a:t>System is in safe state if there exists a safe sequence of all processes. </a:t>
            </a:r>
            <a:endParaRPr/>
          </a:p>
          <a:p>
            <a:pPr marL="365760" lvl="0" indent="-283464" algn="l" rtl="0">
              <a:lnSpc>
                <a:spcPct val="150000"/>
              </a:lnSpc>
              <a:spcBef>
                <a:spcPts val="600"/>
              </a:spcBef>
              <a:spcAft>
                <a:spcPts val="0"/>
              </a:spcAft>
              <a:buSzPts val="1600"/>
              <a:buChar char="⚫"/>
            </a:pPr>
            <a:r>
              <a:rPr lang="en-US" sz="2000">
                <a:latin typeface="Times New Roman"/>
                <a:ea typeface="Times New Roman"/>
                <a:cs typeface="Times New Roman"/>
                <a:sym typeface="Times New Roman"/>
              </a:rPr>
              <a:t>Sequence &lt;</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 </a:t>
            </a:r>
            <a:r>
              <a:rPr lang="en-US" sz="2000" i="1">
                <a:latin typeface="Times New Roman"/>
                <a:ea typeface="Times New Roman"/>
                <a:cs typeface="Times New Roman"/>
                <a:sym typeface="Times New Roman"/>
              </a:rPr>
              <a:t>P</a:t>
            </a:r>
            <a:r>
              <a:rPr lang="en-US" sz="2000" i="1" baseline="-25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&gt; is safe if for each</a:t>
            </a:r>
            <a:r>
              <a:rPr lang="en-US" sz="2000" i="1">
                <a:latin typeface="Times New Roman"/>
                <a:ea typeface="Times New Roman"/>
                <a:cs typeface="Times New Roman"/>
                <a:sym typeface="Times New Roman"/>
              </a:rPr>
              <a:t> P</a:t>
            </a:r>
            <a:r>
              <a:rPr lang="en-US" sz="2000" baseline="-25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the resources that </a:t>
            </a:r>
            <a:r>
              <a:rPr lang="en-US" sz="2000" i="1">
                <a:latin typeface="Times New Roman"/>
                <a:ea typeface="Times New Roman"/>
                <a:cs typeface="Times New Roman"/>
                <a:sym typeface="Times New Roman"/>
              </a:rPr>
              <a:t>Pi</a:t>
            </a:r>
            <a:r>
              <a:rPr lang="en-US" sz="2000">
                <a:latin typeface="Times New Roman"/>
                <a:ea typeface="Times New Roman"/>
                <a:cs typeface="Times New Roman"/>
                <a:sym typeface="Times New Roman"/>
              </a:rPr>
              <a:t> can still request can be satisfied by currently available resources + resources held by all the </a:t>
            </a:r>
            <a:r>
              <a:rPr lang="en-US" sz="2000" i="1">
                <a:latin typeface="Times New Roman"/>
                <a:ea typeface="Times New Roman"/>
                <a:cs typeface="Times New Roman"/>
                <a:sym typeface="Times New Roman"/>
              </a:rPr>
              <a:t>P</a:t>
            </a:r>
            <a:r>
              <a:rPr lang="en-US" sz="2000" i="1" baseline="-25000">
                <a:latin typeface="Times New Roman"/>
                <a:ea typeface="Times New Roman"/>
                <a:cs typeface="Times New Roman"/>
                <a:sym typeface="Times New Roman"/>
              </a:rPr>
              <a:t>j</a:t>
            </a:r>
            <a:r>
              <a:rPr lang="en-US" sz="2000">
                <a:latin typeface="Times New Roman"/>
                <a:ea typeface="Times New Roman"/>
                <a:cs typeface="Times New Roman"/>
                <a:sym typeface="Times New Roman"/>
              </a:rPr>
              <a:t>, with </a:t>
            </a:r>
            <a:r>
              <a:rPr lang="en-US" sz="2000" i="1">
                <a:latin typeface="Times New Roman"/>
                <a:ea typeface="Times New Roman"/>
                <a:cs typeface="Times New Roman"/>
                <a:sym typeface="Times New Roman"/>
              </a:rPr>
              <a:t>j&lt;i</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640080" lvl="1" indent="-237744" algn="l" rtl="0">
              <a:lnSpc>
                <a:spcPct val="150000"/>
              </a:lnSpc>
              <a:spcBef>
                <a:spcPts val="550"/>
              </a:spcBef>
              <a:spcAft>
                <a:spcPts val="0"/>
              </a:spcAft>
              <a:buSzPts val="1800"/>
              <a:buChar char="◦"/>
            </a:pPr>
            <a:r>
              <a:rPr lang="en-US" sz="1800">
                <a:latin typeface="Times New Roman"/>
                <a:ea typeface="Times New Roman"/>
                <a:cs typeface="Times New Roman"/>
                <a:sym typeface="Times New Roman"/>
              </a:rPr>
              <a:t>If P</a:t>
            </a:r>
            <a:r>
              <a:rPr lang="en-US" sz="1800"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resource needs are not immediately available, then </a:t>
            </a:r>
            <a:r>
              <a:rPr lang="en-US" sz="1800" i="1">
                <a:latin typeface="Times New Roman"/>
                <a:ea typeface="Times New Roman"/>
                <a:cs typeface="Times New Roman"/>
                <a:sym typeface="Times New Roman"/>
              </a:rPr>
              <a:t>P</a:t>
            </a:r>
            <a:r>
              <a:rPr lang="en-US" sz="1800" i="1"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can wait until all </a:t>
            </a:r>
            <a:r>
              <a:rPr lang="en-US" sz="1800" i="1">
                <a:latin typeface="Times New Roman"/>
                <a:ea typeface="Times New Roman"/>
                <a:cs typeface="Times New Roman"/>
                <a:sym typeface="Times New Roman"/>
              </a:rPr>
              <a:t>P</a:t>
            </a:r>
            <a:r>
              <a:rPr lang="en-US" sz="1800" i="1" baseline="-25000">
                <a:latin typeface="Times New Roman"/>
                <a:ea typeface="Times New Roman"/>
                <a:cs typeface="Times New Roman"/>
                <a:sym typeface="Times New Roman"/>
              </a:rPr>
              <a:t>j</a:t>
            </a:r>
            <a:r>
              <a:rPr lang="en-US" sz="1800" i="1">
                <a:latin typeface="Times New Roman"/>
                <a:ea typeface="Times New Roman"/>
                <a:cs typeface="Times New Roman"/>
                <a:sym typeface="Times New Roman"/>
              </a:rPr>
              <a:t> </a:t>
            </a:r>
            <a:r>
              <a:rPr lang="en-US" sz="1800">
                <a:latin typeface="Times New Roman"/>
                <a:ea typeface="Times New Roman"/>
                <a:cs typeface="Times New Roman"/>
                <a:sym typeface="Times New Roman"/>
              </a:rPr>
              <a:t>have finished.</a:t>
            </a:r>
            <a:endParaRPr/>
          </a:p>
          <a:p>
            <a:pPr marL="640080" lvl="1" indent="-237744" algn="l" rtl="0">
              <a:lnSpc>
                <a:spcPct val="150000"/>
              </a:lnSpc>
              <a:spcBef>
                <a:spcPts val="550"/>
              </a:spcBef>
              <a:spcAft>
                <a:spcPts val="0"/>
              </a:spcAft>
              <a:buSzPts val="1800"/>
              <a:buChar char="◦"/>
            </a:pPr>
            <a:r>
              <a:rPr lang="en-US" sz="1800">
                <a:latin typeface="Times New Roman"/>
                <a:ea typeface="Times New Roman"/>
                <a:cs typeface="Times New Roman"/>
                <a:sym typeface="Times New Roman"/>
              </a:rPr>
              <a:t>When </a:t>
            </a:r>
            <a:r>
              <a:rPr lang="en-US" sz="1800" i="1">
                <a:latin typeface="Times New Roman"/>
                <a:ea typeface="Times New Roman"/>
                <a:cs typeface="Times New Roman"/>
                <a:sym typeface="Times New Roman"/>
              </a:rPr>
              <a:t>P</a:t>
            </a:r>
            <a:r>
              <a:rPr lang="en-US" sz="1800" i="1" baseline="-25000">
                <a:latin typeface="Times New Roman"/>
                <a:ea typeface="Times New Roman"/>
                <a:cs typeface="Times New Roman"/>
                <a:sym typeface="Times New Roman"/>
              </a:rPr>
              <a:t>j</a:t>
            </a:r>
            <a:r>
              <a:rPr lang="en-US" sz="1800">
                <a:latin typeface="Times New Roman"/>
                <a:ea typeface="Times New Roman"/>
                <a:cs typeface="Times New Roman"/>
                <a:sym typeface="Times New Roman"/>
              </a:rPr>
              <a:t> is finished, </a:t>
            </a:r>
            <a:r>
              <a:rPr lang="en-US" sz="1800" i="1">
                <a:latin typeface="Times New Roman"/>
                <a:ea typeface="Times New Roman"/>
                <a:cs typeface="Times New Roman"/>
                <a:sym typeface="Times New Roman"/>
              </a:rPr>
              <a:t>P</a:t>
            </a:r>
            <a:r>
              <a:rPr lang="en-US" sz="1800"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can obtain needed resources, execute, return allocated resources, and terminate. </a:t>
            </a:r>
            <a:endParaRPr/>
          </a:p>
          <a:p>
            <a:pPr marL="640080" lvl="1" indent="-237744" algn="l" rtl="0">
              <a:lnSpc>
                <a:spcPct val="150000"/>
              </a:lnSpc>
              <a:spcBef>
                <a:spcPts val="550"/>
              </a:spcBef>
              <a:spcAft>
                <a:spcPts val="0"/>
              </a:spcAft>
              <a:buSzPts val="1800"/>
              <a:buChar char="◦"/>
            </a:pPr>
            <a:r>
              <a:rPr lang="en-US" sz="1800">
                <a:latin typeface="Times New Roman"/>
                <a:ea typeface="Times New Roman"/>
                <a:cs typeface="Times New Roman"/>
                <a:sym typeface="Times New Roman"/>
              </a:rPr>
              <a:t>When </a:t>
            </a:r>
            <a:r>
              <a:rPr lang="en-US" sz="1800" i="1">
                <a:latin typeface="Times New Roman"/>
                <a:ea typeface="Times New Roman"/>
                <a:cs typeface="Times New Roman"/>
                <a:sym typeface="Times New Roman"/>
              </a:rPr>
              <a:t>P</a:t>
            </a:r>
            <a:r>
              <a:rPr lang="en-US" sz="1800" i="1"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terminates, </a:t>
            </a:r>
            <a:r>
              <a:rPr lang="en-US" sz="1800" i="1">
                <a:latin typeface="Times New Roman"/>
                <a:ea typeface="Times New Roman"/>
                <a:cs typeface="Times New Roman"/>
                <a:sym typeface="Times New Roman"/>
              </a:rPr>
              <a:t>P</a:t>
            </a:r>
            <a:r>
              <a:rPr lang="en-US" sz="1800" i="1" baseline="-25000">
                <a:latin typeface="Times New Roman"/>
                <a:ea typeface="Times New Roman"/>
                <a:cs typeface="Times New Roman"/>
                <a:sym typeface="Times New Roman"/>
              </a:rPr>
              <a:t>i</a:t>
            </a:r>
            <a:r>
              <a:rPr lang="en-US" sz="1800" baseline="-250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can obtain its needed resources, and so on. </a:t>
            </a:r>
            <a:endParaRPr/>
          </a:p>
        </p:txBody>
      </p:sp>
      <p:sp>
        <p:nvSpPr>
          <p:cNvPr id="300" name="Google Shape;300;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3D6C62-D396-44EF-96F9-4B2980821CBB}" type="datetime1">
              <a:rPr lang="en-US" smtClean="0"/>
              <a:t>2/22/2023</a:t>
            </a:fld>
            <a:endParaRPr/>
          </a:p>
        </p:txBody>
      </p:sp>
      <p:sp>
        <p:nvSpPr>
          <p:cNvPr id="301" name="Google Shape;301;p1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Basic Facts</a:t>
            </a:r>
            <a:endParaRPr/>
          </a:p>
        </p:txBody>
      </p:sp>
      <p:sp>
        <p:nvSpPr>
          <p:cNvPr id="307" name="Google Shape;307;p18"/>
          <p:cNvSpPr txBox="1">
            <a:spLocks noGrp="1"/>
          </p:cNvSpPr>
          <p:nvPr>
            <p:ph type="body" idx="1"/>
          </p:nvPr>
        </p:nvSpPr>
        <p:spPr>
          <a:xfrm>
            <a:off x="1219200"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240"/>
              <a:buChar char="⚫"/>
            </a:pPr>
            <a:r>
              <a:rPr lang="en-US" sz="2800">
                <a:latin typeface="Times New Roman"/>
                <a:ea typeface="Times New Roman"/>
                <a:cs typeface="Times New Roman"/>
                <a:sym typeface="Times New Roman"/>
              </a:rPr>
              <a:t>If a system is in safe state ⇒ no deadlocks.</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2240"/>
              <a:buChar char="⚫"/>
            </a:pPr>
            <a:r>
              <a:rPr lang="en-US" sz="2800">
                <a:latin typeface="Times New Roman"/>
                <a:ea typeface="Times New Roman"/>
                <a:cs typeface="Times New Roman"/>
                <a:sym typeface="Times New Roman"/>
              </a:rPr>
              <a:t>If a system is in unsafe state ⇒ possibility of deadlock.</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2240"/>
              <a:buChar char="⚫"/>
            </a:pPr>
            <a:r>
              <a:rPr lang="en-US" sz="2800">
                <a:latin typeface="Times New Roman"/>
                <a:ea typeface="Times New Roman"/>
                <a:cs typeface="Times New Roman"/>
                <a:sym typeface="Times New Roman"/>
              </a:rPr>
              <a:t>Avoidance ⇒ ensure that a system will never enter an unsafe state. </a:t>
            </a:r>
            <a:endParaRPr/>
          </a:p>
        </p:txBody>
      </p:sp>
      <p:sp>
        <p:nvSpPr>
          <p:cNvPr id="308" name="Google Shape;308;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A527674-776F-41A1-8DB8-2385FE6FAD45}" type="datetime1">
              <a:rPr lang="en-US" smtClean="0"/>
              <a:t>2/22/2023</a:t>
            </a:fld>
            <a:endParaRPr/>
          </a:p>
        </p:txBody>
      </p:sp>
      <p:sp>
        <p:nvSpPr>
          <p:cNvPr id="309" name="Google Shape;309;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Gill Sans"/>
              <a:buNone/>
            </a:pPr>
            <a:r>
              <a:rPr lang="en-US"/>
              <a:t>Safe, Unsafe , Deadlock State </a:t>
            </a:r>
            <a:endParaRPr/>
          </a:p>
        </p:txBody>
      </p:sp>
      <p:pic>
        <p:nvPicPr>
          <p:cNvPr id="315" name="Google Shape;315;p19"/>
          <p:cNvPicPr preferRelativeResize="0"/>
          <p:nvPr/>
        </p:nvPicPr>
        <p:blipFill rotWithShape="1">
          <a:blip r:embed="rId3">
            <a:alphaModFix/>
          </a:blip>
          <a:srcRect l="10607" t="1381" r="10387" b="828"/>
          <a:stretch/>
        </p:blipFill>
        <p:spPr>
          <a:xfrm>
            <a:off x="2552700" y="1409700"/>
            <a:ext cx="4540250" cy="4495800"/>
          </a:xfrm>
          <a:prstGeom prst="rect">
            <a:avLst/>
          </a:prstGeom>
          <a:noFill/>
          <a:ln w="57150" cap="flat" cmpd="thickThin">
            <a:solidFill>
              <a:schemeClr val="dk1"/>
            </a:solidFill>
            <a:prstDash val="solid"/>
            <a:miter lim="800000"/>
            <a:headEnd type="none" w="sm" len="sm"/>
            <a:tailEnd type="none" w="sm" len="sm"/>
          </a:ln>
        </p:spPr>
      </p:pic>
      <p:sp>
        <p:nvSpPr>
          <p:cNvPr id="316" name="Google Shape;316;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5BA01B19-8645-4608-B97E-A1BB449940CA}" type="datetime1">
              <a:rPr lang="en-US" smtClean="0"/>
              <a:t>2/22/2023</a:t>
            </a:fld>
            <a:endParaRPr/>
          </a:p>
        </p:txBody>
      </p:sp>
      <p:sp>
        <p:nvSpPr>
          <p:cNvPr id="317" name="Google Shape;317;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435608" y="274638"/>
            <a:ext cx="7498080" cy="7921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Deadlock Problem</a:t>
            </a:r>
            <a:endParaRPr/>
          </a:p>
        </p:txBody>
      </p:sp>
      <p:sp>
        <p:nvSpPr>
          <p:cNvPr id="114" name="Google Shape;114;p2"/>
          <p:cNvSpPr txBox="1">
            <a:spLocks noGrp="1"/>
          </p:cNvSpPr>
          <p:nvPr>
            <p:ph type="body" idx="1"/>
          </p:nvPr>
        </p:nvSpPr>
        <p:spPr>
          <a:xfrm>
            <a:off x="1066800" y="1143000"/>
            <a:ext cx="7772400" cy="5410200"/>
          </a:xfrm>
          <a:prstGeom prst="rect">
            <a:avLst/>
          </a:prstGeom>
          <a:noFill/>
          <a:ln>
            <a:noFill/>
          </a:ln>
        </p:spPr>
        <p:txBody>
          <a:bodyPr spcFirstLastPara="1" wrap="square" lIns="91425" tIns="45700" rIns="91425" bIns="45700" anchor="t" anchorCtr="0">
            <a:normAutofit/>
          </a:bodyPr>
          <a:lstStyle/>
          <a:p>
            <a:pPr marL="365760" lvl="0" indent="-283464" algn="l" rtl="0">
              <a:lnSpc>
                <a:spcPct val="150000"/>
              </a:lnSpc>
              <a:spcBef>
                <a:spcPts val="0"/>
              </a:spcBef>
              <a:spcAft>
                <a:spcPts val="0"/>
              </a:spcAft>
              <a:buSzPts val="1600"/>
              <a:buChar char="⚫"/>
            </a:pPr>
            <a:r>
              <a:rPr lang="en-US" sz="2000">
                <a:latin typeface="Times New Roman"/>
                <a:ea typeface="Times New Roman"/>
                <a:cs typeface="Times New Roman"/>
                <a:sym typeface="Times New Roman"/>
              </a:rPr>
              <a:t>A set of blocked processes each holding a resource and waiting to acquire a resource held by another process in the set.</a:t>
            </a:r>
            <a:endParaRPr/>
          </a:p>
          <a:p>
            <a:pPr marL="365760" lvl="0" indent="-283464" algn="l" rtl="0">
              <a:lnSpc>
                <a:spcPct val="150000"/>
              </a:lnSpc>
              <a:spcBef>
                <a:spcPts val="600"/>
              </a:spcBef>
              <a:spcAft>
                <a:spcPts val="0"/>
              </a:spcAft>
              <a:buSzPts val="1700"/>
              <a:buChar char="⚫"/>
            </a:pPr>
            <a:r>
              <a:rPr lang="en-US" sz="2000">
                <a:latin typeface="Times New Roman"/>
                <a:ea typeface="Times New Roman"/>
                <a:cs typeface="Times New Roman"/>
                <a:sym typeface="Times New Roman"/>
              </a:rPr>
              <a:t>Example </a:t>
            </a:r>
            <a:endParaRPr/>
          </a:p>
          <a:p>
            <a:pPr marL="640080" lvl="1" indent="-237744" algn="l" rtl="0">
              <a:lnSpc>
                <a:spcPct val="150000"/>
              </a:lnSpc>
              <a:spcBef>
                <a:spcPts val="550"/>
              </a:spcBef>
              <a:spcAft>
                <a:spcPts val="0"/>
              </a:spcAft>
              <a:buSzPts val="2000"/>
              <a:buChar char="◦"/>
            </a:pPr>
            <a:r>
              <a:rPr lang="en-US" sz="2000">
                <a:latin typeface="Times New Roman"/>
                <a:ea typeface="Times New Roman"/>
                <a:cs typeface="Times New Roman"/>
                <a:sym typeface="Times New Roman"/>
              </a:rPr>
              <a:t>System has 2 disk drives.</a:t>
            </a:r>
            <a:endParaRPr/>
          </a:p>
          <a:p>
            <a:pPr marL="640080" lvl="1" indent="-237744" algn="l" rtl="0">
              <a:lnSpc>
                <a:spcPct val="150000"/>
              </a:lnSpc>
              <a:spcBef>
                <a:spcPts val="550"/>
              </a:spcBef>
              <a:spcAft>
                <a:spcPts val="0"/>
              </a:spcAft>
              <a:buSzPts val="2000"/>
              <a:buChar char="◦"/>
            </a:pP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and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each hold one disk drive and each needs another one.</a:t>
            </a:r>
            <a:endParaRPr/>
          </a:p>
          <a:p>
            <a:pPr marL="365760" lvl="0" indent="-283464" algn="l" rtl="0">
              <a:lnSpc>
                <a:spcPct val="150000"/>
              </a:lnSpc>
              <a:spcBef>
                <a:spcPts val="600"/>
              </a:spcBef>
              <a:spcAft>
                <a:spcPts val="0"/>
              </a:spcAft>
              <a:buSzPts val="1700"/>
              <a:buChar char="⚫"/>
            </a:pPr>
            <a:r>
              <a:rPr lang="en-US" sz="2000">
                <a:latin typeface="Times New Roman"/>
                <a:ea typeface="Times New Roman"/>
                <a:cs typeface="Times New Roman"/>
                <a:sym typeface="Times New Roman"/>
              </a:rPr>
              <a:t>Example </a:t>
            </a:r>
            <a:endParaRPr/>
          </a:p>
          <a:p>
            <a:pPr marL="640080" lvl="1" indent="-237744" algn="l" rtl="0">
              <a:lnSpc>
                <a:spcPct val="150000"/>
              </a:lnSpc>
              <a:spcBef>
                <a:spcPts val="550"/>
              </a:spcBef>
              <a:spcAft>
                <a:spcPts val="0"/>
              </a:spcAft>
              <a:buSzPts val="2000"/>
              <a:buChar char="◦"/>
            </a:pPr>
            <a:r>
              <a:rPr lang="en-US" sz="2000">
                <a:latin typeface="Times New Roman"/>
                <a:ea typeface="Times New Roman"/>
                <a:cs typeface="Times New Roman"/>
                <a:sym typeface="Times New Roman"/>
              </a:rPr>
              <a:t>semaphores </a:t>
            </a:r>
            <a:r>
              <a:rPr lang="en-US" sz="2000" i="1">
                <a:latin typeface="Times New Roman"/>
                <a:ea typeface="Times New Roman"/>
                <a:cs typeface="Times New Roman"/>
                <a:sym typeface="Times New Roman"/>
              </a:rPr>
              <a:t>A</a:t>
            </a:r>
            <a:r>
              <a:rPr lang="en-US" sz="2000">
                <a:latin typeface="Times New Roman"/>
                <a:ea typeface="Times New Roman"/>
                <a:cs typeface="Times New Roman"/>
                <a:sym typeface="Times New Roman"/>
              </a:rPr>
              <a:t> and</a:t>
            </a:r>
            <a:r>
              <a:rPr lang="en-US" sz="2000" i="1">
                <a:latin typeface="Times New Roman"/>
                <a:ea typeface="Times New Roman"/>
                <a:cs typeface="Times New Roman"/>
                <a:sym typeface="Times New Roman"/>
              </a:rPr>
              <a:t> B</a:t>
            </a:r>
            <a:r>
              <a:rPr lang="en-US" sz="2000">
                <a:latin typeface="Times New Roman"/>
                <a:ea typeface="Times New Roman"/>
                <a:cs typeface="Times New Roman"/>
                <a:sym typeface="Times New Roman"/>
              </a:rPr>
              <a:t>, initialized to 1</a:t>
            </a:r>
            <a:endParaRPr/>
          </a:p>
          <a:p>
            <a:pPr marL="1298448" lvl="4" indent="-182880" algn="l" rtl="0">
              <a:lnSpc>
                <a:spcPct val="150000"/>
              </a:lnSpc>
              <a:spcBef>
                <a:spcPts val="400"/>
              </a:spcBef>
              <a:spcAft>
                <a:spcPts val="0"/>
              </a:spcAft>
              <a:buSzPts val="2000"/>
              <a:buFont typeface="Times New Roman"/>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endParaRPr>
              <a:latin typeface="Times New Roman"/>
              <a:ea typeface="Times New Roman"/>
              <a:cs typeface="Times New Roman"/>
              <a:sym typeface="Times New Roman"/>
            </a:endParaRPr>
          </a:p>
          <a:p>
            <a:pPr marL="1298448" lvl="4" indent="-182880" algn="l" rtl="0">
              <a:lnSpc>
                <a:spcPct val="150000"/>
              </a:lnSpc>
              <a:spcBef>
                <a:spcPts val="400"/>
              </a:spcBef>
              <a:spcAft>
                <a:spcPts val="0"/>
              </a:spcAft>
              <a:buSzPts val="2000"/>
              <a:buFont typeface="Times New Roman"/>
              <a:buNone/>
            </a:pPr>
            <a:r>
              <a:rPr lang="en-US">
                <a:solidFill>
                  <a:srgbClr val="0000FF"/>
                </a:solidFill>
                <a:latin typeface="Times New Roman"/>
                <a:ea typeface="Times New Roman"/>
                <a:cs typeface="Times New Roman"/>
                <a:sym typeface="Times New Roman"/>
              </a:rPr>
              <a:t>wait (A);		wait(B)</a:t>
            </a:r>
            <a:endParaRPr/>
          </a:p>
          <a:p>
            <a:pPr marL="1298448" lvl="4" indent="-182880" algn="l" rtl="0">
              <a:lnSpc>
                <a:spcPct val="150000"/>
              </a:lnSpc>
              <a:spcBef>
                <a:spcPts val="400"/>
              </a:spcBef>
              <a:spcAft>
                <a:spcPts val="0"/>
              </a:spcAft>
              <a:buSzPts val="2000"/>
              <a:buFont typeface="Times New Roman"/>
              <a:buNone/>
            </a:pPr>
            <a:r>
              <a:rPr lang="en-US">
                <a:solidFill>
                  <a:srgbClr val="0000FF"/>
                </a:solidFill>
                <a:latin typeface="Times New Roman"/>
                <a:ea typeface="Times New Roman"/>
                <a:cs typeface="Times New Roman"/>
                <a:sym typeface="Times New Roman"/>
              </a:rPr>
              <a:t>wait (B);		wait(A)</a:t>
            </a:r>
            <a:endParaRPr/>
          </a:p>
          <a:p>
            <a:pPr marL="640080" lvl="1" indent="-110744" algn="l" rtl="0">
              <a:lnSpc>
                <a:spcPct val="150000"/>
              </a:lnSpc>
              <a:spcBef>
                <a:spcPts val="550"/>
              </a:spcBef>
              <a:spcAft>
                <a:spcPts val="0"/>
              </a:spcAft>
              <a:buSzPts val="2000"/>
              <a:buNone/>
            </a:pPr>
            <a:endParaRPr sz="2000">
              <a:solidFill>
                <a:srgbClr val="0000FF"/>
              </a:solidFill>
              <a:latin typeface="Times New Roman"/>
              <a:ea typeface="Times New Roman"/>
              <a:cs typeface="Times New Roman"/>
              <a:sym typeface="Times New Roman"/>
            </a:endParaRPr>
          </a:p>
        </p:txBody>
      </p:sp>
      <p:sp>
        <p:nvSpPr>
          <p:cNvPr id="115" name="Google Shape;115;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6633DE9-F944-4CEE-8B17-DC3BCC18D42E}" type="datetime1">
              <a:rPr lang="en-US" smtClean="0"/>
              <a:t>2/22/2023</a:t>
            </a:fld>
            <a:endParaRPr/>
          </a:p>
        </p:txBody>
      </p:sp>
      <p:sp>
        <p:nvSpPr>
          <p:cNvPr id="116" name="Google Shape;116;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124712" y="0"/>
            <a:ext cx="8019288" cy="762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22DA4"/>
              </a:buClr>
              <a:buSzPct val="100000"/>
              <a:buFont typeface="Times New Roman"/>
              <a:buNone/>
            </a:pPr>
            <a:r>
              <a:rPr lang="en-US">
                <a:latin typeface="Times New Roman"/>
                <a:ea typeface="Times New Roman"/>
                <a:cs typeface="Times New Roman"/>
                <a:sym typeface="Times New Roman"/>
              </a:rPr>
              <a:t>Resource-Allocation Graph Algorithm</a:t>
            </a:r>
            <a:endParaRPr/>
          </a:p>
        </p:txBody>
      </p:sp>
      <p:sp>
        <p:nvSpPr>
          <p:cNvPr id="323" name="Google Shape;323;p20"/>
          <p:cNvSpPr txBox="1">
            <a:spLocks noGrp="1"/>
          </p:cNvSpPr>
          <p:nvPr>
            <p:ph type="body" idx="1"/>
          </p:nvPr>
        </p:nvSpPr>
        <p:spPr>
          <a:xfrm>
            <a:off x="990600" y="1143000"/>
            <a:ext cx="7924800" cy="4800600"/>
          </a:xfrm>
          <a:prstGeom prst="rect">
            <a:avLst/>
          </a:prstGeom>
          <a:noFill/>
          <a:ln>
            <a:noFill/>
          </a:ln>
        </p:spPr>
        <p:txBody>
          <a:bodyPr spcFirstLastPara="1" wrap="square" lIns="91425" tIns="45700" rIns="91425" bIns="45700" anchor="t" anchorCtr="0">
            <a:noAutofit/>
          </a:bodyPr>
          <a:lstStyle/>
          <a:p>
            <a:pPr marL="365760" lvl="0" indent="-283464" algn="l" rtl="0">
              <a:lnSpc>
                <a:spcPct val="170000"/>
              </a:lnSpc>
              <a:spcBef>
                <a:spcPts val="0"/>
              </a:spcBef>
              <a:spcAft>
                <a:spcPts val="0"/>
              </a:spcAft>
              <a:buSzPts val="1920"/>
              <a:buChar char="⚫"/>
            </a:pPr>
            <a:r>
              <a:rPr lang="en-US" sz="2400" i="1">
                <a:latin typeface="Times New Roman"/>
                <a:ea typeface="Times New Roman"/>
                <a:cs typeface="Times New Roman"/>
                <a:sym typeface="Times New Roman"/>
              </a:rPr>
              <a:t>Claim edge</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a:latin typeface="Times New Roman"/>
                <a:ea typeface="Times New Roman"/>
                <a:cs typeface="Times New Roman"/>
                <a:sym typeface="Times New Roman"/>
              </a:rPr>
              <a:t> indicated that process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j</a:t>
            </a:r>
            <a:r>
              <a:rPr lang="en-US" sz="2400">
                <a:latin typeface="Times New Roman"/>
                <a:ea typeface="Times New Roman"/>
                <a:cs typeface="Times New Roman"/>
                <a:sym typeface="Times New Roman"/>
              </a:rPr>
              <a:t> may request resource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a:latin typeface="Times New Roman"/>
                <a:ea typeface="Times New Roman"/>
                <a:cs typeface="Times New Roman"/>
                <a:sym typeface="Times New Roman"/>
              </a:rPr>
              <a:t>; represented by a dashed line.</a:t>
            </a:r>
            <a:endParaRPr sz="2400">
              <a:latin typeface="Times New Roman"/>
              <a:ea typeface="Times New Roman"/>
              <a:cs typeface="Times New Roman"/>
              <a:sym typeface="Times New Roman"/>
            </a:endParaRPr>
          </a:p>
          <a:p>
            <a:pPr marL="365760" lvl="0" indent="-283464" algn="l" rtl="0">
              <a:lnSpc>
                <a:spcPct val="170000"/>
              </a:lnSpc>
              <a:spcBef>
                <a:spcPts val="600"/>
              </a:spcBef>
              <a:spcAft>
                <a:spcPts val="0"/>
              </a:spcAft>
              <a:buSzPts val="1920"/>
              <a:buChar char="⚫"/>
            </a:pPr>
            <a:r>
              <a:rPr lang="en-US" sz="2400">
                <a:latin typeface="Times New Roman"/>
                <a:ea typeface="Times New Roman"/>
                <a:cs typeface="Times New Roman"/>
                <a:sym typeface="Times New Roman"/>
              </a:rPr>
              <a:t>Claim edge converts to request edge when a process requests a resource.</a:t>
            </a:r>
            <a:endParaRPr sz="2400">
              <a:latin typeface="Times New Roman"/>
              <a:ea typeface="Times New Roman"/>
              <a:cs typeface="Times New Roman"/>
              <a:sym typeface="Times New Roman"/>
            </a:endParaRPr>
          </a:p>
          <a:p>
            <a:pPr marL="365760" lvl="0" indent="-283464" algn="l" rtl="0">
              <a:lnSpc>
                <a:spcPct val="170000"/>
              </a:lnSpc>
              <a:spcBef>
                <a:spcPts val="600"/>
              </a:spcBef>
              <a:spcAft>
                <a:spcPts val="0"/>
              </a:spcAft>
              <a:buSzPts val="1920"/>
              <a:buChar char="⚫"/>
            </a:pPr>
            <a:r>
              <a:rPr lang="en-US" sz="2400">
                <a:latin typeface="Times New Roman"/>
                <a:ea typeface="Times New Roman"/>
                <a:cs typeface="Times New Roman"/>
                <a:sym typeface="Times New Roman"/>
              </a:rPr>
              <a:t>When a resource is released by a process, assignment edge reconverts to a claim edge.</a:t>
            </a:r>
            <a:endParaRPr sz="2400">
              <a:latin typeface="Times New Roman"/>
              <a:ea typeface="Times New Roman"/>
              <a:cs typeface="Times New Roman"/>
              <a:sym typeface="Times New Roman"/>
            </a:endParaRPr>
          </a:p>
          <a:p>
            <a:pPr marL="365760" lvl="0" indent="-283464" algn="l" rtl="0">
              <a:lnSpc>
                <a:spcPct val="170000"/>
              </a:lnSpc>
              <a:spcBef>
                <a:spcPts val="600"/>
              </a:spcBef>
              <a:spcAft>
                <a:spcPts val="0"/>
              </a:spcAft>
              <a:buSzPts val="1920"/>
              <a:buChar char="⚫"/>
            </a:pPr>
            <a:r>
              <a:rPr lang="en-US" sz="2400">
                <a:latin typeface="Times New Roman"/>
                <a:ea typeface="Times New Roman"/>
                <a:cs typeface="Times New Roman"/>
                <a:sym typeface="Times New Roman"/>
              </a:rPr>
              <a:t>Resources must be claimed </a:t>
            </a:r>
            <a:r>
              <a:rPr lang="en-US" sz="2400" i="1">
                <a:latin typeface="Times New Roman"/>
                <a:ea typeface="Times New Roman"/>
                <a:cs typeface="Times New Roman"/>
                <a:sym typeface="Times New Roman"/>
              </a:rPr>
              <a:t>a priori</a:t>
            </a:r>
            <a:r>
              <a:rPr lang="en-US" sz="2400">
                <a:latin typeface="Times New Roman"/>
                <a:ea typeface="Times New Roman"/>
                <a:cs typeface="Times New Roman"/>
                <a:sym typeface="Times New Roman"/>
              </a:rPr>
              <a:t> in the system.</a:t>
            </a:r>
            <a:endParaRPr sz="2400">
              <a:latin typeface="Times New Roman"/>
              <a:ea typeface="Times New Roman"/>
              <a:cs typeface="Times New Roman"/>
              <a:sym typeface="Times New Roman"/>
            </a:endParaRPr>
          </a:p>
        </p:txBody>
      </p:sp>
      <p:sp>
        <p:nvSpPr>
          <p:cNvPr id="324" name="Google Shape;324;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3E4E0E3C-29AF-4FAA-9844-70EC2E9F5C7E}" type="datetime1">
              <a:rPr lang="en-US" smtClean="0"/>
              <a:t>2/22/2023</a:t>
            </a:fld>
            <a:endParaRPr/>
          </a:p>
        </p:txBody>
      </p:sp>
      <p:sp>
        <p:nvSpPr>
          <p:cNvPr id="325" name="Google Shape;325;p2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984250" y="190500"/>
            <a:ext cx="8224838"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2800"/>
              <a:buFont typeface="Gill Sans"/>
              <a:buNone/>
            </a:pPr>
            <a:r>
              <a:rPr lang="en-US" sz="2800"/>
              <a:t>Resource-Allocation Graph For Deadlock Avoidance</a:t>
            </a:r>
            <a:endParaRPr/>
          </a:p>
        </p:txBody>
      </p:sp>
      <p:pic>
        <p:nvPicPr>
          <p:cNvPr id="331" name="Google Shape;331;p21"/>
          <p:cNvPicPr preferRelativeResize="0"/>
          <p:nvPr/>
        </p:nvPicPr>
        <p:blipFill rotWithShape="1">
          <a:blip r:embed="rId3">
            <a:alphaModFix/>
          </a:blip>
          <a:srcRect l="15321" t="6532" r="15155" b="7086"/>
          <a:stretch/>
        </p:blipFill>
        <p:spPr>
          <a:xfrm>
            <a:off x="2247900" y="1287463"/>
            <a:ext cx="4725988" cy="4697412"/>
          </a:xfrm>
          <a:prstGeom prst="rect">
            <a:avLst/>
          </a:prstGeom>
          <a:noFill/>
          <a:ln w="57150" cap="flat" cmpd="thickThin">
            <a:solidFill>
              <a:schemeClr val="dk1"/>
            </a:solidFill>
            <a:prstDash val="solid"/>
            <a:miter lim="800000"/>
            <a:headEnd type="none" w="sm" len="sm"/>
            <a:tailEnd type="none" w="sm" len="sm"/>
          </a:ln>
        </p:spPr>
      </p:pic>
      <p:sp>
        <p:nvSpPr>
          <p:cNvPr id="332" name="Google Shape;332;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D8773561-54B1-4831-A634-63F4BEBDA639}" type="datetime1">
              <a:rPr lang="en-US" smtClean="0"/>
              <a:t>2/22/2023</a:t>
            </a:fld>
            <a:endParaRPr/>
          </a:p>
        </p:txBody>
      </p:sp>
      <p:sp>
        <p:nvSpPr>
          <p:cNvPr id="333" name="Google Shape;333;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900113" y="258763"/>
            <a:ext cx="8243887" cy="4572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22DA4"/>
              </a:buClr>
              <a:buSzPct val="100000"/>
              <a:buFont typeface="Gill Sans"/>
              <a:buNone/>
            </a:pPr>
            <a:r>
              <a:rPr lang="en-US" sz="2800"/>
              <a:t>Unsafe State In Resource-Allocation Graph</a:t>
            </a:r>
            <a:endParaRPr/>
          </a:p>
        </p:txBody>
      </p:sp>
      <p:pic>
        <p:nvPicPr>
          <p:cNvPr id="339" name="Google Shape;339;p22"/>
          <p:cNvPicPr preferRelativeResize="0"/>
          <p:nvPr/>
        </p:nvPicPr>
        <p:blipFill rotWithShape="1">
          <a:blip r:embed="rId3">
            <a:alphaModFix/>
          </a:blip>
          <a:srcRect l="15392" t="6873" r="15479" b="6872"/>
          <a:stretch/>
        </p:blipFill>
        <p:spPr>
          <a:xfrm>
            <a:off x="2151063" y="1038225"/>
            <a:ext cx="4814887" cy="4805363"/>
          </a:xfrm>
          <a:prstGeom prst="rect">
            <a:avLst/>
          </a:prstGeom>
          <a:noFill/>
          <a:ln w="57150" cap="flat" cmpd="thickThin">
            <a:solidFill>
              <a:schemeClr val="dk1"/>
            </a:solidFill>
            <a:prstDash val="solid"/>
            <a:miter lim="800000"/>
            <a:headEnd type="none" w="sm" len="sm"/>
            <a:tailEnd type="none" w="sm" len="sm"/>
          </a:ln>
        </p:spPr>
      </p:pic>
      <p:sp>
        <p:nvSpPr>
          <p:cNvPr id="340" name="Google Shape;340;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1202C876-FDEB-4429-9613-9B411A437CE0}" type="datetime1">
              <a:rPr lang="en-US" smtClean="0"/>
              <a:t>2/22/2023</a:t>
            </a:fld>
            <a:endParaRPr/>
          </a:p>
        </p:txBody>
      </p:sp>
      <p:sp>
        <p:nvSpPr>
          <p:cNvPr id="341" name="Google Shape;341;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Banker’s Algorithm</a:t>
            </a:r>
            <a:endParaRPr/>
          </a:p>
        </p:txBody>
      </p:sp>
      <p:sp>
        <p:nvSpPr>
          <p:cNvPr id="347" name="Google Shape;347;p23"/>
          <p:cNvSpPr txBox="1">
            <a:spLocks noGrp="1"/>
          </p:cNvSpPr>
          <p:nvPr>
            <p:ph type="body" idx="1"/>
          </p:nvPr>
        </p:nvSpPr>
        <p:spPr>
          <a:xfrm>
            <a:off x="1066800" y="1447800"/>
            <a:ext cx="7866888" cy="4800600"/>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100000"/>
              </a:lnSpc>
              <a:spcBef>
                <a:spcPts val="0"/>
              </a:spcBef>
              <a:spcAft>
                <a:spcPts val="0"/>
              </a:spcAft>
              <a:buSzPct val="80000"/>
              <a:buChar char="⚫"/>
            </a:pPr>
            <a:r>
              <a:rPr lang="en-US">
                <a:latin typeface="Times New Roman"/>
                <a:ea typeface="Times New Roman"/>
                <a:cs typeface="Times New Roman"/>
                <a:sym typeface="Times New Roman"/>
              </a:rPr>
              <a:t>Multiple instances.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Each process must a priori claim maximum use.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When a process requests a resource it may have to wait.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When a process gets all its resources it must return them in a finite amount of time.</a:t>
            </a:r>
            <a:endParaRPr/>
          </a:p>
        </p:txBody>
      </p:sp>
      <p:sp>
        <p:nvSpPr>
          <p:cNvPr id="348" name="Google Shape;348;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2A1FF2BE-1D1F-4B6F-A504-6B35E835F93F}" type="datetime1">
              <a:rPr lang="en-US" smtClean="0"/>
              <a:t>2/22/2023</a:t>
            </a:fld>
            <a:endParaRPr/>
          </a:p>
        </p:txBody>
      </p:sp>
      <p:sp>
        <p:nvSpPr>
          <p:cNvPr id="349" name="Google Shape;349;p2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047750" y="95250"/>
            <a:ext cx="7591425"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2800"/>
              <a:buFont typeface="Times New Roman"/>
              <a:buNone/>
            </a:pPr>
            <a:r>
              <a:rPr lang="en-US" sz="2800">
                <a:latin typeface="Times New Roman"/>
                <a:ea typeface="Times New Roman"/>
                <a:cs typeface="Times New Roman"/>
                <a:sym typeface="Times New Roman"/>
              </a:rPr>
              <a:t>Data Structures for the Banker’s Algorithm </a:t>
            </a:r>
            <a:endParaRPr/>
          </a:p>
        </p:txBody>
      </p:sp>
      <p:sp>
        <p:nvSpPr>
          <p:cNvPr id="355" name="Google Shape;355;p24"/>
          <p:cNvSpPr txBox="1">
            <a:spLocks noGrp="1"/>
          </p:cNvSpPr>
          <p:nvPr>
            <p:ph type="body" idx="1"/>
          </p:nvPr>
        </p:nvSpPr>
        <p:spPr>
          <a:xfrm>
            <a:off x="990600" y="1066800"/>
            <a:ext cx="7924800" cy="51054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920"/>
              <a:buChar char="⚫"/>
            </a:pPr>
            <a:r>
              <a:rPr lang="en-US" sz="2400" b="1" i="1">
                <a:latin typeface="Times New Roman"/>
                <a:ea typeface="Times New Roman"/>
                <a:cs typeface="Times New Roman"/>
                <a:sym typeface="Times New Roman"/>
              </a:rPr>
              <a:t>Available:</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Vector of length </a:t>
            </a:r>
            <a:r>
              <a:rPr lang="en-US" sz="2400" i="1">
                <a:latin typeface="Times New Roman"/>
                <a:ea typeface="Times New Roman"/>
                <a:cs typeface="Times New Roman"/>
                <a:sym typeface="Times New Roman"/>
              </a:rPr>
              <a:t>m</a:t>
            </a:r>
            <a:r>
              <a:rPr lang="en-US" sz="2400">
                <a:latin typeface="Times New Roman"/>
                <a:ea typeface="Times New Roman"/>
                <a:cs typeface="Times New Roman"/>
                <a:sym typeface="Times New Roman"/>
              </a:rPr>
              <a:t>.</a:t>
            </a:r>
            <a:endParaRPr/>
          </a:p>
          <a:p>
            <a:pPr marL="365760" lvl="0" indent="-283464" algn="l" rtl="0">
              <a:lnSpc>
                <a:spcPct val="100000"/>
              </a:lnSpc>
              <a:spcBef>
                <a:spcPts val="600"/>
              </a:spcBef>
              <a:spcAft>
                <a:spcPts val="0"/>
              </a:spcAft>
              <a:buSzPts val="1920"/>
              <a:buNone/>
            </a:pPr>
            <a:r>
              <a:rPr lang="en-US" sz="2400">
                <a:latin typeface="Times New Roman"/>
                <a:ea typeface="Times New Roman"/>
                <a:cs typeface="Times New Roman"/>
                <a:sym typeface="Times New Roman"/>
              </a:rPr>
              <a:t>    If available [</a:t>
            </a:r>
            <a:r>
              <a:rPr lang="en-US" sz="2400" i="1">
                <a:latin typeface="Times New Roman"/>
                <a:ea typeface="Times New Roman"/>
                <a:cs typeface="Times New Roman"/>
                <a:sym typeface="Times New Roman"/>
              </a:rPr>
              <a:t>j</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there are</a:t>
            </a:r>
            <a:r>
              <a:rPr lang="en-US" sz="2400" i="1">
                <a:latin typeface="Times New Roman"/>
                <a:ea typeface="Times New Roman"/>
                <a:cs typeface="Times New Roman"/>
                <a:sym typeface="Times New Roman"/>
              </a:rPr>
              <a:t> k</a:t>
            </a:r>
            <a:r>
              <a:rPr lang="en-US" sz="2400">
                <a:latin typeface="Times New Roman"/>
                <a:ea typeface="Times New Roman"/>
                <a:cs typeface="Times New Roman"/>
                <a:sym typeface="Times New Roman"/>
              </a:rPr>
              <a:t> instances of resource type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baseline="-250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available.</a:t>
            </a:r>
            <a:endParaRPr/>
          </a:p>
          <a:p>
            <a:pPr marL="365760" lvl="0" indent="-283464" algn="l" rtl="0">
              <a:lnSpc>
                <a:spcPct val="100000"/>
              </a:lnSpc>
              <a:spcBef>
                <a:spcPts val="600"/>
              </a:spcBef>
              <a:spcAft>
                <a:spcPts val="0"/>
              </a:spcAft>
              <a:buSzPts val="1920"/>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b="1" i="1">
                <a:latin typeface="Times New Roman"/>
                <a:ea typeface="Times New Roman"/>
                <a:cs typeface="Times New Roman"/>
                <a:sym typeface="Times New Roman"/>
              </a:rPr>
              <a:t>Max: </a:t>
            </a:r>
            <a:r>
              <a:rPr lang="en-US" sz="2400" i="1">
                <a:latin typeface="Times New Roman"/>
                <a:ea typeface="Times New Roman"/>
                <a:cs typeface="Times New Roman"/>
                <a:sym typeface="Times New Roman"/>
              </a:rPr>
              <a:t>n x m</a:t>
            </a:r>
            <a:r>
              <a:rPr lang="en-US" sz="2400">
                <a:latin typeface="Times New Roman"/>
                <a:ea typeface="Times New Roman"/>
                <a:cs typeface="Times New Roman"/>
                <a:sym typeface="Times New Roman"/>
              </a:rPr>
              <a:t> matrix.  If </a:t>
            </a:r>
            <a:r>
              <a:rPr lang="en-US" sz="2400" i="1">
                <a:latin typeface="Times New Roman"/>
                <a:ea typeface="Times New Roman"/>
                <a:cs typeface="Times New Roman"/>
                <a:sym typeface="Times New Roman"/>
              </a:rPr>
              <a:t>Max </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i,j</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then process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may request at most</a:t>
            </a:r>
            <a:r>
              <a:rPr lang="en-US" sz="2400" i="1">
                <a:latin typeface="Times New Roman"/>
                <a:ea typeface="Times New Roman"/>
                <a:cs typeface="Times New Roman"/>
                <a:sym typeface="Times New Roman"/>
              </a:rPr>
              <a:t> k </a:t>
            </a:r>
            <a:r>
              <a:rPr lang="en-US" sz="2400">
                <a:latin typeface="Times New Roman"/>
                <a:ea typeface="Times New Roman"/>
                <a:cs typeface="Times New Roman"/>
                <a:sym typeface="Times New Roman"/>
              </a:rPr>
              <a:t>instances of resource type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a:latin typeface="Times New Roman"/>
                <a:ea typeface="Times New Roman"/>
                <a:cs typeface="Times New Roman"/>
                <a:sym typeface="Times New Roman"/>
              </a:rPr>
              <a:t>.</a:t>
            </a:r>
            <a:endParaRPr/>
          </a:p>
          <a:p>
            <a:pPr marL="365760" lvl="0" indent="-161543" algn="l" rtl="0">
              <a:lnSpc>
                <a:spcPct val="100000"/>
              </a:lnSpc>
              <a:spcBef>
                <a:spcPts val="600"/>
              </a:spcBef>
              <a:spcAft>
                <a:spcPts val="0"/>
              </a:spcAft>
              <a:buSzPts val="1920"/>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b="1" i="1">
                <a:latin typeface="Times New Roman"/>
                <a:ea typeface="Times New Roman"/>
                <a:cs typeface="Times New Roman"/>
                <a:sym typeface="Times New Roman"/>
              </a:rPr>
              <a:t>Allocation:  </a:t>
            </a:r>
            <a:r>
              <a:rPr lang="en-US" sz="2400" i="1">
                <a:latin typeface="Times New Roman"/>
                <a:ea typeface="Times New Roman"/>
                <a:cs typeface="Times New Roman"/>
                <a:sym typeface="Times New Roman"/>
              </a:rPr>
              <a:t>n </a:t>
            </a:r>
            <a:r>
              <a:rPr lang="en-US" sz="2400">
                <a:latin typeface="Times New Roman"/>
                <a:ea typeface="Times New Roman"/>
                <a:cs typeface="Times New Roman"/>
                <a:sym typeface="Times New Roman"/>
              </a:rPr>
              <a:t>x</a:t>
            </a:r>
            <a:r>
              <a:rPr lang="en-US" sz="2400" i="1">
                <a:latin typeface="Times New Roman"/>
                <a:ea typeface="Times New Roman"/>
                <a:cs typeface="Times New Roman"/>
                <a:sym typeface="Times New Roman"/>
              </a:rPr>
              <a:t> m</a:t>
            </a:r>
            <a:r>
              <a:rPr lang="en-US" sz="2400">
                <a:latin typeface="Times New Roman"/>
                <a:ea typeface="Times New Roman"/>
                <a:cs typeface="Times New Roman"/>
                <a:sym typeface="Times New Roman"/>
              </a:rPr>
              <a:t> matrix.  If Allocation[</a:t>
            </a:r>
            <a:r>
              <a:rPr lang="en-US" sz="2400" i="1">
                <a:latin typeface="Times New Roman"/>
                <a:ea typeface="Times New Roman"/>
                <a:cs typeface="Times New Roman"/>
                <a:sym typeface="Times New Roman"/>
              </a:rPr>
              <a:t>i,j</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then</a:t>
            </a:r>
            <a:r>
              <a:rPr lang="en-US" sz="2400" i="1">
                <a:latin typeface="Times New Roman"/>
                <a:ea typeface="Times New Roman"/>
                <a:cs typeface="Times New Roman"/>
                <a:sym typeface="Times New Roman"/>
              </a:rPr>
              <a:t> 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currently allocated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instances of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endParaRPr/>
          </a:p>
          <a:p>
            <a:pPr marL="365760" lvl="0" indent="-161543" algn="l" rtl="0">
              <a:lnSpc>
                <a:spcPct val="100000"/>
              </a:lnSpc>
              <a:spcBef>
                <a:spcPts val="600"/>
              </a:spcBef>
              <a:spcAft>
                <a:spcPts val="0"/>
              </a:spcAft>
              <a:buSzPts val="1920"/>
              <a:buNone/>
            </a:pPr>
            <a:endParaRPr sz="2400" baseline="-250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b="1" i="1">
                <a:latin typeface="Times New Roman"/>
                <a:ea typeface="Times New Roman"/>
                <a:cs typeface="Times New Roman"/>
                <a:sym typeface="Times New Roman"/>
              </a:rPr>
              <a:t>Need:  </a:t>
            </a:r>
            <a:r>
              <a:rPr lang="en-US" sz="2400" i="1">
                <a:latin typeface="Times New Roman"/>
                <a:ea typeface="Times New Roman"/>
                <a:cs typeface="Times New Roman"/>
                <a:sym typeface="Times New Roman"/>
              </a:rPr>
              <a:t>n </a:t>
            </a:r>
            <a:r>
              <a:rPr lang="en-US" sz="2400">
                <a:latin typeface="Times New Roman"/>
                <a:ea typeface="Times New Roman"/>
                <a:cs typeface="Times New Roman"/>
                <a:sym typeface="Times New Roman"/>
              </a:rPr>
              <a:t>x</a:t>
            </a:r>
            <a:r>
              <a:rPr lang="en-US" sz="2400" i="1">
                <a:latin typeface="Times New Roman"/>
                <a:ea typeface="Times New Roman"/>
                <a:cs typeface="Times New Roman"/>
                <a:sym typeface="Times New Roman"/>
              </a:rPr>
              <a:t> m</a:t>
            </a:r>
            <a:r>
              <a:rPr lang="en-US" sz="2400">
                <a:latin typeface="Times New Roman"/>
                <a:ea typeface="Times New Roman"/>
                <a:cs typeface="Times New Roman"/>
                <a:sym typeface="Times New Roman"/>
              </a:rPr>
              <a:t> matrix. If </a:t>
            </a:r>
            <a:r>
              <a:rPr lang="en-US" sz="2400" i="1">
                <a:latin typeface="Times New Roman"/>
                <a:ea typeface="Times New Roman"/>
                <a:cs typeface="Times New Roman"/>
                <a:sym typeface="Times New Roman"/>
              </a:rPr>
              <a:t>Need</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i,j</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 k</a:t>
            </a:r>
            <a:r>
              <a:rPr lang="en-US" sz="2400">
                <a:latin typeface="Times New Roman"/>
                <a:ea typeface="Times New Roman"/>
                <a:cs typeface="Times New Roman"/>
                <a:sym typeface="Times New Roman"/>
              </a:rPr>
              <a:t>, then</a:t>
            </a:r>
            <a:r>
              <a:rPr lang="en-US" sz="2400" i="1">
                <a:latin typeface="Times New Roman"/>
                <a:ea typeface="Times New Roman"/>
                <a:cs typeface="Times New Roman"/>
                <a:sym typeface="Times New Roman"/>
              </a:rPr>
              <a:t> 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may need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more instances of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baseline="-250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to complete its task.</a:t>
            </a:r>
            <a:endParaRPr/>
          </a:p>
          <a:p>
            <a:pPr marL="886967" lvl="2" indent="-228599" algn="l" rtl="0">
              <a:lnSpc>
                <a:spcPct val="100000"/>
              </a:lnSpc>
              <a:spcBef>
                <a:spcPts val="480"/>
              </a:spcBef>
              <a:spcAft>
                <a:spcPts val="0"/>
              </a:spcAft>
              <a:buSzPts val="2000"/>
              <a:buFont typeface="Arial"/>
              <a:buNone/>
            </a:pPr>
            <a:r>
              <a:rPr lang="en-US" sz="2000">
                <a:latin typeface="Times New Roman"/>
                <a:ea typeface="Times New Roman"/>
                <a:cs typeface="Times New Roman"/>
                <a:sym typeface="Times New Roman"/>
              </a:rPr>
              <a:t/>
            </a:r>
            <a:br>
              <a:rPr lang="en-US" sz="2000">
                <a:latin typeface="Times New Roman"/>
                <a:ea typeface="Times New Roman"/>
                <a:cs typeface="Times New Roman"/>
                <a:sym typeface="Times New Roman"/>
              </a:rPr>
            </a:br>
            <a:r>
              <a:rPr lang="en-US" b="1" i="1">
                <a:latin typeface="Times New Roman"/>
                <a:ea typeface="Times New Roman"/>
                <a:cs typeface="Times New Roman"/>
                <a:sym typeface="Times New Roman"/>
              </a:rPr>
              <a:t>Need</a:t>
            </a:r>
            <a:r>
              <a:rPr lang="en-US" b="1">
                <a:latin typeface="Times New Roman"/>
                <a:ea typeface="Times New Roman"/>
                <a:cs typeface="Times New Roman"/>
                <a:sym typeface="Times New Roman"/>
              </a:rPr>
              <a:t> [</a:t>
            </a:r>
            <a:r>
              <a:rPr lang="en-US" b="1" i="1">
                <a:latin typeface="Times New Roman"/>
                <a:ea typeface="Times New Roman"/>
                <a:cs typeface="Times New Roman"/>
                <a:sym typeface="Times New Roman"/>
              </a:rPr>
              <a:t>i,j]</a:t>
            </a:r>
            <a:r>
              <a:rPr lang="en-US" b="1">
                <a:latin typeface="Times New Roman"/>
                <a:ea typeface="Times New Roman"/>
                <a:cs typeface="Times New Roman"/>
                <a:sym typeface="Times New Roman"/>
              </a:rPr>
              <a:t> = </a:t>
            </a:r>
            <a:r>
              <a:rPr lang="en-US" b="1" i="1">
                <a:latin typeface="Times New Roman"/>
                <a:ea typeface="Times New Roman"/>
                <a:cs typeface="Times New Roman"/>
                <a:sym typeface="Times New Roman"/>
              </a:rPr>
              <a:t>Max</a:t>
            </a:r>
            <a:r>
              <a:rPr lang="en-US" b="1">
                <a:latin typeface="Times New Roman"/>
                <a:ea typeface="Times New Roman"/>
                <a:cs typeface="Times New Roman"/>
                <a:sym typeface="Times New Roman"/>
              </a:rPr>
              <a:t>[</a:t>
            </a:r>
            <a:r>
              <a:rPr lang="en-US" b="1" i="1">
                <a:latin typeface="Times New Roman"/>
                <a:ea typeface="Times New Roman"/>
                <a:cs typeface="Times New Roman"/>
                <a:sym typeface="Times New Roman"/>
              </a:rPr>
              <a:t>i,j</a:t>
            </a:r>
            <a:r>
              <a:rPr lang="en-US" b="1">
                <a:latin typeface="Times New Roman"/>
                <a:ea typeface="Times New Roman"/>
                <a:cs typeface="Times New Roman"/>
                <a:sym typeface="Times New Roman"/>
              </a:rPr>
              <a:t>] – </a:t>
            </a:r>
            <a:r>
              <a:rPr lang="en-US" b="1" i="1">
                <a:latin typeface="Times New Roman"/>
                <a:ea typeface="Times New Roman"/>
                <a:cs typeface="Times New Roman"/>
                <a:sym typeface="Times New Roman"/>
              </a:rPr>
              <a:t>Allocation</a:t>
            </a:r>
            <a:r>
              <a:rPr lang="en-US" b="1">
                <a:latin typeface="Times New Roman"/>
                <a:ea typeface="Times New Roman"/>
                <a:cs typeface="Times New Roman"/>
                <a:sym typeface="Times New Roman"/>
              </a:rPr>
              <a:t> [</a:t>
            </a:r>
            <a:r>
              <a:rPr lang="en-US" b="1" i="1">
                <a:latin typeface="Times New Roman"/>
                <a:ea typeface="Times New Roman"/>
                <a:cs typeface="Times New Roman"/>
                <a:sym typeface="Times New Roman"/>
              </a:rPr>
              <a:t>i,j</a:t>
            </a:r>
            <a:r>
              <a:rPr lang="en-US" b="1">
                <a:latin typeface="Times New Roman"/>
                <a:ea typeface="Times New Roman"/>
                <a:cs typeface="Times New Roman"/>
                <a:sym typeface="Times New Roman"/>
              </a:rPr>
              <a:t>].</a:t>
            </a:r>
            <a:endParaRPr sz="2000" b="1">
              <a:latin typeface="Times New Roman"/>
              <a:ea typeface="Times New Roman"/>
              <a:cs typeface="Times New Roman"/>
              <a:sym typeface="Times New Roman"/>
            </a:endParaRPr>
          </a:p>
        </p:txBody>
      </p:sp>
      <p:sp>
        <p:nvSpPr>
          <p:cNvPr id="356" name="Google Shape;356;p24"/>
          <p:cNvSpPr txBox="1"/>
          <p:nvPr/>
        </p:nvSpPr>
        <p:spPr>
          <a:xfrm>
            <a:off x="1066800" y="609600"/>
            <a:ext cx="8297464"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Let </a:t>
            </a:r>
            <a:r>
              <a:rPr lang="en-US" sz="2400" i="1">
                <a:solidFill>
                  <a:schemeClr val="dk1"/>
                </a:solidFill>
                <a:latin typeface="Times New Roman"/>
                <a:ea typeface="Times New Roman"/>
                <a:cs typeface="Times New Roman"/>
                <a:sym typeface="Times New Roman"/>
              </a:rPr>
              <a:t>n</a:t>
            </a:r>
            <a:r>
              <a:rPr lang="en-US" sz="2400">
                <a:solidFill>
                  <a:schemeClr val="dk1"/>
                </a:solidFill>
                <a:latin typeface="Times New Roman"/>
                <a:ea typeface="Times New Roman"/>
                <a:cs typeface="Times New Roman"/>
                <a:sym typeface="Times New Roman"/>
              </a:rPr>
              <a:t> = number of processes, and </a:t>
            </a:r>
            <a:r>
              <a:rPr lang="en-US" sz="2400" i="1">
                <a:solidFill>
                  <a:schemeClr val="dk1"/>
                </a:solidFill>
                <a:latin typeface="Times New Roman"/>
                <a:ea typeface="Times New Roman"/>
                <a:cs typeface="Times New Roman"/>
                <a:sym typeface="Times New Roman"/>
              </a:rPr>
              <a:t>m </a:t>
            </a:r>
            <a:r>
              <a:rPr lang="en-US" sz="2400">
                <a:solidFill>
                  <a:schemeClr val="dk1"/>
                </a:solidFill>
                <a:latin typeface="Times New Roman"/>
                <a:ea typeface="Times New Roman"/>
                <a:cs typeface="Times New Roman"/>
                <a:sym typeface="Times New Roman"/>
              </a:rPr>
              <a:t>= number of resources types. </a:t>
            </a:r>
            <a:endParaRPr/>
          </a:p>
        </p:txBody>
      </p:sp>
      <p:sp>
        <p:nvSpPr>
          <p:cNvPr id="357" name="Google Shape;357;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559CF245-A403-425F-9BC8-B68FCE1269DF}" type="datetime1">
              <a:rPr lang="en-US" smtClean="0"/>
              <a:t>2/22/2023</a:t>
            </a:fld>
            <a:endParaRPr/>
          </a:p>
        </p:txBody>
      </p:sp>
      <p:sp>
        <p:nvSpPr>
          <p:cNvPr id="358" name="Google Shape;358;p2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1219200" y="152400"/>
            <a:ext cx="7498080" cy="4572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22DA4"/>
              </a:buClr>
              <a:buSzPct val="100000"/>
              <a:buFont typeface="Times New Roman"/>
              <a:buNone/>
            </a:pPr>
            <a:r>
              <a:rPr lang="en-US">
                <a:latin typeface="Times New Roman"/>
                <a:ea typeface="Times New Roman"/>
                <a:cs typeface="Times New Roman"/>
                <a:sym typeface="Times New Roman"/>
              </a:rPr>
              <a:t>Safety Algorithm</a:t>
            </a:r>
            <a:endParaRPr/>
          </a:p>
        </p:txBody>
      </p:sp>
      <p:sp>
        <p:nvSpPr>
          <p:cNvPr id="364" name="Google Shape;364;p25"/>
          <p:cNvSpPr txBox="1">
            <a:spLocks noGrp="1"/>
          </p:cNvSpPr>
          <p:nvPr>
            <p:ph type="body" idx="1"/>
          </p:nvPr>
        </p:nvSpPr>
        <p:spPr>
          <a:xfrm>
            <a:off x="1066800" y="762000"/>
            <a:ext cx="7848600" cy="54864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920"/>
              <a:buFont typeface="Arial"/>
              <a:buNone/>
            </a:pPr>
            <a:r>
              <a:rPr lang="en-US" sz="2400">
                <a:latin typeface="Times New Roman"/>
                <a:ea typeface="Times New Roman"/>
                <a:cs typeface="Times New Roman"/>
                <a:sym typeface="Times New Roman"/>
              </a:rPr>
              <a:t>1.	Let </a:t>
            </a:r>
            <a:r>
              <a:rPr lang="en-US" sz="2400" i="1">
                <a:latin typeface="Times New Roman"/>
                <a:ea typeface="Times New Roman"/>
                <a:cs typeface="Times New Roman"/>
                <a:sym typeface="Times New Roman"/>
              </a:rPr>
              <a:t>Work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Finish</a:t>
            </a:r>
            <a:r>
              <a:rPr lang="en-US" sz="2400">
                <a:latin typeface="Times New Roman"/>
                <a:ea typeface="Times New Roman"/>
                <a:cs typeface="Times New Roman"/>
                <a:sym typeface="Times New Roman"/>
              </a:rPr>
              <a:t> be vectors of length</a:t>
            </a:r>
            <a:r>
              <a:rPr lang="en-US" sz="2400" i="1">
                <a:latin typeface="Times New Roman"/>
                <a:ea typeface="Times New Roman"/>
                <a:cs typeface="Times New Roman"/>
                <a:sym typeface="Times New Roman"/>
              </a:rPr>
              <a:t> m</a:t>
            </a:r>
            <a:r>
              <a:rPr lang="en-US" sz="2400">
                <a:latin typeface="Times New Roman"/>
                <a:ea typeface="Times New Roman"/>
                <a:cs typeface="Times New Roman"/>
                <a:sym typeface="Times New Roman"/>
              </a:rPr>
              <a:t> and</a:t>
            </a:r>
            <a:r>
              <a:rPr lang="en-US" sz="2400" i="1">
                <a:latin typeface="Times New Roman"/>
                <a:ea typeface="Times New Roman"/>
                <a:cs typeface="Times New Roman"/>
                <a:sym typeface="Times New Roman"/>
              </a:rPr>
              <a:t> n</a:t>
            </a:r>
            <a:r>
              <a:rPr lang="en-US" sz="2400">
                <a:latin typeface="Times New Roman"/>
                <a:ea typeface="Times New Roman"/>
                <a:cs typeface="Times New Roman"/>
                <a:sym typeface="Times New Roman"/>
              </a:rPr>
              <a:t>, respectively.  Initialize:</a:t>
            </a:r>
            <a:endParaRPr/>
          </a:p>
          <a:p>
            <a:pPr marL="1097280" lvl="3" indent="-173736" algn="l" rtl="0">
              <a:lnSpc>
                <a:spcPct val="100000"/>
              </a:lnSpc>
              <a:spcBef>
                <a:spcPts val="360"/>
              </a:spcBef>
              <a:spcAft>
                <a:spcPts val="0"/>
              </a:spcAft>
              <a:buSzPts val="1800"/>
              <a:buFont typeface="Times New Roman"/>
              <a:buNone/>
            </a:pPr>
            <a:r>
              <a:rPr lang="en-US" sz="1800" b="1" i="1">
                <a:latin typeface="Times New Roman"/>
                <a:ea typeface="Times New Roman"/>
                <a:cs typeface="Times New Roman"/>
                <a:sym typeface="Times New Roman"/>
              </a:rPr>
              <a:t>Work </a:t>
            </a:r>
            <a:r>
              <a:rPr lang="en-US" sz="1800" b="1">
                <a:latin typeface="Times New Roman"/>
                <a:ea typeface="Times New Roman"/>
                <a:cs typeface="Times New Roman"/>
                <a:sym typeface="Times New Roman"/>
              </a:rPr>
              <a:t>= </a:t>
            </a:r>
            <a:r>
              <a:rPr lang="en-US" sz="1800" b="1" i="1">
                <a:latin typeface="Times New Roman"/>
                <a:ea typeface="Times New Roman"/>
                <a:cs typeface="Times New Roman"/>
                <a:sym typeface="Times New Roman"/>
              </a:rPr>
              <a:t>Available</a:t>
            </a:r>
            <a:endParaRPr/>
          </a:p>
          <a:p>
            <a:pPr marL="1097280" lvl="3" indent="-173736" algn="l" rtl="0">
              <a:lnSpc>
                <a:spcPct val="100000"/>
              </a:lnSpc>
              <a:spcBef>
                <a:spcPts val="360"/>
              </a:spcBef>
              <a:spcAft>
                <a:spcPts val="0"/>
              </a:spcAft>
              <a:buSzPts val="1800"/>
              <a:buFont typeface="Times New Roman"/>
              <a:buNone/>
            </a:pPr>
            <a:r>
              <a:rPr lang="en-US" sz="1800" b="1" i="1">
                <a:latin typeface="Times New Roman"/>
                <a:ea typeface="Times New Roman"/>
                <a:cs typeface="Times New Roman"/>
                <a:sym typeface="Times New Roman"/>
              </a:rPr>
              <a:t>Finish </a:t>
            </a:r>
            <a:r>
              <a:rPr lang="en-US" sz="1800" b="1">
                <a:latin typeface="Times New Roman"/>
                <a:ea typeface="Times New Roman"/>
                <a:cs typeface="Times New Roman"/>
                <a:sym typeface="Times New Roman"/>
              </a:rPr>
              <a:t>[</a:t>
            </a:r>
            <a:r>
              <a:rPr lang="en-US" sz="1800" b="1" i="1">
                <a:latin typeface="Times New Roman"/>
                <a:ea typeface="Times New Roman"/>
                <a:cs typeface="Times New Roman"/>
                <a:sym typeface="Times New Roman"/>
              </a:rPr>
              <a:t>i</a:t>
            </a:r>
            <a:r>
              <a:rPr lang="en-US" sz="1800" b="1">
                <a:latin typeface="Times New Roman"/>
                <a:ea typeface="Times New Roman"/>
                <a:cs typeface="Times New Roman"/>
                <a:sym typeface="Times New Roman"/>
              </a:rPr>
              <a:t>] =</a:t>
            </a:r>
            <a:r>
              <a:rPr lang="en-US" sz="1800" b="1" i="1">
                <a:latin typeface="Times New Roman"/>
                <a:ea typeface="Times New Roman"/>
                <a:cs typeface="Times New Roman"/>
                <a:sym typeface="Times New Roman"/>
              </a:rPr>
              <a:t> false </a:t>
            </a:r>
            <a:r>
              <a:rPr lang="en-US" sz="1800" b="1">
                <a:latin typeface="Times New Roman"/>
                <a:ea typeface="Times New Roman"/>
                <a:cs typeface="Times New Roman"/>
                <a:sym typeface="Times New Roman"/>
              </a:rPr>
              <a:t>for</a:t>
            </a:r>
            <a:r>
              <a:rPr lang="en-US" sz="1800" b="1" i="1">
                <a:latin typeface="Times New Roman"/>
                <a:ea typeface="Times New Roman"/>
                <a:cs typeface="Times New Roman"/>
                <a:sym typeface="Times New Roman"/>
              </a:rPr>
              <a:t> i</a:t>
            </a:r>
            <a:r>
              <a:rPr lang="en-US" sz="1800" b="1">
                <a:latin typeface="Times New Roman"/>
                <a:ea typeface="Times New Roman"/>
                <a:cs typeface="Times New Roman"/>
                <a:sym typeface="Times New Roman"/>
              </a:rPr>
              <a:t> - 1,2, …, </a:t>
            </a:r>
            <a:r>
              <a:rPr lang="en-US" sz="1800" b="1" i="1">
                <a:latin typeface="Times New Roman"/>
                <a:ea typeface="Times New Roman"/>
                <a:cs typeface="Times New Roman"/>
                <a:sym typeface="Times New Roman"/>
              </a:rPr>
              <a:t>n.</a:t>
            </a:r>
            <a:endParaRPr sz="1800" b="1">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2.	Find and </a:t>
            </a:r>
            <a:r>
              <a:rPr lang="en-US" sz="2400" i="1">
                <a:latin typeface="Times New Roman"/>
                <a:ea typeface="Times New Roman"/>
                <a:cs typeface="Times New Roman"/>
                <a:sym typeface="Times New Roman"/>
              </a:rPr>
              <a:t>i </a:t>
            </a:r>
            <a:r>
              <a:rPr lang="en-US" sz="2400">
                <a:latin typeface="Times New Roman"/>
                <a:ea typeface="Times New Roman"/>
                <a:cs typeface="Times New Roman"/>
                <a:sym typeface="Times New Roman"/>
              </a:rPr>
              <a:t>such that both: </a:t>
            </a:r>
            <a:endParaRPr/>
          </a:p>
          <a:p>
            <a:pPr marL="640080" lvl="1" indent="-237744" algn="l" rtl="0">
              <a:lnSpc>
                <a:spcPct val="100000"/>
              </a:lnSpc>
              <a:spcBef>
                <a:spcPts val="550"/>
              </a:spcBef>
              <a:spcAft>
                <a:spcPts val="0"/>
              </a:spcAft>
              <a:buSzPts val="2000"/>
              <a:buFont typeface="Arial"/>
              <a:buNone/>
            </a:pPr>
            <a:r>
              <a:rPr lang="en-US" sz="2000" b="1">
                <a:latin typeface="Times New Roman"/>
                <a:ea typeface="Times New Roman"/>
                <a:cs typeface="Times New Roman"/>
                <a:sym typeface="Times New Roman"/>
              </a:rPr>
              <a:t>(a) </a:t>
            </a:r>
            <a:r>
              <a:rPr lang="en-US" sz="2000" b="1" i="1">
                <a:latin typeface="Times New Roman"/>
                <a:ea typeface="Times New Roman"/>
                <a:cs typeface="Times New Roman"/>
                <a:sym typeface="Times New Roman"/>
              </a:rPr>
              <a:t>Finish</a:t>
            </a:r>
            <a:r>
              <a:rPr lang="en-US" sz="2000" b="1">
                <a:latin typeface="Times New Roman"/>
                <a:ea typeface="Times New Roman"/>
                <a:cs typeface="Times New Roman"/>
                <a:sym typeface="Times New Roman"/>
              </a:rPr>
              <a:t> [</a:t>
            </a:r>
            <a:r>
              <a:rPr lang="en-US" sz="2000" b="1" i="1">
                <a:latin typeface="Times New Roman"/>
                <a:ea typeface="Times New Roman"/>
                <a:cs typeface="Times New Roman"/>
                <a:sym typeface="Times New Roman"/>
              </a:rPr>
              <a:t>i</a:t>
            </a:r>
            <a:r>
              <a:rPr lang="en-US" sz="2000" b="1">
                <a:latin typeface="Times New Roman"/>
                <a:ea typeface="Times New Roman"/>
                <a:cs typeface="Times New Roman"/>
                <a:sym typeface="Times New Roman"/>
              </a:rPr>
              <a:t>] = </a:t>
            </a:r>
            <a:r>
              <a:rPr lang="en-US" sz="2000" b="1" i="1">
                <a:latin typeface="Times New Roman"/>
                <a:ea typeface="Times New Roman"/>
                <a:cs typeface="Times New Roman"/>
                <a:sym typeface="Times New Roman"/>
              </a:rPr>
              <a:t>false</a:t>
            </a:r>
            <a:endParaRPr sz="2000" b="1">
              <a:latin typeface="Times New Roman"/>
              <a:ea typeface="Times New Roman"/>
              <a:cs typeface="Times New Roman"/>
              <a:sym typeface="Times New Roman"/>
            </a:endParaRPr>
          </a:p>
          <a:p>
            <a:pPr marL="640080" lvl="1" indent="-237744" algn="l" rtl="0">
              <a:lnSpc>
                <a:spcPct val="100000"/>
              </a:lnSpc>
              <a:spcBef>
                <a:spcPts val="550"/>
              </a:spcBef>
              <a:spcAft>
                <a:spcPts val="0"/>
              </a:spcAft>
              <a:buSzPts val="2000"/>
              <a:buFont typeface="Arial"/>
              <a:buNone/>
            </a:pPr>
            <a:r>
              <a:rPr lang="en-US" sz="2000" b="1">
                <a:latin typeface="Times New Roman"/>
                <a:ea typeface="Times New Roman"/>
                <a:cs typeface="Times New Roman"/>
                <a:sym typeface="Times New Roman"/>
              </a:rPr>
              <a:t>(b) </a:t>
            </a:r>
            <a:r>
              <a:rPr lang="en-US" sz="2000" b="1" i="1">
                <a:latin typeface="Times New Roman"/>
                <a:ea typeface="Times New Roman"/>
                <a:cs typeface="Times New Roman"/>
                <a:sym typeface="Times New Roman"/>
              </a:rPr>
              <a:t>Need</a:t>
            </a:r>
            <a:r>
              <a:rPr lang="en-US" sz="2000" b="1" i="1" baseline="-25000">
                <a:latin typeface="Times New Roman"/>
                <a:ea typeface="Times New Roman"/>
                <a:cs typeface="Times New Roman"/>
                <a:sym typeface="Times New Roman"/>
              </a:rPr>
              <a:t>i</a:t>
            </a:r>
            <a:r>
              <a:rPr lang="en-US" sz="2000" b="1">
                <a:latin typeface="Times New Roman"/>
                <a:ea typeface="Times New Roman"/>
                <a:cs typeface="Times New Roman"/>
                <a:sym typeface="Times New Roman"/>
              </a:rPr>
              <a:t> ≤ </a:t>
            </a:r>
            <a:r>
              <a:rPr lang="en-US" sz="2000" b="1" i="1">
                <a:latin typeface="Times New Roman"/>
                <a:ea typeface="Times New Roman"/>
                <a:cs typeface="Times New Roman"/>
                <a:sym typeface="Times New Roman"/>
              </a:rPr>
              <a:t>Work</a:t>
            </a:r>
            <a:endParaRPr/>
          </a:p>
          <a:p>
            <a:pPr marL="640080" lvl="1" indent="-237744" algn="l" rtl="0">
              <a:lnSpc>
                <a:spcPct val="100000"/>
              </a:lnSpc>
              <a:spcBef>
                <a:spcPts val="550"/>
              </a:spcBef>
              <a:spcAft>
                <a:spcPts val="0"/>
              </a:spcAft>
              <a:buSzPts val="2000"/>
              <a:buFont typeface="Arial"/>
              <a:buNone/>
            </a:pPr>
            <a:r>
              <a:rPr lang="en-US" sz="2000" b="1">
                <a:latin typeface="Times New Roman"/>
                <a:ea typeface="Times New Roman"/>
                <a:cs typeface="Times New Roman"/>
                <a:sym typeface="Times New Roman"/>
              </a:rPr>
              <a:t>If no such </a:t>
            </a:r>
            <a:r>
              <a:rPr lang="en-US" sz="2000" b="1" i="1">
                <a:latin typeface="Times New Roman"/>
                <a:ea typeface="Times New Roman"/>
                <a:cs typeface="Times New Roman"/>
                <a:sym typeface="Times New Roman"/>
              </a:rPr>
              <a:t>i </a:t>
            </a:r>
            <a:r>
              <a:rPr lang="en-US" sz="2000" b="1">
                <a:latin typeface="Times New Roman"/>
                <a:ea typeface="Times New Roman"/>
                <a:cs typeface="Times New Roman"/>
                <a:sym typeface="Times New Roman"/>
              </a:rPr>
              <a:t>exists, go to step 4.</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3.	</a:t>
            </a:r>
            <a:r>
              <a:rPr lang="en-US" sz="2400" i="1">
                <a:latin typeface="Times New Roman"/>
                <a:ea typeface="Times New Roman"/>
                <a:cs typeface="Times New Roman"/>
                <a:sym typeface="Times New Roman"/>
              </a:rPr>
              <a:t>Work</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Work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Allocation</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r>
              <a:rPr lang="en-US" sz="2400" i="1">
                <a:latin typeface="Times New Roman"/>
                <a:ea typeface="Times New Roman"/>
                <a:cs typeface="Times New Roman"/>
                <a:sym typeface="Times New Roman"/>
              </a:rPr>
              <a:t>Finish</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i</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 true</a:t>
            </a: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go to step 2.</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4.	If </a:t>
            </a:r>
            <a:r>
              <a:rPr lang="en-US" sz="2400" i="1">
                <a:latin typeface="Times New Roman"/>
                <a:ea typeface="Times New Roman"/>
                <a:cs typeface="Times New Roman"/>
                <a:sym typeface="Times New Roman"/>
              </a:rPr>
              <a:t>Finish</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i</a:t>
            </a:r>
            <a:r>
              <a:rPr lang="en-US" sz="2400">
                <a:latin typeface="Times New Roman"/>
                <a:ea typeface="Times New Roman"/>
                <a:cs typeface="Times New Roman"/>
                <a:sym typeface="Times New Roman"/>
              </a:rPr>
              <a:t>] == true for all </a:t>
            </a:r>
            <a:r>
              <a:rPr lang="en-US" sz="2400" i="1">
                <a:latin typeface="Times New Roman"/>
                <a:ea typeface="Times New Roman"/>
                <a:cs typeface="Times New Roman"/>
                <a:sym typeface="Times New Roman"/>
              </a:rPr>
              <a:t>i</a:t>
            </a:r>
            <a:r>
              <a:rPr lang="en-US" sz="2400">
                <a:latin typeface="Times New Roman"/>
                <a:ea typeface="Times New Roman"/>
                <a:cs typeface="Times New Roman"/>
                <a:sym typeface="Times New Roman"/>
              </a:rPr>
              <a:t>, then the system is in a safe state.</a:t>
            </a:r>
            <a:endParaRPr/>
          </a:p>
        </p:txBody>
      </p:sp>
      <p:sp>
        <p:nvSpPr>
          <p:cNvPr id="365" name="Google Shape;365;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B5CC57E4-28FA-477D-84C3-1A4F01728927}" type="datetime1">
              <a:rPr lang="en-US" smtClean="0"/>
              <a:t>2/22/2023</a:t>
            </a:fld>
            <a:endParaRPr/>
          </a:p>
        </p:txBody>
      </p:sp>
      <p:sp>
        <p:nvSpPr>
          <p:cNvPr id="366" name="Google Shape;366;p2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6"/>
          <p:cNvSpPr txBox="1">
            <a:spLocks noGrp="1"/>
          </p:cNvSpPr>
          <p:nvPr>
            <p:ph type="title"/>
          </p:nvPr>
        </p:nvSpPr>
        <p:spPr>
          <a:xfrm>
            <a:off x="1030288" y="271463"/>
            <a:ext cx="7924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200"/>
              <a:buFont typeface="Times New Roman"/>
              <a:buNone/>
            </a:pPr>
            <a:r>
              <a:rPr lang="en-US" sz="3200">
                <a:latin typeface="Times New Roman"/>
                <a:ea typeface="Times New Roman"/>
                <a:cs typeface="Times New Roman"/>
                <a:sym typeface="Times New Roman"/>
              </a:rPr>
              <a:t>Resource-Request Algorithm for Process </a:t>
            </a:r>
            <a:r>
              <a:rPr lang="en-US" sz="3200" i="1">
                <a:latin typeface="Times New Roman"/>
                <a:ea typeface="Times New Roman"/>
                <a:cs typeface="Times New Roman"/>
                <a:sym typeface="Times New Roman"/>
              </a:rPr>
              <a:t>P</a:t>
            </a:r>
            <a:r>
              <a:rPr lang="en-US" sz="3200" i="1" baseline="-25000">
                <a:latin typeface="Times New Roman"/>
                <a:ea typeface="Times New Roman"/>
                <a:cs typeface="Times New Roman"/>
                <a:sym typeface="Times New Roman"/>
              </a:rPr>
              <a:t>i</a:t>
            </a:r>
            <a:endParaRPr sz="3200">
              <a:latin typeface="Times New Roman"/>
              <a:ea typeface="Times New Roman"/>
              <a:cs typeface="Times New Roman"/>
              <a:sym typeface="Times New Roman"/>
            </a:endParaRPr>
          </a:p>
        </p:txBody>
      </p:sp>
      <p:sp>
        <p:nvSpPr>
          <p:cNvPr id="372" name="Google Shape;372;p26"/>
          <p:cNvSpPr txBox="1">
            <a:spLocks noGrp="1"/>
          </p:cNvSpPr>
          <p:nvPr>
            <p:ph type="body" idx="1"/>
          </p:nvPr>
        </p:nvSpPr>
        <p:spPr>
          <a:xfrm>
            <a:off x="1143000" y="762000"/>
            <a:ext cx="7696200" cy="56388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920"/>
              <a:buFont typeface="Arial"/>
              <a:buNone/>
            </a:pPr>
            <a:r>
              <a:rPr lang="en-US" sz="2400" i="1">
                <a:latin typeface="Times New Roman"/>
                <a:ea typeface="Times New Roman"/>
                <a:cs typeface="Times New Roman"/>
                <a:sym typeface="Times New Roman"/>
              </a:rPr>
              <a:t>   Request</a:t>
            </a:r>
            <a:r>
              <a:rPr lang="en-US" sz="2400">
                <a:latin typeface="Times New Roman"/>
                <a:ea typeface="Times New Roman"/>
                <a:cs typeface="Times New Roman"/>
                <a:sym typeface="Times New Roman"/>
              </a:rPr>
              <a:t> = request vector for process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If </a:t>
            </a:r>
            <a:r>
              <a:rPr lang="en-US" sz="2400" i="1">
                <a:latin typeface="Times New Roman"/>
                <a:ea typeface="Times New Roman"/>
                <a:cs typeface="Times New Roman"/>
                <a:sym typeface="Times New Roman"/>
              </a:rPr>
              <a:t>Request</a:t>
            </a:r>
            <a:r>
              <a:rPr lang="en-US" sz="2400" i="1" baseline="-25000">
                <a:latin typeface="Times New Roman"/>
                <a:ea typeface="Times New Roman"/>
                <a:cs typeface="Times New Roman"/>
                <a:sym typeface="Times New Roman"/>
              </a:rPr>
              <a:t>i</a:t>
            </a:r>
            <a:r>
              <a:rPr lang="en-US" sz="2400" baseline="-250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j</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then process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wants </a:t>
            </a:r>
            <a:r>
              <a:rPr lang="en-US" sz="2400" i="1">
                <a:latin typeface="Times New Roman"/>
                <a:ea typeface="Times New Roman"/>
                <a:cs typeface="Times New Roman"/>
                <a:sym typeface="Times New Roman"/>
              </a:rPr>
              <a:t>k</a:t>
            </a:r>
            <a:r>
              <a:rPr lang="en-US" sz="2400">
                <a:latin typeface="Times New Roman"/>
                <a:ea typeface="Times New Roman"/>
                <a:cs typeface="Times New Roman"/>
                <a:sym typeface="Times New Roman"/>
              </a:rPr>
              <a:t> instances of resource type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r>
              <a:rPr lang="en-US" sz="2400" baseline="-25000">
                <a:latin typeface="Times New Roman"/>
                <a:ea typeface="Times New Roman"/>
                <a:cs typeface="Times New Roman"/>
                <a:sym typeface="Times New Roman"/>
              </a:rPr>
              <a:t>.</a:t>
            </a:r>
            <a:endParaRPr/>
          </a:p>
          <a:p>
            <a:pPr marL="640080" lvl="1" indent="-237744" algn="l" rtl="0">
              <a:lnSpc>
                <a:spcPct val="100000"/>
              </a:lnSpc>
              <a:spcBef>
                <a:spcPts val="550"/>
              </a:spcBef>
              <a:spcAft>
                <a:spcPts val="0"/>
              </a:spcAft>
              <a:buSzPts val="2000"/>
              <a:buFont typeface="Arial"/>
              <a:buNone/>
            </a:pPr>
            <a:r>
              <a:rPr lang="en-US" sz="2000">
                <a:latin typeface="Times New Roman"/>
                <a:ea typeface="Times New Roman"/>
                <a:cs typeface="Times New Roman"/>
                <a:sym typeface="Times New Roman"/>
              </a:rPr>
              <a:t>1.	</a:t>
            </a:r>
            <a:r>
              <a:rPr lang="en-US" sz="2400">
                <a:latin typeface="Times New Roman"/>
                <a:ea typeface="Times New Roman"/>
                <a:cs typeface="Times New Roman"/>
                <a:sym typeface="Times New Roman"/>
              </a:rPr>
              <a:t>If </a:t>
            </a:r>
            <a:r>
              <a:rPr lang="en-US" sz="2400" i="1">
                <a:latin typeface="Times New Roman"/>
                <a:ea typeface="Times New Roman"/>
                <a:cs typeface="Times New Roman"/>
                <a:sym typeface="Times New Roman"/>
              </a:rPr>
              <a:t>Request</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Need</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go to step 2.  Otherwise, raise error condition, since process has exceeded its maximum claim.</a:t>
            </a:r>
            <a:endParaRPr/>
          </a:p>
          <a:p>
            <a:pPr marL="640080" lvl="1" indent="-237744" algn="l" rtl="0">
              <a:lnSpc>
                <a:spcPct val="100000"/>
              </a:lnSpc>
              <a:spcBef>
                <a:spcPts val="550"/>
              </a:spcBef>
              <a:spcAft>
                <a:spcPts val="0"/>
              </a:spcAft>
              <a:buSzPts val="2400"/>
              <a:buFont typeface="Arial"/>
              <a:buNone/>
            </a:pPr>
            <a:r>
              <a:rPr lang="en-US" sz="2400">
                <a:latin typeface="Times New Roman"/>
                <a:ea typeface="Times New Roman"/>
                <a:cs typeface="Times New Roman"/>
                <a:sym typeface="Times New Roman"/>
              </a:rPr>
              <a:t>2.	If </a:t>
            </a:r>
            <a:r>
              <a:rPr lang="en-US" sz="2400" i="1">
                <a:latin typeface="Times New Roman"/>
                <a:ea typeface="Times New Roman"/>
                <a:cs typeface="Times New Roman"/>
                <a:sym typeface="Times New Roman"/>
              </a:rPr>
              <a:t>Request</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Available</a:t>
            </a:r>
            <a:r>
              <a:rPr lang="en-US" sz="2400">
                <a:latin typeface="Times New Roman"/>
                <a:ea typeface="Times New Roman"/>
                <a:cs typeface="Times New Roman"/>
                <a:sym typeface="Times New Roman"/>
              </a:rPr>
              <a:t>, go to step 3.  Otherwise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must wait, since resources are not available.</a:t>
            </a:r>
            <a:endParaRPr/>
          </a:p>
          <a:p>
            <a:pPr marL="640080" lvl="1" indent="-237744" algn="l" rtl="0">
              <a:lnSpc>
                <a:spcPct val="100000"/>
              </a:lnSpc>
              <a:spcBef>
                <a:spcPts val="550"/>
              </a:spcBef>
              <a:spcAft>
                <a:spcPts val="0"/>
              </a:spcAft>
              <a:buSzPts val="2400"/>
              <a:buFont typeface="Arial"/>
              <a:buNone/>
            </a:pPr>
            <a:r>
              <a:rPr lang="en-US" sz="2400">
                <a:latin typeface="Times New Roman"/>
                <a:ea typeface="Times New Roman"/>
                <a:cs typeface="Times New Roman"/>
                <a:sym typeface="Times New Roman"/>
              </a:rPr>
              <a:t>3.	Pretend to allocate requested resources to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by modifying the state as follows:</a:t>
            </a:r>
            <a:endParaRPr/>
          </a:p>
          <a:p>
            <a:pPr marL="1097280" lvl="3" indent="-173736" algn="l" rtl="0">
              <a:lnSpc>
                <a:spcPct val="100000"/>
              </a:lnSpc>
              <a:spcBef>
                <a:spcPts val="480"/>
              </a:spcBef>
              <a:spcAft>
                <a:spcPts val="0"/>
              </a:spcAft>
              <a:buSzPts val="1600"/>
              <a:buFont typeface="Times New Roman"/>
              <a:buNone/>
            </a:pPr>
            <a:r>
              <a:rPr lang="en-US" sz="1600">
                <a:latin typeface="Times New Roman"/>
                <a:ea typeface="Times New Roman"/>
                <a:cs typeface="Times New Roman"/>
                <a:sym typeface="Times New Roman"/>
              </a:rPr>
              <a:t>		</a:t>
            </a:r>
            <a:r>
              <a:rPr lang="en-US" sz="2400" b="1" i="1">
                <a:solidFill>
                  <a:srgbClr val="0000FF"/>
                </a:solidFill>
                <a:latin typeface="Times New Roman"/>
                <a:ea typeface="Times New Roman"/>
                <a:cs typeface="Times New Roman"/>
                <a:sym typeface="Times New Roman"/>
              </a:rPr>
              <a:t>Available</a:t>
            </a:r>
            <a:r>
              <a:rPr lang="en-US" sz="2400" b="1">
                <a:solidFill>
                  <a:srgbClr val="0000FF"/>
                </a:solidFill>
                <a:latin typeface="Times New Roman"/>
                <a:ea typeface="Times New Roman"/>
                <a:cs typeface="Times New Roman"/>
                <a:sym typeface="Times New Roman"/>
              </a:rPr>
              <a:t> = </a:t>
            </a:r>
            <a:r>
              <a:rPr lang="en-US" sz="2400" b="1" i="1">
                <a:solidFill>
                  <a:srgbClr val="0000FF"/>
                </a:solidFill>
                <a:latin typeface="Times New Roman"/>
                <a:ea typeface="Times New Roman"/>
                <a:cs typeface="Times New Roman"/>
                <a:sym typeface="Times New Roman"/>
              </a:rPr>
              <a:t>Available -</a:t>
            </a:r>
            <a:r>
              <a:rPr lang="en-US" sz="2400" b="1">
                <a:solidFill>
                  <a:srgbClr val="0000FF"/>
                </a:solidFill>
                <a:latin typeface="Times New Roman"/>
                <a:ea typeface="Times New Roman"/>
                <a:cs typeface="Times New Roman"/>
                <a:sym typeface="Times New Roman"/>
              </a:rPr>
              <a:t> </a:t>
            </a:r>
            <a:r>
              <a:rPr lang="en-US" sz="2400" b="1" i="1">
                <a:solidFill>
                  <a:srgbClr val="0000FF"/>
                </a:solidFill>
                <a:latin typeface="Times New Roman"/>
                <a:ea typeface="Times New Roman"/>
                <a:cs typeface="Times New Roman"/>
                <a:sym typeface="Times New Roman"/>
              </a:rPr>
              <a:t>Request</a:t>
            </a:r>
            <a:r>
              <a:rPr lang="en-US" sz="2400" b="1" i="1" baseline="-25000">
                <a:solidFill>
                  <a:srgbClr val="0000FF"/>
                </a:solidFill>
                <a:latin typeface="Times New Roman"/>
                <a:ea typeface="Times New Roman"/>
                <a:cs typeface="Times New Roman"/>
                <a:sym typeface="Times New Roman"/>
              </a:rPr>
              <a:t>i</a:t>
            </a:r>
            <a:r>
              <a:rPr lang="en-US" sz="2400" b="1" i="1">
                <a:solidFill>
                  <a:srgbClr val="0000FF"/>
                </a:solidFill>
                <a:latin typeface="Times New Roman"/>
                <a:ea typeface="Times New Roman"/>
                <a:cs typeface="Times New Roman"/>
                <a:sym typeface="Times New Roman"/>
              </a:rPr>
              <a:t>;</a:t>
            </a:r>
            <a:endParaRPr/>
          </a:p>
          <a:p>
            <a:pPr marL="1097280" lvl="3" indent="-173736" algn="l" rtl="0">
              <a:lnSpc>
                <a:spcPct val="100000"/>
              </a:lnSpc>
              <a:spcBef>
                <a:spcPts val="480"/>
              </a:spcBef>
              <a:spcAft>
                <a:spcPts val="0"/>
              </a:spcAft>
              <a:buSzPts val="2400"/>
              <a:buFont typeface="Times New Roman"/>
              <a:buNone/>
            </a:pPr>
            <a:r>
              <a:rPr lang="en-US" sz="2400" b="1">
                <a:solidFill>
                  <a:srgbClr val="0000FF"/>
                </a:solidFill>
                <a:latin typeface="Times New Roman"/>
                <a:ea typeface="Times New Roman"/>
                <a:cs typeface="Times New Roman"/>
                <a:sym typeface="Times New Roman"/>
              </a:rPr>
              <a:t>		</a:t>
            </a:r>
            <a:r>
              <a:rPr lang="en-US" sz="2400" b="1" i="1">
                <a:solidFill>
                  <a:srgbClr val="0000FF"/>
                </a:solidFill>
                <a:latin typeface="Times New Roman"/>
                <a:ea typeface="Times New Roman"/>
                <a:cs typeface="Times New Roman"/>
                <a:sym typeface="Times New Roman"/>
              </a:rPr>
              <a:t>Allocation</a:t>
            </a:r>
            <a:r>
              <a:rPr lang="en-US" sz="2400" b="1" i="1" baseline="-25000">
                <a:solidFill>
                  <a:srgbClr val="0000FF"/>
                </a:solidFill>
                <a:latin typeface="Times New Roman"/>
                <a:ea typeface="Times New Roman"/>
                <a:cs typeface="Times New Roman"/>
                <a:sym typeface="Times New Roman"/>
              </a:rPr>
              <a:t>i</a:t>
            </a:r>
            <a:r>
              <a:rPr lang="en-US" sz="2400" b="1" baseline="-25000">
                <a:solidFill>
                  <a:srgbClr val="0000FF"/>
                </a:solidFill>
                <a:latin typeface="Times New Roman"/>
                <a:ea typeface="Times New Roman"/>
                <a:cs typeface="Times New Roman"/>
                <a:sym typeface="Times New Roman"/>
              </a:rPr>
              <a:t> </a:t>
            </a:r>
            <a:r>
              <a:rPr lang="en-US" sz="2400" b="1">
                <a:solidFill>
                  <a:srgbClr val="0000FF"/>
                </a:solidFill>
                <a:latin typeface="Times New Roman"/>
                <a:ea typeface="Times New Roman"/>
                <a:cs typeface="Times New Roman"/>
                <a:sym typeface="Times New Roman"/>
              </a:rPr>
              <a:t>= </a:t>
            </a:r>
            <a:r>
              <a:rPr lang="en-US" sz="2400" b="1" i="1">
                <a:solidFill>
                  <a:srgbClr val="0000FF"/>
                </a:solidFill>
                <a:latin typeface="Times New Roman"/>
                <a:ea typeface="Times New Roman"/>
                <a:cs typeface="Times New Roman"/>
                <a:sym typeface="Times New Roman"/>
              </a:rPr>
              <a:t>Allocation</a:t>
            </a:r>
            <a:r>
              <a:rPr lang="en-US" sz="2400" b="1" i="1" baseline="-25000">
                <a:solidFill>
                  <a:srgbClr val="0000FF"/>
                </a:solidFill>
                <a:latin typeface="Times New Roman"/>
                <a:ea typeface="Times New Roman"/>
                <a:cs typeface="Times New Roman"/>
                <a:sym typeface="Times New Roman"/>
              </a:rPr>
              <a:t>i</a:t>
            </a:r>
            <a:r>
              <a:rPr lang="en-US" sz="2400" b="1">
                <a:solidFill>
                  <a:srgbClr val="0000FF"/>
                </a:solidFill>
                <a:latin typeface="Times New Roman"/>
                <a:ea typeface="Times New Roman"/>
                <a:cs typeface="Times New Roman"/>
                <a:sym typeface="Times New Roman"/>
              </a:rPr>
              <a:t> + </a:t>
            </a:r>
            <a:r>
              <a:rPr lang="en-US" sz="2400" b="1" i="1">
                <a:solidFill>
                  <a:srgbClr val="0000FF"/>
                </a:solidFill>
                <a:latin typeface="Times New Roman"/>
                <a:ea typeface="Times New Roman"/>
                <a:cs typeface="Times New Roman"/>
                <a:sym typeface="Times New Roman"/>
              </a:rPr>
              <a:t>Request</a:t>
            </a:r>
            <a:r>
              <a:rPr lang="en-US" sz="2400" b="1" i="1" baseline="-25000">
                <a:solidFill>
                  <a:srgbClr val="0000FF"/>
                </a:solidFill>
                <a:latin typeface="Times New Roman"/>
                <a:ea typeface="Times New Roman"/>
                <a:cs typeface="Times New Roman"/>
                <a:sym typeface="Times New Roman"/>
              </a:rPr>
              <a:t>i</a:t>
            </a:r>
            <a:r>
              <a:rPr lang="en-US" sz="2400" b="1">
                <a:solidFill>
                  <a:srgbClr val="0000FF"/>
                </a:solidFill>
                <a:latin typeface="Times New Roman"/>
                <a:ea typeface="Times New Roman"/>
                <a:cs typeface="Times New Roman"/>
                <a:sym typeface="Times New Roman"/>
              </a:rPr>
              <a:t>;</a:t>
            </a:r>
            <a:endParaRPr/>
          </a:p>
          <a:p>
            <a:pPr marL="1097280" lvl="3" indent="-173736" algn="l" rtl="0">
              <a:lnSpc>
                <a:spcPct val="100000"/>
              </a:lnSpc>
              <a:spcBef>
                <a:spcPts val="480"/>
              </a:spcBef>
              <a:spcAft>
                <a:spcPts val="0"/>
              </a:spcAft>
              <a:buSzPts val="2400"/>
              <a:buFont typeface="Times New Roman"/>
              <a:buNone/>
            </a:pPr>
            <a:r>
              <a:rPr lang="en-US" sz="2400" b="1">
                <a:solidFill>
                  <a:srgbClr val="0000FF"/>
                </a:solidFill>
                <a:latin typeface="Times New Roman"/>
                <a:ea typeface="Times New Roman"/>
                <a:cs typeface="Times New Roman"/>
                <a:sym typeface="Times New Roman"/>
              </a:rPr>
              <a:t>		</a:t>
            </a:r>
            <a:r>
              <a:rPr lang="en-US" sz="2400" b="1" i="1">
                <a:solidFill>
                  <a:srgbClr val="0000FF"/>
                </a:solidFill>
                <a:latin typeface="Times New Roman"/>
                <a:ea typeface="Times New Roman"/>
                <a:cs typeface="Times New Roman"/>
                <a:sym typeface="Times New Roman"/>
              </a:rPr>
              <a:t>Need</a:t>
            </a:r>
            <a:r>
              <a:rPr lang="en-US" sz="2400" b="1" i="1" baseline="-25000">
                <a:solidFill>
                  <a:srgbClr val="0000FF"/>
                </a:solidFill>
                <a:latin typeface="Times New Roman"/>
                <a:ea typeface="Times New Roman"/>
                <a:cs typeface="Times New Roman"/>
                <a:sym typeface="Times New Roman"/>
              </a:rPr>
              <a:t>i</a:t>
            </a:r>
            <a:r>
              <a:rPr lang="en-US" sz="2400" b="1" i="1">
                <a:solidFill>
                  <a:srgbClr val="0000FF"/>
                </a:solidFill>
                <a:latin typeface="Times New Roman"/>
                <a:ea typeface="Times New Roman"/>
                <a:cs typeface="Times New Roman"/>
                <a:sym typeface="Times New Roman"/>
              </a:rPr>
              <a:t> </a:t>
            </a:r>
            <a:r>
              <a:rPr lang="en-US" sz="2400" b="1">
                <a:solidFill>
                  <a:srgbClr val="0000FF"/>
                </a:solidFill>
                <a:latin typeface="Times New Roman"/>
                <a:ea typeface="Times New Roman"/>
                <a:cs typeface="Times New Roman"/>
                <a:sym typeface="Times New Roman"/>
              </a:rPr>
              <a:t>=</a:t>
            </a:r>
            <a:r>
              <a:rPr lang="en-US" sz="2400" b="1" i="1">
                <a:solidFill>
                  <a:srgbClr val="0000FF"/>
                </a:solidFill>
                <a:latin typeface="Times New Roman"/>
                <a:ea typeface="Times New Roman"/>
                <a:cs typeface="Times New Roman"/>
                <a:sym typeface="Times New Roman"/>
              </a:rPr>
              <a:t> Need</a:t>
            </a:r>
            <a:r>
              <a:rPr lang="en-US" sz="2400" b="1" i="1" baseline="-25000">
                <a:solidFill>
                  <a:srgbClr val="0000FF"/>
                </a:solidFill>
                <a:latin typeface="Times New Roman"/>
                <a:ea typeface="Times New Roman"/>
                <a:cs typeface="Times New Roman"/>
                <a:sym typeface="Times New Roman"/>
              </a:rPr>
              <a:t>i</a:t>
            </a:r>
            <a:r>
              <a:rPr lang="en-US" sz="2400" b="1">
                <a:solidFill>
                  <a:srgbClr val="0000FF"/>
                </a:solidFill>
                <a:latin typeface="Times New Roman"/>
                <a:ea typeface="Times New Roman"/>
                <a:cs typeface="Times New Roman"/>
                <a:sym typeface="Times New Roman"/>
              </a:rPr>
              <a:t> – </a:t>
            </a:r>
            <a:r>
              <a:rPr lang="en-US" sz="2400" b="1" i="1">
                <a:solidFill>
                  <a:srgbClr val="0000FF"/>
                </a:solidFill>
                <a:latin typeface="Times New Roman"/>
                <a:ea typeface="Times New Roman"/>
                <a:cs typeface="Times New Roman"/>
                <a:sym typeface="Times New Roman"/>
              </a:rPr>
              <a:t>Request</a:t>
            </a:r>
            <a:r>
              <a:rPr lang="en-US" sz="2400" b="1" i="1" baseline="-25000">
                <a:solidFill>
                  <a:srgbClr val="0000FF"/>
                </a:solidFill>
                <a:latin typeface="Times New Roman"/>
                <a:ea typeface="Times New Roman"/>
                <a:cs typeface="Times New Roman"/>
                <a:sym typeface="Times New Roman"/>
              </a:rPr>
              <a:t>i;;</a:t>
            </a:r>
            <a:endParaRPr/>
          </a:p>
          <a:p>
            <a:pPr marL="886967" lvl="2" indent="-228600" algn="l" rtl="0">
              <a:lnSpc>
                <a:spcPct val="100000"/>
              </a:lnSpc>
              <a:spcBef>
                <a:spcPts val="400"/>
              </a:spcBef>
              <a:spcAft>
                <a:spcPts val="0"/>
              </a:spcAft>
              <a:buSzPts val="2500"/>
              <a:buFont typeface="Times New Roman"/>
              <a:buChar char="•"/>
            </a:pPr>
            <a:r>
              <a:rPr lang="en-US" sz="2000" b="1" i="1">
                <a:latin typeface="Times New Roman"/>
                <a:ea typeface="Times New Roman"/>
                <a:cs typeface="Times New Roman"/>
                <a:sym typeface="Times New Roman"/>
              </a:rPr>
              <a:t>If safe ⇒ the resources are allocated to P</a:t>
            </a:r>
            <a:r>
              <a:rPr lang="en-US" sz="2000" b="1" i="1" baseline="-25000">
                <a:latin typeface="Times New Roman"/>
                <a:ea typeface="Times New Roman"/>
                <a:cs typeface="Times New Roman"/>
                <a:sym typeface="Times New Roman"/>
              </a:rPr>
              <a:t>i</a:t>
            </a:r>
            <a:r>
              <a:rPr lang="en-US" sz="2000" b="1" i="1">
                <a:latin typeface="Times New Roman"/>
                <a:ea typeface="Times New Roman"/>
                <a:cs typeface="Times New Roman"/>
                <a:sym typeface="Times New Roman"/>
              </a:rPr>
              <a:t>. </a:t>
            </a:r>
            <a:endParaRPr/>
          </a:p>
          <a:p>
            <a:pPr marL="886967" lvl="2" indent="-228600" algn="l" rtl="0">
              <a:lnSpc>
                <a:spcPct val="100000"/>
              </a:lnSpc>
              <a:spcBef>
                <a:spcPts val="400"/>
              </a:spcBef>
              <a:spcAft>
                <a:spcPts val="0"/>
              </a:spcAft>
              <a:buSzPts val="2500"/>
              <a:buFont typeface="Times New Roman"/>
              <a:buChar char="•"/>
            </a:pPr>
            <a:r>
              <a:rPr lang="en-US" sz="2000" b="1" i="1">
                <a:latin typeface="Times New Roman"/>
                <a:ea typeface="Times New Roman"/>
                <a:cs typeface="Times New Roman"/>
                <a:sym typeface="Times New Roman"/>
              </a:rPr>
              <a:t>If unsafe ⇒ P</a:t>
            </a:r>
            <a:r>
              <a:rPr lang="en-US" sz="2000" b="1" baseline="-25000">
                <a:latin typeface="Times New Roman"/>
                <a:ea typeface="Times New Roman"/>
                <a:cs typeface="Times New Roman"/>
                <a:sym typeface="Times New Roman"/>
              </a:rPr>
              <a:t>i</a:t>
            </a:r>
            <a:r>
              <a:rPr lang="en-US" sz="2000" b="1" i="1">
                <a:latin typeface="Times New Roman"/>
                <a:ea typeface="Times New Roman"/>
                <a:cs typeface="Times New Roman"/>
                <a:sym typeface="Times New Roman"/>
              </a:rPr>
              <a:t> must wait, and the old resource-allocation state is restored</a:t>
            </a:r>
            <a:endParaRPr sz="2000" b="1" baseline="-25000">
              <a:latin typeface="Times New Roman"/>
              <a:ea typeface="Times New Roman"/>
              <a:cs typeface="Times New Roman"/>
              <a:sym typeface="Times New Roman"/>
            </a:endParaRPr>
          </a:p>
        </p:txBody>
      </p:sp>
      <p:sp>
        <p:nvSpPr>
          <p:cNvPr id="373" name="Google Shape;373;p2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3A43A88A-D4D4-44A0-92CF-FD82199F3DBD}" type="datetime1">
              <a:rPr lang="en-US" smtClean="0"/>
              <a:t>2/22/2023</a:t>
            </a:fld>
            <a:endParaRPr/>
          </a:p>
        </p:txBody>
      </p:sp>
      <p:sp>
        <p:nvSpPr>
          <p:cNvPr id="374" name="Google Shape;374;p2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7"/>
          <p:cNvSpPr txBox="1">
            <a:spLocks noGrp="1"/>
          </p:cNvSpPr>
          <p:nvPr>
            <p:ph type="title"/>
          </p:nvPr>
        </p:nvSpPr>
        <p:spPr>
          <a:xfrm>
            <a:off x="1219200" y="0"/>
            <a:ext cx="7498080" cy="8683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Example of Banker’s Algorithm</a:t>
            </a:r>
            <a:endParaRPr/>
          </a:p>
        </p:txBody>
      </p:sp>
      <p:sp>
        <p:nvSpPr>
          <p:cNvPr id="380" name="Google Shape;380;p27"/>
          <p:cNvSpPr txBox="1">
            <a:spLocks noGrp="1"/>
          </p:cNvSpPr>
          <p:nvPr>
            <p:ph type="body" idx="1"/>
          </p:nvPr>
        </p:nvSpPr>
        <p:spPr>
          <a:xfrm>
            <a:off x="1295400" y="9906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Char char="⚫"/>
            </a:pPr>
            <a:r>
              <a:rPr lang="en-US" sz="2400">
                <a:latin typeface="Times New Roman"/>
                <a:ea typeface="Times New Roman"/>
                <a:cs typeface="Times New Roman"/>
                <a:sym typeface="Times New Roman"/>
              </a:rPr>
              <a:t>5 processes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0 </a:t>
            </a:r>
            <a:r>
              <a:rPr lang="en-US" sz="2400">
                <a:latin typeface="Times New Roman"/>
                <a:ea typeface="Times New Roman"/>
                <a:cs typeface="Times New Roman"/>
                <a:sym typeface="Times New Roman"/>
              </a:rPr>
              <a:t>through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 3 resource types </a:t>
            </a: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i="1">
                <a:latin typeface="Times New Roman"/>
                <a:ea typeface="Times New Roman"/>
                <a:cs typeface="Times New Roman"/>
                <a:sym typeface="Times New Roman"/>
              </a:rPr>
              <a:t>A</a:t>
            </a:r>
            <a:r>
              <a:rPr lang="en-US" sz="2400">
                <a:latin typeface="Times New Roman"/>
                <a:ea typeface="Times New Roman"/>
                <a:cs typeface="Times New Roman"/>
                <a:sym typeface="Times New Roman"/>
              </a:rPr>
              <a:t> (10 instances)</a:t>
            </a:r>
            <a:endParaRPr/>
          </a:p>
          <a:p>
            <a:pPr marL="365760" lvl="0" indent="-283464" algn="l" rtl="0">
              <a:lnSpc>
                <a:spcPct val="100000"/>
              </a:lnSpc>
              <a:spcBef>
                <a:spcPts val="600"/>
              </a:spcBef>
              <a:spcAft>
                <a:spcPts val="0"/>
              </a:spcAft>
              <a:buSzPts val="1920"/>
              <a:buChar char="⚫"/>
            </a:pPr>
            <a:r>
              <a:rPr lang="en-US" sz="2400" i="1">
                <a:latin typeface="Times New Roman"/>
                <a:ea typeface="Times New Roman"/>
                <a:cs typeface="Times New Roman"/>
                <a:sym typeface="Times New Roman"/>
              </a:rPr>
              <a:t>B</a:t>
            </a:r>
            <a:r>
              <a:rPr lang="en-US" sz="2400">
                <a:latin typeface="Times New Roman"/>
                <a:ea typeface="Times New Roman"/>
                <a:cs typeface="Times New Roman"/>
                <a:sym typeface="Times New Roman"/>
              </a:rPr>
              <a:t> (5instances), </a:t>
            </a:r>
            <a:endParaRPr/>
          </a:p>
          <a:p>
            <a:pPr marL="365760" lvl="0" indent="-283464" algn="l" rtl="0">
              <a:lnSpc>
                <a:spcPct val="100000"/>
              </a:lnSpc>
              <a:spcBef>
                <a:spcPts val="600"/>
              </a:spcBef>
              <a:spcAft>
                <a:spcPts val="0"/>
              </a:spcAft>
              <a:buSzPts val="1920"/>
              <a:buChar char="⚫"/>
            </a:pPr>
            <a:r>
              <a:rPr lang="en-US" sz="2400" i="1">
                <a:latin typeface="Times New Roman"/>
                <a:ea typeface="Times New Roman"/>
                <a:cs typeface="Times New Roman"/>
                <a:sym typeface="Times New Roman"/>
              </a:rPr>
              <a:t>C</a:t>
            </a:r>
            <a:r>
              <a:rPr lang="en-US" sz="2400">
                <a:latin typeface="Times New Roman"/>
                <a:ea typeface="Times New Roman"/>
                <a:cs typeface="Times New Roman"/>
                <a:sym typeface="Times New Roman"/>
              </a:rPr>
              <a:t> (7 instances).</a:t>
            </a:r>
            <a:endParaRPr/>
          </a:p>
          <a:p>
            <a:pPr marL="365760" lvl="0" indent="-283464" algn="l" rtl="0">
              <a:lnSpc>
                <a:spcPct val="100000"/>
              </a:lnSpc>
              <a:spcBef>
                <a:spcPts val="600"/>
              </a:spcBef>
              <a:spcAft>
                <a:spcPts val="0"/>
              </a:spcAft>
              <a:buSzPts val="1920"/>
              <a:buNone/>
            </a:pPr>
            <a:r>
              <a:rPr lang="en-US" sz="2400">
                <a:latin typeface="Times New Roman"/>
                <a:ea typeface="Times New Roman"/>
                <a:cs typeface="Times New Roman"/>
                <a:sym typeface="Times New Roman"/>
              </a:rPr>
              <a:t>Snapshot at time </a:t>
            </a:r>
            <a:r>
              <a:rPr lang="en-US" sz="2400" i="1">
                <a:latin typeface="Times New Roman"/>
                <a:ea typeface="Times New Roman"/>
                <a:cs typeface="Times New Roman"/>
                <a:sym typeface="Times New Roman"/>
              </a:rPr>
              <a:t>T</a:t>
            </a:r>
            <a:r>
              <a:rPr lang="en-US" sz="2400" baseline="-250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a:t>
            </a:r>
            <a:endParaRPr/>
          </a:p>
          <a:p>
            <a:pPr marL="365760" lvl="0" indent="-283464" algn="l" rtl="0">
              <a:lnSpc>
                <a:spcPct val="100000"/>
              </a:lnSpc>
              <a:spcBef>
                <a:spcPts val="600"/>
              </a:spcBef>
              <a:spcAft>
                <a:spcPts val="0"/>
              </a:spcAft>
              <a:buSzPts val="2240"/>
              <a:buFont typeface="Arial"/>
              <a:buNone/>
            </a:pP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graphicFrame>
        <p:nvGraphicFramePr>
          <p:cNvPr id="381" name="Google Shape;381;p27"/>
          <p:cNvGraphicFramePr/>
          <p:nvPr/>
        </p:nvGraphicFramePr>
        <p:xfrm>
          <a:off x="1600201" y="3276600"/>
          <a:ext cx="3000000" cy="3000000"/>
        </p:xfrm>
        <a:graphic>
          <a:graphicData uri="http://schemas.openxmlformats.org/drawingml/2006/table">
            <a:tbl>
              <a:tblPr firstRow="1" bandRow="1">
                <a:noFill/>
                <a:tableStyleId>{43445F1E-A2D7-4DA2-81A8-5204F585964E}</a:tableStyleId>
              </a:tblPr>
              <a:tblGrid>
                <a:gridCol w="689425"/>
                <a:gridCol w="1977575"/>
                <a:gridCol w="1295400"/>
                <a:gridCol w="1828800"/>
              </a:tblGrid>
              <a:tr h="756925">
                <a:tc>
                  <a:txBody>
                    <a:bodyPr/>
                    <a:lstStyle/>
                    <a:p>
                      <a:pPr marL="0" marR="0" lvl="0" indent="0" algn="ctr" rtl="0">
                        <a:spcBef>
                          <a:spcPts val="0"/>
                        </a:spcBef>
                        <a:spcAft>
                          <a:spcPts val="0"/>
                        </a:spcAft>
                        <a:buNone/>
                      </a:pP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solidFill>
                            <a:srgbClr val="FF0000"/>
                          </a:solidFill>
                          <a:latin typeface="Times New Roman"/>
                          <a:ea typeface="Times New Roman"/>
                          <a:cs typeface="Times New Roman"/>
                          <a:sym typeface="Times New Roman"/>
                        </a:rPr>
                        <a:t>ALLOCATION </a:t>
                      </a:r>
                      <a:endParaRPr sz="2000" b="1"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A     B   C</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solidFill>
                            <a:srgbClr val="FF0000"/>
                          </a:solidFill>
                          <a:latin typeface="Times New Roman"/>
                          <a:ea typeface="Times New Roman"/>
                          <a:cs typeface="Times New Roman"/>
                          <a:sym typeface="Times New Roman"/>
                        </a:rPr>
                        <a:t>MAX</a:t>
                      </a:r>
                      <a:endParaRPr/>
                    </a:p>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A     B    C</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solidFill>
                            <a:srgbClr val="FF0000"/>
                          </a:solidFill>
                          <a:latin typeface="Times New Roman"/>
                          <a:ea typeface="Times New Roman"/>
                          <a:cs typeface="Times New Roman"/>
                          <a:sym typeface="Times New Roman"/>
                        </a:rPr>
                        <a:t>AVAILABLE</a:t>
                      </a:r>
                      <a:endParaRPr/>
                    </a:p>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A      B    C</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r>
              <a:tr h="519175">
                <a:tc>
                  <a:txBody>
                    <a:bodyPr/>
                    <a:lstStyle/>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P0</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0     1     0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7      5     3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3       3     2</a:t>
                      </a:r>
                      <a:endParaRPr sz="2000" b="1" u="none" strike="noStrike" cap="none">
                        <a:latin typeface="Times New Roman"/>
                        <a:ea typeface="Times New Roman"/>
                        <a:cs typeface="Times New Roman"/>
                        <a:sym typeface="Times New Roman"/>
                      </a:endParaRPr>
                    </a:p>
                  </a:txBody>
                  <a:tcPr marL="91450" marR="91450" marT="45725" marB="45725"/>
                </a:tc>
              </a:tr>
              <a:tr h="519175">
                <a:tc>
                  <a:txBody>
                    <a:bodyPr/>
                    <a:lstStyle/>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P1</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2     0     0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3      2     2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000" b="1" u="none" strike="noStrike" cap="none">
                        <a:latin typeface="Times New Roman"/>
                        <a:ea typeface="Times New Roman"/>
                        <a:cs typeface="Times New Roman"/>
                        <a:sym typeface="Times New Roman"/>
                      </a:endParaRPr>
                    </a:p>
                  </a:txBody>
                  <a:tcPr marL="91450" marR="91450" marT="45725" marB="45725"/>
                </a:tc>
              </a:tr>
              <a:tr h="519175">
                <a:tc>
                  <a:txBody>
                    <a:bodyPr/>
                    <a:lstStyle/>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P2</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3     0     2 </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9      0     2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000" b="1" u="none" strike="noStrike" cap="none">
                        <a:latin typeface="Times New Roman"/>
                        <a:ea typeface="Times New Roman"/>
                        <a:cs typeface="Times New Roman"/>
                        <a:sym typeface="Times New Roman"/>
                      </a:endParaRPr>
                    </a:p>
                  </a:txBody>
                  <a:tcPr marL="91450" marR="91450" marT="45725" marB="45725"/>
                </a:tc>
              </a:tr>
              <a:tr h="519175">
                <a:tc>
                  <a:txBody>
                    <a:bodyPr/>
                    <a:lstStyle/>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P3</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2     1     1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2      2     2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000" b="1" u="none" strike="noStrike" cap="none">
                        <a:latin typeface="Times New Roman"/>
                        <a:ea typeface="Times New Roman"/>
                        <a:cs typeface="Times New Roman"/>
                        <a:sym typeface="Times New Roman"/>
                      </a:endParaRPr>
                    </a:p>
                  </a:txBody>
                  <a:tcPr marL="91450" marR="91450" marT="45725" marB="45725"/>
                </a:tc>
              </a:tr>
              <a:tr h="519175">
                <a:tc>
                  <a:txBody>
                    <a:bodyPr/>
                    <a:lstStyle/>
                    <a:p>
                      <a:pPr marL="0" marR="0" lvl="0" indent="0" algn="ctr" rtl="0">
                        <a:spcBef>
                          <a:spcPts val="0"/>
                        </a:spcBef>
                        <a:spcAft>
                          <a:spcPts val="0"/>
                        </a:spcAft>
                        <a:buNone/>
                      </a:pPr>
                      <a:r>
                        <a:rPr lang="en-US" sz="2000" b="1" u="none" strike="noStrike" cap="none">
                          <a:solidFill>
                            <a:srgbClr val="0000FF"/>
                          </a:solidFill>
                          <a:latin typeface="Times New Roman"/>
                          <a:ea typeface="Times New Roman"/>
                          <a:cs typeface="Times New Roman"/>
                          <a:sym typeface="Times New Roman"/>
                        </a:rPr>
                        <a:t>P4</a:t>
                      </a:r>
                      <a:endParaRPr sz="2000" b="1" u="none" strike="noStrike" cap="none">
                        <a:solidFill>
                          <a:srgbClr val="0000FF"/>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0     0     2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4      3     3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000" b="1" u="none" strike="noStrike" cap="none">
                        <a:latin typeface="Times New Roman"/>
                        <a:ea typeface="Times New Roman"/>
                        <a:cs typeface="Times New Roman"/>
                        <a:sym typeface="Times New Roman"/>
                      </a:endParaRPr>
                    </a:p>
                  </a:txBody>
                  <a:tcPr marL="91450" marR="91450" marT="45725" marB="45725"/>
                </a:tc>
              </a:tr>
            </a:tbl>
          </a:graphicData>
        </a:graphic>
      </p:graphicFrame>
      <p:sp>
        <p:nvSpPr>
          <p:cNvPr id="382" name="Google Shape;382;p2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3D158A1-8FBF-48B0-AECC-6A702DA71473}" type="datetime1">
              <a:rPr lang="en-US" smtClean="0"/>
              <a:t>2/22/2023</a:t>
            </a:fld>
            <a:endParaRPr/>
          </a:p>
        </p:txBody>
      </p:sp>
      <p:sp>
        <p:nvSpPr>
          <p:cNvPr id="383" name="Google Shape;383;p2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4300"/>
              <a:buFont typeface="Times New Roman"/>
              <a:buNone/>
            </a:pPr>
            <a:r>
              <a:rPr lang="en-US">
                <a:latin typeface="Times New Roman"/>
                <a:ea typeface="Times New Roman"/>
                <a:cs typeface="Times New Roman"/>
                <a:sym typeface="Times New Roman"/>
              </a:rPr>
              <a:t>Example (Cont.)</a:t>
            </a:r>
            <a:endParaRPr/>
          </a:p>
        </p:txBody>
      </p:sp>
      <p:sp>
        <p:nvSpPr>
          <p:cNvPr id="389" name="Google Shape;389;p28"/>
          <p:cNvSpPr txBox="1">
            <a:spLocks noGrp="1"/>
          </p:cNvSpPr>
          <p:nvPr>
            <p:ph type="body" idx="1"/>
          </p:nvPr>
        </p:nvSpPr>
        <p:spPr>
          <a:xfrm>
            <a:off x="1009650" y="1314450"/>
            <a:ext cx="7753350" cy="470535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00000"/>
              </a:lnSpc>
              <a:spcBef>
                <a:spcPts val="0"/>
              </a:spcBef>
              <a:spcAft>
                <a:spcPts val="0"/>
              </a:spcAft>
              <a:buSzPct val="80000"/>
              <a:buChar char="⚫"/>
            </a:pPr>
            <a:r>
              <a:rPr lang="en-US">
                <a:latin typeface="Times New Roman"/>
                <a:ea typeface="Times New Roman"/>
                <a:cs typeface="Times New Roman"/>
                <a:sym typeface="Times New Roman"/>
              </a:rPr>
              <a:t>The content of the matrix. Need is defined to be</a:t>
            </a:r>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 Max – Allocation.</a:t>
            </a:r>
            <a:endParaRPr/>
          </a:p>
          <a:p>
            <a:pPr marL="365760" lvl="0" indent="-169671" algn="l" rtl="0">
              <a:lnSpc>
                <a:spcPct val="100000"/>
              </a:lnSpc>
              <a:spcBef>
                <a:spcPts val="600"/>
              </a:spcBef>
              <a:spcAft>
                <a:spcPts val="0"/>
              </a:spcAft>
              <a:buSzPct val="80000"/>
              <a:buNone/>
            </a:pP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u="sng">
                <a:latin typeface="Times New Roman"/>
                <a:ea typeface="Times New Roman"/>
                <a:cs typeface="Times New Roman"/>
                <a:sym typeface="Times New Roman"/>
              </a:rPr>
              <a:t>Need</a:t>
            </a:r>
            <a:endParaRPr u="sng">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A B C</a:t>
            </a:r>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	</a:t>
            </a:r>
            <a:r>
              <a:rPr lang="en-US">
                <a:latin typeface="Times New Roman"/>
                <a:ea typeface="Times New Roman"/>
                <a:cs typeface="Times New Roman"/>
                <a:sym typeface="Times New Roman"/>
              </a:rPr>
              <a:t>7 4 3 </a:t>
            </a:r>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	</a:t>
            </a:r>
            <a:r>
              <a:rPr lang="en-US">
                <a:latin typeface="Times New Roman"/>
                <a:ea typeface="Times New Roman"/>
                <a:cs typeface="Times New Roman"/>
                <a:sym typeface="Times New Roman"/>
              </a:rPr>
              <a:t>1 2 2 </a:t>
            </a:r>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6 0 0 </a:t>
            </a:r>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0 1 1</a:t>
            </a:r>
            <a:endParaRPr/>
          </a:p>
          <a:p>
            <a:pPr marL="365760" lvl="0" indent="-283464" algn="l" rtl="0">
              <a:lnSpc>
                <a:spcPct val="10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4 3 1 </a:t>
            </a:r>
            <a:endParaRPr/>
          </a:p>
          <a:p>
            <a:pPr marL="365760" lvl="0" indent="-169671" algn="l" rtl="0">
              <a:lnSpc>
                <a:spcPct val="100000"/>
              </a:lnSpc>
              <a:spcBef>
                <a:spcPts val="600"/>
              </a:spcBef>
              <a:spcAft>
                <a:spcPts val="0"/>
              </a:spcAft>
              <a:buSzPct val="80000"/>
              <a:buNone/>
            </a:pP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The system is in a safe state since the sequence </a:t>
            </a:r>
            <a:endParaRPr>
              <a:latin typeface="Times New Roman"/>
              <a:ea typeface="Times New Roman"/>
              <a:cs typeface="Times New Roman"/>
              <a:sym typeface="Times New Roman"/>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&lt;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&gt; satisfies safety criteria. </a:t>
            </a:r>
            <a:endParaRPr baseline="-25000">
              <a:latin typeface="Times New Roman"/>
              <a:ea typeface="Times New Roman"/>
              <a:cs typeface="Times New Roman"/>
              <a:sym typeface="Times New Roman"/>
            </a:endParaRPr>
          </a:p>
        </p:txBody>
      </p:sp>
      <p:sp>
        <p:nvSpPr>
          <p:cNvPr id="390" name="Google Shape;390;p2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F94C169-C404-4901-9F86-E883770D963E}" type="datetime1">
              <a:rPr lang="en-US" smtClean="0"/>
              <a:t>2/22/2023</a:t>
            </a:fld>
            <a:endParaRPr/>
          </a:p>
        </p:txBody>
      </p:sp>
      <p:sp>
        <p:nvSpPr>
          <p:cNvPr id="391" name="Google Shape;391;p2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title"/>
          </p:nvPr>
        </p:nvSpPr>
        <p:spPr>
          <a:xfrm>
            <a:off x="1435608" y="274638"/>
            <a:ext cx="7498080" cy="71596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22DA4"/>
              </a:buClr>
              <a:buSzPct val="100000"/>
              <a:buFont typeface="Times New Roman"/>
              <a:buNone/>
            </a:pPr>
            <a:r>
              <a:rPr lang="en-US">
                <a:latin typeface="Times New Roman"/>
                <a:ea typeface="Times New Roman"/>
                <a:cs typeface="Times New Roman"/>
                <a:sym typeface="Times New Roman"/>
              </a:rPr>
              <a:t>Example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Request (1,0,2) (Cont.)</a:t>
            </a:r>
            <a:endParaRPr/>
          </a:p>
        </p:txBody>
      </p:sp>
      <p:sp>
        <p:nvSpPr>
          <p:cNvPr id="397" name="Google Shape;397;p29"/>
          <p:cNvSpPr txBox="1">
            <a:spLocks noGrp="1"/>
          </p:cNvSpPr>
          <p:nvPr>
            <p:ph type="body" idx="1"/>
          </p:nvPr>
        </p:nvSpPr>
        <p:spPr>
          <a:xfrm>
            <a:off x="1066800" y="990600"/>
            <a:ext cx="7404100" cy="41148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920"/>
              <a:buChar char="⚫"/>
            </a:pPr>
            <a:r>
              <a:rPr lang="en-US" sz="2400">
                <a:latin typeface="Times New Roman"/>
                <a:ea typeface="Times New Roman"/>
                <a:cs typeface="Times New Roman"/>
                <a:sym typeface="Times New Roman"/>
              </a:rPr>
              <a:t>Check that Request ≤ Available (that is, (1,0,2) ≤ (3,3,2) ⇒ </a:t>
            </a:r>
            <a:r>
              <a:rPr lang="en-US" sz="2400" i="1">
                <a:latin typeface="Times New Roman"/>
                <a:ea typeface="Times New Roman"/>
                <a:cs typeface="Times New Roman"/>
                <a:sym typeface="Times New Roman"/>
              </a:rPr>
              <a:t>true.</a:t>
            </a:r>
            <a:endParaRPr/>
          </a:p>
          <a:p>
            <a:pPr marL="365760" lvl="0" indent="-283464" algn="l" rtl="0">
              <a:lnSpc>
                <a:spcPct val="100000"/>
              </a:lnSpc>
              <a:spcBef>
                <a:spcPts val="600"/>
              </a:spcBef>
              <a:spcAft>
                <a:spcPts val="0"/>
              </a:spcAft>
              <a:buSzPts val="1920"/>
              <a:buFont typeface="Arial"/>
              <a:buNone/>
            </a:pPr>
            <a:r>
              <a:rPr lang="en-US" sz="2400" i="1">
                <a:latin typeface="Times New Roman"/>
                <a:ea typeface="Times New Roman"/>
                <a:cs typeface="Times New Roman"/>
                <a:sym typeface="Times New Roman"/>
              </a:rPr>
              <a:t>			</a:t>
            </a:r>
            <a:r>
              <a:rPr lang="en-US" sz="2400" i="1" u="sng">
                <a:latin typeface="Times New Roman"/>
                <a:ea typeface="Times New Roman"/>
                <a:cs typeface="Times New Roman"/>
                <a:sym typeface="Times New Roman"/>
              </a:rPr>
              <a:t>Allocation</a:t>
            </a:r>
            <a:r>
              <a:rPr lang="en-US" sz="2400" i="1">
                <a:latin typeface="Times New Roman"/>
                <a:ea typeface="Times New Roman"/>
                <a:cs typeface="Times New Roman"/>
                <a:sym typeface="Times New Roman"/>
              </a:rPr>
              <a:t>	</a:t>
            </a:r>
            <a:r>
              <a:rPr lang="en-US" sz="2400" i="1" u="sng">
                <a:latin typeface="Times New Roman"/>
                <a:ea typeface="Times New Roman"/>
                <a:cs typeface="Times New Roman"/>
                <a:sym typeface="Times New Roman"/>
              </a:rPr>
              <a:t>Need</a:t>
            </a:r>
            <a:r>
              <a:rPr lang="en-US" sz="2400" i="1">
                <a:latin typeface="Times New Roman"/>
                <a:ea typeface="Times New Roman"/>
                <a:cs typeface="Times New Roman"/>
                <a:sym typeface="Times New Roman"/>
              </a:rPr>
              <a:t>	</a:t>
            </a:r>
            <a:r>
              <a:rPr lang="en-US" sz="2400" i="1" u="sng">
                <a:latin typeface="Times New Roman"/>
                <a:ea typeface="Times New Roman"/>
                <a:cs typeface="Times New Roman"/>
                <a:sym typeface="Times New Roman"/>
              </a:rPr>
              <a:t>Available</a:t>
            </a:r>
            <a:endParaRPr sz="2400" i="1">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Font typeface="Arial"/>
              <a:buNone/>
            </a:pPr>
            <a:r>
              <a:rPr lang="en-US" sz="2400" i="1">
                <a:latin typeface="Times New Roman"/>
                <a:ea typeface="Times New Roman"/>
                <a:cs typeface="Times New Roman"/>
                <a:sym typeface="Times New Roman"/>
              </a:rPr>
              <a:t>			A B C	A B C	A B C </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0</a:t>
            </a:r>
            <a:r>
              <a:rPr lang="en-US" sz="2400">
                <a:solidFill>
                  <a:srgbClr val="FF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1 0 	7 4 3	</a:t>
            </a:r>
            <a:r>
              <a:rPr lang="en-US" sz="2400">
                <a:solidFill>
                  <a:srgbClr val="FF0000"/>
                </a:solidFill>
                <a:latin typeface="Times New Roman"/>
                <a:ea typeface="Times New Roman"/>
                <a:cs typeface="Times New Roman"/>
                <a:sym typeface="Times New Roman"/>
              </a:rPr>
              <a:t>2 3 0</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3 0 2	0 2 0 </a:t>
            </a:r>
            <a:r>
              <a:rPr lang="en-US" sz="2400">
                <a:latin typeface="Times New Roman"/>
                <a:ea typeface="Times New Roman"/>
                <a:cs typeface="Times New Roman"/>
                <a:sym typeface="Times New Roman"/>
              </a:rPr>
              <a:t>	</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3 0 1 	6 0 0 </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	2 1 1 	0 1 1</a:t>
            </a:r>
            <a:endParaRPr/>
          </a:p>
          <a:p>
            <a:pPr marL="365760" lvl="0" indent="-283464" algn="l" rtl="0">
              <a:lnSpc>
                <a:spcPct val="100000"/>
              </a:lnSpc>
              <a:spcBef>
                <a:spcPts val="600"/>
              </a:spcBef>
              <a:spcAft>
                <a:spcPts val="0"/>
              </a:spcAft>
              <a:buSzPts val="1920"/>
              <a:buFont typeface="Arial"/>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	0 0 2 	4 3 1 </a:t>
            </a:r>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Executing safety algorithm shows that sequence          &lt;</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&gt; satisfies safety requirement. </a:t>
            </a:r>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Can request for (3,3,0) by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 be granted?</a:t>
            </a:r>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Can request for (0,2,0) by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0 </a:t>
            </a:r>
            <a:r>
              <a:rPr lang="en-US" sz="2400">
                <a:latin typeface="Times New Roman"/>
                <a:ea typeface="Times New Roman"/>
                <a:cs typeface="Times New Roman"/>
                <a:sym typeface="Times New Roman"/>
              </a:rPr>
              <a:t>be granted?</a:t>
            </a:r>
            <a:endParaRPr sz="2400" baseline="-25000">
              <a:latin typeface="Times New Roman"/>
              <a:ea typeface="Times New Roman"/>
              <a:cs typeface="Times New Roman"/>
              <a:sym typeface="Times New Roman"/>
            </a:endParaRPr>
          </a:p>
          <a:p>
            <a:pPr marL="365760" lvl="0" indent="-161543" algn="l" rtl="0">
              <a:lnSpc>
                <a:spcPct val="100000"/>
              </a:lnSpc>
              <a:spcBef>
                <a:spcPts val="600"/>
              </a:spcBef>
              <a:spcAft>
                <a:spcPts val="0"/>
              </a:spcAft>
              <a:buSzPts val="1920"/>
              <a:buNone/>
            </a:pPr>
            <a:endParaRPr sz="2400">
              <a:latin typeface="Times New Roman"/>
              <a:ea typeface="Times New Roman"/>
              <a:cs typeface="Times New Roman"/>
              <a:sym typeface="Times New Roman"/>
            </a:endParaRPr>
          </a:p>
        </p:txBody>
      </p:sp>
      <p:sp>
        <p:nvSpPr>
          <p:cNvPr id="398" name="Google Shape;398;p2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E16FB84E-EB21-4EBC-8BF5-8D043209EA71}" type="datetime1">
              <a:rPr lang="en-US" smtClean="0"/>
              <a:t>2/22/2023</a:t>
            </a:fld>
            <a:endParaRPr/>
          </a:p>
        </p:txBody>
      </p:sp>
      <p:sp>
        <p:nvSpPr>
          <p:cNvPr id="399" name="Google Shape;399;p2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143000" y="228600"/>
            <a:ext cx="7498080" cy="7921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System Model</a:t>
            </a:r>
            <a:endParaRPr/>
          </a:p>
        </p:txBody>
      </p:sp>
      <p:sp>
        <p:nvSpPr>
          <p:cNvPr id="123" name="Google Shape;123;p3"/>
          <p:cNvSpPr txBox="1">
            <a:spLocks noGrp="1"/>
          </p:cNvSpPr>
          <p:nvPr>
            <p:ph type="body" idx="1"/>
          </p:nvPr>
        </p:nvSpPr>
        <p:spPr>
          <a:xfrm>
            <a:off x="1219200" y="1524000"/>
            <a:ext cx="7239000" cy="4267200"/>
          </a:xfrm>
          <a:prstGeom prst="rect">
            <a:avLst/>
          </a:prstGeom>
          <a:noFill/>
          <a:ln>
            <a:noFill/>
          </a:ln>
        </p:spPr>
        <p:txBody>
          <a:bodyPr spcFirstLastPara="1" wrap="square" lIns="91425" tIns="45700" rIns="91425" bIns="45700" anchor="t" anchorCtr="0">
            <a:normAutofit fontScale="77500" lnSpcReduction="20000"/>
          </a:bodyPr>
          <a:lstStyle/>
          <a:p>
            <a:pPr marL="365760" lvl="0" indent="-283464" algn="l" rtl="0">
              <a:lnSpc>
                <a:spcPct val="170000"/>
              </a:lnSpc>
              <a:spcBef>
                <a:spcPts val="0"/>
              </a:spcBef>
              <a:spcAft>
                <a:spcPts val="0"/>
              </a:spcAft>
              <a:buSzPct val="80000"/>
              <a:buChar char="⚫"/>
            </a:pPr>
            <a:r>
              <a:rPr lang="en-US">
                <a:latin typeface="Times New Roman"/>
                <a:ea typeface="Times New Roman"/>
                <a:cs typeface="Times New Roman"/>
                <a:sym typeface="Times New Roman"/>
              </a:rPr>
              <a:t>Resource types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 . .,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m</a:t>
            </a:r>
            <a:endParaRPr baseline="-25000">
              <a:latin typeface="Times New Roman"/>
              <a:ea typeface="Times New Roman"/>
              <a:cs typeface="Times New Roman"/>
              <a:sym typeface="Times New Roman"/>
            </a:endParaRPr>
          </a:p>
          <a:p>
            <a:pPr marL="886967" lvl="2" indent="-228599" algn="l" rtl="0">
              <a:lnSpc>
                <a:spcPct val="170000"/>
              </a:lnSpc>
              <a:spcBef>
                <a:spcPts val="372"/>
              </a:spcBef>
              <a:spcAft>
                <a:spcPts val="0"/>
              </a:spcAft>
              <a:buSzPct val="100000"/>
              <a:buFont typeface="Arimo"/>
              <a:buNone/>
            </a:pPr>
            <a:r>
              <a:rPr lang="en-US" i="1">
                <a:latin typeface="Times New Roman"/>
                <a:ea typeface="Times New Roman"/>
                <a:cs typeface="Times New Roman"/>
                <a:sym typeface="Times New Roman"/>
              </a:rPr>
              <a:t>CPU cycles, memory space, I/O devices</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Each resource type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has </a:t>
            </a:r>
            <a:r>
              <a:rPr lang="en-US" i="1">
                <a:latin typeface="Times New Roman"/>
                <a:ea typeface="Times New Roman"/>
                <a:cs typeface="Times New Roman"/>
                <a:sym typeface="Times New Roman"/>
              </a:rPr>
              <a:t>W</a:t>
            </a:r>
            <a:r>
              <a:rPr lang="en-US"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instances.</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Each process utilizes a resource as follows:</a:t>
            </a:r>
            <a:endParaRPr/>
          </a:p>
          <a:p>
            <a:pPr marL="640080" lvl="1" indent="-237744" algn="l" rtl="0">
              <a:lnSpc>
                <a:spcPct val="170000"/>
              </a:lnSpc>
              <a:spcBef>
                <a:spcPts val="550"/>
              </a:spcBef>
              <a:spcAft>
                <a:spcPts val="0"/>
              </a:spcAft>
              <a:buSzPct val="100000"/>
              <a:buChar char="◦"/>
            </a:pPr>
            <a:r>
              <a:rPr lang="en-US" b="1">
                <a:latin typeface="Times New Roman"/>
                <a:ea typeface="Times New Roman"/>
                <a:cs typeface="Times New Roman"/>
                <a:sym typeface="Times New Roman"/>
              </a:rPr>
              <a:t>request the resource.</a:t>
            </a:r>
            <a:endParaRPr/>
          </a:p>
          <a:p>
            <a:pPr marL="640080" lvl="1" indent="-237744" algn="l" rtl="0">
              <a:lnSpc>
                <a:spcPct val="170000"/>
              </a:lnSpc>
              <a:spcBef>
                <a:spcPts val="550"/>
              </a:spcBef>
              <a:spcAft>
                <a:spcPts val="0"/>
              </a:spcAft>
              <a:buSzPct val="100000"/>
              <a:buChar char="◦"/>
            </a:pPr>
            <a:r>
              <a:rPr lang="en-US" b="1">
                <a:latin typeface="Times New Roman"/>
                <a:ea typeface="Times New Roman"/>
                <a:cs typeface="Times New Roman"/>
                <a:sym typeface="Times New Roman"/>
              </a:rPr>
              <a:t>use the resource.</a:t>
            </a:r>
            <a:endParaRPr/>
          </a:p>
          <a:p>
            <a:pPr marL="640080" lvl="1" indent="-237744" algn="l" rtl="0">
              <a:lnSpc>
                <a:spcPct val="170000"/>
              </a:lnSpc>
              <a:spcBef>
                <a:spcPts val="550"/>
              </a:spcBef>
              <a:spcAft>
                <a:spcPts val="0"/>
              </a:spcAft>
              <a:buSzPct val="100000"/>
              <a:buChar char="◦"/>
            </a:pPr>
            <a:r>
              <a:rPr lang="en-US" b="1">
                <a:latin typeface="Times New Roman"/>
                <a:ea typeface="Times New Roman"/>
                <a:cs typeface="Times New Roman"/>
                <a:sym typeface="Times New Roman"/>
              </a:rPr>
              <a:t>Release the resource.</a:t>
            </a:r>
            <a:endParaRPr/>
          </a:p>
        </p:txBody>
      </p:sp>
      <p:sp>
        <p:nvSpPr>
          <p:cNvPr id="124" name="Google Shape;124;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7AFD01F8-D7F5-41E9-BDD9-6DFB24E0A8C7}" type="datetime1">
              <a:rPr lang="en-US" smtClean="0"/>
              <a:t>2/22/2023</a:t>
            </a:fld>
            <a:endParaRPr/>
          </a:p>
        </p:txBody>
      </p:sp>
      <p:sp>
        <p:nvSpPr>
          <p:cNvPr id="125" name="Google Shape;125;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Deadlock Detection</a:t>
            </a:r>
            <a:endParaRPr/>
          </a:p>
        </p:txBody>
      </p:sp>
      <p:sp>
        <p:nvSpPr>
          <p:cNvPr id="405" name="Google Shape;405;p30"/>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Char char="⚫"/>
            </a:pPr>
            <a:r>
              <a:rPr lang="en-US" sz="2400">
                <a:latin typeface="Times New Roman"/>
                <a:ea typeface="Times New Roman"/>
                <a:cs typeface="Times New Roman"/>
                <a:sym typeface="Times New Roman"/>
              </a:rPr>
              <a:t>Allow system to enter deadlock state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Detection algorithm</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Recovery scheme</a:t>
            </a:r>
            <a:endParaRPr/>
          </a:p>
        </p:txBody>
      </p:sp>
      <p:sp>
        <p:nvSpPr>
          <p:cNvPr id="406" name="Google Shape;406;p3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25C5B28-1773-4C3F-94F5-A0A87A8BB119}" type="datetime1">
              <a:rPr lang="en-US" smtClean="0"/>
              <a:t>2/22/2023</a:t>
            </a:fld>
            <a:endParaRPr/>
          </a:p>
        </p:txBody>
      </p:sp>
      <p:sp>
        <p:nvSpPr>
          <p:cNvPr id="407" name="Google Shape;407;p3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1"/>
          <p:cNvSpPr txBox="1">
            <a:spLocks noGrp="1"/>
          </p:cNvSpPr>
          <p:nvPr>
            <p:ph type="title"/>
          </p:nvPr>
        </p:nvSpPr>
        <p:spPr>
          <a:xfrm>
            <a:off x="1047750" y="0"/>
            <a:ext cx="7772400" cy="8445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Single Instance of Each Resource Type</a:t>
            </a:r>
            <a:endParaRPr/>
          </a:p>
        </p:txBody>
      </p:sp>
      <p:sp>
        <p:nvSpPr>
          <p:cNvPr id="413" name="Google Shape;413;p31"/>
          <p:cNvSpPr txBox="1">
            <a:spLocks noGrp="1"/>
          </p:cNvSpPr>
          <p:nvPr>
            <p:ph type="body" idx="1"/>
          </p:nvPr>
        </p:nvSpPr>
        <p:spPr>
          <a:xfrm>
            <a:off x="1066800" y="914400"/>
            <a:ext cx="7696200" cy="5410200"/>
          </a:xfrm>
          <a:prstGeom prst="rect">
            <a:avLst/>
          </a:prstGeom>
          <a:noFill/>
          <a:ln>
            <a:noFill/>
          </a:ln>
        </p:spPr>
        <p:txBody>
          <a:bodyPr spcFirstLastPara="1" wrap="square" lIns="91425" tIns="45700" rIns="91425" bIns="45700" anchor="t" anchorCtr="0">
            <a:noAutofit/>
          </a:bodyPr>
          <a:lstStyle/>
          <a:p>
            <a:pPr marL="365760" lvl="0" indent="-283464" algn="l" rtl="0">
              <a:lnSpc>
                <a:spcPct val="160000"/>
              </a:lnSpc>
              <a:spcBef>
                <a:spcPts val="0"/>
              </a:spcBef>
              <a:spcAft>
                <a:spcPts val="0"/>
              </a:spcAft>
              <a:buSzPts val="1920"/>
              <a:buChar char="⚫"/>
            </a:pPr>
            <a:r>
              <a:rPr lang="en-US" sz="2400">
                <a:latin typeface="Times New Roman"/>
                <a:ea typeface="Times New Roman"/>
                <a:cs typeface="Times New Roman"/>
                <a:sym typeface="Times New Roman"/>
              </a:rPr>
              <a:t>Maintain </a:t>
            </a:r>
            <a:r>
              <a:rPr lang="en-US" sz="2400" i="1">
                <a:latin typeface="Times New Roman"/>
                <a:ea typeface="Times New Roman"/>
                <a:cs typeface="Times New Roman"/>
                <a:sym typeface="Times New Roman"/>
              </a:rPr>
              <a:t>wait-for</a:t>
            </a:r>
            <a:r>
              <a:rPr lang="en-US" sz="2400">
                <a:latin typeface="Times New Roman"/>
                <a:ea typeface="Times New Roman"/>
                <a:cs typeface="Times New Roman"/>
                <a:sym typeface="Times New Roman"/>
              </a:rPr>
              <a:t> graph</a:t>
            </a:r>
            <a:endParaRPr/>
          </a:p>
          <a:p>
            <a:pPr marL="640080" lvl="1" indent="-237744" algn="l" rtl="0">
              <a:lnSpc>
                <a:spcPct val="160000"/>
              </a:lnSpc>
              <a:spcBef>
                <a:spcPts val="550"/>
              </a:spcBef>
              <a:spcAft>
                <a:spcPts val="0"/>
              </a:spcAft>
              <a:buSzPts val="2400"/>
              <a:buChar char="◦"/>
            </a:pPr>
            <a:r>
              <a:rPr lang="en-US" sz="2400">
                <a:latin typeface="Times New Roman"/>
                <a:ea typeface="Times New Roman"/>
                <a:cs typeface="Times New Roman"/>
                <a:sym typeface="Times New Roman"/>
              </a:rPr>
              <a:t>Nodes are processes.</a:t>
            </a:r>
            <a:endParaRPr/>
          </a:p>
          <a:p>
            <a:pPr marL="640080" lvl="1" indent="-237744" algn="l" rtl="0">
              <a:lnSpc>
                <a:spcPct val="160000"/>
              </a:lnSpc>
              <a:spcBef>
                <a:spcPts val="550"/>
              </a:spcBef>
              <a:spcAft>
                <a:spcPts val="0"/>
              </a:spcAft>
              <a:buSzPts val="2400"/>
              <a:buChar char="◦"/>
            </a:pP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j   </a:t>
            </a:r>
            <a:r>
              <a:rPr lang="en-US" sz="2400">
                <a:latin typeface="Times New Roman"/>
                <a:ea typeface="Times New Roman"/>
                <a:cs typeface="Times New Roman"/>
                <a:sym typeface="Times New Roman"/>
              </a:rPr>
              <a:t>if </a:t>
            </a: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is waiting for</a:t>
            </a:r>
            <a:r>
              <a:rPr lang="en-US" sz="2400" i="1">
                <a:latin typeface="Times New Roman"/>
                <a:ea typeface="Times New Roman"/>
                <a:cs typeface="Times New Roman"/>
                <a:sym typeface="Times New Roman"/>
              </a:rPr>
              <a:t> P</a:t>
            </a:r>
            <a:r>
              <a:rPr lang="en-US" sz="2400" i="1" baseline="-25000">
                <a:latin typeface="Times New Roman"/>
                <a:ea typeface="Times New Roman"/>
                <a:cs typeface="Times New Roman"/>
                <a:sym typeface="Times New Roman"/>
              </a:rPr>
              <a:t>j</a:t>
            </a:r>
            <a:r>
              <a:rPr lang="en-US" sz="2400" i="1">
                <a:latin typeface="Times New Roman"/>
                <a:ea typeface="Times New Roman"/>
                <a:cs typeface="Times New Roman"/>
                <a:sym typeface="Times New Roman"/>
              </a:rPr>
              <a:t>.</a:t>
            </a:r>
            <a:br>
              <a:rPr lang="en-US" sz="2400" i="1">
                <a:latin typeface="Times New Roman"/>
                <a:ea typeface="Times New Roman"/>
                <a:cs typeface="Times New Roman"/>
                <a:sym typeface="Times New Roman"/>
              </a:rPr>
            </a:br>
            <a:endParaRPr sz="2400" i="1">
              <a:latin typeface="Times New Roman"/>
              <a:ea typeface="Times New Roman"/>
              <a:cs typeface="Times New Roman"/>
              <a:sym typeface="Times New Roman"/>
            </a:endParaRPr>
          </a:p>
          <a:p>
            <a:pPr marL="365760" lvl="0" indent="-283464" algn="l" rtl="0">
              <a:lnSpc>
                <a:spcPct val="160000"/>
              </a:lnSpc>
              <a:spcBef>
                <a:spcPts val="600"/>
              </a:spcBef>
              <a:spcAft>
                <a:spcPts val="0"/>
              </a:spcAft>
              <a:buSzPts val="1920"/>
              <a:buChar char="⚫"/>
            </a:pPr>
            <a:r>
              <a:rPr lang="en-US" sz="2400">
                <a:latin typeface="Times New Roman"/>
                <a:ea typeface="Times New Roman"/>
                <a:cs typeface="Times New Roman"/>
                <a:sym typeface="Times New Roman"/>
              </a:rPr>
              <a:t>Periodically invoke an algorithm that searches for a cycle in the graph. If there is a cycle, there exists a deadlock.</a:t>
            </a:r>
            <a:endParaRPr/>
          </a:p>
          <a:p>
            <a:pPr marL="365760" lvl="0" indent="-283464" algn="l" rtl="0">
              <a:lnSpc>
                <a:spcPct val="160000"/>
              </a:lnSpc>
              <a:spcBef>
                <a:spcPts val="600"/>
              </a:spcBef>
              <a:spcAft>
                <a:spcPts val="0"/>
              </a:spcAft>
              <a:buSzPts val="1920"/>
              <a:buChar char="⚫"/>
            </a:pPr>
            <a:r>
              <a:rPr lang="en-US" sz="2400">
                <a:latin typeface="Times New Roman"/>
                <a:ea typeface="Times New Roman"/>
                <a:cs typeface="Times New Roman"/>
                <a:sym typeface="Times New Roman"/>
              </a:rPr>
              <a:t>An algorithm to detect a cycle in a graph requires an order of</a:t>
            </a:r>
            <a:r>
              <a:rPr lang="en-US" sz="2400" i="1">
                <a:latin typeface="Times New Roman"/>
                <a:ea typeface="Times New Roman"/>
                <a:cs typeface="Times New Roman"/>
                <a:sym typeface="Times New Roman"/>
              </a:rPr>
              <a:t> n</a:t>
            </a:r>
            <a:r>
              <a:rPr lang="en-US" sz="2400" baseline="30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operations, where </a:t>
            </a:r>
            <a:r>
              <a:rPr lang="en-US" sz="2400" i="1">
                <a:latin typeface="Times New Roman"/>
                <a:ea typeface="Times New Roman"/>
                <a:cs typeface="Times New Roman"/>
                <a:sym typeface="Times New Roman"/>
              </a:rPr>
              <a:t>n</a:t>
            </a:r>
            <a:r>
              <a:rPr lang="en-US" sz="2400">
                <a:latin typeface="Times New Roman"/>
                <a:ea typeface="Times New Roman"/>
                <a:cs typeface="Times New Roman"/>
                <a:sym typeface="Times New Roman"/>
              </a:rPr>
              <a:t> is the number of vertices in the graph.</a:t>
            </a:r>
            <a:endParaRPr/>
          </a:p>
        </p:txBody>
      </p:sp>
      <p:sp>
        <p:nvSpPr>
          <p:cNvPr id="414" name="Google Shape;414;p3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68AF5699-D466-4DB8-AED3-60537B41B5E8}" type="datetime1">
              <a:rPr lang="en-US" smtClean="0"/>
              <a:t>2/22/2023</a:t>
            </a:fld>
            <a:endParaRPr/>
          </a:p>
        </p:txBody>
      </p:sp>
      <p:sp>
        <p:nvSpPr>
          <p:cNvPr id="415" name="Google Shape;415;p3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228600" y="533400"/>
            <a:ext cx="89154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Resource-Allocation Graph and Wait-for Graph</a:t>
            </a:r>
            <a:endParaRPr/>
          </a:p>
        </p:txBody>
      </p:sp>
      <p:sp>
        <p:nvSpPr>
          <p:cNvPr id="422" name="Google Shape;422;p32"/>
          <p:cNvSpPr txBox="1"/>
          <p:nvPr/>
        </p:nvSpPr>
        <p:spPr>
          <a:xfrm>
            <a:off x="1647825" y="5294313"/>
            <a:ext cx="2730235"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Resource-Allocation Graph</a:t>
            </a:r>
            <a:endParaRPr/>
          </a:p>
        </p:txBody>
      </p:sp>
      <p:sp>
        <p:nvSpPr>
          <p:cNvPr id="423" name="Google Shape;423;p32"/>
          <p:cNvSpPr txBox="1"/>
          <p:nvPr/>
        </p:nvSpPr>
        <p:spPr>
          <a:xfrm>
            <a:off x="4810125" y="5294313"/>
            <a:ext cx="2941831"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Corresponding wait-for graph</a:t>
            </a:r>
            <a:endParaRPr/>
          </a:p>
        </p:txBody>
      </p:sp>
      <p:pic>
        <p:nvPicPr>
          <p:cNvPr id="424" name="Google Shape;424;p32"/>
          <p:cNvPicPr preferRelativeResize="0"/>
          <p:nvPr/>
        </p:nvPicPr>
        <p:blipFill rotWithShape="1">
          <a:blip r:embed="rId3">
            <a:alphaModFix/>
          </a:blip>
          <a:srcRect l="758" t="7358" r="522" b="7356"/>
          <a:stretch/>
        </p:blipFill>
        <p:spPr>
          <a:xfrm>
            <a:off x="1849438" y="1562100"/>
            <a:ext cx="5313362" cy="3443288"/>
          </a:xfrm>
          <a:prstGeom prst="rect">
            <a:avLst/>
          </a:prstGeom>
          <a:noFill/>
          <a:ln w="38100" cap="flat" cmpd="dbl">
            <a:solidFill>
              <a:srgbClr val="CC6600"/>
            </a:solidFill>
            <a:prstDash val="solid"/>
            <a:miter lim="800000"/>
            <a:headEnd type="none" w="sm" len="sm"/>
            <a:tailEnd type="none" w="sm" len="sm"/>
          </a:ln>
        </p:spPr>
      </p:pic>
      <p:sp>
        <p:nvSpPr>
          <p:cNvPr id="425" name="Google Shape;425;p3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3BDADE74-B81B-4AF0-84B3-5107F143DECE}" type="datetime1">
              <a:rPr lang="en-US" smtClean="0"/>
              <a:t>2/22/2023</a:t>
            </a:fld>
            <a:endParaRPr/>
          </a:p>
        </p:txBody>
      </p:sp>
      <p:sp>
        <p:nvSpPr>
          <p:cNvPr id="426" name="Google Shape;426;p3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3"/>
          <p:cNvSpPr txBox="1">
            <a:spLocks noGrp="1"/>
          </p:cNvSpPr>
          <p:nvPr>
            <p:ph type="title"/>
          </p:nvPr>
        </p:nvSpPr>
        <p:spPr>
          <a:xfrm>
            <a:off x="1066800" y="228600"/>
            <a:ext cx="7772400" cy="8445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Several Instances of a Resource Type</a:t>
            </a:r>
            <a:endParaRPr/>
          </a:p>
        </p:txBody>
      </p:sp>
      <p:sp>
        <p:nvSpPr>
          <p:cNvPr id="432" name="Google Shape;432;p33"/>
          <p:cNvSpPr txBox="1">
            <a:spLocks noGrp="1"/>
          </p:cNvSpPr>
          <p:nvPr>
            <p:ph type="body" idx="1"/>
          </p:nvPr>
        </p:nvSpPr>
        <p:spPr>
          <a:xfrm>
            <a:off x="852488" y="1392238"/>
            <a:ext cx="7758112" cy="4779962"/>
          </a:xfrm>
          <a:prstGeom prst="rect">
            <a:avLst/>
          </a:prstGeom>
          <a:noFill/>
          <a:ln>
            <a:noFill/>
          </a:ln>
        </p:spPr>
        <p:txBody>
          <a:bodyPr spcFirstLastPara="1" wrap="square" lIns="91425" tIns="45700" rIns="91425" bIns="45700" anchor="t" anchorCtr="0">
            <a:normAutofit/>
          </a:bodyPr>
          <a:lstStyle/>
          <a:p>
            <a:pPr marL="365760" lvl="0" indent="-283464" algn="l" rtl="0">
              <a:lnSpc>
                <a:spcPct val="150000"/>
              </a:lnSpc>
              <a:spcBef>
                <a:spcPts val="0"/>
              </a:spcBef>
              <a:spcAft>
                <a:spcPts val="0"/>
              </a:spcAft>
              <a:buSzPts val="1600"/>
              <a:buChar char="⚫"/>
            </a:pPr>
            <a:r>
              <a:rPr lang="en-US" sz="2000" b="1" i="1">
                <a:solidFill>
                  <a:srgbClr val="FF0000"/>
                </a:solidFill>
                <a:latin typeface="Times New Roman"/>
                <a:ea typeface="Times New Roman"/>
                <a:cs typeface="Times New Roman"/>
                <a:sym typeface="Times New Roman"/>
              </a:rPr>
              <a:t>Available</a:t>
            </a:r>
            <a:r>
              <a:rPr lang="en-US" sz="2000" i="1">
                <a:latin typeface="Times New Roman"/>
                <a:ea typeface="Times New Roman"/>
                <a:cs typeface="Times New Roman"/>
                <a:sym typeface="Times New Roman"/>
              </a:rPr>
              <a:t>:</a:t>
            </a:r>
            <a:r>
              <a:rPr lang="en-US" sz="2000">
                <a:latin typeface="Times New Roman"/>
                <a:ea typeface="Times New Roman"/>
                <a:cs typeface="Times New Roman"/>
                <a:sym typeface="Times New Roman"/>
              </a:rPr>
              <a:t>  A vector of length </a:t>
            </a:r>
            <a:r>
              <a:rPr lang="en-US" sz="2000" i="1">
                <a:latin typeface="Times New Roman"/>
                <a:ea typeface="Times New Roman"/>
                <a:cs typeface="Times New Roman"/>
                <a:sym typeface="Times New Roman"/>
              </a:rPr>
              <a:t>m</a:t>
            </a:r>
            <a:r>
              <a:rPr lang="en-US" sz="2000">
                <a:latin typeface="Times New Roman"/>
                <a:ea typeface="Times New Roman"/>
                <a:cs typeface="Times New Roman"/>
                <a:sym typeface="Times New Roman"/>
              </a:rPr>
              <a:t> indicates the number of available resources of each type.</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365760" lvl="0" indent="-283464" algn="l" rtl="0">
              <a:lnSpc>
                <a:spcPct val="150000"/>
              </a:lnSpc>
              <a:spcBef>
                <a:spcPts val="600"/>
              </a:spcBef>
              <a:spcAft>
                <a:spcPts val="0"/>
              </a:spcAft>
              <a:buSzPts val="1600"/>
              <a:buChar char="⚫"/>
            </a:pPr>
            <a:r>
              <a:rPr lang="en-US" sz="2000" b="1" i="1">
                <a:solidFill>
                  <a:srgbClr val="FF0000"/>
                </a:solidFill>
                <a:latin typeface="Times New Roman"/>
                <a:ea typeface="Times New Roman"/>
                <a:cs typeface="Times New Roman"/>
                <a:sym typeface="Times New Roman"/>
              </a:rPr>
              <a:t>Allocation</a:t>
            </a:r>
            <a:r>
              <a:rPr lang="en-US" sz="2000" i="1">
                <a:latin typeface="Times New Roman"/>
                <a:ea typeface="Times New Roman"/>
                <a:cs typeface="Times New Roman"/>
                <a:sym typeface="Times New Roman"/>
              </a:rPr>
              <a:t>:</a:t>
            </a:r>
            <a:r>
              <a:rPr lang="en-US" sz="2000">
                <a:latin typeface="Times New Roman"/>
                <a:ea typeface="Times New Roman"/>
                <a:cs typeface="Times New Roman"/>
                <a:sym typeface="Times New Roman"/>
              </a:rPr>
              <a:t>  An </a:t>
            </a:r>
            <a:r>
              <a:rPr lang="en-US" sz="2000" i="1">
                <a:latin typeface="Times New Roman"/>
                <a:ea typeface="Times New Roman"/>
                <a:cs typeface="Times New Roman"/>
                <a:sym typeface="Times New Roman"/>
              </a:rPr>
              <a:t>n </a:t>
            </a:r>
            <a:r>
              <a:rPr lang="en-US" sz="2000">
                <a:latin typeface="Times New Roman"/>
                <a:ea typeface="Times New Roman"/>
                <a:cs typeface="Times New Roman"/>
                <a:sym typeface="Times New Roman"/>
              </a:rPr>
              <a:t>x</a:t>
            </a:r>
            <a:r>
              <a:rPr lang="en-US" sz="2000" i="1">
                <a:latin typeface="Times New Roman"/>
                <a:ea typeface="Times New Roman"/>
                <a:cs typeface="Times New Roman"/>
                <a:sym typeface="Times New Roman"/>
              </a:rPr>
              <a:t> m</a:t>
            </a:r>
            <a:r>
              <a:rPr lang="en-US" sz="2000">
                <a:latin typeface="Times New Roman"/>
                <a:ea typeface="Times New Roman"/>
                <a:cs typeface="Times New Roman"/>
                <a:sym typeface="Times New Roman"/>
              </a:rPr>
              <a:t> matrix defines the number of resources of each type currently allocated to each process.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365760" lvl="0" indent="-283464" algn="l" rtl="0">
              <a:lnSpc>
                <a:spcPct val="150000"/>
              </a:lnSpc>
              <a:spcBef>
                <a:spcPts val="600"/>
              </a:spcBef>
              <a:spcAft>
                <a:spcPts val="0"/>
              </a:spcAft>
              <a:buSzPts val="1600"/>
              <a:buChar char="⚫"/>
            </a:pPr>
            <a:r>
              <a:rPr lang="en-US" sz="2000" b="1" i="1">
                <a:solidFill>
                  <a:srgbClr val="FF0000"/>
                </a:solidFill>
                <a:latin typeface="Times New Roman"/>
                <a:ea typeface="Times New Roman"/>
                <a:cs typeface="Times New Roman"/>
                <a:sym typeface="Times New Roman"/>
              </a:rPr>
              <a:t>Request</a:t>
            </a:r>
            <a:r>
              <a:rPr lang="en-US" sz="2000" i="1">
                <a:latin typeface="Times New Roman"/>
                <a:ea typeface="Times New Roman"/>
                <a:cs typeface="Times New Roman"/>
                <a:sym typeface="Times New Roman"/>
              </a:rPr>
              <a:t>:</a:t>
            </a:r>
            <a:r>
              <a:rPr lang="en-US" sz="2000">
                <a:latin typeface="Times New Roman"/>
                <a:ea typeface="Times New Roman"/>
                <a:cs typeface="Times New Roman"/>
                <a:sym typeface="Times New Roman"/>
              </a:rPr>
              <a:t>  An </a:t>
            </a:r>
            <a:r>
              <a:rPr lang="en-US" sz="2000" i="1">
                <a:latin typeface="Times New Roman"/>
                <a:ea typeface="Times New Roman"/>
                <a:cs typeface="Times New Roman"/>
                <a:sym typeface="Times New Roman"/>
              </a:rPr>
              <a:t>n </a:t>
            </a:r>
            <a:r>
              <a:rPr lang="en-US" sz="2000">
                <a:latin typeface="Times New Roman"/>
                <a:ea typeface="Times New Roman"/>
                <a:cs typeface="Times New Roman"/>
                <a:sym typeface="Times New Roman"/>
              </a:rPr>
              <a:t>x</a:t>
            </a:r>
            <a:r>
              <a:rPr lang="en-US" sz="2000" i="1">
                <a:latin typeface="Times New Roman"/>
                <a:ea typeface="Times New Roman"/>
                <a:cs typeface="Times New Roman"/>
                <a:sym typeface="Times New Roman"/>
              </a:rPr>
              <a:t> m</a:t>
            </a:r>
            <a:r>
              <a:rPr lang="en-US" sz="2000">
                <a:latin typeface="Times New Roman"/>
                <a:ea typeface="Times New Roman"/>
                <a:cs typeface="Times New Roman"/>
                <a:sym typeface="Times New Roman"/>
              </a:rPr>
              <a:t> matrix indicates the current request  of each process.  If </a:t>
            </a:r>
            <a:r>
              <a:rPr lang="en-US" sz="2000" i="1">
                <a:latin typeface="Times New Roman"/>
                <a:ea typeface="Times New Roman"/>
                <a:cs typeface="Times New Roman"/>
                <a:sym typeface="Times New Roman"/>
              </a:rPr>
              <a:t>Request </a:t>
            </a:r>
            <a:r>
              <a:rPr lang="en-US" sz="2000">
                <a:latin typeface="Times New Roman"/>
                <a:ea typeface="Times New Roman"/>
                <a:cs typeface="Times New Roman"/>
                <a:sym typeface="Times New Roman"/>
              </a:rPr>
              <a:t>[</a:t>
            </a:r>
            <a:r>
              <a:rPr lang="en-US" sz="2000" i="1">
                <a:latin typeface="Times New Roman"/>
                <a:ea typeface="Times New Roman"/>
                <a:cs typeface="Times New Roman"/>
                <a:sym typeface="Times New Roman"/>
              </a:rPr>
              <a:t>i</a:t>
            </a:r>
            <a:r>
              <a:rPr lang="en-US" sz="2000" i="1" baseline="-25000">
                <a:latin typeface="Times New Roman"/>
                <a:ea typeface="Times New Roman"/>
                <a:cs typeface="Times New Roman"/>
                <a:sym typeface="Times New Roman"/>
              </a:rPr>
              <a:t>j</a:t>
            </a:r>
            <a:r>
              <a:rPr lang="en-US" sz="2000">
                <a:latin typeface="Times New Roman"/>
                <a:ea typeface="Times New Roman"/>
                <a:cs typeface="Times New Roman"/>
                <a:sym typeface="Times New Roman"/>
              </a:rPr>
              <a:t>] = </a:t>
            </a:r>
            <a:r>
              <a:rPr lang="en-US" sz="2000" i="1">
                <a:latin typeface="Times New Roman"/>
                <a:ea typeface="Times New Roman"/>
                <a:cs typeface="Times New Roman"/>
                <a:sym typeface="Times New Roman"/>
              </a:rPr>
              <a:t>k</a:t>
            </a:r>
            <a:r>
              <a:rPr lang="en-US" sz="2000">
                <a:latin typeface="Times New Roman"/>
                <a:ea typeface="Times New Roman"/>
                <a:cs typeface="Times New Roman"/>
                <a:sym typeface="Times New Roman"/>
              </a:rPr>
              <a:t>, then process</a:t>
            </a:r>
            <a:r>
              <a:rPr lang="en-US" sz="2000" i="1">
                <a:latin typeface="Times New Roman"/>
                <a:ea typeface="Times New Roman"/>
                <a:cs typeface="Times New Roman"/>
                <a:sym typeface="Times New Roman"/>
              </a:rPr>
              <a:t> P</a:t>
            </a:r>
            <a:r>
              <a:rPr lang="en-US" sz="2000" i="1" baseline="-25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is requesting</a:t>
            </a:r>
            <a:r>
              <a:rPr lang="en-US" sz="2000" i="1">
                <a:latin typeface="Times New Roman"/>
                <a:ea typeface="Times New Roman"/>
                <a:cs typeface="Times New Roman"/>
                <a:sym typeface="Times New Roman"/>
              </a:rPr>
              <a:t> k</a:t>
            </a:r>
            <a:r>
              <a:rPr lang="en-US" sz="2000">
                <a:latin typeface="Times New Roman"/>
                <a:ea typeface="Times New Roman"/>
                <a:cs typeface="Times New Roman"/>
                <a:sym typeface="Times New Roman"/>
              </a:rPr>
              <a:t> more instances of resource type. </a:t>
            </a:r>
            <a:r>
              <a:rPr lang="en-US" sz="2000" i="1">
                <a:latin typeface="Times New Roman"/>
                <a:ea typeface="Times New Roman"/>
                <a:cs typeface="Times New Roman"/>
                <a:sym typeface="Times New Roman"/>
              </a:rPr>
              <a:t>R</a:t>
            </a:r>
            <a:r>
              <a:rPr lang="en-US" sz="2000" i="1" baseline="-25000">
                <a:latin typeface="Times New Roman"/>
                <a:ea typeface="Times New Roman"/>
                <a:cs typeface="Times New Roman"/>
                <a:sym typeface="Times New Roman"/>
              </a:rPr>
              <a:t>j</a:t>
            </a:r>
            <a:r>
              <a:rPr lang="en-US" sz="2000">
                <a:latin typeface="Times New Roman"/>
                <a:ea typeface="Times New Roman"/>
                <a:cs typeface="Times New Roman"/>
                <a:sym typeface="Times New Roman"/>
              </a:rPr>
              <a:t>.</a:t>
            </a:r>
            <a:endParaRPr/>
          </a:p>
        </p:txBody>
      </p:sp>
      <p:sp>
        <p:nvSpPr>
          <p:cNvPr id="433" name="Google Shape;433;p3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979E68F5-81A8-428D-8131-B7C9817F8659}" type="datetime1">
              <a:rPr lang="en-US" smtClean="0"/>
              <a:t>2/22/2023</a:t>
            </a:fld>
            <a:endParaRPr/>
          </a:p>
        </p:txBody>
      </p:sp>
      <p:sp>
        <p:nvSpPr>
          <p:cNvPr id="434" name="Google Shape;434;p3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Detection Algorithm</a:t>
            </a:r>
            <a:endParaRPr/>
          </a:p>
        </p:txBody>
      </p:sp>
      <p:sp>
        <p:nvSpPr>
          <p:cNvPr id="440" name="Google Shape;440;p34"/>
          <p:cNvSpPr txBox="1">
            <a:spLocks noGrp="1"/>
          </p:cNvSpPr>
          <p:nvPr>
            <p:ph type="body" idx="1"/>
          </p:nvPr>
        </p:nvSpPr>
        <p:spPr>
          <a:xfrm>
            <a:off x="1066800" y="1143000"/>
            <a:ext cx="7866888" cy="541020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70000"/>
              </a:lnSpc>
              <a:spcBef>
                <a:spcPts val="0"/>
              </a:spcBef>
              <a:spcAft>
                <a:spcPts val="0"/>
              </a:spcAft>
              <a:buSzPct val="80000"/>
              <a:buFont typeface="Arial"/>
              <a:buNone/>
            </a:pPr>
            <a:r>
              <a:rPr lang="en-US">
                <a:latin typeface="Times New Roman"/>
                <a:ea typeface="Times New Roman"/>
                <a:cs typeface="Times New Roman"/>
                <a:sym typeface="Times New Roman"/>
              </a:rPr>
              <a:t>1.	Let </a:t>
            </a:r>
            <a:r>
              <a:rPr lang="en-US" i="1">
                <a:latin typeface="Times New Roman"/>
                <a:ea typeface="Times New Roman"/>
                <a:cs typeface="Times New Roman"/>
                <a:sym typeface="Times New Roman"/>
              </a:rPr>
              <a:t>Work</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 be vectors of length </a:t>
            </a:r>
            <a:r>
              <a:rPr lang="en-US" i="1">
                <a:latin typeface="Times New Roman"/>
                <a:ea typeface="Times New Roman"/>
                <a:cs typeface="Times New Roman"/>
                <a:sym typeface="Times New Roman"/>
              </a:rPr>
              <a:t>m</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n</a:t>
            </a:r>
            <a:r>
              <a:rPr lang="en-US">
                <a:latin typeface="Times New Roman"/>
                <a:ea typeface="Times New Roman"/>
                <a:cs typeface="Times New Roman"/>
                <a:sym typeface="Times New Roman"/>
              </a:rPr>
              <a:t>, respectively Initialize:</a:t>
            </a:r>
            <a:endParaRPr/>
          </a:p>
          <a:p>
            <a:pPr marL="850900" lvl="1" indent="-393700" algn="l" rtl="0">
              <a:lnSpc>
                <a:spcPct val="170000"/>
              </a:lnSpc>
              <a:spcBef>
                <a:spcPts val="550"/>
              </a:spcBef>
              <a:spcAft>
                <a:spcPts val="0"/>
              </a:spcAft>
              <a:buSzPct val="100000"/>
              <a:buFont typeface="Arial"/>
              <a:buNone/>
            </a:pPr>
            <a:r>
              <a:rPr lang="en-US">
                <a:latin typeface="Times New Roman"/>
                <a:ea typeface="Times New Roman"/>
                <a:cs typeface="Times New Roman"/>
                <a:sym typeface="Times New Roman"/>
              </a:rPr>
              <a:t>(a) </a:t>
            </a:r>
            <a:r>
              <a:rPr lang="en-US" i="1">
                <a:latin typeface="Times New Roman"/>
                <a:ea typeface="Times New Roman"/>
                <a:cs typeface="Times New Roman"/>
                <a:sym typeface="Times New Roman"/>
              </a:rPr>
              <a:t>Work</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Available</a:t>
            </a:r>
            <a:endParaRPr>
              <a:latin typeface="Times New Roman"/>
              <a:ea typeface="Times New Roman"/>
              <a:cs typeface="Times New Roman"/>
              <a:sym typeface="Times New Roman"/>
            </a:endParaRPr>
          </a:p>
          <a:p>
            <a:pPr marL="850900" lvl="1" indent="-393700" algn="l" rtl="0">
              <a:lnSpc>
                <a:spcPct val="170000"/>
              </a:lnSpc>
              <a:spcBef>
                <a:spcPts val="550"/>
              </a:spcBef>
              <a:spcAft>
                <a:spcPts val="0"/>
              </a:spcAft>
              <a:buSzPct val="100000"/>
              <a:buFont typeface="Arial"/>
              <a:buNone/>
            </a:pPr>
            <a:r>
              <a:rPr lang="en-US">
                <a:latin typeface="Times New Roman"/>
                <a:ea typeface="Times New Roman"/>
                <a:cs typeface="Times New Roman"/>
                <a:sym typeface="Times New Roman"/>
              </a:rPr>
              <a:t>(b)	For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1,2, …,</a:t>
            </a:r>
            <a:r>
              <a:rPr lang="en-US" i="1">
                <a:latin typeface="Times New Roman"/>
                <a:ea typeface="Times New Roman"/>
                <a:cs typeface="Times New Roman"/>
                <a:sym typeface="Times New Roman"/>
              </a:rPr>
              <a:t> n</a:t>
            </a:r>
            <a:r>
              <a:rPr lang="en-US">
                <a:latin typeface="Times New Roman"/>
                <a:ea typeface="Times New Roman"/>
                <a:cs typeface="Times New Roman"/>
                <a:sym typeface="Times New Roman"/>
              </a:rPr>
              <a:t>, if </a:t>
            </a:r>
            <a:r>
              <a:rPr lang="en-US" i="1">
                <a:latin typeface="Times New Roman"/>
                <a:ea typeface="Times New Roman"/>
                <a:cs typeface="Times New Roman"/>
                <a:sym typeface="Times New Roman"/>
              </a:rPr>
              <a:t>Allocation</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 0, then </a:t>
            </a:r>
            <a:br>
              <a:rPr lang="en-US">
                <a:latin typeface="Times New Roman"/>
                <a:ea typeface="Times New Roman"/>
                <a:cs typeface="Times New Roman"/>
                <a:sym typeface="Times New Roman"/>
              </a:rPr>
            </a:b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[i] = false;  otherwise,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[i] = </a:t>
            </a:r>
            <a:r>
              <a:rPr lang="en-US" i="1">
                <a:latin typeface="Times New Roman"/>
                <a:ea typeface="Times New Roman"/>
                <a:cs typeface="Times New Roman"/>
                <a:sym typeface="Times New Roman"/>
              </a:rPr>
              <a:t>true</a:t>
            </a:r>
            <a:r>
              <a:rPr lang="en-US">
                <a:latin typeface="Times New Roman"/>
                <a:ea typeface="Times New Roman"/>
                <a:cs typeface="Times New Roman"/>
                <a:sym typeface="Times New Roman"/>
              </a:rPr>
              <a:t>.</a:t>
            </a:r>
            <a:endParaRPr/>
          </a:p>
          <a:p>
            <a:pPr marL="365760" lvl="0" indent="-283464" algn="l" rtl="0">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2.	Find an index </a:t>
            </a:r>
            <a:r>
              <a:rPr lang="en-US" i="1">
                <a:latin typeface="Times New Roman"/>
                <a:ea typeface="Times New Roman"/>
                <a:cs typeface="Times New Roman"/>
                <a:sym typeface="Times New Roman"/>
              </a:rPr>
              <a:t>i </a:t>
            </a:r>
            <a:r>
              <a:rPr lang="en-US">
                <a:latin typeface="Times New Roman"/>
                <a:ea typeface="Times New Roman"/>
                <a:cs typeface="Times New Roman"/>
                <a:sym typeface="Times New Roman"/>
              </a:rPr>
              <a:t>such that both:</a:t>
            </a:r>
            <a:endParaRPr/>
          </a:p>
          <a:p>
            <a:pPr marL="850900" lvl="1" indent="-393700" algn="l" rtl="0">
              <a:lnSpc>
                <a:spcPct val="170000"/>
              </a:lnSpc>
              <a:spcBef>
                <a:spcPts val="550"/>
              </a:spcBef>
              <a:spcAft>
                <a:spcPts val="0"/>
              </a:spcAft>
              <a:buSzPct val="100000"/>
              <a:buFont typeface="Arial"/>
              <a:buNone/>
            </a:pPr>
            <a:r>
              <a:rPr lang="en-US">
                <a:latin typeface="Times New Roman"/>
                <a:ea typeface="Times New Roman"/>
                <a:cs typeface="Times New Roman"/>
                <a:sym typeface="Times New Roman"/>
              </a:rPr>
              <a:t>(a)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false</a:t>
            </a:r>
            <a:endParaRPr>
              <a:latin typeface="Times New Roman"/>
              <a:ea typeface="Times New Roman"/>
              <a:cs typeface="Times New Roman"/>
              <a:sym typeface="Times New Roman"/>
            </a:endParaRPr>
          </a:p>
          <a:p>
            <a:pPr marL="850900" lvl="1" indent="-393700" algn="l" rtl="0">
              <a:lnSpc>
                <a:spcPct val="170000"/>
              </a:lnSpc>
              <a:spcBef>
                <a:spcPts val="550"/>
              </a:spcBef>
              <a:spcAft>
                <a:spcPts val="0"/>
              </a:spcAft>
              <a:buSzPct val="100000"/>
              <a:buFont typeface="Arial"/>
              <a:buNone/>
            </a:pPr>
            <a:r>
              <a:rPr lang="en-US">
                <a:latin typeface="Times New Roman"/>
                <a:ea typeface="Times New Roman"/>
                <a:cs typeface="Times New Roman"/>
                <a:sym typeface="Times New Roman"/>
              </a:rPr>
              <a:t>(b)	</a:t>
            </a:r>
            <a:r>
              <a:rPr lang="en-US" i="1">
                <a:latin typeface="Times New Roman"/>
                <a:ea typeface="Times New Roman"/>
                <a:cs typeface="Times New Roman"/>
                <a:sym typeface="Times New Roman"/>
              </a:rPr>
              <a:t>Request</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Work</a:t>
            </a:r>
            <a:br>
              <a:rPr lang="en-US" i="1">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850900" lvl="1" indent="-393700" algn="l" rtl="0">
              <a:lnSpc>
                <a:spcPct val="170000"/>
              </a:lnSpc>
              <a:spcBef>
                <a:spcPts val="550"/>
              </a:spcBef>
              <a:spcAft>
                <a:spcPts val="0"/>
              </a:spcAft>
              <a:buSzPct val="100000"/>
              <a:buFont typeface="Arial"/>
              <a:buNone/>
            </a:pPr>
            <a:r>
              <a:rPr lang="en-US">
                <a:latin typeface="Times New Roman"/>
                <a:ea typeface="Times New Roman"/>
                <a:cs typeface="Times New Roman"/>
                <a:sym typeface="Times New Roman"/>
              </a:rPr>
              <a:t>If no such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exists, go to step 4. </a:t>
            </a:r>
            <a:endParaRPr>
              <a:latin typeface="Times New Roman"/>
              <a:ea typeface="Times New Roman"/>
              <a:cs typeface="Times New Roman"/>
              <a:sym typeface="Times New Roman"/>
            </a:endParaRPr>
          </a:p>
        </p:txBody>
      </p:sp>
      <p:sp>
        <p:nvSpPr>
          <p:cNvPr id="441" name="Google Shape;441;p3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864F8675-3257-425F-BD0A-E43BA2B6E1BD}" type="datetime1">
              <a:rPr lang="en-US" smtClean="0"/>
              <a:t>2/22/2023</a:t>
            </a:fld>
            <a:endParaRPr/>
          </a:p>
        </p:txBody>
      </p:sp>
      <p:sp>
        <p:nvSpPr>
          <p:cNvPr id="442" name="Google Shape;442;p3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5"/>
          <p:cNvSpPr txBox="1">
            <a:spLocks noGrp="1"/>
          </p:cNvSpPr>
          <p:nvPr>
            <p:ph type="title"/>
          </p:nvPr>
        </p:nvSpPr>
        <p:spPr>
          <a:xfrm>
            <a:off x="1435608" y="274638"/>
            <a:ext cx="7498080" cy="8683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Detection Algorithm (Cont.)</a:t>
            </a:r>
            <a:endParaRPr/>
          </a:p>
        </p:txBody>
      </p:sp>
      <p:sp>
        <p:nvSpPr>
          <p:cNvPr id="448" name="Google Shape;448;p35"/>
          <p:cNvSpPr txBox="1">
            <a:spLocks noGrp="1"/>
          </p:cNvSpPr>
          <p:nvPr>
            <p:ph type="body" idx="1"/>
          </p:nvPr>
        </p:nvSpPr>
        <p:spPr>
          <a:xfrm>
            <a:off x="1066800" y="1143000"/>
            <a:ext cx="7848600" cy="3505199"/>
          </a:xfrm>
          <a:prstGeom prst="rect">
            <a:avLst/>
          </a:prstGeom>
          <a:noFill/>
          <a:ln>
            <a:noFill/>
          </a:ln>
        </p:spPr>
        <p:txBody>
          <a:bodyPr spcFirstLastPara="1" wrap="square" lIns="91425" tIns="45700" rIns="91425" bIns="45700" anchor="t" anchorCtr="0">
            <a:normAutofit fontScale="62500" lnSpcReduction="20000"/>
          </a:bodyPr>
          <a:lstStyle/>
          <a:p>
            <a:pPr marL="365760" lvl="0" indent="-283464" algn="l" rtl="0">
              <a:lnSpc>
                <a:spcPct val="170000"/>
              </a:lnSpc>
              <a:spcBef>
                <a:spcPts val="0"/>
              </a:spcBef>
              <a:spcAft>
                <a:spcPts val="0"/>
              </a:spcAft>
              <a:buSzPct val="80000"/>
              <a:buFont typeface="Arial"/>
              <a:buNone/>
            </a:pPr>
            <a:r>
              <a:rPr lang="en-US">
                <a:latin typeface="Times New Roman"/>
                <a:ea typeface="Times New Roman"/>
                <a:cs typeface="Times New Roman"/>
                <a:sym typeface="Times New Roman"/>
              </a:rPr>
              <a:t>3.	</a:t>
            </a:r>
            <a:r>
              <a:rPr lang="en-US" i="1">
                <a:latin typeface="Times New Roman"/>
                <a:ea typeface="Times New Roman"/>
                <a:cs typeface="Times New Roman"/>
                <a:sym typeface="Times New Roman"/>
              </a:rPr>
              <a:t>Work</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Work</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Allocation</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true</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go to step 2.</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65760" lvl="0" indent="-283464" algn="l" rtl="0">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4.	If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false, for some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1 ≤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n</a:t>
            </a:r>
            <a:r>
              <a:rPr lang="en-US">
                <a:latin typeface="Times New Roman"/>
                <a:ea typeface="Times New Roman"/>
                <a:cs typeface="Times New Roman"/>
                <a:sym typeface="Times New Roman"/>
              </a:rPr>
              <a:t>, then the system is in deadlock state. Moreover, if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false</a:t>
            </a:r>
            <a:r>
              <a:rPr lang="en-US">
                <a:latin typeface="Times New Roman"/>
                <a:ea typeface="Times New Roman"/>
                <a:cs typeface="Times New Roman"/>
                <a:sym typeface="Times New Roman"/>
              </a:rPr>
              <a:t>, then </a:t>
            </a:r>
            <a:r>
              <a:rPr lang="en-US" i="1">
                <a:latin typeface="Times New Roman"/>
                <a:ea typeface="Times New Roman"/>
                <a:cs typeface="Times New Roman"/>
                <a:sym typeface="Times New Roman"/>
              </a:rPr>
              <a:t>P</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is deadlocked.</a:t>
            </a:r>
            <a:endParaRPr/>
          </a:p>
          <a:p>
            <a:pPr marL="365760" lvl="0" indent="-283464" algn="l" rtl="0">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449" name="Google Shape;449;p35"/>
          <p:cNvSpPr txBox="1"/>
          <p:nvPr/>
        </p:nvSpPr>
        <p:spPr>
          <a:xfrm>
            <a:off x="1143000" y="4648200"/>
            <a:ext cx="7696200" cy="147732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1800" b="1">
                <a:solidFill>
                  <a:srgbClr val="FF0066"/>
                </a:solidFill>
                <a:latin typeface="Times New Roman"/>
                <a:ea typeface="Times New Roman"/>
                <a:cs typeface="Times New Roman"/>
                <a:sym typeface="Times New Roman"/>
              </a:rPr>
              <a:t>Algorithm requires an order of O(</a:t>
            </a:r>
            <a:r>
              <a:rPr lang="en-US" sz="1800" b="1" i="1">
                <a:solidFill>
                  <a:srgbClr val="FF0066"/>
                </a:solidFill>
                <a:latin typeface="Times New Roman"/>
                <a:ea typeface="Times New Roman"/>
                <a:cs typeface="Times New Roman"/>
                <a:sym typeface="Times New Roman"/>
              </a:rPr>
              <a:t>m </a:t>
            </a:r>
            <a:r>
              <a:rPr lang="en-US" sz="1800" b="1">
                <a:solidFill>
                  <a:srgbClr val="FF0066"/>
                </a:solidFill>
                <a:latin typeface="Times New Roman"/>
                <a:ea typeface="Times New Roman"/>
                <a:cs typeface="Times New Roman"/>
                <a:sym typeface="Times New Roman"/>
              </a:rPr>
              <a:t>x</a:t>
            </a:r>
            <a:r>
              <a:rPr lang="en-US" sz="1800" b="1" i="1">
                <a:solidFill>
                  <a:srgbClr val="FF0066"/>
                </a:solidFill>
                <a:latin typeface="Times New Roman"/>
                <a:ea typeface="Times New Roman"/>
                <a:cs typeface="Times New Roman"/>
                <a:sym typeface="Times New Roman"/>
              </a:rPr>
              <a:t> n</a:t>
            </a:r>
            <a:r>
              <a:rPr lang="en-US" sz="1800" b="1" baseline="30000">
                <a:solidFill>
                  <a:srgbClr val="FF0066"/>
                </a:solidFill>
                <a:latin typeface="Times New Roman"/>
                <a:ea typeface="Times New Roman"/>
                <a:cs typeface="Times New Roman"/>
                <a:sym typeface="Times New Roman"/>
              </a:rPr>
              <a:t>2)</a:t>
            </a:r>
            <a:r>
              <a:rPr lang="en-US" sz="1800" b="1">
                <a:solidFill>
                  <a:srgbClr val="FF0066"/>
                </a:solidFill>
                <a:latin typeface="Times New Roman"/>
                <a:ea typeface="Times New Roman"/>
                <a:cs typeface="Times New Roman"/>
                <a:sym typeface="Times New Roman"/>
              </a:rPr>
              <a:t> operations to detect whether the system is in deadlocked state</a:t>
            </a:r>
            <a:r>
              <a:rPr lang="en-US" sz="1800">
                <a:solidFill>
                  <a:srgbClr val="FF0066"/>
                </a:solidFill>
                <a:latin typeface="Times New Roman"/>
                <a:ea typeface="Times New Roman"/>
                <a:cs typeface="Times New Roman"/>
                <a:sym typeface="Times New Roman"/>
              </a:rPr>
              <a:t>. </a:t>
            </a:r>
            <a:endParaRPr sz="1800">
              <a:solidFill>
                <a:srgbClr val="FF0066"/>
              </a:solidFill>
              <a:latin typeface="Times New Roman"/>
              <a:ea typeface="Times New Roman"/>
              <a:cs typeface="Times New Roman"/>
              <a:sym typeface="Times New Roman"/>
            </a:endParaRPr>
          </a:p>
          <a:p>
            <a:pPr marL="0" marR="0" lvl="0" indent="0" algn="l" rtl="0">
              <a:lnSpc>
                <a:spcPct val="150000"/>
              </a:lnSpc>
              <a:spcBef>
                <a:spcPts val="900"/>
              </a:spcBef>
              <a:spcAft>
                <a:spcPts val="0"/>
              </a:spcAft>
              <a:buNone/>
            </a:pPr>
            <a:endParaRPr sz="1800">
              <a:solidFill>
                <a:srgbClr val="FF0066"/>
              </a:solidFill>
              <a:latin typeface="Times New Roman"/>
              <a:ea typeface="Times New Roman"/>
              <a:cs typeface="Times New Roman"/>
              <a:sym typeface="Times New Roman"/>
            </a:endParaRPr>
          </a:p>
        </p:txBody>
      </p:sp>
      <p:sp>
        <p:nvSpPr>
          <p:cNvPr id="450" name="Google Shape;450;p3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AE7DA924-C0B7-4ABF-B34E-77826F0581A7}" type="datetime1">
              <a:rPr lang="en-US" smtClean="0"/>
              <a:t>2/22/2023</a:t>
            </a:fld>
            <a:endParaRPr/>
          </a:p>
        </p:txBody>
      </p:sp>
      <p:sp>
        <p:nvSpPr>
          <p:cNvPr id="451" name="Google Shape;451;p3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6"/>
          <p:cNvSpPr txBox="1">
            <a:spLocks noGrp="1"/>
          </p:cNvSpPr>
          <p:nvPr>
            <p:ph type="title"/>
          </p:nvPr>
        </p:nvSpPr>
        <p:spPr>
          <a:xfrm>
            <a:off x="1143000" y="0"/>
            <a:ext cx="7498080" cy="685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Example of Detection Algorithm</a:t>
            </a:r>
            <a:endParaRPr/>
          </a:p>
        </p:txBody>
      </p:sp>
      <p:sp>
        <p:nvSpPr>
          <p:cNvPr id="457" name="Google Shape;457;p36"/>
          <p:cNvSpPr txBox="1">
            <a:spLocks noGrp="1"/>
          </p:cNvSpPr>
          <p:nvPr>
            <p:ph type="body" idx="1"/>
          </p:nvPr>
        </p:nvSpPr>
        <p:spPr>
          <a:xfrm>
            <a:off x="914400" y="609600"/>
            <a:ext cx="8229600" cy="624840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70000"/>
              </a:lnSpc>
              <a:spcBef>
                <a:spcPts val="0"/>
              </a:spcBef>
              <a:spcAft>
                <a:spcPts val="0"/>
              </a:spcAft>
              <a:buSzPct val="80000"/>
              <a:buChar char="⚫"/>
            </a:pPr>
            <a:r>
              <a:rPr lang="en-US">
                <a:latin typeface="Times New Roman"/>
                <a:ea typeface="Times New Roman"/>
                <a:cs typeface="Times New Roman"/>
                <a:sym typeface="Times New Roman"/>
              </a:rPr>
              <a:t>Five processes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through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a:t>
            </a:r>
            <a:r>
              <a:rPr lang="en-US" baseline="-25000">
                <a:latin typeface="Times New Roman"/>
                <a:ea typeface="Times New Roman"/>
                <a:cs typeface="Times New Roman"/>
                <a:sym typeface="Times New Roman"/>
              </a:rPr>
              <a:t> </a:t>
            </a:r>
            <a:r>
              <a:rPr lang="en-US">
                <a:latin typeface="Times New Roman"/>
                <a:ea typeface="Times New Roman"/>
                <a:cs typeface="Times New Roman"/>
                <a:sym typeface="Times New Roman"/>
              </a:rPr>
              <a:t>three resource types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(7 instances), </a:t>
            </a:r>
            <a:r>
              <a:rPr lang="en-US" i="1">
                <a:latin typeface="Times New Roman"/>
                <a:ea typeface="Times New Roman"/>
                <a:cs typeface="Times New Roman"/>
                <a:sym typeface="Times New Roman"/>
              </a:rPr>
              <a:t>B </a:t>
            </a:r>
            <a:r>
              <a:rPr lang="en-US">
                <a:latin typeface="Times New Roman"/>
                <a:ea typeface="Times New Roman"/>
                <a:cs typeface="Times New Roman"/>
                <a:sym typeface="Times New Roman"/>
              </a:rPr>
              <a:t>(2 instances), and </a:t>
            </a:r>
            <a:r>
              <a:rPr lang="en-US" i="1">
                <a:latin typeface="Times New Roman"/>
                <a:ea typeface="Times New Roman"/>
                <a:cs typeface="Times New Roman"/>
                <a:sym typeface="Times New Roman"/>
              </a:rPr>
              <a:t>C</a:t>
            </a:r>
            <a:r>
              <a:rPr lang="en-US">
                <a:latin typeface="Times New Roman"/>
                <a:ea typeface="Times New Roman"/>
                <a:cs typeface="Times New Roman"/>
                <a:sym typeface="Times New Roman"/>
              </a:rPr>
              <a:t> (6 instances).</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Snapshot at time </a:t>
            </a:r>
            <a:r>
              <a:rPr lang="en-US" i="1">
                <a:latin typeface="Times New Roman"/>
                <a:ea typeface="Times New Roman"/>
                <a:cs typeface="Times New Roman"/>
                <a:sym typeface="Times New Roman"/>
              </a:rPr>
              <a:t>T</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a:t>
            </a:r>
            <a:endParaRPr/>
          </a:p>
          <a:p>
            <a:pPr marL="365760" lvl="0" indent="-283464" algn="l" rtl="0">
              <a:lnSpc>
                <a:spcPct val="17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sz="2600">
                <a:latin typeface="Times New Roman"/>
                <a:ea typeface="Times New Roman"/>
                <a:cs typeface="Times New Roman"/>
                <a:sym typeface="Times New Roman"/>
              </a:rPr>
              <a:t> </a:t>
            </a:r>
            <a:r>
              <a:rPr lang="en-US" sz="2600" i="1" u="sng">
                <a:latin typeface="Times New Roman"/>
                <a:ea typeface="Times New Roman"/>
                <a:cs typeface="Times New Roman"/>
                <a:sym typeface="Times New Roman"/>
              </a:rPr>
              <a:t>Allocation</a:t>
            </a:r>
            <a:r>
              <a:rPr lang="en-US" sz="2600" i="1">
                <a:latin typeface="Times New Roman"/>
                <a:ea typeface="Times New Roman"/>
                <a:cs typeface="Times New Roman"/>
                <a:sym typeface="Times New Roman"/>
              </a:rPr>
              <a:t>	</a:t>
            </a:r>
            <a:r>
              <a:rPr lang="en-US" sz="2600" i="1" u="sng">
                <a:latin typeface="Times New Roman"/>
                <a:ea typeface="Times New Roman"/>
                <a:cs typeface="Times New Roman"/>
                <a:sym typeface="Times New Roman"/>
              </a:rPr>
              <a:t>Request</a:t>
            </a:r>
            <a:r>
              <a:rPr lang="en-US" sz="2600" i="1">
                <a:latin typeface="Times New Roman"/>
                <a:ea typeface="Times New Roman"/>
                <a:cs typeface="Times New Roman"/>
                <a:sym typeface="Times New Roman"/>
              </a:rPr>
              <a:t>	</a:t>
            </a:r>
            <a:r>
              <a:rPr lang="en-US" sz="2600" i="1" u="sng">
                <a:latin typeface="Times New Roman"/>
                <a:ea typeface="Times New Roman"/>
                <a:cs typeface="Times New Roman"/>
                <a:sym typeface="Times New Roman"/>
              </a:rPr>
              <a:t>Available</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A B C 	A B C 	A B C</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P</a:t>
            </a:r>
            <a:r>
              <a:rPr lang="en-US" sz="2600" baseline="-25000">
                <a:latin typeface="Times New Roman"/>
                <a:ea typeface="Times New Roman"/>
                <a:cs typeface="Times New Roman"/>
                <a:sym typeface="Times New Roman"/>
              </a:rPr>
              <a:t>0</a:t>
            </a:r>
            <a:r>
              <a:rPr lang="en-US" sz="2600">
                <a:latin typeface="Times New Roman"/>
                <a:ea typeface="Times New Roman"/>
                <a:cs typeface="Times New Roman"/>
                <a:sym typeface="Times New Roman"/>
              </a:rPr>
              <a:t>	0 1 0 	0 0 0 	0 0 0</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P</a:t>
            </a:r>
            <a:r>
              <a:rPr lang="en-US" sz="2600" baseline="-250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	2 0 0 	2 0 2</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P</a:t>
            </a:r>
            <a:r>
              <a:rPr lang="en-US" sz="2600" baseline="-250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3 0 3	0 0 0 </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P</a:t>
            </a:r>
            <a:r>
              <a:rPr lang="en-US" sz="2600" baseline="-25000">
                <a:latin typeface="Times New Roman"/>
                <a:ea typeface="Times New Roman"/>
                <a:cs typeface="Times New Roman"/>
                <a:sym typeface="Times New Roman"/>
              </a:rPr>
              <a:t>3</a:t>
            </a:r>
            <a:r>
              <a:rPr lang="en-US" sz="2600">
                <a:latin typeface="Times New Roman"/>
                <a:ea typeface="Times New Roman"/>
                <a:cs typeface="Times New Roman"/>
                <a:sym typeface="Times New Roman"/>
              </a:rPr>
              <a:t>	2 1 1 	1 0 0 </a:t>
            </a:r>
            <a:endParaRPr/>
          </a:p>
          <a:p>
            <a:pPr marL="365760" lvl="0" indent="-283464" algn="l" rtl="0">
              <a:lnSpc>
                <a:spcPct val="170000"/>
              </a:lnSpc>
              <a:spcBef>
                <a:spcPts val="600"/>
              </a:spcBef>
              <a:spcAft>
                <a:spcPts val="0"/>
              </a:spcAft>
              <a:buSzPct val="79999"/>
              <a:buFont typeface="Arial"/>
              <a:buNone/>
            </a:pPr>
            <a:r>
              <a:rPr lang="en-US" sz="2600">
                <a:latin typeface="Times New Roman"/>
                <a:ea typeface="Times New Roman"/>
                <a:cs typeface="Times New Roman"/>
                <a:sym typeface="Times New Roman"/>
              </a:rPr>
              <a:t>		</a:t>
            </a:r>
            <a:r>
              <a:rPr lang="en-US" sz="2600" i="1">
                <a:latin typeface="Times New Roman"/>
                <a:ea typeface="Times New Roman"/>
                <a:cs typeface="Times New Roman"/>
                <a:sym typeface="Times New Roman"/>
              </a:rPr>
              <a:t>P</a:t>
            </a:r>
            <a:r>
              <a:rPr lang="en-US" sz="2600" baseline="-25000">
                <a:latin typeface="Times New Roman"/>
                <a:ea typeface="Times New Roman"/>
                <a:cs typeface="Times New Roman"/>
                <a:sym typeface="Times New Roman"/>
              </a:rPr>
              <a:t>4</a:t>
            </a:r>
            <a:r>
              <a:rPr lang="en-US" sz="2600">
                <a:latin typeface="Times New Roman"/>
                <a:ea typeface="Times New Roman"/>
                <a:cs typeface="Times New Roman"/>
                <a:sym typeface="Times New Roman"/>
              </a:rPr>
              <a:t>	0 0 2 	0 0 2</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Sequence &lt;</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&gt; will result in </a:t>
            </a:r>
            <a:r>
              <a:rPr lang="en-US" i="1">
                <a:latin typeface="Times New Roman"/>
                <a:ea typeface="Times New Roman"/>
                <a:cs typeface="Times New Roman"/>
                <a:sym typeface="Times New Roman"/>
              </a:rPr>
              <a:t>Finish</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 true for all </a:t>
            </a:r>
            <a:r>
              <a:rPr lang="en-US" i="1">
                <a:latin typeface="Times New Roman"/>
                <a:ea typeface="Times New Roman"/>
                <a:cs typeface="Times New Roman"/>
                <a:sym typeface="Times New Roman"/>
              </a:rPr>
              <a:t>i</a:t>
            </a:r>
            <a:r>
              <a:rPr lang="en-US">
                <a:latin typeface="Times New Roman"/>
                <a:ea typeface="Times New Roman"/>
                <a:cs typeface="Times New Roman"/>
                <a:sym typeface="Times New Roman"/>
              </a:rPr>
              <a:t>. </a:t>
            </a:r>
            <a:endParaRPr/>
          </a:p>
          <a:p>
            <a:pPr marL="365760" lvl="0" indent="-283464" algn="l" rtl="0">
              <a:lnSpc>
                <a:spcPct val="170000"/>
              </a:lnSpc>
              <a:spcBef>
                <a:spcPts val="600"/>
              </a:spcBef>
              <a:spcAft>
                <a:spcPts val="0"/>
              </a:spcAft>
              <a:buSzPct val="80000"/>
              <a:buFont typeface="Arial"/>
              <a:buNone/>
            </a:pPr>
            <a:endParaRPr>
              <a:latin typeface="Times New Roman"/>
              <a:ea typeface="Times New Roman"/>
              <a:cs typeface="Times New Roman"/>
              <a:sym typeface="Times New Roman"/>
            </a:endParaRPr>
          </a:p>
        </p:txBody>
      </p:sp>
      <p:sp>
        <p:nvSpPr>
          <p:cNvPr id="458" name="Google Shape;458;p3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131FF594-429C-4D1F-A96E-A4ECE76F0C5E}" type="datetime1">
              <a:rPr lang="en-US" smtClean="0"/>
              <a:t>2/22/2023</a:t>
            </a:fld>
            <a:endParaRPr/>
          </a:p>
        </p:txBody>
      </p:sp>
      <p:sp>
        <p:nvSpPr>
          <p:cNvPr id="459" name="Google Shape;459;p3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7"/>
          <p:cNvSpPr txBox="1">
            <a:spLocks noGrp="1"/>
          </p:cNvSpPr>
          <p:nvPr>
            <p:ph type="title"/>
          </p:nvPr>
        </p:nvSpPr>
        <p:spPr>
          <a:xfrm>
            <a:off x="1219200" y="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Example (Cont.)</a:t>
            </a:r>
            <a:endParaRPr/>
          </a:p>
        </p:txBody>
      </p:sp>
      <p:sp>
        <p:nvSpPr>
          <p:cNvPr id="465" name="Google Shape;465;p37"/>
          <p:cNvSpPr txBox="1">
            <a:spLocks noGrp="1"/>
          </p:cNvSpPr>
          <p:nvPr>
            <p:ph type="body" idx="1"/>
          </p:nvPr>
        </p:nvSpPr>
        <p:spPr>
          <a:xfrm>
            <a:off x="1143000" y="914400"/>
            <a:ext cx="7772400" cy="5562600"/>
          </a:xfrm>
          <a:prstGeom prst="rect">
            <a:avLst/>
          </a:prstGeom>
          <a:noFill/>
          <a:ln>
            <a:noFill/>
          </a:ln>
        </p:spPr>
        <p:txBody>
          <a:bodyPr spcFirstLastPara="1" wrap="square" lIns="91425" tIns="45700" rIns="91425" bIns="45700" anchor="t" anchorCtr="0">
            <a:normAutofit fontScale="55000" lnSpcReduction="20000"/>
          </a:bodyPr>
          <a:lstStyle/>
          <a:p>
            <a:pPr marL="365760" lvl="0" indent="-283464" algn="l" rtl="0">
              <a:lnSpc>
                <a:spcPct val="160000"/>
              </a:lnSpc>
              <a:spcBef>
                <a:spcPts val="0"/>
              </a:spcBef>
              <a:spcAft>
                <a:spcPts val="0"/>
              </a:spcAft>
              <a:buSzPct val="80000"/>
              <a:buChar char="⚫"/>
            </a:pP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requests an additional instance of type</a:t>
            </a:r>
            <a:r>
              <a:rPr lang="en-US" i="1">
                <a:latin typeface="Times New Roman"/>
                <a:ea typeface="Times New Roman"/>
                <a:cs typeface="Times New Roman"/>
                <a:sym typeface="Times New Roman"/>
              </a:rPr>
              <a:t> C</a:t>
            </a:r>
            <a:r>
              <a:rPr lang="en-US">
                <a:latin typeface="Times New Roman"/>
                <a:ea typeface="Times New Roman"/>
                <a:cs typeface="Times New Roman"/>
                <a:sym typeface="Times New Roman"/>
              </a:rPr>
              <a:t>.</a:t>
            </a:r>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u="sng">
                <a:latin typeface="Times New Roman"/>
                <a:ea typeface="Times New Roman"/>
                <a:cs typeface="Times New Roman"/>
                <a:sym typeface="Times New Roman"/>
              </a:rPr>
              <a:t>Request</a:t>
            </a:r>
            <a:endParaRPr i="1">
              <a:latin typeface="Times New Roman"/>
              <a:ea typeface="Times New Roman"/>
              <a:cs typeface="Times New Roman"/>
              <a:sym typeface="Times New Roman"/>
            </a:endParaRPr>
          </a:p>
          <a:p>
            <a:pPr marL="365760" lvl="0" indent="-283464" algn="l" rtl="0">
              <a:lnSpc>
                <a:spcPct val="160000"/>
              </a:lnSpc>
              <a:spcBef>
                <a:spcPts val="600"/>
              </a:spcBef>
              <a:spcAft>
                <a:spcPts val="0"/>
              </a:spcAft>
              <a:buSzPct val="80000"/>
              <a:buFont typeface="Arial"/>
              <a:buNone/>
            </a:pPr>
            <a:r>
              <a:rPr lang="en-US" i="1">
                <a:latin typeface="Times New Roman"/>
                <a:ea typeface="Times New Roman"/>
                <a:cs typeface="Times New Roman"/>
                <a:sym typeface="Times New Roman"/>
              </a:rPr>
              <a:t>			A B C</a:t>
            </a:r>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0 0 0</a:t>
            </a:r>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2 0 2</a:t>
            </a:r>
            <a:endParaRPr>
              <a:latin typeface="Times New Roman"/>
              <a:ea typeface="Times New Roman"/>
              <a:cs typeface="Times New Roman"/>
              <a:sym typeface="Times New Roman"/>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0 0 1</a:t>
            </a:r>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1 0 0 </a:t>
            </a:r>
            <a:endParaRPr/>
          </a:p>
          <a:p>
            <a:pPr marL="365760" lvl="0" indent="-283464" algn="l" rtl="0">
              <a:lnSpc>
                <a:spcPct val="160000"/>
              </a:lnSpc>
              <a:spcBef>
                <a:spcPts val="600"/>
              </a:spcBef>
              <a:spcAft>
                <a:spcPts val="0"/>
              </a:spcAft>
              <a:buSzPct val="80000"/>
              <a:buFont typeface="Arial"/>
              <a:buNone/>
            </a:pP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0 0 2</a:t>
            </a:r>
            <a:endParaRPr/>
          </a:p>
          <a:p>
            <a:pPr marL="365760" lvl="0" indent="-283464" algn="l" rtl="0">
              <a:lnSpc>
                <a:spcPct val="160000"/>
              </a:lnSpc>
              <a:spcBef>
                <a:spcPts val="600"/>
              </a:spcBef>
              <a:spcAft>
                <a:spcPts val="0"/>
              </a:spcAft>
              <a:buSzPct val="80000"/>
              <a:buChar char="⚫"/>
            </a:pPr>
            <a:r>
              <a:rPr lang="en-US">
                <a:latin typeface="Times New Roman"/>
                <a:ea typeface="Times New Roman"/>
                <a:cs typeface="Times New Roman"/>
                <a:sym typeface="Times New Roman"/>
              </a:rPr>
              <a:t>State of system?</a:t>
            </a:r>
            <a:endParaRPr/>
          </a:p>
          <a:p>
            <a:pPr marL="640080" lvl="1" indent="-237744" algn="l" rtl="0">
              <a:lnSpc>
                <a:spcPct val="160000"/>
              </a:lnSpc>
              <a:spcBef>
                <a:spcPts val="550"/>
              </a:spcBef>
              <a:spcAft>
                <a:spcPts val="0"/>
              </a:spcAft>
              <a:buSzPct val="100000"/>
              <a:buChar char="◦"/>
            </a:pPr>
            <a:r>
              <a:rPr lang="en-US">
                <a:latin typeface="Times New Roman"/>
                <a:ea typeface="Times New Roman"/>
                <a:cs typeface="Times New Roman"/>
                <a:sym typeface="Times New Roman"/>
              </a:rPr>
              <a:t>Can reclaim resources held by process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but insufficient resources to fulfill other processes; requests.</a:t>
            </a:r>
            <a:endParaRPr/>
          </a:p>
          <a:p>
            <a:pPr marL="640080" lvl="1" indent="-237744" algn="l" rtl="0">
              <a:lnSpc>
                <a:spcPct val="160000"/>
              </a:lnSpc>
              <a:spcBef>
                <a:spcPts val="550"/>
              </a:spcBef>
              <a:spcAft>
                <a:spcPts val="0"/>
              </a:spcAft>
              <a:buSzPct val="100000"/>
              <a:buChar char="◦"/>
            </a:pPr>
            <a:r>
              <a:rPr lang="en-US">
                <a:latin typeface="Times New Roman"/>
                <a:ea typeface="Times New Roman"/>
                <a:cs typeface="Times New Roman"/>
                <a:sym typeface="Times New Roman"/>
              </a:rPr>
              <a:t>Deadlock exists, consisting of processes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baseline="-25000">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a:t>
            </a:r>
            <a:endParaRPr/>
          </a:p>
        </p:txBody>
      </p:sp>
      <p:sp>
        <p:nvSpPr>
          <p:cNvPr id="466" name="Google Shape;466;p3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6F70D2D2-D04A-42C2-8665-142DDEFD289C}" type="datetime1">
              <a:rPr lang="en-US" smtClean="0"/>
              <a:t>2/22/2023</a:t>
            </a:fld>
            <a:endParaRPr/>
          </a:p>
        </p:txBody>
      </p:sp>
      <p:sp>
        <p:nvSpPr>
          <p:cNvPr id="467" name="Google Shape;467;p3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8"/>
          <p:cNvSpPr txBox="1">
            <a:spLocks noGrp="1"/>
          </p:cNvSpPr>
          <p:nvPr>
            <p:ph type="title"/>
          </p:nvPr>
        </p:nvSpPr>
        <p:spPr>
          <a:xfrm>
            <a:off x="1143000" y="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Detection-Algorithm Usage</a:t>
            </a:r>
            <a:endParaRPr/>
          </a:p>
        </p:txBody>
      </p:sp>
      <p:sp>
        <p:nvSpPr>
          <p:cNvPr id="473" name="Google Shape;473;p38"/>
          <p:cNvSpPr txBox="1">
            <a:spLocks noGrp="1"/>
          </p:cNvSpPr>
          <p:nvPr>
            <p:ph type="body" idx="1"/>
          </p:nvPr>
        </p:nvSpPr>
        <p:spPr>
          <a:xfrm>
            <a:off x="1143000" y="914400"/>
            <a:ext cx="7696200" cy="5715000"/>
          </a:xfrm>
          <a:prstGeom prst="rect">
            <a:avLst/>
          </a:prstGeom>
          <a:noFill/>
          <a:ln>
            <a:noFill/>
          </a:ln>
        </p:spPr>
        <p:txBody>
          <a:bodyPr spcFirstLastPara="1" wrap="square" lIns="91425" tIns="45700" rIns="91425" bIns="45700" anchor="t" anchorCtr="0">
            <a:normAutofit fontScale="55000" lnSpcReduction="20000"/>
          </a:bodyPr>
          <a:lstStyle/>
          <a:p>
            <a:pPr marL="365760" lvl="0" indent="-283464" algn="l" rtl="0">
              <a:lnSpc>
                <a:spcPct val="170000"/>
              </a:lnSpc>
              <a:spcBef>
                <a:spcPts val="0"/>
              </a:spcBef>
              <a:spcAft>
                <a:spcPts val="0"/>
              </a:spcAft>
              <a:buSzPct val="80000"/>
              <a:buChar char="⚫"/>
            </a:pPr>
            <a:r>
              <a:rPr lang="en-US">
                <a:latin typeface="Times New Roman"/>
                <a:ea typeface="Times New Roman"/>
                <a:cs typeface="Times New Roman"/>
                <a:sym typeface="Times New Roman"/>
              </a:rPr>
              <a:t>When, and how often, to invoke depends on:</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How often a deadlock is likely to occur?</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How many processes will need to be rolled back?</a:t>
            </a:r>
            <a:endParaRPr/>
          </a:p>
          <a:p>
            <a:pPr marL="886967" lvl="2" indent="-228599" algn="l" rtl="0">
              <a:lnSpc>
                <a:spcPct val="170000"/>
              </a:lnSpc>
              <a:spcBef>
                <a:spcPts val="264"/>
              </a:spcBef>
              <a:spcAft>
                <a:spcPts val="0"/>
              </a:spcAft>
              <a:buSzPct val="100000"/>
              <a:buNone/>
            </a:pPr>
            <a:endParaRPr>
              <a:latin typeface="Times New Roman"/>
              <a:ea typeface="Times New Roman"/>
              <a:cs typeface="Times New Roman"/>
              <a:sym typeface="Times New Roman"/>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if the deadlock-detection algorithm is invoked for every resource request, this will incur a considerable overhead in computation time</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If detection algorithm is invoked at random, there may be many cycles in the resource graph and so we would not be able to tell which of the many deadlocked processes “caused” the deadlock.</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 A less expensive alternative is simply to invoke the algorithm at less frequent intervals — for example, once per hour or whenever CPU utilization drops below 40 percent. </a:t>
            </a:r>
            <a:endParaRPr/>
          </a:p>
        </p:txBody>
      </p:sp>
      <p:sp>
        <p:nvSpPr>
          <p:cNvPr id="474" name="Google Shape;474;p3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D644526B-466A-4D37-8F76-81B2E9CDD7D9}" type="datetime1">
              <a:rPr lang="en-US" smtClean="0"/>
              <a:t>2/22/2023</a:t>
            </a:fld>
            <a:endParaRPr/>
          </a:p>
        </p:txBody>
      </p:sp>
      <p:sp>
        <p:nvSpPr>
          <p:cNvPr id="475" name="Google Shape;475;p3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9"/>
          <p:cNvSpPr txBox="1">
            <a:spLocks noGrp="1"/>
          </p:cNvSpPr>
          <p:nvPr>
            <p:ph type="title"/>
          </p:nvPr>
        </p:nvSpPr>
        <p:spPr>
          <a:xfrm>
            <a:off x="0" y="228600"/>
            <a:ext cx="9401175"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500"/>
              <a:buFont typeface="Times New Roman"/>
              <a:buNone/>
            </a:pPr>
            <a:r>
              <a:rPr lang="en-US" sz="3500" b="1">
                <a:latin typeface="Times New Roman"/>
                <a:ea typeface="Times New Roman"/>
                <a:cs typeface="Times New Roman"/>
                <a:sym typeface="Times New Roman"/>
              </a:rPr>
              <a:t/>
            </a:r>
            <a:br>
              <a:rPr lang="en-US" sz="3500" b="1">
                <a:latin typeface="Times New Roman"/>
                <a:ea typeface="Times New Roman"/>
                <a:cs typeface="Times New Roman"/>
                <a:sym typeface="Times New Roman"/>
              </a:rPr>
            </a:br>
            <a:r>
              <a:rPr lang="en-US" sz="3500" b="1">
                <a:latin typeface="Times New Roman"/>
                <a:ea typeface="Times New Roman"/>
                <a:cs typeface="Times New Roman"/>
                <a:sym typeface="Times New Roman"/>
              </a:rPr>
              <a:t>Recovery from Deadlock:  Process Termination</a:t>
            </a:r>
            <a:endParaRPr/>
          </a:p>
        </p:txBody>
      </p:sp>
      <p:sp>
        <p:nvSpPr>
          <p:cNvPr id="481" name="Google Shape;481;p39"/>
          <p:cNvSpPr txBox="1">
            <a:spLocks noGrp="1"/>
          </p:cNvSpPr>
          <p:nvPr>
            <p:ph type="body" idx="1"/>
          </p:nvPr>
        </p:nvSpPr>
        <p:spPr>
          <a:xfrm>
            <a:off x="1066800" y="1143000"/>
            <a:ext cx="8077200" cy="594360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70000"/>
              </a:lnSpc>
              <a:spcBef>
                <a:spcPts val="0"/>
              </a:spcBef>
              <a:spcAft>
                <a:spcPts val="0"/>
              </a:spcAft>
              <a:buSzPct val="80000"/>
              <a:buChar char="⚫"/>
            </a:pPr>
            <a:r>
              <a:rPr lang="en-US">
                <a:latin typeface="Times New Roman"/>
                <a:ea typeface="Times New Roman"/>
                <a:cs typeface="Times New Roman"/>
                <a:sym typeface="Times New Roman"/>
              </a:rPr>
              <a:t>Abort all deadlocked processes.</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Abort one process at a time until the deadlock cycle is eliminated.</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In which order should we choose to abort?</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Priority of the process.</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How long process has computed, and how much longer to completion.</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Resources the process has used.</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Resources process needs to complete.</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How many processes will need to be terminated. </a:t>
            </a:r>
            <a:endParaRPr/>
          </a:p>
          <a:p>
            <a:pPr marL="640080" lvl="1" indent="-237744" algn="l" rtl="0">
              <a:lnSpc>
                <a:spcPct val="170000"/>
              </a:lnSpc>
              <a:spcBef>
                <a:spcPts val="550"/>
              </a:spcBef>
              <a:spcAft>
                <a:spcPts val="0"/>
              </a:spcAft>
              <a:buSzPct val="100000"/>
              <a:buChar char="◦"/>
            </a:pPr>
            <a:r>
              <a:rPr lang="en-US">
                <a:latin typeface="Times New Roman"/>
                <a:ea typeface="Times New Roman"/>
                <a:cs typeface="Times New Roman"/>
                <a:sym typeface="Times New Roman"/>
              </a:rPr>
              <a:t>Is process interactive or batch?</a:t>
            </a:r>
            <a:endParaRPr/>
          </a:p>
        </p:txBody>
      </p:sp>
      <p:sp>
        <p:nvSpPr>
          <p:cNvPr id="482" name="Google Shape;482;p3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FCC1950D-DE1F-44D9-805C-30E67CDDBE75}" type="datetime1">
              <a:rPr lang="en-US" smtClean="0"/>
              <a:t>2/22/2023</a:t>
            </a:fld>
            <a:endParaRPr/>
          </a:p>
        </p:txBody>
      </p:sp>
      <p:sp>
        <p:nvSpPr>
          <p:cNvPr id="483" name="Google Shape;483;p3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1143000" y="152400"/>
            <a:ext cx="7498080" cy="7159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Deadlock Characterization</a:t>
            </a:r>
            <a:endParaRPr/>
          </a:p>
        </p:txBody>
      </p:sp>
      <p:sp>
        <p:nvSpPr>
          <p:cNvPr id="132" name="Google Shape;132;p4"/>
          <p:cNvSpPr txBox="1">
            <a:spLocks noGrp="1"/>
          </p:cNvSpPr>
          <p:nvPr>
            <p:ph type="body" idx="1"/>
          </p:nvPr>
        </p:nvSpPr>
        <p:spPr>
          <a:xfrm>
            <a:off x="1143000" y="1524000"/>
            <a:ext cx="7696200" cy="5105400"/>
          </a:xfrm>
          <a:prstGeom prst="rect">
            <a:avLst/>
          </a:prstGeom>
          <a:noFill/>
          <a:ln>
            <a:noFill/>
          </a:ln>
        </p:spPr>
        <p:txBody>
          <a:bodyPr spcFirstLastPara="1" wrap="square" lIns="91425" tIns="45700" rIns="91425" bIns="45700" anchor="t" anchorCtr="0">
            <a:normAutofit/>
          </a:bodyPr>
          <a:lstStyle/>
          <a:p>
            <a:pPr marL="365760" lvl="0" indent="-283464" algn="l" rtl="0">
              <a:lnSpc>
                <a:spcPct val="150000"/>
              </a:lnSpc>
              <a:spcBef>
                <a:spcPts val="0"/>
              </a:spcBef>
              <a:spcAft>
                <a:spcPts val="0"/>
              </a:spcAft>
              <a:buSzPts val="1600"/>
              <a:buChar char="⚫"/>
            </a:pPr>
            <a:r>
              <a:rPr lang="en-US" sz="2000" b="1">
                <a:solidFill>
                  <a:srgbClr val="0000FF"/>
                </a:solidFill>
                <a:latin typeface="Times New Roman"/>
                <a:ea typeface="Times New Roman"/>
                <a:cs typeface="Times New Roman"/>
                <a:sym typeface="Times New Roman"/>
              </a:rPr>
              <a:t>Mutual exclusion:</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only one process at a time can use a resource.</a:t>
            </a:r>
            <a:endParaRPr/>
          </a:p>
          <a:p>
            <a:pPr marL="365760" lvl="0" indent="-283464" algn="l" rtl="0">
              <a:lnSpc>
                <a:spcPct val="150000"/>
              </a:lnSpc>
              <a:spcBef>
                <a:spcPts val="600"/>
              </a:spcBef>
              <a:spcAft>
                <a:spcPts val="0"/>
              </a:spcAft>
              <a:buSzPts val="1600"/>
              <a:buChar char="⚫"/>
            </a:pPr>
            <a:r>
              <a:rPr lang="en-US" sz="2000" b="1">
                <a:solidFill>
                  <a:srgbClr val="0000FF"/>
                </a:solidFill>
                <a:latin typeface="Times New Roman"/>
                <a:ea typeface="Times New Roman"/>
                <a:cs typeface="Times New Roman"/>
                <a:sym typeface="Times New Roman"/>
              </a:rPr>
              <a:t>Hold and wait:</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process holding at least one resource is waiting to acquire additional resources held by other processes.</a:t>
            </a:r>
            <a:endParaRPr/>
          </a:p>
          <a:p>
            <a:pPr marL="365760" lvl="0" indent="-283464" algn="l" rtl="0">
              <a:lnSpc>
                <a:spcPct val="150000"/>
              </a:lnSpc>
              <a:spcBef>
                <a:spcPts val="600"/>
              </a:spcBef>
              <a:spcAft>
                <a:spcPts val="0"/>
              </a:spcAft>
              <a:buSzPts val="1600"/>
              <a:buChar char="⚫"/>
            </a:pPr>
            <a:r>
              <a:rPr lang="en-US" sz="2000" b="1">
                <a:solidFill>
                  <a:srgbClr val="0000FF"/>
                </a:solidFill>
                <a:latin typeface="Times New Roman"/>
                <a:ea typeface="Times New Roman"/>
                <a:cs typeface="Times New Roman"/>
                <a:sym typeface="Times New Roman"/>
              </a:rPr>
              <a:t>No preemption:</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resource can be released only voluntarily by the process holding it, after that process has completed its task.</a:t>
            </a:r>
            <a:endParaRPr/>
          </a:p>
          <a:p>
            <a:pPr marL="365760" lvl="0" indent="-283464" algn="l" rtl="0">
              <a:lnSpc>
                <a:spcPct val="150000"/>
              </a:lnSpc>
              <a:spcBef>
                <a:spcPts val="600"/>
              </a:spcBef>
              <a:spcAft>
                <a:spcPts val="0"/>
              </a:spcAft>
              <a:buSzPts val="1600"/>
              <a:buChar char="⚫"/>
            </a:pPr>
            <a:r>
              <a:rPr lang="en-US" sz="2000" b="1">
                <a:solidFill>
                  <a:srgbClr val="0000FF"/>
                </a:solidFill>
                <a:latin typeface="Times New Roman"/>
                <a:ea typeface="Times New Roman"/>
                <a:cs typeface="Times New Roman"/>
                <a:sym typeface="Times New Roman"/>
              </a:rPr>
              <a:t>Circular wait:</a:t>
            </a:r>
            <a:r>
              <a:rPr lang="en-US" sz="2000">
                <a:solidFill>
                  <a:srgbClr val="0000FF"/>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there exists a set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 of waiting processes such that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0 </a:t>
            </a:r>
            <a:r>
              <a:rPr lang="en-US" sz="2000">
                <a:latin typeface="Times New Roman"/>
                <a:ea typeface="Times New Roman"/>
                <a:cs typeface="Times New Roman"/>
                <a:sym typeface="Times New Roman"/>
              </a:rPr>
              <a:t>is waiting for a resource that is held by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is waiting for a resource that is held by </a:t>
            </a:r>
            <a:endParaRPr/>
          </a:p>
          <a:p>
            <a:pPr marL="365760" lvl="0" indent="-283464" algn="l" rtl="0">
              <a:lnSpc>
                <a:spcPct val="150000"/>
              </a:lnSpc>
              <a:spcBef>
                <a:spcPts val="600"/>
              </a:spcBef>
              <a:spcAft>
                <a:spcPts val="0"/>
              </a:spcAft>
              <a:buSzPts val="1600"/>
              <a:buFont typeface="Arial"/>
              <a:buNone/>
            </a:pPr>
            <a:r>
              <a:rPr lang="en-US" sz="2000" i="1">
                <a:latin typeface="Times New Roman"/>
                <a:ea typeface="Times New Roman"/>
                <a:cs typeface="Times New Roman"/>
                <a:sym typeface="Times New Roman"/>
              </a:rPr>
              <a:t>	P</a:t>
            </a:r>
            <a:r>
              <a:rPr lang="en-US" sz="2000" baseline="-25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 </a:t>
            </a:r>
            <a:r>
              <a:rPr lang="en-US" sz="2000" i="1">
                <a:latin typeface="Times New Roman"/>
                <a:ea typeface="Times New Roman"/>
                <a:cs typeface="Times New Roman"/>
                <a:sym typeface="Times New Roman"/>
              </a:rPr>
              <a:t>P</a:t>
            </a:r>
            <a:r>
              <a:rPr lang="en-US" sz="2000" i="1" baseline="-25000">
                <a:latin typeface="Times New Roman"/>
                <a:ea typeface="Times New Roman"/>
                <a:cs typeface="Times New Roman"/>
                <a:sym typeface="Times New Roman"/>
              </a:rPr>
              <a:t>n</a:t>
            </a:r>
            <a:r>
              <a:rPr lang="en-US" sz="2000" baseline="-25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is waiting for a resource that is held by </a:t>
            </a:r>
            <a:br>
              <a:rPr lang="en-US" sz="2000">
                <a:latin typeface="Times New Roman"/>
                <a:ea typeface="Times New Roman"/>
                <a:cs typeface="Times New Roman"/>
                <a:sym typeface="Times New Roman"/>
              </a:rPr>
            </a:b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and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 is waiting for a resource that is held by </a:t>
            </a:r>
            <a:r>
              <a:rPr lang="en-US" sz="2000" i="1">
                <a:latin typeface="Times New Roman"/>
                <a:ea typeface="Times New Roman"/>
                <a:cs typeface="Times New Roman"/>
                <a:sym typeface="Times New Roman"/>
              </a:rPr>
              <a:t>P</a:t>
            </a:r>
            <a:r>
              <a:rPr lang="en-US" sz="2000" baseline="-25000">
                <a:latin typeface="Times New Roman"/>
                <a:ea typeface="Times New Roman"/>
                <a:cs typeface="Times New Roman"/>
                <a:sym typeface="Times New Roman"/>
              </a:rPr>
              <a:t>0</a:t>
            </a:r>
            <a:r>
              <a:rPr lang="en-US" sz="2000">
                <a:latin typeface="Times New Roman"/>
                <a:ea typeface="Times New Roman"/>
                <a:cs typeface="Times New Roman"/>
                <a:sym typeface="Times New Roman"/>
              </a:rPr>
              <a:t>.</a:t>
            </a:r>
            <a:endParaRPr/>
          </a:p>
          <a:p>
            <a:pPr marL="365760" lvl="0" indent="-181864" algn="l" rtl="0">
              <a:lnSpc>
                <a:spcPct val="150000"/>
              </a:lnSpc>
              <a:spcBef>
                <a:spcPts val="600"/>
              </a:spcBef>
              <a:spcAft>
                <a:spcPts val="0"/>
              </a:spcAft>
              <a:buSzPts val="1600"/>
              <a:buNone/>
            </a:pPr>
            <a:endParaRPr sz="2000">
              <a:latin typeface="Times New Roman"/>
              <a:ea typeface="Times New Roman"/>
              <a:cs typeface="Times New Roman"/>
              <a:sym typeface="Times New Roman"/>
            </a:endParaRPr>
          </a:p>
        </p:txBody>
      </p:sp>
      <p:sp>
        <p:nvSpPr>
          <p:cNvPr id="133" name="Google Shape;133;p4"/>
          <p:cNvSpPr txBox="1"/>
          <p:nvPr/>
        </p:nvSpPr>
        <p:spPr>
          <a:xfrm>
            <a:off x="1219200" y="1066800"/>
            <a:ext cx="7354129"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Deadlock can arise if four conditions hold simultaneously.</a:t>
            </a:r>
            <a:endParaRPr/>
          </a:p>
        </p:txBody>
      </p:sp>
      <p:sp>
        <p:nvSpPr>
          <p:cNvPr id="134" name="Google Shape;134;p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68235F1A-16E4-45F6-B5BF-FC19552F06AD}" type="datetime1">
              <a:rPr lang="en-US" smtClean="0"/>
              <a:t>2/22/2023</a:t>
            </a:fld>
            <a:endParaRPr/>
          </a:p>
        </p:txBody>
      </p:sp>
      <p:sp>
        <p:nvSpPr>
          <p:cNvPr id="135" name="Google Shape;135;p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a:spLocks noGrp="1"/>
          </p:cNvSpPr>
          <p:nvPr>
            <p:ph type="title"/>
          </p:nvPr>
        </p:nvSpPr>
        <p:spPr>
          <a:xfrm>
            <a:off x="0" y="228600"/>
            <a:ext cx="93726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500"/>
              <a:buFont typeface="Times New Roman"/>
              <a:buNone/>
            </a:pPr>
            <a:r>
              <a:rPr lang="en-US" sz="3500" b="1">
                <a:latin typeface="Times New Roman"/>
                <a:ea typeface="Times New Roman"/>
                <a:cs typeface="Times New Roman"/>
                <a:sym typeface="Times New Roman"/>
              </a:rPr>
              <a:t>Recovery from Deadlock: Resource Preemption</a:t>
            </a:r>
            <a:endParaRPr/>
          </a:p>
        </p:txBody>
      </p:sp>
      <p:sp>
        <p:nvSpPr>
          <p:cNvPr id="490" name="Google Shape;490;p40"/>
          <p:cNvSpPr txBox="1">
            <a:spLocks noGrp="1"/>
          </p:cNvSpPr>
          <p:nvPr>
            <p:ph type="body" idx="1"/>
          </p:nvPr>
        </p:nvSpPr>
        <p:spPr>
          <a:xfrm>
            <a:off x="1066800" y="1295400"/>
            <a:ext cx="7696200" cy="533400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70000"/>
              </a:lnSpc>
              <a:spcBef>
                <a:spcPts val="0"/>
              </a:spcBef>
              <a:spcAft>
                <a:spcPts val="0"/>
              </a:spcAft>
              <a:buSzPct val="80000"/>
              <a:buChar char="⚫"/>
            </a:pPr>
            <a:r>
              <a:rPr lang="en-US">
                <a:latin typeface="Times New Roman"/>
                <a:ea typeface="Times New Roman"/>
                <a:cs typeface="Times New Roman"/>
                <a:sym typeface="Times New Roman"/>
              </a:rPr>
              <a:t>Selecting a victim – To minimize cost. Cost factors may include such parameters as the number of resources a deadlocked process is holding and the amount of time the process has thus far consumed during its execution. </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Rollback – return to some safe state, restart process from that state. </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Starvation –  same process may always be picked as victim, include number of rollback in cost factor.</a:t>
            </a:r>
            <a:endParaRPr/>
          </a:p>
        </p:txBody>
      </p:sp>
      <p:sp>
        <p:nvSpPr>
          <p:cNvPr id="491" name="Google Shape;491;p4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50BECBD6-4425-47B9-95DA-A94B894B5FAC}" type="datetime1">
              <a:rPr lang="en-US" smtClean="0"/>
              <a:t>2/22/2023</a:t>
            </a:fld>
            <a:endParaRPr/>
          </a:p>
        </p:txBody>
      </p:sp>
      <p:sp>
        <p:nvSpPr>
          <p:cNvPr id="492" name="Google Shape;492;p4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1435608" y="274638"/>
            <a:ext cx="7498080" cy="7921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Resource-Allocation Graph</a:t>
            </a:r>
            <a:endParaRPr/>
          </a:p>
        </p:txBody>
      </p:sp>
      <p:sp>
        <p:nvSpPr>
          <p:cNvPr id="141" name="Google Shape;141;p5"/>
          <p:cNvSpPr txBox="1">
            <a:spLocks noGrp="1"/>
          </p:cNvSpPr>
          <p:nvPr>
            <p:ph type="body" idx="1"/>
          </p:nvPr>
        </p:nvSpPr>
        <p:spPr>
          <a:xfrm>
            <a:off x="1066800" y="1143000"/>
            <a:ext cx="7620000" cy="5029200"/>
          </a:xfrm>
          <a:prstGeom prst="rect">
            <a:avLst/>
          </a:prstGeom>
          <a:noFill/>
          <a:ln>
            <a:noFill/>
          </a:ln>
        </p:spPr>
        <p:txBody>
          <a:bodyPr spcFirstLastPara="1" wrap="square" lIns="91425" tIns="45700" rIns="91425" bIns="45700" anchor="t" anchorCtr="0">
            <a:normAutofit fontScale="62500" lnSpcReduction="20000"/>
          </a:bodyPr>
          <a:lstStyle/>
          <a:p>
            <a:pPr marL="365760" lvl="0" indent="-181864" algn="l" rtl="0">
              <a:lnSpc>
                <a:spcPct val="100000"/>
              </a:lnSpc>
              <a:spcBef>
                <a:spcPts val="0"/>
              </a:spcBef>
              <a:spcAft>
                <a:spcPts val="0"/>
              </a:spcAft>
              <a:buSzPct val="80000"/>
              <a:buNone/>
            </a:pPr>
            <a:endParaRPr>
              <a:latin typeface="Times New Roman"/>
              <a:ea typeface="Times New Roman"/>
              <a:cs typeface="Times New Roman"/>
              <a:sym typeface="Times New Roman"/>
            </a:endParaRPr>
          </a:p>
          <a:p>
            <a:pPr marL="365760" lvl="0" indent="-283464" algn="l" rtl="0">
              <a:lnSpc>
                <a:spcPct val="170000"/>
              </a:lnSpc>
              <a:spcBef>
                <a:spcPts val="600"/>
              </a:spcBef>
              <a:spcAft>
                <a:spcPts val="0"/>
              </a:spcAft>
              <a:buSzPct val="80000"/>
              <a:buNone/>
            </a:pPr>
            <a:r>
              <a:rPr lang="en-US">
                <a:latin typeface="Times New Roman"/>
                <a:ea typeface="Times New Roman"/>
                <a:cs typeface="Times New Roman"/>
                <a:sym typeface="Times New Roman"/>
              </a:rPr>
              <a:t>A set of vertices </a:t>
            </a:r>
            <a:r>
              <a:rPr lang="en-US" i="1">
                <a:latin typeface="Times New Roman"/>
                <a:ea typeface="Times New Roman"/>
                <a:cs typeface="Times New Roman"/>
                <a:sym typeface="Times New Roman"/>
              </a:rPr>
              <a:t>V</a:t>
            </a:r>
            <a:r>
              <a:rPr lang="en-US">
                <a:latin typeface="Times New Roman"/>
                <a:ea typeface="Times New Roman"/>
                <a:cs typeface="Times New Roman"/>
                <a:sym typeface="Times New Roman"/>
              </a:rPr>
              <a:t> and a set of edges </a:t>
            </a:r>
            <a:r>
              <a:rPr lang="en-US" i="1">
                <a:latin typeface="Times New Roman"/>
                <a:ea typeface="Times New Roman"/>
                <a:cs typeface="Times New Roman"/>
                <a:sym typeface="Times New Roman"/>
              </a:rPr>
              <a:t>E</a:t>
            </a:r>
            <a:r>
              <a:rPr lang="en-US">
                <a:latin typeface="Times New Roman"/>
                <a:ea typeface="Times New Roman"/>
                <a:cs typeface="Times New Roman"/>
                <a:sym typeface="Times New Roman"/>
              </a:rPr>
              <a:t>.</a:t>
            </a:r>
            <a:endParaRPr/>
          </a:p>
          <a:p>
            <a:pPr marL="365760" lvl="0" indent="-283464" algn="l" rtl="0">
              <a:lnSpc>
                <a:spcPct val="170000"/>
              </a:lnSpc>
              <a:spcBef>
                <a:spcPts val="600"/>
              </a:spcBef>
              <a:spcAft>
                <a:spcPts val="0"/>
              </a:spcAft>
              <a:buSzPct val="80000"/>
              <a:buNone/>
            </a:pPr>
            <a:endParaRPr>
              <a:latin typeface="Times New Roman"/>
              <a:ea typeface="Times New Roman"/>
              <a:cs typeface="Times New Roman"/>
              <a:sym typeface="Times New Roman"/>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V is partitioned into two types:</a:t>
            </a:r>
            <a:endParaRPr/>
          </a:p>
          <a:p>
            <a:pPr marL="640080" lvl="1" indent="-237744" algn="l" rtl="0">
              <a:lnSpc>
                <a:spcPct val="170000"/>
              </a:lnSpc>
              <a:spcBef>
                <a:spcPts val="550"/>
              </a:spcBef>
              <a:spcAft>
                <a:spcPts val="0"/>
              </a:spcAft>
              <a:buSzPct val="100000"/>
              <a:buChar char="◦"/>
            </a:pPr>
            <a:r>
              <a:rPr lang="en-US" i="1">
                <a:latin typeface="Times New Roman"/>
                <a:ea typeface="Times New Roman"/>
                <a:cs typeface="Times New Roman"/>
                <a:sym typeface="Times New Roman"/>
              </a:rPr>
              <a:t>P</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P</a:t>
            </a:r>
            <a:r>
              <a:rPr lang="en-US" i="1" baseline="-25000">
                <a:latin typeface="Times New Roman"/>
                <a:ea typeface="Times New Roman"/>
                <a:cs typeface="Times New Roman"/>
                <a:sym typeface="Times New Roman"/>
              </a:rPr>
              <a:t>n</a:t>
            </a:r>
            <a:r>
              <a:rPr lang="en-US">
                <a:latin typeface="Times New Roman"/>
                <a:ea typeface="Times New Roman"/>
                <a:cs typeface="Times New Roman"/>
                <a:sym typeface="Times New Roman"/>
              </a:rPr>
              <a:t>}, the set consisting of all the processes in the system.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640080" lvl="1" indent="-237744" algn="l" rtl="0">
              <a:lnSpc>
                <a:spcPct val="170000"/>
              </a:lnSpc>
              <a:spcBef>
                <a:spcPts val="550"/>
              </a:spcBef>
              <a:spcAft>
                <a:spcPts val="0"/>
              </a:spcAft>
              <a:buSzPct val="100000"/>
              <a:buChar char="◦"/>
            </a:pPr>
            <a:r>
              <a:rPr lang="en-US" i="1">
                <a:latin typeface="Times New Roman"/>
                <a:ea typeface="Times New Roman"/>
                <a:cs typeface="Times New Roman"/>
                <a:sym typeface="Times New Roman"/>
              </a:rPr>
              <a:t>R</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R</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 </a:t>
            </a:r>
            <a:r>
              <a:rPr lang="en-US" i="1">
                <a:latin typeface="Times New Roman"/>
                <a:ea typeface="Times New Roman"/>
                <a:cs typeface="Times New Roman"/>
                <a:sym typeface="Times New Roman"/>
              </a:rPr>
              <a:t>R</a:t>
            </a:r>
            <a:r>
              <a:rPr lang="en-US" i="1" baseline="-25000">
                <a:latin typeface="Times New Roman"/>
                <a:ea typeface="Times New Roman"/>
                <a:cs typeface="Times New Roman"/>
                <a:sym typeface="Times New Roman"/>
              </a:rPr>
              <a:t>m</a:t>
            </a:r>
            <a:r>
              <a:rPr lang="en-US">
                <a:latin typeface="Times New Roman"/>
                <a:ea typeface="Times New Roman"/>
                <a:cs typeface="Times New Roman"/>
                <a:sym typeface="Times New Roman"/>
              </a:rPr>
              <a:t>}, the multi-set consisting of all resource types in the system.</a:t>
            </a:r>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request edge – directed edge </a:t>
            </a:r>
            <a:r>
              <a:rPr lang="en-US" i="1">
                <a:latin typeface="Times New Roman"/>
                <a:ea typeface="Times New Roman"/>
                <a:cs typeface="Times New Roman"/>
                <a:sym typeface="Times New Roman"/>
              </a:rPr>
              <a:t>P</a:t>
            </a:r>
            <a:r>
              <a:rPr lang="en-US" baseline="-25000">
                <a:latin typeface="Times New Roman"/>
                <a:ea typeface="Times New Roman"/>
                <a:cs typeface="Times New Roman"/>
                <a:sym typeface="Times New Roman"/>
              </a:rPr>
              <a:t>1 </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R</a:t>
            </a:r>
            <a:r>
              <a:rPr lang="en-US" i="1" baseline="-25000">
                <a:latin typeface="Times New Roman"/>
                <a:ea typeface="Times New Roman"/>
                <a:cs typeface="Times New Roman"/>
                <a:sym typeface="Times New Roman"/>
              </a:rPr>
              <a:t>j</a:t>
            </a:r>
            <a:endParaRPr i="1">
              <a:latin typeface="Times New Roman"/>
              <a:ea typeface="Times New Roman"/>
              <a:cs typeface="Times New Roman"/>
              <a:sym typeface="Times New Roman"/>
            </a:endParaRPr>
          </a:p>
          <a:p>
            <a:pPr marL="365760" lvl="0" indent="-283464" algn="l" rtl="0">
              <a:lnSpc>
                <a:spcPct val="170000"/>
              </a:lnSpc>
              <a:spcBef>
                <a:spcPts val="600"/>
              </a:spcBef>
              <a:spcAft>
                <a:spcPts val="0"/>
              </a:spcAft>
              <a:buSzPct val="80000"/>
              <a:buChar char="⚫"/>
            </a:pPr>
            <a:r>
              <a:rPr lang="en-US">
                <a:latin typeface="Times New Roman"/>
                <a:ea typeface="Times New Roman"/>
                <a:cs typeface="Times New Roman"/>
                <a:sym typeface="Times New Roman"/>
              </a:rPr>
              <a:t>assignment edge – directed edge </a:t>
            </a:r>
            <a:r>
              <a:rPr lang="en-US" i="1">
                <a:latin typeface="Times New Roman"/>
                <a:ea typeface="Times New Roman"/>
                <a:cs typeface="Times New Roman"/>
                <a:sym typeface="Times New Roman"/>
              </a:rPr>
              <a:t>R</a:t>
            </a:r>
            <a:r>
              <a:rPr lang="en-US" i="1" baseline="-25000">
                <a:latin typeface="Times New Roman"/>
                <a:ea typeface="Times New Roman"/>
                <a:cs typeface="Times New Roman"/>
                <a:sym typeface="Times New Roman"/>
              </a:rPr>
              <a:t>j</a:t>
            </a:r>
            <a:r>
              <a:rPr lang="en-US" i="1">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P</a:t>
            </a:r>
            <a:r>
              <a:rPr lang="en-US" i="1" baseline="-25000">
                <a:latin typeface="Times New Roman"/>
                <a:ea typeface="Times New Roman"/>
                <a:cs typeface="Times New Roman"/>
                <a:sym typeface="Times New Roman"/>
              </a:rPr>
              <a:t>i</a:t>
            </a:r>
            <a:endParaRPr>
              <a:latin typeface="Times New Roman"/>
              <a:ea typeface="Times New Roman"/>
              <a:cs typeface="Times New Roman"/>
              <a:sym typeface="Times New Roman"/>
            </a:endParaRPr>
          </a:p>
        </p:txBody>
      </p:sp>
      <p:sp>
        <p:nvSpPr>
          <p:cNvPr id="142" name="Google Shape;142;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98CA06E1-AA64-4483-AE0C-76CF531383EE}" type="datetime1">
              <a:rPr lang="en-US" smtClean="0"/>
              <a:t>2/22/2023</a:t>
            </a:fld>
            <a:endParaRPr/>
          </a:p>
        </p:txBody>
      </p:sp>
      <p:sp>
        <p:nvSpPr>
          <p:cNvPr id="143" name="Google Shape;143;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Resource-Allocation Graph (Cont.)</a:t>
            </a:r>
            <a:endParaRPr/>
          </a:p>
        </p:txBody>
      </p:sp>
      <p:sp>
        <p:nvSpPr>
          <p:cNvPr id="149" name="Google Shape;149;p6"/>
          <p:cNvSpPr txBox="1">
            <a:spLocks noGrp="1"/>
          </p:cNvSpPr>
          <p:nvPr>
            <p:ph type="body" idx="1"/>
          </p:nvPr>
        </p:nvSpPr>
        <p:spPr>
          <a:xfrm>
            <a:off x="1143000" y="13716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Process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Resource Type with 4 instances</a:t>
            </a:r>
            <a:endParaRPr/>
          </a:p>
          <a:p>
            <a:pPr marL="365760" lvl="0" indent="-283464" algn="l" rtl="0">
              <a:lnSpc>
                <a:spcPct val="100000"/>
              </a:lnSpc>
              <a:spcBef>
                <a:spcPts val="600"/>
              </a:spcBef>
              <a:spcAft>
                <a:spcPts val="0"/>
              </a:spcAft>
              <a:buSzPts val="1920"/>
              <a:buFont typeface="Arial"/>
              <a:buNone/>
            </a:pPr>
            <a:endParaRPr sz="2400">
              <a:latin typeface="Times New Roman"/>
              <a:ea typeface="Times New Roman"/>
              <a:cs typeface="Times New Roman"/>
              <a:sym typeface="Times New Roman"/>
            </a:endParaRPr>
          </a:p>
          <a:p>
            <a:pPr marL="365760" lvl="0" indent="-161543" algn="l" rtl="0">
              <a:lnSpc>
                <a:spcPct val="100000"/>
              </a:lnSpc>
              <a:spcBef>
                <a:spcPts val="600"/>
              </a:spcBef>
              <a:spcAft>
                <a:spcPts val="0"/>
              </a:spcAft>
              <a:buSzPts val="1920"/>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requests instance of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endParaRPr sz="2400">
              <a:latin typeface="Times New Roman"/>
              <a:ea typeface="Times New Roman"/>
              <a:cs typeface="Times New Roman"/>
              <a:sym typeface="Times New Roman"/>
            </a:endParaRPr>
          </a:p>
          <a:p>
            <a:pPr marL="365760" lvl="0" indent="-161543" algn="l" rtl="0">
              <a:lnSpc>
                <a:spcPct val="100000"/>
              </a:lnSpc>
              <a:spcBef>
                <a:spcPts val="600"/>
              </a:spcBef>
              <a:spcAft>
                <a:spcPts val="0"/>
              </a:spcAft>
              <a:buSzPts val="1920"/>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Font typeface="Arial"/>
              <a:buNone/>
            </a:pPr>
            <a:endParaRPr sz="24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920"/>
              <a:buChar char="⚫"/>
            </a:pPr>
            <a:r>
              <a:rPr lang="en-US" sz="2400" i="1">
                <a:latin typeface="Times New Roman"/>
                <a:ea typeface="Times New Roman"/>
                <a:cs typeface="Times New Roman"/>
                <a:sym typeface="Times New Roman"/>
              </a:rPr>
              <a:t>P</a:t>
            </a:r>
            <a:r>
              <a:rPr lang="en-US" sz="2400" i="1" baseline="-250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holding an instance of </a:t>
            </a:r>
            <a:r>
              <a:rPr lang="en-US" sz="2400" i="1">
                <a:latin typeface="Times New Roman"/>
                <a:ea typeface="Times New Roman"/>
                <a:cs typeface="Times New Roman"/>
                <a:sym typeface="Times New Roman"/>
              </a:rPr>
              <a:t>R</a:t>
            </a:r>
            <a:r>
              <a:rPr lang="en-US" sz="2400" i="1" baseline="-25000">
                <a:latin typeface="Times New Roman"/>
                <a:ea typeface="Times New Roman"/>
                <a:cs typeface="Times New Roman"/>
                <a:sym typeface="Times New Roman"/>
              </a:rPr>
              <a:t>j</a:t>
            </a:r>
            <a:endParaRPr sz="2400" i="1">
              <a:latin typeface="Times New Roman"/>
              <a:ea typeface="Times New Roman"/>
              <a:cs typeface="Times New Roman"/>
              <a:sym typeface="Times New Roman"/>
            </a:endParaRPr>
          </a:p>
        </p:txBody>
      </p:sp>
      <p:sp>
        <p:nvSpPr>
          <p:cNvPr id="150" name="Google Shape;150;p6"/>
          <p:cNvSpPr/>
          <p:nvPr/>
        </p:nvSpPr>
        <p:spPr>
          <a:xfrm>
            <a:off x="3200400" y="1752600"/>
            <a:ext cx="495300" cy="4953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1" name="Google Shape;151;p6"/>
          <p:cNvSpPr/>
          <p:nvPr/>
        </p:nvSpPr>
        <p:spPr>
          <a:xfrm>
            <a:off x="5410200" y="5562600"/>
            <a:ext cx="495300" cy="4953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Helvetica Neue"/>
                <a:ea typeface="Helvetica Neue"/>
                <a:cs typeface="Helvetica Neue"/>
                <a:sym typeface="Helvetica Neue"/>
              </a:rPr>
              <a:t>P</a:t>
            </a:r>
            <a:r>
              <a:rPr lang="en-US" sz="1800" i="1" baseline="-25000">
                <a:solidFill>
                  <a:schemeClr val="dk1"/>
                </a:solidFill>
                <a:latin typeface="Helvetica Neue"/>
                <a:ea typeface="Helvetica Neue"/>
                <a:cs typeface="Helvetica Neue"/>
                <a:sym typeface="Helvetica Neue"/>
              </a:rPr>
              <a:t>i</a:t>
            </a:r>
            <a:endParaRPr sz="1800">
              <a:solidFill>
                <a:schemeClr val="dk1"/>
              </a:solidFill>
              <a:latin typeface="Helvetica Neue"/>
              <a:ea typeface="Helvetica Neue"/>
              <a:cs typeface="Helvetica Neue"/>
              <a:sym typeface="Helvetica Neue"/>
            </a:endParaRPr>
          </a:p>
        </p:txBody>
      </p:sp>
      <p:sp>
        <p:nvSpPr>
          <p:cNvPr id="152" name="Google Shape;152;p6"/>
          <p:cNvSpPr/>
          <p:nvPr/>
        </p:nvSpPr>
        <p:spPr>
          <a:xfrm>
            <a:off x="5410200" y="4191000"/>
            <a:ext cx="495300" cy="4953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1"/>
                </a:solidFill>
                <a:latin typeface="Helvetica Neue"/>
                <a:ea typeface="Helvetica Neue"/>
                <a:cs typeface="Helvetica Neue"/>
                <a:sym typeface="Helvetica Neue"/>
              </a:rPr>
              <a:t>P</a:t>
            </a:r>
            <a:r>
              <a:rPr lang="en-US" sz="1800" i="1" baseline="-25000">
                <a:solidFill>
                  <a:schemeClr val="dk1"/>
                </a:solidFill>
                <a:latin typeface="Helvetica Neue"/>
                <a:ea typeface="Helvetica Neue"/>
                <a:cs typeface="Helvetica Neue"/>
                <a:sym typeface="Helvetica Neue"/>
              </a:rPr>
              <a:t>i</a:t>
            </a:r>
            <a:endParaRPr sz="1800" i="1">
              <a:solidFill>
                <a:schemeClr val="dk1"/>
              </a:solidFill>
              <a:latin typeface="Helvetica Neue"/>
              <a:ea typeface="Helvetica Neue"/>
              <a:cs typeface="Helvetica Neue"/>
              <a:sym typeface="Helvetica Neue"/>
            </a:endParaRPr>
          </a:p>
        </p:txBody>
      </p:sp>
      <p:grpSp>
        <p:nvGrpSpPr>
          <p:cNvPr id="153" name="Google Shape;153;p6"/>
          <p:cNvGrpSpPr/>
          <p:nvPr/>
        </p:nvGrpSpPr>
        <p:grpSpPr>
          <a:xfrm>
            <a:off x="5791200" y="2971800"/>
            <a:ext cx="438150" cy="419100"/>
            <a:chOff x="2666" y="1966"/>
            <a:chExt cx="276" cy="264"/>
          </a:xfrm>
        </p:grpSpPr>
        <p:sp>
          <p:nvSpPr>
            <p:cNvPr id="154" name="Google Shape;154;p6"/>
            <p:cNvSpPr/>
            <p:nvPr/>
          </p:nvSpPr>
          <p:spPr>
            <a:xfrm>
              <a:off x="2666" y="1966"/>
              <a:ext cx="276" cy="26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5" name="Google Shape;155;p6"/>
            <p:cNvSpPr/>
            <p:nvPr/>
          </p:nvSpPr>
          <p:spPr>
            <a:xfrm>
              <a:off x="2736"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6" name="Google Shape;156;p6"/>
            <p:cNvSpPr/>
            <p:nvPr/>
          </p:nvSpPr>
          <p:spPr>
            <a:xfrm>
              <a:off x="2832"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7" name="Google Shape;157;p6"/>
            <p:cNvSpPr/>
            <p:nvPr/>
          </p:nvSpPr>
          <p:spPr>
            <a:xfrm>
              <a:off x="2736"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8" name="Google Shape;158;p6"/>
            <p:cNvSpPr/>
            <p:nvPr/>
          </p:nvSpPr>
          <p:spPr>
            <a:xfrm>
              <a:off x="2832"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grpSp>
        <p:nvGrpSpPr>
          <p:cNvPr id="159" name="Google Shape;159;p6"/>
          <p:cNvGrpSpPr/>
          <p:nvPr/>
        </p:nvGrpSpPr>
        <p:grpSpPr>
          <a:xfrm>
            <a:off x="6477000" y="4191000"/>
            <a:ext cx="438150" cy="419100"/>
            <a:chOff x="2666" y="1966"/>
            <a:chExt cx="276" cy="264"/>
          </a:xfrm>
        </p:grpSpPr>
        <p:sp>
          <p:nvSpPr>
            <p:cNvPr id="160" name="Google Shape;160;p6"/>
            <p:cNvSpPr/>
            <p:nvPr/>
          </p:nvSpPr>
          <p:spPr>
            <a:xfrm>
              <a:off x="2666" y="1966"/>
              <a:ext cx="276" cy="26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1" name="Google Shape;161;p6"/>
            <p:cNvSpPr/>
            <p:nvPr/>
          </p:nvSpPr>
          <p:spPr>
            <a:xfrm>
              <a:off x="2736"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2" name="Google Shape;162;p6"/>
            <p:cNvSpPr/>
            <p:nvPr/>
          </p:nvSpPr>
          <p:spPr>
            <a:xfrm>
              <a:off x="2832"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3" name="Google Shape;163;p6"/>
            <p:cNvSpPr/>
            <p:nvPr/>
          </p:nvSpPr>
          <p:spPr>
            <a:xfrm>
              <a:off x="2736"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4" name="Google Shape;164;p6"/>
            <p:cNvSpPr/>
            <p:nvPr/>
          </p:nvSpPr>
          <p:spPr>
            <a:xfrm>
              <a:off x="2832"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cxnSp>
        <p:nvCxnSpPr>
          <p:cNvPr id="165" name="Google Shape;165;p6"/>
          <p:cNvCxnSpPr/>
          <p:nvPr/>
        </p:nvCxnSpPr>
        <p:spPr>
          <a:xfrm>
            <a:off x="5943600" y="4495800"/>
            <a:ext cx="304800" cy="0"/>
          </a:xfrm>
          <a:prstGeom prst="straightConnector1">
            <a:avLst/>
          </a:prstGeom>
          <a:noFill/>
          <a:ln w="9525" cap="flat" cmpd="sng">
            <a:solidFill>
              <a:schemeClr val="dk1"/>
            </a:solidFill>
            <a:prstDash val="solid"/>
            <a:round/>
            <a:headEnd type="none" w="med" len="med"/>
            <a:tailEnd type="triangle" w="med" len="med"/>
          </a:ln>
        </p:spPr>
      </p:cxnSp>
      <p:sp>
        <p:nvSpPr>
          <p:cNvPr id="166" name="Google Shape;166;p6"/>
          <p:cNvSpPr txBox="1"/>
          <p:nvPr/>
        </p:nvSpPr>
        <p:spPr>
          <a:xfrm>
            <a:off x="6553200" y="4724400"/>
            <a:ext cx="338138" cy="3048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400" i="1">
                <a:solidFill>
                  <a:schemeClr val="dk1"/>
                </a:solidFill>
                <a:latin typeface="Helvetica Neue"/>
                <a:ea typeface="Helvetica Neue"/>
                <a:cs typeface="Helvetica Neue"/>
                <a:sym typeface="Helvetica Neue"/>
              </a:rPr>
              <a:t>R</a:t>
            </a:r>
            <a:r>
              <a:rPr lang="en-US" sz="1400" i="1" baseline="-25000">
                <a:solidFill>
                  <a:schemeClr val="dk1"/>
                </a:solidFill>
                <a:latin typeface="Helvetica Neue"/>
                <a:ea typeface="Helvetica Neue"/>
                <a:cs typeface="Helvetica Neue"/>
                <a:sym typeface="Helvetica Neue"/>
              </a:rPr>
              <a:t>j</a:t>
            </a:r>
            <a:endParaRPr sz="1400" i="1">
              <a:solidFill>
                <a:schemeClr val="dk1"/>
              </a:solidFill>
              <a:latin typeface="Helvetica Neue"/>
              <a:ea typeface="Helvetica Neue"/>
              <a:cs typeface="Helvetica Neue"/>
              <a:sym typeface="Helvetica Neue"/>
            </a:endParaRPr>
          </a:p>
        </p:txBody>
      </p:sp>
      <p:grpSp>
        <p:nvGrpSpPr>
          <p:cNvPr id="167" name="Google Shape;167;p6"/>
          <p:cNvGrpSpPr/>
          <p:nvPr/>
        </p:nvGrpSpPr>
        <p:grpSpPr>
          <a:xfrm>
            <a:off x="6477000" y="5562600"/>
            <a:ext cx="438150" cy="419100"/>
            <a:chOff x="2666" y="1966"/>
            <a:chExt cx="276" cy="264"/>
          </a:xfrm>
        </p:grpSpPr>
        <p:sp>
          <p:nvSpPr>
            <p:cNvPr id="168" name="Google Shape;168;p6"/>
            <p:cNvSpPr/>
            <p:nvPr/>
          </p:nvSpPr>
          <p:spPr>
            <a:xfrm>
              <a:off x="2666" y="1966"/>
              <a:ext cx="276" cy="26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9" name="Google Shape;169;p6"/>
            <p:cNvSpPr/>
            <p:nvPr/>
          </p:nvSpPr>
          <p:spPr>
            <a:xfrm>
              <a:off x="2736"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0" name="Google Shape;170;p6"/>
            <p:cNvSpPr/>
            <p:nvPr/>
          </p:nvSpPr>
          <p:spPr>
            <a:xfrm>
              <a:off x="2832" y="2026"/>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1" name="Google Shape;171;p6"/>
            <p:cNvSpPr/>
            <p:nvPr/>
          </p:nvSpPr>
          <p:spPr>
            <a:xfrm>
              <a:off x="2736"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2" name="Google Shape;172;p6"/>
            <p:cNvSpPr/>
            <p:nvPr/>
          </p:nvSpPr>
          <p:spPr>
            <a:xfrm>
              <a:off x="2832" y="2108"/>
              <a:ext cx="47" cy="4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cxnSp>
        <p:nvCxnSpPr>
          <p:cNvPr id="173" name="Google Shape;173;p6"/>
          <p:cNvCxnSpPr/>
          <p:nvPr/>
        </p:nvCxnSpPr>
        <p:spPr>
          <a:xfrm flipH="1">
            <a:off x="5943600" y="5774056"/>
            <a:ext cx="533400" cy="45719"/>
          </a:xfrm>
          <a:prstGeom prst="straightConnector1">
            <a:avLst/>
          </a:prstGeom>
          <a:noFill/>
          <a:ln w="9525" cap="flat" cmpd="sng">
            <a:solidFill>
              <a:schemeClr val="dk1"/>
            </a:solidFill>
            <a:prstDash val="solid"/>
            <a:round/>
            <a:headEnd type="none" w="med" len="med"/>
            <a:tailEnd type="triangle" w="med" len="med"/>
          </a:ln>
        </p:spPr>
      </p:cxnSp>
      <p:sp>
        <p:nvSpPr>
          <p:cNvPr id="174" name="Google Shape;174;p6"/>
          <p:cNvSpPr txBox="1"/>
          <p:nvPr/>
        </p:nvSpPr>
        <p:spPr>
          <a:xfrm>
            <a:off x="6553200" y="6019800"/>
            <a:ext cx="338138" cy="3048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400" i="1">
                <a:solidFill>
                  <a:schemeClr val="dk1"/>
                </a:solidFill>
                <a:latin typeface="Helvetica Neue"/>
                <a:ea typeface="Helvetica Neue"/>
                <a:cs typeface="Helvetica Neue"/>
                <a:sym typeface="Helvetica Neue"/>
              </a:rPr>
              <a:t>R</a:t>
            </a:r>
            <a:r>
              <a:rPr lang="en-US" sz="1400" i="1" baseline="-25000">
                <a:solidFill>
                  <a:schemeClr val="dk1"/>
                </a:solidFill>
                <a:latin typeface="Helvetica Neue"/>
                <a:ea typeface="Helvetica Neue"/>
                <a:cs typeface="Helvetica Neue"/>
                <a:sym typeface="Helvetica Neue"/>
              </a:rPr>
              <a:t>j</a:t>
            </a:r>
            <a:endParaRPr sz="1400" i="1">
              <a:solidFill>
                <a:schemeClr val="dk1"/>
              </a:solidFill>
              <a:latin typeface="Helvetica Neue"/>
              <a:ea typeface="Helvetica Neue"/>
              <a:cs typeface="Helvetica Neue"/>
              <a:sym typeface="Helvetica Neue"/>
            </a:endParaRPr>
          </a:p>
        </p:txBody>
      </p:sp>
      <p:sp>
        <p:nvSpPr>
          <p:cNvPr id="175" name="Google Shape;175;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5BC69F01-E14A-49CC-8C33-C75C823E2B41}" type="datetime1">
              <a:rPr lang="en-US" smtClean="0"/>
              <a:t>2/22/2023</a:t>
            </a:fld>
            <a:endParaRPr/>
          </a:p>
        </p:txBody>
      </p:sp>
      <p:sp>
        <p:nvSpPr>
          <p:cNvPr id="176" name="Google Shape;176;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690563" y="319088"/>
            <a:ext cx="8267700" cy="5127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Example of a Resource Allocation Graph</a:t>
            </a:r>
            <a:endParaRPr/>
          </a:p>
        </p:txBody>
      </p:sp>
      <p:pic>
        <p:nvPicPr>
          <p:cNvPr id="182" name="Google Shape;182;p7"/>
          <p:cNvPicPr preferRelativeResize="0"/>
          <p:nvPr/>
        </p:nvPicPr>
        <p:blipFill rotWithShape="1">
          <a:blip r:embed="rId3">
            <a:alphaModFix/>
          </a:blip>
          <a:srcRect l="25286" t="926" r="25286" b="1532"/>
          <a:stretch/>
        </p:blipFill>
        <p:spPr>
          <a:xfrm>
            <a:off x="2667000" y="1143000"/>
            <a:ext cx="3240088" cy="4797425"/>
          </a:xfrm>
          <a:prstGeom prst="rect">
            <a:avLst/>
          </a:prstGeom>
          <a:noFill/>
          <a:ln w="38100" cap="flat" cmpd="dbl">
            <a:solidFill>
              <a:srgbClr val="CC6600"/>
            </a:solidFill>
            <a:prstDash val="solid"/>
            <a:miter lim="800000"/>
            <a:headEnd type="none" w="sm" len="sm"/>
            <a:tailEnd type="none" w="sm" len="sm"/>
          </a:ln>
        </p:spPr>
      </p:pic>
      <p:sp>
        <p:nvSpPr>
          <p:cNvPr id="183" name="Google Shape;183;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22485CE7-F925-446E-96DF-8FB1B2EBE1C1}" type="datetime1">
              <a:rPr lang="en-US" smtClean="0"/>
              <a:t>2/22/2023</a:t>
            </a:fld>
            <a:endParaRPr/>
          </a:p>
        </p:txBody>
      </p:sp>
      <p:sp>
        <p:nvSpPr>
          <p:cNvPr id="184" name="Google Shape;184;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28600" y="228600"/>
            <a:ext cx="10128250" cy="46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Resource Allocation Graph With A Deadlock</a:t>
            </a:r>
            <a:endParaRPr/>
          </a:p>
        </p:txBody>
      </p:sp>
      <p:pic>
        <p:nvPicPr>
          <p:cNvPr id="191" name="Google Shape;191;p8"/>
          <p:cNvPicPr preferRelativeResize="0"/>
          <p:nvPr/>
        </p:nvPicPr>
        <p:blipFill rotWithShape="1">
          <a:blip r:embed="rId3">
            <a:alphaModFix/>
          </a:blip>
          <a:srcRect l="25067" t="934" r="25284" b="1546"/>
          <a:stretch/>
        </p:blipFill>
        <p:spPr>
          <a:xfrm>
            <a:off x="1066800" y="1295400"/>
            <a:ext cx="3069657" cy="4521200"/>
          </a:xfrm>
          <a:prstGeom prst="rect">
            <a:avLst/>
          </a:prstGeom>
          <a:noFill/>
          <a:ln w="38100" cap="flat" cmpd="dbl">
            <a:solidFill>
              <a:srgbClr val="CC6600"/>
            </a:solidFill>
            <a:prstDash val="solid"/>
            <a:miter lim="800000"/>
            <a:headEnd type="none" w="sm" len="sm"/>
            <a:tailEnd type="none" w="sm" len="sm"/>
          </a:ln>
        </p:spPr>
      </p:pic>
      <p:sp>
        <p:nvSpPr>
          <p:cNvPr id="192" name="Google Shape;192;p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726D8024-7801-4695-BC8A-2C2565C55B88}" type="datetime1">
              <a:rPr lang="en-US" smtClean="0"/>
              <a:t>2/22/2023</a:t>
            </a:fld>
            <a:endParaRPr/>
          </a:p>
        </p:txBody>
      </p:sp>
      <p:sp>
        <p:nvSpPr>
          <p:cNvPr id="193" name="Google Shape;193;p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a:p>
        </p:txBody>
      </p:sp>
      <p:sp>
        <p:nvSpPr>
          <p:cNvPr id="194" name="Google Shape;194;p8"/>
          <p:cNvSpPr txBox="1"/>
          <p:nvPr/>
        </p:nvSpPr>
        <p:spPr>
          <a:xfrm>
            <a:off x="4191000" y="1600200"/>
            <a:ext cx="5562600" cy="2400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Two cycles:</a:t>
            </a:r>
            <a:endParaRPr/>
          </a:p>
          <a:p>
            <a:pPr marL="457200" marR="0" lvl="0" indent="-457200" algn="l" rtl="0">
              <a:lnSpc>
                <a:spcPct val="150000"/>
              </a:lnSpc>
              <a:spcBef>
                <a:spcPts val="0"/>
              </a:spcBef>
              <a:spcAft>
                <a:spcPts val="0"/>
              </a:spcAft>
              <a:buClr>
                <a:srgbClr val="0000FF"/>
              </a:buClr>
              <a:buSzPts val="2000"/>
              <a:buFont typeface="Times New Roman"/>
              <a:buAutoNum type="arabicParenR"/>
            </a:pPr>
            <a:r>
              <a:rPr lang="en-US" sz="2000">
                <a:solidFill>
                  <a:srgbClr val="0000FF"/>
                </a:solidFill>
                <a:latin typeface="Times New Roman"/>
                <a:ea typeface="Times New Roman"/>
                <a:cs typeface="Times New Roman"/>
                <a:sym typeface="Times New Roman"/>
              </a:rPr>
              <a:t>P1      R1       P2      R3      P3      R2     R1 </a:t>
            </a:r>
            <a:endParaRPr/>
          </a:p>
          <a:p>
            <a:pPr marL="457200" marR="0" lvl="0" indent="-330200" algn="l" rtl="0">
              <a:lnSpc>
                <a:spcPct val="150000"/>
              </a:lnSpc>
              <a:spcBef>
                <a:spcPts val="0"/>
              </a:spcBef>
              <a:spcAft>
                <a:spcPts val="0"/>
              </a:spcAft>
              <a:buClr>
                <a:schemeClr val="dk1"/>
              </a:buClr>
              <a:buSzPts val="2000"/>
              <a:buFont typeface="Gill Sans"/>
              <a:buNone/>
            </a:pPr>
            <a:endParaRPr sz="2000">
              <a:solidFill>
                <a:srgbClr val="0000FF"/>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FF"/>
              </a:buClr>
              <a:buSzPts val="2000"/>
              <a:buFont typeface="Times New Roman"/>
              <a:buAutoNum type="arabicParenR"/>
            </a:pPr>
            <a:r>
              <a:rPr lang="en-US" sz="2000">
                <a:solidFill>
                  <a:srgbClr val="0000FF"/>
                </a:solidFill>
                <a:latin typeface="Times New Roman"/>
                <a:ea typeface="Times New Roman"/>
                <a:cs typeface="Times New Roman"/>
                <a:sym typeface="Times New Roman"/>
              </a:rPr>
              <a:t> P2      R3       P3      R2      P2 </a:t>
            </a:r>
            <a:endParaRPr/>
          </a:p>
          <a:p>
            <a:pPr marL="457200" marR="0" lvl="0" indent="-330200" algn="l" rtl="0">
              <a:lnSpc>
                <a:spcPct val="150000"/>
              </a:lnSpc>
              <a:spcBef>
                <a:spcPts val="0"/>
              </a:spcBef>
              <a:spcAft>
                <a:spcPts val="0"/>
              </a:spcAft>
              <a:buClr>
                <a:schemeClr val="dk1"/>
              </a:buClr>
              <a:buSzPts val="2000"/>
              <a:buFont typeface="Gill Sans"/>
              <a:buNone/>
            </a:pPr>
            <a:endParaRPr sz="2000">
              <a:solidFill>
                <a:schemeClr val="dk1"/>
              </a:solidFill>
              <a:latin typeface="Times New Roman"/>
              <a:ea typeface="Times New Roman"/>
              <a:cs typeface="Times New Roman"/>
              <a:sym typeface="Times New Roman"/>
            </a:endParaRPr>
          </a:p>
        </p:txBody>
      </p:sp>
      <p:cxnSp>
        <p:nvCxnSpPr>
          <p:cNvPr id="195" name="Google Shape;195;p8"/>
          <p:cNvCxnSpPr/>
          <p:nvPr/>
        </p:nvCxnSpPr>
        <p:spPr>
          <a:xfrm>
            <a:off x="49530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196" name="Google Shape;196;p8"/>
          <p:cNvCxnSpPr/>
          <p:nvPr/>
        </p:nvCxnSpPr>
        <p:spPr>
          <a:xfrm>
            <a:off x="64008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197" name="Google Shape;197;p8"/>
          <p:cNvCxnSpPr/>
          <p:nvPr/>
        </p:nvCxnSpPr>
        <p:spPr>
          <a:xfrm>
            <a:off x="57150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198" name="Google Shape;198;p8"/>
          <p:cNvCxnSpPr/>
          <p:nvPr/>
        </p:nvCxnSpPr>
        <p:spPr>
          <a:xfrm>
            <a:off x="76962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199" name="Google Shape;199;p8"/>
          <p:cNvCxnSpPr/>
          <p:nvPr/>
        </p:nvCxnSpPr>
        <p:spPr>
          <a:xfrm>
            <a:off x="70104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00" name="Google Shape;200;p8"/>
          <p:cNvCxnSpPr/>
          <p:nvPr/>
        </p:nvCxnSpPr>
        <p:spPr>
          <a:xfrm>
            <a:off x="83820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01" name="Google Shape;201;p8"/>
          <p:cNvCxnSpPr/>
          <p:nvPr/>
        </p:nvCxnSpPr>
        <p:spPr>
          <a:xfrm>
            <a:off x="5105400" y="32766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02" name="Google Shape;202;p8"/>
          <p:cNvCxnSpPr/>
          <p:nvPr/>
        </p:nvCxnSpPr>
        <p:spPr>
          <a:xfrm>
            <a:off x="5791200" y="32766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03" name="Google Shape;203;p8"/>
          <p:cNvCxnSpPr/>
          <p:nvPr/>
        </p:nvCxnSpPr>
        <p:spPr>
          <a:xfrm>
            <a:off x="6477000" y="32766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04" name="Google Shape;204;p8"/>
          <p:cNvCxnSpPr/>
          <p:nvPr/>
        </p:nvCxnSpPr>
        <p:spPr>
          <a:xfrm>
            <a:off x="7162800" y="3276600"/>
            <a:ext cx="304800" cy="1588"/>
          </a:xfrm>
          <a:prstGeom prst="straightConnector1">
            <a:avLst/>
          </a:prstGeom>
          <a:noFill/>
          <a:ln w="9525" cap="flat" cmpd="sng">
            <a:solidFill>
              <a:schemeClr val="accent1"/>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917575" y="304800"/>
            <a:ext cx="8226425"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2DA4"/>
              </a:buClr>
              <a:buSzPts val="3600"/>
              <a:buFont typeface="Times New Roman"/>
              <a:buNone/>
            </a:pPr>
            <a:r>
              <a:rPr lang="en-US" sz="3600" b="1">
                <a:latin typeface="Times New Roman"/>
                <a:ea typeface="Times New Roman"/>
                <a:cs typeface="Times New Roman"/>
                <a:sym typeface="Times New Roman"/>
              </a:rPr>
              <a:t>Graph With A Cycle But No Deadlock</a:t>
            </a:r>
            <a:endParaRPr/>
          </a:p>
        </p:txBody>
      </p:sp>
      <p:pic>
        <p:nvPicPr>
          <p:cNvPr id="210" name="Google Shape;210;p9"/>
          <p:cNvPicPr preferRelativeResize="0"/>
          <p:nvPr/>
        </p:nvPicPr>
        <p:blipFill rotWithShape="1">
          <a:blip r:embed="rId3">
            <a:alphaModFix/>
          </a:blip>
          <a:srcRect l="20947" t="906" r="21393" b="906"/>
          <a:stretch/>
        </p:blipFill>
        <p:spPr>
          <a:xfrm>
            <a:off x="1981200" y="1295400"/>
            <a:ext cx="2715007" cy="3477068"/>
          </a:xfrm>
          <a:prstGeom prst="rect">
            <a:avLst/>
          </a:prstGeom>
          <a:noFill/>
          <a:ln w="38100" cap="flat" cmpd="dbl">
            <a:solidFill>
              <a:srgbClr val="CC6600"/>
            </a:solidFill>
            <a:prstDash val="solid"/>
            <a:miter lim="800000"/>
            <a:headEnd type="none" w="sm" len="sm"/>
            <a:tailEnd type="none" w="sm" len="sm"/>
          </a:ln>
        </p:spPr>
      </p:pic>
      <p:sp>
        <p:nvSpPr>
          <p:cNvPr id="211" name="Google Shape;211;p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B32A66C2-B87F-42BC-A363-6D2499229406}" type="datetime1">
              <a:rPr lang="en-US" smtClean="0"/>
              <a:t>2/22/2023</a:t>
            </a:fld>
            <a:endParaRPr/>
          </a:p>
        </p:txBody>
      </p:sp>
      <p:sp>
        <p:nvSpPr>
          <p:cNvPr id="212" name="Google Shape;212;p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9</a:t>
            </a:fld>
            <a:endParaRPr/>
          </a:p>
        </p:txBody>
      </p:sp>
      <p:sp>
        <p:nvSpPr>
          <p:cNvPr id="213" name="Google Shape;213;p9"/>
          <p:cNvSpPr txBox="1"/>
          <p:nvPr/>
        </p:nvSpPr>
        <p:spPr>
          <a:xfrm>
            <a:off x="4953000" y="1600201"/>
            <a:ext cx="4191000" cy="1938992"/>
          </a:xfrm>
          <a:prstGeom prst="rect">
            <a:avLst/>
          </a:prstGeom>
          <a:noFill/>
          <a:ln>
            <a:noFill/>
          </a:ln>
        </p:spPr>
        <p:txBody>
          <a:bodyPr spcFirstLastPara="1" wrap="square" lIns="91425" tIns="45700" rIns="91425" bIns="45700" anchor="t" anchorCtr="0">
            <a:spAutoFit/>
          </a:bodyPr>
          <a:lstStyle/>
          <a:p>
            <a:pPr marL="457200" marR="0" lvl="0" indent="-330200" algn="l" rtl="0">
              <a:lnSpc>
                <a:spcPct val="150000"/>
              </a:lnSpc>
              <a:spcBef>
                <a:spcPts val="0"/>
              </a:spcBef>
              <a:spcAft>
                <a:spcPts val="0"/>
              </a:spcAft>
              <a:buClr>
                <a:schemeClr val="dk1"/>
              </a:buClr>
              <a:buSzPts val="2000"/>
              <a:buFont typeface="Gill Sans"/>
              <a:buNone/>
            </a:pPr>
            <a:endParaRPr sz="2000">
              <a:solidFill>
                <a:srgbClr val="0000FF"/>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FF"/>
              </a:buClr>
              <a:buSzPts val="2000"/>
              <a:buFont typeface="Times New Roman"/>
              <a:buAutoNum type="arabicParenR"/>
            </a:pPr>
            <a:r>
              <a:rPr lang="en-US" sz="2000">
                <a:solidFill>
                  <a:srgbClr val="0000FF"/>
                </a:solidFill>
                <a:latin typeface="Times New Roman"/>
                <a:ea typeface="Times New Roman"/>
                <a:cs typeface="Times New Roman"/>
                <a:sym typeface="Times New Roman"/>
              </a:rPr>
              <a:t>P1      R1       P3       R2      P1 </a:t>
            </a:r>
            <a:endParaRPr/>
          </a:p>
          <a:p>
            <a:pPr marL="457200" marR="0" lvl="0" indent="-457200" algn="l" rtl="0">
              <a:lnSpc>
                <a:spcPct val="150000"/>
              </a:lnSpc>
              <a:spcBef>
                <a:spcPts val="0"/>
              </a:spcBef>
              <a:spcAft>
                <a:spcPts val="0"/>
              </a:spcAft>
              <a:buNone/>
            </a:pPr>
            <a:endParaRPr sz="2000">
              <a:solidFill>
                <a:srgbClr val="0000FF"/>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2000"/>
              <a:buFont typeface="Gill Sans"/>
              <a:buNone/>
            </a:pPr>
            <a:endParaRPr sz="2000">
              <a:solidFill>
                <a:schemeClr val="dk1"/>
              </a:solidFill>
              <a:latin typeface="Times New Roman"/>
              <a:ea typeface="Times New Roman"/>
              <a:cs typeface="Times New Roman"/>
              <a:sym typeface="Times New Roman"/>
            </a:endParaRPr>
          </a:p>
        </p:txBody>
      </p:sp>
      <p:cxnSp>
        <p:nvCxnSpPr>
          <p:cNvPr id="214" name="Google Shape;214;p9"/>
          <p:cNvCxnSpPr/>
          <p:nvPr/>
        </p:nvCxnSpPr>
        <p:spPr>
          <a:xfrm>
            <a:off x="57912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15" name="Google Shape;215;p9"/>
          <p:cNvCxnSpPr/>
          <p:nvPr/>
        </p:nvCxnSpPr>
        <p:spPr>
          <a:xfrm>
            <a:off x="64770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16" name="Google Shape;216;p9"/>
          <p:cNvCxnSpPr/>
          <p:nvPr/>
        </p:nvCxnSpPr>
        <p:spPr>
          <a:xfrm>
            <a:off x="7239000" y="2362200"/>
            <a:ext cx="304800" cy="1588"/>
          </a:xfrm>
          <a:prstGeom prst="straightConnector1">
            <a:avLst/>
          </a:prstGeom>
          <a:noFill/>
          <a:ln w="9525" cap="flat" cmpd="sng">
            <a:solidFill>
              <a:schemeClr val="accent1"/>
            </a:solidFill>
            <a:prstDash val="solid"/>
            <a:round/>
            <a:headEnd type="none" w="sm" len="sm"/>
            <a:tailEnd type="stealth" w="med" len="med"/>
          </a:ln>
        </p:spPr>
      </p:cxnSp>
      <p:cxnSp>
        <p:nvCxnSpPr>
          <p:cNvPr id="217" name="Google Shape;217;p9"/>
          <p:cNvCxnSpPr/>
          <p:nvPr/>
        </p:nvCxnSpPr>
        <p:spPr>
          <a:xfrm>
            <a:off x="7924800" y="2362200"/>
            <a:ext cx="304800" cy="1588"/>
          </a:xfrm>
          <a:prstGeom prst="straightConnector1">
            <a:avLst/>
          </a:prstGeom>
          <a:noFill/>
          <a:ln w="9525" cap="flat" cmpd="sng">
            <a:solidFill>
              <a:schemeClr val="accent1"/>
            </a:solidFill>
            <a:prstDash val="solid"/>
            <a:round/>
            <a:headEnd type="none" w="sm" len="sm"/>
            <a:tailEnd type="stealth" w="med" len="med"/>
          </a:ln>
        </p:spPr>
      </p:cxnSp>
      <p:sp>
        <p:nvSpPr>
          <p:cNvPr id="218" name="Google Shape;218;p9"/>
          <p:cNvSpPr/>
          <p:nvPr/>
        </p:nvSpPr>
        <p:spPr>
          <a:xfrm>
            <a:off x="1600200" y="5105400"/>
            <a:ext cx="6477000" cy="1015663"/>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Process P4 may release its instances of resource type R2. </a:t>
            </a:r>
            <a:endParaRPr/>
          </a:p>
          <a:p>
            <a:pPr marL="457200" marR="0" lvl="0" indent="-457200" algn="just"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That resource can be allocated to P3, breaking the cycle.</a:t>
            </a:r>
            <a:endParaRPr/>
          </a:p>
        </p:txBody>
      </p:sp>
    </p:spTree>
  </p:cSld>
  <p:clrMapOvr>
    <a:masterClrMapping/>
  </p:clrMapOvr>
</p:sld>
</file>

<file path=ppt/theme/theme1.xml><?xml version="1.0" encoding="utf-8"?>
<a:theme xmlns:a="http://schemas.openxmlformats.org/drawingml/2006/main" name="Solstic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1801</Words>
  <Application>Microsoft Office PowerPoint</Application>
  <PresentationFormat>On-screen Show (4:3)</PresentationFormat>
  <Paragraphs>382</Paragraphs>
  <Slides>40</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Gill Sans MT</vt:lpstr>
      <vt:lpstr>Gill Sans</vt:lpstr>
      <vt:lpstr>Noto Sans Symbols</vt:lpstr>
      <vt:lpstr>Calibri</vt:lpstr>
      <vt:lpstr>Times New Roman</vt:lpstr>
      <vt:lpstr>Verdana</vt:lpstr>
      <vt:lpstr>Helvetica Neue</vt:lpstr>
      <vt:lpstr>Arimo</vt:lpstr>
      <vt:lpstr>Solstice</vt:lpstr>
      <vt:lpstr>Deadlock</vt:lpstr>
      <vt:lpstr>Deadlock Problem</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vt:lpstr>
      <vt:lpstr>Deadlock Prevention (Cont.)</vt:lpstr>
      <vt:lpstr>Deadlock Prevention (Cont.)</vt:lpstr>
      <vt:lpstr>Deadlock Avoidance</vt:lpstr>
      <vt:lpstr>Safe State</vt:lpstr>
      <vt:lpstr>Basic Facts</vt:lpstr>
      <vt:lpstr>Safe, Unsafe , Deadlock State </vt:lpstr>
      <vt:lpstr>Resource-Allocation Graph Algorithm</vt:lpstr>
      <vt:lpstr>Resource-Allocation Graph For Deadlock Avoidance</vt:lpstr>
      <vt:lpstr>Unsafe State In Resource-Allocation Graph</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 (Cont.)</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mca2</dc:creator>
  <cp:lastModifiedBy>Admin</cp:lastModifiedBy>
  <cp:revision>1</cp:revision>
  <dcterms:created xsi:type="dcterms:W3CDTF">2013-01-13T04:43:10Z</dcterms:created>
  <dcterms:modified xsi:type="dcterms:W3CDTF">2023-02-22T04:45:40Z</dcterms:modified>
</cp:coreProperties>
</file>