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7302500" cy="9588500"/>
  <p:embeddedFontLst>
    <p:embeddedFont>
      <p:font typeface="Helvetica Neue"/>
      <p:regular r:id="rId46"/>
      <p:bold r:id="rId47"/>
      <p:italic r:id="rId48"/>
      <p:boldItalic r:id="rId49"/>
    </p:embeddedFont>
    <p:embeddedFont>
      <p:font typeface="Gill San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ib+xntgpTXqfKRj+d/Y9c2ddpc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elveticaNeue-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illSans-bold.fntdata"/><Relationship Id="rId50" Type="http://schemas.openxmlformats.org/officeDocument/2006/relationships/font" Target="fonts/GillSans-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8" cy="479425"/>
          </a:xfrm>
          <a:prstGeom prst="rect">
            <a:avLst/>
          </a:prstGeom>
          <a:noFill/>
          <a:ln>
            <a:noFill/>
          </a:ln>
        </p:spPr>
        <p:txBody>
          <a:bodyPr anchorCtr="0" anchor="ctr" bIns="48250" lIns="96500" spcFirstLastPara="1" rIns="96500" wrap="square" tIns="48250">
            <a:noAutofit/>
          </a:bodyPr>
          <a:lstStyle>
            <a:lvl1pPr lvl="0" marR="0" rtl="0" algn="l">
              <a:spcBef>
                <a:spcPts val="0"/>
              </a:spcBef>
              <a:spcAft>
                <a:spcPts val="0"/>
              </a:spcAft>
              <a:buSzPts val="1400"/>
              <a:buNone/>
              <a:defRPr b="0" i="0" sz="13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38613" y="0"/>
            <a:ext cx="3163887" cy="479425"/>
          </a:xfrm>
          <a:prstGeom prst="rect">
            <a:avLst/>
          </a:prstGeom>
          <a:noFill/>
          <a:ln>
            <a:noFill/>
          </a:ln>
        </p:spPr>
        <p:txBody>
          <a:bodyPr anchorCtr="0" anchor="ctr" bIns="48250" lIns="96500" spcFirstLastPara="1" rIns="96500" wrap="square" tIns="48250">
            <a:noAutofit/>
          </a:bodyPr>
          <a:lstStyle>
            <a:lvl1pPr lvl="0" marR="0" rtl="0" algn="r">
              <a:spcBef>
                <a:spcPts val="0"/>
              </a:spcBef>
              <a:spcAft>
                <a:spcPts val="0"/>
              </a:spcAft>
              <a:buSzPts val="1400"/>
              <a:buNone/>
              <a:defRPr b="0" i="0" sz="13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8" y="4554538"/>
            <a:ext cx="5356225" cy="4314825"/>
          </a:xfrm>
          <a:prstGeom prst="rect">
            <a:avLst/>
          </a:prstGeom>
          <a:noFill/>
          <a:ln>
            <a:noFill/>
          </a:ln>
        </p:spPr>
        <p:txBody>
          <a:bodyPr anchorCtr="0" anchor="ctr" bIns="48250" lIns="96500" spcFirstLastPara="1" rIns="96500" wrap="square" tIns="482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09075"/>
            <a:ext cx="3163888" cy="479425"/>
          </a:xfrm>
          <a:prstGeom prst="rect">
            <a:avLst/>
          </a:prstGeom>
          <a:noFill/>
          <a:ln>
            <a:noFill/>
          </a:ln>
        </p:spPr>
        <p:txBody>
          <a:bodyPr anchorCtr="0" anchor="b" bIns="48250" lIns="96500" spcFirstLastPara="1" rIns="96500" wrap="square" tIns="48250">
            <a:noAutofit/>
          </a:bodyPr>
          <a:lstStyle>
            <a:lvl1pPr lvl="0" marR="0" rtl="0" algn="l">
              <a:spcBef>
                <a:spcPts val="0"/>
              </a:spcBef>
              <a:spcAft>
                <a:spcPts val="0"/>
              </a:spcAft>
              <a:buSzPts val="1400"/>
              <a:buNone/>
              <a:defRPr b="0" i="0" sz="13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38613"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Helvetica Neue"/>
                <a:ea typeface="Helvetica Neue"/>
                <a:cs typeface="Helvetica Neue"/>
                <a:sym typeface="Helvetica Neue"/>
              </a:rPr>
              <a:t>‹#›</a:t>
            </a:fld>
            <a:endParaRPr b="0" i="0" sz="13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02" name="Google Shape;102;p1: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77" name="Google Shape;177;p10: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85" name="Google Shape;185;p11: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03" name="Google Shape;203;p12: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11" name="Google Shape;211;p13: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58" name="Google Shape;258;p14: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70" name="Google Shape;270;p15: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80" name="Google Shape;280;p16: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89" name="Google Shape;289;p17: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299" name="Google Shape;299;p18: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08" name="Google Shape;308;p19: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16" name="Google Shape;316;p20: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27" name="Google Shape;327;p21: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36" name="Google Shape;336;p22: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45" name="Google Shape;345;p23: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c983c637c_0_0:notes"/>
          <p:cNvSpPr/>
          <p:nvPr>
            <p:ph idx="2" type="sldImg"/>
          </p:nvPr>
        </p:nvSpPr>
        <p:spPr>
          <a:xfrm>
            <a:off x="1254125" y="719138"/>
            <a:ext cx="4794300" cy="35958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c983c637c_0_0:notes"/>
          <p:cNvSpPr txBox="1"/>
          <p:nvPr>
            <p:ph idx="1" type="body"/>
          </p:nvPr>
        </p:nvSpPr>
        <p:spPr>
          <a:xfrm>
            <a:off x="973138" y="4554538"/>
            <a:ext cx="5356200" cy="4314900"/>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56" name="Google Shape;356;g21c983c637c_0_0:notes"/>
          <p:cNvSpPr txBox="1"/>
          <p:nvPr>
            <p:ph idx="12" type="sldNum"/>
          </p:nvPr>
        </p:nvSpPr>
        <p:spPr>
          <a:xfrm>
            <a:off x="4138613" y="9109075"/>
            <a:ext cx="3163800" cy="479400"/>
          </a:xfrm>
          <a:prstGeom prst="rect">
            <a:avLst/>
          </a:prstGeom>
        </p:spPr>
        <p:txBody>
          <a:bodyPr anchorCtr="0" anchor="b" bIns="48250" lIns="96500" spcFirstLastPara="1" rIns="96500" wrap="square" tIns="482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62" name="Google Shape;362;p24: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5: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72" name="Google Shape;372;p25: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6: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80" name="Google Shape;380;p26: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394" name="Google Shape;394;p27: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8: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04" name="Google Shape;404;p28: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18" name="Google Shape;118;p3: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9: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14" name="Google Shape;414;p29: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0: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42" name="Google Shape;442;p30: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1: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50" name="Google Shape;450;p31: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60" name="Google Shape;460;p32: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3: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69" name="Google Shape;469;p33: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4: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77" name="Google Shape;477;p34: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5: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85" name="Google Shape;485;p35: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6: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493" name="Google Shape;493;p36: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7: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501" name="Google Shape;501;p37: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8: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509" name="Google Shape;509;p38: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27" name="Google Shape;127;p4: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525" name="Google Shape;525;p39: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 name="Google Shape;143;p6:notes"/>
          <p:cNvSpPr txBox="1"/>
          <p:nvPr>
            <p:ph idx="1" type="body"/>
          </p:nvPr>
        </p:nvSpPr>
        <p:spPr>
          <a:xfrm>
            <a:off x="973138" y="4554538"/>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4138613" y="9109075"/>
            <a:ext cx="3163887" cy="479425"/>
          </a:xfrm>
          <a:prstGeom prst="rect">
            <a:avLst/>
          </a:prstGeom>
          <a:noFill/>
          <a:ln>
            <a:noFill/>
          </a:ln>
        </p:spPr>
        <p:txBody>
          <a:bodyPr anchorCtr="0" anchor="b" bIns="48250" lIns="96500" spcFirstLastPara="1" rIns="96500" wrap="square" tIns="482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52" name="Google Shape;152;p7: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973138" y="4554538"/>
            <a:ext cx="5356225" cy="4314825"/>
          </a:xfrm>
          <a:prstGeom prst="rect">
            <a:avLst/>
          </a:prstGeom>
        </p:spPr>
        <p:txBody>
          <a:bodyPr anchorCtr="0" anchor="ctr" bIns="48250" lIns="96500" spcFirstLastPara="1" rIns="96500" wrap="square" tIns="48250">
            <a:noAutofit/>
          </a:bodyPr>
          <a:lstStyle/>
          <a:p>
            <a:pPr indent="0" lvl="0" marL="0" rtl="0" algn="l">
              <a:spcBef>
                <a:spcPts val="360"/>
              </a:spcBef>
              <a:spcAft>
                <a:spcPts val="0"/>
              </a:spcAft>
              <a:buNone/>
            </a:pPr>
            <a:r>
              <a:t/>
            </a:r>
            <a:endParaRPr/>
          </a:p>
        </p:txBody>
      </p:sp>
      <p:sp>
        <p:nvSpPr>
          <p:cNvPr id="169" name="Google Shape;169;p9:notes"/>
          <p:cNvSpPr/>
          <p:nvPr>
            <p:ph idx="2" type="sldImg"/>
          </p:nvPr>
        </p:nvSpPr>
        <p:spPr>
          <a:xfrm>
            <a:off x="1254125" y="719138"/>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4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5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0"/>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1"/>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1"/>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5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2"/>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43"/>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3"/>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4" name="Google Shape;34;p4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3"/>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 name="Google Shape;38;p43"/>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4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 name="Google Shape;41;p4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3" name="Google Shape;43;p4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4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 name="Google Shape;47;p4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 name="Google Shape;48;p4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4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4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4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4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9" name="Google Shape;59;p4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0" name="Google Shape;60;p4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4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4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47"/>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 name="Google Shape;67;p4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4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8"/>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8"/>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48"/>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4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49"/>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49"/>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49"/>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49"/>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6" name="Google Shape;86;p49"/>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7" name="Google Shape;87;p49"/>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40"/>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 name="Google Shape;11;p40"/>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2" name="Google Shape;12;p40"/>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3" name="Google Shape;13;p40"/>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 name="Google Shape;14;p4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4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4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4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1pPr>
            <a:lvl2pPr indent="0" lvl="1"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2pPr>
            <a:lvl3pPr indent="0" lvl="2"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3pPr>
            <a:lvl4pPr indent="0" lvl="3"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4pPr>
            <a:lvl5pPr indent="0" lvl="4"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5pPr>
            <a:lvl6pPr indent="0" lvl="5"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6pPr>
            <a:lvl7pPr indent="0" lvl="6"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7pPr>
            <a:lvl8pPr indent="0" lvl="7"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8pPr>
            <a:lvl9pPr indent="0" lvl="8" marL="0" marR="0" rtl="0" algn="ctr">
              <a:spcBef>
                <a:spcPts val="0"/>
              </a:spcBef>
              <a:spcAft>
                <a:spcPts val="0"/>
              </a:spcAft>
              <a:buNone/>
              <a:defRPr b="0" i="0" sz="1200" u="none" cap="none" strike="noStrike">
                <a:solidFill>
                  <a:srgbClr val="B3A787"/>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40"/>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title"/>
          </p:nvPr>
        </p:nvSpPr>
        <p:spPr>
          <a:xfrm>
            <a:off x="918135" y="354105"/>
            <a:ext cx="8225865"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Chapter 5:  Memory Management</a:t>
            </a:r>
            <a:endParaRPr/>
          </a:p>
        </p:txBody>
      </p:sp>
      <p:sp>
        <p:nvSpPr>
          <p:cNvPr id="105" name="Google Shape;105;p1"/>
          <p:cNvSpPr txBox="1"/>
          <p:nvPr>
            <p:ph idx="1" type="body"/>
          </p:nvPr>
        </p:nvSpPr>
        <p:spPr>
          <a:xfrm>
            <a:off x="1045643" y="1356133"/>
            <a:ext cx="7498080" cy="4800600"/>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50000"/>
              </a:lnSpc>
              <a:spcBef>
                <a:spcPts val="0"/>
              </a:spcBef>
              <a:spcAft>
                <a:spcPts val="0"/>
              </a:spcAft>
              <a:buSzPts val="2560"/>
              <a:buChar char="⚫"/>
            </a:pPr>
            <a:r>
              <a:rPr lang="en-US">
                <a:latin typeface="Times New Roman"/>
                <a:ea typeface="Times New Roman"/>
                <a:cs typeface="Times New Roman"/>
                <a:sym typeface="Times New Roman"/>
              </a:rPr>
              <a:t>Background</a:t>
            </a:r>
            <a:endParaRPr/>
          </a:p>
          <a:p>
            <a:pPr indent="-283464" lvl="0" marL="365760" rtl="0" algn="l">
              <a:lnSpc>
                <a:spcPct val="150000"/>
              </a:lnSpc>
              <a:spcBef>
                <a:spcPts val="600"/>
              </a:spcBef>
              <a:spcAft>
                <a:spcPts val="0"/>
              </a:spcAft>
              <a:buSzPts val="2560"/>
              <a:buChar char="⚫"/>
            </a:pPr>
            <a:r>
              <a:rPr lang="en-US">
                <a:latin typeface="Times New Roman"/>
                <a:ea typeface="Times New Roman"/>
                <a:cs typeface="Times New Roman"/>
                <a:sym typeface="Times New Roman"/>
              </a:rPr>
              <a:t>Swapping </a:t>
            </a:r>
            <a:endParaRPr/>
          </a:p>
          <a:p>
            <a:pPr indent="-283464" lvl="0" marL="365760" rtl="0" algn="l">
              <a:lnSpc>
                <a:spcPct val="150000"/>
              </a:lnSpc>
              <a:spcBef>
                <a:spcPts val="600"/>
              </a:spcBef>
              <a:spcAft>
                <a:spcPts val="0"/>
              </a:spcAft>
              <a:buSzPts val="2560"/>
              <a:buChar char="⚫"/>
            </a:pPr>
            <a:r>
              <a:rPr lang="en-US">
                <a:latin typeface="Times New Roman"/>
                <a:ea typeface="Times New Roman"/>
                <a:cs typeface="Times New Roman"/>
                <a:sym typeface="Times New Roman"/>
              </a:rPr>
              <a:t>Contiguous Allocation</a:t>
            </a:r>
            <a:endParaRPr/>
          </a:p>
          <a:p>
            <a:pPr indent="-283464" lvl="0" marL="365760" rtl="0" algn="l">
              <a:lnSpc>
                <a:spcPct val="150000"/>
              </a:lnSpc>
              <a:spcBef>
                <a:spcPts val="600"/>
              </a:spcBef>
              <a:spcAft>
                <a:spcPts val="0"/>
              </a:spcAft>
              <a:buSzPts val="2560"/>
              <a:buChar char="⚫"/>
            </a:pPr>
            <a:r>
              <a:rPr lang="en-US">
                <a:latin typeface="Times New Roman"/>
                <a:ea typeface="Times New Roman"/>
                <a:cs typeface="Times New Roman"/>
                <a:sym typeface="Times New Roman"/>
              </a:rPr>
              <a:t>Paging</a:t>
            </a:r>
            <a:endParaRPr/>
          </a:p>
          <a:p>
            <a:pPr indent="-283464" lvl="0" marL="365760" rtl="0" algn="l">
              <a:lnSpc>
                <a:spcPct val="150000"/>
              </a:lnSpc>
              <a:spcBef>
                <a:spcPts val="600"/>
              </a:spcBef>
              <a:spcAft>
                <a:spcPts val="0"/>
              </a:spcAft>
              <a:buSzPts val="2560"/>
              <a:buChar char="⚫"/>
            </a:pPr>
            <a:r>
              <a:rPr lang="en-US">
                <a:latin typeface="Times New Roman"/>
                <a:ea typeface="Times New Roman"/>
                <a:cs typeface="Times New Roman"/>
                <a:sym typeface="Times New Roman"/>
              </a:rPr>
              <a:t>Segmentation</a:t>
            </a:r>
            <a:endParaRPr/>
          </a:p>
          <a:p>
            <a:pPr indent="-283464" lvl="0" marL="365760" rtl="0" algn="l">
              <a:lnSpc>
                <a:spcPct val="150000"/>
              </a:lnSpc>
              <a:spcBef>
                <a:spcPts val="600"/>
              </a:spcBef>
              <a:spcAft>
                <a:spcPts val="0"/>
              </a:spcAft>
              <a:buSzPts val="2560"/>
              <a:buChar char="⚫"/>
            </a:pPr>
            <a:r>
              <a:rPr lang="en-US">
                <a:latin typeface="Times New Roman"/>
                <a:ea typeface="Times New Roman"/>
                <a:cs typeface="Times New Roman"/>
                <a:sym typeface="Times New Roman"/>
              </a:rPr>
              <a:t>Segmentation with Paging</a:t>
            </a:r>
            <a:endParaRPr/>
          </a:p>
        </p:txBody>
      </p:sp>
      <p:sp>
        <p:nvSpPr>
          <p:cNvPr id="106" name="Google Shape;106;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Schematic View of Swapping</a:t>
            </a:r>
            <a:endParaRPr sz="3600">
              <a:latin typeface="Times New Roman"/>
              <a:ea typeface="Times New Roman"/>
              <a:cs typeface="Times New Roman"/>
              <a:sym typeface="Times New Roman"/>
            </a:endParaRPr>
          </a:p>
        </p:txBody>
      </p:sp>
      <p:sp>
        <p:nvSpPr>
          <p:cNvPr id="180" name="Google Shape;180;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pic>
        <p:nvPicPr>
          <p:cNvPr descr="8" id="182" name="Google Shape;182;p10"/>
          <p:cNvPicPr preferRelativeResize="0"/>
          <p:nvPr/>
        </p:nvPicPr>
        <p:blipFill rotWithShape="1">
          <a:blip r:embed="rId3">
            <a:alphaModFix/>
          </a:blip>
          <a:srcRect b="0" l="0" r="0" t="0"/>
          <a:stretch/>
        </p:blipFill>
        <p:spPr>
          <a:xfrm>
            <a:off x="2021822" y="1603095"/>
            <a:ext cx="5817814" cy="435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1194401"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Contiguous Allocation</a:t>
            </a:r>
            <a:endParaRPr/>
          </a:p>
        </p:txBody>
      </p:sp>
      <p:sp>
        <p:nvSpPr>
          <p:cNvPr id="188" name="Google Shape;188;p11"/>
          <p:cNvSpPr txBox="1"/>
          <p:nvPr>
            <p:ph idx="1" type="body"/>
          </p:nvPr>
        </p:nvSpPr>
        <p:spPr>
          <a:xfrm>
            <a:off x="1031050" y="850006"/>
            <a:ext cx="7958137" cy="5537347"/>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50000"/>
              </a:lnSpc>
              <a:spcBef>
                <a:spcPts val="0"/>
              </a:spcBef>
              <a:spcAft>
                <a:spcPts val="0"/>
              </a:spcAft>
              <a:buSzPct val="80000"/>
              <a:buChar char="⚫"/>
            </a:pPr>
            <a:r>
              <a:rPr lang="en-US" sz="2400">
                <a:latin typeface="Times New Roman"/>
                <a:ea typeface="Times New Roman"/>
                <a:cs typeface="Times New Roman"/>
                <a:sym typeface="Times New Roman"/>
              </a:rPr>
              <a:t>Main memory usually into two partitions:</a:t>
            </a:r>
            <a:endParaRPr/>
          </a:p>
          <a:p>
            <a:pPr indent="-237775" lvl="1" marL="640080" rtl="0" algn="l">
              <a:lnSpc>
                <a:spcPct val="150000"/>
              </a:lnSpc>
              <a:spcBef>
                <a:spcPts val="550"/>
              </a:spcBef>
              <a:spcAft>
                <a:spcPts val="0"/>
              </a:spcAft>
              <a:buSzPct val="100000"/>
              <a:buChar char="◦"/>
            </a:pPr>
            <a:r>
              <a:rPr lang="en-US" sz="2100">
                <a:latin typeface="Times New Roman"/>
                <a:ea typeface="Times New Roman"/>
                <a:cs typeface="Times New Roman"/>
                <a:sym typeface="Times New Roman"/>
              </a:rPr>
              <a:t>Resident operating system, usually held in low memory with interrupt vector.</a:t>
            </a:r>
            <a:endParaRPr/>
          </a:p>
          <a:p>
            <a:pPr indent="-237775" lvl="1" marL="640080" rtl="0" algn="l">
              <a:lnSpc>
                <a:spcPct val="150000"/>
              </a:lnSpc>
              <a:spcBef>
                <a:spcPts val="550"/>
              </a:spcBef>
              <a:spcAft>
                <a:spcPts val="0"/>
              </a:spcAft>
              <a:buSzPct val="100000"/>
              <a:buChar char="◦"/>
            </a:pPr>
            <a:r>
              <a:rPr lang="en-US" sz="2100">
                <a:latin typeface="Times New Roman"/>
                <a:ea typeface="Times New Roman"/>
                <a:cs typeface="Times New Roman"/>
                <a:sym typeface="Times New Roman"/>
              </a:rPr>
              <a:t>User processes then held in high memory.</a:t>
            </a:r>
            <a:endParaRPr sz="21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ct val="80000"/>
              <a:buChar char="⚫"/>
            </a:pPr>
            <a:r>
              <a:rPr b="1" lang="en-US" sz="2400">
                <a:solidFill>
                  <a:srgbClr val="C00000"/>
                </a:solidFill>
                <a:latin typeface="Times New Roman"/>
                <a:ea typeface="Times New Roman"/>
                <a:cs typeface="Times New Roman"/>
                <a:sym typeface="Times New Roman"/>
              </a:rPr>
              <a:t>Single-partition allocation</a:t>
            </a:r>
            <a:endParaRPr/>
          </a:p>
          <a:p>
            <a:pPr indent="-237775" lvl="1" marL="640080" rtl="0" algn="l">
              <a:lnSpc>
                <a:spcPct val="150000"/>
              </a:lnSpc>
              <a:spcBef>
                <a:spcPts val="550"/>
              </a:spcBef>
              <a:spcAft>
                <a:spcPts val="0"/>
              </a:spcAft>
              <a:buSzPct val="100000"/>
              <a:buChar char="◦"/>
            </a:pPr>
            <a:r>
              <a:rPr lang="en-US" sz="1900">
                <a:latin typeface="Times New Roman"/>
                <a:ea typeface="Times New Roman"/>
                <a:cs typeface="Times New Roman"/>
                <a:sym typeface="Times New Roman"/>
              </a:rPr>
              <a:t>OS is need to be protected from malicious user processes &amp; protect processes from each other.</a:t>
            </a:r>
            <a:endParaRPr sz="1900">
              <a:latin typeface="Times New Roman"/>
              <a:ea typeface="Times New Roman"/>
              <a:cs typeface="Times New Roman"/>
              <a:sym typeface="Times New Roman"/>
            </a:endParaRPr>
          </a:p>
          <a:p>
            <a:pPr indent="-237775" lvl="1" marL="640080" rtl="0" algn="l">
              <a:lnSpc>
                <a:spcPct val="150000"/>
              </a:lnSpc>
              <a:spcBef>
                <a:spcPts val="550"/>
              </a:spcBef>
              <a:spcAft>
                <a:spcPts val="0"/>
              </a:spcAft>
              <a:buSzPct val="100000"/>
              <a:buChar char="◦"/>
            </a:pPr>
            <a:r>
              <a:rPr lang="en-US" sz="1900">
                <a:latin typeface="Times New Roman"/>
                <a:ea typeface="Times New Roman"/>
                <a:cs typeface="Times New Roman"/>
                <a:sym typeface="Times New Roman"/>
              </a:rPr>
              <a:t>Relocation-register scheme used to protect user processes from each other, and from changing operating-system code and data.</a:t>
            </a:r>
            <a:endParaRPr/>
          </a:p>
          <a:p>
            <a:pPr indent="-237775" lvl="1" marL="640080" rtl="0" algn="l">
              <a:lnSpc>
                <a:spcPct val="150000"/>
              </a:lnSpc>
              <a:spcBef>
                <a:spcPts val="550"/>
              </a:spcBef>
              <a:spcAft>
                <a:spcPts val="0"/>
              </a:spcAft>
              <a:buSzPct val="100000"/>
              <a:buChar char="◦"/>
            </a:pPr>
            <a:r>
              <a:rPr lang="en-US" sz="1900">
                <a:latin typeface="Times New Roman"/>
                <a:ea typeface="Times New Roman"/>
                <a:cs typeface="Times New Roman"/>
                <a:sym typeface="Times New Roman"/>
              </a:rPr>
              <a:t>Relocation register contains value of smallest physical address; limit register contains range of logical addresses – each logical address must be less than the limit register. </a:t>
            </a:r>
            <a:endParaRPr/>
          </a:p>
        </p:txBody>
      </p:sp>
      <p:sp>
        <p:nvSpPr>
          <p:cNvPr id="189" name="Google Shape;189;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191" name="Google Shape;191;p11"/>
          <p:cNvSpPr/>
          <p:nvPr/>
        </p:nvSpPr>
        <p:spPr>
          <a:xfrm>
            <a:off x="244699" y="4222689"/>
            <a:ext cx="11430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92" name="Google Shape;192;p11"/>
          <p:cNvCxnSpPr/>
          <p:nvPr/>
        </p:nvCxnSpPr>
        <p:spPr>
          <a:xfrm>
            <a:off x="230412" y="4710052"/>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11"/>
          <p:cNvCxnSpPr/>
          <p:nvPr/>
        </p:nvCxnSpPr>
        <p:spPr>
          <a:xfrm>
            <a:off x="242754" y="5826758"/>
            <a:ext cx="11430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11"/>
          <p:cNvSpPr txBox="1"/>
          <p:nvPr/>
        </p:nvSpPr>
        <p:spPr>
          <a:xfrm>
            <a:off x="606649" y="4327464"/>
            <a:ext cx="41389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OS</a:t>
            </a:r>
            <a:endParaRPr/>
          </a:p>
        </p:txBody>
      </p:sp>
      <p:sp>
        <p:nvSpPr>
          <p:cNvPr id="195" name="Google Shape;195;p11"/>
          <p:cNvSpPr txBox="1"/>
          <p:nvPr/>
        </p:nvSpPr>
        <p:spPr>
          <a:xfrm>
            <a:off x="292324" y="4713227"/>
            <a:ext cx="1066800" cy="63094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ctr">
              <a:spcBef>
                <a:spcPts val="700"/>
              </a:spcBef>
              <a:spcAft>
                <a:spcPts val="0"/>
              </a:spcAft>
              <a:buNone/>
            </a:pPr>
            <a:r>
              <a:rPr lang="en-US" sz="1400">
                <a:solidFill>
                  <a:schemeClr val="dk1"/>
                </a:solidFill>
                <a:latin typeface="Times New Roman"/>
                <a:ea typeface="Times New Roman"/>
                <a:cs typeface="Times New Roman"/>
                <a:sym typeface="Times New Roman"/>
              </a:rPr>
              <a:t>User</a:t>
            </a:r>
            <a:endParaRPr sz="1400">
              <a:solidFill>
                <a:schemeClr val="dk1"/>
              </a:solidFill>
              <a:latin typeface="Times New Roman"/>
              <a:ea typeface="Times New Roman"/>
              <a:cs typeface="Times New Roman"/>
              <a:sym typeface="Times New Roman"/>
            </a:endParaRPr>
          </a:p>
        </p:txBody>
      </p:sp>
      <p:cxnSp>
        <p:nvCxnSpPr>
          <p:cNvPr id="196" name="Google Shape;196;p11"/>
          <p:cNvCxnSpPr/>
          <p:nvPr/>
        </p:nvCxnSpPr>
        <p:spPr>
          <a:xfrm rot="5400000">
            <a:off x="206062" y="5885645"/>
            <a:ext cx="244698" cy="141668"/>
          </a:xfrm>
          <a:prstGeom prst="straightConnector1">
            <a:avLst/>
          </a:prstGeom>
          <a:noFill/>
          <a:ln cap="flat" cmpd="sng" w="9525">
            <a:solidFill>
              <a:schemeClr val="dk1"/>
            </a:solidFill>
            <a:prstDash val="solid"/>
            <a:round/>
            <a:headEnd len="sm" w="sm" type="none"/>
            <a:tailEnd len="sm" w="sm" type="none"/>
          </a:ln>
        </p:spPr>
      </p:cxnSp>
      <p:cxnSp>
        <p:nvCxnSpPr>
          <p:cNvPr id="197" name="Google Shape;197;p11"/>
          <p:cNvCxnSpPr/>
          <p:nvPr/>
        </p:nvCxnSpPr>
        <p:spPr>
          <a:xfrm rot="5400000">
            <a:off x="225382" y="5930721"/>
            <a:ext cx="528033" cy="334851"/>
          </a:xfrm>
          <a:prstGeom prst="straightConnector1">
            <a:avLst/>
          </a:prstGeom>
          <a:noFill/>
          <a:ln cap="flat" cmpd="sng" w="9525">
            <a:solidFill>
              <a:schemeClr val="dk1"/>
            </a:solidFill>
            <a:prstDash val="solid"/>
            <a:round/>
            <a:headEnd len="sm" w="sm" type="none"/>
            <a:tailEnd len="sm" w="sm" type="none"/>
          </a:ln>
        </p:spPr>
      </p:cxnSp>
      <p:cxnSp>
        <p:nvCxnSpPr>
          <p:cNvPr id="198" name="Google Shape;198;p11"/>
          <p:cNvCxnSpPr/>
          <p:nvPr/>
        </p:nvCxnSpPr>
        <p:spPr>
          <a:xfrm rot="5400000">
            <a:off x="480813" y="5941453"/>
            <a:ext cx="528033" cy="334851"/>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11"/>
          <p:cNvCxnSpPr/>
          <p:nvPr/>
        </p:nvCxnSpPr>
        <p:spPr>
          <a:xfrm rot="5400000">
            <a:off x="725511" y="5954333"/>
            <a:ext cx="528033" cy="334851"/>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11"/>
          <p:cNvCxnSpPr/>
          <p:nvPr/>
        </p:nvCxnSpPr>
        <p:spPr>
          <a:xfrm rot="5400000">
            <a:off x="944453" y="5941454"/>
            <a:ext cx="528033" cy="334851"/>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785159" y="450290"/>
            <a:ext cx="8175625" cy="8445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sz="3200">
                <a:latin typeface="Times New Roman"/>
                <a:ea typeface="Times New Roman"/>
                <a:cs typeface="Times New Roman"/>
                <a:sym typeface="Times New Roman"/>
              </a:rPr>
              <a:t>Hardware Support for Relocation and Limit Registers</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pic>
        <p:nvPicPr>
          <p:cNvPr id="206" name="Google Shape;206;p12"/>
          <p:cNvPicPr preferRelativeResize="0"/>
          <p:nvPr/>
        </p:nvPicPr>
        <p:blipFill rotWithShape="1">
          <a:blip r:embed="rId3">
            <a:alphaModFix/>
          </a:blip>
          <a:srcRect b="17879" l="2301" r="1096" t="17075"/>
          <a:stretch/>
        </p:blipFill>
        <p:spPr>
          <a:xfrm>
            <a:off x="1239184" y="2280678"/>
            <a:ext cx="6862763" cy="3465512"/>
          </a:xfrm>
          <a:prstGeom prst="rect">
            <a:avLst/>
          </a:prstGeom>
          <a:noFill/>
          <a:ln cap="flat" cmpd="thickThin" w="57150">
            <a:solidFill>
              <a:schemeClr val="dk1"/>
            </a:solidFill>
            <a:prstDash val="solid"/>
            <a:miter lim="800000"/>
            <a:headEnd len="sm" w="sm" type="none"/>
            <a:tailEnd len="sm" w="sm" type="none"/>
          </a:ln>
        </p:spPr>
      </p:pic>
      <p:sp>
        <p:nvSpPr>
          <p:cNvPr id="207" name="Google Shape;207;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1645920"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Contiguous Allocation (Cont.)</a:t>
            </a:r>
            <a:endParaRPr/>
          </a:p>
        </p:txBody>
      </p:sp>
      <p:sp>
        <p:nvSpPr>
          <p:cNvPr id="214" name="Google Shape;214;p13"/>
          <p:cNvSpPr txBox="1"/>
          <p:nvPr>
            <p:ph idx="1" type="body"/>
          </p:nvPr>
        </p:nvSpPr>
        <p:spPr>
          <a:xfrm>
            <a:off x="1019937" y="991673"/>
            <a:ext cx="7958138" cy="3150021"/>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50000"/>
              </a:lnSpc>
              <a:spcBef>
                <a:spcPts val="0"/>
              </a:spcBef>
              <a:spcAft>
                <a:spcPts val="0"/>
              </a:spcAft>
              <a:buSzPct val="80000"/>
              <a:buChar char="⚫"/>
            </a:pPr>
            <a:r>
              <a:rPr b="1" lang="en-US" sz="2000">
                <a:solidFill>
                  <a:srgbClr val="C00000"/>
                </a:solidFill>
                <a:latin typeface="Times New Roman"/>
                <a:ea typeface="Times New Roman"/>
                <a:cs typeface="Times New Roman"/>
                <a:sym typeface="Times New Roman"/>
              </a:rPr>
              <a:t>Multiple-partition allocation</a:t>
            </a:r>
            <a:endParaRPr/>
          </a:p>
          <a:p>
            <a:pPr indent="-237744" lvl="1" marL="640080" rtl="0" algn="l">
              <a:lnSpc>
                <a:spcPct val="150000"/>
              </a:lnSpc>
              <a:spcBef>
                <a:spcPts val="550"/>
              </a:spcBef>
              <a:spcAft>
                <a:spcPts val="0"/>
              </a:spcAft>
              <a:buSzPct val="100000"/>
              <a:buChar char="◦"/>
            </a:pPr>
            <a:r>
              <a:rPr i="1" lang="en-US" sz="2000">
                <a:latin typeface="Times New Roman"/>
                <a:ea typeface="Times New Roman"/>
                <a:cs typeface="Times New Roman"/>
                <a:sym typeface="Times New Roman"/>
              </a:rPr>
              <a:t>Hole</a:t>
            </a:r>
            <a:r>
              <a:rPr lang="en-US" sz="2000">
                <a:latin typeface="Times New Roman"/>
                <a:ea typeface="Times New Roman"/>
                <a:cs typeface="Times New Roman"/>
                <a:sym typeface="Times New Roman"/>
              </a:rPr>
              <a:t> – block of available memory; holes of various size are scattered throughout memory.</a:t>
            </a:r>
            <a:endParaRPr/>
          </a:p>
          <a:p>
            <a:pPr indent="-237744" lvl="1" marL="640080" rtl="0" algn="l">
              <a:lnSpc>
                <a:spcPct val="150000"/>
              </a:lnSpc>
              <a:spcBef>
                <a:spcPts val="550"/>
              </a:spcBef>
              <a:spcAft>
                <a:spcPts val="0"/>
              </a:spcAft>
              <a:buSzPct val="100000"/>
              <a:buChar char="◦"/>
            </a:pPr>
            <a:r>
              <a:rPr lang="en-US" sz="2000">
                <a:latin typeface="Times New Roman"/>
                <a:ea typeface="Times New Roman"/>
                <a:cs typeface="Times New Roman"/>
                <a:sym typeface="Times New Roman"/>
              </a:rPr>
              <a:t>When a process arrives, it is allocated memory from a hole large enough to accommodate it.</a:t>
            </a:r>
            <a:endParaRPr/>
          </a:p>
          <a:p>
            <a:pPr indent="-237744" lvl="1" marL="640080" rtl="0" algn="l">
              <a:lnSpc>
                <a:spcPct val="150000"/>
              </a:lnSpc>
              <a:spcBef>
                <a:spcPts val="550"/>
              </a:spcBef>
              <a:spcAft>
                <a:spcPts val="0"/>
              </a:spcAft>
              <a:buSzPct val="100000"/>
              <a:buChar char="◦"/>
            </a:pPr>
            <a:r>
              <a:rPr lang="en-US" sz="2000">
                <a:latin typeface="Times New Roman"/>
                <a:ea typeface="Times New Roman"/>
                <a:cs typeface="Times New Roman"/>
                <a:sym typeface="Times New Roman"/>
              </a:rPr>
              <a:t>Operating system maintains information about:</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a) allocated partitions    b) free partitions (hole)</a:t>
            </a:r>
            <a:endParaRPr/>
          </a:p>
        </p:txBody>
      </p:sp>
      <p:sp>
        <p:nvSpPr>
          <p:cNvPr id="215" name="Google Shape;215;p13"/>
          <p:cNvSpPr/>
          <p:nvPr/>
        </p:nvSpPr>
        <p:spPr>
          <a:xfrm>
            <a:off x="1120977" y="4274204"/>
            <a:ext cx="11430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6" name="Google Shape;216;p13"/>
          <p:cNvCxnSpPr/>
          <p:nvPr/>
        </p:nvCxnSpPr>
        <p:spPr>
          <a:xfrm>
            <a:off x="1132090" y="5134629"/>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p13"/>
          <p:cNvCxnSpPr/>
          <p:nvPr/>
        </p:nvCxnSpPr>
        <p:spPr>
          <a:xfrm>
            <a:off x="1106690" y="4761567"/>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13"/>
          <p:cNvCxnSpPr/>
          <p:nvPr/>
        </p:nvCxnSpPr>
        <p:spPr>
          <a:xfrm>
            <a:off x="1144790" y="5942667"/>
            <a:ext cx="1143000" cy="0"/>
          </a:xfrm>
          <a:prstGeom prst="straightConnector1">
            <a:avLst/>
          </a:prstGeom>
          <a:noFill/>
          <a:ln cap="flat" cmpd="sng" w="9525">
            <a:solidFill>
              <a:schemeClr val="dk1"/>
            </a:solidFill>
            <a:prstDash val="solid"/>
            <a:round/>
            <a:headEnd len="med" w="med" type="none"/>
            <a:tailEnd len="med" w="med" type="none"/>
          </a:ln>
        </p:spPr>
      </p:cxnSp>
      <p:sp>
        <p:nvSpPr>
          <p:cNvPr id="219" name="Google Shape;219;p13"/>
          <p:cNvSpPr txBox="1"/>
          <p:nvPr/>
        </p:nvSpPr>
        <p:spPr>
          <a:xfrm>
            <a:off x="1482927" y="4378979"/>
            <a:ext cx="41389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OS</a:t>
            </a:r>
            <a:endParaRPr/>
          </a:p>
        </p:txBody>
      </p:sp>
      <p:sp>
        <p:nvSpPr>
          <p:cNvPr id="220" name="Google Shape;220;p13"/>
          <p:cNvSpPr txBox="1"/>
          <p:nvPr/>
        </p:nvSpPr>
        <p:spPr>
          <a:xfrm>
            <a:off x="1168602" y="4764742"/>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5</a:t>
            </a:r>
            <a:endParaRPr/>
          </a:p>
        </p:txBody>
      </p:sp>
      <p:sp>
        <p:nvSpPr>
          <p:cNvPr id="221" name="Google Shape;221;p13"/>
          <p:cNvSpPr txBox="1"/>
          <p:nvPr/>
        </p:nvSpPr>
        <p:spPr>
          <a:xfrm>
            <a:off x="1025727" y="5245754"/>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8</a:t>
            </a:r>
            <a:endParaRPr/>
          </a:p>
        </p:txBody>
      </p:sp>
      <p:sp>
        <p:nvSpPr>
          <p:cNvPr id="222" name="Google Shape;222;p13"/>
          <p:cNvSpPr txBox="1"/>
          <p:nvPr/>
        </p:nvSpPr>
        <p:spPr>
          <a:xfrm>
            <a:off x="1025727" y="6033154"/>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2</a:t>
            </a:r>
            <a:endParaRPr/>
          </a:p>
        </p:txBody>
      </p:sp>
      <p:sp>
        <p:nvSpPr>
          <p:cNvPr id="223" name="Google Shape;223;p13"/>
          <p:cNvSpPr/>
          <p:nvPr/>
        </p:nvSpPr>
        <p:spPr>
          <a:xfrm>
            <a:off x="3041104" y="4243387"/>
            <a:ext cx="11430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4" name="Google Shape;224;p13"/>
          <p:cNvCxnSpPr/>
          <p:nvPr/>
        </p:nvCxnSpPr>
        <p:spPr>
          <a:xfrm>
            <a:off x="3031579" y="4665662"/>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25" name="Google Shape;225;p13"/>
          <p:cNvCxnSpPr/>
          <p:nvPr/>
        </p:nvCxnSpPr>
        <p:spPr>
          <a:xfrm>
            <a:off x="3077617" y="4957762"/>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13"/>
          <p:cNvCxnSpPr/>
          <p:nvPr/>
        </p:nvCxnSpPr>
        <p:spPr>
          <a:xfrm>
            <a:off x="3042692" y="5949950"/>
            <a:ext cx="1143000" cy="0"/>
          </a:xfrm>
          <a:prstGeom prst="straightConnector1">
            <a:avLst/>
          </a:prstGeom>
          <a:noFill/>
          <a:ln cap="flat" cmpd="sng" w="9525">
            <a:solidFill>
              <a:schemeClr val="dk1"/>
            </a:solidFill>
            <a:prstDash val="solid"/>
            <a:round/>
            <a:headEnd len="med" w="med" type="none"/>
            <a:tailEnd len="med" w="med" type="none"/>
          </a:ln>
        </p:spPr>
      </p:cxnSp>
      <p:sp>
        <p:nvSpPr>
          <p:cNvPr id="227" name="Google Shape;227;p13"/>
          <p:cNvSpPr txBox="1"/>
          <p:nvPr/>
        </p:nvSpPr>
        <p:spPr>
          <a:xfrm>
            <a:off x="3415754" y="4302125"/>
            <a:ext cx="41389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OS</a:t>
            </a:r>
            <a:endParaRPr/>
          </a:p>
        </p:txBody>
      </p:sp>
      <p:sp>
        <p:nvSpPr>
          <p:cNvPr id="228" name="Google Shape;228;p13"/>
          <p:cNvSpPr txBox="1"/>
          <p:nvPr/>
        </p:nvSpPr>
        <p:spPr>
          <a:xfrm>
            <a:off x="3077617" y="4627562"/>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5</a:t>
            </a:r>
            <a:endParaRPr/>
          </a:p>
        </p:txBody>
      </p:sp>
      <p:sp>
        <p:nvSpPr>
          <p:cNvPr id="229" name="Google Shape;229;p13"/>
          <p:cNvSpPr txBox="1"/>
          <p:nvPr/>
        </p:nvSpPr>
        <p:spPr>
          <a:xfrm>
            <a:off x="3077617" y="6003925"/>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2</a:t>
            </a:r>
            <a:endParaRPr/>
          </a:p>
        </p:txBody>
      </p:sp>
      <p:sp>
        <p:nvSpPr>
          <p:cNvPr id="230" name="Google Shape;230;p13"/>
          <p:cNvSpPr/>
          <p:nvPr/>
        </p:nvSpPr>
        <p:spPr>
          <a:xfrm>
            <a:off x="4961700" y="4237037"/>
            <a:ext cx="11430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1" name="Google Shape;231;p13"/>
          <p:cNvCxnSpPr/>
          <p:nvPr/>
        </p:nvCxnSpPr>
        <p:spPr>
          <a:xfrm>
            <a:off x="4985512" y="4962525"/>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13"/>
          <p:cNvCxnSpPr/>
          <p:nvPr/>
        </p:nvCxnSpPr>
        <p:spPr>
          <a:xfrm>
            <a:off x="4972812" y="4567237"/>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13"/>
          <p:cNvCxnSpPr/>
          <p:nvPr/>
        </p:nvCxnSpPr>
        <p:spPr>
          <a:xfrm>
            <a:off x="4972812" y="5499100"/>
            <a:ext cx="1143000" cy="0"/>
          </a:xfrm>
          <a:prstGeom prst="straightConnector1">
            <a:avLst/>
          </a:prstGeom>
          <a:noFill/>
          <a:ln cap="flat" cmpd="sng" w="9525">
            <a:solidFill>
              <a:schemeClr val="dk1"/>
            </a:solidFill>
            <a:prstDash val="solid"/>
            <a:round/>
            <a:headEnd len="med" w="med" type="none"/>
            <a:tailEnd len="med" w="med" type="none"/>
          </a:ln>
        </p:spPr>
      </p:cxnSp>
      <p:sp>
        <p:nvSpPr>
          <p:cNvPr id="234" name="Google Shape;234;p13"/>
          <p:cNvSpPr txBox="1"/>
          <p:nvPr/>
        </p:nvSpPr>
        <p:spPr>
          <a:xfrm>
            <a:off x="5356987" y="4232275"/>
            <a:ext cx="41389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OS</a:t>
            </a:r>
            <a:endParaRPr/>
          </a:p>
        </p:txBody>
      </p:sp>
      <p:sp>
        <p:nvSpPr>
          <p:cNvPr id="235" name="Google Shape;235;p13"/>
          <p:cNvSpPr txBox="1"/>
          <p:nvPr/>
        </p:nvSpPr>
        <p:spPr>
          <a:xfrm>
            <a:off x="4996625" y="4605337"/>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5</a:t>
            </a:r>
            <a:endParaRPr/>
          </a:p>
        </p:txBody>
      </p:sp>
      <p:sp>
        <p:nvSpPr>
          <p:cNvPr id="236" name="Google Shape;236;p13"/>
          <p:cNvSpPr txBox="1"/>
          <p:nvPr/>
        </p:nvSpPr>
        <p:spPr>
          <a:xfrm>
            <a:off x="4983925" y="6027737"/>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2</a:t>
            </a:r>
            <a:endParaRPr/>
          </a:p>
        </p:txBody>
      </p:sp>
      <p:sp>
        <p:nvSpPr>
          <p:cNvPr id="237" name="Google Shape;237;p13"/>
          <p:cNvSpPr/>
          <p:nvPr/>
        </p:nvSpPr>
        <p:spPr>
          <a:xfrm>
            <a:off x="6868847" y="4263184"/>
            <a:ext cx="11430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8" name="Google Shape;238;p13"/>
          <p:cNvCxnSpPr/>
          <p:nvPr/>
        </p:nvCxnSpPr>
        <p:spPr>
          <a:xfrm>
            <a:off x="6868847" y="4626722"/>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39" name="Google Shape;239;p13"/>
          <p:cNvCxnSpPr/>
          <p:nvPr/>
        </p:nvCxnSpPr>
        <p:spPr>
          <a:xfrm>
            <a:off x="6868847" y="5037884"/>
            <a:ext cx="1143000" cy="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13"/>
          <p:cNvCxnSpPr/>
          <p:nvPr/>
        </p:nvCxnSpPr>
        <p:spPr>
          <a:xfrm>
            <a:off x="6868847" y="5969747"/>
            <a:ext cx="1143000" cy="0"/>
          </a:xfrm>
          <a:prstGeom prst="straightConnector1">
            <a:avLst/>
          </a:prstGeom>
          <a:noFill/>
          <a:ln cap="flat" cmpd="sng" w="9525">
            <a:solidFill>
              <a:schemeClr val="dk1"/>
            </a:solidFill>
            <a:prstDash val="solid"/>
            <a:round/>
            <a:headEnd len="med" w="med" type="none"/>
            <a:tailEnd len="med" w="med" type="none"/>
          </a:ln>
        </p:spPr>
      </p:cxnSp>
      <p:sp>
        <p:nvSpPr>
          <p:cNvPr id="241" name="Google Shape;241;p13"/>
          <p:cNvSpPr txBox="1"/>
          <p:nvPr/>
        </p:nvSpPr>
        <p:spPr>
          <a:xfrm>
            <a:off x="7173647" y="4263184"/>
            <a:ext cx="413895"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OS</a:t>
            </a:r>
            <a:endParaRPr/>
          </a:p>
        </p:txBody>
      </p:sp>
      <p:sp>
        <p:nvSpPr>
          <p:cNvPr id="242" name="Google Shape;242;p13"/>
          <p:cNvSpPr txBox="1"/>
          <p:nvPr/>
        </p:nvSpPr>
        <p:spPr>
          <a:xfrm>
            <a:off x="6868847" y="4707684"/>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5</a:t>
            </a:r>
            <a:endParaRPr/>
          </a:p>
        </p:txBody>
      </p:sp>
      <p:sp>
        <p:nvSpPr>
          <p:cNvPr id="243" name="Google Shape;243;p13"/>
          <p:cNvSpPr txBox="1"/>
          <p:nvPr/>
        </p:nvSpPr>
        <p:spPr>
          <a:xfrm>
            <a:off x="6868847" y="5025184"/>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9</a:t>
            </a:r>
            <a:endParaRPr/>
          </a:p>
        </p:txBody>
      </p:sp>
      <p:sp>
        <p:nvSpPr>
          <p:cNvPr id="244" name="Google Shape;244;p13"/>
          <p:cNvSpPr txBox="1"/>
          <p:nvPr/>
        </p:nvSpPr>
        <p:spPr>
          <a:xfrm>
            <a:off x="6868847" y="5987209"/>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2</a:t>
            </a:r>
            <a:endParaRPr/>
          </a:p>
        </p:txBody>
      </p:sp>
      <p:sp>
        <p:nvSpPr>
          <p:cNvPr id="245" name="Google Shape;245;p13"/>
          <p:cNvSpPr/>
          <p:nvPr/>
        </p:nvSpPr>
        <p:spPr>
          <a:xfrm>
            <a:off x="3042692" y="4959350"/>
            <a:ext cx="1143000" cy="9906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6" name="Google Shape;246;p13"/>
          <p:cNvSpPr/>
          <p:nvPr/>
        </p:nvSpPr>
        <p:spPr>
          <a:xfrm>
            <a:off x="4960112" y="5256212"/>
            <a:ext cx="1143000" cy="6096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7" name="Google Shape;247;p13"/>
          <p:cNvSpPr txBox="1"/>
          <p:nvPr/>
        </p:nvSpPr>
        <p:spPr>
          <a:xfrm>
            <a:off x="5020437" y="4922837"/>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9</a:t>
            </a:r>
            <a:endParaRPr/>
          </a:p>
        </p:txBody>
      </p:sp>
      <p:sp>
        <p:nvSpPr>
          <p:cNvPr id="248" name="Google Shape;248;p13"/>
          <p:cNvSpPr/>
          <p:nvPr/>
        </p:nvSpPr>
        <p:spPr>
          <a:xfrm>
            <a:off x="6868847" y="5710984"/>
            <a:ext cx="1143000" cy="304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49" name="Google Shape;249;p13"/>
          <p:cNvCxnSpPr/>
          <p:nvPr/>
        </p:nvCxnSpPr>
        <p:spPr>
          <a:xfrm>
            <a:off x="6868847" y="5361734"/>
            <a:ext cx="1143000" cy="0"/>
          </a:xfrm>
          <a:prstGeom prst="straightConnector1">
            <a:avLst/>
          </a:prstGeom>
          <a:noFill/>
          <a:ln cap="flat" cmpd="sng" w="9525">
            <a:solidFill>
              <a:schemeClr val="dk1"/>
            </a:solidFill>
            <a:prstDash val="solid"/>
            <a:round/>
            <a:headEnd len="med" w="med" type="none"/>
            <a:tailEnd len="med" w="med" type="none"/>
          </a:ln>
        </p:spPr>
      </p:cxnSp>
      <p:sp>
        <p:nvSpPr>
          <p:cNvPr id="250" name="Google Shape;250;p13"/>
          <p:cNvSpPr txBox="1"/>
          <p:nvPr/>
        </p:nvSpPr>
        <p:spPr>
          <a:xfrm>
            <a:off x="6868847" y="5406184"/>
            <a:ext cx="1066800"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process 10</a:t>
            </a:r>
            <a:endParaRPr/>
          </a:p>
        </p:txBody>
      </p:sp>
      <p:sp>
        <p:nvSpPr>
          <p:cNvPr id="251" name="Google Shape;251;p13"/>
          <p:cNvSpPr/>
          <p:nvPr/>
        </p:nvSpPr>
        <p:spPr>
          <a:xfrm>
            <a:off x="2285175" y="5232400"/>
            <a:ext cx="533400" cy="228600"/>
          </a:xfrm>
          <a:prstGeom prst="rightArrow">
            <a:avLst>
              <a:gd fmla="val 50000" name="adj1"/>
              <a:gd fmla="val 58333" name="adj2"/>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2" name="Google Shape;252;p13"/>
          <p:cNvSpPr/>
          <p:nvPr/>
        </p:nvSpPr>
        <p:spPr>
          <a:xfrm>
            <a:off x="4363212" y="4935537"/>
            <a:ext cx="533400" cy="228600"/>
          </a:xfrm>
          <a:prstGeom prst="rightArrow">
            <a:avLst>
              <a:gd fmla="val 50000" name="adj1"/>
              <a:gd fmla="val 58333" name="adj2"/>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3" name="Google Shape;253;p13"/>
          <p:cNvSpPr/>
          <p:nvPr/>
        </p:nvSpPr>
        <p:spPr>
          <a:xfrm>
            <a:off x="6192012" y="4935537"/>
            <a:ext cx="533400" cy="228600"/>
          </a:xfrm>
          <a:prstGeom prst="rightArrow">
            <a:avLst>
              <a:gd fmla="val 50000" name="adj1"/>
              <a:gd fmla="val 58333" name="adj2"/>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4" name="Google Shape;254;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334851"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sz="4000">
                <a:latin typeface="Times New Roman"/>
                <a:ea typeface="Times New Roman"/>
                <a:cs typeface="Times New Roman"/>
                <a:sym typeface="Times New Roman"/>
              </a:rPr>
              <a:t>Multiple partition  Allocation </a:t>
            </a:r>
            <a:br>
              <a:rPr b="1" lang="en-US" sz="4400">
                <a:solidFill>
                  <a:srgbClr val="C00000"/>
                </a:solidFill>
                <a:latin typeface="Times New Roman"/>
                <a:ea typeface="Times New Roman"/>
                <a:cs typeface="Times New Roman"/>
                <a:sym typeface="Times New Roman"/>
              </a:rPr>
            </a:br>
            <a:endParaRPr/>
          </a:p>
        </p:txBody>
      </p:sp>
      <p:sp>
        <p:nvSpPr>
          <p:cNvPr id="261" name="Google Shape;261;p1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181864" lvl="0" marL="365760" rtl="0" algn="l">
              <a:lnSpc>
                <a:spcPct val="100000"/>
              </a:lnSpc>
              <a:spcBef>
                <a:spcPts val="600"/>
              </a:spcBef>
              <a:spcAft>
                <a:spcPts val="0"/>
              </a:spcAft>
              <a:buSzPts val="1600"/>
              <a:buNone/>
            </a:pPr>
            <a:r>
              <a:t/>
            </a:r>
            <a:endParaRPr sz="2000">
              <a:solidFill>
                <a:srgbClr val="0000FF"/>
              </a:solidFill>
              <a:latin typeface="Times New Roman"/>
              <a:ea typeface="Times New Roman"/>
              <a:cs typeface="Times New Roman"/>
              <a:sym typeface="Times New Roman"/>
            </a:endParaRPr>
          </a:p>
          <a:p>
            <a:pPr indent="-181864" lvl="0" marL="365760" rtl="0" algn="l">
              <a:lnSpc>
                <a:spcPct val="100000"/>
              </a:lnSpc>
              <a:spcBef>
                <a:spcPts val="600"/>
              </a:spcBef>
              <a:spcAft>
                <a:spcPts val="0"/>
              </a:spcAft>
              <a:buSzPts val="1600"/>
              <a:buNone/>
            </a:pPr>
            <a:r>
              <a:t/>
            </a:r>
            <a:endParaRPr sz="2000">
              <a:solidFill>
                <a:srgbClr val="0000FF"/>
              </a:solidFill>
              <a:latin typeface="Times New Roman"/>
              <a:ea typeface="Times New Roman"/>
              <a:cs typeface="Times New Roman"/>
              <a:sym typeface="Times New Roman"/>
            </a:endParaRPr>
          </a:p>
          <a:p>
            <a:pPr indent="-283464" lvl="0" marL="365760" rtl="0" algn="l">
              <a:lnSpc>
                <a:spcPct val="100000"/>
              </a:lnSpc>
              <a:spcBef>
                <a:spcPts val="600"/>
              </a:spcBef>
              <a:spcAft>
                <a:spcPts val="0"/>
              </a:spcAft>
              <a:buSzPts val="1600"/>
              <a:buChar char="⚫"/>
            </a:pPr>
            <a:r>
              <a:rPr lang="en-US" sz="2000">
                <a:solidFill>
                  <a:srgbClr val="0000FF"/>
                </a:solidFill>
                <a:latin typeface="Times New Roman"/>
                <a:ea typeface="Times New Roman"/>
                <a:cs typeface="Times New Roman"/>
                <a:sym typeface="Times New Roman"/>
              </a:rPr>
              <a:t>How to satisfy request of size n from list of free holes?</a:t>
            </a:r>
            <a:endParaRPr sz="2000">
              <a:solidFill>
                <a:srgbClr val="0000FF"/>
              </a:solidFill>
              <a:latin typeface="Times New Roman"/>
              <a:ea typeface="Times New Roman"/>
              <a:cs typeface="Times New Roman"/>
              <a:sym typeface="Times New Roman"/>
            </a:endParaRPr>
          </a:p>
        </p:txBody>
      </p:sp>
      <p:sp>
        <p:nvSpPr>
          <p:cNvPr id="262" name="Google Shape;262;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263" name="Google Shape;263;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65" name="Google Shape;265;p14"/>
          <p:cNvPicPr preferRelativeResize="0"/>
          <p:nvPr/>
        </p:nvPicPr>
        <p:blipFill rotWithShape="1">
          <a:blip r:embed="rId3">
            <a:alphaModFix/>
          </a:blip>
          <a:srcRect b="3373" l="693" r="667" t="3373"/>
          <a:stretch/>
        </p:blipFill>
        <p:spPr>
          <a:xfrm>
            <a:off x="167426" y="1635617"/>
            <a:ext cx="2537136" cy="245986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66" name="Google Shape;266;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67" name="Google Shape;267;p14"/>
          <p:cNvPicPr preferRelativeResize="0"/>
          <p:nvPr/>
        </p:nvPicPr>
        <p:blipFill rotWithShape="1">
          <a:blip r:embed="rId4">
            <a:alphaModFix/>
          </a:blip>
          <a:srcRect b="14424" l="696" r="670" t="14392"/>
          <a:stretch/>
        </p:blipFill>
        <p:spPr>
          <a:xfrm>
            <a:off x="2897746" y="871963"/>
            <a:ext cx="6007918" cy="420231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txBox="1"/>
          <p:nvPr>
            <p:ph type="title"/>
          </p:nvPr>
        </p:nvSpPr>
        <p:spPr>
          <a:xfrm>
            <a:off x="453973" y="0"/>
            <a:ext cx="8690027"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Dynamic Storage-Allocation Problem</a:t>
            </a:r>
            <a:endParaRPr/>
          </a:p>
        </p:txBody>
      </p:sp>
      <p:sp>
        <p:nvSpPr>
          <p:cNvPr id="273" name="Google Shape;273;p15"/>
          <p:cNvSpPr txBox="1"/>
          <p:nvPr>
            <p:ph idx="1" type="body"/>
          </p:nvPr>
        </p:nvSpPr>
        <p:spPr>
          <a:xfrm>
            <a:off x="914400" y="2030506"/>
            <a:ext cx="7718612" cy="2493869"/>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rtl="0" algn="just">
              <a:lnSpc>
                <a:spcPct val="150000"/>
              </a:lnSpc>
              <a:spcBef>
                <a:spcPts val="0"/>
              </a:spcBef>
              <a:spcAft>
                <a:spcPts val="0"/>
              </a:spcAft>
              <a:buSzPct val="80000"/>
              <a:buChar char="⚫"/>
            </a:pPr>
            <a:r>
              <a:rPr b="1" lang="en-US" sz="2400">
                <a:latin typeface="Times New Roman"/>
                <a:ea typeface="Times New Roman"/>
                <a:cs typeface="Times New Roman"/>
                <a:sym typeface="Times New Roman"/>
              </a:rPr>
              <a:t>First-fit</a:t>
            </a:r>
            <a:r>
              <a:rPr lang="en-US" sz="2400">
                <a:latin typeface="Times New Roman"/>
                <a:ea typeface="Times New Roman"/>
                <a:cs typeface="Times New Roman"/>
                <a:sym typeface="Times New Roman"/>
              </a:rPr>
              <a:t>:  Allocate the </a:t>
            </a:r>
            <a:r>
              <a:rPr i="1" lang="en-US" sz="2400">
                <a:latin typeface="Times New Roman"/>
                <a:ea typeface="Times New Roman"/>
                <a:cs typeface="Times New Roman"/>
                <a:sym typeface="Times New Roman"/>
              </a:rPr>
              <a:t>first</a:t>
            </a:r>
            <a:r>
              <a:rPr lang="en-US" sz="2400">
                <a:latin typeface="Times New Roman"/>
                <a:ea typeface="Times New Roman"/>
                <a:cs typeface="Times New Roman"/>
                <a:sym typeface="Times New Roman"/>
              </a:rPr>
              <a:t> hole that is big enough.</a:t>
            </a:r>
            <a:endParaRPr/>
          </a:p>
          <a:p>
            <a:pPr indent="-283464" lvl="0" marL="365760" rtl="0" algn="just">
              <a:lnSpc>
                <a:spcPct val="150000"/>
              </a:lnSpc>
              <a:spcBef>
                <a:spcPts val="600"/>
              </a:spcBef>
              <a:spcAft>
                <a:spcPts val="0"/>
              </a:spcAft>
              <a:buSzPct val="80000"/>
              <a:buChar char="⚫"/>
            </a:pPr>
            <a:r>
              <a:rPr b="1" lang="en-US" sz="2400">
                <a:latin typeface="Times New Roman"/>
                <a:ea typeface="Times New Roman"/>
                <a:cs typeface="Times New Roman"/>
                <a:sym typeface="Times New Roman"/>
              </a:rPr>
              <a:t>Best-fit</a:t>
            </a:r>
            <a:r>
              <a:rPr lang="en-US" sz="2400">
                <a:latin typeface="Times New Roman"/>
                <a:ea typeface="Times New Roman"/>
                <a:cs typeface="Times New Roman"/>
                <a:sym typeface="Times New Roman"/>
              </a:rPr>
              <a:t>:  Allocate the </a:t>
            </a:r>
            <a:r>
              <a:rPr i="1" lang="en-US" sz="2400">
                <a:latin typeface="Times New Roman"/>
                <a:ea typeface="Times New Roman"/>
                <a:cs typeface="Times New Roman"/>
                <a:sym typeface="Times New Roman"/>
              </a:rPr>
              <a:t>smallest</a:t>
            </a:r>
            <a:r>
              <a:rPr lang="en-US" sz="2400">
                <a:latin typeface="Times New Roman"/>
                <a:ea typeface="Times New Roman"/>
                <a:cs typeface="Times New Roman"/>
                <a:sym typeface="Times New Roman"/>
              </a:rPr>
              <a:t> hole that is big enough; must search entire list, unless ordered by size.  Produces the smallest leftover hole.</a:t>
            </a:r>
            <a:endParaRPr/>
          </a:p>
          <a:p>
            <a:pPr indent="-283464" lvl="0" marL="365760" rtl="0" algn="just">
              <a:lnSpc>
                <a:spcPct val="150000"/>
              </a:lnSpc>
              <a:spcBef>
                <a:spcPts val="600"/>
              </a:spcBef>
              <a:spcAft>
                <a:spcPts val="0"/>
              </a:spcAft>
              <a:buSzPct val="80000"/>
              <a:buChar char="⚫"/>
            </a:pPr>
            <a:r>
              <a:rPr b="1" lang="en-US" sz="2400">
                <a:latin typeface="Times New Roman"/>
                <a:ea typeface="Times New Roman"/>
                <a:cs typeface="Times New Roman"/>
                <a:sym typeface="Times New Roman"/>
              </a:rPr>
              <a:t>Worst-fit</a:t>
            </a:r>
            <a:r>
              <a:rPr lang="en-US" sz="2400">
                <a:latin typeface="Times New Roman"/>
                <a:ea typeface="Times New Roman"/>
                <a:cs typeface="Times New Roman"/>
                <a:sym typeface="Times New Roman"/>
              </a:rPr>
              <a:t>:  Allocate the </a:t>
            </a:r>
            <a:r>
              <a:rPr i="1" lang="en-US" sz="2400">
                <a:latin typeface="Times New Roman"/>
                <a:ea typeface="Times New Roman"/>
                <a:cs typeface="Times New Roman"/>
                <a:sym typeface="Times New Roman"/>
              </a:rPr>
              <a:t>largest</a:t>
            </a:r>
            <a:r>
              <a:rPr lang="en-US" sz="2400">
                <a:latin typeface="Times New Roman"/>
                <a:ea typeface="Times New Roman"/>
                <a:cs typeface="Times New Roman"/>
                <a:sym typeface="Times New Roman"/>
              </a:rPr>
              <a:t> hole; must also search entire list.  Produces the largest leftover hole.</a:t>
            </a:r>
            <a:endParaRPr/>
          </a:p>
        </p:txBody>
      </p:sp>
      <p:sp>
        <p:nvSpPr>
          <p:cNvPr id="274" name="Google Shape;274;p15"/>
          <p:cNvSpPr txBox="1"/>
          <p:nvPr/>
        </p:nvSpPr>
        <p:spPr>
          <a:xfrm>
            <a:off x="1483659" y="1276630"/>
            <a:ext cx="6112571"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How to satisfy a request of size </a:t>
            </a:r>
            <a:r>
              <a:rPr i="1" lang="en-US" sz="2000">
                <a:solidFill>
                  <a:srgbClr val="0000FF"/>
                </a:solidFill>
                <a:latin typeface="Times New Roman"/>
                <a:ea typeface="Times New Roman"/>
                <a:cs typeface="Times New Roman"/>
                <a:sym typeface="Times New Roman"/>
              </a:rPr>
              <a:t>n</a:t>
            </a:r>
            <a:r>
              <a:rPr lang="en-US" sz="2000">
                <a:solidFill>
                  <a:srgbClr val="0000FF"/>
                </a:solidFill>
                <a:latin typeface="Times New Roman"/>
                <a:ea typeface="Times New Roman"/>
                <a:cs typeface="Times New Roman"/>
                <a:sym typeface="Times New Roman"/>
              </a:rPr>
              <a:t> from a list of free holes.</a:t>
            </a:r>
            <a:endParaRPr/>
          </a:p>
        </p:txBody>
      </p:sp>
      <p:sp>
        <p:nvSpPr>
          <p:cNvPr id="275" name="Google Shape;275;p15"/>
          <p:cNvSpPr txBox="1"/>
          <p:nvPr/>
        </p:nvSpPr>
        <p:spPr>
          <a:xfrm>
            <a:off x="1441544" y="5049744"/>
            <a:ext cx="6530975" cy="960328"/>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First-fit and best-fit better than worst-fit in terms of speed and storage utilization.</a:t>
            </a:r>
            <a:endParaRPr/>
          </a:p>
        </p:txBody>
      </p:sp>
      <p:sp>
        <p:nvSpPr>
          <p:cNvPr id="276" name="Google Shape;276;p1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6"/>
          <p:cNvSpPr txBox="1"/>
          <p:nvPr>
            <p:ph type="title"/>
          </p:nvPr>
        </p:nvSpPr>
        <p:spPr>
          <a:xfrm>
            <a:off x="1414101" y="206062"/>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Fragmentation</a:t>
            </a:r>
            <a:endParaRPr/>
          </a:p>
        </p:txBody>
      </p:sp>
      <p:sp>
        <p:nvSpPr>
          <p:cNvPr id="283" name="Google Shape;283;p16"/>
          <p:cNvSpPr txBox="1"/>
          <p:nvPr>
            <p:ph idx="1" type="body"/>
          </p:nvPr>
        </p:nvSpPr>
        <p:spPr>
          <a:xfrm>
            <a:off x="1051324" y="1284541"/>
            <a:ext cx="5297961" cy="5921189"/>
          </a:xfrm>
          <a:prstGeom prst="rect">
            <a:avLst/>
          </a:prstGeom>
          <a:noFill/>
          <a:ln>
            <a:noFill/>
          </a:ln>
        </p:spPr>
        <p:txBody>
          <a:bodyPr anchorCtr="0" anchor="t" bIns="45700" lIns="91425" spcFirstLastPara="1" rIns="91425" wrap="square" tIns="45700">
            <a:noAutofit/>
          </a:bodyPr>
          <a:lstStyle/>
          <a:p>
            <a:pPr indent="-283464" lvl="0" marL="365760" rtl="0" algn="just">
              <a:lnSpc>
                <a:spcPct val="150000"/>
              </a:lnSpc>
              <a:spcBef>
                <a:spcPts val="0"/>
              </a:spcBef>
              <a:spcAft>
                <a:spcPts val="0"/>
              </a:spcAft>
              <a:buSzPts val="1600"/>
              <a:buChar char="⚫"/>
            </a:pPr>
            <a:r>
              <a:rPr b="1" lang="en-US" sz="2000">
                <a:latin typeface="Times New Roman"/>
                <a:ea typeface="Times New Roman"/>
                <a:cs typeface="Times New Roman"/>
                <a:sym typeface="Times New Roman"/>
              </a:rPr>
              <a:t>External Fragmentation</a:t>
            </a:r>
            <a:r>
              <a:rPr lang="en-US" sz="2000">
                <a:latin typeface="Times New Roman"/>
                <a:ea typeface="Times New Roman"/>
                <a:cs typeface="Times New Roman"/>
                <a:sym typeface="Times New Roman"/>
              </a:rPr>
              <a:t> – total memory space exists to satisfy a request, but it is not contiguous. It is fragmented into a large number of small holes. </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Example: We have a total external fragmentation of  (300+260)=560KB.</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If P5 is 500KB, then this space would be large enough to run P5.</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But the space is not contiguous.</a:t>
            </a:r>
            <a:endParaRPr/>
          </a:p>
          <a:p>
            <a:pPr indent="-181864" lvl="0" marL="365760" rtl="0" algn="just">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181864" lvl="0" marL="365760" rtl="0" algn="just">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p:txBody>
      </p:sp>
      <p:sp>
        <p:nvSpPr>
          <p:cNvPr id="284" name="Google Shape;284;p1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pic>
        <p:nvPicPr>
          <p:cNvPr id="286" name="Google Shape;286;p16"/>
          <p:cNvPicPr preferRelativeResize="0"/>
          <p:nvPr/>
        </p:nvPicPr>
        <p:blipFill rotWithShape="1">
          <a:blip r:embed="rId3">
            <a:alphaModFix/>
          </a:blip>
          <a:srcRect b="0" l="0" r="0" t="0"/>
          <a:stretch/>
        </p:blipFill>
        <p:spPr>
          <a:xfrm>
            <a:off x="6724450" y="1430360"/>
            <a:ext cx="1968790" cy="41811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type="title"/>
          </p:nvPr>
        </p:nvSpPr>
        <p:spPr>
          <a:xfrm>
            <a:off x="1645920"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Fragmentation</a:t>
            </a:r>
            <a:endParaRPr/>
          </a:p>
        </p:txBody>
      </p:sp>
      <p:sp>
        <p:nvSpPr>
          <p:cNvPr id="292" name="Google Shape;292;p17"/>
          <p:cNvSpPr txBox="1"/>
          <p:nvPr>
            <p:ph idx="1" type="body"/>
          </p:nvPr>
        </p:nvSpPr>
        <p:spPr>
          <a:xfrm>
            <a:off x="1025566" y="1129994"/>
            <a:ext cx="5697205" cy="5921189"/>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b="1" lang="en-US" sz="2000">
                <a:latin typeface="Times New Roman"/>
                <a:ea typeface="Times New Roman"/>
                <a:cs typeface="Times New Roman"/>
                <a:sym typeface="Times New Roman"/>
              </a:rPr>
              <a:t>Internal Fragmentation</a:t>
            </a:r>
            <a:r>
              <a:rPr lang="en-US" sz="2000">
                <a:latin typeface="Times New Roman"/>
                <a:ea typeface="Times New Roman"/>
                <a:cs typeface="Times New Roman"/>
                <a:sym typeface="Times New Roman"/>
              </a:rPr>
              <a:t> – allocated memory may be slightly larger than requested memory; this size difference is memory internal to a partition, but not being used.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Example: Assume next request is for 18462 bytes.</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 If we allocate exactly the requested block, we are left with a hole of 2 bytes.</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The overhead to keep track of this hole will be larger than the hole itself. So, we ignore this small hole (internal fragmentation).</a:t>
            </a:r>
            <a:endParaRPr sz="2000">
              <a:latin typeface="Times New Roman"/>
              <a:ea typeface="Times New Roman"/>
              <a:cs typeface="Times New Roman"/>
              <a:sym typeface="Times New Roman"/>
            </a:endParaRPr>
          </a:p>
        </p:txBody>
      </p:sp>
      <p:sp>
        <p:nvSpPr>
          <p:cNvPr id="293" name="Google Shape;293;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pic>
        <p:nvPicPr>
          <p:cNvPr id="295" name="Google Shape;295;p17"/>
          <p:cNvPicPr preferRelativeResize="0"/>
          <p:nvPr/>
        </p:nvPicPr>
        <p:blipFill rotWithShape="1">
          <a:blip r:embed="rId3">
            <a:alphaModFix/>
          </a:blip>
          <a:srcRect b="0" l="0" r="0" t="0"/>
          <a:stretch/>
        </p:blipFill>
        <p:spPr>
          <a:xfrm>
            <a:off x="6974446" y="1837654"/>
            <a:ext cx="1808945" cy="3130866"/>
          </a:xfrm>
          <a:prstGeom prst="rect">
            <a:avLst/>
          </a:prstGeom>
          <a:noFill/>
          <a:ln>
            <a:noFill/>
          </a:ln>
        </p:spPr>
      </p:pic>
      <p:cxnSp>
        <p:nvCxnSpPr>
          <p:cNvPr id="296" name="Google Shape;296;p17"/>
          <p:cNvCxnSpPr/>
          <p:nvPr/>
        </p:nvCxnSpPr>
        <p:spPr>
          <a:xfrm>
            <a:off x="7624293" y="4005329"/>
            <a:ext cx="1081825" cy="1588"/>
          </a:xfrm>
          <a:prstGeom prst="straightConnector1">
            <a:avLst/>
          </a:prstGeom>
          <a:noFill/>
          <a:ln cap="flat" cmpd="sng" w="22225">
            <a:solidFill>
              <a:srgbClr val="0000FF"/>
            </a:solidFill>
            <a:prstDash val="dash"/>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862699" y="200165"/>
            <a:ext cx="915687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External fragmentation: Solution</a:t>
            </a:r>
            <a:endParaRPr>
              <a:latin typeface="Times New Roman"/>
              <a:ea typeface="Times New Roman"/>
              <a:cs typeface="Times New Roman"/>
              <a:sym typeface="Times New Roman"/>
            </a:endParaRPr>
          </a:p>
        </p:txBody>
      </p:sp>
      <p:sp>
        <p:nvSpPr>
          <p:cNvPr id="302" name="Google Shape;302;p18"/>
          <p:cNvSpPr txBox="1"/>
          <p:nvPr>
            <p:ph idx="1" type="body"/>
          </p:nvPr>
        </p:nvSpPr>
        <p:spPr>
          <a:xfrm>
            <a:off x="300134" y="1786944"/>
            <a:ext cx="5173387"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440"/>
              <a:buChar char="⚫"/>
            </a:pPr>
            <a:r>
              <a:rPr lang="en-US" sz="1800">
                <a:solidFill>
                  <a:srgbClr val="0000FF"/>
                </a:solidFill>
                <a:latin typeface="Times New Roman"/>
                <a:ea typeface="Times New Roman"/>
                <a:cs typeface="Times New Roman"/>
                <a:sym typeface="Times New Roman"/>
              </a:rPr>
              <a:t>      Reduce external fragmentation by compaction</a:t>
            </a:r>
            <a:endParaRPr/>
          </a:p>
          <a:p>
            <a:pPr indent="-237744" lvl="1" marL="640080" rtl="0" algn="just">
              <a:lnSpc>
                <a:spcPct val="150000"/>
              </a:lnSpc>
              <a:spcBef>
                <a:spcPts val="550"/>
              </a:spcBef>
              <a:spcAft>
                <a:spcPts val="0"/>
              </a:spcAft>
              <a:buSzPts val="1800"/>
              <a:buChar char="◦"/>
            </a:pPr>
            <a:r>
              <a:rPr lang="en-US" sz="1800">
                <a:latin typeface="Times New Roman"/>
                <a:ea typeface="Times New Roman"/>
                <a:cs typeface="Times New Roman"/>
                <a:sym typeface="Times New Roman"/>
              </a:rPr>
              <a:t>Shuffle memory contents to place all free memory together in one large block.</a:t>
            </a:r>
            <a:endParaRPr/>
          </a:p>
          <a:p>
            <a:pPr indent="-237744" lvl="1" marL="640080" rtl="0" algn="just">
              <a:lnSpc>
                <a:spcPct val="150000"/>
              </a:lnSpc>
              <a:spcBef>
                <a:spcPts val="550"/>
              </a:spcBef>
              <a:spcAft>
                <a:spcPts val="0"/>
              </a:spcAft>
              <a:buSzPts val="1800"/>
              <a:buChar char="◦"/>
            </a:pPr>
            <a:r>
              <a:rPr lang="en-US" sz="1800">
                <a:latin typeface="Times New Roman"/>
                <a:ea typeface="Times New Roman"/>
                <a:cs typeface="Times New Roman"/>
                <a:sym typeface="Times New Roman"/>
              </a:rPr>
              <a:t>Compaction is possible </a:t>
            </a:r>
            <a:r>
              <a:rPr i="1" lang="en-US" sz="1800">
                <a:latin typeface="Times New Roman"/>
                <a:ea typeface="Times New Roman"/>
                <a:cs typeface="Times New Roman"/>
                <a:sym typeface="Times New Roman"/>
              </a:rPr>
              <a:t>only</a:t>
            </a:r>
            <a:r>
              <a:rPr lang="en-US" sz="1800">
                <a:latin typeface="Times New Roman"/>
                <a:ea typeface="Times New Roman"/>
                <a:cs typeface="Times New Roman"/>
                <a:sym typeface="Times New Roman"/>
              </a:rPr>
              <a:t> if relocation is dynamic, and is done at execution time.</a:t>
            </a:r>
            <a:endParaRPr/>
          </a:p>
        </p:txBody>
      </p:sp>
      <p:sp>
        <p:nvSpPr>
          <p:cNvPr id="303" name="Google Shape;303;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304" name="Google Shape;304;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305" name="Google Shape;305;p18"/>
          <p:cNvPicPr preferRelativeResize="0"/>
          <p:nvPr/>
        </p:nvPicPr>
        <p:blipFill rotWithShape="1">
          <a:blip r:embed="rId3">
            <a:alphaModFix/>
          </a:blip>
          <a:srcRect b="1312" l="14323" r="14322" t="1311"/>
          <a:stretch/>
        </p:blipFill>
        <p:spPr>
          <a:xfrm>
            <a:off x="5608406" y="1357740"/>
            <a:ext cx="3337557" cy="44892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1449055"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Paging</a:t>
            </a:r>
            <a:endParaRPr/>
          </a:p>
        </p:txBody>
      </p:sp>
      <p:sp>
        <p:nvSpPr>
          <p:cNvPr id="311" name="Google Shape;311;p19"/>
          <p:cNvSpPr txBox="1"/>
          <p:nvPr>
            <p:ph idx="1" type="body"/>
          </p:nvPr>
        </p:nvSpPr>
        <p:spPr>
          <a:xfrm>
            <a:off x="1156447" y="963706"/>
            <a:ext cx="7732059" cy="5611906"/>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50000"/>
              </a:lnSpc>
              <a:spcBef>
                <a:spcPts val="0"/>
              </a:spcBef>
              <a:spcAft>
                <a:spcPts val="0"/>
              </a:spcAft>
              <a:buSzPct val="80000"/>
              <a:buChar char="⚫"/>
            </a:pPr>
            <a:r>
              <a:rPr lang="en-US" sz="2000">
                <a:latin typeface="Times New Roman"/>
                <a:ea typeface="Times New Roman"/>
                <a:cs typeface="Times New Roman"/>
                <a:sym typeface="Times New Roman"/>
              </a:rPr>
              <a:t>Logical address space of a process can be noncontiguous; process is allocated physical memory whenever the latter is available.</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Divide physical memory into fixed-sized blocks called </a:t>
            </a:r>
            <a:r>
              <a:rPr b="1" lang="en-US" sz="2000">
                <a:latin typeface="Times New Roman"/>
                <a:ea typeface="Times New Roman"/>
                <a:cs typeface="Times New Roman"/>
                <a:sym typeface="Times New Roman"/>
              </a:rPr>
              <a:t>frames</a:t>
            </a:r>
            <a:r>
              <a:rPr lang="en-US" sz="2000">
                <a:latin typeface="Times New Roman"/>
                <a:ea typeface="Times New Roman"/>
                <a:cs typeface="Times New Roman"/>
                <a:sym typeface="Times New Roman"/>
              </a:rPr>
              <a:t> (size is power of 2, between 512 bytes and 8192 bytes).</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Divide logical memory into blocks of same size called </a:t>
            </a:r>
            <a:r>
              <a:rPr b="1" lang="en-US" sz="2000">
                <a:latin typeface="Times New Roman"/>
                <a:ea typeface="Times New Roman"/>
                <a:cs typeface="Times New Roman"/>
                <a:sym typeface="Times New Roman"/>
              </a:rPr>
              <a:t>pages</a:t>
            </a:r>
            <a:r>
              <a:rPr lang="en-US" sz="20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Keep track of all free frames.</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To run a program of size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pages, need to find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 free frames and load program.</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Set up a page table to translate logical to physical addresses. </a:t>
            </a:r>
            <a:endParaRPr/>
          </a:p>
          <a:p>
            <a:pPr indent="-283464" lvl="0" marL="365760" rtl="0" algn="l">
              <a:lnSpc>
                <a:spcPct val="150000"/>
              </a:lnSpc>
              <a:spcBef>
                <a:spcPts val="600"/>
              </a:spcBef>
              <a:spcAft>
                <a:spcPts val="0"/>
              </a:spcAft>
              <a:buSzPct val="80000"/>
              <a:buChar char="⚫"/>
            </a:pPr>
            <a:r>
              <a:rPr lang="en-US" sz="2000">
                <a:latin typeface="Times New Roman"/>
                <a:ea typeface="Times New Roman"/>
                <a:cs typeface="Times New Roman"/>
                <a:sym typeface="Times New Roman"/>
              </a:rPr>
              <a:t>Internal fragmentation: No external fragmentation, but have some internal fragmentation.(if pages are 512 bytes, a process of  1280 bytes would need 2 pages plus 256 bytes.)</a:t>
            </a:r>
            <a:endParaRPr/>
          </a:p>
          <a:p>
            <a:pPr indent="-189483" lvl="0" marL="365760" rtl="0" algn="l">
              <a:lnSpc>
                <a:spcPct val="150000"/>
              </a:lnSpc>
              <a:spcBef>
                <a:spcPts val="600"/>
              </a:spcBef>
              <a:spcAft>
                <a:spcPts val="0"/>
              </a:spcAft>
              <a:buSzPct val="80000"/>
              <a:buNone/>
            </a:pPr>
            <a:r>
              <a:t/>
            </a:r>
            <a:endParaRPr sz="2000">
              <a:latin typeface="Times New Roman"/>
              <a:ea typeface="Times New Roman"/>
              <a:cs typeface="Times New Roman"/>
              <a:sym typeface="Times New Roman"/>
            </a:endParaRPr>
          </a:p>
        </p:txBody>
      </p:sp>
      <p:sp>
        <p:nvSpPr>
          <p:cNvPr id="312" name="Google Shape;312;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371600" y="192741"/>
            <a:ext cx="660558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Background</a:t>
            </a:r>
            <a:endParaRPr/>
          </a:p>
        </p:txBody>
      </p:sp>
      <p:sp>
        <p:nvSpPr>
          <p:cNvPr id="113" name="Google Shape;113;p2"/>
          <p:cNvSpPr txBox="1"/>
          <p:nvPr>
            <p:ph idx="1" type="body"/>
          </p:nvPr>
        </p:nvSpPr>
        <p:spPr>
          <a:xfrm>
            <a:off x="1000946" y="1288140"/>
            <a:ext cx="7936992" cy="4800600"/>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70000"/>
              </a:lnSpc>
              <a:spcBef>
                <a:spcPts val="0"/>
              </a:spcBef>
              <a:spcAft>
                <a:spcPts val="0"/>
              </a:spcAft>
              <a:buSzPct val="80000"/>
              <a:buChar char="⚫"/>
            </a:pPr>
            <a:r>
              <a:rPr lang="en-US" sz="2800">
                <a:latin typeface="Times New Roman"/>
                <a:ea typeface="Times New Roman"/>
                <a:cs typeface="Times New Roman"/>
                <a:sym typeface="Times New Roman"/>
              </a:rPr>
              <a:t>Address Binding:</a:t>
            </a:r>
            <a:endParaRPr/>
          </a:p>
          <a:p>
            <a:pPr indent="-237744" lvl="1" marL="640080" rtl="0" algn="l">
              <a:lnSpc>
                <a:spcPct val="170000"/>
              </a:lnSpc>
              <a:spcBef>
                <a:spcPts val="550"/>
              </a:spcBef>
              <a:spcAft>
                <a:spcPts val="0"/>
              </a:spcAft>
              <a:buSzPct val="100000"/>
              <a:buChar char="◦"/>
            </a:pPr>
            <a:r>
              <a:rPr lang="en-US" sz="2400">
                <a:latin typeface="Times New Roman"/>
                <a:ea typeface="Times New Roman"/>
                <a:cs typeface="Times New Roman"/>
                <a:sym typeface="Times New Roman"/>
              </a:rPr>
              <a:t>Program resides on disk.</a:t>
            </a:r>
            <a:endParaRPr/>
          </a:p>
          <a:p>
            <a:pPr indent="-237744" lvl="1" marL="640080" rtl="0" algn="l">
              <a:lnSpc>
                <a:spcPct val="170000"/>
              </a:lnSpc>
              <a:spcBef>
                <a:spcPts val="550"/>
              </a:spcBef>
              <a:spcAft>
                <a:spcPts val="0"/>
              </a:spcAft>
              <a:buSzPct val="100000"/>
              <a:buChar char="◦"/>
            </a:pPr>
            <a:r>
              <a:rPr lang="en-US" sz="2400">
                <a:latin typeface="Times New Roman"/>
                <a:ea typeface="Times New Roman"/>
                <a:cs typeface="Times New Roman"/>
                <a:sym typeface="Times New Roman"/>
              </a:rPr>
              <a:t>Program must be brought into memory and placed within a process for it to be run.</a:t>
            </a:r>
            <a:endParaRPr sz="2400">
              <a:latin typeface="Times New Roman"/>
              <a:ea typeface="Times New Roman"/>
              <a:cs typeface="Times New Roman"/>
              <a:sym typeface="Times New Roman"/>
            </a:endParaRPr>
          </a:p>
          <a:p>
            <a:pPr indent="-283464" lvl="0" marL="365760" rtl="0" algn="l">
              <a:lnSpc>
                <a:spcPct val="170000"/>
              </a:lnSpc>
              <a:spcBef>
                <a:spcPts val="600"/>
              </a:spcBef>
              <a:spcAft>
                <a:spcPts val="0"/>
              </a:spcAft>
              <a:buSzPct val="80000"/>
              <a:buChar char="⚫"/>
            </a:pPr>
            <a:r>
              <a:rPr i="1" lang="en-US" sz="2800">
                <a:latin typeface="Times New Roman"/>
                <a:ea typeface="Times New Roman"/>
                <a:cs typeface="Times New Roman"/>
                <a:sym typeface="Times New Roman"/>
              </a:rPr>
              <a:t>Input queue</a:t>
            </a:r>
            <a:r>
              <a:rPr lang="en-US" sz="2800">
                <a:latin typeface="Times New Roman"/>
                <a:ea typeface="Times New Roman"/>
                <a:cs typeface="Times New Roman"/>
                <a:sym typeface="Times New Roman"/>
              </a:rPr>
              <a:t> – collection of processes on the disk that are waiting to be brought into memory to run the program.</a:t>
            </a:r>
            <a:endParaRPr/>
          </a:p>
          <a:p>
            <a:pPr indent="-283464" lvl="0" marL="365760" rtl="0" algn="l">
              <a:lnSpc>
                <a:spcPct val="170000"/>
              </a:lnSpc>
              <a:spcBef>
                <a:spcPts val="600"/>
              </a:spcBef>
              <a:spcAft>
                <a:spcPts val="0"/>
              </a:spcAft>
              <a:buSzPct val="80000"/>
              <a:buChar char="⚫"/>
            </a:pPr>
            <a:r>
              <a:rPr lang="en-US" sz="2800">
                <a:latin typeface="Times New Roman"/>
                <a:ea typeface="Times New Roman"/>
                <a:cs typeface="Times New Roman"/>
                <a:sym typeface="Times New Roman"/>
              </a:rPr>
              <a:t>User programs go through several steps before being run. </a:t>
            </a:r>
            <a:endParaRPr/>
          </a:p>
          <a:p>
            <a:pPr indent="-283464" lvl="0" marL="365760" rtl="0" algn="l">
              <a:lnSpc>
                <a:spcPct val="170000"/>
              </a:lnSpc>
              <a:spcBef>
                <a:spcPts val="600"/>
              </a:spcBef>
              <a:spcAft>
                <a:spcPts val="0"/>
              </a:spcAft>
              <a:buSzPct val="80000"/>
              <a:buChar char="⚫"/>
            </a:pPr>
            <a:r>
              <a:rPr lang="en-US" sz="2800">
                <a:latin typeface="Times New Roman"/>
                <a:ea typeface="Times New Roman"/>
                <a:cs typeface="Times New Roman"/>
                <a:sym typeface="Times New Roman"/>
              </a:rPr>
              <a:t>Addresses in source program are symbolic. e.g. count.</a:t>
            </a:r>
            <a:endParaRPr/>
          </a:p>
          <a:p>
            <a:pPr indent="-283464" lvl="0" marL="365760" rtl="0" algn="l">
              <a:lnSpc>
                <a:spcPct val="170000"/>
              </a:lnSpc>
              <a:spcBef>
                <a:spcPts val="600"/>
              </a:spcBef>
              <a:spcAft>
                <a:spcPts val="0"/>
              </a:spcAft>
              <a:buSzPct val="80000"/>
              <a:buChar char="⚫"/>
            </a:pPr>
            <a:r>
              <a:rPr lang="en-US" sz="2800">
                <a:latin typeface="Times New Roman"/>
                <a:ea typeface="Times New Roman"/>
                <a:cs typeface="Times New Roman"/>
                <a:sym typeface="Times New Roman"/>
              </a:rPr>
              <a:t>Compiler binds Symbolic address to relocatable address.</a:t>
            </a:r>
            <a:endParaRPr/>
          </a:p>
          <a:p>
            <a:pPr indent="-283464" lvl="0" marL="365760" rtl="0" algn="l">
              <a:lnSpc>
                <a:spcPct val="170000"/>
              </a:lnSpc>
              <a:spcBef>
                <a:spcPts val="600"/>
              </a:spcBef>
              <a:spcAft>
                <a:spcPts val="0"/>
              </a:spcAft>
              <a:buSzPct val="80000"/>
              <a:buChar char="⚫"/>
            </a:pPr>
            <a:r>
              <a:rPr lang="en-US" sz="2800">
                <a:latin typeface="Times New Roman"/>
                <a:ea typeface="Times New Roman"/>
                <a:cs typeface="Times New Roman"/>
                <a:sym typeface="Times New Roman"/>
              </a:rPr>
              <a:t>Linkage editor / loader binds relocatable address to absolute (physical )address.</a:t>
            </a:r>
            <a:endParaRPr sz="2800">
              <a:latin typeface="Times New Roman"/>
              <a:ea typeface="Times New Roman"/>
              <a:cs typeface="Times New Roman"/>
              <a:sym typeface="Times New Roman"/>
            </a:endParaRPr>
          </a:p>
        </p:txBody>
      </p:sp>
      <p:sp>
        <p:nvSpPr>
          <p:cNvPr id="114" name="Google Shape;11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Address Translation Scheme</a:t>
            </a:r>
            <a:endParaRPr/>
          </a:p>
        </p:txBody>
      </p:sp>
      <p:sp>
        <p:nvSpPr>
          <p:cNvPr id="319" name="Google Shape;319;p20"/>
          <p:cNvSpPr txBox="1"/>
          <p:nvPr>
            <p:ph idx="1" type="body"/>
          </p:nvPr>
        </p:nvSpPr>
        <p:spPr>
          <a:xfrm>
            <a:off x="1072536" y="1447800"/>
            <a:ext cx="7681499" cy="3366247"/>
          </a:xfrm>
          <a:prstGeom prst="rect">
            <a:avLst/>
          </a:prstGeom>
          <a:noFill/>
          <a:ln>
            <a:noFill/>
          </a:ln>
        </p:spPr>
        <p:txBody>
          <a:bodyPr anchorCtr="0" anchor="t" bIns="45700" lIns="91425" spcFirstLastPara="1" rIns="91425" wrap="square" tIns="45700">
            <a:normAutofit fontScale="77500" lnSpcReduction="20000"/>
          </a:bodyPr>
          <a:lstStyle/>
          <a:p>
            <a:pPr indent="-283464" lvl="0" marL="365760" rtl="0" algn="l">
              <a:lnSpc>
                <a:spcPct val="150000"/>
              </a:lnSpc>
              <a:spcBef>
                <a:spcPts val="0"/>
              </a:spcBef>
              <a:spcAft>
                <a:spcPts val="0"/>
              </a:spcAft>
              <a:buSzPct val="80000"/>
              <a:buChar char="⚫"/>
            </a:pPr>
            <a:r>
              <a:rPr lang="en-US">
                <a:latin typeface="Times New Roman"/>
                <a:ea typeface="Times New Roman"/>
                <a:cs typeface="Times New Roman"/>
                <a:sym typeface="Times New Roman"/>
              </a:rPr>
              <a:t>Address generated by CPU is divided into:</a:t>
            </a:r>
            <a:endParaRPr/>
          </a:p>
          <a:p>
            <a:pPr indent="-237744" lvl="1" marL="640080" rtl="0" algn="l">
              <a:lnSpc>
                <a:spcPct val="150000"/>
              </a:lnSpc>
              <a:spcBef>
                <a:spcPts val="550"/>
              </a:spcBef>
              <a:spcAft>
                <a:spcPts val="0"/>
              </a:spcAft>
              <a:buSzPct val="100000"/>
              <a:buChar char="◦"/>
            </a:pPr>
            <a:r>
              <a:rPr i="1" lang="en-US">
                <a:latin typeface="Times New Roman"/>
                <a:ea typeface="Times New Roman"/>
                <a:cs typeface="Times New Roman"/>
                <a:sym typeface="Times New Roman"/>
              </a:rPr>
              <a:t>Page number</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 – used as an index into a </a:t>
            </a:r>
            <a:r>
              <a:rPr i="1" lang="en-US">
                <a:latin typeface="Times New Roman"/>
                <a:ea typeface="Times New Roman"/>
                <a:cs typeface="Times New Roman"/>
                <a:sym typeface="Times New Roman"/>
              </a:rPr>
              <a:t>page</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table</a:t>
            </a:r>
            <a:r>
              <a:rPr lang="en-US">
                <a:latin typeface="Times New Roman"/>
                <a:ea typeface="Times New Roman"/>
                <a:cs typeface="Times New Roman"/>
                <a:sym typeface="Times New Roman"/>
              </a:rPr>
              <a:t> which contains base address of each page in physical memory.</a:t>
            </a:r>
            <a:endParaRPr/>
          </a:p>
          <a:p>
            <a:pPr indent="-237744" lvl="1" marL="640080" rtl="0" algn="l">
              <a:lnSpc>
                <a:spcPct val="150000"/>
              </a:lnSpc>
              <a:spcBef>
                <a:spcPts val="550"/>
              </a:spcBef>
              <a:spcAft>
                <a:spcPts val="0"/>
              </a:spcAft>
              <a:buSzPct val="100000"/>
              <a:buChar char="◦"/>
            </a:pP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Page offset</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(d)</a:t>
            </a:r>
            <a:r>
              <a:rPr lang="en-US">
                <a:latin typeface="Times New Roman"/>
                <a:ea typeface="Times New Roman"/>
                <a:cs typeface="Times New Roman"/>
                <a:sym typeface="Times New Roman"/>
              </a:rPr>
              <a:t> – combined with base address to define the physical memory address that is sent to the memory unit.</a:t>
            </a:r>
            <a:endParaRPr>
              <a:latin typeface="Times New Roman"/>
              <a:ea typeface="Times New Roman"/>
              <a:cs typeface="Times New Roman"/>
              <a:sym typeface="Times New Roman"/>
            </a:endParaRPr>
          </a:p>
        </p:txBody>
      </p:sp>
      <p:sp>
        <p:nvSpPr>
          <p:cNvPr id="320" name="Google Shape;320;p20"/>
          <p:cNvSpPr/>
          <p:nvPr/>
        </p:nvSpPr>
        <p:spPr>
          <a:xfrm>
            <a:off x="1976718" y="4598894"/>
            <a:ext cx="4625788" cy="618565"/>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                               d</a:t>
            </a:r>
            <a:endParaRPr sz="2400">
              <a:solidFill>
                <a:schemeClr val="dk1"/>
              </a:solidFill>
              <a:latin typeface="Times New Roman"/>
              <a:ea typeface="Times New Roman"/>
              <a:cs typeface="Times New Roman"/>
              <a:sym typeface="Times New Roman"/>
            </a:endParaRPr>
          </a:p>
        </p:txBody>
      </p:sp>
      <p:cxnSp>
        <p:nvCxnSpPr>
          <p:cNvPr id="321" name="Google Shape;321;p20"/>
          <p:cNvCxnSpPr/>
          <p:nvPr/>
        </p:nvCxnSpPr>
        <p:spPr>
          <a:xfrm rot="5400000">
            <a:off x="4390465" y="4901453"/>
            <a:ext cx="658906" cy="1588"/>
          </a:xfrm>
          <a:prstGeom prst="straightConnector1">
            <a:avLst/>
          </a:prstGeom>
          <a:noFill/>
          <a:ln cap="flat" cmpd="sng" w="15875">
            <a:solidFill>
              <a:srgbClr val="C00000"/>
            </a:solidFill>
            <a:prstDash val="solid"/>
            <a:round/>
            <a:headEnd len="sm" w="sm" type="none"/>
            <a:tailEnd len="sm" w="sm" type="none"/>
          </a:ln>
        </p:spPr>
      </p:cxnSp>
      <p:sp>
        <p:nvSpPr>
          <p:cNvPr id="322" name="Google Shape;322;p20"/>
          <p:cNvSpPr txBox="1"/>
          <p:nvPr/>
        </p:nvSpPr>
        <p:spPr>
          <a:xfrm>
            <a:off x="2259105" y="4074459"/>
            <a:ext cx="504264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Page number             page offset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m – n )                             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Higher bits                  Lower bits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323" name="Google Shape;323;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Address Translation Architecture </a:t>
            </a:r>
            <a:endParaRPr sz="3600">
              <a:latin typeface="Times New Roman"/>
              <a:ea typeface="Times New Roman"/>
              <a:cs typeface="Times New Roman"/>
              <a:sym typeface="Times New Roman"/>
            </a:endParaRPr>
          </a:p>
        </p:txBody>
      </p:sp>
      <p:sp>
        <p:nvSpPr>
          <p:cNvPr id="330" name="Google Shape;330;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31" name="Google Shape;331;p21"/>
          <p:cNvPicPr preferRelativeResize="0"/>
          <p:nvPr/>
        </p:nvPicPr>
        <p:blipFill rotWithShape="1">
          <a:blip r:embed="rId3">
            <a:alphaModFix/>
          </a:blip>
          <a:srcRect b="1854" l="479" r="454" t="1533"/>
          <a:stretch/>
        </p:blipFill>
        <p:spPr>
          <a:xfrm>
            <a:off x="1748116" y="1600200"/>
            <a:ext cx="6718569" cy="4518212"/>
          </a:xfrm>
          <a:prstGeom prst="rect">
            <a:avLst/>
          </a:prstGeom>
          <a:noFill/>
          <a:ln cap="flat" cmpd="dbl" w="38100">
            <a:solidFill>
              <a:srgbClr val="CC6600"/>
            </a:solidFill>
            <a:prstDash val="solid"/>
            <a:miter lim="800000"/>
            <a:headEnd len="sm" w="sm" type="none"/>
            <a:tailEnd len="sm" w="sm" type="none"/>
          </a:ln>
        </p:spPr>
      </p:pic>
      <p:sp>
        <p:nvSpPr>
          <p:cNvPr id="332" name="Google Shape;332;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645920"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Paging Example </a:t>
            </a:r>
            <a:endParaRPr sz="3600">
              <a:latin typeface="Times New Roman"/>
              <a:ea typeface="Times New Roman"/>
              <a:cs typeface="Times New Roman"/>
              <a:sym typeface="Times New Roman"/>
            </a:endParaRPr>
          </a:p>
        </p:txBody>
      </p:sp>
      <p:sp>
        <p:nvSpPr>
          <p:cNvPr id="339" name="Google Shape;339;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40" name="Google Shape;340;p22"/>
          <p:cNvPicPr preferRelativeResize="0"/>
          <p:nvPr/>
        </p:nvPicPr>
        <p:blipFill rotWithShape="1">
          <a:blip r:embed="rId3">
            <a:alphaModFix/>
          </a:blip>
          <a:srcRect b="950" l="10391" r="10610" t="623"/>
          <a:stretch/>
        </p:blipFill>
        <p:spPr>
          <a:xfrm>
            <a:off x="1600199" y="1210235"/>
            <a:ext cx="6427695" cy="5282357"/>
          </a:xfrm>
          <a:prstGeom prst="rect">
            <a:avLst/>
          </a:prstGeom>
          <a:noFill/>
          <a:ln cap="flat" cmpd="dbl" w="38100">
            <a:solidFill>
              <a:srgbClr val="CC6600"/>
            </a:solidFill>
            <a:prstDash val="solid"/>
            <a:miter lim="800000"/>
            <a:headEnd len="sm" w="sm" type="none"/>
            <a:tailEnd len="sm" w="sm" type="none"/>
          </a:ln>
        </p:spPr>
      </p:pic>
      <p:sp>
        <p:nvSpPr>
          <p:cNvPr id="341" name="Google Shape;341;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043190" y="206063"/>
            <a:ext cx="6362163"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Paging Example: </a:t>
            </a:r>
            <a:br>
              <a:rPr lang="en-US">
                <a:latin typeface="Times New Roman"/>
                <a:ea typeface="Times New Roman"/>
                <a:cs typeface="Times New Roman"/>
                <a:sym typeface="Times New Roman"/>
              </a:rPr>
            </a:br>
            <a:r>
              <a:rPr lang="en-US" sz="2700">
                <a:solidFill>
                  <a:schemeClr val="dk1"/>
                </a:solidFill>
                <a:latin typeface="Times New Roman"/>
                <a:ea typeface="Times New Roman"/>
                <a:cs typeface="Times New Roman"/>
                <a:sym typeface="Times New Roman"/>
              </a:rPr>
              <a:t>for a 32-byte memory with 4 byte pages</a:t>
            </a:r>
            <a:br>
              <a:rPr lang="en-US" sz="5400">
                <a:solidFill>
                  <a:schemeClr val="dk1"/>
                </a:solidFill>
                <a:latin typeface="Arial"/>
                <a:ea typeface="Arial"/>
                <a:cs typeface="Arial"/>
                <a:sym typeface="Arial"/>
              </a:rPr>
            </a:br>
            <a:endParaRPr>
              <a:latin typeface="Times New Roman"/>
              <a:ea typeface="Times New Roman"/>
              <a:cs typeface="Times New Roman"/>
              <a:sym typeface="Times New Roman"/>
            </a:endParaRPr>
          </a:p>
        </p:txBody>
      </p:sp>
      <p:pic>
        <p:nvPicPr>
          <p:cNvPr id="348" name="Google Shape;348;p23"/>
          <p:cNvPicPr preferRelativeResize="0"/>
          <p:nvPr/>
        </p:nvPicPr>
        <p:blipFill rotWithShape="1">
          <a:blip r:embed="rId3">
            <a:alphaModFix/>
          </a:blip>
          <a:srcRect b="2016" l="21315" r="22215" t="1199"/>
          <a:stretch/>
        </p:blipFill>
        <p:spPr>
          <a:xfrm>
            <a:off x="52169" y="992778"/>
            <a:ext cx="4545957" cy="5865222"/>
          </a:xfrm>
          <a:prstGeom prst="rect">
            <a:avLst/>
          </a:prstGeom>
          <a:noFill/>
          <a:ln cap="flat" cmpd="thickThin" w="57150">
            <a:solidFill>
              <a:schemeClr val="dk1"/>
            </a:solidFill>
            <a:prstDash val="solid"/>
            <a:miter lim="800000"/>
            <a:headEnd len="sm" w="sm" type="none"/>
            <a:tailEnd len="sm" w="sm" type="none"/>
          </a:ln>
        </p:spPr>
      </p:pic>
      <p:sp>
        <p:nvSpPr>
          <p:cNvPr id="349" name="Google Shape;349;p23"/>
          <p:cNvSpPr txBox="1"/>
          <p:nvPr/>
        </p:nvSpPr>
        <p:spPr>
          <a:xfrm>
            <a:off x="4687910" y="1171978"/>
            <a:ext cx="4301544" cy="56323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Logical memory space=2</a:t>
            </a:r>
            <a:r>
              <a:rPr baseline="30000" lang="en-US" sz="2000">
                <a:solidFill>
                  <a:srgbClr val="0000FF"/>
                </a:solidFill>
                <a:latin typeface="Times New Roman"/>
                <a:ea typeface="Times New Roman"/>
                <a:cs typeface="Times New Roman"/>
                <a:sym typeface="Times New Roman"/>
              </a:rPr>
              <a:t>4</a:t>
            </a:r>
            <a:r>
              <a:rPr lang="en-US" sz="2000">
                <a:solidFill>
                  <a:srgbClr val="0000FF"/>
                </a:solidFill>
                <a:latin typeface="Times New Roman"/>
                <a:ea typeface="Times New Roman"/>
                <a:cs typeface="Times New Roman"/>
                <a:sym typeface="Times New Roman"/>
              </a:rPr>
              <a:t>=16 bytes</a:t>
            </a:r>
            <a:endParaRPr/>
          </a:p>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Page size=2</a:t>
            </a:r>
            <a:r>
              <a:rPr baseline="30000" lang="en-US" sz="2000">
                <a:solidFill>
                  <a:srgbClr val="0000FF"/>
                </a:solidFill>
                <a:latin typeface="Times New Roman"/>
                <a:ea typeface="Times New Roman"/>
                <a:cs typeface="Times New Roman"/>
                <a:sym typeface="Times New Roman"/>
              </a:rPr>
              <a:t>2</a:t>
            </a:r>
            <a:r>
              <a:rPr lang="en-US" sz="2000">
                <a:solidFill>
                  <a:srgbClr val="0000FF"/>
                </a:solidFill>
                <a:latin typeface="Times New Roman"/>
                <a:ea typeface="Times New Roman"/>
                <a:cs typeface="Times New Roman"/>
                <a:sym typeface="Times New Roman"/>
              </a:rPr>
              <a:t>=4 bytes</a:t>
            </a:r>
            <a:endParaRPr/>
          </a:p>
          <a:p>
            <a:pPr indent="0" lvl="0" marL="0" marR="0" rtl="0" algn="l">
              <a:lnSpc>
                <a:spcPct val="150000"/>
              </a:lnSpc>
              <a:spcBef>
                <a:spcPts val="0"/>
              </a:spcBef>
              <a:spcAft>
                <a:spcPts val="0"/>
              </a:spcAft>
              <a:buNone/>
            </a:pPr>
            <a:r>
              <a:rPr lang="en-US" sz="2000">
                <a:solidFill>
                  <a:srgbClr val="FF0000"/>
                </a:solidFill>
                <a:latin typeface="Times New Roman"/>
                <a:ea typeface="Times New Roman"/>
                <a:cs typeface="Times New Roman"/>
                <a:sym typeface="Times New Roman"/>
              </a:rPr>
              <a:t>m=4</a:t>
            </a:r>
            <a:endParaRPr/>
          </a:p>
          <a:p>
            <a:pPr indent="0" lvl="0" marL="0" marR="0" rtl="0" algn="l">
              <a:lnSpc>
                <a:spcPct val="150000"/>
              </a:lnSpc>
              <a:spcBef>
                <a:spcPts val="0"/>
              </a:spcBef>
              <a:spcAft>
                <a:spcPts val="0"/>
              </a:spcAft>
              <a:buNone/>
            </a:pPr>
            <a:r>
              <a:rPr lang="en-US" sz="2000">
                <a:solidFill>
                  <a:srgbClr val="FF0000"/>
                </a:solidFill>
                <a:latin typeface="Times New Roman"/>
                <a:ea typeface="Times New Roman"/>
                <a:cs typeface="Times New Roman"/>
                <a:sym typeface="Times New Roman"/>
              </a:rPr>
              <a:t>n=2</a:t>
            </a:r>
            <a:endParaRPr/>
          </a:p>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m-n = page no bits</a:t>
            </a:r>
            <a:endParaRPr/>
          </a:p>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N=offset bits</a:t>
            </a:r>
            <a:endParaRPr/>
          </a:p>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000">
                <a:solidFill>
                  <a:srgbClr val="FF0000"/>
                </a:solidFill>
                <a:latin typeface="Times New Roman"/>
                <a:ea typeface="Times New Roman"/>
                <a:cs typeface="Times New Roman"/>
                <a:sym typeface="Times New Roman"/>
              </a:rPr>
              <a:t>Logical address 0, is page 0, offset = 0</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So physical address= (5 * 4) + 0 = 20</a:t>
            </a:r>
            <a:endParaRPr/>
          </a:p>
          <a:p>
            <a:pPr indent="0" lvl="0" marL="0" marR="0" rtl="0" algn="l">
              <a:lnSpc>
                <a:spcPct val="150000"/>
              </a:lnSpc>
              <a:spcBef>
                <a:spcPts val="0"/>
              </a:spcBef>
              <a:spcAft>
                <a:spcPts val="0"/>
              </a:spcAft>
              <a:buNone/>
            </a:pPr>
            <a:r>
              <a:rPr lang="en-US" sz="2000">
                <a:solidFill>
                  <a:srgbClr val="FF0000"/>
                </a:solidFill>
                <a:latin typeface="Times New Roman"/>
                <a:ea typeface="Times New Roman"/>
                <a:cs typeface="Times New Roman"/>
                <a:sym typeface="Times New Roman"/>
              </a:rPr>
              <a:t>Logical address 3, is page 0, offset = 3</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000">
                <a:solidFill>
                  <a:srgbClr val="0000FF"/>
                </a:solidFill>
                <a:latin typeface="Times New Roman"/>
                <a:ea typeface="Times New Roman"/>
                <a:cs typeface="Times New Roman"/>
                <a:sym typeface="Times New Roman"/>
              </a:rPr>
              <a:t>So physical address = ( 5 * 4) + 3 = 23</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50" name="Google Shape;350;p23"/>
          <p:cNvSpPr txBox="1"/>
          <p:nvPr/>
        </p:nvSpPr>
        <p:spPr>
          <a:xfrm>
            <a:off x="1157257" y="1631938"/>
            <a:ext cx="26659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00FF"/>
                </a:solidFill>
                <a:latin typeface="Times New Roman"/>
                <a:ea typeface="Times New Roman"/>
                <a:cs typeface="Times New Roman"/>
                <a:sym typeface="Times New Roman"/>
              </a:rPr>
              <a:t>Page table contains frame no.</a:t>
            </a:r>
            <a:endParaRPr b="1" sz="1400">
              <a:solidFill>
                <a:srgbClr val="0000FF"/>
              </a:solidFill>
              <a:latin typeface="Times New Roman"/>
              <a:ea typeface="Times New Roman"/>
              <a:cs typeface="Times New Roman"/>
              <a:sym typeface="Times New Roman"/>
            </a:endParaRPr>
          </a:p>
        </p:txBody>
      </p:sp>
      <p:sp>
        <p:nvSpPr>
          <p:cNvPr id="351" name="Google Shape;351;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1c983c637c_0_0"/>
          <p:cNvSpPr txBox="1"/>
          <p:nvPr>
            <p:ph type="title"/>
          </p:nvPr>
        </p:nvSpPr>
        <p:spPr>
          <a:xfrm>
            <a:off x="1435608" y="274320"/>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9" name="Google Shape;359;g21c983c637c_0_0"/>
          <p:cNvSpPr txBox="1"/>
          <p:nvPr/>
        </p:nvSpPr>
        <p:spPr>
          <a:xfrm>
            <a:off x="1435600" y="873100"/>
            <a:ext cx="6802500" cy="5679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US" sz="1700"/>
              <a:t>As a concrete (although minuscule) example, consider the memory in Figure 8.9.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US" sz="1700"/>
              <a:t>Here, in the logical address, n= 2 and m = 4. Using a page size of 4 bytes and a physical memory of 32 bytes (8 pages), we show how the user's view of memory can be mapped into physical memory. Logical address 0 is page 0, offset 0.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US" sz="1700"/>
              <a:t>Indexing into the page table, we find that page 0 is in frame 5. Thus, logical address 0 maps to physical address 20 [= (5 x 4) + 0]. </a:t>
            </a:r>
            <a:endParaRPr sz="1700"/>
          </a:p>
          <a:p>
            <a:pPr indent="-336550" lvl="0" marL="457200" rtl="0" algn="l">
              <a:spcBef>
                <a:spcPts val="0"/>
              </a:spcBef>
              <a:spcAft>
                <a:spcPts val="0"/>
              </a:spcAft>
              <a:buSzPts val="1700"/>
              <a:buChar char="●"/>
            </a:pPr>
            <a:r>
              <a:rPr lang="en-US" sz="1700"/>
              <a:t>Logical address 3 (page 0, offset 3) maps to physical address 23 [ = (5 x 4) + 3].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US" sz="1700"/>
              <a:t>Logical address 4 is page 1, offset 0; according to the page table, page 1 is mapped to</a:t>
            </a:r>
            <a:endParaRPr sz="1700"/>
          </a:p>
          <a:p>
            <a:pPr indent="-336550" lvl="0" marL="457200" rtl="0" algn="l">
              <a:spcBef>
                <a:spcPts val="0"/>
              </a:spcBef>
              <a:spcAft>
                <a:spcPts val="0"/>
              </a:spcAft>
              <a:buSzPts val="1700"/>
              <a:buChar char="●"/>
            </a:pPr>
            <a:r>
              <a:rPr lang="en-US" sz="1700"/>
              <a:t>frame 6.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US" sz="1700"/>
              <a:t>Thus, logical address 4 maps to physical address 24 [ = ( 6 x 4) + O].</a:t>
            </a:r>
            <a:endParaRPr sz="1700"/>
          </a:p>
          <a:p>
            <a:pPr indent="-336550" lvl="0" marL="457200" rtl="0" algn="l">
              <a:spcBef>
                <a:spcPts val="0"/>
              </a:spcBef>
              <a:spcAft>
                <a:spcPts val="0"/>
              </a:spcAft>
              <a:buSzPts val="1700"/>
              <a:buChar char="●"/>
            </a:pPr>
            <a:r>
              <a:rPr lang="en-US" sz="1700"/>
              <a:t>Logical address 13 maps to physical address 9.</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1152272"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Free Frames</a:t>
            </a:r>
            <a:endParaRPr/>
          </a:p>
        </p:txBody>
      </p:sp>
      <p:sp>
        <p:nvSpPr>
          <p:cNvPr id="365" name="Google Shape;365;p24"/>
          <p:cNvSpPr txBox="1"/>
          <p:nvPr/>
        </p:nvSpPr>
        <p:spPr>
          <a:xfrm>
            <a:off x="2544763" y="6324600"/>
            <a:ext cx="1781257"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Before allocation</a:t>
            </a:r>
            <a:endParaRPr/>
          </a:p>
        </p:txBody>
      </p:sp>
      <p:sp>
        <p:nvSpPr>
          <p:cNvPr id="366" name="Google Shape;366;p24"/>
          <p:cNvSpPr txBox="1"/>
          <p:nvPr/>
        </p:nvSpPr>
        <p:spPr>
          <a:xfrm>
            <a:off x="5653088" y="6345238"/>
            <a:ext cx="1640193"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After allocation</a:t>
            </a:r>
            <a:endParaRPr/>
          </a:p>
        </p:txBody>
      </p:sp>
      <p:sp>
        <p:nvSpPr>
          <p:cNvPr id="367" name="Google Shape;367;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pic>
        <p:nvPicPr>
          <p:cNvPr id="369" name="Google Shape;369;p24"/>
          <p:cNvPicPr preferRelativeResize="0"/>
          <p:nvPr/>
        </p:nvPicPr>
        <p:blipFill rotWithShape="1">
          <a:blip r:embed="rId3">
            <a:alphaModFix/>
          </a:blip>
          <a:srcRect b="0" l="0" r="0" t="0"/>
          <a:stretch/>
        </p:blipFill>
        <p:spPr>
          <a:xfrm>
            <a:off x="1232492" y="893652"/>
            <a:ext cx="6982835" cy="5009696"/>
          </a:xfrm>
          <a:prstGeom prst="rect">
            <a:avLst/>
          </a:prstGeom>
          <a:noFill/>
          <a:ln cap="flat" cmpd="sng" w="9525">
            <a:solidFill>
              <a:srgbClr val="0000FF"/>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1062121"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Memory Protection</a:t>
            </a:r>
            <a:endParaRPr/>
          </a:p>
        </p:txBody>
      </p:sp>
      <p:sp>
        <p:nvSpPr>
          <p:cNvPr id="375" name="Google Shape;375;p25"/>
          <p:cNvSpPr txBox="1"/>
          <p:nvPr>
            <p:ph idx="1" type="body"/>
          </p:nvPr>
        </p:nvSpPr>
        <p:spPr>
          <a:xfrm>
            <a:off x="1035994" y="872715"/>
            <a:ext cx="8108006" cy="5382184"/>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Memory protection implemented by associating protection bit with each frame.</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 One bit can define a page to be read-write or read only. Every reference to memory goes through the page table to find correct frame number. While computing physical address, protection bits are checked to verify, no writers are being made to read-only page.</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Illegal attempts are trapped by OS. One more bit is </a:t>
            </a:r>
            <a:r>
              <a:rPr i="1" lang="en-US" sz="2000">
                <a:latin typeface="Times New Roman"/>
                <a:ea typeface="Times New Roman"/>
                <a:cs typeface="Times New Roman"/>
                <a:sym typeface="Times New Roman"/>
              </a:rPr>
              <a:t>Valid-invalid</a:t>
            </a:r>
            <a:r>
              <a:rPr lang="en-US" sz="2000">
                <a:latin typeface="Times New Roman"/>
                <a:ea typeface="Times New Roman"/>
                <a:cs typeface="Times New Roman"/>
                <a:sym typeface="Times New Roman"/>
              </a:rPr>
              <a:t> bit </a:t>
            </a:r>
            <a:endParaRPr/>
          </a:p>
          <a:p>
            <a:pPr indent="-283464" lvl="0" marL="365760" rtl="0" algn="l">
              <a:lnSpc>
                <a:spcPct val="150000"/>
              </a:lnSpc>
              <a:spcBef>
                <a:spcPts val="600"/>
              </a:spcBef>
              <a:spcAft>
                <a:spcPts val="0"/>
              </a:spcAft>
              <a:buSzPts val="1600"/>
              <a:buChar char="⚫"/>
            </a:pPr>
            <a:r>
              <a:rPr i="1" lang="en-US" sz="2000">
                <a:latin typeface="Times New Roman"/>
                <a:ea typeface="Times New Roman"/>
                <a:cs typeface="Times New Roman"/>
                <a:sym typeface="Times New Roman"/>
              </a:rPr>
              <a:t>Valid-invalid</a:t>
            </a:r>
            <a:r>
              <a:rPr lang="en-US" sz="2000">
                <a:latin typeface="Times New Roman"/>
                <a:ea typeface="Times New Roman"/>
                <a:cs typeface="Times New Roman"/>
                <a:sym typeface="Times New Roman"/>
              </a:rPr>
              <a:t> bit attached to each entry in the page table:</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“valid” indicates that the associated page is </a:t>
            </a:r>
            <a:r>
              <a:rPr lang="en-US" sz="2000">
                <a:solidFill>
                  <a:srgbClr val="0000FF"/>
                </a:solidFill>
                <a:latin typeface="Times New Roman"/>
                <a:ea typeface="Times New Roman"/>
                <a:cs typeface="Times New Roman"/>
                <a:sym typeface="Times New Roman"/>
              </a:rPr>
              <a:t>in the process’ logical address space</a:t>
            </a:r>
            <a:r>
              <a:rPr lang="en-US" sz="2000">
                <a:latin typeface="Times New Roman"/>
                <a:ea typeface="Times New Roman"/>
                <a:cs typeface="Times New Roman"/>
                <a:sym typeface="Times New Roman"/>
              </a:rPr>
              <a:t>, and is thus a legal page.</a:t>
            </a:r>
            <a:endParaRPr/>
          </a:p>
          <a:p>
            <a:pPr indent="-237744" lvl="1" marL="640080" rtl="0" algn="l">
              <a:lnSpc>
                <a:spcPct val="150000"/>
              </a:lnSpc>
              <a:spcBef>
                <a:spcPts val="550"/>
              </a:spcBef>
              <a:spcAft>
                <a:spcPts val="0"/>
              </a:spcAft>
              <a:buSzPts val="2000"/>
              <a:buChar char="◦"/>
            </a:pPr>
            <a:r>
              <a:rPr lang="en-US" sz="2000">
                <a:latin typeface="Times New Roman"/>
                <a:ea typeface="Times New Roman"/>
                <a:cs typeface="Times New Roman"/>
                <a:sym typeface="Times New Roman"/>
              </a:rPr>
              <a:t>“invalid” indicates that the page is not in the process’ logical address space.</a:t>
            </a:r>
            <a:endParaRPr sz="2000">
              <a:latin typeface="Times New Roman"/>
              <a:ea typeface="Times New Roman"/>
              <a:cs typeface="Times New Roman"/>
              <a:sym typeface="Times New Roman"/>
            </a:endParaRPr>
          </a:p>
        </p:txBody>
      </p:sp>
      <p:sp>
        <p:nvSpPr>
          <p:cNvPr id="376" name="Google Shape;376;p25"/>
          <p:cNvSpPr txBox="1"/>
          <p:nvPr>
            <p:ph idx="11" type="ftr"/>
          </p:nvPr>
        </p:nvSpPr>
        <p:spPr>
          <a:xfrm>
            <a:off x="5341513" y="6030912"/>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5"/>
          <p:cNvSpPr txBox="1"/>
          <p:nvPr>
            <p:ph idx="10" type="dt"/>
          </p:nvPr>
        </p:nvSpPr>
        <p:spPr>
          <a:xfrm>
            <a:off x="3207913" y="6030912"/>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182875" y="0"/>
            <a:ext cx="8961125" cy="8445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Valid (v) or Invalid (i) Bit In A Page Table</a:t>
            </a:r>
            <a:endParaRPr/>
          </a:p>
        </p:txBody>
      </p:sp>
      <p:sp>
        <p:nvSpPr>
          <p:cNvPr id="383" name="Google Shape;383;p26"/>
          <p:cNvSpPr txBox="1"/>
          <p:nvPr>
            <p:ph idx="11" type="ftr"/>
          </p:nvPr>
        </p:nvSpPr>
        <p:spPr>
          <a:xfrm>
            <a:off x="2366492" y="5923723"/>
            <a:ext cx="2987448"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6"/>
          <p:cNvSpPr txBox="1"/>
          <p:nvPr>
            <p:ph idx="10" type="dt"/>
          </p:nvPr>
        </p:nvSpPr>
        <p:spPr>
          <a:xfrm>
            <a:off x="3001849" y="5640387"/>
            <a:ext cx="2201277"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385" name="Google Shape;385;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86" name="Google Shape;386;p26"/>
          <p:cNvPicPr preferRelativeResize="0"/>
          <p:nvPr/>
        </p:nvPicPr>
        <p:blipFill rotWithShape="1">
          <a:blip r:embed="rId3">
            <a:alphaModFix/>
          </a:blip>
          <a:srcRect b="603" l="7300" r="7300" t="603"/>
          <a:stretch/>
        </p:blipFill>
        <p:spPr>
          <a:xfrm>
            <a:off x="218941" y="1893194"/>
            <a:ext cx="5306379" cy="4803820"/>
          </a:xfrm>
          <a:prstGeom prst="rect">
            <a:avLst/>
          </a:prstGeom>
          <a:noFill/>
          <a:ln cap="flat" cmpd="dbl" w="38100">
            <a:solidFill>
              <a:srgbClr val="CC6600"/>
            </a:solidFill>
            <a:prstDash val="solid"/>
            <a:miter lim="800000"/>
            <a:headEnd len="sm" w="sm" type="none"/>
            <a:tailEnd len="sm" w="sm" type="none"/>
          </a:ln>
        </p:spPr>
      </p:pic>
      <p:sp>
        <p:nvSpPr>
          <p:cNvPr id="387" name="Google Shape;387;p26"/>
          <p:cNvSpPr txBox="1"/>
          <p:nvPr/>
        </p:nvSpPr>
        <p:spPr>
          <a:xfrm>
            <a:off x="1030310" y="682580"/>
            <a:ext cx="811369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rgbClr val="0000FF"/>
                </a:solidFill>
                <a:latin typeface="Times New Roman"/>
                <a:ea typeface="Times New Roman"/>
                <a:cs typeface="Times New Roman"/>
                <a:sym typeface="Times New Roman"/>
              </a:rPr>
              <a:t>Consider a system with 14 bit address space (0 - 16383)</a:t>
            </a:r>
            <a:endParaRPr/>
          </a:p>
          <a:p>
            <a:pPr indent="0" lvl="0" marL="0" marR="0" rtl="0" algn="l">
              <a:lnSpc>
                <a:spcPct val="150000"/>
              </a:lnSpc>
              <a:spcBef>
                <a:spcPts val="0"/>
              </a:spcBef>
              <a:spcAft>
                <a:spcPts val="0"/>
              </a:spcAft>
              <a:buNone/>
            </a:pPr>
            <a:r>
              <a:rPr lang="en-US" sz="1600">
                <a:solidFill>
                  <a:srgbClr val="0000FF"/>
                </a:solidFill>
                <a:latin typeface="Times New Roman"/>
                <a:ea typeface="Times New Roman"/>
                <a:cs typeface="Times New Roman"/>
                <a:sym typeface="Times New Roman"/>
              </a:rPr>
              <a:t>1 page = 2 KB = 2</a:t>
            </a:r>
            <a:r>
              <a:rPr baseline="30000" lang="en-US" sz="1600">
                <a:solidFill>
                  <a:srgbClr val="0000FF"/>
                </a:solidFill>
                <a:latin typeface="Times New Roman"/>
                <a:ea typeface="Times New Roman"/>
                <a:cs typeface="Times New Roman"/>
                <a:sym typeface="Times New Roman"/>
              </a:rPr>
              <a:t>11</a:t>
            </a:r>
            <a:r>
              <a:rPr lang="en-US" sz="1600">
                <a:solidFill>
                  <a:srgbClr val="0000FF"/>
                </a:solidFill>
                <a:latin typeface="Times New Roman"/>
                <a:ea typeface="Times New Roman"/>
                <a:cs typeface="Times New Roman"/>
                <a:sym typeface="Times New Roman"/>
              </a:rPr>
              <a:t> = 2048 bytes</a:t>
            </a:r>
            <a:endParaRPr/>
          </a:p>
          <a:p>
            <a:pPr indent="0" lvl="0" marL="0" marR="0" rtl="0" algn="l">
              <a:lnSpc>
                <a:spcPct val="150000"/>
              </a:lnSpc>
              <a:spcBef>
                <a:spcPts val="0"/>
              </a:spcBef>
              <a:spcAft>
                <a:spcPts val="0"/>
              </a:spcAft>
              <a:buNone/>
            </a:pPr>
            <a:r>
              <a:rPr lang="en-US" sz="1600">
                <a:solidFill>
                  <a:srgbClr val="0000FF"/>
                </a:solidFill>
                <a:latin typeface="Times New Roman"/>
                <a:ea typeface="Times New Roman"/>
                <a:cs typeface="Times New Roman"/>
                <a:sym typeface="Times New Roman"/>
              </a:rPr>
              <a:t>A program requires address space 0 - 10468</a:t>
            </a:r>
            <a:endParaRPr sz="1600">
              <a:solidFill>
                <a:srgbClr val="0000FF"/>
              </a:solidFill>
              <a:latin typeface="Times New Roman"/>
              <a:ea typeface="Times New Roman"/>
              <a:cs typeface="Times New Roman"/>
              <a:sym typeface="Times New Roman"/>
            </a:endParaRPr>
          </a:p>
        </p:txBody>
      </p:sp>
      <p:sp>
        <p:nvSpPr>
          <p:cNvPr id="388" name="Google Shape;388;p26"/>
          <p:cNvSpPr txBox="1"/>
          <p:nvPr/>
        </p:nvSpPr>
        <p:spPr>
          <a:xfrm>
            <a:off x="257576" y="3387145"/>
            <a:ext cx="284623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2047</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4095</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6143</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8191</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10239</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                                      Internal                </a:t>
            </a:r>
            <a:endParaRPr/>
          </a:p>
          <a:p>
            <a:pPr indent="0" lvl="0" marL="0" marR="0" rtl="0" algn="l">
              <a:spcBef>
                <a:spcPts val="0"/>
              </a:spcBef>
              <a:spcAft>
                <a:spcPts val="0"/>
              </a:spcAft>
              <a:buNone/>
            </a:pPr>
            <a:r>
              <a:rPr lang="en-US" sz="1200">
                <a:solidFill>
                  <a:srgbClr val="0000FF"/>
                </a:solidFill>
                <a:latin typeface="Times New Roman"/>
                <a:ea typeface="Times New Roman"/>
                <a:cs typeface="Times New Roman"/>
                <a:sym typeface="Times New Roman"/>
              </a:rPr>
              <a:t>                                   Fragmentation</a:t>
            </a:r>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0000FF"/>
              </a:solidFill>
              <a:latin typeface="Times New Roman"/>
              <a:ea typeface="Times New Roman"/>
              <a:cs typeface="Times New Roman"/>
              <a:sym typeface="Times New Roman"/>
            </a:endParaRPr>
          </a:p>
        </p:txBody>
      </p:sp>
      <p:cxnSp>
        <p:nvCxnSpPr>
          <p:cNvPr id="389" name="Google Shape;389;p26"/>
          <p:cNvCxnSpPr/>
          <p:nvPr/>
        </p:nvCxnSpPr>
        <p:spPr>
          <a:xfrm flipH="1" rot="10800000">
            <a:off x="772732" y="5215944"/>
            <a:ext cx="682581" cy="12879"/>
          </a:xfrm>
          <a:prstGeom prst="straightConnector1">
            <a:avLst/>
          </a:prstGeom>
          <a:noFill/>
          <a:ln cap="flat" cmpd="sng" w="9525">
            <a:solidFill>
              <a:srgbClr val="0000FF"/>
            </a:solidFill>
            <a:prstDash val="dash"/>
            <a:round/>
            <a:headEnd len="sm" w="sm" type="none"/>
            <a:tailEnd len="sm" w="sm" type="none"/>
          </a:ln>
        </p:spPr>
      </p:cxnSp>
      <p:sp>
        <p:nvSpPr>
          <p:cNvPr id="390" name="Google Shape;390;p26"/>
          <p:cNvSpPr/>
          <p:nvPr/>
        </p:nvSpPr>
        <p:spPr>
          <a:xfrm>
            <a:off x="1519707" y="5203064"/>
            <a:ext cx="167425" cy="309093"/>
          </a:xfrm>
          <a:prstGeom prst="rightBrace">
            <a:avLst>
              <a:gd fmla="val 8333" name="adj1"/>
              <a:gd fmla="val 50000" name="adj2"/>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1" name="Google Shape;391;p26"/>
          <p:cNvSpPr txBox="1"/>
          <p:nvPr/>
        </p:nvSpPr>
        <p:spPr>
          <a:xfrm>
            <a:off x="5769735" y="2292439"/>
            <a:ext cx="3181081" cy="300082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C00000"/>
                </a:solidFill>
                <a:latin typeface="Times New Roman"/>
                <a:ea typeface="Times New Roman"/>
                <a:cs typeface="Times New Roman"/>
                <a:sym typeface="Times New Roman"/>
              </a:rPr>
              <a:t>Here only 0-5 pages are valid, attempts to access page 6 &amp; 7 set protection bit to invalid. Page 5 is classified as valid so, addresses upto 12, 287 are valid &amp; addresess from 12288-16383 are invalid.</a:t>
            </a:r>
            <a:endParaRPr sz="1800">
              <a:solidFill>
                <a:srgbClr val="C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397" name="Google Shape;397;p27"/>
          <p:cNvSpPr txBox="1"/>
          <p:nvPr>
            <p:ph type="title"/>
          </p:nvPr>
        </p:nvSpPr>
        <p:spPr>
          <a:xfrm>
            <a:off x="1203788"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Segmentation</a:t>
            </a:r>
            <a:endParaRPr/>
          </a:p>
        </p:txBody>
      </p:sp>
      <p:sp>
        <p:nvSpPr>
          <p:cNvPr id="398" name="Google Shape;398;p27"/>
          <p:cNvSpPr txBox="1"/>
          <p:nvPr>
            <p:ph idx="1" type="body"/>
          </p:nvPr>
        </p:nvSpPr>
        <p:spPr>
          <a:xfrm>
            <a:off x="1100757" y="945524"/>
            <a:ext cx="7498080" cy="563558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70000"/>
              </a:lnSpc>
              <a:spcBef>
                <a:spcPts val="0"/>
              </a:spcBef>
              <a:spcAft>
                <a:spcPts val="0"/>
              </a:spcAft>
              <a:buSzPct val="79999"/>
              <a:buChar char="⚫"/>
            </a:pPr>
            <a:r>
              <a:rPr lang="en-US" sz="1800">
                <a:latin typeface="Times New Roman"/>
                <a:ea typeface="Times New Roman"/>
                <a:cs typeface="Times New Roman"/>
                <a:sym typeface="Times New Roman"/>
              </a:rPr>
              <a:t>Memory-management scheme that supports user view of memory. </a:t>
            </a:r>
            <a:endParaRPr sz="1800">
              <a:latin typeface="Times New Roman"/>
              <a:ea typeface="Times New Roman"/>
              <a:cs typeface="Times New Roman"/>
              <a:sym typeface="Times New Roman"/>
            </a:endParaRPr>
          </a:p>
          <a:p>
            <a:pPr indent="-283464" lvl="0" marL="365760" rtl="0" algn="l">
              <a:lnSpc>
                <a:spcPct val="170000"/>
              </a:lnSpc>
              <a:spcBef>
                <a:spcPts val="600"/>
              </a:spcBef>
              <a:spcAft>
                <a:spcPts val="0"/>
              </a:spcAft>
              <a:buSzPct val="79999"/>
              <a:buChar char="⚫"/>
            </a:pPr>
            <a:r>
              <a:rPr lang="en-US" sz="1800">
                <a:latin typeface="Times New Roman"/>
                <a:ea typeface="Times New Roman"/>
                <a:cs typeface="Times New Roman"/>
                <a:sym typeface="Times New Roman"/>
              </a:rPr>
              <a:t>User prefer to see memory as collection of variable length segments than logical address space as array of bytes.</a:t>
            </a:r>
            <a:endParaRPr sz="1800">
              <a:latin typeface="Times New Roman"/>
              <a:ea typeface="Times New Roman"/>
              <a:cs typeface="Times New Roman"/>
              <a:sym typeface="Times New Roman"/>
            </a:endParaRPr>
          </a:p>
          <a:p>
            <a:pPr indent="-283464" lvl="0" marL="365760" rtl="0" algn="l">
              <a:lnSpc>
                <a:spcPct val="170000"/>
              </a:lnSpc>
              <a:spcBef>
                <a:spcPts val="600"/>
              </a:spcBef>
              <a:spcAft>
                <a:spcPts val="0"/>
              </a:spcAft>
              <a:buSzPct val="79999"/>
              <a:buChar char="⚫"/>
            </a:pPr>
            <a:r>
              <a:rPr lang="en-US" sz="1800">
                <a:latin typeface="Times New Roman"/>
                <a:ea typeface="Times New Roman"/>
                <a:cs typeface="Times New Roman"/>
                <a:sym typeface="Times New Roman"/>
              </a:rPr>
              <a:t>A program is a collection of segments.  A segment is a logical unit such as:</a:t>
            </a:r>
            <a:endParaRPr/>
          </a:p>
          <a:p>
            <a:pPr indent="-283464" lvl="0" marL="365760" rtl="0" algn="l">
              <a:lnSpc>
                <a:spcPct val="150000"/>
              </a:lnSpc>
              <a:spcBef>
                <a:spcPts val="600"/>
              </a:spcBef>
              <a:spcAft>
                <a:spcPts val="0"/>
              </a:spcAft>
              <a:buSzPct val="79999"/>
              <a:buFont typeface="Arial"/>
              <a:buNone/>
            </a:pPr>
            <a:r>
              <a:rPr lang="en-US" sz="1800">
                <a:latin typeface="Times New Roman"/>
                <a:ea typeface="Times New Roman"/>
                <a:cs typeface="Times New Roman"/>
                <a:sym typeface="Times New Roman"/>
              </a:rPr>
              <a:t>		</a:t>
            </a:r>
            <a:r>
              <a:rPr lang="en-US" sz="1800">
                <a:solidFill>
                  <a:srgbClr val="0000FF"/>
                </a:solidFill>
                <a:latin typeface="Times New Roman"/>
                <a:ea typeface="Times New Roman"/>
                <a:cs typeface="Times New Roman"/>
                <a:sym typeface="Times New Roman"/>
              </a:rPr>
              <a:t>main program,</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procedure, </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function,</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method,</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object,</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local variables, global variables,</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common block,</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stack,</a:t>
            </a:r>
            <a:endParaRPr/>
          </a:p>
          <a:p>
            <a:pPr indent="-283464" lvl="0" marL="365760" rtl="0" algn="l">
              <a:lnSpc>
                <a:spcPct val="150000"/>
              </a:lnSpc>
              <a:spcBef>
                <a:spcPts val="600"/>
              </a:spcBef>
              <a:spcAft>
                <a:spcPts val="0"/>
              </a:spcAft>
              <a:buSzPct val="79999"/>
              <a:buFont typeface="Arial"/>
              <a:buNone/>
            </a:pPr>
            <a:r>
              <a:rPr lang="en-US" sz="1800">
                <a:solidFill>
                  <a:srgbClr val="0000FF"/>
                </a:solidFill>
                <a:latin typeface="Times New Roman"/>
                <a:ea typeface="Times New Roman"/>
                <a:cs typeface="Times New Roman"/>
                <a:sym typeface="Times New Roman"/>
              </a:rPr>
              <a:t>		symbol table, arrays</a:t>
            </a:r>
            <a:endParaRPr/>
          </a:p>
        </p:txBody>
      </p:sp>
      <p:sp>
        <p:nvSpPr>
          <p:cNvPr id="399" name="Google Shape;399;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400" name="Google Shape;400;p27"/>
          <p:cNvSpPr/>
          <p:nvPr/>
        </p:nvSpPr>
        <p:spPr>
          <a:xfrm>
            <a:off x="5255887" y="2835965"/>
            <a:ext cx="1012391" cy="3499693"/>
          </a:xfrm>
          <a:prstGeom prst="rightBrace">
            <a:avLst>
              <a:gd fmla="val 8333" name="adj1"/>
              <a:gd fmla="val 50000" name="adj2"/>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1" name="Google Shape;401;p27"/>
          <p:cNvSpPr txBox="1"/>
          <p:nvPr/>
        </p:nvSpPr>
        <p:spPr>
          <a:xfrm>
            <a:off x="6400800" y="3595632"/>
            <a:ext cx="2478157"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C00000"/>
                </a:solidFill>
                <a:latin typeface="Times New Roman"/>
                <a:ea typeface="Times New Roman"/>
                <a:cs typeface="Times New Roman"/>
                <a:sym typeface="Times New Roman"/>
              </a:rPr>
              <a:t>Compiler automatically constructs segments of input program.</a:t>
            </a:r>
            <a:endParaRPr sz="1800">
              <a:solidFill>
                <a:srgbClr val="C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07" name="Google Shape;407;p28"/>
          <p:cNvSpPr txBox="1"/>
          <p:nvPr>
            <p:ph type="title"/>
          </p:nvPr>
        </p:nvSpPr>
        <p:spPr>
          <a:xfrm>
            <a:off x="1045643"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User’s View of a Program</a:t>
            </a:r>
            <a:endParaRPr sz="2400">
              <a:latin typeface="Times New Roman"/>
              <a:ea typeface="Times New Roman"/>
              <a:cs typeface="Times New Roman"/>
              <a:sym typeface="Times New Roman"/>
            </a:endParaRPr>
          </a:p>
        </p:txBody>
      </p:sp>
      <p:pic>
        <p:nvPicPr>
          <p:cNvPr id="408" name="Google Shape;408;p28"/>
          <p:cNvPicPr preferRelativeResize="0"/>
          <p:nvPr/>
        </p:nvPicPr>
        <p:blipFill rotWithShape="1">
          <a:blip r:embed="rId3">
            <a:alphaModFix/>
          </a:blip>
          <a:srcRect b="1842" l="21700" r="21819" t="1469"/>
          <a:stretch/>
        </p:blipFill>
        <p:spPr>
          <a:xfrm>
            <a:off x="618752" y="1314531"/>
            <a:ext cx="3980142" cy="5109903"/>
          </a:xfrm>
          <a:prstGeom prst="rect">
            <a:avLst/>
          </a:prstGeom>
          <a:noFill/>
          <a:ln cap="flat" cmpd="thickThin" w="57150">
            <a:solidFill>
              <a:schemeClr val="dk1"/>
            </a:solidFill>
            <a:prstDash val="solid"/>
            <a:miter lim="800000"/>
            <a:headEnd len="sm" w="sm" type="none"/>
            <a:tailEnd len="sm" w="sm" type="none"/>
          </a:ln>
        </p:spPr>
      </p:pic>
      <p:sp>
        <p:nvSpPr>
          <p:cNvPr id="409" name="Google Shape;409;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410" name="Google Shape;410;p28"/>
          <p:cNvSpPr txBox="1"/>
          <p:nvPr/>
        </p:nvSpPr>
        <p:spPr>
          <a:xfrm>
            <a:off x="5459507" y="2891117"/>
            <a:ext cx="2971800" cy="14219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FF"/>
                </a:solidFill>
                <a:latin typeface="Times New Roman"/>
                <a:ea typeface="Times New Roman"/>
                <a:cs typeface="Times New Roman"/>
                <a:sym typeface="Times New Roman"/>
              </a:rPr>
              <a:t>Segments without caring what addresses in memory these elements occupy</a:t>
            </a:r>
            <a:endParaRPr sz="2000">
              <a:solidFill>
                <a:srgbClr val="0000FF"/>
              </a:solidFill>
              <a:latin typeface="Times New Roman"/>
              <a:ea typeface="Times New Roman"/>
              <a:cs typeface="Times New Roman"/>
              <a:sym typeface="Times New Roman"/>
            </a:endParaRPr>
          </a:p>
        </p:txBody>
      </p:sp>
      <p:cxnSp>
        <p:nvCxnSpPr>
          <p:cNvPr id="411" name="Google Shape;411;p28"/>
          <p:cNvCxnSpPr/>
          <p:nvPr/>
        </p:nvCxnSpPr>
        <p:spPr>
          <a:xfrm flipH="1">
            <a:off x="4303059" y="3550023"/>
            <a:ext cx="981635" cy="13447"/>
          </a:xfrm>
          <a:prstGeom prst="straightConnector1">
            <a:avLst/>
          </a:prstGeom>
          <a:noFill/>
          <a:ln cap="flat" cmpd="sng" w="31750">
            <a:solidFill>
              <a:srgbClr val="FF0000"/>
            </a:solidFill>
            <a:prstDash val="solid"/>
            <a:round/>
            <a:headEnd len="sm" w="sm"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539002" y="235044"/>
            <a:ext cx="8914279" cy="457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sz="4000">
                <a:latin typeface="Times New Roman"/>
                <a:ea typeface="Times New Roman"/>
                <a:cs typeface="Times New Roman"/>
                <a:sym typeface="Times New Roman"/>
              </a:rPr>
              <a:t>Binding of Instructions and Data to Memory</a:t>
            </a:r>
            <a:endParaRPr/>
          </a:p>
        </p:txBody>
      </p:sp>
      <p:sp>
        <p:nvSpPr>
          <p:cNvPr id="121" name="Google Shape;121;p3"/>
          <p:cNvSpPr txBox="1"/>
          <p:nvPr>
            <p:ph idx="1" type="body"/>
          </p:nvPr>
        </p:nvSpPr>
        <p:spPr>
          <a:xfrm>
            <a:off x="1054660" y="1896035"/>
            <a:ext cx="7659034" cy="41148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600"/>
              <a:buChar char="⚫"/>
            </a:pPr>
            <a:r>
              <a:rPr b="1" lang="en-US" sz="2000">
                <a:latin typeface="Times New Roman"/>
                <a:ea typeface="Times New Roman"/>
                <a:cs typeface="Times New Roman"/>
                <a:sym typeface="Times New Roman"/>
              </a:rPr>
              <a:t>Compile time</a:t>
            </a:r>
            <a:r>
              <a:rPr lang="en-US" sz="2000">
                <a:latin typeface="Times New Roman"/>
                <a:ea typeface="Times New Roman"/>
                <a:cs typeface="Times New Roman"/>
                <a:sym typeface="Times New Roman"/>
              </a:rPr>
              <a:t>:  If memory location known a priori, absolute code can be generated; must recompile code if starting location changes.</a:t>
            </a:r>
            <a:endParaRPr/>
          </a:p>
          <a:p>
            <a:pPr indent="-283464" lvl="0" marL="365760" rtl="0" algn="just">
              <a:lnSpc>
                <a:spcPct val="150000"/>
              </a:lnSpc>
              <a:spcBef>
                <a:spcPts val="600"/>
              </a:spcBef>
              <a:spcAft>
                <a:spcPts val="0"/>
              </a:spcAft>
              <a:buSzPts val="1600"/>
              <a:buChar char="⚫"/>
            </a:pPr>
            <a:r>
              <a:rPr b="1" lang="en-US" sz="2000">
                <a:latin typeface="Times New Roman"/>
                <a:ea typeface="Times New Roman"/>
                <a:cs typeface="Times New Roman"/>
                <a:sym typeface="Times New Roman"/>
              </a:rPr>
              <a:t>Load time</a:t>
            </a:r>
            <a:r>
              <a:rPr lang="en-US" sz="2000">
                <a:latin typeface="Times New Roman"/>
                <a:ea typeface="Times New Roman"/>
                <a:cs typeface="Times New Roman"/>
                <a:sym typeface="Times New Roman"/>
              </a:rPr>
              <a:t>:  Must generate </a:t>
            </a:r>
            <a:r>
              <a:rPr i="1" lang="en-US" sz="2000">
                <a:latin typeface="Times New Roman"/>
                <a:ea typeface="Times New Roman"/>
                <a:cs typeface="Times New Roman"/>
                <a:sym typeface="Times New Roman"/>
              </a:rPr>
              <a:t>relocatable</a:t>
            </a:r>
            <a:r>
              <a:rPr lang="en-US" sz="2000">
                <a:latin typeface="Times New Roman"/>
                <a:ea typeface="Times New Roman"/>
                <a:cs typeface="Times New Roman"/>
                <a:sym typeface="Times New Roman"/>
              </a:rPr>
              <a:t> code if memory location is not known at compile time.</a:t>
            </a:r>
            <a:endParaRPr/>
          </a:p>
          <a:p>
            <a:pPr indent="-283464" lvl="0" marL="365760" rtl="0" algn="just">
              <a:lnSpc>
                <a:spcPct val="150000"/>
              </a:lnSpc>
              <a:spcBef>
                <a:spcPts val="600"/>
              </a:spcBef>
              <a:spcAft>
                <a:spcPts val="0"/>
              </a:spcAft>
              <a:buSzPts val="1600"/>
              <a:buChar char="⚫"/>
            </a:pPr>
            <a:r>
              <a:rPr b="1" lang="en-US" sz="2000">
                <a:latin typeface="Times New Roman"/>
                <a:ea typeface="Times New Roman"/>
                <a:cs typeface="Times New Roman"/>
                <a:sym typeface="Times New Roman"/>
              </a:rPr>
              <a:t>Execution time</a:t>
            </a:r>
            <a:r>
              <a:rPr lang="en-US" sz="2000">
                <a:latin typeface="Times New Roman"/>
                <a:ea typeface="Times New Roman"/>
                <a:cs typeface="Times New Roman"/>
                <a:sym typeface="Times New Roman"/>
              </a:rPr>
              <a:t>:  Binding delayed until run time if the process can be moved during its execution from one memory segment to another.  Need hardware support for address maps (e.g., </a:t>
            </a:r>
            <a:r>
              <a:rPr i="1" lang="en-US" sz="2000">
                <a:latin typeface="Times New Roman"/>
                <a:ea typeface="Times New Roman"/>
                <a:cs typeface="Times New Roman"/>
                <a:sym typeface="Times New Roman"/>
              </a:rPr>
              <a:t>base</a:t>
            </a:r>
            <a:r>
              <a:rPr lang="en-US" sz="2000">
                <a:latin typeface="Times New Roman"/>
                <a:ea typeface="Times New Roman"/>
                <a:cs typeface="Times New Roman"/>
                <a:sym typeface="Times New Roman"/>
              </a:rPr>
              <a:t> and </a:t>
            </a:r>
            <a:r>
              <a:rPr i="1" lang="en-US" sz="2000">
                <a:latin typeface="Times New Roman"/>
                <a:ea typeface="Times New Roman"/>
                <a:cs typeface="Times New Roman"/>
                <a:sym typeface="Times New Roman"/>
              </a:rPr>
              <a:t>limit registers</a:t>
            </a:r>
            <a:r>
              <a:rPr lang="en-US" sz="2000">
                <a:latin typeface="Times New Roman"/>
                <a:ea typeface="Times New Roman"/>
                <a:cs typeface="Times New Roman"/>
                <a:sym typeface="Times New Roman"/>
              </a:rPr>
              <a:t>). </a:t>
            </a:r>
            <a:endParaRPr/>
          </a:p>
        </p:txBody>
      </p:sp>
      <p:sp>
        <p:nvSpPr>
          <p:cNvPr id="122" name="Google Shape;122;p3"/>
          <p:cNvSpPr txBox="1"/>
          <p:nvPr/>
        </p:nvSpPr>
        <p:spPr>
          <a:xfrm>
            <a:off x="999938" y="911599"/>
            <a:ext cx="7456272" cy="960328"/>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Address binding of instructions and data to memory addresses can</a:t>
            </a:r>
            <a:br>
              <a:rPr b="1"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happen at three different stages.</a:t>
            </a:r>
            <a:endParaRPr/>
          </a:p>
        </p:txBody>
      </p:sp>
      <p:sp>
        <p:nvSpPr>
          <p:cNvPr id="123" name="Google Shape;123;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17" name="Google Shape;417;p29"/>
          <p:cNvSpPr txBox="1"/>
          <p:nvPr>
            <p:ph type="title"/>
          </p:nvPr>
        </p:nvSpPr>
        <p:spPr>
          <a:xfrm>
            <a:off x="1085985" y="233979"/>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Logical View of Segmentation</a:t>
            </a:r>
            <a:endParaRPr/>
          </a:p>
        </p:txBody>
      </p:sp>
      <p:sp>
        <p:nvSpPr>
          <p:cNvPr id="418" name="Google Shape;418;p29"/>
          <p:cNvSpPr/>
          <p:nvPr/>
        </p:nvSpPr>
        <p:spPr>
          <a:xfrm>
            <a:off x="1398495" y="1669116"/>
            <a:ext cx="2895600" cy="3962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9" name="Google Shape;419;p29"/>
          <p:cNvSpPr/>
          <p:nvPr/>
        </p:nvSpPr>
        <p:spPr>
          <a:xfrm>
            <a:off x="1905000" y="1857375"/>
            <a:ext cx="9906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420" name="Google Shape;420;p29"/>
          <p:cNvSpPr/>
          <p:nvPr/>
        </p:nvSpPr>
        <p:spPr>
          <a:xfrm>
            <a:off x="1752600" y="3000375"/>
            <a:ext cx="914400" cy="914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sp>
        <p:nvSpPr>
          <p:cNvPr id="421" name="Google Shape;421;p29"/>
          <p:cNvSpPr/>
          <p:nvPr/>
        </p:nvSpPr>
        <p:spPr>
          <a:xfrm>
            <a:off x="3200400" y="2466975"/>
            <a:ext cx="914400" cy="381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422" name="Google Shape;422;p29"/>
          <p:cNvSpPr/>
          <p:nvPr/>
        </p:nvSpPr>
        <p:spPr>
          <a:xfrm>
            <a:off x="3124200" y="3457575"/>
            <a:ext cx="9144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grpSp>
        <p:nvGrpSpPr>
          <p:cNvPr id="423" name="Google Shape;423;p29"/>
          <p:cNvGrpSpPr/>
          <p:nvPr/>
        </p:nvGrpSpPr>
        <p:grpSpPr>
          <a:xfrm>
            <a:off x="5719482" y="1655669"/>
            <a:ext cx="1143000" cy="3962400"/>
            <a:chOff x="3888" y="1056"/>
            <a:chExt cx="720" cy="2496"/>
          </a:xfrm>
        </p:grpSpPr>
        <p:grpSp>
          <p:nvGrpSpPr>
            <p:cNvPr id="424" name="Google Shape;424;p29"/>
            <p:cNvGrpSpPr/>
            <p:nvPr/>
          </p:nvGrpSpPr>
          <p:grpSpPr>
            <a:xfrm>
              <a:off x="3888" y="1056"/>
              <a:ext cx="720" cy="672"/>
              <a:chOff x="3888" y="1056"/>
              <a:chExt cx="720" cy="672"/>
            </a:xfrm>
          </p:grpSpPr>
          <p:sp>
            <p:nvSpPr>
              <p:cNvPr id="425" name="Google Shape;425;p29"/>
              <p:cNvSpPr/>
              <p:nvPr/>
            </p:nvSpPr>
            <p:spPr>
              <a:xfrm>
                <a:off x="3888" y="1056"/>
                <a:ext cx="720" cy="6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26" name="Google Shape;426;p29"/>
              <p:cNvCxnSpPr/>
              <p:nvPr/>
            </p:nvCxnSpPr>
            <p:spPr>
              <a:xfrm>
                <a:off x="3888" y="1392"/>
                <a:ext cx="720" cy="0"/>
              </a:xfrm>
              <a:prstGeom prst="straightConnector1">
                <a:avLst/>
              </a:prstGeom>
              <a:noFill/>
              <a:ln cap="flat" cmpd="sng" w="9525">
                <a:solidFill>
                  <a:schemeClr val="dk1"/>
                </a:solidFill>
                <a:prstDash val="solid"/>
                <a:round/>
                <a:headEnd len="med" w="med" type="none"/>
                <a:tailEnd len="med" w="med" type="none"/>
              </a:ln>
            </p:spPr>
          </p:cxnSp>
        </p:grpSp>
        <p:grpSp>
          <p:nvGrpSpPr>
            <p:cNvPr id="427" name="Google Shape;427;p29"/>
            <p:cNvGrpSpPr/>
            <p:nvPr/>
          </p:nvGrpSpPr>
          <p:grpSpPr>
            <a:xfrm>
              <a:off x="3888" y="1728"/>
              <a:ext cx="720" cy="672"/>
              <a:chOff x="3888" y="1056"/>
              <a:chExt cx="720" cy="672"/>
            </a:xfrm>
          </p:grpSpPr>
          <p:sp>
            <p:nvSpPr>
              <p:cNvPr id="428" name="Google Shape;428;p29"/>
              <p:cNvSpPr/>
              <p:nvPr/>
            </p:nvSpPr>
            <p:spPr>
              <a:xfrm>
                <a:off x="3888" y="1056"/>
                <a:ext cx="720" cy="672"/>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29" name="Google Shape;429;p29"/>
              <p:cNvCxnSpPr/>
              <p:nvPr/>
            </p:nvCxnSpPr>
            <p:spPr>
              <a:xfrm>
                <a:off x="3888" y="1392"/>
                <a:ext cx="720" cy="0"/>
              </a:xfrm>
              <a:prstGeom prst="straightConnector1">
                <a:avLst/>
              </a:prstGeom>
              <a:noFill/>
              <a:ln cap="flat" cmpd="sng" w="9525">
                <a:solidFill>
                  <a:schemeClr val="dk1"/>
                </a:solidFill>
                <a:prstDash val="solid"/>
                <a:round/>
                <a:headEnd len="med" w="med" type="none"/>
                <a:tailEnd len="med" w="med" type="none"/>
              </a:ln>
            </p:spPr>
          </p:cxnSp>
        </p:grpSp>
        <p:sp>
          <p:nvSpPr>
            <p:cNvPr id="430" name="Google Shape;430;p29"/>
            <p:cNvSpPr txBox="1"/>
            <p:nvPr/>
          </p:nvSpPr>
          <p:spPr>
            <a:xfrm>
              <a:off x="4126" y="1133"/>
              <a:ext cx="196" cy="2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431" name="Google Shape;431;p29"/>
            <p:cNvSpPr txBox="1"/>
            <p:nvPr/>
          </p:nvSpPr>
          <p:spPr>
            <a:xfrm>
              <a:off x="4128" y="1440"/>
              <a:ext cx="196" cy="2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a:t>
              </a:r>
              <a:endParaRPr/>
            </a:p>
          </p:txBody>
        </p:sp>
        <p:sp>
          <p:nvSpPr>
            <p:cNvPr id="432" name="Google Shape;432;p29"/>
            <p:cNvSpPr/>
            <p:nvPr/>
          </p:nvSpPr>
          <p:spPr>
            <a:xfrm>
              <a:off x="3888" y="2400"/>
              <a:ext cx="720" cy="9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3" name="Google Shape;433;p29"/>
            <p:cNvSpPr/>
            <p:nvPr/>
          </p:nvSpPr>
          <p:spPr>
            <a:xfrm>
              <a:off x="3888" y="3312"/>
              <a:ext cx="720" cy="24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34" name="Google Shape;434;p29"/>
            <p:cNvCxnSpPr/>
            <p:nvPr/>
          </p:nvCxnSpPr>
          <p:spPr>
            <a:xfrm>
              <a:off x="3888" y="2640"/>
              <a:ext cx="720" cy="0"/>
            </a:xfrm>
            <a:prstGeom prst="straightConnector1">
              <a:avLst/>
            </a:prstGeom>
            <a:noFill/>
            <a:ln cap="flat" cmpd="sng" w="9525">
              <a:solidFill>
                <a:schemeClr val="dk1"/>
              </a:solidFill>
              <a:prstDash val="solid"/>
              <a:round/>
              <a:headEnd len="med" w="med" type="none"/>
              <a:tailEnd len="med" w="med" type="none"/>
            </a:ln>
          </p:spPr>
        </p:cxnSp>
        <p:sp>
          <p:nvSpPr>
            <p:cNvPr id="435" name="Google Shape;435;p29"/>
            <p:cNvSpPr txBox="1"/>
            <p:nvPr/>
          </p:nvSpPr>
          <p:spPr>
            <a:xfrm>
              <a:off x="4128" y="2429"/>
              <a:ext cx="196" cy="2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a:t>
              </a:r>
              <a:endParaRPr/>
            </a:p>
          </p:txBody>
        </p:sp>
        <p:sp>
          <p:nvSpPr>
            <p:cNvPr id="436" name="Google Shape;436;p29"/>
            <p:cNvSpPr txBox="1"/>
            <p:nvPr/>
          </p:nvSpPr>
          <p:spPr>
            <a:xfrm>
              <a:off x="4128" y="2889"/>
              <a:ext cx="196" cy="2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endParaRPr/>
            </a:p>
          </p:txBody>
        </p:sp>
      </p:grpSp>
      <p:sp>
        <p:nvSpPr>
          <p:cNvPr id="437" name="Google Shape;437;p29"/>
          <p:cNvSpPr txBox="1"/>
          <p:nvPr/>
        </p:nvSpPr>
        <p:spPr>
          <a:xfrm>
            <a:off x="2156946" y="5726860"/>
            <a:ext cx="1365250" cy="36671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user space </a:t>
            </a:r>
            <a:endParaRPr/>
          </a:p>
        </p:txBody>
      </p:sp>
      <p:sp>
        <p:nvSpPr>
          <p:cNvPr id="438" name="Google Shape;438;p29"/>
          <p:cNvSpPr txBox="1"/>
          <p:nvPr/>
        </p:nvSpPr>
        <p:spPr>
          <a:xfrm>
            <a:off x="5017621" y="5713413"/>
            <a:ext cx="2571750" cy="36671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physical memory space</a:t>
            </a:r>
            <a:endParaRPr/>
          </a:p>
        </p:txBody>
      </p:sp>
      <p:sp>
        <p:nvSpPr>
          <p:cNvPr id="439" name="Google Shape;439;p2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0"/>
          <p:cNvSpPr txBox="1"/>
          <p:nvPr>
            <p:ph idx="11" type="ftr"/>
          </p:nvPr>
        </p:nvSpPr>
        <p:spPr>
          <a:xfrm>
            <a:off x="3204883" y="6030912"/>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45" name="Google Shape;445;p30"/>
          <p:cNvSpPr txBox="1"/>
          <p:nvPr>
            <p:ph type="title"/>
          </p:nvPr>
        </p:nvSpPr>
        <p:spPr>
          <a:xfrm>
            <a:off x="1059091" y="0"/>
            <a:ext cx="7498080" cy="73958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Segmentation Architecture </a:t>
            </a:r>
            <a:endParaRPr/>
          </a:p>
        </p:txBody>
      </p:sp>
      <p:sp>
        <p:nvSpPr>
          <p:cNvPr id="446" name="Google Shape;446;p30"/>
          <p:cNvSpPr txBox="1"/>
          <p:nvPr>
            <p:ph idx="1" type="body"/>
          </p:nvPr>
        </p:nvSpPr>
        <p:spPr>
          <a:xfrm>
            <a:off x="875763" y="712695"/>
            <a:ext cx="8087933" cy="6535270"/>
          </a:xfrm>
          <a:prstGeom prst="rect">
            <a:avLst/>
          </a:prstGeom>
          <a:noFill/>
          <a:ln>
            <a:noFill/>
          </a:ln>
        </p:spPr>
        <p:txBody>
          <a:bodyPr anchorCtr="0" anchor="t" bIns="45700" lIns="91425" spcFirstLastPara="1" rIns="91425" wrap="square" tIns="45700">
            <a:normAutofit fontScale="40000" lnSpcReduction="20000"/>
          </a:bodyPr>
          <a:lstStyle/>
          <a:p>
            <a:pPr indent="-283464" lvl="0" marL="365760" rtl="0" algn="l">
              <a:lnSpc>
                <a:spcPct val="170000"/>
              </a:lnSpc>
              <a:spcBef>
                <a:spcPts val="0"/>
              </a:spcBef>
              <a:spcAft>
                <a:spcPts val="0"/>
              </a:spcAft>
              <a:buSzPct val="79999"/>
              <a:buChar char="⚫"/>
            </a:pPr>
            <a:r>
              <a:rPr lang="en-US" sz="4200">
                <a:solidFill>
                  <a:srgbClr val="0000FF"/>
                </a:solidFill>
                <a:latin typeface="Times New Roman"/>
                <a:ea typeface="Times New Roman"/>
                <a:cs typeface="Times New Roman"/>
                <a:sym typeface="Times New Roman"/>
              </a:rPr>
              <a:t>Logical address space is collection of segments. Each segment has name &amp; length.</a:t>
            </a:r>
            <a:endParaRPr/>
          </a:p>
          <a:p>
            <a:pPr indent="-283464" lvl="0" marL="365760" rtl="0" algn="l">
              <a:lnSpc>
                <a:spcPct val="170000"/>
              </a:lnSpc>
              <a:spcBef>
                <a:spcPts val="600"/>
              </a:spcBef>
              <a:spcAft>
                <a:spcPts val="0"/>
              </a:spcAft>
              <a:buSzPct val="79999"/>
              <a:buChar char="⚫"/>
            </a:pPr>
            <a:r>
              <a:rPr lang="en-US" sz="4200">
                <a:latin typeface="Times New Roman"/>
                <a:ea typeface="Times New Roman"/>
                <a:cs typeface="Times New Roman"/>
                <a:sym typeface="Times New Roman"/>
              </a:rPr>
              <a:t>Logical address consists of a two tuple:</a:t>
            </a:r>
            <a:endParaRPr/>
          </a:p>
          <a:p>
            <a:pPr indent="-283464" lvl="0" marL="365760" rtl="0" algn="l">
              <a:lnSpc>
                <a:spcPct val="170000"/>
              </a:lnSpc>
              <a:spcBef>
                <a:spcPts val="600"/>
              </a:spcBef>
              <a:spcAft>
                <a:spcPts val="0"/>
              </a:spcAft>
              <a:buSzPct val="79999"/>
              <a:buFont typeface="Arial"/>
              <a:buNone/>
            </a:pPr>
            <a:r>
              <a:rPr lang="en-US" sz="4200">
                <a:latin typeface="Times New Roman"/>
                <a:ea typeface="Times New Roman"/>
                <a:cs typeface="Times New Roman"/>
                <a:sym typeface="Times New Roman"/>
              </a:rPr>
              <a:t>		</a:t>
            </a:r>
            <a:r>
              <a:rPr b="1" lang="en-US" sz="4200">
                <a:solidFill>
                  <a:srgbClr val="0000FF"/>
                </a:solidFill>
                <a:latin typeface="Times New Roman"/>
                <a:ea typeface="Times New Roman"/>
                <a:cs typeface="Times New Roman"/>
                <a:sym typeface="Times New Roman"/>
              </a:rPr>
              <a:t>&lt;segment-number, offset&gt;,</a:t>
            </a:r>
            <a:endParaRPr/>
          </a:p>
          <a:p>
            <a:pPr indent="-283464" lvl="0" marL="365760" rtl="0" algn="l">
              <a:lnSpc>
                <a:spcPct val="170000"/>
              </a:lnSpc>
              <a:spcBef>
                <a:spcPts val="600"/>
              </a:spcBef>
              <a:spcAft>
                <a:spcPts val="0"/>
              </a:spcAft>
              <a:buSzPct val="79999"/>
              <a:buFont typeface="Arial"/>
              <a:buNone/>
            </a:pPr>
            <a:r>
              <a:rPr lang="en-US" sz="4200">
                <a:solidFill>
                  <a:srgbClr val="C00000"/>
                </a:solidFill>
                <a:latin typeface="Times New Roman"/>
                <a:ea typeface="Times New Roman"/>
                <a:cs typeface="Times New Roman"/>
                <a:sym typeface="Times New Roman"/>
              </a:rPr>
              <a:t>                            for simplicity segment number than name </a:t>
            </a:r>
            <a:endParaRPr sz="4200">
              <a:solidFill>
                <a:srgbClr val="C00000"/>
              </a:solidFill>
              <a:latin typeface="Times New Roman"/>
              <a:ea typeface="Times New Roman"/>
              <a:cs typeface="Times New Roman"/>
              <a:sym typeface="Times New Roman"/>
            </a:endParaRPr>
          </a:p>
          <a:p>
            <a:pPr indent="-283464" lvl="0" marL="365760" rtl="0" algn="l">
              <a:lnSpc>
                <a:spcPct val="170000"/>
              </a:lnSpc>
              <a:spcBef>
                <a:spcPts val="600"/>
              </a:spcBef>
              <a:spcAft>
                <a:spcPts val="0"/>
              </a:spcAft>
              <a:buSzPct val="79999"/>
              <a:buChar char="⚫"/>
            </a:pPr>
            <a:r>
              <a:rPr i="1" lang="en-US" sz="4200">
                <a:latin typeface="Times New Roman"/>
                <a:ea typeface="Times New Roman"/>
                <a:cs typeface="Times New Roman"/>
                <a:sym typeface="Times New Roman"/>
              </a:rPr>
              <a:t>Segment table</a:t>
            </a:r>
            <a:r>
              <a:rPr lang="en-US" sz="4200">
                <a:latin typeface="Times New Roman"/>
                <a:ea typeface="Times New Roman"/>
                <a:cs typeface="Times New Roman"/>
                <a:sym typeface="Times New Roman"/>
              </a:rPr>
              <a:t> – maps two-dimensional physical addresses; each table entry has:</a:t>
            </a:r>
            <a:endParaRPr/>
          </a:p>
          <a:p>
            <a:pPr indent="-237743" lvl="1" marL="640080" rtl="0" algn="l">
              <a:lnSpc>
                <a:spcPct val="170000"/>
              </a:lnSpc>
              <a:spcBef>
                <a:spcPts val="550"/>
              </a:spcBef>
              <a:spcAft>
                <a:spcPts val="0"/>
              </a:spcAft>
              <a:buSzPct val="100000"/>
              <a:buChar char="◦"/>
            </a:pPr>
            <a:r>
              <a:rPr b="1" i="1" lang="en-US" sz="4200">
                <a:latin typeface="Times New Roman"/>
                <a:ea typeface="Times New Roman"/>
                <a:cs typeface="Times New Roman"/>
                <a:sym typeface="Times New Roman"/>
              </a:rPr>
              <a:t>Segment base </a:t>
            </a:r>
            <a:r>
              <a:rPr lang="en-US" sz="4200">
                <a:latin typeface="Times New Roman"/>
                <a:ea typeface="Times New Roman"/>
                <a:cs typeface="Times New Roman"/>
                <a:sym typeface="Times New Roman"/>
              </a:rPr>
              <a:t>– contains the starting physical address where the segments reside in memory.</a:t>
            </a:r>
            <a:endParaRPr/>
          </a:p>
          <a:p>
            <a:pPr indent="-237743" lvl="1" marL="640080" rtl="0" algn="l">
              <a:lnSpc>
                <a:spcPct val="170000"/>
              </a:lnSpc>
              <a:spcBef>
                <a:spcPts val="550"/>
              </a:spcBef>
              <a:spcAft>
                <a:spcPts val="0"/>
              </a:spcAft>
              <a:buSzPct val="100000"/>
              <a:buChar char="◦"/>
            </a:pPr>
            <a:r>
              <a:rPr b="1" i="1" lang="en-US" sz="4200">
                <a:latin typeface="Times New Roman"/>
                <a:ea typeface="Times New Roman"/>
                <a:cs typeface="Times New Roman"/>
                <a:sym typeface="Times New Roman"/>
              </a:rPr>
              <a:t>Segment limit</a:t>
            </a:r>
            <a:r>
              <a:rPr b="1" lang="en-US" sz="4200">
                <a:latin typeface="Times New Roman"/>
                <a:ea typeface="Times New Roman"/>
                <a:cs typeface="Times New Roman"/>
                <a:sym typeface="Times New Roman"/>
              </a:rPr>
              <a:t> </a:t>
            </a:r>
            <a:r>
              <a:rPr lang="en-US" sz="4200">
                <a:latin typeface="Times New Roman"/>
                <a:ea typeface="Times New Roman"/>
                <a:cs typeface="Times New Roman"/>
                <a:sym typeface="Times New Roman"/>
              </a:rPr>
              <a:t>– specifies the length of the segment.</a:t>
            </a:r>
            <a:endParaRPr/>
          </a:p>
          <a:p>
            <a:pPr indent="-283464" lvl="0" marL="365760" rtl="0" algn="l">
              <a:lnSpc>
                <a:spcPct val="170000"/>
              </a:lnSpc>
              <a:spcBef>
                <a:spcPts val="600"/>
              </a:spcBef>
              <a:spcAft>
                <a:spcPts val="0"/>
              </a:spcAft>
              <a:buSzPct val="79999"/>
              <a:buChar char="⚫"/>
            </a:pPr>
            <a:r>
              <a:rPr i="1" lang="en-US" sz="4200">
                <a:latin typeface="Times New Roman"/>
                <a:ea typeface="Times New Roman"/>
                <a:cs typeface="Times New Roman"/>
                <a:sym typeface="Times New Roman"/>
              </a:rPr>
              <a:t>Segment-table base register (STBR)</a:t>
            </a:r>
            <a:r>
              <a:rPr lang="en-US" sz="4200">
                <a:latin typeface="Times New Roman"/>
                <a:ea typeface="Times New Roman"/>
                <a:cs typeface="Times New Roman"/>
                <a:sym typeface="Times New Roman"/>
              </a:rPr>
              <a:t> points to the segment table’s location in memory.</a:t>
            </a:r>
            <a:endParaRPr/>
          </a:p>
          <a:p>
            <a:pPr indent="-283464" lvl="0" marL="365760" rtl="0" algn="l">
              <a:lnSpc>
                <a:spcPct val="170000"/>
              </a:lnSpc>
              <a:spcBef>
                <a:spcPts val="600"/>
              </a:spcBef>
              <a:spcAft>
                <a:spcPts val="0"/>
              </a:spcAft>
              <a:buSzPct val="79999"/>
              <a:buChar char="⚫"/>
            </a:pPr>
            <a:r>
              <a:rPr i="1" lang="en-US" sz="4200">
                <a:latin typeface="Times New Roman"/>
                <a:ea typeface="Times New Roman"/>
                <a:cs typeface="Times New Roman"/>
                <a:sym typeface="Times New Roman"/>
              </a:rPr>
              <a:t>Segment-table length register (STLR)</a:t>
            </a:r>
            <a:r>
              <a:rPr lang="en-US" sz="4200">
                <a:latin typeface="Times New Roman"/>
                <a:ea typeface="Times New Roman"/>
                <a:cs typeface="Times New Roman"/>
                <a:sym typeface="Times New Roman"/>
              </a:rPr>
              <a:t> indicates number of segments used by a program;</a:t>
            </a:r>
            <a:endParaRPr/>
          </a:p>
          <a:p>
            <a:pPr indent="-283464" lvl="0" marL="365760" rtl="0" algn="l">
              <a:lnSpc>
                <a:spcPct val="170000"/>
              </a:lnSpc>
              <a:spcBef>
                <a:spcPts val="600"/>
              </a:spcBef>
              <a:spcAft>
                <a:spcPts val="0"/>
              </a:spcAft>
              <a:buSzPct val="79999"/>
              <a:buFont typeface="Arial"/>
              <a:buNone/>
            </a:pPr>
            <a:r>
              <a:rPr lang="en-US" sz="4200">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447" name="Google Shape;447;p30"/>
          <p:cNvSpPr txBox="1"/>
          <p:nvPr>
            <p:ph idx="10" type="dt"/>
          </p:nvPr>
        </p:nvSpPr>
        <p:spPr>
          <a:xfrm>
            <a:off x="4953000" y="6044359"/>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idx="11" type="ftr"/>
          </p:nvPr>
        </p:nvSpPr>
        <p:spPr>
          <a:xfrm>
            <a:off x="3473824" y="603123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53" name="Google Shape;453;p31"/>
          <p:cNvSpPr txBox="1"/>
          <p:nvPr>
            <p:ph type="title"/>
          </p:nvPr>
        </p:nvSpPr>
        <p:spPr>
          <a:xfrm>
            <a:off x="1328032"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Segmentation Hardware</a:t>
            </a:r>
            <a:endParaRPr sz="2400">
              <a:latin typeface="Times New Roman"/>
              <a:ea typeface="Times New Roman"/>
              <a:cs typeface="Times New Roman"/>
              <a:sym typeface="Times New Roman"/>
            </a:endParaRPr>
          </a:p>
        </p:txBody>
      </p:sp>
      <p:pic>
        <p:nvPicPr>
          <p:cNvPr id="454" name="Google Shape;454;p31"/>
          <p:cNvPicPr preferRelativeResize="0"/>
          <p:nvPr/>
        </p:nvPicPr>
        <p:blipFill rotWithShape="1">
          <a:blip r:embed="rId3">
            <a:alphaModFix/>
          </a:blip>
          <a:srcRect b="4826" l="934" r="1571" t="5009"/>
          <a:stretch/>
        </p:blipFill>
        <p:spPr>
          <a:xfrm>
            <a:off x="1139733" y="1538418"/>
            <a:ext cx="6797675" cy="4714875"/>
          </a:xfrm>
          <a:prstGeom prst="rect">
            <a:avLst/>
          </a:prstGeom>
          <a:noFill/>
          <a:ln cap="flat" cmpd="thickThin" w="57150">
            <a:solidFill>
              <a:schemeClr val="dk1"/>
            </a:solidFill>
            <a:prstDash val="solid"/>
            <a:miter lim="800000"/>
            <a:headEnd len="sm" w="sm" type="none"/>
            <a:tailEnd len="sm" w="sm" type="none"/>
          </a:ln>
        </p:spPr>
      </p:pic>
      <p:sp>
        <p:nvSpPr>
          <p:cNvPr id="455" name="Google Shape;455;p31"/>
          <p:cNvSpPr txBox="1"/>
          <p:nvPr>
            <p:ph idx="10" type="dt"/>
          </p:nvPr>
        </p:nvSpPr>
        <p:spPr>
          <a:xfrm>
            <a:off x="3473824" y="603123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456" name="Google Shape;456;p31"/>
          <p:cNvSpPr txBox="1"/>
          <p:nvPr/>
        </p:nvSpPr>
        <p:spPr>
          <a:xfrm>
            <a:off x="1936377" y="1573306"/>
            <a:ext cx="19632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0000FF"/>
                </a:solidFill>
                <a:latin typeface="Times New Roman"/>
                <a:ea typeface="Times New Roman"/>
                <a:cs typeface="Times New Roman"/>
                <a:sym typeface="Times New Roman"/>
              </a:rPr>
              <a:t>Segment no as index</a:t>
            </a:r>
            <a:endParaRPr b="1" sz="1400">
              <a:solidFill>
                <a:srgbClr val="0000FF"/>
              </a:solidFill>
              <a:latin typeface="Times New Roman"/>
              <a:ea typeface="Times New Roman"/>
              <a:cs typeface="Times New Roman"/>
              <a:sym typeface="Times New Roman"/>
            </a:endParaRPr>
          </a:p>
        </p:txBody>
      </p:sp>
      <p:sp>
        <p:nvSpPr>
          <p:cNvPr id="457" name="Google Shape;457;p31"/>
          <p:cNvSpPr txBox="1"/>
          <p:nvPr/>
        </p:nvSpPr>
        <p:spPr>
          <a:xfrm>
            <a:off x="2326342" y="4545106"/>
            <a:ext cx="1600200" cy="700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400">
                <a:solidFill>
                  <a:srgbClr val="0000FF"/>
                </a:solidFill>
                <a:latin typeface="Times New Roman"/>
                <a:ea typeface="Times New Roman"/>
                <a:cs typeface="Times New Roman"/>
                <a:sym typeface="Times New Roman"/>
              </a:rPr>
              <a:t>Offset must be less than limit</a:t>
            </a:r>
            <a:endParaRPr b="1" sz="1400">
              <a:solidFill>
                <a:srgbClr val="0000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63" name="Google Shape;463;p32"/>
          <p:cNvSpPr txBox="1"/>
          <p:nvPr>
            <p:ph type="title"/>
          </p:nvPr>
        </p:nvSpPr>
        <p:spPr>
          <a:xfrm>
            <a:off x="1260796" y="0"/>
            <a:ext cx="7498080" cy="9009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Example of Segmentation</a:t>
            </a:r>
            <a:endParaRPr sz="2400">
              <a:latin typeface="Times New Roman"/>
              <a:ea typeface="Times New Roman"/>
              <a:cs typeface="Times New Roman"/>
              <a:sym typeface="Times New Roman"/>
            </a:endParaRPr>
          </a:p>
        </p:txBody>
      </p:sp>
      <p:sp>
        <p:nvSpPr>
          <p:cNvPr id="464" name="Google Shape;464;p3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pic>
        <p:nvPicPr>
          <p:cNvPr descr="8" id="465" name="Google Shape;465;p32"/>
          <p:cNvPicPr preferRelativeResize="0"/>
          <p:nvPr/>
        </p:nvPicPr>
        <p:blipFill rotWithShape="1">
          <a:blip r:embed="rId3">
            <a:alphaModFix/>
          </a:blip>
          <a:srcRect b="0" l="0" r="0" t="0"/>
          <a:stretch/>
        </p:blipFill>
        <p:spPr>
          <a:xfrm>
            <a:off x="1537855" y="772218"/>
            <a:ext cx="6470073" cy="5653722"/>
          </a:xfrm>
          <a:prstGeom prst="rect">
            <a:avLst/>
          </a:prstGeom>
          <a:noFill/>
          <a:ln cap="flat" cmpd="sng" w="19050">
            <a:solidFill>
              <a:schemeClr val="dk1"/>
            </a:solidFill>
            <a:prstDash val="solid"/>
            <a:miter lim="800000"/>
            <a:headEnd len="sm" w="sm" type="none"/>
            <a:tailEnd len="sm" w="sm" type="none"/>
          </a:ln>
        </p:spPr>
      </p:pic>
      <p:sp>
        <p:nvSpPr>
          <p:cNvPr id="466" name="Google Shape;466;p32"/>
          <p:cNvSpPr txBox="1"/>
          <p:nvPr/>
        </p:nvSpPr>
        <p:spPr>
          <a:xfrm>
            <a:off x="1698811" y="5293659"/>
            <a:ext cx="5109883" cy="11560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rgbClr val="0000FF"/>
                </a:solidFill>
                <a:latin typeface="Times New Roman"/>
                <a:ea typeface="Times New Roman"/>
                <a:cs typeface="Times New Roman"/>
                <a:sym typeface="Times New Roman"/>
              </a:rPr>
              <a:t>Segment 2 is 400 bytes long &amp; begins at 4300, byte 53 will be mapped to 4300+53=4353.</a:t>
            </a:r>
            <a:endParaRPr/>
          </a:p>
          <a:p>
            <a:pPr indent="0" lvl="0" marL="0" marR="0" rtl="0" algn="l">
              <a:lnSpc>
                <a:spcPct val="150000"/>
              </a:lnSpc>
              <a:spcBef>
                <a:spcPts val="0"/>
              </a:spcBef>
              <a:spcAft>
                <a:spcPts val="0"/>
              </a:spcAft>
              <a:buNone/>
            </a:pPr>
            <a:r>
              <a:rPr b="1" lang="en-US" sz="1600">
                <a:solidFill>
                  <a:srgbClr val="0000FF"/>
                </a:solidFill>
                <a:latin typeface="Times New Roman"/>
                <a:ea typeface="Times New Roman"/>
                <a:cs typeface="Times New Roman"/>
                <a:sym typeface="Times New Roman"/>
              </a:rPr>
              <a:t>1222 byte of segment 0 will generate error.</a:t>
            </a:r>
            <a:endParaRPr b="1" sz="1600">
              <a:solidFill>
                <a:srgbClr val="0000FF"/>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3"/>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72" name="Google Shape;472;p33"/>
          <p:cNvSpPr txBox="1"/>
          <p:nvPr>
            <p:ph type="title"/>
          </p:nvPr>
        </p:nvSpPr>
        <p:spPr>
          <a:xfrm>
            <a:off x="1301138"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Sharing of Segments</a:t>
            </a:r>
            <a:endParaRPr sz="2400">
              <a:latin typeface="Times New Roman"/>
              <a:ea typeface="Times New Roman"/>
              <a:cs typeface="Times New Roman"/>
              <a:sym typeface="Times New Roman"/>
            </a:endParaRPr>
          </a:p>
        </p:txBody>
      </p:sp>
      <p:pic>
        <p:nvPicPr>
          <p:cNvPr id="473" name="Google Shape;473;p33"/>
          <p:cNvPicPr preferRelativeResize="0"/>
          <p:nvPr/>
        </p:nvPicPr>
        <p:blipFill rotWithShape="1">
          <a:blip r:embed="rId3">
            <a:alphaModFix/>
          </a:blip>
          <a:srcRect b="1784" l="13220" r="12987" t="877"/>
          <a:stretch/>
        </p:blipFill>
        <p:spPr>
          <a:xfrm>
            <a:off x="1896036" y="935598"/>
            <a:ext cx="5345673" cy="5641086"/>
          </a:xfrm>
          <a:prstGeom prst="rect">
            <a:avLst/>
          </a:prstGeom>
          <a:noFill/>
          <a:ln cap="flat" cmpd="thickThin" w="57150">
            <a:solidFill>
              <a:schemeClr val="dk1"/>
            </a:solidFill>
            <a:prstDash val="solid"/>
            <a:miter lim="800000"/>
            <a:headEnd len="sm" w="sm" type="none"/>
            <a:tailEnd len="sm" w="sm" type="none"/>
          </a:ln>
        </p:spPr>
      </p:pic>
      <p:sp>
        <p:nvSpPr>
          <p:cNvPr id="474" name="Google Shape;474;p3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1233902"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Segment Protection and Sharing</a:t>
            </a:r>
            <a:endParaRPr/>
          </a:p>
        </p:txBody>
      </p:sp>
      <p:sp>
        <p:nvSpPr>
          <p:cNvPr id="480" name="Google Shape;480;p34"/>
          <p:cNvSpPr txBox="1"/>
          <p:nvPr>
            <p:ph idx="1" type="body"/>
          </p:nvPr>
        </p:nvSpPr>
        <p:spPr>
          <a:xfrm>
            <a:off x="1022349" y="1008063"/>
            <a:ext cx="7748163"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With each entry of segment table associate:</a:t>
            </a:r>
            <a:endParaRPr/>
          </a:p>
          <a:p>
            <a:pPr indent="-237744" lvl="1" marL="640080" rtl="0" algn="l">
              <a:lnSpc>
                <a:spcPct val="150000"/>
              </a:lnSpc>
              <a:spcBef>
                <a:spcPts val="550"/>
              </a:spcBef>
              <a:spcAft>
                <a:spcPts val="0"/>
              </a:spcAft>
              <a:buSzPts val="1600"/>
              <a:buChar char="◦"/>
            </a:pPr>
            <a:r>
              <a:rPr lang="en-US" sz="1600">
                <a:latin typeface="Times New Roman"/>
                <a:ea typeface="Times New Roman"/>
                <a:cs typeface="Times New Roman"/>
                <a:sym typeface="Times New Roman"/>
              </a:rPr>
              <a:t>Validation bit = 0 =&gt; illegal segment</a:t>
            </a:r>
            <a:endParaRPr/>
          </a:p>
          <a:p>
            <a:pPr indent="-237744" lvl="1" marL="640080" rtl="0" algn="l">
              <a:lnSpc>
                <a:spcPct val="150000"/>
              </a:lnSpc>
              <a:spcBef>
                <a:spcPts val="550"/>
              </a:spcBef>
              <a:spcAft>
                <a:spcPts val="0"/>
              </a:spcAft>
              <a:buSzPts val="1600"/>
              <a:buChar char="◦"/>
            </a:pPr>
            <a:r>
              <a:rPr lang="en-US" sz="1600">
                <a:latin typeface="Times New Roman"/>
                <a:ea typeface="Times New Roman"/>
                <a:cs typeface="Times New Roman"/>
                <a:sym typeface="Times New Roman"/>
              </a:rPr>
              <a:t>Read/write/execute privilege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Protection bits associated with segments; code sharing occurs a segment level.</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Sharing is simple but subtle consideration. Code segment contain references. Conditional branching may give transfer address and segment number of code segment is segment number of transfer address. Sqrt( ) function may get segment no 4 in one process &amp; seg no 17 by another process. </a:t>
            </a:r>
            <a:endParaRPr/>
          </a:p>
        </p:txBody>
      </p:sp>
      <p:sp>
        <p:nvSpPr>
          <p:cNvPr id="481" name="Google Shape;481;p3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482" name="Google Shape;482;p3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5"/>
          <p:cNvSpPr txBox="1"/>
          <p:nvPr>
            <p:ph type="title"/>
          </p:nvPr>
        </p:nvSpPr>
        <p:spPr>
          <a:xfrm>
            <a:off x="1371213" y="0"/>
            <a:ext cx="7498080" cy="85000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Fragmentation</a:t>
            </a:r>
            <a:endParaRPr>
              <a:latin typeface="Times New Roman"/>
              <a:ea typeface="Times New Roman"/>
              <a:cs typeface="Times New Roman"/>
              <a:sym typeface="Times New Roman"/>
            </a:endParaRPr>
          </a:p>
        </p:txBody>
      </p:sp>
      <p:sp>
        <p:nvSpPr>
          <p:cNvPr id="488" name="Google Shape;488;p35"/>
          <p:cNvSpPr txBox="1"/>
          <p:nvPr>
            <p:ph idx="1" type="body"/>
          </p:nvPr>
        </p:nvSpPr>
        <p:spPr>
          <a:xfrm>
            <a:off x="862885" y="708338"/>
            <a:ext cx="8113690" cy="5422006"/>
          </a:xfrm>
          <a:prstGeom prst="rect">
            <a:avLst/>
          </a:prstGeom>
          <a:noFill/>
          <a:ln>
            <a:noFill/>
          </a:ln>
        </p:spPr>
        <p:txBody>
          <a:bodyPr anchorCtr="0" anchor="t" bIns="45700" lIns="91425" spcFirstLastPara="1" rIns="91425" wrap="square" tIns="45700">
            <a:no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Segmentation  cause external fragmentation, when all blocks of free memory are too small to accommodate a segment.</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 In this case, the process may simply have to wait : </a:t>
            </a:r>
            <a:endParaRPr/>
          </a:p>
          <a:p>
            <a:pPr indent="-237744" lvl="1" marL="640080" rtl="0" algn="l">
              <a:lnSpc>
                <a:spcPct val="170000"/>
              </a:lnSpc>
              <a:spcBef>
                <a:spcPts val="550"/>
              </a:spcBef>
              <a:spcAft>
                <a:spcPts val="0"/>
              </a:spcAft>
              <a:buSzPts val="1600"/>
              <a:buChar char="◦"/>
            </a:pPr>
            <a:r>
              <a:rPr lang="en-US" sz="16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until more memory (or at least a larger hole) becomes available, or </a:t>
            </a:r>
            <a:endParaRPr/>
          </a:p>
          <a:p>
            <a:pPr indent="-237744" lvl="1" marL="640080" rtl="0" algn="l">
              <a:lnSpc>
                <a:spcPct val="170000"/>
              </a:lnSpc>
              <a:spcBef>
                <a:spcPts val="550"/>
              </a:spcBef>
              <a:spcAft>
                <a:spcPts val="0"/>
              </a:spcAft>
              <a:buSzPts val="1800"/>
              <a:buChar char="◦"/>
            </a:pPr>
            <a:r>
              <a:rPr lang="en-US" sz="1800">
                <a:latin typeface="Times New Roman"/>
                <a:ea typeface="Times New Roman"/>
                <a:cs typeface="Times New Roman"/>
                <a:sym typeface="Times New Roman"/>
              </a:rPr>
              <a:t>until compaction creates a larger hole.</a:t>
            </a:r>
            <a:endParaRPr/>
          </a:p>
          <a:p>
            <a:pPr indent="-283464" lvl="0" marL="365760" rtl="0" algn="l">
              <a:lnSpc>
                <a:spcPct val="170000"/>
              </a:lnSpc>
              <a:spcBef>
                <a:spcPts val="600"/>
              </a:spcBef>
              <a:spcAft>
                <a:spcPts val="0"/>
              </a:spcAft>
              <a:buSzPts val="1600"/>
              <a:buChar char="⚫"/>
            </a:pPr>
            <a:r>
              <a:rPr b="1" lang="en-US" sz="2000">
                <a:latin typeface="Times New Roman"/>
                <a:ea typeface="Times New Roman"/>
                <a:cs typeface="Times New Roman"/>
                <a:sym typeface="Times New Roman"/>
              </a:rPr>
              <a:t> Solution: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Define each process to be one segment, which reduces to the variable-sized partition scheme.</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At the other extreme, each byte as segment . Then every byte need a base register for its relocation, doubling memory use!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Next logical solution is fixed-sized, small segments ---is </a:t>
            </a:r>
            <a:r>
              <a:rPr lang="en-US" sz="2000">
                <a:solidFill>
                  <a:srgbClr val="0000FF"/>
                </a:solidFill>
                <a:latin typeface="Times New Roman"/>
                <a:ea typeface="Times New Roman"/>
                <a:cs typeface="Times New Roman"/>
                <a:sym typeface="Times New Roman"/>
              </a:rPr>
              <a:t>paging.</a:t>
            </a:r>
            <a:endParaRPr sz="2000">
              <a:solidFill>
                <a:srgbClr val="0000FF"/>
              </a:solidFill>
              <a:latin typeface="Times New Roman"/>
              <a:ea typeface="Times New Roman"/>
              <a:cs typeface="Times New Roman"/>
              <a:sym typeface="Times New Roman"/>
            </a:endParaRPr>
          </a:p>
        </p:txBody>
      </p:sp>
      <p:sp>
        <p:nvSpPr>
          <p:cNvPr id="489" name="Google Shape;489;p3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490" name="Google Shape;490;p3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idx="11" type="ftr"/>
          </p:nvPr>
        </p:nvSpPr>
        <p:spPr>
          <a:xfrm>
            <a:off x="3513713" y="6305550"/>
            <a:ext cx="2201287"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496" name="Google Shape;496;p36"/>
          <p:cNvSpPr txBox="1"/>
          <p:nvPr>
            <p:ph type="title"/>
          </p:nvPr>
        </p:nvSpPr>
        <p:spPr>
          <a:xfrm>
            <a:off x="1197735" y="274638"/>
            <a:ext cx="7735953" cy="8329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Segmentation with Paging </a:t>
            </a:r>
            <a:endParaRPr/>
          </a:p>
        </p:txBody>
      </p:sp>
      <p:sp>
        <p:nvSpPr>
          <p:cNvPr id="497" name="Google Shape;497;p36"/>
          <p:cNvSpPr txBox="1"/>
          <p:nvPr>
            <p:ph idx="1" type="body"/>
          </p:nvPr>
        </p:nvSpPr>
        <p:spPr>
          <a:xfrm>
            <a:off x="1197735" y="1210614"/>
            <a:ext cx="7735953" cy="5037786"/>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This solution differs from pure segmentation in that the segment-table entry contains not the base address of the segment, but rather the base address of a </a:t>
            </a:r>
            <a:r>
              <a:rPr i="1" lang="en-US" sz="2000">
                <a:latin typeface="Times New Roman"/>
                <a:ea typeface="Times New Roman"/>
                <a:cs typeface="Times New Roman"/>
                <a:sym typeface="Times New Roman"/>
              </a:rPr>
              <a:t>page table</a:t>
            </a:r>
            <a:r>
              <a:rPr lang="en-US" sz="2000">
                <a:latin typeface="Times New Roman"/>
                <a:ea typeface="Times New Roman"/>
                <a:cs typeface="Times New Roman"/>
                <a:sym typeface="Times New Roman"/>
              </a:rPr>
              <a:t> for this segment.</a:t>
            </a:r>
            <a:endParaRPr/>
          </a:p>
        </p:txBody>
      </p:sp>
      <p:sp>
        <p:nvSpPr>
          <p:cNvPr id="498" name="Google Shape;498;p36"/>
          <p:cNvSpPr txBox="1"/>
          <p:nvPr>
            <p:ph idx="10" type="dt"/>
          </p:nvPr>
        </p:nvSpPr>
        <p:spPr>
          <a:xfrm>
            <a:off x="3513713" y="6305550"/>
            <a:ext cx="2201287"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7"/>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504" name="Google Shape;504;p37"/>
          <p:cNvSpPr txBox="1"/>
          <p:nvPr>
            <p:ph type="title"/>
          </p:nvPr>
        </p:nvSpPr>
        <p:spPr>
          <a:xfrm>
            <a:off x="914400" y="184486"/>
            <a:ext cx="776171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Segmentation with Paging – Intel 386</a:t>
            </a:r>
            <a:endParaRPr/>
          </a:p>
        </p:txBody>
      </p:sp>
      <p:sp>
        <p:nvSpPr>
          <p:cNvPr id="505" name="Google Shape;505;p37"/>
          <p:cNvSpPr txBox="1"/>
          <p:nvPr>
            <p:ph idx="1" type="body"/>
          </p:nvPr>
        </p:nvSpPr>
        <p:spPr>
          <a:xfrm>
            <a:off x="988452" y="1210615"/>
            <a:ext cx="7794939" cy="4726546"/>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 The 386 uses segmentation with paging for memory management.</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Maximum number of segments per process = 16 KB</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Each segment can be as large as 4 GB= 2</a:t>
            </a:r>
            <a:r>
              <a:rPr baseline="30000" lang="en-US" sz="2000">
                <a:latin typeface="Times New Roman"/>
                <a:ea typeface="Times New Roman"/>
                <a:cs typeface="Times New Roman"/>
                <a:sym typeface="Times New Roman"/>
              </a:rPr>
              <a:t>32 bytes.</a:t>
            </a:r>
            <a:r>
              <a:rPr lang="en-US" sz="2000">
                <a:latin typeface="Times New Roman"/>
                <a:ea typeface="Times New Roman"/>
                <a:cs typeface="Times New Roman"/>
                <a:sym typeface="Times New Roman"/>
              </a:rPr>
              <a:t>.</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Page size is 4 KB.</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Logical-address space of a process is divided into 2 partitions.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Up to 8 KB segments that are private to that process. kept in the </a:t>
            </a:r>
            <a:r>
              <a:rPr b="1" lang="en-US" sz="2000">
                <a:latin typeface="Times New Roman"/>
                <a:ea typeface="Times New Roman"/>
                <a:cs typeface="Times New Roman"/>
                <a:sym typeface="Times New Roman"/>
              </a:rPr>
              <a:t>local descriptor table (LDT)</a:t>
            </a:r>
            <a:endParaRPr/>
          </a:p>
          <a:p>
            <a:pPr indent="-457200" lvl="1" marL="813816" rtl="0" algn="l">
              <a:lnSpc>
                <a:spcPct val="150000"/>
              </a:lnSpc>
              <a:spcBef>
                <a:spcPts val="550"/>
              </a:spcBef>
              <a:spcAft>
                <a:spcPts val="0"/>
              </a:spcAft>
              <a:buClr>
                <a:schemeClr val="dk1"/>
              </a:buClr>
              <a:buSzPts val="1632"/>
              <a:buFont typeface="Gill Sans"/>
              <a:buAutoNum type="alphaLcParenR"/>
            </a:pPr>
            <a:r>
              <a:rPr lang="en-US" sz="1600">
                <a:latin typeface="Times New Roman"/>
                <a:ea typeface="Times New Roman"/>
                <a:cs typeface="Times New Roman"/>
                <a:sym typeface="Times New Roman"/>
              </a:rPr>
              <a:t>Up to 8 KB segments that are shared among</a:t>
            </a:r>
            <a:endParaRPr/>
          </a:p>
          <a:p>
            <a:pPr indent="-457200" lvl="1" marL="813816" rtl="0" algn="l">
              <a:lnSpc>
                <a:spcPct val="150000"/>
              </a:lnSpc>
              <a:spcBef>
                <a:spcPts val="550"/>
              </a:spcBef>
              <a:spcAft>
                <a:spcPts val="0"/>
              </a:spcAft>
              <a:buClr>
                <a:schemeClr val="dk1"/>
              </a:buClr>
              <a:buSzPts val="1632"/>
              <a:buFont typeface="Gill Sans"/>
              <a:buAutoNum type="alphaLcParenR"/>
            </a:pPr>
            <a:r>
              <a:rPr lang="en-US" sz="1600">
                <a:latin typeface="Times New Roman"/>
                <a:ea typeface="Times New Roman"/>
                <a:cs typeface="Times New Roman"/>
                <a:sym typeface="Times New Roman"/>
              </a:rPr>
              <a:t>all the processes. kept in the </a:t>
            </a:r>
            <a:r>
              <a:rPr b="1" lang="en-US" sz="1600">
                <a:latin typeface="Times New Roman"/>
                <a:ea typeface="Times New Roman"/>
                <a:cs typeface="Times New Roman"/>
                <a:sym typeface="Times New Roman"/>
              </a:rPr>
              <a:t>global descriptor table (GDT).</a:t>
            </a:r>
            <a:endParaRPr sz="1600">
              <a:latin typeface="Times New Roman"/>
              <a:ea typeface="Times New Roman"/>
              <a:cs typeface="Times New Roman"/>
              <a:sym typeface="Times New Roman"/>
            </a:endParaRPr>
          </a:p>
        </p:txBody>
      </p:sp>
      <p:sp>
        <p:nvSpPr>
          <p:cNvPr id="506" name="Google Shape;506;p3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512" name="Google Shape;512;p38"/>
          <p:cNvSpPr txBox="1"/>
          <p:nvPr>
            <p:ph type="title"/>
          </p:nvPr>
        </p:nvSpPr>
        <p:spPr>
          <a:xfrm>
            <a:off x="914400" y="184486"/>
            <a:ext cx="776171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Segmentation with Paging – Intel 386</a:t>
            </a:r>
            <a:endParaRPr/>
          </a:p>
        </p:txBody>
      </p:sp>
      <p:sp>
        <p:nvSpPr>
          <p:cNvPr id="513" name="Google Shape;513;p38"/>
          <p:cNvSpPr txBox="1"/>
          <p:nvPr>
            <p:ph idx="1" type="body"/>
          </p:nvPr>
        </p:nvSpPr>
        <p:spPr>
          <a:xfrm>
            <a:off x="988452" y="1120463"/>
            <a:ext cx="7794939" cy="4997002"/>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Each segment is paged.</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Logical address is pair of (selector, offset).</a:t>
            </a:r>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181864" lvl="0" marL="365760" rtl="0" algn="l">
              <a:lnSpc>
                <a:spcPct val="150000"/>
              </a:lnSpc>
              <a:spcBef>
                <a:spcPts val="600"/>
              </a:spcBef>
              <a:spcAft>
                <a:spcPts val="0"/>
              </a:spcAft>
              <a:buSzPts val="1600"/>
              <a:buNone/>
            </a:pPr>
            <a:r>
              <a:t/>
            </a:r>
            <a:endParaRPr sz="2000">
              <a:latin typeface="Times New Roman"/>
              <a:ea typeface="Times New Roman"/>
              <a:cs typeface="Times New Roman"/>
              <a:sym typeface="Times New Roman"/>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First logical address is converted into linear address to give page directory, page and offset. </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Then linear address is converted into physical address </a:t>
            </a:r>
            <a:endParaRPr sz="2000">
              <a:latin typeface="Times New Roman"/>
              <a:ea typeface="Times New Roman"/>
              <a:cs typeface="Times New Roman"/>
              <a:sym typeface="Times New Roman"/>
            </a:endParaRPr>
          </a:p>
        </p:txBody>
      </p:sp>
      <p:sp>
        <p:nvSpPr>
          <p:cNvPr id="514" name="Google Shape;514;p3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
        <p:nvSpPr>
          <p:cNvPr id="515" name="Google Shape;515;p38"/>
          <p:cNvSpPr/>
          <p:nvPr/>
        </p:nvSpPr>
        <p:spPr>
          <a:xfrm>
            <a:off x="4456089" y="2240924"/>
            <a:ext cx="218942" cy="309092"/>
          </a:xfrm>
          <a:prstGeom prst="down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6" name="Google Shape;516;p38"/>
          <p:cNvSpPr/>
          <p:nvPr/>
        </p:nvSpPr>
        <p:spPr>
          <a:xfrm>
            <a:off x="3541689" y="2640169"/>
            <a:ext cx="2240924" cy="502276"/>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  S       g        P</a:t>
            </a:r>
            <a:endParaRPr sz="2400">
              <a:solidFill>
                <a:srgbClr val="0000FF"/>
              </a:solidFill>
              <a:latin typeface="Times New Roman"/>
              <a:ea typeface="Times New Roman"/>
              <a:cs typeface="Times New Roman"/>
              <a:sym typeface="Times New Roman"/>
            </a:endParaRPr>
          </a:p>
        </p:txBody>
      </p:sp>
      <p:cxnSp>
        <p:nvCxnSpPr>
          <p:cNvPr id="517" name="Google Shape;517;p38"/>
          <p:cNvCxnSpPr/>
          <p:nvPr/>
        </p:nvCxnSpPr>
        <p:spPr>
          <a:xfrm rot="5400000">
            <a:off x="3960254" y="2865549"/>
            <a:ext cx="502276" cy="1588"/>
          </a:xfrm>
          <a:prstGeom prst="straightConnector1">
            <a:avLst/>
          </a:prstGeom>
          <a:noFill/>
          <a:ln cap="flat" cmpd="sng" w="9525">
            <a:solidFill>
              <a:schemeClr val="dk1"/>
            </a:solidFill>
            <a:prstDash val="solid"/>
            <a:round/>
            <a:headEnd len="sm" w="sm" type="none"/>
            <a:tailEnd len="sm" w="sm" type="none"/>
          </a:ln>
        </p:spPr>
      </p:cxnSp>
      <p:cxnSp>
        <p:nvCxnSpPr>
          <p:cNvPr id="518" name="Google Shape;518;p38"/>
          <p:cNvCxnSpPr/>
          <p:nvPr/>
        </p:nvCxnSpPr>
        <p:spPr>
          <a:xfrm rot="5400000">
            <a:off x="4778063" y="2884867"/>
            <a:ext cx="489397" cy="1588"/>
          </a:xfrm>
          <a:prstGeom prst="straightConnector1">
            <a:avLst/>
          </a:prstGeom>
          <a:noFill/>
          <a:ln cap="flat" cmpd="sng" w="9525">
            <a:solidFill>
              <a:schemeClr val="dk1"/>
            </a:solidFill>
            <a:prstDash val="solid"/>
            <a:round/>
            <a:headEnd len="sm" w="sm" type="none"/>
            <a:tailEnd len="sm" w="sm" type="none"/>
          </a:ln>
        </p:spPr>
      </p:cxnSp>
      <p:cxnSp>
        <p:nvCxnSpPr>
          <p:cNvPr id="519" name="Google Shape;519;p38"/>
          <p:cNvCxnSpPr/>
          <p:nvPr/>
        </p:nvCxnSpPr>
        <p:spPr>
          <a:xfrm rot="-5400000">
            <a:off x="3503054" y="3425781"/>
            <a:ext cx="669701" cy="103031"/>
          </a:xfrm>
          <a:prstGeom prst="straightConnector1">
            <a:avLst/>
          </a:prstGeom>
          <a:noFill/>
          <a:ln cap="flat" cmpd="sng" w="9525">
            <a:solidFill>
              <a:schemeClr val="accent1"/>
            </a:solidFill>
            <a:prstDash val="solid"/>
            <a:round/>
            <a:headEnd len="sm" w="sm" type="none"/>
            <a:tailEnd len="med" w="med" type="stealth"/>
          </a:ln>
        </p:spPr>
      </p:cxnSp>
      <p:cxnSp>
        <p:nvCxnSpPr>
          <p:cNvPr id="520" name="Google Shape;520;p38"/>
          <p:cNvCxnSpPr>
            <a:endCxn id="516" idx="2"/>
          </p:cNvCxnSpPr>
          <p:nvPr/>
        </p:nvCxnSpPr>
        <p:spPr>
          <a:xfrm rot="10800000">
            <a:off x="4662151" y="3142445"/>
            <a:ext cx="12900" cy="682500"/>
          </a:xfrm>
          <a:prstGeom prst="straightConnector1">
            <a:avLst/>
          </a:prstGeom>
          <a:noFill/>
          <a:ln cap="flat" cmpd="sng" w="9525">
            <a:solidFill>
              <a:schemeClr val="accent1"/>
            </a:solidFill>
            <a:prstDash val="solid"/>
            <a:round/>
            <a:headEnd len="sm" w="sm" type="none"/>
            <a:tailEnd len="med" w="med" type="stealth"/>
          </a:ln>
        </p:spPr>
      </p:cxnSp>
      <p:cxnSp>
        <p:nvCxnSpPr>
          <p:cNvPr id="521" name="Google Shape;521;p38"/>
          <p:cNvCxnSpPr/>
          <p:nvPr/>
        </p:nvCxnSpPr>
        <p:spPr>
          <a:xfrm flipH="1" rot="5400000">
            <a:off x="5190186" y="3438659"/>
            <a:ext cx="682580" cy="90152"/>
          </a:xfrm>
          <a:prstGeom prst="straightConnector1">
            <a:avLst/>
          </a:prstGeom>
          <a:noFill/>
          <a:ln cap="flat" cmpd="sng" w="9525">
            <a:solidFill>
              <a:schemeClr val="accent1"/>
            </a:solidFill>
            <a:prstDash val="solid"/>
            <a:round/>
            <a:headEnd len="sm" w="sm" type="none"/>
            <a:tailEnd len="med" w="med" type="stealth"/>
          </a:ln>
        </p:spPr>
      </p:cxnSp>
      <p:sp>
        <p:nvSpPr>
          <p:cNvPr id="522" name="Google Shape;522;p38"/>
          <p:cNvSpPr txBox="1"/>
          <p:nvPr/>
        </p:nvSpPr>
        <p:spPr>
          <a:xfrm>
            <a:off x="2884867" y="3889420"/>
            <a:ext cx="529321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r>
              <a:rPr lang="en-US" sz="1400">
                <a:solidFill>
                  <a:srgbClr val="0000FF"/>
                </a:solidFill>
                <a:latin typeface="Times New Roman"/>
                <a:ea typeface="Times New Roman"/>
                <a:cs typeface="Times New Roman"/>
                <a:sym typeface="Times New Roman"/>
              </a:rPr>
              <a:t>Segment no</a:t>
            </a:r>
            <a:r>
              <a:rPr lang="en-US" sz="1400">
                <a:solidFill>
                  <a:schemeClr val="dk1"/>
                </a:solidFill>
                <a:latin typeface="Times New Roman"/>
                <a:ea typeface="Times New Roman"/>
                <a:cs typeface="Times New Roman"/>
                <a:sym typeface="Times New Roman"/>
              </a:rPr>
              <a:t>      </a:t>
            </a:r>
            <a:r>
              <a:rPr lang="en-US" sz="1400">
                <a:solidFill>
                  <a:srgbClr val="FF0000"/>
                </a:solidFill>
                <a:latin typeface="Times New Roman"/>
                <a:ea typeface="Times New Roman"/>
                <a:cs typeface="Times New Roman"/>
                <a:sym typeface="Times New Roman"/>
              </a:rPr>
              <a:t>GDT or LDT      </a:t>
            </a:r>
            <a:r>
              <a:rPr lang="en-US" sz="1400">
                <a:solidFill>
                  <a:srgbClr val="0000FF"/>
                </a:solidFill>
                <a:latin typeface="Times New Roman"/>
                <a:ea typeface="Times New Roman"/>
                <a:cs typeface="Times New Roman"/>
                <a:sym typeface="Times New Roman"/>
              </a:rPr>
              <a:t>Protection bit</a:t>
            </a:r>
            <a:endParaRPr sz="1400">
              <a:solidFill>
                <a:srgbClr val="0000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1" type="ftr"/>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B3A787"/>
              </a:solidFill>
              <a:latin typeface="Times New Roman"/>
              <a:ea typeface="Times New Roman"/>
              <a:cs typeface="Times New Roman"/>
              <a:sym typeface="Times New Roman"/>
            </a:endParaRPr>
          </a:p>
        </p:txBody>
      </p:sp>
      <p:sp>
        <p:nvSpPr>
          <p:cNvPr id="130" name="Google Shape;130;p4"/>
          <p:cNvSpPr txBox="1"/>
          <p:nvPr>
            <p:ph type="title"/>
          </p:nvPr>
        </p:nvSpPr>
        <p:spPr>
          <a:xfrm>
            <a:off x="1152273" y="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Dynamic Loading</a:t>
            </a:r>
            <a:endParaRPr/>
          </a:p>
        </p:txBody>
      </p:sp>
      <p:sp>
        <p:nvSpPr>
          <p:cNvPr id="131" name="Google Shape;131;p4"/>
          <p:cNvSpPr txBox="1"/>
          <p:nvPr>
            <p:ph idx="1" type="body"/>
          </p:nvPr>
        </p:nvSpPr>
        <p:spPr>
          <a:xfrm>
            <a:off x="1107583" y="1022797"/>
            <a:ext cx="7688688" cy="5429518"/>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600"/>
              <a:buChar char="⚫"/>
            </a:pPr>
            <a:r>
              <a:rPr lang="en-US" sz="2000">
                <a:latin typeface="Times New Roman"/>
                <a:ea typeface="Times New Roman"/>
                <a:cs typeface="Times New Roman"/>
                <a:sym typeface="Times New Roman"/>
              </a:rPr>
              <a:t>Routine is not loaded until it is called</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Calling routine first checks whether other routine is loaded then it loads.</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Better memory-space utilization; unused routine is never loaded.</a:t>
            </a:r>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Useful when large amounts of code are needed to handle infrequently occurring cases. e.g. error handling.</a:t>
            </a:r>
            <a:endParaRPr sz="2000">
              <a:latin typeface="Times New Roman"/>
              <a:ea typeface="Times New Roman"/>
              <a:cs typeface="Times New Roman"/>
              <a:sym typeface="Times New Roman"/>
            </a:endParaRPr>
          </a:p>
        </p:txBody>
      </p:sp>
      <p:sp>
        <p:nvSpPr>
          <p:cNvPr id="132" name="Google Shape;132;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ph idx="11" type="ftr"/>
          </p:nvPr>
        </p:nvSpPr>
        <p:spPr>
          <a:xfrm>
            <a:off x="3349580" y="6914211"/>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sz="1200">
              <a:solidFill>
                <a:srgbClr val="B3A787"/>
              </a:solidFill>
              <a:latin typeface="Times New Roman"/>
              <a:ea typeface="Times New Roman"/>
              <a:cs typeface="Times New Roman"/>
              <a:sym typeface="Times New Roman"/>
            </a:endParaRPr>
          </a:p>
        </p:txBody>
      </p:sp>
      <p:sp>
        <p:nvSpPr>
          <p:cNvPr id="528" name="Google Shape;528;p39"/>
          <p:cNvSpPr txBox="1"/>
          <p:nvPr>
            <p:ph type="title"/>
          </p:nvPr>
        </p:nvSpPr>
        <p:spPr>
          <a:xfrm>
            <a:off x="894695" y="0"/>
            <a:ext cx="7498080" cy="9787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Intel 30386 Address Translation</a:t>
            </a:r>
            <a:endParaRPr sz="2400">
              <a:latin typeface="Times New Roman"/>
              <a:ea typeface="Times New Roman"/>
              <a:cs typeface="Times New Roman"/>
              <a:sym typeface="Times New Roman"/>
            </a:endParaRPr>
          </a:p>
        </p:txBody>
      </p:sp>
      <p:pic>
        <p:nvPicPr>
          <p:cNvPr id="529" name="Google Shape;529;p39"/>
          <p:cNvPicPr preferRelativeResize="0"/>
          <p:nvPr/>
        </p:nvPicPr>
        <p:blipFill rotWithShape="1">
          <a:blip r:embed="rId3">
            <a:alphaModFix/>
          </a:blip>
          <a:srcRect b="1711" l="11970" r="11768" t="856"/>
          <a:stretch/>
        </p:blipFill>
        <p:spPr>
          <a:xfrm>
            <a:off x="1937421" y="859151"/>
            <a:ext cx="5611664" cy="5734832"/>
          </a:xfrm>
          <a:prstGeom prst="rect">
            <a:avLst/>
          </a:prstGeom>
          <a:noFill/>
          <a:ln cap="flat" cmpd="thickThin" w="57150">
            <a:solidFill>
              <a:schemeClr val="dk1"/>
            </a:solidFill>
            <a:prstDash val="solid"/>
            <a:miter lim="800000"/>
            <a:headEnd len="sm" w="sm" type="none"/>
            <a:tailEnd len="sm" w="sm" type="none"/>
          </a:ln>
        </p:spPr>
      </p:pic>
      <p:sp>
        <p:nvSpPr>
          <p:cNvPr id="530" name="Google Shape;530;p39"/>
          <p:cNvSpPr txBox="1"/>
          <p:nvPr>
            <p:ph idx="10" type="dt"/>
          </p:nvPr>
        </p:nvSpPr>
        <p:spPr>
          <a:xfrm>
            <a:off x="3349580" y="6914211"/>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cxnSp>
        <p:nvCxnSpPr>
          <p:cNvPr id="531" name="Google Shape;531;p39"/>
          <p:cNvCxnSpPr/>
          <p:nvPr/>
        </p:nvCxnSpPr>
        <p:spPr>
          <a:xfrm flipH="1" rot="10800000">
            <a:off x="1931831" y="3039414"/>
            <a:ext cx="5615189" cy="38637"/>
          </a:xfrm>
          <a:prstGeom prst="straightConnector1">
            <a:avLst/>
          </a:prstGeom>
          <a:noFill/>
          <a:ln cap="flat" cmpd="sng" w="25400">
            <a:solidFill>
              <a:srgbClr val="0000FF"/>
            </a:solidFill>
            <a:prstDash val="dash"/>
            <a:round/>
            <a:headEnd len="sm" w="sm" type="none"/>
            <a:tailEnd len="sm" w="sm" type="none"/>
          </a:ln>
        </p:spPr>
      </p:cxnSp>
      <p:sp>
        <p:nvSpPr>
          <p:cNvPr id="532" name="Google Shape;532;p39"/>
          <p:cNvSpPr txBox="1"/>
          <p:nvPr/>
        </p:nvSpPr>
        <p:spPr>
          <a:xfrm>
            <a:off x="5731099" y="1635617"/>
            <a:ext cx="18416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FF"/>
                </a:solidFill>
                <a:latin typeface="Times New Roman"/>
                <a:ea typeface="Times New Roman"/>
                <a:cs typeface="Times New Roman"/>
                <a:sym typeface="Times New Roman"/>
              </a:rPr>
              <a:t>Segmentation mechanism</a:t>
            </a:r>
            <a:endParaRPr sz="1600">
              <a:solidFill>
                <a:srgbClr val="0000FF"/>
              </a:solidFill>
              <a:latin typeface="Times New Roman"/>
              <a:ea typeface="Times New Roman"/>
              <a:cs typeface="Times New Roman"/>
              <a:sym typeface="Times New Roman"/>
            </a:endParaRPr>
          </a:p>
        </p:txBody>
      </p:sp>
      <p:sp>
        <p:nvSpPr>
          <p:cNvPr id="533" name="Google Shape;533;p39"/>
          <p:cNvSpPr txBox="1"/>
          <p:nvPr/>
        </p:nvSpPr>
        <p:spPr>
          <a:xfrm>
            <a:off x="5793347" y="6025166"/>
            <a:ext cx="184167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FF"/>
                </a:solidFill>
                <a:latin typeface="Times New Roman"/>
                <a:ea typeface="Times New Roman"/>
                <a:cs typeface="Times New Roman"/>
                <a:sym typeface="Times New Roman"/>
              </a:rPr>
              <a:t>Paging mechanism</a:t>
            </a:r>
            <a:endParaRPr sz="1600">
              <a:solidFill>
                <a:srgbClr val="0000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idx="11" type="ftr"/>
          </p:nvPr>
        </p:nvSpPr>
        <p:spPr>
          <a:xfrm>
            <a:off x="3298065" y="6189640"/>
            <a:ext cx="2133600" cy="4762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B3A787"/>
              </a:solidFill>
              <a:latin typeface="Times New Roman"/>
              <a:ea typeface="Times New Roman"/>
              <a:cs typeface="Times New Roman"/>
              <a:sym typeface="Times New Roman"/>
            </a:endParaRPr>
          </a:p>
        </p:txBody>
      </p:sp>
      <p:sp>
        <p:nvSpPr>
          <p:cNvPr id="138" name="Google Shape;138;p5"/>
          <p:cNvSpPr txBox="1"/>
          <p:nvPr>
            <p:ph type="title"/>
          </p:nvPr>
        </p:nvSpPr>
        <p:spPr>
          <a:xfrm>
            <a:off x="1152273" y="15872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Times New Roman"/>
              <a:buNone/>
            </a:pPr>
            <a:r>
              <a:rPr lang="en-US">
                <a:latin typeface="Times New Roman"/>
                <a:ea typeface="Times New Roman"/>
                <a:cs typeface="Times New Roman"/>
                <a:sym typeface="Times New Roman"/>
              </a:rPr>
              <a:t>Dynamic Linking</a:t>
            </a:r>
            <a:endParaRPr/>
          </a:p>
        </p:txBody>
      </p:sp>
      <p:sp>
        <p:nvSpPr>
          <p:cNvPr id="139" name="Google Shape;139;p5"/>
          <p:cNvSpPr txBox="1"/>
          <p:nvPr>
            <p:ph idx="1" type="body"/>
          </p:nvPr>
        </p:nvSpPr>
        <p:spPr>
          <a:xfrm>
            <a:off x="1152273" y="1331890"/>
            <a:ext cx="7498080" cy="4800600"/>
          </a:xfrm>
          <a:prstGeom prst="rect">
            <a:avLst/>
          </a:prstGeom>
          <a:noFill/>
          <a:ln>
            <a:noFill/>
          </a:ln>
        </p:spPr>
        <p:txBody>
          <a:bodyPr anchorCtr="0" anchor="t" bIns="45700" lIns="91425" spcFirstLastPara="1" rIns="91425" wrap="square" tIns="45700">
            <a:normAutofit fontScale="77500" lnSpcReduction="20000"/>
          </a:bodyPr>
          <a:lstStyle/>
          <a:p>
            <a:pPr indent="-283464" lvl="0" marL="365760" rtl="0" algn="l">
              <a:lnSpc>
                <a:spcPct val="160000"/>
              </a:lnSpc>
              <a:spcBef>
                <a:spcPts val="0"/>
              </a:spcBef>
              <a:spcAft>
                <a:spcPts val="0"/>
              </a:spcAft>
              <a:buSzPct val="80000"/>
              <a:buChar char="⚫"/>
            </a:pPr>
            <a:r>
              <a:rPr lang="en-US">
                <a:latin typeface="Times New Roman"/>
                <a:ea typeface="Times New Roman"/>
                <a:cs typeface="Times New Roman"/>
                <a:sym typeface="Times New Roman"/>
              </a:rPr>
              <a:t>Linking postponed until execution time.</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Small piece of code, </a:t>
            </a:r>
            <a:r>
              <a:rPr i="1" lang="en-US">
                <a:latin typeface="Times New Roman"/>
                <a:ea typeface="Times New Roman"/>
                <a:cs typeface="Times New Roman"/>
                <a:sym typeface="Times New Roman"/>
              </a:rPr>
              <a:t>stub</a:t>
            </a:r>
            <a:r>
              <a:rPr lang="en-US">
                <a:latin typeface="Times New Roman"/>
                <a:ea typeface="Times New Roman"/>
                <a:cs typeface="Times New Roman"/>
                <a:sym typeface="Times New Roman"/>
              </a:rPr>
              <a:t>, used to locate the appropriate memory-resident library routine.</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Stub replaces itself with the address of the routine, and executes the routine.</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Operating system needed to check if routine is in processes’ memory address.</a:t>
            </a:r>
            <a:endParaRPr/>
          </a:p>
          <a:p>
            <a:pPr indent="-283464" lvl="0" marL="365760" rtl="0" algn="l">
              <a:lnSpc>
                <a:spcPct val="160000"/>
              </a:lnSpc>
              <a:spcBef>
                <a:spcPts val="600"/>
              </a:spcBef>
              <a:spcAft>
                <a:spcPts val="0"/>
              </a:spcAft>
              <a:buSzPct val="80000"/>
              <a:buChar char="⚫"/>
            </a:pPr>
            <a:r>
              <a:rPr lang="en-US">
                <a:latin typeface="Times New Roman"/>
                <a:ea typeface="Times New Roman"/>
                <a:cs typeface="Times New Roman"/>
                <a:sym typeface="Times New Roman"/>
              </a:rPr>
              <a:t>Dynamic linking is particularly useful for libraries.</a:t>
            </a:r>
            <a:endParaRPr/>
          </a:p>
        </p:txBody>
      </p:sp>
      <p:sp>
        <p:nvSpPr>
          <p:cNvPr id="140" name="Google Shape;140;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072537" y="0"/>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Logical vs. Physical Address Space</a:t>
            </a:r>
            <a:endParaRPr/>
          </a:p>
        </p:txBody>
      </p:sp>
      <p:sp>
        <p:nvSpPr>
          <p:cNvPr id="147" name="Google Shape;147;p6"/>
          <p:cNvSpPr txBox="1"/>
          <p:nvPr>
            <p:ph idx="1" type="body"/>
          </p:nvPr>
        </p:nvSpPr>
        <p:spPr>
          <a:xfrm>
            <a:off x="1092014" y="1204538"/>
            <a:ext cx="7742704" cy="5276944"/>
          </a:xfrm>
          <a:prstGeom prst="rect">
            <a:avLst/>
          </a:prstGeom>
          <a:noFill/>
          <a:ln>
            <a:noFill/>
          </a:ln>
        </p:spPr>
        <p:txBody>
          <a:bodyPr anchorCtr="0" anchor="t" bIns="45700" lIns="91425" spcFirstLastPara="1" rIns="91425" wrap="square" tIns="45700">
            <a:normAutofit/>
          </a:bodyPr>
          <a:lstStyle/>
          <a:p>
            <a:pPr indent="-283464" lvl="0" marL="365760" rtl="0" algn="just">
              <a:lnSpc>
                <a:spcPct val="150000"/>
              </a:lnSpc>
              <a:spcBef>
                <a:spcPts val="0"/>
              </a:spcBef>
              <a:spcAft>
                <a:spcPts val="0"/>
              </a:spcAft>
              <a:buSzPts val="1600"/>
              <a:buChar char="⚫"/>
            </a:pPr>
            <a:r>
              <a:rPr lang="en-US" sz="2000">
                <a:latin typeface="Times New Roman"/>
                <a:ea typeface="Times New Roman"/>
                <a:cs typeface="Times New Roman"/>
                <a:sym typeface="Times New Roman"/>
              </a:rPr>
              <a:t>The concept of a logical </a:t>
            </a:r>
            <a:r>
              <a:rPr i="1" lang="en-US" sz="2000">
                <a:latin typeface="Times New Roman"/>
                <a:ea typeface="Times New Roman"/>
                <a:cs typeface="Times New Roman"/>
                <a:sym typeface="Times New Roman"/>
              </a:rPr>
              <a:t>address space</a:t>
            </a:r>
            <a:r>
              <a:rPr lang="en-US" sz="2000">
                <a:latin typeface="Times New Roman"/>
                <a:ea typeface="Times New Roman"/>
                <a:cs typeface="Times New Roman"/>
                <a:sym typeface="Times New Roman"/>
              </a:rPr>
              <a:t> that is bound to a separate </a:t>
            </a:r>
            <a:r>
              <a:rPr i="1" lang="en-US" sz="2000">
                <a:latin typeface="Times New Roman"/>
                <a:ea typeface="Times New Roman"/>
                <a:cs typeface="Times New Roman"/>
                <a:sym typeface="Times New Roman"/>
              </a:rPr>
              <a:t>physical</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address space</a:t>
            </a:r>
            <a:r>
              <a:rPr lang="en-US" sz="2000">
                <a:latin typeface="Times New Roman"/>
                <a:ea typeface="Times New Roman"/>
                <a:cs typeface="Times New Roman"/>
                <a:sym typeface="Times New Roman"/>
              </a:rPr>
              <a:t> is central to proper memory management.</a:t>
            </a:r>
            <a:endParaRPr/>
          </a:p>
          <a:p>
            <a:pPr indent="-237744" lvl="1" marL="640080" rtl="0" algn="just">
              <a:lnSpc>
                <a:spcPct val="150000"/>
              </a:lnSpc>
              <a:spcBef>
                <a:spcPts val="550"/>
              </a:spcBef>
              <a:spcAft>
                <a:spcPts val="0"/>
              </a:spcAft>
              <a:buSzPts val="2000"/>
              <a:buChar char="◦"/>
            </a:pPr>
            <a:r>
              <a:rPr i="1" lang="en-US" sz="2000">
                <a:latin typeface="Times New Roman"/>
                <a:ea typeface="Times New Roman"/>
                <a:cs typeface="Times New Roman"/>
                <a:sym typeface="Times New Roman"/>
              </a:rPr>
              <a:t>Logical address</a:t>
            </a:r>
            <a:r>
              <a:rPr lang="en-US" sz="2000">
                <a:latin typeface="Times New Roman"/>
                <a:ea typeface="Times New Roman"/>
                <a:cs typeface="Times New Roman"/>
                <a:sym typeface="Times New Roman"/>
              </a:rPr>
              <a:t> – generated by the CPU; also referred to as </a:t>
            </a:r>
            <a:r>
              <a:rPr i="1" lang="en-US" sz="2000">
                <a:latin typeface="Times New Roman"/>
                <a:ea typeface="Times New Roman"/>
                <a:cs typeface="Times New Roman"/>
                <a:sym typeface="Times New Roman"/>
              </a:rPr>
              <a:t>virtual address</a:t>
            </a:r>
            <a:r>
              <a:rPr lang="en-US" sz="2000">
                <a:latin typeface="Times New Roman"/>
                <a:ea typeface="Times New Roman"/>
                <a:cs typeface="Times New Roman"/>
                <a:sym typeface="Times New Roman"/>
              </a:rPr>
              <a:t>.</a:t>
            </a:r>
            <a:endParaRPr/>
          </a:p>
          <a:p>
            <a:pPr indent="-237744" lvl="1" marL="640080" rtl="0" algn="just">
              <a:lnSpc>
                <a:spcPct val="150000"/>
              </a:lnSpc>
              <a:spcBef>
                <a:spcPts val="550"/>
              </a:spcBef>
              <a:spcAft>
                <a:spcPts val="0"/>
              </a:spcAft>
              <a:buSzPts val="2000"/>
              <a:buChar char="◦"/>
            </a:pPr>
            <a:r>
              <a:rPr i="1" lang="en-US" sz="2000">
                <a:latin typeface="Times New Roman"/>
                <a:ea typeface="Times New Roman"/>
                <a:cs typeface="Times New Roman"/>
                <a:sym typeface="Times New Roman"/>
              </a:rPr>
              <a:t>Physical address</a:t>
            </a:r>
            <a:r>
              <a:rPr lang="en-US" sz="2000">
                <a:latin typeface="Times New Roman"/>
                <a:ea typeface="Times New Roman"/>
                <a:cs typeface="Times New Roman"/>
                <a:sym typeface="Times New Roman"/>
              </a:rPr>
              <a:t> – address seen by the memory unit.</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283464" lvl="0" marL="365760" rtl="0" algn="just">
              <a:lnSpc>
                <a:spcPct val="150000"/>
              </a:lnSpc>
              <a:spcBef>
                <a:spcPts val="600"/>
              </a:spcBef>
              <a:spcAft>
                <a:spcPts val="0"/>
              </a:spcAft>
              <a:buSzPts val="1600"/>
              <a:buChar char="⚫"/>
            </a:pPr>
            <a:r>
              <a:rPr lang="en-US" sz="2000">
                <a:latin typeface="Times New Roman"/>
                <a:ea typeface="Times New Roman"/>
                <a:cs typeface="Times New Roman"/>
                <a:sym typeface="Times New Roman"/>
              </a:rPr>
              <a:t>Logical and physical addresses are the same in compile-time and load-time address-binding schemes; logical (virtual) and physical addresses differ in execution-time address-binding scheme.</a:t>
            </a:r>
            <a:endParaRPr/>
          </a:p>
        </p:txBody>
      </p:sp>
      <p:sp>
        <p:nvSpPr>
          <p:cNvPr id="148" name="Google Shape;14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Times New Roman"/>
              <a:buNone/>
            </a:pPr>
            <a:r>
              <a:rPr lang="en-US">
                <a:latin typeface="Times New Roman"/>
                <a:ea typeface="Times New Roman"/>
                <a:cs typeface="Times New Roman"/>
                <a:sym typeface="Times New Roman"/>
              </a:rPr>
              <a:t>Memory-Management Unit (</a:t>
            </a:r>
            <a:r>
              <a:rPr lang="en-US" sz="3600">
                <a:latin typeface="Times New Roman"/>
                <a:ea typeface="Times New Roman"/>
                <a:cs typeface="Times New Roman"/>
                <a:sym typeface="Times New Roman"/>
              </a:rPr>
              <a:t>MMU</a:t>
            </a:r>
            <a:r>
              <a:rPr lang="en-US">
                <a:latin typeface="Times New Roman"/>
                <a:ea typeface="Times New Roman"/>
                <a:cs typeface="Times New Roman"/>
                <a:sym typeface="Times New Roman"/>
              </a:rPr>
              <a:t>)</a:t>
            </a:r>
            <a:endParaRPr/>
          </a:p>
        </p:txBody>
      </p:sp>
      <p:sp>
        <p:nvSpPr>
          <p:cNvPr id="155" name="Google Shape;155;p7"/>
          <p:cNvSpPr txBox="1"/>
          <p:nvPr>
            <p:ph idx="1" type="body"/>
          </p:nvPr>
        </p:nvSpPr>
        <p:spPr>
          <a:xfrm>
            <a:off x="1220455" y="1488141"/>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50000"/>
              </a:lnSpc>
              <a:spcBef>
                <a:spcPts val="0"/>
              </a:spcBef>
              <a:spcAft>
                <a:spcPts val="0"/>
              </a:spcAft>
              <a:buSzPts val="1600"/>
              <a:buChar char="⚫"/>
            </a:pPr>
            <a:r>
              <a:rPr lang="en-US" sz="2000">
                <a:latin typeface="Times New Roman"/>
                <a:ea typeface="Times New Roman"/>
                <a:cs typeface="Times New Roman"/>
                <a:sym typeface="Times New Roman"/>
              </a:rPr>
              <a:t>Hardware device that maps virtual to physical address.</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In MMU scheme, the value in the relocation register is added to every address generated by a user process at the time it is sent to memory.</a:t>
            </a:r>
            <a:endParaRPr/>
          </a:p>
          <a:p>
            <a:pPr indent="-283464" lvl="0" marL="365760" rtl="0" algn="l">
              <a:lnSpc>
                <a:spcPct val="150000"/>
              </a:lnSpc>
              <a:spcBef>
                <a:spcPts val="600"/>
              </a:spcBef>
              <a:spcAft>
                <a:spcPts val="0"/>
              </a:spcAft>
              <a:buSzPts val="1600"/>
              <a:buChar char="⚫"/>
            </a:pPr>
            <a:r>
              <a:rPr lang="en-US" sz="2000">
                <a:latin typeface="Times New Roman"/>
                <a:ea typeface="Times New Roman"/>
                <a:cs typeface="Times New Roman"/>
                <a:sym typeface="Times New Roman"/>
              </a:rPr>
              <a:t>The user program deals with </a:t>
            </a:r>
            <a:r>
              <a:rPr i="1" lang="en-US" sz="2000">
                <a:latin typeface="Times New Roman"/>
                <a:ea typeface="Times New Roman"/>
                <a:cs typeface="Times New Roman"/>
                <a:sym typeface="Times New Roman"/>
              </a:rPr>
              <a:t>logical</a:t>
            </a:r>
            <a:r>
              <a:rPr lang="en-US" sz="2000">
                <a:latin typeface="Times New Roman"/>
                <a:ea typeface="Times New Roman"/>
                <a:cs typeface="Times New Roman"/>
                <a:sym typeface="Times New Roman"/>
              </a:rPr>
              <a:t> addresses; it never sees the </a:t>
            </a:r>
            <a:r>
              <a:rPr i="1" lang="en-US" sz="2000">
                <a:latin typeface="Times New Roman"/>
                <a:ea typeface="Times New Roman"/>
                <a:cs typeface="Times New Roman"/>
                <a:sym typeface="Times New Roman"/>
              </a:rPr>
              <a:t>real</a:t>
            </a:r>
            <a:r>
              <a:rPr lang="en-US" sz="2000">
                <a:latin typeface="Times New Roman"/>
                <a:ea typeface="Times New Roman"/>
                <a:cs typeface="Times New Roman"/>
                <a:sym typeface="Times New Roman"/>
              </a:rPr>
              <a:t> physical addresses.</a:t>
            </a:r>
            <a:endParaRPr/>
          </a:p>
        </p:txBody>
      </p:sp>
      <p:sp>
        <p:nvSpPr>
          <p:cNvPr id="156" name="Google Shape;156;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089025" y="866775"/>
            <a:ext cx="8054975" cy="8445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Dynamic relocation using a relocation register</a:t>
            </a:r>
            <a:endParaRPr/>
          </a:p>
        </p:txBody>
      </p:sp>
      <p:pic>
        <p:nvPicPr>
          <p:cNvPr id="163" name="Google Shape;163;p8"/>
          <p:cNvPicPr preferRelativeResize="0"/>
          <p:nvPr/>
        </p:nvPicPr>
        <p:blipFill rotWithShape="1">
          <a:blip r:embed="rId3">
            <a:alphaModFix/>
          </a:blip>
          <a:srcRect b="4654" l="3078" r="1522" t="4951"/>
          <a:stretch/>
        </p:blipFill>
        <p:spPr>
          <a:xfrm>
            <a:off x="1923117" y="2157907"/>
            <a:ext cx="5163484" cy="3668591"/>
          </a:xfrm>
          <a:prstGeom prst="rect">
            <a:avLst/>
          </a:prstGeom>
          <a:noFill/>
          <a:ln cap="flat" cmpd="thickThin" w="57150">
            <a:solidFill>
              <a:schemeClr val="dk1"/>
            </a:solidFill>
            <a:prstDash val="solid"/>
            <a:miter lim="800000"/>
            <a:headEnd len="sm" w="sm" type="none"/>
            <a:tailEnd len="sm" w="sm" type="none"/>
          </a:ln>
        </p:spPr>
      </p:pic>
      <p:sp>
        <p:nvSpPr>
          <p:cNvPr id="164" name="Google Shape;164;p8"/>
          <p:cNvSpPr txBox="1"/>
          <p:nvPr/>
        </p:nvSpPr>
        <p:spPr>
          <a:xfrm>
            <a:off x="2501152" y="6024282"/>
            <a:ext cx="41551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Relocation is base register</a:t>
            </a:r>
            <a:endParaRPr sz="2400">
              <a:solidFill>
                <a:schemeClr val="dk1"/>
              </a:solidFill>
              <a:latin typeface="Times New Roman"/>
              <a:ea typeface="Times New Roman"/>
              <a:cs typeface="Times New Roman"/>
              <a:sym typeface="Times New Roman"/>
            </a:endParaRPr>
          </a:p>
        </p:txBody>
      </p:sp>
      <p:sp>
        <p:nvSpPr>
          <p:cNvPr id="165" name="Google Shape;165;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1696723" y="0"/>
            <a:ext cx="686044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Times New Roman"/>
              <a:buNone/>
            </a:pPr>
            <a:r>
              <a:rPr lang="en-US" sz="3600">
                <a:latin typeface="Times New Roman"/>
                <a:ea typeface="Times New Roman"/>
                <a:cs typeface="Times New Roman"/>
                <a:sym typeface="Times New Roman"/>
              </a:rPr>
              <a:t>Swapping</a:t>
            </a:r>
            <a:endParaRPr/>
          </a:p>
        </p:txBody>
      </p:sp>
      <p:sp>
        <p:nvSpPr>
          <p:cNvPr id="172" name="Google Shape;172;p9"/>
          <p:cNvSpPr txBox="1"/>
          <p:nvPr>
            <p:ph idx="1" type="body"/>
          </p:nvPr>
        </p:nvSpPr>
        <p:spPr>
          <a:xfrm>
            <a:off x="1183343" y="1052420"/>
            <a:ext cx="7611034" cy="5308039"/>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50000"/>
              </a:lnSpc>
              <a:spcBef>
                <a:spcPts val="0"/>
              </a:spcBef>
              <a:spcAft>
                <a:spcPts val="0"/>
              </a:spcAft>
              <a:buSzPts val="1440"/>
              <a:buChar char="⚫"/>
            </a:pPr>
            <a:r>
              <a:rPr lang="en-US" sz="1800">
                <a:latin typeface="Times New Roman"/>
                <a:ea typeface="Times New Roman"/>
                <a:cs typeface="Times New Roman"/>
                <a:sym typeface="Times New Roman"/>
              </a:rPr>
              <a:t>A process can be </a:t>
            </a:r>
            <a:r>
              <a:rPr i="1" lang="en-US" sz="1800">
                <a:latin typeface="Times New Roman"/>
                <a:ea typeface="Times New Roman"/>
                <a:cs typeface="Times New Roman"/>
                <a:sym typeface="Times New Roman"/>
              </a:rPr>
              <a:t>swapped</a:t>
            </a:r>
            <a:r>
              <a:rPr lang="en-US" sz="1800">
                <a:latin typeface="Times New Roman"/>
                <a:ea typeface="Times New Roman"/>
                <a:cs typeface="Times New Roman"/>
                <a:sym typeface="Times New Roman"/>
              </a:rPr>
              <a:t> temporarily out of memory to a </a:t>
            </a:r>
            <a:r>
              <a:rPr i="1" lang="en-US" sz="1800">
                <a:latin typeface="Times New Roman"/>
                <a:ea typeface="Times New Roman"/>
                <a:cs typeface="Times New Roman"/>
                <a:sym typeface="Times New Roman"/>
              </a:rPr>
              <a:t>backing store</a:t>
            </a:r>
            <a:r>
              <a:rPr lang="en-US" sz="1800">
                <a:latin typeface="Times New Roman"/>
                <a:ea typeface="Times New Roman"/>
                <a:cs typeface="Times New Roman"/>
                <a:sym typeface="Times New Roman"/>
              </a:rPr>
              <a:t>, and then brought back into memory for continued execution.</a:t>
            </a:r>
            <a:endParaRPr/>
          </a:p>
          <a:p>
            <a:pPr indent="-283464" lvl="0" marL="365760" rtl="0" algn="just">
              <a:lnSpc>
                <a:spcPct val="150000"/>
              </a:lnSpc>
              <a:spcBef>
                <a:spcPts val="600"/>
              </a:spcBef>
              <a:spcAft>
                <a:spcPts val="0"/>
              </a:spcAft>
              <a:buSzPts val="1440"/>
              <a:buChar char="⚫"/>
            </a:pPr>
            <a:r>
              <a:rPr lang="en-US" sz="1800">
                <a:latin typeface="Times New Roman"/>
                <a:ea typeface="Times New Roman"/>
                <a:cs typeface="Times New Roman"/>
                <a:sym typeface="Times New Roman"/>
              </a:rPr>
              <a:t> Backing store – fast disk large enough to accommodate copies of all memory images for all users; must provide direct access to these memory images.</a:t>
            </a:r>
            <a:endParaRPr/>
          </a:p>
          <a:p>
            <a:pPr indent="-283464" lvl="0" marL="365760" rtl="0" algn="just">
              <a:lnSpc>
                <a:spcPct val="150000"/>
              </a:lnSpc>
              <a:spcBef>
                <a:spcPts val="600"/>
              </a:spcBef>
              <a:spcAft>
                <a:spcPts val="0"/>
              </a:spcAft>
              <a:buSzPts val="1440"/>
              <a:buChar char="⚫"/>
            </a:pPr>
            <a:r>
              <a:rPr i="1" lang="en-US" sz="1800">
                <a:latin typeface="Times New Roman"/>
                <a:ea typeface="Times New Roman"/>
                <a:cs typeface="Times New Roman"/>
                <a:sym typeface="Times New Roman"/>
              </a:rPr>
              <a:t>Roll out, roll in</a:t>
            </a:r>
            <a:r>
              <a:rPr lang="en-US" sz="1800">
                <a:latin typeface="Times New Roman"/>
                <a:ea typeface="Times New Roman"/>
                <a:cs typeface="Times New Roman"/>
                <a:sym typeface="Times New Roman"/>
              </a:rPr>
              <a:t> – swapping variant used for priority-based scheduling algorithms; lower-priority process is swapped out so higher-priority process can be loaded and executed.</a:t>
            </a:r>
            <a:endParaRPr/>
          </a:p>
          <a:p>
            <a:pPr indent="-283464" lvl="0" marL="365760" rtl="0" algn="just">
              <a:lnSpc>
                <a:spcPct val="150000"/>
              </a:lnSpc>
              <a:spcBef>
                <a:spcPts val="600"/>
              </a:spcBef>
              <a:spcAft>
                <a:spcPts val="0"/>
              </a:spcAft>
              <a:buSzPts val="1440"/>
              <a:buChar char="⚫"/>
            </a:pPr>
            <a:r>
              <a:rPr lang="en-US" sz="1800">
                <a:latin typeface="Times New Roman"/>
                <a:ea typeface="Times New Roman"/>
                <a:cs typeface="Times New Roman"/>
                <a:sym typeface="Times New Roman"/>
              </a:rPr>
              <a:t> Major part of swap time is transfer time; total transfer time is directly proportional to the </a:t>
            </a:r>
            <a:r>
              <a:rPr i="1" lang="en-US" sz="1800">
                <a:latin typeface="Times New Roman"/>
                <a:ea typeface="Times New Roman"/>
                <a:cs typeface="Times New Roman"/>
                <a:sym typeface="Times New Roman"/>
              </a:rPr>
              <a:t>amount</a:t>
            </a:r>
            <a:r>
              <a:rPr lang="en-US" sz="1800">
                <a:latin typeface="Times New Roman"/>
                <a:ea typeface="Times New Roman"/>
                <a:cs typeface="Times New Roman"/>
                <a:sym typeface="Times New Roman"/>
              </a:rPr>
              <a:t> of memory swapped.</a:t>
            </a:r>
            <a:endParaRPr/>
          </a:p>
          <a:p>
            <a:pPr indent="-283464" lvl="0" marL="365760" rtl="0" algn="just">
              <a:lnSpc>
                <a:spcPct val="150000"/>
              </a:lnSpc>
              <a:spcBef>
                <a:spcPts val="600"/>
              </a:spcBef>
              <a:spcAft>
                <a:spcPts val="0"/>
              </a:spcAft>
              <a:buSzPts val="1440"/>
              <a:buChar char="⚫"/>
            </a:pPr>
            <a:r>
              <a:rPr lang="en-US" sz="1800">
                <a:latin typeface="Times New Roman"/>
                <a:ea typeface="Times New Roman"/>
                <a:cs typeface="Times New Roman"/>
                <a:sym typeface="Times New Roman"/>
              </a:rPr>
              <a:t>Modified versions of swapping are found on many systems, i.e., UNIX, Linux, and Windows.</a:t>
            </a:r>
            <a:endParaRPr/>
          </a:p>
        </p:txBody>
      </p:sp>
      <p:sp>
        <p:nvSpPr>
          <p:cNvPr id="173" name="Google Shape;173;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3/7/2017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