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roxima Nova"/>
      <p:regular r:id="rId37"/>
      <p:bold r:id="rId38"/>
      <p:italic r:id="rId39"/>
      <p:boldItalic r:id="rId40"/>
    </p:embeddedFont>
    <p:embeddedFont>
      <p:font typeface="Roboto"/>
      <p:regular r:id="rId41"/>
      <p:bold r:id="rId42"/>
      <p:italic r:id="rId43"/>
      <p:boldItalic r:id="rId44"/>
    </p:embeddedFont>
    <p:embeddedFont>
      <p:font typeface="Gill Sans"/>
      <p:regular r:id="rId45"/>
      <p:bold r:id="rId46"/>
    </p:embeddedFont>
    <p:embeddedFont>
      <p:font typeface="Alfa Slab On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8" roundtripDataSignature="AMtx7mh581nUackQmnNsFzikI+W2Nf+h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GillSans-bold.fntdata"/><Relationship Id="rId23" Type="http://schemas.openxmlformats.org/officeDocument/2006/relationships/slide" Target="slides/slide18.xml"/><Relationship Id="rId45"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AlfaSlabOne-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italic.fntdata"/><Relationship Id="rId16" Type="http://schemas.openxmlformats.org/officeDocument/2006/relationships/slide" Target="slides/slide11.xml"/><Relationship Id="rId38" Type="http://schemas.openxmlformats.org/officeDocument/2006/relationships/font" Target="fonts/ProximaNov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https://binaryterms.com/hardwired-control-unit.html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33"/>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33"/>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33"/>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42"/>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42"/>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5"/>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8"/>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8"/>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39"/>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0"/>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40"/>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40"/>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2" name="Google Shape;4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4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1612225"/>
            <a:ext cx="8520600" cy="305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4000"/>
              <a:t>Module 3: </a:t>
            </a:r>
            <a:endParaRPr sz="4000"/>
          </a:p>
          <a:p>
            <a:pPr indent="0" lvl="0" marL="0" rtl="0" algn="ctr">
              <a:lnSpc>
                <a:spcPct val="100000"/>
              </a:lnSpc>
              <a:spcBef>
                <a:spcPts val="0"/>
              </a:spcBef>
              <a:spcAft>
                <a:spcPts val="0"/>
              </a:spcAft>
              <a:buSzPts val="5400"/>
              <a:buNone/>
            </a:pPr>
            <a:r>
              <a:rPr lang="en" sz="4000"/>
              <a:t>Processor Organization </a:t>
            </a:r>
            <a:endParaRPr sz="4000"/>
          </a:p>
          <a:p>
            <a:pPr indent="0" lvl="0" marL="0" rtl="0" algn="ctr">
              <a:lnSpc>
                <a:spcPct val="100000"/>
              </a:lnSpc>
              <a:spcBef>
                <a:spcPts val="0"/>
              </a:spcBef>
              <a:spcAft>
                <a:spcPts val="0"/>
              </a:spcAft>
              <a:buSzPts val="5400"/>
              <a:buNone/>
            </a:pPr>
            <a:r>
              <a:rPr lang="en" sz="4000"/>
              <a:t>and</a:t>
            </a:r>
            <a:endParaRPr sz="4000"/>
          </a:p>
          <a:p>
            <a:pPr indent="0" lvl="0" marL="0" rtl="0" algn="ctr">
              <a:lnSpc>
                <a:spcPct val="100000"/>
              </a:lnSpc>
              <a:spcBef>
                <a:spcPts val="0"/>
              </a:spcBef>
              <a:spcAft>
                <a:spcPts val="0"/>
              </a:spcAft>
              <a:buSzPts val="5400"/>
              <a:buNone/>
            </a:pPr>
            <a:r>
              <a:rPr lang="en" sz="4000"/>
              <a:t>Architecture</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Instruction cycle state diagram</a:t>
            </a:r>
            <a:endParaRPr/>
          </a:p>
          <a:p>
            <a:pPr indent="0" lvl="0" marL="0" rtl="0" algn="l">
              <a:lnSpc>
                <a:spcPct val="110000"/>
              </a:lnSpc>
              <a:spcBef>
                <a:spcPts val="0"/>
              </a:spcBef>
              <a:spcAft>
                <a:spcPts val="400"/>
              </a:spcAft>
              <a:buSzPts val="3000"/>
              <a:buNone/>
            </a:pPr>
            <a:r>
              <a:t/>
            </a:r>
            <a:endParaRPr sz="2700">
              <a:highlight>
                <a:srgbClr val="FFFFFF"/>
              </a:highlight>
            </a:endParaRPr>
          </a:p>
        </p:txBody>
      </p:sp>
      <p:sp>
        <p:nvSpPr>
          <p:cNvPr id="113" name="Google Shape;113;p10"/>
          <p:cNvSpPr txBox="1"/>
          <p:nvPr>
            <p:ph idx="1" type="body"/>
          </p:nvPr>
        </p:nvSpPr>
        <p:spPr>
          <a:xfrm>
            <a:off x="466350" y="811450"/>
            <a:ext cx="8178900" cy="3963000"/>
          </a:xfrm>
          <a:prstGeom prst="rect">
            <a:avLst/>
          </a:prstGeom>
          <a:noFill/>
          <a:ln>
            <a:noFill/>
          </a:ln>
        </p:spPr>
        <p:txBody>
          <a:bodyPr anchorCtr="0" anchor="t" bIns="91425" lIns="91425" spcFirstLastPara="1" rIns="91425" wrap="square" tIns="91425">
            <a:noAutofit/>
          </a:bodyPr>
          <a:lstStyle/>
          <a:p>
            <a:pPr indent="-381000" lvl="0" marL="457200" rtl="0" algn="just">
              <a:lnSpc>
                <a:spcPct val="100000"/>
              </a:lnSpc>
              <a:spcBef>
                <a:spcPts val="0"/>
              </a:spcBef>
              <a:spcAft>
                <a:spcPts val="0"/>
              </a:spcAft>
              <a:buClr>
                <a:srgbClr val="000000"/>
              </a:buClr>
              <a:buSzPts val="2400"/>
              <a:buFont typeface="Arial"/>
              <a:buChar char="●"/>
            </a:pPr>
            <a:r>
              <a:rPr lang="en" sz="2400">
                <a:solidFill>
                  <a:srgbClr val="000000"/>
                </a:solidFill>
                <a:highlight>
                  <a:srgbClr val="FFFFFF"/>
                </a:highlight>
                <a:latin typeface="Gill Sans"/>
                <a:ea typeface="Gill Sans"/>
                <a:cs typeface="Gill Sans"/>
                <a:sym typeface="Gill Sans"/>
              </a:rPr>
              <a:t>The processor has a register named </a:t>
            </a:r>
            <a:r>
              <a:rPr b="1" lang="en" sz="2400">
                <a:solidFill>
                  <a:srgbClr val="000000"/>
                </a:solidFill>
                <a:highlight>
                  <a:srgbClr val="FFFFFF"/>
                </a:highlight>
                <a:latin typeface="Gill Sans"/>
                <a:ea typeface="Gill Sans"/>
                <a:cs typeface="Gill Sans"/>
                <a:sym typeface="Gill Sans"/>
              </a:rPr>
              <a:t>program counter</a:t>
            </a:r>
            <a:r>
              <a:rPr lang="en" sz="2400">
                <a:solidFill>
                  <a:srgbClr val="000000"/>
                </a:solidFill>
                <a:highlight>
                  <a:srgbClr val="FFFFFF"/>
                </a:highlight>
                <a:latin typeface="Gill Sans"/>
                <a:ea typeface="Gill Sans"/>
                <a:cs typeface="Gill Sans"/>
                <a:sym typeface="Gill Sans"/>
              </a:rPr>
              <a:t> which has the address of the instruction that has to be executed next. It gives the address of the instruction which needs to be fetched from the memory.</a:t>
            </a:r>
            <a:endParaRPr sz="2400">
              <a:solidFill>
                <a:srgbClr val="000000"/>
              </a:solidFill>
              <a:highlight>
                <a:srgbClr val="FFFFFF"/>
              </a:highlight>
              <a:latin typeface="Gill Sans"/>
              <a:ea typeface="Gill Sans"/>
              <a:cs typeface="Gill Sans"/>
              <a:sym typeface="Gill Sans"/>
            </a:endParaRPr>
          </a:p>
          <a:p>
            <a:pPr indent="-381000" lvl="0" marL="457200" rtl="0" algn="just">
              <a:lnSpc>
                <a:spcPct val="100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If the instruction is fetched then, the instruction opcode is decoded. On decoding, the processor identifies the number of operands. </a:t>
            </a:r>
            <a:endParaRPr sz="2400">
              <a:solidFill>
                <a:srgbClr val="000000"/>
              </a:solidFill>
              <a:highlight>
                <a:srgbClr val="FFFFFF"/>
              </a:highlight>
              <a:latin typeface="Gill Sans"/>
              <a:ea typeface="Gill Sans"/>
              <a:cs typeface="Gill Sans"/>
              <a:sym typeface="Gill Sans"/>
            </a:endParaRPr>
          </a:p>
          <a:p>
            <a:pPr indent="-381000" lvl="0" marL="457200" rtl="0" algn="just">
              <a:lnSpc>
                <a:spcPct val="100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If there is any operand to be fetched from the memory, then that operand address is calculated.</a:t>
            </a:r>
            <a:endParaRPr sz="24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Instruction cycle state diagram</a:t>
            </a:r>
            <a:endParaRPr/>
          </a:p>
          <a:p>
            <a:pPr indent="0" lvl="0" marL="0" rtl="0" algn="l">
              <a:lnSpc>
                <a:spcPct val="110000"/>
              </a:lnSpc>
              <a:spcBef>
                <a:spcPts val="0"/>
              </a:spcBef>
              <a:spcAft>
                <a:spcPts val="400"/>
              </a:spcAft>
              <a:buSzPts val="3000"/>
              <a:buNone/>
            </a:pPr>
            <a:r>
              <a:t/>
            </a:r>
            <a:endParaRPr sz="2700">
              <a:highlight>
                <a:srgbClr val="FFFFFF"/>
              </a:highlight>
            </a:endParaRPr>
          </a:p>
        </p:txBody>
      </p:sp>
      <p:sp>
        <p:nvSpPr>
          <p:cNvPr id="119" name="Google Shape;119;p11"/>
          <p:cNvSpPr txBox="1"/>
          <p:nvPr>
            <p:ph idx="1" type="body"/>
          </p:nvPr>
        </p:nvSpPr>
        <p:spPr>
          <a:xfrm>
            <a:off x="466350" y="811450"/>
            <a:ext cx="8178900" cy="3963000"/>
          </a:xfrm>
          <a:prstGeom prst="rect">
            <a:avLst/>
          </a:prstGeom>
          <a:noFill/>
          <a:ln>
            <a:noFill/>
          </a:ln>
        </p:spPr>
        <p:txBody>
          <a:bodyPr anchorCtr="0" anchor="t" bIns="91425" lIns="91425" spcFirstLastPara="1" rIns="91425" wrap="square" tIns="91425">
            <a:noAutofit/>
          </a:bodyPr>
          <a:lstStyle/>
          <a:p>
            <a:pPr indent="-381000" lvl="0" marL="457200" rtl="0" algn="just">
              <a:lnSpc>
                <a:spcPct val="100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Operands are fetched from the memory. If there is more than one operand, then the operand fetching process may be repeated (i.e. address calculation and fetching operands).</a:t>
            </a:r>
            <a:endParaRPr sz="2400">
              <a:solidFill>
                <a:srgbClr val="000000"/>
              </a:solidFill>
              <a:highlight>
                <a:srgbClr val="FFFFFF"/>
              </a:highlight>
              <a:latin typeface="Gill Sans"/>
              <a:ea typeface="Gill Sans"/>
              <a:cs typeface="Gill Sans"/>
              <a:sym typeface="Gill Sans"/>
            </a:endParaRPr>
          </a:p>
          <a:p>
            <a:pPr indent="-381000" lvl="0" marL="457200" rtl="0" algn="just">
              <a:lnSpc>
                <a:spcPct val="100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After this, the data operation is performed on the operands, and a result is generated.</a:t>
            </a:r>
            <a:endParaRPr sz="2400">
              <a:solidFill>
                <a:srgbClr val="000000"/>
              </a:solidFill>
              <a:highlight>
                <a:srgbClr val="FFFFFF"/>
              </a:highlight>
              <a:latin typeface="Gill Sans"/>
              <a:ea typeface="Gill Sans"/>
              <a:cs typeface="Gill Sans"/>
              <a:sym typeface="Gill Sans"/>
            </a:endParaRPr>
          </a:p>
          <a:p>
            <a:pPr indent="-381000" lvl="0" marL="457200" rtl="0" algn="just">
              <a:lnSpc>
                <a:spcPct val="100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If the result has to be stored in a register, the instructions end here.</a:t>
            </a:r>
            <a:endParaRPr sz="2400">
              <a:solidFill>
                <a:srgbClr val="000000"/>
              </a:solidFill>
              <a:highlight>
                <a:srgbClr val="FFFFFF"/>
              </a:highlight>
              <a:latin typeface="Gill Sans"/>
              <a:ea typeface="Gill Sans"/>
              <a:cs typeface="Gill Sans"/>
              <a:sym typeface="Gill Sans"/>
            </a:endParaRPr>
          </a:p>
          <a:p>
            <a:pPr indent="-381000" lvl="0" marL="457200" rtl="0" algn="l">
              <a:lnSpc>
                <a:spcPct val="100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Side by side, the PC is incremented to calculate the address of the next instruction.</a:t>
            </a:r>
            <a:endParaRPr sz="2400">
              <a:solidFill>
                <a:srgbClr val="000000"/>
              </a:solidFill>
              <a:highlight>
                <a:srgbClr val="FFFFFF"/>
              </a:highlight>
              <a:latin typeface="Gill Sans"/>
              <a:ea typeface="Gill Sans"/>
              <a:cs typeface="Gill Sans"/>
              <a:sym typeface="Gill Sans"/>
            </a:endParaRPr>
          </a:p>
          <a:p>
            <a:pPr indent="-381000" lvl="0" marL="457200" rtl="0" algn="l">
              <a:lnSpc>
                <a:spcPct val="100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Above instruction cycle is repeats for further instructions.</a:t>
            </a:r>
            <a:endParaRPr sz="2400">
              <a:solidFill>
                <a:srgbClr val="000000"/>
              </a:solidFill>
              <a:highlight>
                <a:srgbClr val="FFFFFF"/>
              </a:highlight>
              <a:latin typeface="Gill Sans"/>
              <a:ea typeface="Gill Sans"/>
              <a:cs typeface="Gill Sans"/>
              <a:sym typeface="Gill Sans"/>
            </a:endParaRPr>
          </a:p>
          <a:p>
            <a:pPr indent="0" lvl="0" marL="0" rtl="0" algn="just">
              <a:lnSpc>
                <a:spcPct val="100000"/>
              </a:lnSpc>
              <a:spcBef>
                <a:spcPts val="3600"/>
              </a:spcBef>
              <a:spcAft>
                <a:spcPts val="1200"/>
              </a:spcAft>
              <a:buSzPts val="1800"/>
              <a:buNone/>
            </a:pPr>
            <a:r>
              <a:t/>
            </a:r>
            <a:endParaRPr sz="24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Design of control unit</a:t>
            </a:r>
            <a:endParaRPr sz="2700">
              <a:highlight>
                <a:srgbClr val="FFFFFF"/>
              </a:highlight>
            </a:endParaRPr>
          </a:p>
        </p:txBody>
      </p:sp>
      <p:sp>
        <p:nvSpPr>
          <p:cNvPr id="125" name="Google Shape;125;p12"/>
          <p:cNvSpPr txBox="1"/>
          <p:nvPr>
            <p:ph idx="1" type="body"/>
          </p:nvPr>
        </p:nvSpPr>
        <p:spPr>
          <a:xfrm>
            <a:off x="562350" y="987550"/>
            <a:ext cx="8082900" cy="378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rPr lang="en" sz="2500">
                <a:solidFill>
                  <a:srgbClr val="000000"/>
                </a:solidFill>
                <a:highlight>
                  <a:srgbClr val="FFFFFF"/>
                </a:highlight>
                <a:latin typeface="Gill Sans"/>
                <a:ea typeface="Gill Sans"/>
                <a:cs typeface="Gill Sans"/>
                <a:sym typeface="Gill Sans"/>
              </a:rPr>
              <a:t>The Control Unit is classified into two major categories:</a:t>
            </a:r>
            <a:endParaRPr sz="2500">
              <a:solidFill>
                <a:srgbClr val="000000"/>
              </a:solidFill>
              <a:highlight>
                <a:srgbClr val="FFFFFF"/>
              </a:highlight>
              <a:latin typeface="Gill Sans"/>
              <a:ea typeface="Gill Sans"/>
              <a:cs typeface="Gill Sans"/>
              <a:sym typeface="Gill Sans"/>
            </a:endParaRPr>
          </a:p>
          <a:p>
            <a:pPr indent="-387350" lvl="0" marL="457200" marR="25400" rtl="0" algn="l">
              <a:lnSpc>
                <a:spcPct val="156250"/>
              </a:lnSpc>
              <a:spcBef>
                <a:spcPts val="1500"/>
              </a:spcBef>
              <a:spcAft>
                <a:spcPts val="0"/>
              </a:spcAft>
              <a:buClr>
                <a:srgbClr val="000000"/>
              </a:buClr>
              <a:buSzPts val="2500"/>
              <a:buFont typeface="Gill Sans"/>
              <a:buAutoNum type="arabicPeriod"/>
            </a:pPr>
            <a:r>
              <a:rPr lang="en" sz="2500">
                <a:solidFill>
                  <a:srgbClr val="000000"/>
                </a:solidFill>
                <a:highlight>
                  <a:srgbClr val="FFFFFF"/>
                </a:highlight>
                <a:latin typeface="Gill Sans"/>
                <a:ea typeface="Gill Sans"/>
                <a:cs typeface="Gill Sans"/>
                <a:sym typeface="Gill Sans"/>
              </a:rPr>
              <a:t>Hardwired Control</a:t>
            </a:r>
            <a:endParaRPr sz="2500">
              <a:solidFill>
                <a:srgbClr val="000000"/>
              </a:solidFill>
              <a:highlight>
                <a:srgbClr val="FFFFFF"/>
              </a:highlight>
              <a:latin typeface="Gill Sans"/>
              <a:ea typeface="Gill Sans"/>
              <a:cs typeface="Gill Sans"/>
              <a:sym typeface="Gill Sans"/>
            </a:endParaRPr>
          </a:p>
          <a:p>
            <a:pPr indent="-387350" lvl="0" marL="457200" marR="25400" rtl="0" algn="l">
              <a:lnSpc>
                <a:spcPct val="156250"/>
              </a:lnSpc>
              <a:spcBef>
                <a:spcPts val="0"/>
              </a:spcBef>
              <a:spcAft>
                <a:spcPts val="0"/>
              </a:spcAft>
              <a:buClr>
                <a:srgbClr val="000000"/>
              </a:buClr>
              <a:buSzPts val="2500"/>
              <a:buFont typeface="Gill Sans"/>
              <a:buAutoNum type="arabicPeriod"/>
            </a:pPr>
            <a:r>
              <a:rPr lang="en" sz="2500">
                <a:solidFill>
                  <a:srgbClr val="000000"/>
                </a:solidFill>
                <a:highlight>
                  <a:srgbClr val="FFFFFF"/>
                </a:highlight>
                <a:latin typeface="Gill Sans"/>
                <a:ea typeface="Gill Sans"/>
                <a:cs typeface="Gill Sans"/>
                <a:sym typeface="Gill Sans"/>
              </a:rPr>
              <a:t>Microprogrammed Control</a:t>
            </a:r>
            <a:endParaRPr sz="2500">
              <a:solidFill>
                <a:srgbClr val="000000"/>
              </a:solidFill>
              <a:highlight>
                <a:srgbClr val="FFFFFF"/>
              </a:highlight>
              <a:latin typeface="Gill Sans"/>
              <a:ea typeface="Gill Sans"/>
              <a:cs typeface="Gill Sans"/>
              <a:sym typeface="Gill Sans"/>
            </a:endParaRPr>
          </a:p>
          <a:p>
            <a:pPr indent="0" lvl="0" marL="0" rtl="0" algn="just">
              <a:lnSpc>
                <a:spcPct val="100000"/>
              </a:lnSpc>
              <a:spcBef>
                <a:spcPts val="1200"/>
              </a:spcBef>
              <a:spcAft>
                <a:spcPts val="1200"/>
              </a:spcAft>
              <a:buSzPts val="1800"/>
              <a:buNone/>
            </a:pPr>
            <a:r>
              <a:t/>
            </a:r>
            <a:endParaRPr sz="25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400050" lvl="0" marL="457200" rtl="0" algn="l">
              <a:lnSpc>
                <a:spcPct val="110000"/>
              </a:lnSpc>
              <a:spcBef>
                <a:spcPts val="0"/>
              </a:spcBef>
              <a:spcAft>
                <a:spcPts val="0"/>
              </a:spcAft>
              <a:buSzPts val="2700"/>
              <a:buAutoNum type="arabicPeriod"/>
            </a:pPr>
            <a:r>
              <a:rPr lang="en"/>
              <a:t>Hardwired Control</a:t>
            </a:r>
            <a:endParaRPr sz="2700">
              <a:highlight>
                <a:srgbClr val="FFFFFF"/>
              </a:highlight>
            </a:endParaRPr>
          </a:p>
        </p:txBody>
      </p:sp>
      <p:sp>
        <p:nvSpPr>
          <p:cNvPr id="131" name="Google Shape;131;p13"/>
          <p:cNvSpPr txBox="1"/>
          <p:nvPr>
            <p:ph idx="1" type="body"/>
          </p:nvPr>
        </p:nvSpPr>
        <p:spPr>
          <a:xfrm>
            <a:off x="562350" y="811450"/>
            <a:ext cx="3154800" cy="3963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200"/>
              </a:spcAft>
              <a:buSzPts val="1800"/>
              <a:buNone/>
            </a:pPr>
            <a:r>
              <a:rPr lang="en" sz="2400">
                <a:solidFill>
                  <a:srgbClr val="333333"/>
                </a:solidFill>
                <a:highlight>
                  <a:srgbClr val="FFFFFF"/>
                </a:highlight>
                <a:latin typeface="Gill Sans"/>
                <a:ea typeface="Gill Sans"/>
                <a:cs typeface="Gill Sans"/>
                <a:sym typeface="Gill Sans"/>
              </a:rPr>
              <a:t>A hardwired control is a method of generating control signals with the help of sequential logic circuit or Finite State Machines. It  is designed with the help of gates, flip-flops, decoders, and other digital circuits.</a:t>
            </a:r>
            <a:endParaRPr sz="2400">
              <a:solidFill>
                <a:srgbClr val="000000"/>
              </a:solidFill>
              <a:highlight>
                <a:srgbClr val="FFFFFF"/>
              </a:highlight>
              <a:latin typeface="Gill Sans"/>
              <a:ea typeface="Gill Sans"/>
              <a:cs typeface="Gill Sans"/>
              <a:sym typeface="Gill Sans"/>
            </a:endParaRPr>
          </a:p>
        </p:txBody>
      </p:sp>
      <p:pic>
        <p:nvPicPr>
          <p:cNvPr id="132" name="Google Shape;132;p13"/>
          <p:cNvPicPr preferRelativeResize="0"/>
          <p:nvPr/>
        </p:nvPicPr>
        <p:blipFill rotWithShape="1">
          <a:blip r:embed="rId3">
            <a:alphaModFix/>
          </a:blip>
          <a:srcRect b="6933" l="0" r="3109" t="0"/>
          <a:stretch/>
        </p:blipFill>
        <p:spPr>
          <a:xfrm>
            <a:off x="3833800" y="811450"/>
            <a:ext cx="5171400" cy="416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400050" lvl="0" marL="457200" rtl="0" algn="l">
              <a:lnSpc>
                <a:spcPct val="110000"/>
              </a:lnSpc>
              <a:spcBef>
                <a:spcPts val="0"/>
              </a:spcBef>
              <a:spcAft>
                <a:spcPts val="0"/>
              </a:spcAft>
              <a:buSzPts val="2700"/>
              <a:buAutoNum type="arabicPeriod"/>
            </a:pPr>
            <a:r>
              <a:rPr lang="en"/>
              <a:t>Hardwired Control</a:t>
            </a:r>
            <a:endParaRPr sz="2700">
              <a:highlight>
                <a:srgbClr val="FFFFFF"/>
              </a:highlight>
            </a:endParaRPr>
          </a:p>
        </p:txBody>
      </p:sp>
      <p:sp>
        <p:nvSpPr>
          <p:cNvPr id="138" name="Google Shape;138;p14"/>
          <p:cNvSpPr txBox="1"/>
          <p:nvPr>
            <p:ph idx="1" type="body"/>
          </p:nvPr>
        </p:nvSpPr>
        <p:spPr>
          <a:xfrm>
            <a:off x="411475" y="905250"/>
            <a:ext cx="8233800" cy="38691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222222"/>
              </a:buClr>
              <a:buSzPts val="2000"/>
              <a:buFont typeface="Gill Sans"/>
              <a:buChar char="●"/>
            </a:pPr>
            <a:r>
              <a:rPr lang="en" sz="2000">
                <a:solidFill>
                  <a:srgbClr val="222222"/>
                </a:solidFill>
                <a:highlight>
                  <a:srgbClr val="FFFFFF"/>
                </a:highlight>
                <a:latin typeface="Gill Sans"/>
                <a:ea typeface="Gill Sans"/>
                <a:cs typeface="Gill Sans"/>
                <a:sym typeface="Gill Sans"/>
              </a:rPr>
              <a:t>Instruction Register: The instruction fetched from the main memory is placed in the instruction register and the instruction remains there till its execution is completed. </a:t>
            </a:r>
            <a:endParaRPr sz="2000">
              <a:solidFill>
                <a:srgbClr val="222222"/>
              </a:solidFill>
              <a:highlight>
                <a:srgbClr val="FFFFFF"/>
              </a:highlight>
              <a:latin typeface="Gill Sans"/>
              <a:ea typeface="Gill Sans"/>
              <a:cs typeface="Gill Sans"/>
              <a:sym typeface="Gill Sans"/>
            </a:endParaRPr>
          </a:p>
          <a:p>
            <a:pPr indent="-355600" lvl="0" marL="457200" rtl="0" algn="just">
              <a:lnSpc>
                <a:spcPct val="115000"/>
              </a:lnSpc>
              <a:spcBef>
                <a:spcPts val="0"/>
              </a:spcBef>
              <a:spcAft>
                <a:spcPts val="0"/>
              </a:spcAft>
              <a:buClr>
                <a:srgbClr val="222222"/>
              </a:buClr>
              <a:buSzPts val="2000"/>
              <a:buFont typeface="Gill Sans"/>
              <a:buChar char="●"/>
            </a:pPr>
            <a:r>
              <a:rPr lang="en" sz="2000">
                <a:solidFill>
                  <a:srgbClr val="222222"/>
                </a:solidFill>
                <a:highlight>
                  <a:srgbClr val="FFFFFF"/>
                </a:highlight>
                <a:latin typeface="Gill Sans"/>
                <a:ea typeface="Gill Sans"/>
                <a:cs typeface="Gill Sans"/>
                <a:sym typeface="Gill Sans"/>
              </a:rPr>
              <a:t>Instruction Decoder: The instruction decoder interprets the opcode and the addressing mode from the instruction register and determines what actions have to be taken.</a:t>
            </a:r>
            <a:endParaRPr sz="2000">
              <a:solidFill>
                <a:srgbClr val="222222"/>
              </a:solidFill>
              <a:highlight>
                <a:srgbClr val="FFFFFF"/>
              </a:highlight>
              <a:latin typeface="Gill Sans"/>
              <a:ea typeface="Gill Sans"/>
              <a:cs typeface="Gill Sans"/>
              <a:sym typeface="Gill Sans"/>
            </a:endParaRPr>
          </a:p>
          <a:p>
            <a:pPr indent="-355600" lvl="0" marL="457200" rtl="0" algn="just">
              <a:lnSpc>
                <a:spcPct val="115000"/>
              </a:lnSpc>
              <a:spcBef>
                <a:spcPts val="0"/>
              </a:spcBef>
              <a:spcAft>
                <a:spcPts val="0"/>
              </a:spcAft>
              <a:buClr>
                <a:srgbClr val="222222"/>
              </a:buClr>
              <a:buSzPts val="2000"/>
              <a:buFont typeface="Gill Sans"/>
              <a:buChar char="●"/>
            </a:pPr>
            <a:r>
              <a:rPr lang="en" sz="2000">
                <a:solidFill>
                  <a:srgbClr val="222222"/>
                </a:solidFill>
                <a:highlight>
                  <a:srgbClr val="FFFFFF"/>
                </a:highlight>
                <a:latin typeface="Gill Sans"/>
                <a:ea typeface="Gill Sans"/>
                <a:cs typeface="Gill Sans"/>
                <a:sym typeface="Gill Sans"/>
              </a:rPr>
              <a:t>Step Counter: The step counter is used to track the progress in the execution of the instruction. The step counter indicates which step among the five i.e. instruction fetch, decode, operand fetch, execute, operand store steps is being carried out.</a:t>
            </a:r>
            <a:endParaRPr sz="2000">
              <a:solidFill>
                <a:srgbClr val="222222"/>
              </a:solidFill>
              <a:highlight>
                <a:srgbClr val="FFFFFF"/>
              </a:highlight>
              <a:latin typeface="Gill Sans"/>
              <a:ea typeface="Gill Sans"/>
              <a:cs typeface="Gill Sans"/>
              <a:sym typeface="Gill Sans"/>
            </a:endParaRPr>
          </a:p>
          <a:p>
            <a:pPr indent="0" lvl="0" marL="0" rtl="0" algn="just">
              <a:lnSpc>
                <a:spcPct val="100000"/>
              </a:lnSpc>
              <a:spcBef>
                <a:spcPts val="3000"/>
              </a:spcBef>
              <a:spcAft>
                <a:spcPts val="1200"/>
              </a:spcAft>
              <a:buSzPts val="1800"/>
              <a:buNone/>
            </a:pPr>
            <a:r>
              <a:t/>
            </a:r>
            <a:endParaRPr sz="20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400050" lvl="0" marL="457200" rtl="0" algn="l">
              <a:lnSpc>
                <a:spcPct val="110000"/>
              </a:lnSpc>
              <a:spcBef>
                <a:spcPts val="0"/>
              </a:spcBef>
              <a:spcAft>
                <a:spcPts val="0"/>
              </a:spcAft>
              <a:buSzPts val="2700"/>
              <a:buAutoNum type="arabicPeriod"/>
            </a:pPr>
            <a:r>
              <a:rPr lang="en"/>
              <a:t>Hardwired Control</a:t>
            </a:r>
            <a:endParaRPr sz="2700">
              <a:highlight>
                <a:srgbClr val="FFFFFF"/>
              </a:highlight>
            </a:endParaRPr>
          </a:p>
        </p:txBody>
      </p:sp>
      <p:sp>
        <p:nvSpPr>
          <p:cNvPr id="144" name="Google Shape;144;p15"/>
          <p:cNvSpPr txBox="1"/>
          <p:nvPr>
            <p:ph idx="1" type="body"/>
          </p:nvPr>
        </p:nvSpPr>
        <p:spPr>
          <a:xfrm>
            <a:off x="562350" y="987550"/>
            <a:ext cx="8082900" cy="37869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rgbClr val="222222"/>
              </a:buClr>
              <a:buSzPts val="2200"/>
              <a:buFont typeface="Gill Sans"/>
              <a:buChar char="●"/>
            </a:pPr>
            <a:r>
              <a:rPr lang="en" sz="2200">
                <a:solidFill>
                  <a:srgbClr val="222222"/>
                </a:solidFill>
                <a:highlight>
                  <a:srgbClr val="FFFFFF"/>
                </a:highlight>
                <a:latin typeface="Gill Sans"/>
                <a:ea typeface="Gill Sans"/>
                <a:cs typeface="Gill Sans"/>
                <a:sym typeface="Gill Sans"/>
              </a:rPr>
              <a:t>Control Signal Generator: It is a combinational circuit that generates the control signals depending upon their input.</a:t>
            </a:r>
            <a:endParaRPr sz="2200">
              <a:solidFill>
                <a:srgbClr val="222222"/>
              </a:solidFill>
              <a:highlight>
                <a:srgbClr val="FFFFFF"/>
              </a:highlight>
              <a:latin typeface="Gill Sans"/>
              <a:ea typeface="Gill Sans"/>
              <a:cs typeface="Gill Sans"/>
              <a:sym typeface="Gill Sans"/>
            </a:endParaRPr>
          </a:p>
          <a:p>
            <a:pPr indent="-368300" lvl="0" marL="457200" rtl="0" algn="just">
              <a:lnSpc>
                <a:spcPct val="115000"/>
              </a:lnSpc>
              <a:spcBef>
                <a:spcPts val="0"/>
              </a:spcBef>
              <a:spcAft>
                <a:spcPts val="0"/>
              </a:spcAft>
              <a:buClr>
                <a:srgbClr val="222222"/>
              </a:buClr>
              <a:buSzPts val="2200"/>
              <a:buFont typeface="Gill Sans"/>
              <a:buChar char="●"/>
            </a:pPr>
            <a:r>
              <a:rPr lang="en" sz="2200">
                <a:solidFill>
                  <a:srgbClr val="222222"/>
                </a:solidFill>
                <a:highlight>
                  <a:srgbClr val="FFFFFF"/>
                </a:highlight>
                <a:latin typeface="Gill Sans"/>
                <a:ea typeface="Gill Sans"/>
                <a:cs typeface="Gill Sans"/>
                <a:sym typeface="Gill Sans"/>
              </a:rPr>
              <a:t>Clock: The clock implement in the control circuitry is such that it completes one clock cycle for each step of instruction execution.</a:t>
            </a:r>
            <a:endParaRPr sz="2200">
              <a:solidFill>
                <a:srgbClr val="222222"/>
              </a:solidFill>
              <a:highlight>
                <a:srgbClr val="FFFFFF"/>
              </a:highlight>
              <a:latin typeface="Gill Sans"/>
              <a:ea typeface="Gill Sans"/>
              <a:cs typeface="Gill Sans"/>
              <a:sym typeface="Gill Sans"/>
            </a:endParaRPr>
          </a:p>
          <a:p>
            <a:pPr indent="-368300" lvl="0" marL="457200" rtl="0" algn="just">
              <a:lnSpc>
                <a:spcPct val="115000"/>
              </a:lnSpc>
              <a:spcBef>
                <a:spcPts val="0"/>
              </a:spcBef>
              <a:spcAft>
                <a:spcPts val="0"/>
              </a:spcAft>
              <a:buClr>
                <a:srgbClr val="222222"/>
              </a:buClr>
              <a:buSzPts val="2200"/>
              <a:buFont typeface="Gill Sans"/>
              <a:buChar char="●"/>
            </a:pPr>
            <a:r>
              <a:rPr lang="en" sz="2200">
                <a:solidFill>
                  <a:srgbClr val="222222"/>
                </a:solidFill>
                <a:highlight>
                  <a:srgbClr val="FFFFFF"/>
                </a:highlight>
                <a:latin typeface="Gill Sans"/>
                <a:ea typeface="Gill Sans"/>
                <a:cs typeface="Gill Sans"/>
                <a:sym typeface="Gill Sans"/>
              </a:rPr>
              <a:t>External Inputs: The external input component acknowledges the control circuitry about the external signal such as interrupts.</a:t>
            </a:r>
            <a:endParaRPr sz="2200">
              <a:solidFill>
                <a:srgbClr val="222222"/>
              </a:solidFill>
              <a:highlight>
                <a:srgbClr val="FFFFFF"/>
              </a:highlight>
              <a:latin typeface="Gill Sans"/>
              <a:ea typeface="Gill Sans"/>
              <a:cs typeface="Gill Sans"/>
              <a:sym typeface="Gill Sans"/>
            </a:endParaRPr>
          </a:p>
          <a:p>
            <a:pPr indent="-368300" lvl="0" marL="457200" rtl="0" algn="just">
              <a:lnSpc>
                <a:spcPct val="115000"/>
              </a:lnSpc>
              <a:spcBef>
                <a:spcPts val="0"/>
              </a:spcBef>
              <a:spcAft>
                <a:spcPts val="0"/>
              </a:spcAft>
              <a:buClr>
                <a:srgbClr val="222222"/>
              </a:buClr>
              <a:buSzPts val="2200"/>
              <a:buFont typeface="Gill Sans"/>
              <a:buChar char="●"/>
            </a:pPr>
            <a:r>
              <a:rPr lang="en" sz="2200">
                <a:solidFill>
                  <a:srgbClr val="222222"/>
                </a:solidFill>
                <a:highlight>
                  <a:srgbClr val="FFFFFF"/>
                </a:highlight>
                <a:latin typeface="Gill Sans"/>
                <a:ea typeface="Gill Sans"/>
                <a:cs typeface="Gill Sans"/>
                <a:sym typeface="Gill Sans"/>
              </a:rPr>
              <a:t>Conditional Signals: These components help the control unit in generating the control signals for branching instructions.</a:t>
            </a:r>
            <a:endParaRPr sz="2200">
              <a:solidFill>
                <a:srgbClr val="222222"/>
              </a:solidFill>
              <a:highlight>
                <a:srgbClr val="FFFFFF"/>
              </a:highlight>
              <a:latin typeface="Gill Sans"/>
              <a:ea typeface="Gill Sans"/>
              <a:cs typeface="Gill Sans"/>
              <a:sym typeface="Gill Sans"/>
            </a:endParaRPr>
          </a:p>
          <a:p>
            <a:pPr indent="0" lvl="0" marL="0" rtl="0" algn="just">
              <a:lnSpc>
                <a:spcPct val="100000"/>
              </a:lnSpc>
              <a:spcBef>
                <a:spcPts val="3000"/>
              </a:spcBef>
              <a:spcAft>
                <a:spcPts val="1200"/>
              </a:spcAft>
              <a:buSzPts val="1800"/>
              <a:buNone/>
            </a:pPr>
            <a:r>
              <a:t/>
            </a:r>
            <a:endParaRPr sz="22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400050" lvl="0" marL="457200" rtl="0" algn="l">
              <a:lnSpc>
                <a:spcPct val="110000"/>
              </a:lnSpc>
              <a:spcBef>
                <a:spcPts val="0"/>
              </a:spcBef>
              <a:spcAft>
                <a:spcPts val="0"/>
              </a:spcAft>
              <a:buSzPts val="2700"/>
              <a:buAutoNum type="arabicPeriod"/>
            </a:pPr>
            <a:r>
              <a:rPr lang="en"/>
              <a:t>Hardwired Control</a:t>
            </a:r>
            <a:endParaRPr sz="2700">
              <a:highlight>
                <a:srgbClr val="FFFFFF"/>
              </a:highlight>
            </a:endParaRPr>
          </a:p>
        </p:txBody>
      </p:sp>
      <p:sp>
        <p:nvSpPr>
          <p:cNvPr id="150" name="Google Shape;150;p16"/>
          <p:cNvSpPr txBox="1"/>
          <p:nvPr>
            <p:ph idx="1" type="body"/>
          </p:nvPr>
        </p:nvSpPr>
        <p:spPr>
          <a:xfrm>
            <a:off x="562350" y="987550"/>
            <a:ext cx="8082900" cy="378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900">
                <a:solidFill>
                  <a:srgbClr val="222222"/>
                </a:solidFill>
                <a:highlight>
                  <a:srgbClr val="FFFFFF"/>
                </a:highlight>
                <a:latin typeface="Gill Sans"/>
                <a:ea typeface="Gill Sans"/>
                <a:cs typeface="Gill Sans"/>
                <a:sym typeface="Gill Sans"/>
              </a:rPr>
              <a:t>Initially, the instruction to be executed is fetched from the main memory and is a place in the instruction register which in turn generates the opcode which is interpreted by the instruction decoder. After interpreting the opcode bits the instruction decoder activates the corresponding INS</a:t>
            </a:r>
            <a:r>
              <a:rPr i="1" lang="en" sz="1900">
                <a:solidFill>
                  <a:srgbClr val="222222"/>
                </a:solidFill>
                <a:highlight>
                  <a:srgbClr val="FFFFFF"/>
                </a:highlight>
                <a:latin typeface="Gill Sans"/>
                <a:ea typeface="Gill Sans"/>
                <a:cs typeface="Gill Sans"/>
                <a:sym typeface="Gill Sans"/>
              </a:rPr>
              <a:t>i</a:t>
            </a:r>
            <a:r>
              <a:rPr lang="en" sz="1900">
                <a:solidFill>
                  <a:srgbClr val="222222"/>
                </a:solidFill>
                <a:highlight>
                  <a:srgbClr val="FFFFFF"/>
                </a:highlight>
                <a:latin typeface="Gill Sans"/>
                <a:ea typeface="Gill Sans"/>
                <a:cs typeface="Gill Sans"/>
                <a:sym typeface="Gill Sans"/>
              </a:rPr>
              <a:t> signal to the control circuitry.</a:t>
            </a:r>
            <a:endParaRPr sz="1900">
              <a:solidFill>
                <a:srgbClr val="222222"/>
              </a:solidFill>
              <a:highlight>
                <a:srgbClr val="FFFFFF"/>
              </a:highlight>
              <a:latin typeface="Gill Sans"/>
              <a:ea typeface="Gill Sans"/>
              <a:cs typeface="Gill Sans"/>
              <a:sym typeface="Gill Sans"/>
            </a:endParaRPr>
          </a:p>
          <a:p>
            <a:pPr indent="0" lvl="0" marL="0" rtl="0" algn="just">
              <a:lnSpc>
                <a:spcPct val="115000"/>
              </a:lnSpc>
              <a:spcBef>
                <a:spcPts val="1500"/>
              </a:spcBef>
              <a:spcAft>
                <a:spcPts val="1500"/>
              </a:spcAft>
              <a:buSzPts val="1800"/>
              <a:buNone/>
            </a:pPr>
            <a:r>
              <a:rPr lang="en" sz="1900">
                <a:solidFill>
                  <a:srgbClr val="222222"/>
                </a:solidFill>
                <a:highlight>
                  <a:srgbClr val="FFFFFF"/>
                </a:highlight>
                <a:latin typeface="Gill Sans"/>
                <a:ea typeface="Gill Sans"/>
                <a:cs typeface="Gill Sans"/>
                <a:sym typeface="Gill Sans"/>
              </a:rPr>
              <a:t>With each clock cycle, one of the timing signals from T1 to T5 is activated indicating which step is from instruction fetch to operand store is being carried out. Based on the timing signals from the step counter and signals from the instruction decoder the control unit generates the control signals. The control signals are even influenced by the external signal and the conditional signals.</a:t>
            </a:r>
            <a:endParaRPr sz="1900">
              <a:solidFill>
                <a:srgbClr val="222222"/>
              </a:solidFill>
              <a:highlight>
                <a:srgbClr val="FFFFFF"/>
              </a:highlight>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400050" lvl="0" marL="457200" rtl="0" algn="l">
              <a:lnSpc>
                <a:spcPct val="110000"/>
              </a:lnSpc>
              <a:spcBef>
                <a:spcPts val="0"/>
              </a:spcBef>
              <a:spcAft>
                <a:spcPts val="0"/>
              </a:spcAft>
              <a:buSzPts val="2700"/>
              <a:buAutoNum type="arabicPeriod"/>
            </a:pPr>
            <a:r>
              <a:rPr lang="en"/>
              <a:t>Hardwired Control</a:t>
            </a:r>
            <a:endParaRPr sz="2700">
              <a:highlight>
                <a:srgbClr val="FFFFFF"/>
              </a:highlight>
            </a:endParaRPr>
          </a:p>
        </p:txBody>
      </p:sp>
      <p:sp>
        <p:nvSpPr>
          <p:cNvPr id="156" name="Google Shape;156;p17"/>
          <p:cNvSpPr txBox="1"/>
          <p:nvPr>
            <p:ph idx="1" type="body"/>
          </p:nvPr>
        </p:nvSpPr>
        <p:spPr>
          <a:xfrm>
            <a:off x="562350" y="987550"/>
            <a:ext cx="8082900" cy="378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2400">
                <a:solidFill>
                  <a:srgbClr val="000000"/>
                </a:solidFill>
                <a:highlight>
                  <a:srgbClr val="FFFFFF"/>
                </a:highlight>
                <a:latin typeface="Gill Sans"/>
                <a:ea typeface="Gill Sans"/>
                <a:cs typeface="Gill Sans"/>
                <a:sym typeface="Gill Sans"/>
              </a:rPr>
              <a:t>Factors Considered for the design of the hardwired control unit.</a:t>
            </a:r>
            <a:endParaRPr sz="2400">
              <a:solidFill>
                <a:srgbClr val="000000"/>
              </a:solidFill>
              <a:highlight>
                <a:srgbClr val="FFFFFF"/>
              </a:highlight>
              <a:latin typeface="Gill Sans"/>
              <a:ea typeface="Gill Sans"/>
              <a:cs typeface="Gill Sans"/>
              <a:sym typeface="Gill Sans"/>
            </a:endParaRPr>
          </a:p>
          <a:p>
            <a:pPr indent="-381000" lvl="0" marL="762000" rtl="0" algn="just">
              <a:lnSpc>
                <a:spcPct val="115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Amount of hardware - Minimise the number of hardware used.</a:t>
            </a:r>
            <a:endParaRPr sz="2400">
              <a:solidFill>
                <a:srgbClr val="000000"/>
              </a:solidFill>
              <a:highlight>
                <a:srgbClr val="FFFFFF"/>
              </a:highlight>
              <a:latin typeface="Gill Sans"/>
              <a:ea typeface="Gill Sans"/>
              <a:cs typeface="Gill Sans"/>
              <a:sym typeface="Gill Sans"/>
            </a:endParaRPr>
          </a:p>
          <a:p>
            <a:pPr indent="-381000" lvl="0" marL="762000" rtl="0" algn="just">
              <a:lnSpc>
                <a:spcPct val="115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Speed of operation - If a single IC can replace a group of IC, replace it. The amount of hardware and speed of operation are inversely proportional to each other.</a:t>
            </a:r>
            <a:endParaRPr sz="2400">
              <a:solidFill>
                <a:srgbClr val="000000"/>
              </a:solidFill>
              <a:highlight>
                <a:srgbClr val="FFFFFF"/>
              </a:highlight>
              <a:latin typeface="Gill Sans"/>
              <a:ea typeface="Gill Sans"/>
              <a:cs typeface="Gill Sans"/>
              <a:sym typeface="Gill Sans"/>
            </a:endParaRPr>
          </a:p>
          <a:p>
            <a:pPr indent="-381000" lvl="0" marL="762000" rtl="0" algn="just">
              <a:lnSpc>
                <a:spcPct val="115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Cost</a:t>
            </a:r>
            <a:endParaRPr sz="2400">
              <a:solidFill>
                <a:srgbClr val="000000"/>
              </a:solidFill>
              <a:highlight>
                <a:srgbClr val="FFFFFF"/>
              </a:highlight>
              <a:latin typeface="Gill Sans"/>
              <a:ea typeface="Gill Sans"/>
              <a:cs typeface="Gill Sans"/>
              <a:sym typeface="Gill Sans"/>
            </a:endParaRPr>
          </a:p>
          <a:p>
            <a:pPr indent="0" lvl="0" marL="0" rtl="0" algn="just">
              <a:lnSpc>
                <a:spcPct val="100000"/>
              </a:lnSpc>
              <a:spcBef>
                <a:spcPts val="0"/>
              </a:spcBef>
              <a:spcAft>
                <a:spcPts val="1200"/>
              </a:spcAft>
              <a:buSzPts val="1800"/>
              <a:buNone/>
            </a:pPr>
            <a:r>
              <a:t/>
            </a:r>
            <a:endParaRPr sz="24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400050" lvl="0" marL="457200" rtl="0" algn="l">
              <a:lnSpc>
                <a:spcPct val="110000"/>
              </a:lnSpc>
              <a:spcBef>
                <a:spcPts val="0"/>
              </a:spcBef>
              <a:spcAft>
                <a:spcPts val="0"/>
              </a:spcAft>
              <a:buSzPts val="2700"/>
              <a:buAutoNum type="arabicPeriod"/>
            </a:pPr>
            <a:r>
              <a:rPr lang="en"/>
              <a:t>Hardwired Control</a:t>
            </a:r>
            <a:endParaRPr sz="2700">
              <a:highlight>
                <a:srgbClr val="FFFFFF"/>
              </a:highlight>
            </a:endParaRPr>
          </a:p>
        </p:txBody>
      </p:sp>
      <p:sp>
        <p:nvSpPr>
          <p:cNvPr id="162" name="Google Shape;162;p18"/>
          <p:cNvSpPr txBox="1"/>
          <p:nvPr>
            <p:ph idx="1" type="body"/>
          </p:nvPr>
        </p:nvSpPr>
        <p:spPr>
          <a:xfrm>
            <a:off x="562350" y="811450"/>
            <a:ext cx="8082900" cy="396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2400">
                <a:solidFill>
                  <a:srgbClr val="0E101A"/>
                </a:solidFill>
                <a:highlight>
                  <a:srgbClr val="FFFFFF"/>
                </a:highlight>
                <a:latin typeface="Gill Sans"/>
                <a:ea typeface="Gill Sans"/>
                <a:cs typeface="Gill Sans"/>
                <a:sym typeface="Gill Sans"/>
              </a:rPr>
              <a:t>Advantages: </a:t>
            </a:r>
            <a:endParaRPr b="1" sz="2400">
              <a:solidFill>
                <a:srgbClr val="0E101A"/>
              </a:solidFill>
              <a:highlight>
                <a:srgbClr val="FFFFFF"/>
              </a:highlight>
              <a:latin typeface="Gill Sans"/>
              <a:ea typeface="Gill Sans"/>
              <a:cs typeface="Gill Sans"/>
              <a:sym typeface="Gill Sans"/>
            </a:endParaRPr>
          </a:p>
          <a:p>
            <a:pPr indent="-381000" lvl="0" marL="457200" rtl="0" algn="l">
              <a:lnSpc>
                <a:spcPct val="100000"/>
              </a:lnSpc>
              <a:spcBef>
                <a:spcPts val="0"/>
              </a:spcBef>
              <a:spcAft>
                <a:spcPts val="0"/>
              </a:spcAft>
              <a:buClr>
                <a:srgbClr val="0E101A"/>
              </a:buClr>
              <a:buSzPts val="2400"/>
              <a:buFont typeface="Gill Sans"/>
              <a:buChar char="●"/>
            </a:pPr>
            <a:r>
              <a:rPr lang="en" sz="2400">
                <a:solidFill>
                  <a:srgbClr val="0E101A"/>
                </a:solidFill>
                <a:highlight>
                  <a:srgbClr val="FFFFFF"/>
                </a:highlight>
                <a:latin typeface="Gill Sans"/>
                <a:ea typeface="Gill Sans"/>
                <a:cs typeface="Gill Sans"/>
                <a:sym typeface="Gill Sans"/>
              </a:rPr>
              <a:t>Extremely fast </a:t>
            </a:r>
            <a:endParaRPr sz="2400">
              <a:solidFill>
                <a:srgbClr val="0E101A"/>
              </a:solidFill>
              <a:highlight>
                <a:srgbClr val="FFFFFF"/>
              </a:highlight>
              <a:latin typeface="Gill Sans"/>
              <a:ea typeface="Gill Sans"/>
              <a:cs typeface="Gill Sans"/>
              <a:sym typeface="Gill Sans"/>
            </a:endParaRPr>
          </a:p>
          <a:p>
            <a:pPr indent="-381000" lvl="0" marL="457200" rtl="0" algn="l">
              <a:lnSpc>
                <a:spcPct val="100000"/>
              </a:lnSpc>
              <a:spcBef>
                <a:spcPts val="0"/>
              </a:spcBef>
              <a:spcAft>
                <a:spcPts val="0"/>
              </a:spcAft>
              <a:buClr>
                <a:srgbClr val="0E101A"/>
              </a:buClr>
              <a:buSzPts val="2400"/>
              <a:buFont typeface="Gill Sans"/>
              <a:buChar char="●"/>
            </a:pPr>
            <a:r>
              <a:rPr lang="en" sz="2400">
                <a:solidFill>
                  <a:srgbClr val="0E101A"/>
                </a:solidFill>
                <a:highlight>
                  <a:srgbClr val="FFFFFF"/>
                </a:highlight>
                <a:latin typeface="Gill Sans"/>
                <a:ea typeface="Gill Sans"/>
                <a:cs typeface="Gill Sans"/>
                <a:sym typeface="Gill Sans"/>
              </a:rPr>
              <a:t>Instruction set size is small as it relies on hardware more.</a:t>
            </a:r>
            <a:endParaRPr sz="2400">
              <a:solidFill>
                <a:srgbClr val="0E101A"/>
              </a:solidFill>
              <a:highlight>
                <a:srgbClr val="FFFFFF"/>
              </a:highlight>
              <a:latin typeface="Gill Sans"/>
              <a:ea typeface="Gill Sans"/>
              <a:cs typeface="Gill Sans"/>
              <a:sym typeface="Gill Sans"/>
            </a:endParaRPr>
          </a:p>
          <a:p>
            <a:pPr indent="-381000" lvl="0" marL="457200" rtl="0" algn="l">
              <a:lnSpc>
                <a:spcPct val="100000"/>
              </a:lnSpc>
              <a:spcBef>
                <a:spcPts val="0"/>
              </a:spcBef>
              <a:spcAft>
                <a:spcPts val="0"/>
              </a:spcAft>
              <a:buClr>
                <a:srgbClr val="0E101A"/>
              </a:buClr>
              <a:buSzPts val="2400"/>
              <a:buFont typeface="Gill Sans"/>
              <a:buChar char="●"/>
            </a:pPr>
            <a:r>
              <a:rPr lang="en" sz="2400">
                <a:solidFill>
                  <a:srgbClr val="0E101A"/>
                </a:solidFill>
                <a:highlight>
                  <a:srgbClr val="FFFFFF"/>
                </a:highlight>
                <a:latin typeface="Gill Sans"/>
                <a:ea typeface="Gill Sans"/>
                <a:cs typeface="Gill Sans"/>
                <a:sym typeface="Gill Sans"/>
              </a:rPr>
              <a:t>The rapid mode of operation can be produced by optimising it.</a:t>
            </a:r>
            <a:endParaRPr sz="2400">
              <a:solidFill>
                <a:srgbClr val="0E101A"/>
              </a:solidFill>
              <a:highlight>
                <a:srgbClr val="FFFFFF"/>
              </a:highlight>
              <a:latin typeface="Gill Sans"/>
              <a:ea typeface="Gill Sans"/>
              <a:cs typeface="Gill Sans"/>
              <a:sym typeface="Gill Sans"/>
            </a:endParaRPr>
          </a:p>
          <a:p>
            <a:pPr indent="0" lvl="0" marL="0" rtl="0" algn="l">
              <a:lnSpc>
                <a:spcPct val="100000"/>
              </a:lnSpc>
              <a:spcBef>
                <a:spcPts val="0"/>
              </a:spcBef>
              <a:spcAft>
                <a:spcPts val="0"/>
              </a:spcAft>
              <a:buSzPts val="1800"/>
              <a:buNone/>
            </a:pPr>
            <a:r>
              <a:rPr b="1" lang="en" sz="2400">
                <a:solidFill>
                  <a:srgbClr val="0E101A"/>
                </a:solidFill>
                <a:highlight>
                  <a:srgbClr val="FFFFFF"/>
                </a:highlight>
                <a:latin typeface="Gill Sans"/>
                <a:ea typeface="Gill Sans"/>
                <a:cs typeface="Gill Sans"/>
                <a:sym typeface="Gill Sans"/>
              </a:rPr>
              <a:t>Disadvantages: </a:t>
            </a:r>
            <a:endParaRPr b="1" sz="2400">
              <a:solidFill>
                <a:srgbClr val="0E101A"/>
              </a:solidFill>
              <a:highlight>
                <a:srgbClr val="FFFFFF"/>
              </a:highlight>
              <a:latin typeface="Gill Sans"/>
              <a:ea typeface="Gill Sans"/>
              <a:cs typeface="Gill Sans"/>
              <a:sym typeface="Gill Sans"/>
            </a:endParaRPr>
          </a:p>
          <a:p>
            <a:pPr indent="-381000" lvl="0" marL="457200" rtl="0" algn="l">
              <a:lnSpc>
                <a:spcPct val="100000"/>
              </a:lnSpc>
              <a:spcBef>
                <a:spcPts val="0"/>
              </a:spcBef>
              <a:spcAft>
                <a:spcPts val="0"/>
              </a:spcAft>
              <a:buClr>
                <a:srgbClr val="0E101A"/>
              </a:buClr>
              <a:buSzPts val="2400"/>
              <a:buFont typeface="Gill Sans"/>
              <a:buChar char="●"/>
            </a:pPr>
            <a:r>
              <a:rPr lang="en" sz="2400">
                <a:solidFill>
                  <a:srgbClr val="0E101A"/>
                </a:solidFill>
                <a:highlight>
                  <a:srgbClr val="FFFFFF"/>
                </a:highlight>
                <a:latin typeface="Gill Sans"/>
                <a:ea typeface="Gill Sans"/>
                <a:cs typeface="Gill Sans"/>
                <a:sym typeface="Gill Sans"/>
              </a:rPr>
              <a:t>Modification becomes tougher as each time we have to play with complex circuits.</a:t>
            </a:r>
            <a:endParaRPr sz="2400">
              <a:solidFill>
                <a:srgbClr val="0E101A"/>
              </a:solidFill>
              <a:highlight>
                <a:srgbClr val="FFFFFF"/>
              </a:highlight>
              <a:latin typeface="Gill Sans"/>
              <a:ea typeface="Gill Sans"/>
              <a:cs typeface="Gill Sans"/>
              <a:sym typeface="Gill Sans"/>
            </a:endParaRPr>
          </a:p>
          <a:p>
            <a:pPr indent="-381000" lvl="0" marL="457200" rtl="0" algn="l">
              <a:lnSpc>
                <a:spcPct val="100000"/>
              </a:lnSpc>
              <a:spcBef>
                <a:spcPts val="0"/>
              </a:spcBef>
              <a:spcAft>
                <a:spcPts val="0"/>
              </a:spcAft>
              <a:buClr>
                <a:srgbClr val="0E101A"/>
              </a:buClr>
              <a:buSzPts val="2400"/>
              <a:buFont typeface="Gill Sans"/>
              <a:buChar char="●"/>
            </a:pPr>
            <a:r>
              <a:rPr lang="en" sz="2400">
                <a:solidFill>
                  <a:srgbClr val="0E101A"/>
                </a:solidFill>
                <a:highlight>
                  <a:srgbClr val="FFFFFF"/>
                </a:highlight>
                <a:latin typeface="Gill Sans"/>
                <a:ea typeface="Gill Sans"/>
                <a:cs typeface="Gill Sans"/>
                <a:sym typeface="Gill Sans"/>
              </a:rPr>
              <a:t>Difficult to handle complex instructions.</a:t>
            </a:r>
            <a:endParaRPr sz="2400">
              <a:solidFill>
                <a:srgbClr val="0E101A"/>
              </a:solidFill>
              <a:highlight>
                <a:srgbClr val="FFFFFF"/>
              </a:highlight>
              <a:latin typeface="Gill Sans"/>
              <a:ea typeface="Gill Sans"/>
              <a:cs typeface="Gill Sans"/>
              <a:sym typeface="Gill Sans"/>
            </a:endParaRPr>
          </a:p>
          <a:p>
            <a:pPr indent="-381000" lvl="0" marL="457200" rtl="0" algn="l">
              <a:lnSpc>
                <a:spcPct val="100000"/>
              </a:lnSpc>
              <a:spcBef>
                <a:spcPts val="0"/>
              </a:spcBef>
              <a:spcAft>
                <a:spcPts val="0"/>
              </a:spcAft>
              <a:buClr>
                <a:srgbClr val="0E101A"/>
              </a:buClr>
              <a:buSzPts val="2400"/>
              <a:buFont typeface="Gill Sans"/>
              <a:buChar char="●"/>
            </a:pPr>
            <a:r>
              <a:rPr lang="en" sz="2400">
                <a:solidFill>
                  <a:srgbClr val="0E101A"/>
                </a:solidFill>
                <a:highlight>
                  <a:srgbClr val="FFFFFF"/>
                </a:highlight>
                <a:latin typeface="Gill Sans"/>
                <a:ea typeface="Gill Sans"/>
                <a:cs typeface="Gill Sans"/>
                <a:sym typeface="Gill Sans"/>
              </a:rPr>
              <a:t>Design is complicated, and decoding is complex.</a:t>
            </a:r>
            <a:endParaRPr sz="24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2. Microprogrammed Control</a:t>
            </a:r>
            <a:endParaRPr sz="2700">
              <a:highlight>
                <a:srgbClr val="FFFFFF"/>
              </a:highlight>
            </a:endParaRPr>
          </a:p>
        </p:txBody>
      </p:sp>
      <p:sp>
        <p:nvSpPr>
          <p:cNvPr id="168" name="Google Shape;168;p19"/>
          <p:cNvSpPr txBox="1"/>
          <p:nvPr>
            <p:ph idx="1" type="body"/>
          </p:nvPr>
        </p:nvSpPr>
        <p:spPr>
          <a:xfrm>
            <a:off x="562350" y="811450"/>
            <a:ext cx="8082900" cy="3963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sz="2400">
                <a:solidFill>
                  <a:srgbClr val="0E101A"/>
                </a:solidFill>
                <a:highlight>
                  <a:srgbClr val="FFFFFF"/>
                </a:highlight>
                <a:latin typeface="Gill Sans"/>
                <a:ea typeface="Gill Sans"/>
                <a:cs typeface="Gill Sans"/>
                <a:sym typeface="Gill Sans"/>
              </a:rPr>
              <a:t>As the name suggests, these control units are designed with the help of a micro-program. This micro-program is a collections of micro-instructions stored in the control memory.</a:t>
            </a:r>
            <a:endParaRPr sz="2400">
              <a:solidFill>
                <a:srgbClr val="0E101A"/>
              </a:solidFill>
              <a:highlight>
                <a:srgbClr val="FFFFFF"/>
              </a:highlight>
              <a:latin typeface="Gill Sans"/>
              <a:ea typeface="Gill Sans"/>
              <a:cs typeface="Gill Sans"/>
              <a:sym typeface="Gill Sans"/>
            </a:endParaRPr>
          </a:p>
          <a:p>
            <a:pPr indent="0" lvl="0" marL="0" rtl="0" algn="just">
              <a:lnSpc>
                <a:spcPct val="100000"/>
              </a:lnSpc>
              <a:spcBef>
                <a:spcPts val="1200"/>
              </a:spcBef>
              <a:spcAft>
                <a:spcPts val="0"/>
              </a:spcAft>
              <a:buSzPts val="1800"/>
              <a:buNone/>
            </a:pPr>
            <a:r>
              <a:rPr lang="en" sz="2400">
                <a:solidFill>
                  <a:srgbClr val="0E101A"/>
                </a:solidFill>
                <a:highlight>
                  <a:srgbClr val="FFFFFF"/>
                </a:highlight>
                <a:latin typeface="Gill Sans"/>
                <a:ea typeface="Gill Sans"/>
                <a:cs typeface="Gill Sans"/>
                <a:sym typeface="Gill Sans"/>
              </a:rPr>
              <a:t>A micro-instruction consist of one or more micro-operations to be executed and the address of the next micro-instruction.</a:t>
            </a:r>
            <a:endParaRPr sz="2400">
              <a:solidFill>
                <a:srgbClr val="0E101A"/>
              </a:solidFill>
              <a:highlight>
                <a:srgbClr val="FFFFFF"/>
              </a:highlight>
              <a:latin typeface="Gill Sans"/>
              <a:ea typeface="Gill Sans"/>
              <a:cs typeface="Gill Sans"/>
              <a:sym typeface="Gill Sans"/>
            </a:endParaRPr>
          </a:p>
          <a:p>
            <a:pPr indent="0" lvl="0" marL="0" rtl="0" algn="l">
              <a:lnSpc>
                <a:spcPct val="100000"/>
              </a:lnSpc>
              <a:spcBef>
                <a:spcPts val="1200"/>
              </a:spcBef>
              <a:spcAft>
                <a:spcPts val="0"/>
              </a:spcAft>
              <a:buSzPts val="1800"/>
              <a:buNone/>
            </a:pPr>
            <a:r>
              <a:rPr b="1" lang="en" sz="2400">
                <a:solidFill>
                  <a:srgbClr val="0E101A"/>
                </a:solidFill>
                <a:highlight>
                  <a:srgbClr val="FFFFFF"/>
                </a:highlight>
                <a:latin typeface="Gill Sans"/>
                <a:ea typeface="Gill Sans"/>
                <a:cs typeface="Gill Sans"/>
                <a:sym typeface="Gill Sans"/>
              </a:rPr>
              <a:t>Example of micro-instruction:</a:t>
            </a:r>
            <a:endParaRPr b="1" sz="2400">
              <a:solidFill>
                <a:srgbClr val="0E101A"/>
              </a:solidFill>
              <a:highlight>
                <a:srgbClr val="FFFFFF"/>
              </a:highlight>
              <a:latin typeface="Gill Sans"/>
              <a:ea typeface="Gill Sans"/>
              <a:cs typeface="Gill Sans"/>
              <a:sym typeface="Gill Sans"/>
            </a:endParaRPr>
          </a:p>
          <a:p>
            <a:pPr indent="0" lvl="0" marL="0" rtl="0" algn="l">
              <a:lnSpc>
                <a:spcPct val="100000"/>
              </a:lnSpc>
              <a:spcBef>
                <a:spcPts val="0"/>
              </a:spcBef>
              <a:spcAft>
                <a:spcPts val="0"/>
              </a:spcAft>
              <a:buSzPts val="1800"/>
              <a:buNone/>
            </a:pPr>
            <a:r>
              <a:rPr lang="en" sz="2400">
                <a:solidFill>
                  <a:srgbClr val="0E101A"/>
                </a:solidFill>
                <a:highlight>
                  <a:srgbClr val="FFFFFF"/>
                </a:highlight>
                <a:latin typeface="Gill Sans"/>
                <a:ea typeface="Gill Sans"/>
                <a:cs typeface="Gill Sans"/>
                <a:sym typeface="Gill Sans"/>
              </a:rPr>
              <a:t>MAR←R3</a:t>
            </a:r>
            <a:endParaRPr sz="2400">
              <a:solidFill>
                <a:srgbClr val="0E101A"/>
              </a:solidFill>
              <a:highlight>
                <a:srgbClr val="FFFFFF"/>
              </a:highlight>
              <a:latin typeface="Gill Sans"/>
              <a:ea typeface="Gill Sans"/>
              <a:cs typeface="Gill Sans"/>
              <a:sym typeface="Gill Sans"/>
            </a:endParaRPr>
          </a:p>
          <a:p>
            <a:pPr indent="0" lvl="0" marL="0" rtl="0" algn="l">
              <a:lnSpc>
                <a:spcPct val="100000"/>
              </a:lnSpc>
              <a:spcBef>
                <a:spcPts val="0"/>
              </a:spcBef>
              <a:spcAft>
                <a:spcPts val="0"/>
              </a:spcAft>
              <a:buSzPts val="1800"/>
              <a:buNone/>
            </a:pPr>
            <a:r>
              <a:rPr lang="en" sz="2400">
                <a:solidFill>
                  <a:srgbClr val="0E101A"/>
                </a:solidFill>
                <a:highlight>
                  <a:srgbClr val="FFFFFF"/>
                </a:highlight>
                <a:latin typeface="Gill Sans"/>
                <a:ea typeface="Gill Sans"/>
                <a:cs typeface="Gill Sans"/>
                <a:sym typeface="Gill Sans"/>
              </a:rPr>
              <a:t>In the above instruction, we are fetching the operand.</a:t>
            </a:r>
            <a:endParaRPr sz="2400">
              <a:solidFill>
                <a:srgbClr val="0E101A"/>
              </a:solidFill>
              <a:highlight>
                <a:srgbClr val="FFFFFF"/>
              </a:highlight>
              <a:latin typeface="Gill Sans"/>
              <a:ea typeface="Gill Sans"/>
              <a:cs typeface="Gill Sans"/>
              <a:sym typeface="Gill Sans"/>
            </a:endParaRPr>
          </a:p>
          <a:p>
            <a:pPr indent="0" lvl="0" marL="0" rtl="0" algn="l">
              <a:lnSpc>
                <a:spcPct val="100000"/>
              </a:lnSpc>
              <a:spcBef>
                <a:spcPts val="0"/>
              </a:spcBef>
              <a:spcAft>
                <a:spcPts val="0"/>
              </a:spcAft>
              <a:buSzPts val="1800"/>
              <a:buNone/>
            </a:pPr>
            <a:r>
              <a:rPr lang="en" sz="2400">
                <a:solidFill>
                  <a:srgbClr val="0E101A"/>
                </a:solidFill>
                <a:highlight>
                  <a:srgbClr val="FFFFFF"/>
                </a:highlight>
                <a:latin typeface="Gill Sans"/>
                <a:ea typeface="Gill Sans"/>
                <a:cs typeface="Gill Sans"/>
                <a:sym typeface="Gill Sans"/>
              </a:rPr>
              <a:t>The control signal for the above example:</a:t>
            </a:r>
            <a:endParaRPr sz="2400">
              <a:solidFill>
                <a:srgbClr val="0E101A"/>
              </a:solidFill>
              <a:highlight>
                <a:srgbClr val="FFFFFF"/>
              </a:highlight>
              <a:latin typeface="Gill Sans"/>
              <a:ea typeface="Gill Sans"/>
              <a:cs typeface="Gill Sans"/>
              <a:sym typeface="Gill Sans"/>
            </a:endParaRPr>
          </a:p>
          <a:p>
            <a:pPr indent="0" lvl="0" marL="0" rtl="0" algn="l">
              <a:lnSpc>
                <a:spcPct val="100000"/>
              </a:lnSpc>
              <a:spcBef>
                <a:spcPts val="0"/>
              </a:spcBef>
              <a:spcAft>
                <a:spcPts val="0"/>
              </a:spcAft>
              <a:buSzPts val="1800"/>
              <a:buNone/>
            </a:pPr>
            <a:r>
              <a:rPr lang="en" sz="2400">
                <a:solidFill>
                  <a:srgbClr val="0E101A"/>
                </a:solidFill>
                <a:highlight>
                  <a:srgbClr val="FFFFFF"/>
                </a:highlight>
                <a:latin typeface="Gill Sans"/>
                <a:ea typeface="Gill Sans"/>
                <a:cs typeface="Gill Sans"/>
                <a:sym typeface="Gill Sans"/>
              </a:rPr>
              <a:t>MARᵢₙ , R3ₒᵤₜ</a:t>
            </a:r>
            <a:endParaRPr sz="2400">
              <a:solidFill>
                <a:srgbClr val="0E101A"/>
              </a:solidFill>
              <a:highlight>
                <a:srgbClr val="FFFFFF"/>
              </a:highlight>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315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Processor organization </a:t>
            </a:r>
            <a:endParaRPr/>
          </a:p>
        </p:txBody>
      </p:sp>
      <p:sp>
        <p:nvSpPr>
          <p:cNvPr id="62" name="Google Shape;62;p2"/>
          <p:cNvSpPr txBox="1"/>
          <p:nvPr>
            <p:ph idx="1" type="body"/>
          </p:nvPr>
        </p:nvSpPr>
        <p:spPr>
          <a:xfrm>
            <a:off x="311700" y="888050"/>
            <a:ext cx="3608400" cy="3680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400">
                <a:solidFill>
                  <a:srgbClr val="000000"/>
                </a:solidFill>
                <a:highlight>
                  <a:srgbClr val="FFFFFF"/>
                </a:highlight>
                <a:latin typeface="Roboto"/>
                <a:ea typeface="Roboto"/>
                <a:cs typeface="Roboto"/>
                <a:sym typeface="Roboto"/>
              </a:rPr>
              <a:t>Things a CPU must do:</a:t>
            </a:r>
            <a:endParaRPr sz="2400">
              <a:solidFill>
                <a:srgbClr val="000000"/>
              </a:solidFill>
              <a:highlight>
                <a:srgbClr val="FFFFFF"/>
              </a:highlight>
              <a:latin typeface="Roboto"/>
              <a:ea typeface="Roboto"/>
              <a:cs typeface="Roboto"/>
              <a:sym typeface="Roboto"/>
            </a:endParaRPr>
          </a:p>
          <a:p>
            <a:pPr indent="-381000" lvl="0" marL="457200" rtl="0" algn="l">
              <a:lnSpc>
                <a:spcPct val="115000"/>
              </a:lnSpc>
              <a:spcBef>
                <a:spcPts val="1200"/>
              </a:spcBef>
              <a:spcAft>
                <a:spcPts val="0"/>
              </a:spcAft>
              <a:buClr>
                <a:srgbClr val="000000"/>
              </a:buClr>
              <a:buSzPts val="2400"/>
              <a:buFont typeface="Roboto"/>
              <a:buChar char="●"/>
            </a:pPr>
            <a:r>
              <a:rPr lang="en" sz="2400">
                <a:solidFill>
                  <a:srgbClr val="000000"/>
                </a:solidFill>
                <a:highlight>
                  <a:srgbClr val="FFFFFF"/>
                </a:highlight>
                <a:latin typeface="Roboto"/>
                <a:ea typeface="Roboto"/>
                <a:cs typeface="Roboto"/>
                <a:sym typeface="Roboto"/>
              </a:rPr>
              <a:t>Fetch Instructions</a:t>
            </a:r>
            <a:endParaRPr sz="2400">
              <a:solidFill>
                <a:srgbClr val="000000"/>
              </a:solidFill>
              <a:highlight>
                <a:srgbClr val="FFFFFF"/>
              </a:highlight>
              <a:latin typeface="Roboto"/>
              <a:ea typeface="Roboto"/>
              <a:cs typeface="Roboto"/>
              <a:sym typeface="Roboto"/>
            </a:endParaRPr>
          </a:p>
          <a:p>
            <a:pPr indent="-381000" lvl="0" marL="457200" rtl="0" algn="l">
              <a:lnSpc>
                <a:spcPct val="115000"/>
              </a:lnSpc>
              <a:spcBef>
                <a:spcPts val="0"/>
              </a:spcBef>
              <a:spcAft>
                <a:spcPts val="0"/>
              </a:spcAft>
              <a:buClr>
                <a:srgbClr val="000000"/>
              </a:buClr>
              <a:buSzPts val="2400"/>
              <a:buFont typeface="Roboto"/>
              <a:buChar char="●"/>
            </a:pPr>
            <a:r>
              <a:rPr lang="en" sz="2400">
                <a:solidFill>
                  <a:srgbClr val="000000"/>
                </a:solidFill>
                <a:highlight>
                  <a:srgbClr val="FFFFFF"/>
                </a:highlight>
                <a:latin typeface="Roboto"/>
                <a:ea typeface="Roboto"/>
                <a:cs typeface="Roboto"/>
                <a:sym typeface="Roboto"/>
              </a:rPr>
              <a:t>Interpret Instructions</a:t>
            </a:r>
            <a:endParaRPr sz="2400">
              <a:solidFill>
                <a:srgbClr val="000000"/>
              </a:solidFill>
              <a:highlight>
                <a:srgbClr val="FFFFFF"/>
              </a:highlight>
              <a:latin typeface="Roboto"/>
              <a:ea typeface="Roboto"/>
              <a:cs typeface="Roboto"/>
              <a:sym typeface="Roboto"/>
            </a:endParaRPr>
          </a:p>
          <a:p>
            <a:pPr indent="-381000" lvl="0" marL="457200" rtl="0" algn="l">
              <a:lnSpc>
                <a:spcPct val="115000"/>
              </a:lnSpc>
              <a:spcBef>
                <a:spcPts val="0"/>
              </a:spcBef>
              <a:spcAft>
                <a:spcPts val="0"/>
              </a:spcAft>
              <a:buClr>
                <a:srgbClr val="000000"/>
              </a:buClr>
              <a:buSzPts val="2400"/>
              <a:buFont typeface="Roboto"/>
              <a:buChar char="●"/>
            </a:pPr>
            <a:r>
              <a:rPr lang="en" sz="2400">
                <a:solidFill>
                  <a:srgbClr val="000000"/>
                </a:solidFill>
                <a:highlight>
                  <a:srgbClr val="FFFFFF"/>
                </a:highlight>
                <a:latin typeface="Roboto"/>
                <a:ea typeface="Roboto"/>
                <a:cs typeface="Roboto"/>
                <a:sym typeface="Roboto"/>
              </a:rPr>
              <a:t>Fetch Data</a:t>
            </a:r>
            <a:endParaRPr sz="2400">
              <a:solidFill>
                <a:srgbClr val="000000"/>
              </a:solidFill>
              <a:highlight>
                <a:srgbClr val="FFFFFF"/>
              </a:highlight>
              <a:latin typeface="Roboto"/>
              <a:ea typeface="Roboto"/>
              <a:cs typeface="Roboto"/>
              <a:sym typeface="Roboto"/>
            </a:endParaRPr>
          </a:p>
          <a:p>
            <a:pPr indent="-381000" lvl="0" marL="457200" rtl="0" algn="l">
              <a:lnSpc>
                <a:spcPct val="115000"/>
              </a:lnSpc>
              <a:spcBef>
                <a:spcPts val="0"/>
              </a:spcBef>
              <a:spcAft>
                <a:spcPts val="0"/>
              </a:spcAft>
              <a:buClr>
                <a:srgbClr val="000000"/>
              </a:buClr>
              <a:buSzPts val="2400"/>
              <a:buFont typeface="Roboto"/>
              <a:buChar char="●"/>
            </a:pPr>
            <a:r>
              <a:rPr lang="en" sz="2400">
                <a:solidFill>
                  <a:srgbClr val="000000"/>
                </a:solidFill>
                <a:highlight>
                  <a:srgbClr val="FFFFFF"/>
                </a:highlight>
                <a:latin typeface="Roboto"/>
                <a:ea typeface="Roboto"/>
                <a:cs typeface="Roboto"/>
                <a:sym typeface="Roboto"/>
              </a:rPr>
              <a:t>Process Data</a:t>
            </a:r>
            <a:endParaRPr sz="2400">
              <a:solidFill>
                <a:srgbClr val="000000"/>
              </a:solidFill>
              <a:highlight>
                <a:srgbClr val="FFFFFF"/>
              </a:highlight>
              <a:latin typeface="Roboto"/>
              <a:ea typeface="Roboto"/>
              <a:cs typeface="Roboto"/>
              <a:sym typeface="Roboto"/>
            </a:endParaRPr>
          </a:p>
          <a:p>
            <a:pPr indent="-381000" lvl="0" marL="457200" rtl="0" algn="l">
              <a:lnSpc>
                <a:spcPct val="115000"/>
              </a:lnSpc>
              <a:spcBef>
                <a:spcPts val="0"/>
              </a:spcBef>
              <a:spcAft>
                <a:spcPts val="0"/>
              </a:spcAft>
              <a:buClr>
                <a:srgbClr val="000000"/>
              </a:buClr>
              <a:buSzPts val="2400"/>
              <a:buFont typeface="Roboto"/>
              <a:buChar char="●"/>
            </a:pPr>
            <a:r>
              <a:rPr lang="en" sz="2400">
                <a:solidFill>
                  <a:srgbClr val="000000"/>
                </a:solidFill>
                <a:highlight>
                  <a:srgbClr val="FFFFFF"/>
                </a:highlight>
                <a:latin typeface="Roboto"/>
                <a:ea typeface="Roboto"/>
                <a:cs typeface="Roboto"/>
                <a:sym typeface="Roboto"/>
              </a:rPr>
              <a:t>Write Data</a:t>
            </a:r>
            <a:endParaRPr sz="2400">
              <a:solidFill>
                <a:srgbClr val="000000"/>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2400">
              <a:solidFill>
                <a:srgbClr val="000000"/>
              </a:solidFill>
              <a:latin typeface="Roboto"/>
              <a:ea typeface="Roboto"/>
              <a:cs typeface="Roboto"/>
              <a:sym typeface="Roboto"/>
            </a:endParaRPr>
          </a:p>
        </p:txBody>
      </p:sp>
      <p:pic>
        <p:nvPicPr>
          <p:cNvPr id="63" name="Google Shape;63;p2"/>
          <p:cNvPicPr preferRelativeResize="0"/>
          <p:nvPr/>
        </p:nvPicPr>
        <p:blipFill rotWithShape="1">
          <a:blip r:embed="rId3">
            <a:alphaModFix/>
          </a:blip>
          <a:srcRect b="0" l="0" r="0" t="0"/>
          <a:stretch/>
        </p:blipFill>
        <p:spPr>
          <a:xfrm>
            <a:off x="4006700" y="997225"/>
            <a:ext cx="4825600" cy="3841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2. Microprogrammed Control unit</a:t>
            </a:r>
            <a:endParaRPr sz="2700">
              <a:highlight>
                <a:srgbClr val="FFFFFF"/>
              </a:highlight>
            </a:endParaRPr>
          </a:p>
        </p:txBody>
      </p:sp>
      <p:sp>
        <p:nvSpPr>
          <p:cNvPr id="174" name="Google Shape;174;p20"/>
          <p:cNvSpPr txBox="1"/>
          <p:nvPr>
            <p:ph idx="1" type="body"/>
          </p:nvPr>
        </p:nvSpPr>
        <p:spPr>
          <a:xfrm>
            <a:off x="433625" y="811450"/>
            <a:ext cx="4206900" cy="3963000"/>
          </a:xfrm>
          <a:prstGeom prst="rect">
            <a:avLst/>
          </a:prstGeom>
          <a:noFill/>
          <a:ln>
            <a:noFill/>
          </a:ln>
        </p:spPr>
        <p:txBody>
          <a:bodyPr anchorCtr="0" anchor="t" bIns="91425" lIns="91425" spcFirstLastPara="1" rIns="91425" wrap="square" tIns="91425">
            <a:noAutofit/>
          </a:bodyPr>
          <a:lstStyle/>
          <a:p>
            <a:pPr indent="-381000" lvl="0" marL="457200" rtl="0" algn="just">
              <a:lnSpc>
                <a:spcPct val="100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In this, the micro-operations are performed by executing a program consisting of micro-instructions.</a:t>
            </a:r>
            <a:endParaRPr sz="2400">
              <a:solidFill>
                <a:srgbClr val="000000"/>
              </a:solidFill>
              <a:highlight>
                <a:srgbClr val="FFFFFF"/>
              </a:highlight>
              <a:latin typeface="Gill Sans"/>
              <a:ea typeface="Gill Sans"/>
              <a:cs typeface="Gill Sans"/>
              <a:sym typeface="Gill Sans"/>
            </a:endParaRPr>
          </a:p>
          <a:p>
            <a:pPr indent="-381000" lvl="0" marL="457200" marR="25400" rtl="0" algn="just">
              <a:lnSpc>
                <a:spcPct val="100000"/>
              </a:lnSpc>
              <a:spcBef>
                <a:spcPts val="0"/>
              </a:spcBef>
              <a:spcAft>
                <a:spcPts val="0"/>
              </a:spcAft>
              <a:buClr>
                <a:srgbClr val="000000"/>
              </a:buClr>
              <a:buSzPts val="2400"/>
              <a:buFont typeface="Gill Sans"/>
              <a:buChar char="●"/>
            </a:pPr>
            <a:r>
              <a:rPr lang="en" sz="2400">
                <a:solidFill>
                  <a:srgbClr val="000000"/>
                </a:solidFill>
                <a:highlight>
                  <a:srgbClr val="FFFFFF"/>
                </a:highlight>
                <a:latin typeface="Gill Sans"/>
                <a:ea typeface="Gill Sans"/>
                <a:cs typeface="Gill Sans"/>
                <a:sym typeface="Gill Sans"/>
              </a:rPr>
              <a:t>The implementation of this CU is very easy and flexible, but it is slower as compared to the Hardwired control unit.</a:t>
            </a:r>
            <a:endParaRPr sz="2400">
              <a:solidFill>
                <a:srgbClr val="000000"/>
              </a:solidFill>
              <a:highlight>
                <a:srgbClr val="FFFFFF"/>
              </a:highlight>
              <a:latin typeface="Gill Sans"/>
              <a:ea typeface="Gill Sans"/>
              <a:cs typeface="Gill Sans"/>
              <a:sym typeface="Gill Sans"/>
            </a:endParaRPr>
          </a:p>
        </p:txBody>
      </p:sp>
      <p:pic>
        <p:nvPicPr>
          <p:cNvPr id="175" name="Google Shape;175;p20"/>
          <p:cNvPicPr preferRelativeResize="0"/>
          <p:nvPr/>
        </p:nvPicPr>
        <p:blipFill rotWithShape="1">
          <a:blip r:embed="rId3">
            <a:alphaModFix/>
          </a:blip>
          <a:srcRect b="8180" l="6041" r="9448" t="0"/>
          <a:stretch/>
        </p:blipFill>
        <p:spPr>
          <a:xfrm>
            <a:off x="4751675" y="906200"/>
            <a:ext cx="4009500" cy="40114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2. Microprogrammed Control</a:t>
            </a:r>
            <a:endParaRPr sz="2700">
              <a:highlight>
                <a:srgbClr val="FFFFFF"/>
              </a:highlight>
            </a:endParaRPr>
          </a:p>
        </p:txBody>
      </p:sp>
      <p:sp>
        <p:nvSpPr>
          <p:cNvPr id="181" name="Google Shape;181;p21"/>
          <p:cNvSpPr txBox="1"/>
          <p:nvPr>
            <p:ph idx="1" type="body"/>
          </p:nvPr>
        </p:nvSpPr>
        <p:spPr>
          <a:xfrm>
            <a:off x="562350" y="811450"/>
            <a:ext cx="8141100" cy="3963000"/>
          </a:xfrm>
          <a:prstGeom prst="rect">
            <a:avLst/>
          </a:prstGeom>
          <a:noFill/>
          <a:ln>
            <a:noFill/>
          </a:ln>
        </p:spPr>
        <p:txBody>
          <a:bodyPr anchorCtr="0" anchor="t" bIns="91425" lIns="91425" spcFirstLastPara="1" rIns="91425" wrap="square" tIns="91425">
            <a:noAutofit/>
          </a:bodyPr>
          <a:lstStyle/>
          <a:p>
            <a:pPr indent="-374650" lvl="0" marL="457200" marR="25400" rtl="0" algn="just">
              <a:lnSpc>
                <a:spcPct val="100000"/>
              </a:lnSpc>
              <a:spcBef>
                <a:spcPts val="1500"/>
              </a:spcBef>
              <a:spcAft>
                <a:spcPts val="0"/>
              </a:spcAft>
              <a:buClr>
                <a:srgbClr val="000000"/>
              </a:buClr>
              <a:buSzPts val="2300"/>
              <a:buFont typeface="Roboto"/>
              <a:buAutoNum type="arabicPeriod"/>
            </a:pPr>
            <a:r>
              <a:rPr b="1" lang="en" sz="2300">
                <a:solidFill>
                  <a:srgbClr val="000000"/>
                </a:solidFill>
                <a:highlight>
                  <a:srgbClr val="FFFFFF"/>
                </a:highlight>
                <a:latin typeface="Gill Sans"/>
                <a:ea typeface="Gill Sans"/>
                <a:cs typeface="Gill Sans"/>
                <a:sym typeface="Gill Sans"/>
              </a:rPr>
              <a:t>Instruction</a:t>
            </a:r>
            <a:r>
              <a:rPr lang="en" sz="2300">
                <a:solidFill>
                  <a:srgbClr val="000000"/>
                </a:solidFill>
                <a:highlight>
                  <a:srgbClr val="FFFFFF"/>
                </a:highlight>
                <a:latin typeface="Gill Sans"/>
                <a:ea typeface="Gill Sans"/>
                <a:cs typeface="Gill Sans"/>
                <a:sym typeface="Gill Sans"/>
              </a:rPr>
              <a:t> fetch is the </a:t>
            </a:r>
            <a:r>
              <a:rPr b="1" lang="en" sz="2300">
                <a:solidFill>
                  <a:srgbClr val="000000"/>
                </a:solidFill>
                <a:highlight>
                  <a:srgbClr val="FFFFFF"/>
                </a:highlight>
                <a:latin typeface="Gill Sans"/>
                <a:ea typeface="Gill Sans"/>
                <a:cs typeface="Gill Sans"/>
                <a:sym typeface="Gill Sans"/>
              </a:rPr>
              <a:t>first step</a:t>
            </a:r>
            <a:r>
              <a:rPr lang="en" sz="2300">
                <a:solidFill>
                  <a:srgbClr val="000000"/>
                </a:solidFill>
                <a:highlight>
                  <a:srgbClr val="FFFFFF"/>
                </a:highlight>
                <a:latin typeface="Gill Sans"/>
                <a:ea typeface="Gill Sans"/>
                <a:cs typeface="Gill Sans"/>
                <a:sym typeface="Gill Sans"/>
              </a:rPr>
              <a:t>. In this step, the instruction is fetched from the IR with the help of a Microinstruction address register.</a:t>
            </a:r>
            <a:endParaRPr sz="2300">
              <a:solidFill>
                <a:srgbClr val="000000"/>
              </a:solidFill>
              <a:highlight>
                <a:srgbClr val="FFFFFF"/>
              </a:highlight>
              <a:latin typeface="Gill Sans"/>
              <a:ea typeface="Gill Sans"/>
              <a:cs typeface="Gill Sans"/>
              <a:sym typeface="Gill Sans"/>
            </a:endParaRPr>
          </a:p>
          <a:p>
            <a:pPr indent="-374650" lvl="0" marL="457200" marR="25400" rtl="0" algn="just">
              <a:lnSpc>
                <a:spcPct val="100000"/>
              </a:lnSpc>
              <a:spcBef>
                <a:spcPts val="0"/>
              </a:spcBef>
              <a:spcAft>
                <a:spcPts val="0"/>
              </a:spcAft>
              <a:buClr>
                <a:srgbClr val="000000"/>
              </a:buClr>
              <a:buSzPts val="2300"/>
              <a:buFont typeface="Roboto"/>
              <a:buAutoNum type="arabicPeriod"/>
            </a:pPr>
            <a:r>
              <a:rPr b="1" lang="en" sz="2300">
                <a:solidFill>
                  <a:srgbClr val="000000"/>
                </a:solidFill>
                <a:highlight>
                  <a:srgbClr val="FFFFFF"/>
                </a:highlight>
                <a:latin typeface="Gill Sans"/>
                <a:ea typeface="Gill Sans"/>
                <a:cs typeface="Gill Sans"/>
                <a:sym typeface="Gill Sans"/>
              </a:rPr>
              <a:t>Decode</a:t>
            </a:r>
            <a:r>
              <a:rPr lang="en" sz="2300">
                <a:solidFill>
                  <a:srgbClr val="000000"/>
                </a:solidFill>
                <a:highlight>
                  <a:srgbClr val="FFFFFF"/>
                </a:highlight>
                <a:latin typeface="Gill Sans"/>
                <a:ea typeface="Gill Sans"/>
                <a:cs typeface="Gill Sans"/>
                <a:sym typeface="Gill Sans"/>
              </a:rPr>
              <a:t> is the </a:t>
            </a:r>
            <a:r>
              <a:rPr b="1" lang="en" sz="2300">
                <a:solidFill>
                  <a:srgbClr val="000000"/>
                </a:solidFill>
                <a:highlight>
                  <a:srgbClr val="FFFFFF"/>
                </a:highlight>
                <a:latin typeface="Gill Sans"/>
                <a:ea typeface="Gill Sans"/>
                <a:cs typeface="Gill Sans"/>
                <a:sym typeface="Gill Sans"/>
              </a:rPr>
              <a:t>second step</a:t>
            </a:r>
            <a:r>
              <a:rPr lang="en" sz="2300">
                <a:solidFill>
                  <a:srgbClr val="000000"/>
                </a:solidFill>
                <a:highlight>
                  <a:srgbClr val="FFFFFF"/>
                </a:highlight>
                <a:latin typeface="Gill Sans"/>
                <a:ea typeface="Gill Sans"/>
                <a:cs typeface="Gill Sans"/>
                <a:sym typeface="Gill Sans"/>
              </a:rPr>
              <a:t>. In this step, the instructions obtained from the instruction register will be decoded with the help of a microinstruction address generator.</a:t>
            </a:r>
            <a:endParaRPr sz="2300">
              <a:solidFill>
                <a:srgbClr val="000000"/>
              </a:solidFill>
              <a:highlight>
                <a:srgbClr val="FFFFFF"/>
              </a:highlight>
              <a:latin typeface="Gill Sans"/>
              <a:ea typeface="Gill Sans"/>
              <a:cs typeface="Gill Sans"/>
              <a:sym typeface="Gill Sans"/>
            </a:endParaRPr>
          </a:p>
          <a:p>
            <a:pPr indent="-374650" lvl="0" marL="457200" marR="25400" rtl="0" algn="just">
              <a:lnSpc>
                <a:spcPct val="100000"/>
              </a:lnSpc>
              <a:spcBef>
                <a:spcPts val="0"/>
              </a:spcBef>
              <a:spcAft>
                <a:spcPts val="0"/>
              </a:spcAft>
              <a:buClr>
                <a:srgbClr val="000000"/>
              </a:buClr>
              <a:buSzPts val="2300"/>
              <a:buFont typeface="Roboto"/>
              <a:buAutoNum type="arabicPeriod"/>
            </a:pPr>
            <a:r>
              <a:rPr b="1" lang="en" sz="2300">
                <a:solidFill>
                  <a:srgbClr val="000000"/>
                </a:solidFill>
                <a:highlight>
                  <a:srgbClr val="FFFFFF"/>
                </a:highlight>
                <a:latin typeface="Gill Sans"/>
                <a:ea typeface="Gill Sans"/>
                <a:cs typeface="Gill Sans"/>
                <a:sym typeface="Gill Sans"/>
              </a:rPr>
              <a:t>Increment</a:t>
            </a:r>
            <a:r>
              <a:rPr lang="en" sz="2300">
                <a:solidFill>
                  <a:srgbClr val="000000"/>
                </a:solidFill>
                <a:highlight>
                  <a:srgbClr val="FFFFFF"/>
                </a:highlight>
                <a:latin typeface="Gill Sans"/>
                <a:ea typeface="Gill Sans"/>
                <a:cs typeface="Gill Sans"/>
                <a:sym typeface="Gill Sans"/>
              </a:rPr>
              <a:t> is the third step. In this step, the control word, which corresponds to the starting address of a micro-program, will be read. When the execution proceeds, the micro-program counter will be increased so that it can read the successive control words of a micro-routine.</a:t>
            </a:r>
            <a:endParaRPr sz="23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16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2. Microprogrammed Control</a:t>
            </a:r>
            <a:endParaRPr sz="2700">
              <a:highlight>
                <a:srgbClr val="FFFFFF"/>
              </a:highlight>
            </a:endParaRPr>
          </a:p>
        </p:txBody>
      </p:sp>
      <p:sp>
        <p:nvSpPr>
          <p:cNvPr id="187" name="Google Shape;187;p22"/>
          <p:cNvSpPr txBox="1"/>
          <p:nvPr>
            <p:ph idx="1" type="body"/>
          </p:nvPr>
        </p:nvSpPr>
        <p:spPr>
          <a:xfrm>
            <a:off x="562350" y="739400"/>
            <a:ext cx="8141100" cy="4035000"/>
          </a:xfrm>
          <a:prstGeom prst="rect">
            <a:avLst/>
          </a:prstGeom>
          <a:noFill/>
          <a:ln>
            <a:noFill/>
          </a:ln>
        </p:spPr>
        <p:txBody>
          <a:bodyPr anchorCtr="0" anchor="t" bIns="91425" lIns="91425" spcFirstLastPara="1" rIns="91425" wrap="square" tIns="91425">
            <a:noAutofit/>
          </a:bodyPr>
          <a:lstStyle/>
          <a:p>
            <a:pPr indent="0" lvl="0" marL="0" marR="25400" rtl="0" algn="just">
              <a:lnSpc>
                <a:spcPct val="100000"/>
              </a:lnSpc>
              <a:spcBef>
                <a:spcPts val="1500"/>
              </a:spcBef>
              <a:spcAft>
                <a:spcPts val="0"/>
              </a:spcAft>
              <a:buSzPts val="1800"/>
              <a:buNone/>
            </a:pPr>
            <a:r>
              <a:rPr lang="en" sz="2300">
                <a:solidFill>
                  <a:srgbClr val="000000"/>
                </a:solidFill>
                <a:highlight>
                  <a:srgbClr val="FFFFFF"/>
                </a:highlight>
                <a:latin typeface="Gill Sans"/>
                <a:ea typeface="Gill Sans"/>
                <a:cs typeface="Gill Sans"/>
                <a:sym typeface="Gill Sans"/>
              </a:rPr>
              <a:t>4.	</a:t>
            </a:r>
            <a:r>
              <a:rPr b="1" lang="en" sz="2300">
                <a:solidFill>
                  <a:srgbClr val="000000"/>
                </a:solidFill>
                <a:highlight>
                  <a:srgbClr val="FFFFFF"/>
                </a:highlight>
                <a:latin typeface="Gill Sans"/>
                <a:ea typeface="Gill Sans"/>
                <a:cs typeface="Gill Sans"/>
                <a:sym typeface="Gill Sans"/>
              </a:rPr>
              <a:t>End bit</a:t>
            </a:r>
            <a:r>
              <a:rPr lang="en" sz="2300">
                <a:solidFill>
                  <a:srgbClr val="000000"/>
                </a:solidFill>
                <a:highlight>
                  <a:srgbClr val="FFFFFF"/>
                </a:highlight>
                <a:latin typeface="Gill Sans"/>
                <a:ea typeface="Gill Sans"/>
                <a:cs typeface="Gill Sans"/>
                <a:sym typeface="Gill Sans"/>
              </a:rPr>
              <a:t> is the fourth step. In this step, the microinstruction of a micro-routine contains a bit, which is known as the end bit. The execution of the microinstruction will be successfully completed when the end bit is set to 1.</a:t>
            </a:r>
            <a:endParaRPr sz="2300">
              <a:solidFill>
                <a:srgbClr val="000000"/>
              </a:solidFill>
              <a:highlight>
                <a:srgbClr val="FFFFFF"/>
              </a:highlight>
              <a:latin typeface="Gill Sans"/>
              <a:ea typeface="Gill Sans"/>
              <a:cs typeface="Gill Sans"/>
              <a:sym typeface="Gill Sans"/>
            </a:endParaRPr>
          </a:p>
          <a:p>
            <a:pPr indent="0" lvl="0" marL="0" marR="25400" rtl="0" algn="just">
              <a:lnSpc>
                <a:spcPct val="100000"/>
              </a:lnSpc>
              <a:spcBef>
                <a:spcPts val="1500"/>
              </a:spcBef>
              <a:spcAft>
                <a:spcPts val="0"/>
              </a:spcAft>
              <a:buSzPts val="1800"/>
              <a:buNone/>
            </a:pPr>
            <a:r>
              <a:rPr lang="en" sz="2300">
                <a:solidFill>
                  <a:srgbClr val="000000"/>
                </a:solidFill>
                <a:highlight>
                  <a:srgbClr val="FFFFFF"/>
                </a:highlight>
                <a:latin typeface="Gill Sans"/>
                <a:ea typeface="Gill Sans"/>
                <a:cs typeface="Gill Sans"/>
                <a:sym typeface="Gill Sans"/>
              </a:rPr>
              <a:t>5.	In last step, the micro-program address generator will again go back to </a:t>
            </a:r>
            <a:r>
              <a:rPr b="1" lang="en" sz="2300">
                <a:solidFill>
                  <a:srgbClr val="000000"/>
                </a:solidFill>
                <a:highlight>
                  <a:srgbClr val="FFFFFF"/>
                </a:highlight>
                <a:latin typeface="Gill Sans"/>
                <a:ea typeface="Gill Sans"/>
                <a:cs typeface="Gill Sans"/>
                <a:sym typeface="Gill Sans"/>
              </a:rPr>
              <a:t>Step 1</a:t>
            </a:r>
            <a:r>
              <a:rPr lang="en" sz="2300">
                <a:solidFill>
                  <a:srgbClr val="000000"/>
                </a:solidFill>
                <a:highlight>
                  <a:srgbClr val="FFFFFF"/>
                </a:highlight>
                <a:latin typeface="Gill Sans"/>
                <a:ea typeface="Gill Sans"/>
                <a:cs typeface="Gill Sans"/>
                <a:sym typeface="Gill Sans"/>
              </a:rPr>
              <a:t> so that we can fetch a new instruction, and this process or cycle goes on.</a:t>
            </a:r>
            <a:endParaRPr sz="2300">
              <a:solidFill>
                <a:srgbClr val="000000"/>
              </a:solidFill>
              <a:highlight>
                <a:srgbClr val="FFFFFF"/>
              </a:highlight>
              <a:latin typeface="Gill Sans"/>
              <a:ea typeface="Gill Sans"/>
              <a:cs typeface="Gill Sans"/>
              <a:sym typeface="Gill Sans"/>
            </a:endParaRPr>
          </a:p>
          <a:p>
            <a:pPr indent="0" lvl="0" marL="0" marR="25400" rtl="0" algn="just">
              <a:lnSpc>
                <a:spcPct val="100000"/>
              </a:lnSpc>
              <a:spcBef>
                <a:spcPts val="1500"/>
              </a:spcBef>
              <a:spcAft>
                <a:spcPts val="1200"/>
              </a:spcAft>
              <a:buSzPts val="1800"/>
              <a:buNone/>
            </a:pPr>
            <a:r>
              <a:rPr lang="en" sz="2300">
                <a:solidFill>
                  <a:srgbClr val="000000"/>
                </a:solidFill>
                <a:highlight>
                  <a:srgbClr val="FFFFFF"/>
                </a:highlight>
                <a:latin typeface="Gill Sans"/>
                <a:ea typeface="Gill Sans"/>
                <a:cs typeface="Gill Sans"/>
                <a:sym typeface="Gill Sans"/>
              </a:rPr>
              <a:t>So in the micro-programmed control unit, the micro-programs are stored with the help of Control memory or Control store. </a:t>
            </a:r>
            <a:endParaRPr sz="23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11700" y="16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Concept of Nano programming</a:t>
            </a:r>
            <a:endParaRPr sz="2700">
              <a:highlight>
                <a:srgbClr val="FFFFFF"/>
              </a:highlight>
            </a:endParaRPr>
          </a:p>
        </p:txBody>
      </p:sp>
      <p:sp>
        <p:nvSpPr>
          <p:cNvPr id="193" name="Google Shape;193;p23"/>
          <p:cNvSpPr txBox="1"/>
          <p:nvPr>
            <p:ph idx="1" type="body"/>
          </p:nvPr>
        </p:nvSpPr>
        <p:spPr>
          <a:xfrm>
            <a:off x="520075" y="797050"/>
            <a:ext cx="7981800" cy="3977400"/>
          </a:xfrm>
          <a:prstGeom prst="rect">
            <a:avLst/>
          </a:prstGeom>
          <a:noFill/>
          <a:ln>
            <a:noFill/>
          </a:ln>
        </p:spPr>
        <p:txBody>
          <a:bodyPr anchorCtr="0" anchor="t" bIns="91425" lIns="91425" spcFirstLastPara="1" rIns="91425" wrap="square" tIns="91425">
            <a:noAutofit/>
          </a:bodyPr>
          <a:lstStyle/>
          <a:p>
            <a:pPr indent="-381000" lvl="0" marL="457200" marR="25400" rtl="0" algn="just">
              <a:lnSpc>
                <a:spcPct val="115000"/>
              </a:lnSpc>
              <a:spcBef>
                <a:spcPts val="1500"/>
              </a:spcBef>
              <a:spcAft>
                <a:spcPts val="0"/>
              </a:spcAft>
              <a:buClr>
                <a:srgbClr val="222222"/>
              </a:buClr>
              <a:buSzPts val="2400"/>
              <a:buFont typeface="Gill Sans"/>
              <a:buChar char="●"/>
            </a:pPr>
            <a:r>
              <a:rPr lang="en" sz="2400">
                <a:solidFill>
                  <a:srgbClr val="222222"/>
                </a:solidFill>
                <a:highlight>
                  <a:srgbClr val="FFFFFF"/>
                </a:highlight>
                <a:latin typeface="Gill Sans"/>
                <a:ea typeface="Gill Sans"/>
                <a:cs typeface="Gill Sans"/>
                <a:sym typeface="Gill Sans"/>
              </a:rPr>
              <a:t>In most microprogrammed processors, an instruction fetched from memory is interpreted by a micro program stored in a single control memory (CM). </a:t>
            </a:r>
            <a:endParaRPr sz="2400">
              <a:solidFill>
                <a:srgbClr val="222222"/>
              </a:solidFill>
              <a:highlight>
                <a:srgbClr val="FFFFFF"/>
              </a:highlight>
              <a:latin typeface="Gill Sans"/>
              <a:ea typeface="Gill Sans"/>
              <a:cs typeface="Gill Sans"/>
              <a:sym typeface="Gill Sans"/>
            </a:endParaRPr>
          </a:p>
          <a:p>
            <a:pPr indent="-381000" lvl="0" marL="457200" marR="25400" rtl="0" algn="just">
              <a:lnSpc>
                <a:spcPct val="115000"/>
              </a:lnSpc>
              <a:spcBef>
                <a:spcPts val="0"/>
              </a:spcBef>
              <a:spcAft>
                <a:spcPts val="0"/>
              </a:spcAft>
              <a:buClr>
                <a:srgbClr val="222222"/>
              </a:buClr>
              <a:buSzPts val="2400"/>
              <a:buFont typeface="Gill Sans"/>
              <a:buChar char="●"/>
            </a:pPr>
            <a:r>
              <a:rPr lang="en" sz="2400">
                <a:solidFill>
                  <a:srgbClr val="222222"/>
                </a:solidFill>
                <a:highlight>
                  <a:srgbClr val="FFFFFF"/>
                </a:highlight>
                <a:latin typeface="Gill Sans"/>
                <a:ea typeface="Gill Sans"/>
                <a:cs typeface="Gill Sans"/>
                <a:sym typeface="Gill Sans"/>
              </a:rPr>
              <a:t>In some microprogrammed processors, the micro instructions are not directly used by the decoder to generate control signals. They use second control memory called a nano control memory (nCM). </a:t>
            </a:r>
            <a:endParaRPr sz="24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311700" y="16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Concept of Nano programming</a:t>
            </a:r>
            <a:endParaRPr sz="2700">
              <a:highlight>
                <a:srgbClr val="FFFFFF"/>
              </a:highlight>
            </a:endParaRPr>
          </a:p>
        </p:txBody>
      </p:sp>
      <p:sp>
        <p:nvSpPr>
          <p:cNvPr id="199" name="Google Shape;199;p24"/>
          <p:cNvSpPr txBox="1"/>
          <p:nvPr>
            <p:ph idx="1" type="body"/>
          </p:nvPr>
        </p:nvSpPr>
        <p:spPr>
          <a:xfrm>
            <a:off x="562350" y="739400"/>
            <a:ext cx="7925100" cy="4035000"/>
          </a:xfrm>
          <a:prstGeom prst="rect">
            <a:avLst/>
          </a:prstGeom>
          <a:noFill/>
          <a:ln>
            <a:noFill/>
          </a:ln>
        </p:spPr>
        <p:txBody>
          <a:bodyPr anchorCtr="0" anchor="t" bIns="91425" lIns="91425" spcFirstLastPara="1" rIns="91425" wrap="square" tIns="91425">
            <a:noAutofit/>
          </a:bodyPr>
          <a:lstStyle/>
          <a:p>
            <a:pPr indent="0" lvl="0" marL="0" marR="25400" rtl="0" algn="just">
              <a:lnSpc>
                <a:spcPct val="100000"/>
              </a:lnSpc>
              <a:spcBef>
                <a:spcPts val="1500"/>
              </a:spcBef>
              <a:spcAft>
                <a:spcPts val="0"/>
              </a:spcAft>
              <a:buSzPts val="1800"/>
              <a:buNone/>
            </a:pPr>
            <a:r>
              <a:rPr lang="en" sz="2400">
                <a:solidFill>
                  <a:srgbClr val="222222"/>
                </a:solidFill>
                <a:highlight>
                  <a:srgbClr val="FFFFFF"/>
                </a:highlight>
                <a:latin typeface="Gill Sans"/>
                <a:ea typeface="Gill Sans"/>
                <a:cs typeface="Gill Sans"/>
                <a:sym typeface="Gill Sans"/>
              </a:rPr>
              <a:t>So they are two levels of control memories, </a:t>
            </a:r>
            <a:endParaRPr sz="2400">
              <a:solidFill>
                <a:srgbClr val="222222"/>
              </a:solidFill>
              <a:highlight>
                <a:srgbClr val="FFFFFF"/>
              </a:highlight>
              <a:latin typeface="Gill Sans"/>
              <a:ea typeface="Gill Sans"/>
              <a:cs typeface="Gill Sans"/>
              <a:sym typeface="Gill Sans"/>
            </a:endParaRPr>
          </a:p>
          <a:p>
            <a:pPr indent="-381000" lvl="0" marL="457200" marR="25400" rtl="0" algn="just">
              <a:lnSpc>
                <a:spcPct val="100000"/>
              </a:lnSpc>
              <a:spcBef>
                <a:spcPts val="1500"/>
              </a:spcBef>
              <a:spcAft>
                <a:spcPts val="0"/>
              </a:spcAft>
              <a:buClr>
                <a:srgbClr val="222222"/>
              </a:buClr>
              <a:buSzPts val="2400"/>
              <a:buFont typeface="Gill Sans"/>
              <a:buChar char="●"/>
            </a:pPr>
            <a:r>
              <a:rPr lang="en" sz="2400">
                <a:solidFill>
                  <a:srgbClr val="222222"/>
                </a:solidFill>
                <a:highlight>
                  <a:srgbClr val="FFFFFF"/>
                </a:highlight>
                <a:latin typeface="Gill Sans"/>
                <a:ea typeface="Gill Sans"/>
                <a:cs typeface="Gill Sans"/>
                <a:sym typeface="Gill Sans"/>
              </a:rPr>
              <a:t>A higher level control memories is known as micro control memory (μCM) </a:t>
            </a:r>
            <a:endParaRPr sz="2400">
              <a:solidFill>
                <a:srgbClr val="222222"/>
              </a:solidFill>
              <a:highlight>
                <a:srgbClr val="FFFFFF"/>
              </a:highlight>
              <a:latin typeface="Gill Sans"/>
              <a:ea typeface="Gill Sans"/>
              <a:cs typeface="Gill Sans"/>
              <a:sym typeface="Gill Sans"/>
            </a:endParaRPr>
          </a:p>
          <a:p>
            <a:pPr indent="-381000" lvl="0" marL="457200" marR="25400" rtl="0" algn="just">
              <a:lnSpc>
                <a:spcPct val="100000"/>
              </a:lnSpc>
              <a:spcBef>
                <a:spcPts val="0"/>
              </a:spcBef>
              <a:spcAft>
                <a:spcPts val="0"/>
              </a:spcAft>
              <a:buClr>
                <a:srgbClr val="222222"/>
              </a:buClr>
              <a:buSzPts val="2400"/>
              <a:buFont typeface="Gill Sans"/>
              <a:buChar char="●"/>
            </a:pPr>
            <a:r>
              <a:rPr lang="en" sz="2400">
                <a:solidFill>
                  <a:srgbClr val="222222"/>
                </a:solidFill>
                <a:highlight>
                  <a:srgbClr val="FFFFFF"/>
                </a:highlight>
                <a:latin typeface="Gill Sans"/>
                <a:ea typeface="Gill Sans"/>
                <a:cs typeface="Gill Sans"/>
                <a:sym typeface="Gill Sans"/>
              </a:rPr>
              <a:t>A lower level control memories is known as nano control memory (nCM). </a:t>
            </a:r>
            <a:endParaRPr sz="2400">
              <a:solidFill>
                <a:srgbClr val="222222"/>
              </a:solidFill>
              <a:highlight>
                <a:srgbClr val="FFFFFF"/>
              </a:highlight>
              <a:latin typeface="Gill Sans"/>
              <a:ea typeface="Gill Sans"/>
              <a:cs typeface="Gill Sans"/>
              <a:sym typeface="Gill Sans"/>
            </a:endParaRPr>
          </a:p>
          <a:p>
            <a:pPr indent="0" lvl="0" marL="0" marR="25400" rtl="0" algn="just">
              <a:lnSpc>
                <a:spcPct val="100000"/>
              </a:lnSpc>
              <a:spcBef>
                <a:spcPts val="1500"/>
              </a:spcBef>
              <a:spcAft>
                <a:spcPts val="1200"/>
              </a:spcAft>
              <a:buSzPts val="1800"/>
              <a:buNone/>
            </a:pPr>
            <a:r>
              <a:rPr lang="en" sz="2400">
                <a:solidFill>
                  <a:srgbClr val="222222"/>
                </a:solidFill>
                <a:highlight>
                  <a:srgbClr val="FFFFFF"/>
                </a:highlight>
                <a:latin typeface="Gill Sans"/>
                <a:ea typeface="Gill Sans"/>
                <a:cs typeface="Gill Sans"/>
                <a:sym typeface="Gill Sans"/>
              </a:rPr>
              <a:t>The μCM stores micro instructions whereas nCM stores nano instructions.</a:t>
            </a:r>
            <a:endParaRPr sz="2400">
              <a:solidFill>
                <a:srgbClr val="000000"/>
              </a:solidFill>
              <a:highlight>
                <a:srgbClr val="FFFFFF"/>
              </a:highlight>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311700" y="16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Concept of Nano programming</a:t>
            </a:r>
            <a:endParaRPr sz="2700">
              <a:highlight>
                <a:srgbClr val="FFFFFF"/>
              </a:highlight>
            </a:endParaRPr>
          </a:p>
        </p:txBody>
      </p:sp>
      <p:pic>
        <p:nvPicPr>
          <p:cNvPr id="205" name="Google Shape;205;p25"/>
          <p:cNvPicPr preferRelativeResize="0"/>
          <p:nvPr/>
        </p:nvPicPr>
        <p:blipFill rotWithShape="1">
          <a:blip r:embed="rId3">
            <a:alphaModFix/>
          </a:blip>
          <a:srcRect b="19013" l="2507" r="3911" t="3376"/>
          <a:stretch/>
        </p:blipFill>
        <p:spPr>
          <a:xfrm>
            <a:off x="1167675" y="739400"/>
            <a:ext cx="6570576" cy="4235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11700" y="16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Concept of Nano programming</a:t>
            </a:r>
            <a:endParaRPr sz="2700">
              <a:highlight>
                <a:srgbClr val="FFFFFF"/>
              </a:highlight>
            </a:endParaRPr>
          </a:p>
        </p:txBody>
      </p:sp>
      <p:sp>
        <p:nvSpPr>
          <p:cNvPr id="211" name="Google Shape;211;p26"/>
          <p:cNvSpPr txBox="1"/>
          <p:nvPr>
            <p:ph idx="1" type="body"/>
          </p:nvPr>
        </p:nvSpPr>
        <p:spPr>
          <a:xfrm>
            <a:off x="562350" y="739400"/>
            <a:ext cx="7925100" cy="4035000"/>
          </a:xfrm>
          <a:prstGeom prst="rect">
            <a:avLst/>
          </a:prstGeom>
          <a:noFill/>
          <a:ln>
            <a:noFill/>
          </a:ln>
        </p:spPr>
        <p:txBody>
          <a:bodyPr anchorCtr="0" anchor="t" bIns="91425" lIns="91425" spcFirstLastPara="1" rIns="91425" wrap="square" tIns="91425">
            <a:noAutofit/>
          </a:bodyPr>
          <a:lstStyle/>
          <a:p>
            <a:pPr indent="-374650" lvl="0" marL="685800" rtl="0" algn="just">
              <a:lnSpc>
                <a:spcPct val="100000"/>
              </a:lnSpc>
              <a:spcBef>
                <a:spcPts val="0"/>
              </a:spcBef>
              <a:spcAft>
                <a:spcPts val="0"/>
              </a:spcAft>
              <a:buClr>
                <a:srgbClr val="273239"/>
              </a:buClr>
              <a:buSzPts val="2300"/>
              <a:buFont typeface="Gill Sans"/>
              <a:buChar char="●"/>
            </a:pPr>
            <a:r>
              <a:rPr lang="en" sz="2300">
                <a:solidFill>
                  <a:srgbClr val="273239"/>
                </a:solidFill>
                <a:highlight>
                  <a:srgbClr val="FFFFFF"/>
                </a:highlight>
                <a:latin typeface="Gill Sans"/>
                <a:ea typeface="Gill Sans"/>
                <a:cs typeface="Gill Sans"/>
                <a:sym typeface="Gill Sans"/>
              </a:rPr>
              <a:t>The instruction is fetched from the main memory into instruction register IR.</a:t>
            </a:r>
            <a:endParaRPr sz="2300">
              <a:solidFill>
                <a:srgbClr val="273239"/>
              </a:solidFill>
              <a:highlight>
                <a:srgbClr val="FFFFFF"/>
              </a:highlight>
              <a:latin typeface="Gill Sans"/>
              <a:ea typeface="Gill Sans"/>
              <a:cs typeface="Gill Sans"/>
              <a:sym typeface="Gill Sans"/>
            </a:endParaRPr>
          </a:p>
          <a:p>
            <a:pPr indent="-374650" lvl="0" marL="685800" rtl="0" algn="just">
              <a:lnSpc>
                <a:spcPct val="100000"/>
              </a:lnSpc>
              <a:spcBef>
                <a:spcPts val="0"/>
              </a:spcBef>
              <a:spcAft>
                <a:spcPts val="0"/>
              </a:spcAft>
              <a:buClr>
                <a:srgbClr val="273239"/>
              </a:buClr>
              <a:buSzPts val="2300"/>
              <a:buFont typeface="Gill Sans"/>
              <a:buChar char="●"/>
            </a:pPr>
            <a:r>
              <a:rPr lang="en" sz="2300">
                <a:solidFill>
                  <a:srgbClr val="273239"/>
                </a:solidFill>
                <a:highlight>
                  <a:srgbClr val="FFFFFF"/>
                </a:highlight>
                <a:latin typeface="Gill Sans"/>
                <a:ea typeface="Gill Sans"/>
                <a:cs typeface="Gill Sans"/>
                <a:sym typeface="Gill Sans"/>
              </a:rPr>
              <a:t>Using its opcode we load address of its first micro-instruction into µPC,</a:t>
            </a:r>
            <a:endParaRPr sz="2300">
              <a:solidFill>
                <a:srgbClr val="273239"/>
              </a:solidFill>
              <a:highlight>
                <a:srgbClr val="FFFFFF"/>
              </a:highlight>
              <a:latin typeface="Gill Sans"/>
              <a:ea typeface="Gill Sans"/>
              <a:cs typeface="Gill Sans"/>
              <a:sym typeface="Gill Sans"/>
            </a:endParaRPr>
          </a:p>
          <a:p>
            <a:pPr indent="-374650" lvl="0" marL="685800" rtl="0" algn="just">
              <a:lnSpc>
                <a:spcPct val="100000"/>
              </a:lnSpc>
              <a:spcBef>
                <a:spcPts val="0"/>
              </a:spcBef>
              <a:spcAft>
                <a:spcPts val="0"/>
              </a:spcAft>
              <a:buClr>
                <a:srgbClr val="273239"/>
              </a:buClr>
              <a:buSzPts val="2300"/>
              <a:buFont typeface="Gill Sans"/>
              <a:buChar char="●"/>
            </a:pPr>
            <a:r>
              <a:rPr lang="en" sz="2300">
                <a:solidFill>
                  <a:srgbClr val="273239"/>
                </a:solidFill>
                <a:highlight>
                  <a:srgbClr val="FFFFFF"/>
                </a:highlight>
                <a:latin typeface="Gill Sans"/>
                <a:ea typeface="Gill Sans"/>
                <a:cs typeface="Gill Sans"/>
                <a:sym typeface="Gill Sans"/>
              </a:rPr>
              <a:t>Using this address we fetch the micro-instruction from micro control memory (µCM) into micro instruction register µIR.</a:t>
            </a:r>
            <a:endParaRPr sz="2300">
              <a:solidFill>
                <a:srgbClr val="273239"/>
              </a:solidFill>
              <a:highlight>
                <a:srgbClr val="FFFFFF"/>
              </a:highlight>
              <a:latin typeface="Gill Sans"/>
              <a:ea typeface="Gill Sans"/>
              <a:cs typeface="Gill Sans"/>
              <a:sym typeface="Gill Sans"/>
            </a:endParaRPr>
          </a:p>
          <a:p>
            <a:pPr indent="-374650" lvl="0" marL="685800" rtl="0" algn="just">
              <a:lnSpc>
                <a:spcPct val="100000"/>
              </a:lnSpc>
              <a:spcBef>
                <a:spcPts val="0"/>
              </a:spcBef>
              <a:spcAft>
                <a:spcPts val="0"/>
              </a:spcAft>
              <a:buClr>
                <a:srgbClr val="273239"/>
              </a:buClr>
              <a:buSzPts val="2300"/>
              <a:buFont typeface="Gill Sans"/>
              <a:buChar char="●"/>
            </a:pPr>
            <a:r>
              <a:rPr lang="en" sz="2300">
                <a:solidFill>
                  <a:srgbClr val="273239"/>
                </a:solidFill>
                <a:highlight>
                  <a:srgbClr val="FFFFFF"/>
                </a:highlight>
                <a:latin typeface="Gill Sans"/>
                <a:ea typeface="Gill Sans"/>
                <a:cs typeface="Gill Sans"/>
                <a:sym typeface="Gill Sans"/>
              </a:rPr>
              <a:t>This is in vertical form and decoded by a decoder.</a:t>
            </a:r>
            <a:endParaRPr sz="2300">
              <a:solidFill>
                <a:srgbClr val="273239"/>
              </a:solidFill>
              <a:highlight>
                <a:srgbClr val="FFFFFF"/>
              </a:highlight>
              <a:latin typeface="Gill Sans"/>
              <a:ea typeface="Gill Sans"/>
              <a:cs typeface="Gill Sans"/>
              <a:sym typeface="Gill Sans"/>
            </a:endParaRPr>
          </a:p>
          <a:p>
            <a:pPr indent="-374650" lvl="0" marL="685800" rtl="0" algn="just">
              <a:lnSpc>
                <a:spcPct val="100000"/>
              </a:lnSpc>
              <a:spcBef>
                <a:spcPts val="0"/>
              </a:spcBef>
              <a:spcAft>
                <a:spcPts val="0"/>
              </a:spcAft>
              <a:buClr>
                <a:srgbClr val="273239"/>
              </a:buClr>
              <a:buSzPts val="2300"/>
              <a:buFont typeface="Gill Sans"/>
              <a:buChar char="●"/>
            </a:pPr>
            <a:r>
              <a:rPr lang="en" sz="2300">
                <a:solidFill>
                  <a:srgbClr val="273239"/>
                </a:solidFill>
                <a:highlight>
                  <a:srgbClr val="FFFFFF"/>
                </a:highlight>
                <a:latin typeface="Gill Sans"/>
                <a:ea typeface="Gill Sans"/>
                <a:cs typeface="Gill Sans"/>
                <a:sym typeface="Gill Sans"/>
              </a:rPr>
              <a:t>The decoded output loads a new address in a nano program counter (nPC).</a:t>
            </a:r>
            <a:endParaRPr sz="2300">
              <a:solidFill>
                <a:srgbClr val="273239"/>
              </a:solidFill>
              <a:highlight>
                <a:srgbClr val="FFFFFF"/>
              </a:highlight>
              <a:latin typeface="Gill Sans"/>
              <a:ea typeface="Gill Sans"/>
              <a:cs typeface="Gill Sans"/>
              <a:sym typeface="Gill Sans"/>
            </a:endParaRPr>
          </a:p>
          <a:p>
            <a:pPr indent="0" lvl="0" marL="0" rtl="0" algn="just">
              <a:lnSpc>
                <a:spcPct val="100000"/>
              </a:lnSpc>
              <a:spcBef>
                <a:spcPts val="3600"/>
              </a:spcBef>
              <a:spcAft>
                <a:spcPts val="3600"/>
              </a:spcAft>
              <a:buSzPts val="1800"/>
              <a:buNone/>
            </a:pPr>
            <a:r>
              <a:t/>
            </a:r>
            <a:endParaRPr sz="2300">
              <a:solidFill>
                <a:srgbClr val="222222"/>
              </a:solidFill>
              <a:highlight>
                <a:srgbClr val="FFFFFF"/>
              </a:highlight>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16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Concept of Nano programming</a:t>
            </a:r>
            <a:endParaRPr sz="2700">
              <a:highlight>
                <a:srgbClr val="FFFFFF"/>
              </a:highlight>
            </a:endParaRPr>
          </a:p>
        </p:txBody>
      </p:sp>
      <p:sp>
        <p:nvSpPr>
          <p:cNvPr id="217" name="Google Shape;217;p27"/>
          <p:cNvSpPr txBox="1"/>
          <p:nvPr>
            <p:ph idx="1" type="body"/>
          </p:nvPr>
        </p:nvSpPr>
        <p:spPr>
          <a:xfrm>
            <a:off x="562350" y="739400"/>
            <a:ext cx="7925100" cy="4035000"/>
          </a:xfrm>
          <a:prstGeom prst="rect">
            <a:avLst/>
          </a:prstGeom>
          <a:noFill/>
          <a:ln>
            <a:noFill/>
          </a:ln>
        </p:spPr>
        <p:txBody>
          <a:bodyPr anchorCtr="0" anchor="t" bIns="91425" lIns="91425" spcFirstLastPara="1" rIns="91425" wrap="square" tIns="91425">
            <a:noAutofit/>
          </a:bodyPr>
          <a:lstStyle/>
          <a:p>
            <a:pPr indent="-374650" lvl="0" marL="685800" rtl="0" algn="just">
              <a:lnSpc>
                <a:spcPct val="100000"/>
              </a:lnSpc>
              <a:spcBef>
                <a:spcPts val="0"/>
              </a:spcBef>
              <a:spcAft>
                <a:spcPts val="0"/>
              </a:spcAft>
              <a:buClr>
                <a:srgbClr val="273239"/>
              </a:buClr>
              <a:buSzPts val="2300"/>
              <a:buFont typeface="Gill Sans"/>
              <a:buChar char="●"/>
            </a:pPr>
            <a:r>
              <a:rPr lang="en" sz="2300">
                <a:solidFill>
                  <a:srgbClr val="273239"/>
                </a:solidFill>
                <a:highlight>
                  <a:srgbClr val="FFFFFF"/>
                </a:highlight>
                <a:latin typeface="Gill Sans"/>
                <a:ea typeface="Gill Sans"/>
                <a:cs typeface="Gill Sans"/>
                <a:sym typeface="Gill Sans"/>
              </a:rPr>
              <a:t>By using this address, the nano-instruction is fetched from nano-control memory (nCM) into nano instruction register (nIR).</a:t>
            </a:r>
            <a:endParaRPr sz="2300">
              <a:solidFill>
                <a:srgbClr val="273239"/>
              </a:solidFill>
              <a:highlight>
                <a:srgbClr val="FFFFFF"/>
              </a:highlight>
              <a:latin typeface="Gill Sans"/>
              <a:ea typeface="Gill Sans"/>
              <a:cs typeface="Gill Sans"/>
              <a:sym typeface="Gill Sans"/>
            </a:endParaRPr>
          </a:p>
          <a:p>
            <a:pPr indent="-374650" lvl="0" marL="685800" rtl="0" algn="just">
              <a:lnSpc>
                <a:spcPct val="100000"/>
              </a:lnSpc>
              <a:spcBef>
                <a:spcPts val="0"/>
              </a:spcBef>
              <a:spcAft>
                <a:spcPts val="0"/>
              </a:spcAft>
              <a:buClr>
                <a:srgbClr val="273239"/>
              </a:buClr>
              <a:buSzPts val="2300"/>
              <a:buFont typeface="Gill Sans"/>
              <a:buChar char="●"/>
            </a:pPr>
            <a:r>
              <a:rPr lang="en" sz="2300">
                <a:solidFill>
                  <a:srgbClr val="273239"/>
                </a:solidFill>
                <a:highlight>
                  <a:srgbClr val="FFFFFF"/>
                </a:highlight>
                <a:latin typeface="Gill Sans"/>
                <a:ea typeface="Gill Sans"/>
                <a:cs typeface="Gill Sans"/>
                <a:sym typeface="Gill Sans"/>
              </a:rPr>
              <a:t>This is in horizontal form and can directly generate control signals which can be multiple at a time.</a:t>
            </a:r>
            <a:endParaRPr sz="2300">
              <a:solidFill>
                <a:srgbClr val="273239"/>
              </a:solidFill>
              <a:highlight>
                <a:srgbClr val="FFFFFF"/>
              </a:highlight>
              <a:latin typeface="Gill Sans"/>
              <a:ea typeface="Gill Sans"/>
              <a:cs typeface="Gill Sans"/>
              <a:sym typeface="Gill Sans"/>
            </a:endParaRPr>
          </a:p>
          <a:p>
            <a:pPr indent="-374650" lvl="0" marL="685800" rtl="0" algn="just">
              <a:lnSpc>
                <a:spcPct val="100000"/>
              </a:lnSpc>
              <a:spcBef>
                <a:spcPts val="0"/>
              </a:spcBef>
              <a:spcAft>
                <a:spcPts val="0"/>
              </a:spcAft>
              <a:buClr>
                <a:srgbClr val="273239"/>
              </a:buClr>
              <a:buSzPts val="2300"/>
              <a:buFont typeface="Gill Sans"/>
              <a:buChar char="●"/>
            </a:pPr>
            <a:r>
              <a:rPr lang="en" sz="2300">
                <a:solidFill>
                  <a:srgbClr val="273239"/>
                </a:solidFill>
                <a:highlight>
                  <a:srgbClr val="FFFFFF"/>
                </a:highlight>
                <a:latin typeface="Gill Sans"/>
                <a:ea typeface="Gill Sans"/>
                <a:cs typeface="Gill Sans"/>
                <a:sym typeface="Gill Sans"/>
              </a:rPr>
              <a:t>Such a combination gives advantage of both techniques.</a:t>
            </a:r>
            <a:endParaRPr sz="2300">
              <a:solidFill>
                <a:srgbClr val="273239"/>
              </a:solidFill>
              <a:highlight>
                <a:srgbClr val="FFFFFF"/>
              </a:highlight>
              <a:latin typeface="Gill Sans"/>
              <a:ea typeface="Gill Sans"/>
              <a:cs typeface="Gill Sans"/>
              <a:sym typeface="Gill Sans"/>
            </a:endParaRPr>
          </a:p>
          <a:p>
            <a:pPr indent="-374650" lvl="0" marL="685800" rtl="0" algn="just">
              <a:lnSpc>
                <a:spcPct val="100000"/>
              </a:lnSpc>
              <a:spcBef>
                <a:spcPts val="0"/>
              </a:spcBef>
              <a:spcAft>
                <a:spcPts val="0"/>
              </a:spcAft>
              <a:buClr>
                <a:srgbClr val="273239"/>
              </a:buClr>
              <a:buSzPts val="2300"/>
              <a:buFont typeface="Gill Sans"/>
              <a:buChar char="●"/>
            </a:pPr>
            <a:r>
              <a:rPr lang="en" sz="2300">
                <a:solidFill>
                  <a:srgbClr val="273239"/>
                </a:solidFill>
                <a:highlight>
                  <a:srgbClr val="FFFFFF"/>
                </a:highlight>
                <a:latin typeface="Gill Sans"/>
                <a:ea typeface="Gill Sans"/>
                <a:cs typeface="Gill Sans"/>
                <a:sym typeface="Gill Sans"/>
              </a:rPr>
              <a:t>The size of the control Memory is small as micro-instructions are vertical.</a:t>
            </a:r>
            <a:endParaRPr sz="2300">
              <a:solidFill>
                <a:srgbClr val="222222"/>
              </a:solidFill>
              <a:highlight>
                <a:srgbClr val="FFFFFF"/>
              </a:highlight>
              <a:latin typeface="Gill Sans"/>
              <a:ea typeface="Gill Sans"/>
              <a:cs typeface="Gill Sans"/>
              <a:sym typeface="Gill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311700" y="16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Nano programming</a:t>
            </a:r>
            <a:endParaRPr sz="2700">
              <a:highlight>
                <a:srgbClr val="FFFFFF"/>
              </a:highlight>
            </a:endParaRPr>
          </a:p>
        </p:txBody>
      </p:sp>
      <p:sp>
        <p:nvSpPr>
          <p:cNvPr id="223" name="Google Shape;223;p28"/>
          <p:cNvSpPr txBox="1"/>
          <p:nvPr>
            <p:ph idx="1" type="body"/>
          </p:nvPr>
        </p:nvSpPr>
        <p:spPr>
          <a:xfrm>
            <a:off x="562350" y="854675"/>
            <a:ext cx="7781100" cy="3919800"/>
          </a:xfrm>
          <a:prstGeom prst="rect">
            <a:avLst/>
          </a:prstGeom>
          <a:noFill/>
          <a:ln>
            <a:noFill/>
          </a:ln>
        </p:spPr>
        <p:txBody>
          <a:bodyPr anchorCtr="0" anchor="t" bIns="91425" lIns="91425" spcFirstLastPara="1" rIns="91425" wrap="square" tIns="91425">
            <a:noAutofit/>
          </a:bodyPr>
          <a:lstStyle/>
          <a:p>
            <a:pPr indent="0" lvl="0" marL="0" marR="25400" rtl="0" algn="just">
              <a:lnSpc>
                <a:spcPct val="100000"/>
              </a:lnSpc>
              <a:spcBef>
                <a:spcPts val="1500"/>
              </a:spcBef>
              <a:spcAft>
                <a:spcPts val="0"/>
              </a:spcAft>
              <a:buSzPts val="1800"/>
              <a:buNone/>
            </a:pPr>
            <a:r>
              <a:rPr b="1" lang="en" sz="2300">
                <a:solidFill>
                  <a:srgbClr val="222222"/>
                </a:solidFill>
                <a:highlight>
                  <a:srgbClr val="FFFFFF"/>
                </a:highlight>
                <a:latin typeface="Gill Sans"/>
                <a:ea typeface="Gill Sans"/>
                <a:cs typeface="Gill Sans"/>
                <a:sym typeface="Gill Sans"/>
              </a:rPr>
              <a:t>Advantages: </a:t>
            </a:r>
            <a:endParaRPr b="1" sz="2300">
              <a:solidFill>
                <a:srgbClr val="222222"/>
              </a:solidFill>
              <a:highlight>
                <a:srgbClr val="FFFFFF"/>
              </a:highlight>
              <a:latin typeface="Gill Sans"/>
              <a:ea typeface="Gill Sans"/>
              <a:cs typeface="Gill Sans"/>
              <a:sym typeface="Gill Sans"/>
            </a:endParaRPr>
          </a:p>
          <a:p>
            <a:pPr indent="0" lvl="0" marL="0" marR="25400" rtl="0" algn="just">
              <a:lnSpc>
                <a:spcPct val="100000"/>
              </a:lnSpc>
              <a:spcBef>
                <a:spcPts val="1500"/>
              </a:spcBef>
              <a:spcAft>
                <a:spcPts val="0"/>
              </a:spcAft>
              <a:buSzPts val="1800"/>
              <a:buNone/>
            </a:pPr>
            <a:r>
              <a:rPr lang="en" sz="2300">
                <a:solidFill>
                  <a:srgbClr val="222222"/>
                </a:solidFill>
                <a:highlight>
                  <a:srgbClr val="FFFFFF"/>
                </a:highlight>
                <a:latin typeface="Gill Sans"/>
                <a:ea typeface="Gill Sans"/>
                <a:cs typeface="Gill Sans"/>
                <a:sym typeface="Gill Sans"/>
              </a:rPr>
              <a:t>Reduces total size of required control memory</a:t>
            </a:r>
            <a:endParaRPr sz="2300">
              <a:solidFill>
                <a:srgbClr val="222222"/>
              </a:solidFill>
              <a:highlight>
                <a:srgbClr val="FFFFFF"/>
              </a:highlight>
              <a:latin typeface="Gill Sans"/>
              <a:ea typeface="Gill Sans"/>
              <a:cs typeface="Gill Sans"/>
              <a:sym typeface="Gill Sans"/>
            </a:endParaRPr>
          </a:p>
          <a:p>
            <a:pPr indent="0" lvl="0" marL="0" rtl="0" algn="just">
              <a:lnSpc>
                <a:spcPct val="140000"/>
              </a:lnSpc>
              <a:spcBef>
                <a:spcPts val="1200"/>
              </a:spcBef>
              <a:spcAft>
                <a:spcPts val="0"/>
              </a:spcAft>
              <a:buSzPts val="1800"/>
              <a:buNone/>
            </a:pPr>
            <a:r>
              <a:t/>
            </a:r>
            <a:endParaRPr sz="2300">
              <a:solidFill>
                <a:srgbClr val="222222"/>
              </a:solidFill>
              <a:highlight>
                <a:srgbClr val="FFFFFF"/>
              </a:highlight>
              <a:latin typeface="Gill Sans"/>
              <a:ea typeface="Gill Sans"/>
              <a:cs typeface="Gill Sans"/>
              <a:sym typeface="Gill Sans"/>
            </a:endParaRPr>
          </a:p>
          <a:p>
            <a:pPr indent="0" lvl="0" marL="0" rtl="0" algn="just">
              <a:lnSpc>
                <a:spcPct val="140000"/>
              </a:lnSpc>
              <a:spcBef>
                <a:spcPts val="1200"/>
              </a:spcBef>
              <a:spcAft>
                <a:spcPts val="0"/>
              </a:spcAft>
              <a:buSzPts val="1800"/>
              <a:buNone/>
            </a:pPr>
            <a:r>
              <a:rPr b="1" lang="en" sz="2300">
                <a:solidFill>
                  <a:srgbClr val="222222"/>
                </a:solidFill>
                <a:highlight>
                  <a:srgbClr val="FFFFFF"/>
                </a:highlight>
                <a:latin typeface="Gill Sans"/>
                <a:ea typeface="Gill Sans"/>
                <a:cs typeface="Gill Sans"/>
                <a:sym typeface="Gill Sans"/>
              </a:rPr>
              <a:t>Disadvantage:</a:t>
            </a:r>
            <a:endParaRPr b="1" sz="2300">
              <a:solidFill>
                <a:srgbClr val="222222"/>
              </a:solidFill>
              <a:highlight>
                <a:srgbClr val="FFFFFF"/>
              </a:highlight>
              <a:latin typeface="Gill Sans"/>
              <a:ea typeface="Gill Sans"/>
              <a:cs typeface="Gill Sans"/>
              <a:sym typeface="Gill Sans"/>
            </a:endParaRPr>
          </a:p>
          <a:p>
            <a:pPr indent="0" lvl="0" marL="0" rtl="0" algn="just">
              <a:lnSpc>
                <a:spcPct val="140000"/>
              </a:lnSpc>
              <a:spcBef>
                <a:spcPts val="1200"/>
              </a:spcBef>
              <a:spcAft>
                <a:spcPts val="0"/>
              </a:spcAft>
              <a:buSzPts val="1800"/>
              <a:buNone/>
            </a:pPr>
            <a:r>
              <a:rPr lang="en" sz="2300">
                <a:solidFill>
                  <a:srgbClr val="222222"/>
                </a:solidFill>
                <a:highlight>
                  <a:srgbClr val="FFFFFF"/>
                </a:highlight>
                <a:latin typeface="Gill Sans"/>
                <a:ea typeface="Gill Sans"/>
                <a:cs typeface="Gill Sans"/>
                <a:sym typeface="Gill Sans"/>
              </a:rPr>
              <a:t>The main disadvantage of the two level memory approaches is the loss of speed due to the extra memory access required for nano control memory.</a:t>
            </a:r>
            <a:endParaRPr sz="2300">
              <a:solidFill>
                <a:srgbClr val="222222"/>
              </a:solidFill>
              <a:highlight>
                <a:srgbClr val="FFFFFF"/>
              </a:highlight>
              <a:latin typeface="Gill Sans"/>
              <a:ea typeface="Gill Sans"/>
              <a:cs typeface="Gill Sans"/>
              <a:sym typeface="Gill Sans"/>
            </a:endParaRPr>
          </a:p>
          <a:p>
            <a:pPr indent="0" lvl="0" marL="0" rtl="0" algn="l">
              <a:lnSpc>
                <a:spcPct val="115000"/>
              </a:lnSpc>
              <a:spcBef>
                <a:spcPts val="1200"/>
              </a:spcBef>
              <a:spcAft>
                <a:spcPts val="0"/>
              </a:spcAft>
              <a:buSzPts val="1800"/>
              <a:buNone/>
            </a:pPr>
            <a:r>
              <a:t/>
            </a:r>
            <a:endParaRPr sz="2300">
              <a:solidFill>
                <a:srgbClr val="222222"/>
              </a:solidFill>
              <a:highlight>
                <a:srgbClr val="FFFFFF"/>
              </a:highlight>
              <a:latin typeface="Gill Sans"/>
              <a:ea typeface="Gill Sans"/>
              <a:cs typeface="Gill Sans"/>
              <a:sym typeface="Gill Sans"/>
            </a:endParaRPr>
          </a:p>
          <a:p>
            <a:pPr indent="0" lvl="0" marL="0" marR="25400" rtl="0" algn="just">
              <a:lnSpc>
                <a:spcPct val="100000"/>
              </a:lnSpc>
              <a:spcBef>
                <a:spcPts val="1500"/>
              </a:spcBef>
              <a:spcAft>
                <a:spcPts val="1200"/>
              </a:spcAft>
              <a:buSzPts val="1800"/>
              <a:buNone/>
            </a:pPr>
            <a:r>
              <a:t/>
            </a:r>
            <a:endParaRPr sz="2300">
              <a:solidFill>
                <a:srgbClr val="222222"/>
              </a:solidFill>
              <a:highlight>
                <a:srgbClr val="FFFFFF"/>
              </a:highlight>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16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Micro instruction format</a:t>
            </a:r>
            <a:endParaRPr sz="2700">
              <a:highlight>
                <a:srgbClr val="FFFFFF"/>
              </a:highlight>
            </a:endParaRPr>
          </a:p>
        </p:txBody>
      </p:sp>
      <p:sp>
        <p:nvSpPr>
          <p:cNvPr id="229" name="Google Shape;229;p29"/>
          <p:cNvSpPr txBox="1"/>
          <p:nvPr>
            <p:ph idx="1" type="body"/>
          </p:nvPr>
        </p:nvSpPr>
        <p:spPr>
          <a:xfrm>
            <a:off x="562350" y="854675"/>
            <a:ext cx="7781100" cy="3919800"/>
          </a:xfrm>
          <a:prstGeom prst="rect">
            <a:avLst/>
          </a:prstGeom>
          <a:noFill/>
          <a:ln>
            <a:noFill/>
          </a:ln>
        </p:spPr>
        <p:txBody>
          <a:bodyPr anchorCtr="0" anchor="t" bIns="91425" lIns="91425" spcFirstLastPara="1" rIns="91425" wrap="square" tIns="91425">
            <a:noAutofit/>
          </a:bodyPr>
          <a:lstStyle/>
          <a:p>
            <a:pPr indent="0" lvl="0" marL="0" marR="25400" rtl="0" algn="just">
              <a:lnSpc>
                <a:spcPct val="100000"/>
              </a:lnSpc>
              <a:spcBef>
                <a:spcPts val="1500"/>
              </a:spcBef>
              <a:spcAft>
                <a:spcPts val="0"/>
              </a:spcAft>
              <a:buSzPts val="1800"/>
              <a:buNone/>
            </a:pPr>
            <a:r>
              <a:rPr b="1" lang="en" sz="2400">
                <a:solidFill>
                  <a:srgbClr val="273239"/>
                </a:solidFill>
                <a:highlight>
                  <a:srgbClr val="FFFFFF"/>
                </a:highlight>
                <a:latin typeface="Gill Sans"/>
                <a:ea typeface="Gill Sans"/>
                <a:cs typeface="Gill Sans"/>
                <a:sym typeface="Gill Sans"/>
              </a:rPr>
              <a:t>Type-1 :</a:t>
            </a:r>
            <a:endParaRPr b="1" sz="2400">
              <a:solidFill>
                <a:srgbClr val="273239"/>
              </a:solidFill>
              <a:highlight>
                <a:srgbClr val="FFFFFF"/>
              </a:highlight>
              <a:latin typeface="Gill Sans"/>
              <a:ea typeface="Gill Sans"/>
              <a:cs typeface="Gill Sans"/>
              <a:sym typeface="Gill Sans"/>
            </a:endParaRPr>
          </a:p>
          <a:p>
            <a:pPr indent="0" lvl="0" marL="0" marR="25400" rtl="0" algn="just">
              <a:lnSpc>
                <a:spcPct val="100000"/>
              </a:lnSpc>
              <a:spcBef>
                <a:spcPts val="1500"/>
              </a:spcBef>
              <a:spcAft>
                <a:spcPts val="1200"/>
              </a:spcAft>
              <a:buSzPts val="1800"/>
              <a:buNone/>
            </a:pPr>
            <a:r>
              <a:rPr b="1" lang="en" sz="2400">
                <a:solidFill>
                  <a:srgbClr val="273239"/>
                </a:solidFill>
                <a:highlight>
                  <a:srgbClr val="FFFFFF"/>
                </a:highlight>
                <a:latin typeface="Gill Sans"/>
                <a:ea typeface="Gill Sans"/>
                <a:cs typeface="Gill Sans"/>
                <a:sym typeface="Gill Sans"/>
              </a:rPr>
              <a:t>Horizontal micro-instruction :  </a:t>
            </a:r>
            <a:endParaRPr sz="2400">
              <a:solidFill>
                <a:srgbClr val="222222"/>
              </a:solidFill>
              <a:highlight>
                <a:srgbClr val="FFFFFF"/>
              </a:highlight>
              <a:latin typeface="Gill Sans"/>
              <a:ea typeface="Gill Sans"/>
              <a:cs typeface="Gill Sans"/>
              <a:sym typeface="Gill Sans"/>
            </a:endParaRPr>
          </a:p>
        </p:txBody>
      </p:sp>
      <p:pic>
        <p:nvPicPr>
          <p:cNvPr id="230" name="Google Shape;230;p29"/>
          <p:cNvPicPr preferRelativeResize="0"/>
          <p:nvPr/>
        </p:nvPicPr>
        <p:blipFill rotWithShape="1">
          <a:blip r:embed="rId3">
            <a:alphaModFix/>
          </a:blip>
          <a:srcRect b="60137" l="8005" r="31486" t="4416"/>
          <a:stretch/>
        </p:blipFill>
        <p:spPr>
          <a:xfrm>
            <a:off x="1571825" y="2211550"/>
            <a:ext cx="5470050" cy="240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2145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Microprocessor register organization </a:t>
            </a:r>
            <a:endParaRPr/>
          </a:p>
        </p:txBody>
      </p:sp>
      <p:pic>
        <p:nvPicPr>
          <p:cNvPr id="69" name="Google Shape;69;p3"/>
          <p:cNvPicPr preferRelativeResize="0"/>
          <p:nvPr/>
        </p:nvPicPr>
        <p:blipFill rotWithShape="1">
          <a:blip r:embed="rId3">
            <a:alphaModFix/>
          </a:blip>
          <a:srcRect b="0" l="2104" r="0" t="0"/>
          <a:stretch/>
        </p:blipFill>
        <p:spPr>
          <a:xfrm>
            <a:off x="1110750" y="787200"/>
            <a:ext cx="6166449" cy="4215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311700" y="16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Micro instruction format</a:t>
            </a:r>
            <a:endParaRPr sz="2700">
              <a:highlight>
                <a:srgbClr val="FFFFFF"/>
              </a:highlight>
            </a:endParaRPr>
          </a:p>
        </p:txBody>
      </p:sp>
      <p:sp>
        <p:nvSpPr>
          <p:cNvPr id="236" name="Google Shape;236;p30"/>
          <p:cNvSpPr txBox="1"/>
          <p:nvPr>
            <p:ph idx="1" type="body"/>
          </p:nvPr>
        </p:nvSpPr>
        <p:spPr>
          <a:xfrm>
            <a:off x="562350" y="739400"/>
            <a:ext cx="7781100" cy="4035000"/>
          </a:xfrm>
          <a:prstGeom prst="rect">
            <a:avLst/>
          </a:prstGeom>
          <a:noFill/>
          <a:ln>
            <a:noFill/>
          </a:ln>
        </p:spPr>
        <p:txBody>
          <a:bodyPr anchorCtr="0" anchor="t" bIns="91425" lIns="91425" spcFirstLastPara="1" rIns="91425" wrap="square" tIns="91425">
            <a:noAutofit/>
          </a:bodyPr>
          <a:lstStyle/>
          <a:p>
            <a:pPr indent="0" lvl="0" marL="0" marR="25400" rtl="0" algn="just">
              <a:lnSpc>
                <a:spcPct val="100000"/>
              </a:lnSpc>
              <a:spcBef>
                <a:spcPts val="1500"/>
              </a:spcBef>
              <a:spcAft>
                <a:spcPts val="1200"/>
              </a:spcAft>
              <a:buSzPts val="1800"/>
              <a:buNone/>
            </a:pPr>
            <a:r>
              <a:rPr b="1" lang="en" sz="2400">
                <a:solidFill>
                  <a:srgbClr val="273239"/>
                </a:solidFill>
                <a:highlight>
                  <a:srgbClr val="FFFFFF"/>
                </a:highlight>
                <a:latin typeface="Gill Sans"/>
                <a:ea typeface="Gill Sans"/>
                <a:cs typeface="Gill Sans"/>
                <a:sym typeface="Gill Sans"/>
              </a:rPr>
              <a:t>Type-2 :  Vertical micro-instruction </a:t>
            </a:r>
            <a:endParaRPr sz="2400">
              <a:solidFill>
                <a:srgbClr val="222222"/>
              </a:solidFill>
              <a:highlight>
                <a:srgbClr val="FFFFFF"/>
              </a:highlight>
              <a:latin typeface="Gill Sans"/>
              <a:ea typeface="Gill Sans"/>
              <a:cs typeface="Gill Sans"/>
              <a:sym typeface="Gill Sans"/>
            </a:endParaRPr>
          </a:p>
        </p:txBody>
      </p:sp>
      <p:pic>
        <p:nvPicPr>
          <p:cNvPr id="237" name="Google Shape;237;p30"/>
          <p:cNvPicPr preferRelativeResize="0"/>
          <p:nvPr/>
        </p:nvPicPr>
        <p:blipFill rotWithShape="1">
          <a:blip r:embed="rId3">
            <a:alphaModFix/>
          </a:blip>
          <a:srcRect b="27743" l="0" r="23924" t="8386"/>
          <a:stretch/>
        </p:blipFill>
        <p:spPr>
          <a:xfrm>
            <a:off x="1342275" y="1243675"/>
            <a:ext cx="6295125" cy="3693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166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a:t>Flynn’s Classification</a:t>
            </a:r>
            <a:endParaRPr sz="2700">
              <a:highlight>
                <a:srgbClr val="FFFFFF"/>
              </a:highlight>
            </a:endParaRPr>
          </a:p>
        </p:txBody>
      </p:sp>
      <p:sp>
        <p:nvSpPr>
          <p:cNvPr id="243" name="Google Shape;243;p31"/>
          <p:cNvSpPr txBox="1"/>
          <p:nvPr>
            <p:ph idx="1" type="body"/>
          </p:nvPr>
        </p:nvSpPr>
        <p:spPr>
          <a:xfrm>
            <a:off x="562350" y="739400"/>
            <a:ext cx="7781100" cy="4035000"/>
          </a:xfrm>
          <a:prstGeom prst="rect">
            <a:avLst/>
          </a:prstGeom>
          <a:noFill/>
          <a:ln>
            <a:noFill/>
          </a:ln>
        </p:spPr>
        <p:txBody>
          <a:bodyPr anchorCtr="0" anchor="t" bIns="91425" lIns="91425" spcFirstLastPara="1" rIns="91425" wrap="square" tIns="91425">
            <a:noAutofit/>
          </a:bodyPr>
          <a:lstStyle/>
          <a:p>
            <a:pPr indent="0" lvl="0" marL="0" marR="25400" rtl="0" algn="just">
              <a:lnSpc>
                <a:spcPct val="100000"/>
              </a:lnSpc>
              <a:spcBef>
                <a:spcPts val="1500"/>
              </a:spcBef>
              <a:spcAft>
                <a:spcPts val="1200"/>
              </a:spcAft>
              <a:buSzPts val="1800"/>
              <a:buNone/>
            </a:pPr>
            <a:r>
              <a:t/>
            </a:r>
            <a:endParaRPr sz="2400">
              <a:solidFill>
                <a:srgbClr val="222222"/>
              </a:solidFill>
              <a:highlight>
                <a:srgbClr val="FFFFFF"/>
              </a:highlight>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315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Basic instruction cycle</a:t>
            </a:r>
            <a:endParaRPr/>
          </a:p>
        </p:txBody>
      </p:sp>
      <p:sp>
        <p:nvSpPr>
          <p:cNvPr id="75" name="Google Shape;75;p4"/>
          <p:cNvSpPr txBox="1"/>
          <p:nvPr>
            <p:ph idx="1" type="body"/>
          </p:nvPr>
        </p:nvSpPr>
        <p:spPr>
          <a:xfrm>
            <a:off x="311700" y="888050"/>
            <a:ext cx="8520600" cy="36807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The instruction cycle defines the processing or execution of a single instruction.</a:t>
            </a:r>
            <a:endParaRPr sz="2400">
              <a:solidFill>
                <a:srgbClr val="000000"/>
              </a:solidFill>
              <a:latin typeface="Roboto"/>
              <a:ea typeface="Roboto"/>
              <a:cs typeface="Roboto"/>
              <a:sym typeface="Roboto"/>
            </a:endParaRPr>
          </a:p>
          <a:p>
            <a:pPr indent="-381000" lvl="0" marL="457200" rtl="0" algn="l">
              <a:lnSpc>
                <a:spcPct val="115000"/>
              </a:lnSpc>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It consist of two main steps: </a:t>
            </a:r>
            <a:endParaRPr sz="2400">
              <a:solidFill>
                <a:srgbClr val="000000"/>
              </a:solidFill>
              <a:latin typeface="Roboto"/>
              <a:ea typeface="Roboto"/>
              <a:cs typeface="Roboto"/>
              <a:sym typeface="Roboto"/>
            </a:endParaRPr>
          </a:p>
          <a:p>
            <a:pPr indent="-381000" lvl="0" marL="914400" rtl="0" algn="l">
              <a:lnSpc>
                <a:spcPct val="115000"/>
              </a:lnSpc>
              <a:spcBef>
                <a:spcPts val="0"/>
              </a:spcBef>
              <a:spcAft>
                <a:spcPts val="0"/>
              </a:spcAft>
              <a:buClr>
                <a:srgbClr val="000000"/>
              </a:buClr>
              <a:buSzPts val="2400"/>
              <a:buFont typeface="Roboto"/>
              <a:buAutoNum type="arabicPeriod"/>
            </a:pPr>
            <a:r>
              <a:rPr lang="en" sz="2400">
                <a:solidFill>
                  <a:srgbClr val="000000"/>
                </a:solidFill>
                <a:latin typeface="Roboto"/>
                <a:ea typeface="Roboto"/>
                <a:cs typeface="Roboto"/>
                <a:sym typeface="Roboto"/>
              </a:rPr>
              <a:t>Fetch cycle to fetch the operation </a:t>
            </a:r>
            <a:endParaRPr sz="2400">
              <a:solidFill>
                <a:srgbClr val="000000"/>
              </a:solidFill>
              <a:latin typeface="Roboto"/>
              <a:ea typeface="Roboto"/>
              <a:cs typeface="Roboto"/>
              <a:sym typeface="Roboto"/>
            </a:endParaRPr>
          </a:p>
          <a:p>
            <a:pPr indent="-381000" lvl="0" marL="914400" rtl="0" algn="l">
              <a:lnSpc>
                <a:spcPct val="115000"/>
              </a:lnSpc>
              <a:spcBef>
                <a:spcPts val="0"/>
              </a:spcBef>
              <a:spcAft>
                <a:spcPts val="0"/>
              </a:spcAft>
              <a:buClr>
                <a:srgbClr val="000000"/>
              </a:buClr>
              <a:buSzPts val="2400"/>
              <a:buFont typeface="Roboto"/>
              <a:buAutoNum type="arabicPeriod"/>
            </a:pPr>
            <a:r>
              <a:rPr lang="en" sz="2400">
                <a:solidFill>
                  <a:srgbClr val="000000"/>
                </a:solidFill>
                <a:latin typeface="Roboto"/>
                <a:ea typeface="Roboto"/>
                <a:cs typeface="Roboto"/>
                <a:sym typeface="Roboto"/>
              </a:rPr>
              <a:t>Execute cycle to execute operation.</a:t>
            </a:r>
            <a:endParaRPr sz="2400">
              <a:solidFill>
                <a:srgbClr val="000000"/>
              </a:solidFill>
              <a:latin typeface="Roboto"/>
              <a:ea typeface="Roboto"/>
              <a:cs typeface="Roboto"/>
              <a:sym typeface="Roboto"/>
            </a:endParaRPr>
          </a:p>
          <a:p>
            <a:pPr indent="0" lvl="0" marL="0" rtl="0" algn="l">
              <a:lnSpc>
                <a:spcPct val="115000"/>
              </a:lnSpc>
              <a:spcBef>
                <a:spcPts val="1200"/>
              </a:spcBef>
              <a:spcAft>
                <a:spcPts val="0"/>
              </a:spcAft>
              <a:buSzPts val="1800"/>
              <a:buNone/>
            </a:pPr>
            <a:r>
              <a:rPr lang="en" sz="2400">
                <a:solidFill>
                  <a:srgbClr val="000000"/>
                </a:solidFill>
                <a:latin typeface="Roboto"/>
                <a:ea typeface="Roboto"/>
                <a:cs typeface="Roboto"/>
                <a:sym typeface="Roboto"/>
              </a:rPr>
              <a:t>  </a:t>
            </a:r>
            <a:endParaRPr sz="2400">
              <a:solidFill>
                <a:srgbClr val="000000"/>
              </a:solidFill>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2400">
              <a:solidFill>
                <a:srgbClr val="000000"/>
              </a:solidFill>
              <a:latin typeface="Roboto"/>
              <a:ea typeface="Roboto"/>
              <a:cs typeface="Roboto"/>
              <a:sym typeface="Roboto"/>
            </a:endParaRPr>
          </a:p>
        </p:txBody>
      </p:sp>
      <p:pic>
        <p:nvPicPr>
          <p:cNvPr id="76" name="Google Shape;76;p4"/>
          <p:cNvPicPr preferRelativeResize="0"/>
          <p:nvPr/>
        </p:nvPicPr>
        <p:blipFill rotWithShape="1">
          <a:blip r:embed="rId3">
            <a:alphaModFix/>
          </a:blip>
          <a:srcRect b="45229" l="0" r="0" t="0"/>
          <a:stretch/>
        </p:blipFill>
        <p:spPr>
          <a:xfrm>
            <a:off x="1332625" y="3145475"/>
            <a:ext cx="6037525" cy="171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315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Basic instruction cycle</a:t>
            </a:r>
            <a:endParaRPr/>
          </a:p>
        </p:txBody>
      </p:sp>
      <p:sp>
        <p:nvSpPr>
          <p:cNvPr id="82" name="Google Shape;82;p5"/>
          <p:cNvSpPr txBox="1"/>
          <p:nvPr>
            <p:ph idx="1" type="body"/>
          </p:nvPr>
        </p:nvSpPr>
        <p:spPr>
          <a:xfrm>
            <a:off x="311700" y="888050"/>
            <a:ext cx="8520600" cy="3680700"/>
          </a:xfrm>
          <a:prstGeom prst="rect">
            <a:avLst/>
          </a:prstGeom>
          <a:noFill/>
          <a:ln>
            <a:noFill/>
          </a:ln>
        </p:spPr>
        <p:txBody>
          <a:bodyPr anchorCtr="0" anchor="t" bIns="91425" lIns="91425" spcFirstLastPara="1" rIns="91425" wrap="square" tIns="91425">
            <a:normAutofit lnSpcReduction="20000"/>
          </a:bodyPr>
          <a:lstStyle/>
          <a:p>
            <a:pPr indent="-381000" lvl="0" marL="457200" rtl="0" algn="just">
              <a:lnSpc>
                <a:spcPct val="115000"/>
              </a:lnSpc>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To start the execution of a program, the processor runs the fetch cycle and fetches the first instruction from the memory. Program counter (PC) holds address of the instruction to be fetched next.  </a:t>
            </a:r>
            <a:endParaRPr sz="2400">
              <a:solidFill>
                <a:srgbClr val="000000"/>
              </a:solidFill>
              <a:latin typeface="Roboto"/>
              <a:ea typeface="Roboto"/>
              <a:cs typeface="Roboto"/>
              <a:sym typeface="Roboto"/>
            </a:endParaRPr>
          </a:p>
          <a:p>
            <a:pPr indent="-381000" lvl="0" marL="457200" rtl="0" algn="just">
              <a:lnSpc>
                <a:spcPct val="115000"/>
              </a:lnSpc>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The execution cycle interprets the operation and performs the operations specified in the instruction accordingly.</a:t>
            </a:r>
            <a:endParaRPr sz="2400">
              <a:solidFill>
                <a:srgbClr val="000000"/>
              </a:solidFill>
              <a:latin typeface="Roboto"/>
              <a:ea typeface="Roboto"/>
              <a:cs typeface="Roboto"/>
              <a:sym typeface="Roboto"/>
            </a:endParaRPr>
          </a:p>
          <a:p>
            <a:pPr indent="-381000" lvl="0" marL="457200" rtl="0" algn="just">
              <a:lnSpc>
                <a:spcPct val="115000"/>
              </a:lnSpc>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This cycle repeats until all the instructions are executed from the program and after the execution of the last instruction the instruction cycle get halt. So, this was the scenario where there were no interrupts.</a:t>
            </a:r>
            <a:endParaRPr sz="2400">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311700" y="315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Interrupt </a:t>
            </a:r>
            <a:endParaRPr/>
          </a:p>
        </p:txBody>
      </p:sp>
      <p:sp>
        <p:nvSpPr>
          <p:cNvPr id="88" name="Google Shape;88;p6"/>
          <p:cNvSpPr txBox="1"/>
          <p:nvPr>
            <p:ph idx="1" type="body"/>
          </p:nvPr>
        </p:nvSpPr>
        <p:spPr>
          <a:xfrm>
            <a:off x="311700" y="888050"/>
            <a:ext cx="8520600" cy="3680700"/>
          </a:xfrm>
          <a:prstGeom prst="rect">
            <a:avLst/>
          </a:prstGeom>
          <a:noFill/>
          <a:ln>
            <a:noFill/>
          </a:ln>
        </p:spPr>
        <p:txBody>
          <a:bodyPr anchorCtr="0" anchor="t" bIns="91425" lIns="91425" spcFirstLastPara="1" rIns="91425" wrap="square" tIns="91425">
            <a:normAutofit/>
          </a:bodyPr>
          <a:lstStyle/>
          <a:p>
            <a:pPr indent="-381000" lvl="0" marL="457200" rtl="0" algn="just">
              <a:lnSpc>
                <a:spcPct val="115000"/>
              </a:lnSpc>
              <a:spcBef>
                <a:spcPts val="0"/>
              </a:spcBef>
              <a:spcAft>
                <a:spcPts val="0"/>
              </a:spcAft>
              <a:buClr>
                <a:srgbClr val="000000"/>
              </a:buClr>
              <a:buSzPts val="2400"/>
              <a:buFont typeface="Roboto"/>
              <a:buChar char="●"/>
            </a:pPr>
            <a:r>
              <a:rPr lang="en" sz="2400">
                <a:solidFill>
                  <a:srgbClr val="202124"/>
                </a:solidFill>
                <a:highlight>
                  <a:srgbClr val="FFFFFF"/>
                </a:highlight>
                <a:latin typeface="Roboto"/>
                <a:ea typeface="Roboto"/>
                <a:cs typeface="Roboto"/>
                <a:sym typeface="Roboto"/>
              </a:rPr>
              <a:t>Interrupt is </a:t>
            </a:r>
            <a:r>
              <a:rPr b="1" lang="en" sz="2400">
                <a:solidFill>
                  <a:srgbClr val="202124"/>
                </a:solidFill>
                <a:highlight>
                  <a:srgbClr val="FFFFFF"/>
                </a:highlight>
                <a:latin typeface="Roboto"/>
                <a:ea typeface="Roboto"/>
                <a:cs typeface="Roboto"/>
                <a:sym typeface="Roboto"/>
              </a:rPr>
              <a:t>the method of creating a temporary halt during program execution and allows peripheral devices to access the microprocessor</a:t>
            </a:r>
            <a:r>
              <a:rPr lang="en" sz="2400">
                <a:solidFill>
                  <a:srgbClr val="202124"/>
                </a:solidFill>
                <a:highlight>
                  <a:srgbClr val="FFFFFF"/>
                </a:highlight>
                <a:latin typeface="Roboto"/>
                <a:ea typeface="Roboto"/>
                <a:cs typeface="Roboto"/>
                <a:sym typeface="Roboto"/>
              </a:rPr>
              <a:t>. </a:t>
            </a:r>
            <a:endParaRPr sz="2400">
              <a:solidFill>
                <a:srgbClr val="202124"/>
              </a:solidFill>
              <a:highlight>
                <a:srgbClr val="FFFFFF"/>
              </a:highlight>
              <a:latin typeface="Roboto"/>
              <a:ea typeface="Roboto"/>
              <a:cs typeface="Roboto"/>
              <a:sym typeface="Roboto"/>
            </a:endParaRPr>
          </a:p>
          <a:p>
            <a:pPr indent="-381000" lvl="0" marL="457200" rtl="0" algn="just">
              <a:lnSpc>
                <a:spcPct val="115000"/>
              </a:lnSpc>
              <a:spcBef>
                <a:spcPts val="0"/>
              </a:spcBef>
              <a:spcAft>
                <a:spcPts val="0"/>
              </a:spcAft>
              <a:buClr>
                <a:srgbClr val="000000"/>
              </a:buClr>
              <a:buSzPts val="2400"/>
              <a:buFont typeface="Roboto"/>
              <a:buChar char="●"/>
            </a:pPr>
            <a:r>
              <a:rPr lang="en" sz="2400">
                <a:solidFill>
                  <a:srgbClr val="202124"/>
                </a:solidFill>
                <a:highlight>
                  <a:srgbClr val="FFFFFF"/>
                </a:highlight>
                <a:latin typeface="Roboto"/>
                <a:ea typeface="Roboto"/>
                <a:cs typeface="Roboto"/>
                <a:sym typeface="Roboto"/>
              </a:rPr>
              <a:t>The microprocessor responds to that interrupt with an ISR (Interrupt Service Routine), which is a short program to instruct the microprocessor on how to handle the interrupt.</a:t>
            </a:r>
            <a:endParaRPr sz="2400">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Instruction cycle with interrupt</a:t>
            </a:r>
            <a:endParaRPr/>
          </a:p>
        </p:txBody>
      </p:sp>
      <p:sp>
        <p:nvSpPr>
          <p:cNvPr id="94" name="Google Shape;94;p7"/>
          <p:cNvSpPr txBox="1"/>
          <p:nvPr>
            <p:ph idx="1" type="body"/>
          </p:nvPr>
        </p:nvSpPr>
        <p:spPr>
          <a:xfrm>
            <a:off x="399000" y="710600"/>
            <a:ext cx="8520600" cy="3858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300">
                <a:solidFill>
                  <a:srgbClr val="000000"/>
                </a:solidFill>
                <a:latin typeface="Roboto"/>
                <a:ea typeface="Roboto"/>
                <a:cs typeface="Roboto"/>
                <a:sym typeface="Roboto"/>
              </a:rPr>
              <a:t>Instruction cycle contains the following sub-cycles.</a:t>
            </a:r>
            <a:endParaRPr sz="2300">
              <a:solidFill>
                <a:srgbClr val="000000"/>
              </a:solidFill>
              <a:latin typeface="Roboto"/>
              <a:ea typeface="Roboto"/>
              <a:cs typeface="Roboto"/>
              <a:sym typeface="Roboto"/>
            </a:endParaRPr>
          </a:p>
          <a:p>
            <a:pPr indent="-374650" lvl="0" marL="457200" rtl="0" algn="l">
              <a:lnSpc>
                <a:spcPct val="100000"/>
              </a:lnSpc>
              <a:spcBef>
                <a:spcPts val="1200"/>
              </a:spcBef>
              <a:spcAft>
                <a:spcPts val="0"/>
              </a:spcAft>
              <a:buClr>
                <a:srgbClr val="000000"/>
              </a:buClr>
              <a:buSzPts val="2300"/>
              <a:buFont typeface="Roboto"/>
              <a:buChar char="●"/>
            </a:pPr>
            <a:r>
              <a:rPr lang="en" sz="2300">
                <a:solidFill>
                  <a:srgbClr val="000000"/>
                </a:solidFill>
                <a:latin typeface="Roboto"/>
                <a:ea typeface="Roboto"/>
                <a:cs typeface="Roboto"/>
                <a:sym typeface="Roboto"/>
              </a:rPr>
              <a:t>Fetch - read next instruction from memory into CPU</a:t>
            </a:r>
            <a:endParaRPr sz="2300">
              <a:solidFill>
                <a:srgbClr val="000000"/>
              </a:solidFill>
              <a:latin typeface="Roboto"/>
              <a:ea typeface="Roboto"/>
              <a:cs typeface="Roboto"/>
              <a:sym typeface="Roboto"/>
            </a:endParaRPr>
          </a:p>
          <a:p>
            <a:pPr indent="-374650" lvl="0" marL="457200" rtl="0" algn="l">
              <a:lnSpc>
                <a:spcPct val="100000"/>
              </a:lnSpc>
              <a:spcBef>
                <a:spcPts val="0"/>
              </a:spcBef>
              <a:spcAft>
                <a:spcPts val="0"/>
              </a:spcAft>
              <a:buClr>
                <a:srgbClr val="000000"/>
              </a:buClr>
              <a:buSzPts val="2300"/>
              <a:buFont typeface="Roboto"/>
              <a:buChar char="●"/>
            </a:pPr>
            <a:r>
              <a:rPr lang="en" sz="2300">
                <a:solidFill>
                  <a:srgbClr val="000000"/>
                </a:solidFill>
                <a:latin typeface="Roboto"/>
                <a:ea typeface="Roboto"/>
                <a:cs typeface="Roboto"/>
                <a:sym typeface="Roboto"/>
              </a:rPr>
              <a:t>Execute - Interpret the opcode and perform the indicated operation</a:t>
            </a:r>
            <a:endParaRPr sz="2300">
              <a:solidFill>
                <a:srgbClr val="000000"/>
              </a:solidFill>
              <a:latin typeface="Roboto"/>
              <a:ea typeface="Roboto"/>
              <a:cs typeface="Roboto"/>
              <a:sym typeface="Roboto"/>
            </a:endParaRPr>
          </a:p>
          <a:p>
            <a:pPr indent="-374650" lvl="0" marL="457200" rtl="0" algn="l">
              <a:lnSpc>
                <a:spcPct val="100000"/>
              </a:lnSpc>
              <a:spcBef>
                <a:spcPts val="0"/>
              </a:spcBef>
              <a:spcAft>
                <a:spcPts val="0"/>
              </a:spcAft>
              <a:buClr>
                <a:srgbClr val="000000"/>
              </a:buClr>
              <a:buSzPts val="2300"/>
              <a:buFont typeface="Roboto"/>
              <a:buChar char="●"/>
            </a:pPr>
            <a:r>
              <a:rPr lang="en" sz="2300">
                <a:solidFill>
                  <a:srgbClr val="000000"/>
                </a:solidFill>
                <a:latin typeface="Roboto"/>
                <a:ea typeface="Roboto"/>
                <a:cs typeface="Roboto"/>
                <a:sym typeface="Roboto"/>
              </a:rPr>
              <a:t>Interrupt - if interrupts are enabled and one has occurred, save the current process state and service the interrupt</a:t>
            </a:r>
            <a:endParaRPr sz="2300">
              <a:solidFill>
                <a:srgbClr val="000000"/>
              </a:solidFill>
              <a:latin typeface="Roboto"/>
              <a:ea typeface="Roboto"/>
              <a:cs typeface="Roboto"/>
              <a:sym typeface="Roboto"/>
            </a:endParaRPr>
          </a:p>
        </p:txBody>
      </p:sp>
      <p:pic>
        <p:nvPicPr>
          <p:cNvPr id="95" name="Google Shape;95;p7"/>
          <p:cNvPicPr preferRelativeResize="0"/>
          <p:nvPr/>
        </p:nvPicPr>
        <p:blipFill rotWithShape="1">
          <a:blip r:embed="rId3">
            <a:alphaModFix/>
          </a:blip>
          <a:srcRect b="22909" l="0" r="0" t="0"/>
          <a:stretch/>
        </p:blipFill>
        <p:spPr>
          <a:xfrm>
            <a:off x="1570400" y="3073425"/>
            <a:ext cx="5715000" cy="207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400"/>
              </a:spcAft>
              <a:buSzPts val="3000"/>
              <a:buNone/>
            </a:pPr>
            <a:r>
              <a:rPr lang="en" sz="2700">
                <a:highlight>
                  <a:srgbClr val="FFFFFF"/>
                </a:highlight>
              </a:rPr>
              <a:t>Instruction and Instruction sequencing</a:t>
            </a:r>
            <a:endParaRPr sz="2700"/>
          </a:p>
        </p:txBody>
      </p:sp>
      <p:sp>
        <p:nvSpPr>
          <p:cNvPr id="101" name="Google Shape;101;p8"/>
          <p:cNvSpPr txBox="1"/>
          <p:nvPr>
            <p:ph idx="1" type="body"/>
          </p:nvPr>
        </p:nvSpPr>
        <p:spPr>
          <a:xfrm>
            <a:off x="466350" y="916325"/>
            <a:ext cx="8178900" cy="385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solidFill>
                  <a:srgbClr val="000000"/>
                </a:solidFill>
                <a:highlight>
                  <a:srgbClr val="FFFFFF"/>
                </a:highlight>
                <a:latin typeface="Arial"/>
                <a:ea typeface="Arial"/>
                <a:cs typeface="Arial"/>
                <a:sym typeface="Arial"/>
              </a:rPr>
              <a:t>A computer program consist of a sequence of small steps.</a:t>
            </a:r>
            <a:endParaRPr sz="2400">
              <a:solidFill>
                <a:srgbClr val="000000"/>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ts val="1800"/>
              <a:buNone/>
            </a:pPr>
            <a:r>
              <a:rPr lang="en" sz="2400">
                <a:solidFill>
                  <a:srgbClr val="000000"/>
                </a:solidFill>
                <a:highlight>
                  <a:srgbClr val="FFFFFF"/>
                </a:highlight>
                <a:latin typeface="Arial"/>
                <a:ea typeface="Arial"/>
                <a:cs typeface="Arial"/>
                <a:sym typeface="Arial"/>
              </a:rPr>
              <a:t>A computer must have instructions capable of performing four types of operations:</a:t>
            </a:r>
            <a:endParaRPr sz="2400">
              <a:solidFill>
                <a:srgbClr val="000000"/>
              </a:solidFill>
              <a:highlight>
                <a:srgbClr val="FFFFFF"/>
              </a:highlight>
              <a:latin typeface="Arial"/>
              <a:ea typeface="Arial"/>
              <a:cs typeface="Arial"/>
              <a:sym typeface="Arial"/>
            </a:endParaRPr>
          </a:p>
          <a:p>
            <a:pPr indent="-381000" lvl="0" marL="558800" marR="203200" rtl="0" algn="l">
              <a:lnSpc>
                <a:spcPct val="100000"/>
              </a:lnSpc>
              <a:spcBef>
                <a:spcPts val="1200"/>
              </a:spcBef>
              <a:spcAft>
                <a:spcPts val="0"/>
              </a:spcAft>
              <a:buClr>
                <a:srgbClr val="000000"/>
              </a:buClr>
              <a:buSzPts val="2400"/>
              <a:buFont typeface="Arial"/>
              <a:buChar char="●"/>
            </a:pPr>
            <a:r>
              <a:rPr lang="en" sz="2400">
                <a:solidFill>
                  <a:srgbClr val="000000"/>
                </a:solidFill>
                <a:highlight>
                  <a:srgbClr val="FFFFFF"/>
                </a:highlight>
                <a:latin typeface="Arial"/>
                <a:ea typeface="Arial"/>
                <a:cs typeface="Arial"/>
                <a:sym typeface="Arial"/>
              </a:rPr>
              <a:t>Data transfers between the memory and the processor registers</a:t>
            </a:r>
            <a:endParaRPr sz="2400">
              <a:solidFill>
                <a:srgbClr val="000000"/>
              </a:solidFill>
              <a:highlight>
                <a:srgbClr val="FFFFFF"/>
              </a:highlight>
              <a:latin typeface="Arial"/>
              <a:ea typeface="Arial"/>
              <a:cs typeface="Arial"/>
              <a:sym typeface="Arial"/>
            </a:endParaRPr>
          </a:p>
          <a:p>
            <a:pPr indent="-381000" lvl="0" marL="558800" marR="203200" rtl="0" algn="l">
              <a:lnSpc>
                <a:spcPct val="100000"/>
              </a:lnSpc>
              <a:spcBef>
                <a:spcPts val="0"/>
              </a:spcBef>
              <a:spcAft>
                <a:spcPts val="0"/>
              </a:spcAft>
              <a:buClr>
                <a:srgbClr val="000000"/>
              </a:buClr>
              <a:buSzPts val="2400"/>
              <a:buFont typeface="Arial"/>
              <a:buChar char="●"/>
            </a:pPr>
            <a:r>
              <a:rPr lang="en" sz="2400">
                <a:solidFill>
                  <a:srgbClr val="000000"/>
                </a:solidFill>
                <a:highlight>
                  <a:srgbClr val="FFFFFF"/>
                </a:highlight>
                <a:latin typeface="Arial"/>
                <a:ea typeface="Arial"/>
                <a:cs typeface="Arial"/>
                <a:sym typeface="Arial"/>
              </a:rPr>
              <a:t>Arithmetic and logic operations on data</a:t>
            </a:r>
            <a:endParaRPr sz="2400">
              <a:solidFill>
                <a:srgbClr val="000000"/>
              </a:solidFill>
              <a:highlight>
                <a:srgbClr val="FFFFFF"/>
              </a:highlight>
              <a:latin typeface="Arial"/>
              <a:ea typeface="Arial"/>
              <a:cs typeface="Arial"/>
              <a:sym typeface="Arial"/>
            </a:endParaRPr>
          </a:p>
          <a:p>
            <a:pPr indent="-381000" lvl="0" marL="558800" marR="203200" rtl="0" algn="l">
              <a:lnSpc>
                <a:spcPct val="100000"/>
              </a:lnSpc>
              <a:spcBef>
                <a:spcPts val="0"/>
              </a:spcBef>
              <a:spcAft>
                <a:spcPts val="0"/>
              </a:spcAft>
              <a:buClr>
                <a:srgbClr val="000000"/>
              </a:buClr>
              <a:buSzPts val="2400"/>
              <a:buFont typeface="Arial"/>
              <a:buChar char="●"/>
            </a:pPr>
            <a:r>
              <a:rPr lang="en" sz="2400">
                <a:solidFill>
                  <a:srgbClr val="000000"/>
                </a:solidFill>
                <a:highlight>
                  <a:srgbClr val="FFFFFF"/>
                </a:highlight>
                <a:latin typeface="Arial"/>
                <a:ea typeface="Arial"/>
                <a:cs typeface="Arial"/>
                <a:sym typeface="Arial"/>
              </a:rPr>
              <a:t>Program sequencing and control</a:t>
            </a:r>
            <a:endParaRPr sz="2400">
              <a:solidFill>
                <a:srgbClr val="000000"/>
              </a:solidFill>
              <a:highlight>
                <a:srgbClr val="FFFFFF"/>
              </a:highlight>
              <a:latin typeface="Arial"/>
              <a:ea typeface="Arial"/>
              <a:cs typeface="Arial"/>
              <a:sym typeface="Arial"/>
            </a:endParaRPr>
          </a:p>
          <a:p>
            <a:pPr indent="-381000" lvl="0" marL="558800" marR="203200" rtl="0" algn="l">
              <a:lnSpc>
                <a:spcPct val="100000"/>
              </a:lnSpc>
              <a:spcBef>
                <a:spcPts val="0"/>
              </a:spcBef>
              <a:spcAft>
                <a:spcPts val="0"/>
              </a:spcAft>
              <a:buClr>
                <a:srgbClr val="000000"/>
              </a:buClr>
              <a:buSzPts val="2400"/>
              <a:buFont typeface="Arial"/>
              <a:buChar char="●"/>
            </a:pPr>
            <a:r>
              <a:rPr lang="en" sz="2400">
                <a:solidFill>
                  <a:srgbClr val="000000"/>
                </a:solidFill>
                <a:highlight>
                  <a:srgbClr val="FFFFFF"/>
                </a:highlight>
                <a:latin typeface="Arial"/>
                <a:ea typeface="Arial"/>
                <a:cs typeface="Arial"/>
                <a:sym typeface="Arial"/>
              </a:rPr>
              <a:t>I/O transfers</a:t>
            </a:r>
            <a:endParaRPr sz="24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1200"/>
              </a:spcAft>
              <a:buSzPts val="1800"/>
              <a:buNone/>
            </a:pPr>
            <a:r>
              <a:t/>
            </a:r>
            <a:endParaRPr sz="2400">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311700" y="238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Instruction cycle state diagram</a:t>
            </a:r>
            <a:endParaRPr/>
          </a:p>
        </p:txBody>
      </p:sp>
      <p:pic>
        <p:nvPicPr>
          <p:cNvPr id="107" name="Google Shape;107;p9"/>
          <p:cNvPicPr preferRelativeResize="0"/>
          <p:nvPr/>
        </p:nvPicPr>
        <p:blipFill rotWithShape="1">
          <a:blip r:embed="rId3">
            <a:alphaModFix/>
          </a:blip>
          <a:srcRect b="0" l="0" r="0" t="0"/>
          <a:stretch/>
        </p:blipFill>
        <p:spPr>
          <a:xfrm>
            <a:off x="399275" y="963850"/>
            <a:ext cx="8083325" cy="360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