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Lst>
  <p:sldSz cy="5143500" cx="9144000"/>
  <p:notesSz cx="6858000" cy="9144000"/>
  <p:embeddedFontLst>
    <p:embeddedFont>
      <p:font typeface="Roboto"/>
      <p:regular r:id="rId130"/>
      <p:bold r:id="rId131"/>
      <p:italic r:id="rId132"/>
      <p:boldItalic r:id="rId1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4" roundtripDataSignature="AMtx7mgWb54eGmmOt1q0rXASjNNmAf3E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4" Type="http://customschemas.google.com/relationships/presentationmetadata" Target="metadata"/><Relationship Id="rId133" Type="http://schemas.openxmlformats.org/officeDocument/2006/relationships/font" Target="fonts/Roboto-bold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andexample.com/low-level-language/" TargetMode="External"/><Relationship Id="rId3" Type="http://schemas.openxmlformats.org/officeDocument/2006/relationships/hyperlink" Target="https://medium.com/javascript-in-plain-english/what-are-javascript-programming-paradigms-3ef0f576dfdb"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forwin.org/2017/05/various-programming-paradigms.html" TargetMode="External"/><Relationship Id="rId3" Type="http://schemas.openxmlformats.org/officeDocument/2006/relationships/hyperlink" Target="https://www.geeksforgeeks.org/introduction-of-programming-paradigms/#:~:text=Database%2FData%20driven%20programming%20approach%20%E2%80%93&amp;text=There%20are%20several%20programming%20languages,)%2C%20or%20calling%20other%20programs." TargetMode="External"/><Relationship Id="rId4" Type="http://schemas.openxmlformats.org/officeDocument/2006/relationships/hyperlink" Target="https://www.geeksforgeeks.org/introduction-of-programming-paradigms/#:~:text=Database%2FData%20driven%20programming%20approach%20%E2%80%93&amp;text=There%20are%20several%20programming%20languages,)%2C%20or%20calling%20other%20programs." TargetMode="Externa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8" name="Google Shape;828;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2" name="Google Shape;862;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8" name="Google Shape;868;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Python, kotlin</a:t>
            </a:r>
            <a:endParaRPr/>
          </a:p>
        </p:txBody>
      </p:sp>
      <p:sp>
        <p:nvSpPr>
          <p:cNvPr id="233" name="Google Shape;233;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900" u="sng">
                <a:solidFill>
                  <a:schemeClr val="dk1"/>
                </a:solidFill>
                <a:latin typeface="Calibri"/>
                <a:ea typeface="Calibri"/>
                <a:cs typeface="Calibri"/>
                <a:sym typeface="Calibri"/>
                <a:hlinkClick r:id="rId2">
                  <a:extLst>
                    <a:ext uri="{A12FA001-AC4F-418D-AE19-62706E023703}">
                      <ahyp:hlinkClr val="tx"/>
                    </a:ext>
                  </a:extLst>
                </a:hlinkClick>
              </a:rPr>
              <a:t>Source :https://www.tutorialandexample.com/low-level-language/</a:t>
            </a:r>
            <a:endParaRPr sz="9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             :</a:t>
            </a:r>
            <a:r>
              <a:rPr lang="en" sz="900" u="sng">
                <a:solidFill>
                  <a:schemeClr val="dk1"/>
                </a:solidFill>
                <a:latin typeface="Calibri"/>
                <a:ea typeface="Calibri"/>
                <a:cs typeface="Calibri"/>
                <a:sym typeface="Calibri"/>
                <a:hlinkClick r:id="rId3">
                  <a:extLst>
                    <a:ext uri="{A12FA001-AC4F-418D-AE19-62706E023703}">
                      <ahyp:hlinkClr val="tx"/>
                    </a:ext>
                  </a:extLst>
                </a:hlinkClick>
              </a:rPr>
              <a:t>https://medium.com/javascript-in-plain-english/what-are-javascript-programming-paradigms-3ef0f576dfdb</a:t>
            </a:r>
            <a:endParaRPr sz="9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88" name="Google Shape;8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1" marL="1828800" rtl="0" algn="l">
              <a:lnSpc>
                <a:spcPct val="100000"/>
              </a:lnSpc>
              <a:spcBef>
                <a:spcPts val="0"/>
              </a:spcBef>
              <a:spcAft>
                <a:spcPts val="0"/>
              </a:spcAft>
              <a:buClr>
                <a:schemeClr val="dk1"/>
              </a:buClr>
              <a:buSzPts val="1400"/>
              <a:buChar char="○"/>
            </a:pPr>
            <a:r>
              <a:rPr lang="en" sz="1800">
                <a:solidFill>
                  <a:srgbClr val="595959"/>
                </a:solidFill>
              </a:rPr>
              <a:t>what is the type of an expression, given the types of the operands?).Eg: polymorphic variables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08" name="Google Shape;10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u="sng">
                <a:solidFill>
                  <a:schemeClr val="dk1"/>
                </a:solidFill>
                <a:latin typeface="Calibri"/>
                <a:ea typeface="Calibri"/>
                <a:cs typeface="Calibri"/>
                <a:sym typeface="Calibri"/>
                <a:hlinkClick r:id="rId2">
                  <a:extLst>
                    <a:ext uri="{A12FA001-AC4F-418D-AE19-62706E023703}">
                      <ahyp:hlinkClr val="tx"/>
                    </a:ext>
                  </a:extLst>
                </a:hlinkClick>
              </a:rPr>
              <a:t>https://codeforwin.org/2017/05/various-programming-paradigms.html</a:t>
            </a:r>
            <a:endParaRPr sz="1400" u="sng">
              <a:solidFill>
                <a:schemeClr val="dk1"/>
              </a:solidFill>
              <a:latin typeface="Calibri"/>
              <a:ea typeface="Calibri"/>
              <a:cs typeface="Calibri"/>
              <a:sym typeface="Calibri"/>
              <a:hlinkClick r:id="rId3">
                <a:extLst>
                  <a:ext uri="{A12FA001-AC4F-418D-AE19-62706E023703}">
                    <ahyp:hlinkClr val="tx"/>
                  </a:ext>
                </a:extLst>
              </a:hlinkClick>
            </a:endParaRPr>
          </a:p>
          <a:p>
            <a:pPr indent="0" lvl="0" marL="0" rtl="0" algn="l">
              <a:lnSpc>
                <a:spcPct val="100000"/>
              </a:lnSpc>
              <a:spcBef>
                <a:spcPts val="0"/>
              </a:spcBef>
              <a:spcAft>
                <a:spcPts val="0"/>
              </a:spcAft>
              <a:buClr>
                <a:schemeClr val="dk1"/>
              </a:buClr>
              <a:buSzPts val="1100"/>
              <a:buFont typeface="Arial"/>
              <a:buNone/>
            </a:pPr>
            <a:r>
              <a:rPr lang="en" sz="1400" u="sng">
                <a:solidFill>
                  <a:schemeClr val="dk1"/>
                </a:solidFill>
                <a:latin typeface="Calibri"/>
                <a:ea typeface="Calibri"/>
                <a:cs typeface="Calibri"/>
                <a:sym typeface="Calibri"/>
                <a:hlinkClick r:id="rId4">
                  <a:extLst>
                    <a:ext uri="{A12FA001-AC4F-418D-AE19-62706E023703}">
                      <ahyp:hlinkClr val="tx"/>
                    </a:ext>
                  </a:extLst>
                </a:hlinkClick>
              </a:rPr>
              <a:t>https://www.geeksforgeeks.org/introduction-of-programming-paradigms/#:~:text=Database%2FData%20driven%20programming%20approach%20%E2%80%93&amp;text=There%20are%20several%20programming%20languages,)%2C%20or%20calling%20other%20programs.</a:t>
            </a:r>
            <a:endParaRPr sz="14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23" name="Google Shape;1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16" name="Google Shape;16;p1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1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1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1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4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4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4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3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5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4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4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48.png"/><Relationship Id="rId4" Type="http://schemas.openxmlformats.org/officeDocument/2006/relationships/image" Target="../media/image4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54.png"/><Relationship Id="rId4" Type="http://schemas.openxmlformats.org/officeDocument/2006/relationships/image" Target="../media/image5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53.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5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hyperlink" Target="https://docs.google.com/a/kgce.edu.in/viewer?a=v&amp;pid=sites&amp;srcid=ZGVmYXVsdGRvbWFpbnx1b3BwcG18Z3g6MTBmZjM1ZGYwNTdmOWZhY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hyperlink" Target="https://www.youtube.com/watch?v=Jt13s8RYAV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hyperlink" Target="https://en.wikipedia.org/wiki/Fork%E2%80%93join_mode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s://www.tutorialandexample.com/low-level-language/" TargetMode="External"/><Relationship Id="rId5" Type="http://schemas.openxmlformats.org/officeDocument/2006/relationships/hyperlink" Target="https://medium.com/javascript-in-plain-english/what-are-javascript-programming-paradigms-3ef0f576dfdb" TargetMode="External"/><Relationship Id="rId6"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5.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odeforwin.org/2017/05/compiler-and-its-need.html" TargetMode="External"/><Relationship Id="rId4" Type="http://schemas.openxmlformats.org/officeDocument/2006/relationships/hyperlink" Target="https://codeforwin.org/2017/05/interpreter-and-its-need.html" TargetMode="External"/><Relationship Id="rId5" Type="http://schemas.openxmlformats.org/officeDocument/2006/relationships/image" Target="../media/image2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s.lmu.edu/~ray/notes/paradigms/"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2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3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1086374" y="536218"/>
            <a:ext cx="6858000" cy="2774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2700"/>
              <a:buFont typeface="Calibri"/>
              <a:buNone/>
            </a:pPr>
            <a:br>
              <a:rPr b="0" lang="en" sz="2700"/>
            </a:br>
            <a:br>
              <a:rPr b="0" lang="en" sz="2700"/>
            </a:br>
            <a:r>
              <a:rPr b="1" lang="en" sz="2700"/>
              <a:t>Introduction to Programming</a:t>
            </a:r>
            <a:br>
              <a:rPr b="0" lang="en" sz="2700"/>
            </a:br>
            <a:r>
              <a:rPr b="1" lang="en" sz="2700"/>
              <a:t>Paradigms and Core Language Design Issues</a:t>
            </a:r>
            <a:br>
              <a:rPr b="0" lang="en" sz="2700"/>
            </a:br>
            <a:br>
              <a:rPr b="0" lang="en" sz="2700"/>
            </a:br>
            <a:r>
              <a:rPr b="1" lang="en" sz="2700"/>
              <a:t>Module I</a:t>
            </a:r>
            <a:br>
              <a:rPr b="1" lang="en" sz="2700"/>
            </a:br>
            <a:endParaRPr b="1" sz="2700"/>
          </a:p>
        </p:txBody>
      </p:sp>
      <p:sp>
        <p:nvSpPr>
          <p:cNvPr id="61" name="Google Shape;61;p1"/>
          <p:cNvSpPr txBox="1"/>
          <p:nvPr>
            <p:ph idx="1" type="subTitle"/>
          </p:nvPr>
        </p:nvSpPr>
        <p:spPr>
          <a:xfrm>
            <a:off x="985706" y="3932338"/>
            <a:ext cx="6858000" cy="696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002060"/>
              </a:buClr>
              <a:buSzPts val="2400"/>
              <a:buNone/>
            </a:pPr>
            <a:r>
              <a:rPr lang="en" sz="2400">
                <a:solidFill>
                  <a:srgbClr val="002060"/>
                </a:solidFill>
              </a:rPr>
              <a:t>Mrs Pooja Shetty</a:t>
            </a:r>
            <a:endParaRPr sz="2400">
              <a:solidFill>
                <a:srgbClr val="002060"/>
              </a:solidFill>
            </a:endParaRPr>
          </a:p>
        </p:txBody>
      </p:sp>
      <p:sp>
        <p:nvSpPr>
          <p:cNvPr id="62" name="Google Shape;62;p1"/>
          <p:cNvSpPr txBox="1"/>
          <p:nvPr>
            <p:ph idx="11" type="ftr"/>
          </p:nvPr>
        </p:nvSpPr>
        <p:spPr>
          <a:xfrm>
            <a:off x="3028949" y="4767263"/>
            <a:ext cx="38859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Department of Information Technology, V.E.S. Institute of Technology, Mumbai.</a:t>
            </a:r>
            <a:endParaRPr b="0" i="0" sz="1100" u="none" cap="none" strike="noStrike">
              <a:solidFill>
                <a:srgbClr val="000000"/>
              </a:solidFill>
              <a:latin typeface="Arial"/>
              <a:ea typeface="Arial"/>
              <a:cs typeface="Arial"/>
              <a:sym typeface="Arial"/>
            </a:endParaRPr>
          </a:p>
        </p:txBody>
      </p:sp>
      <p:sp>
        <p:nvSpPr>
          <p:cNvPr id="63" name="Google Shape;63;p1"/>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Imperative</a:t>
            </a:r>
            <a:endParaRPr/>
          </a:p>
        </p:txBody>
      </p:sp>
      <p:sp>
        <p:nvSpPr>
          <p:cNvPr id="132" name="Google Shape;132;p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Changes the program state through assignment statements. </a:t>
            </a:r>
            <a:endParaRPr/>
          </a:p>
          <a:p>
            <a:pPr indent="-171450" lvl="0" marL="177800" rtl="0" algn="l">
              <a:lnSpc>
                <a:spcPct val="90000"/>
              </a:lnSpc>
              <a:spcBef>
                <a:spcPts val="800"/>
              </a:spcBef>
              <a:spcAft>
                <a:spcPts val="0"/>
              </a:spcAft>
              <a:buClr>
                <a:schemeClr val="dk1"/>
              </a:buClr>
              <a:buSzPts val="2100"/>
              <a:buChar char="●"/>
            </a:pPr>
            <a:r>
              <a:rPr lang="en"/>
              <a:t>Performs </a:t>
            </a:r>
            <a:r>
              <a:rPr lang="en">
                <a:solidFill>
                  <a:srgbClr val="0070C0"/>
                </a:solidFill>
              </a:rPr>
              <a:t>step by step </a:t>
            </a:r>
            <a:r>
              <a:rPr lang="en"/>
              <a:t>task by changing state.</a:t>
            </a:r>
            <a:endParaRPr/>
          </a:p>
          <a:p>
            <a:pPr indent="-171450" lvl="0" marL="177800" rtl="0" algn="l">
              <a:lnSpc>
                <a:spcPct val="90000"/>
              </a:lnSpc>
              <a:spcBef>
                <a:spcPts val="800"/>
              </a:spcBef>
              <a:spcAft>
                <a:spcPts val="0"/>
              </a:spcAft>
              <a:buClr>
                <a:srgbClr val="0070C0"/>
              </a:buClr>
              <a:buSzPts val="2100"/>
              <a:buChar char="●"/>
            </a:pPr>
            <a:r>
              <a:rPr lang="en">
                <a:solidFill>
                  <a:srgbClr val="0070C0"/>
                </a:solidFill>
              </a:rPr>
              <a:t>How to achieve the goal. </a:t>
            </a:r>
            <a:endParaRPr>
              <a:solidFill>
                <a:srgbClr val="0070C0"/>
              </a:solidFill>
            </a:endParaRPr>
          </a:p>
          <a:p>
            <a:pPr indent="-177800" lvl="0" marL="177800" rtl="0" algn="l">
              <a:lnSpc>
                <a:spcPct val="115000"/>
              </a:lnSpc>
              <a:spcBef>
                <a:spcPts val="0"/>
              </a:spcBef>
              <a:spcAft>
                <a:spcPts val="0"/>
              </a:spcAft>
              <a:buSzPts val="2100"/>
              <a:buChar char="●"/>
            </a:pPr>
            <a:r>
              <a:rPr lang="en">
                <a:solidFill>
                  <a:srgbClr val="404040"/>
                </a:solidFill>
                <a:latin typeface="Trebuchet MS"/>
                <a:ea typeface="Trebuchet MS"/>
                <a:cs typeface="Trebuchet MS"/>
                <a:sym typeface="Trebuchet MS"/>
              </a:rPr>
              <a:t>approach to solve problem using some programming language</a:t>
            </a:r>
            <a:endParaRPr>
              <a:solidFill>
                <a:srgbClr val="404040"/>
              </a:solidFill>
              <a:latin typeface="Trebuchet MS"/>
              <a:ea typeface="Trebuchet MS"/>
              <a:cs typeface="Trebuchet MS"/>
              <a:sym typeface="Trebuchet MS"/>
            </a:endParaRPr>
          </a:p>
          <a:p>
            <a:pPr indent="-171450" lvl="0" marL="177800" rtl="0" algn="l">
              <a:lnSpc>
                <a:spcPct val="90000"/>
              </a:lnSpc>
              <a:spcBef>
                <a:spcPts val="800"/>
              </a:spcBef>
              <a:spcAft>
                <a:spcPts val="1600"/>
              </a:spcAft>
              <a:buClr>
                <a:schemeClr val="dk1"/>
              </a:buClr>
              <a:buSzPts val="2100"/>
              <a:buChar char="●"/>
            </a:pPr>
            <a:r>
              <a:rPr lang="en"/>
              <a:t>after execution of all the result is store</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12" name="Google Shape;712;p100"/>
          <p:cNvPicPr preferRelativeResize="0"/>
          <p:nvPr/>
        </p:nvPicPr>
        <p:blipFill rotWithShape="1">
          <a:blip r:embed="rId3">
            <a:alphaModFix/>
          </a:blip>
          <a:srcRect b="0" l="0" r="0" t="0"/>
          <a:stretch/>
        </p:blipFill>
        <p:spPr>
          <a:xfrm>
            <a:off x="938213" y="395288"/>
            <a:ext cx="7267575" cy="43529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18" name="Google Shape;718;p10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19" name="Google Shape;719;p101"/>
          <p:cNvPicPr preferRelativeResize="0"/>
          <p:nvPr/>
        </p:nvPicPr>
        <p:blipFill rotWithShape="1">
          <a:blip r:embed="rId3">
            <a:alphaModFix/>
          </a:blip>
          <a:srcRect b="0" l="0" r="0" t="0"/>
          <a:stretch/>
        </p:blipFill>
        <p:spPr>
          <a:xfrm>
            <a:off x="933450" y="528638"/>
            <a:ext cx="7429500" cy="43910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25" name="Google Shape;725;p10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26" name="Google Shape;726;p102"/>
          <p:cNvPicPr preferRelativeResize="0"/>
          <p:nvPr/>
        </p:nvPicPr>
        <p:blipFill rotWithShape="1">
          <a:blip r:embed="rId3">
            <a:alphaModFix/>
          </a:blip>
          <a:srcRect b="0" l="0" r="0" t="0"/>
          <a:stretch/>
        </p:blipFill>
        <p:spPr>
          <a:xfrm>
            <a:off x="838200" y="319088"/>
            <a:ext cx="7467600" cy="45053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32" name="Google Shape;732;p10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33" name="Google Shape;733;p103"/>
          <p:cNvPicPr preferRelativeResize="0"/>
          <p:nvPr/>
        </p:nvPicPr>
        <p:blipFill rotWithShape="1">
          <a:blip r:embed="rId3">
            <a:alphaModFix/>
          </a:blip>
          <a:srcRect b="0" l="0" r="0" t="0"/>
          <a:stretch/>
        </p:blipFill>
        <p:spPr>
          <a:xfrm>
            <a:off x="904875" y="304800"/>
            <a:ext cx="7486650" cy="45339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39" name="Google Shape;739;p10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40" name="Google Shape;740;p104"/>
          <p:cNvPicPr preferRelativeResize="0"/>
          <p:nvPr/>
        </p:nvPicPr>
        <p:blipFill rotWithShape="1">
          <a:blip r:embed="rId3">
            <a:alphaModFix/>
          </a:blip>
          <a:srcRect b="0" l="0" r="0" t="0"/>
          <a:stretch/>
        </p:blipFill>
        <p:spPr>
          <a:xfrm>
            <a:off x="895350" y="314325"/>
            <a:ext cx="7353300" cy="451485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46" name="Google Shape;746;p10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47" name="Google Shape;747;p105"/>
          <p:cNvPicPr preferRelativeResize="0"/>
          <p:nvPr/>
        </p:nvPicPr>
        <p:blipFill rotWithShape="1">
          <a:blip r:embed="rId3">
            <a:alphaModFix/>
          </a:blip>
          <a:srcRect b="0" l="0" r="0" t="0"/>
          <a:stretch/>
        </p:blipFill>
        <p:spPr>
          <a:xfrm>
            <a:off x="985838" y="347663"/>
            <a:ext cx="7172325" cy="44481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53" name="Google Shape;753;p10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54" name="Google Shape;754;p106"/>
          <p:cNvPicPr preferRelativeResize="0"/>
          <p:nvPr/>
        </p:nvPicPr>
        <p:blipFill rotWithShape="1">
          <a:blip r:embed="rId3">
            <a:alphaModFix/>
          </a:blip>
          <a:srcRect b="0" l="0" r="0" t="0"/>
          <a:stretch/>
        </p:blipFill>
        <p:spPr>
          <a:xfrm>
            <a:off x="957263" y="319088"/>
            <a:ext cx="7229475" cy="4505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60" name="Google Shape;760;p10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61" name="Google Shape;761;p107"/>
          <p:cNvPicPr preferRelativeResize="0"/>
          <p:nvPr/>
        </p:nvPicPr>
        <p:blipFill rotWithShape="1">
          <a:blip r:embed="rId3">
            <a:alphaModFix/>
          </a:blip>
          <a:srcRect b="0" l="0" r="0" t="0"/>
          <a:stretch/>
        </p:blipFill>
        <p:spPr>
          <a:xfrm>
            <a:off x="1023938" y="357188"/>
            <a:ext cx="7096125" cy="442912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67" name="Google Shape;767;p10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Reminder: maintenance of stack is responsibility of  calling sequence and subroutines prologue and epilogue</a:t>
            </a:r>
            <a:endParaRPr/>
          </a:p>
          <a:p>
            <a:pPr indent="-317500" lvl="0" marL="457200" rtl="0" algn="l">
              <a:lnSpc>
                <a:spcPct val="100000"/>
              </a:lnSpc>
              <a:spcBef>
                <a:spcPts val="0"/>
              </a:spcBef>
              <a:spcAft>
                <a:spcPts val="0"/>
              </a:spcAft>
              <a:buSzPts val="1400"/>
              <a:buChar char="●"/>
            </a:pPr>
            <a:r>
              <a:rPr lang="en"/>
              <a:t>Optimizations:</a:t>
            </a:r>
            <a:endParaRPr/>
          </a:p>
          <a:p>
            <a:pPr indent="-317500" lvl="0" marL="914400" rtl="0" algn="l">
              <a:lnSpc>
                <a:spcPct val="100000"/>
              </a:lnSpc>
              <a:spcBef>
                <a:spcPts val="0"/>
              </a:spcBef>
              <a:spcAft>
                <a:spcPts val="0"/>
              </a:spcAft>
              <a:buSzPts val="1400"/>
              <a:buChar char="●"/>
            </a:pPr>
            <a:r>
              <a:rPr lang="en"/>
              <a:t>space is saved by putting as much in the prolog and epilogue as</a:t>
            </a:r>
            <a:endParaRPr/>
          </a:p>
          <a:p>
            <a:pPr indent="0" lvl="0" marL="457200" rtl="0" algn="l">
              <a:lnSpc>
                <a:spcPct val="100000"/>
              </a:lnSpc>
              <a:spcBef>
                <a:spcPts val="0"/>
              </a:spcBef>
              <a:spcAft>
                <a:spcPts val="0"/>
              </a:spcAft>
              <a:buClr>
                <a:schemeClr val="dk1"/>
              </a:buClr>
              <a:buSzPts val="1100"/>
              <a:buFont typeface="Arial"/>
              <a:buNone/>
            </a:pPr>
            <a:r>
              <a:rPr lang="en"/>
              <a:t>possible</a:t>
            </a:r>
            <a:endParaRPr/>
          </a:p>
          <a:p>
            <a:pPr indent="-317500" lvl="0" marL="914400" rtl="0" algn="l">
              <a:lnSpc>
                <a:spcPct val="100000"/>
              </a:lnSpc>
              <a:spcBef>
                <a:spcPts val="0"/>
              </a:spcBef>
              <a:spcAft>
                <a:spcPts val="0"/>
              </a:spcAft>
              <a:buSzPts val="1400"/>
              <a:buChar char="●"/>
            </a:pPr>
            <a:r>
              <a:rPr lang="en"/>
              <a:t>time may be saved by</a:t>
            </a:r>
            <a:endParaRPr/>
          </a:p>
          <a:p>
            <a:pPr indent="-317500" lvl="2" marL="1371600" rtl="0" algn="l">
              <a:lnSpc>
                <a:spcPct val="100000"/>
              </a:lnSpc>
              <a:spcBef>
                <a:spcPts val="0"/>
              </a:spcBef>
              <a:spcAft>
                <a:spcPts val="0"/>
              </a:spcAft>
              <a:buSzPts val="1400"/>
              <a:buChar char="■"/>
            </a:pPr>
            <a:r>
              <a:rPr lang="en"/>
              <a:t>putting stuff in the caller instead or</a:t>
            </a:r>
            <a:endParaRPr/>
          </a:p>
          <a:p>
            <a:pPr indent="-317500" lvl="2" marL="1371600" rtl="0" algn="l">
              <a:lnSpc>
                <a:spcPct val="100000"/>
              </a:lnSpc>
              <a:spcBef>
                <a:spcPts val="0"/>
              </a:spcBef>
              <a:spcAft>
                <a:spcPts val="0"/>
              </a:spcAft>
              <a:buSzPts val="1400"/>
              <a:buChar char="■"/>
            </a:pPr>
            <a:r>
              <a:rPr lang="en"/>
              <a:t>combining what's known in both places ( interprocedural optimization)</a:t>
            </a:r>
            <a:endParaRPr/>
          </a:p>
          <a:p>
            <a:pPr indent="-317500" lvl="2" marL="1371600" rtl="0" algn="l">
              <a:lnSpc>
                <a:spcPct val="100000"/>
              </a:lnSpc>
              <a:spcBef>
                <a:spcPts val="0"/>
              </a:spcBef>
              <a:spcAft>
                <a:spcPts val="0"/>
              </a:spcAft>
              <a:buSzPts val="1400"/>
              <a:buChar char="■"/>
            </a:pPr>
            <a:r>
              <a:rPr lang="en"/>
              <a:t>Unfolding subroutines (e.g., Prolog/ Datalog unfolding optimizations)</a:t>
            </a:r>
            <a:endParaRPr/>
          </a:p>
          <a:p>
            <a:pPr indent="-317500" lvl="0" marL="457200" rtl="0" algn="l">
              <a:lnSpc>
                <a:spcPct val="100000"/>
              </a:lnSpc>
              <a:spcBef>
                <a:spcPts val="0"/>
              </a:spcBef>
              <a:spcAft>
                <a:spcPts val="0"/>
              </a:spcAft>
              <a:buSzPts val="1400"/>
              <a:buChar char="●"/>
            </a:pPr>
            <a:r>
              <a:rPr lang="en"/>
              <a:t>One cannot return references to objects on the stack</a:t>
            </a:r>
            <a:endParaRPr/>
          </a:p>
          <a:p>
            <a:pPr indent="-317500" lvl="1" marL="914400" rtl="0" algn="l">
              <a:lnSpc>
                <a:spcPct val="100000"/>
              </a:lnSpc>
              <a:spcBef>
                <a:spcPts val="0"/>
              </a:spcBef>
              <a:spcAft>
                <a:spcPts val="0"/>
              </a:spcAft>
              <a:buSzPts val="1400"/>
              <a:buChar char="○"/>
            </a:pPr>
            <a:r>
              <a:rPr lang="en"/>
              <a:t>Rookie mistake in C: the lifetime is limited to function scope.</a:t>
            </a:r>
            <a:endParaRPr/>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73" name="Google Shape;773;p10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Stack pointers:</a:t>
            </a:r>
            <a:endParaRPr/>
          </a:p>
          <a:p>
            <a:pPr indent="-342900" lvl="0" marL="457200" rtl="0" algn="l">
              <a:lnSpc>
                <a:spcPct val="100000"/>
              </a:lnSpc>
              <a:spcBef>
                <a:spcPts val="0"/>
              </a:spcBef>
              <a:spcAft>
                <a:spcPts val="0"/>
              </a:spcAft>
              <a:buSzPts val="1800"/>
              <a:buChar char="●"/>
            </a:pPr>
            <a:r>
              <a:rPr lang="en"/>
              <a:t>The frame pointer (fp ) register points to a known location within the frame of the current subroutine</a:t>
            </a:r>
            <a:endParaRPr/>
          </a:p>
          <a:p>
            <a:pPr indent="-342900" lvl="1" marL="914400" rtl="0" algn="l">
              <a:lnSpc>
                <a:spcPct val="100000"/>
              </a:lnSpc>
              <a:spcBef>
                <a:spcPts val="0"/>
              </a:spcBef>
              <a:spcAft>
                <a:spcPts val="0"/>
              </a:spcAft>
              <a:buSzPts val="1800"/>
              <a:buChar char="○"/>
            </a:pPr>
            <a:r>
              <a:rPr lang="en" sz="1800"/>
              <a:t>fp usually points to the parameters (above the return address) for the current call</a:t>
            </a:r>
            <a:endParaRPr sz="1800"/>
          </a:p>
          <a:p>
            <a:pPr indent="-342900" lvl="0" marL="457200" rtl="0" algn="l">
              <a:lnSpc>
                <a:spcPct val="100000"/>
              </a:lnSpc>
              <a:spcBef>
                <a:spcPts val="0"/>
              </a:spcBef>
              <a:spcAft>
                <a:spcPts val="0"/>
              </a:spcAft>
              <a:buSzPts val="1800"/>
              <a:buChar char="●"/>
            </a:pPr>
            <a:r>
              <a:rPr lang="en"/>
              <a:t>The stack pointer sp ) register points to the first unused location on the stack (or the last used location on some machines)</a:t>
            </a:r>
            <a:endParaRPr/>
          </a:p>
          <a:p>
            <a:pPr indent="-342900" lvl="1" marL="914400" rtl="0" algn="l">
              <a:lnSpc>
                <a:spcPct val="100000"/>
              </a:lnSpc>
              <a:spcBef>
                <a:spcPts val="0"/>
              </a:spcBef>
              <a:spcAft>
                <a:spcPts val="0"/>
              </a:spcAft>
              <a:buSzPts val="1800"/>
              <a:buChar char="○"/>
            </a:pPr>
            <a:r>
              <a:rPr lang="en" sz="1800"/>
              <a:t>sp would point to where arguments would be for next call</a:t>
            </a:r>
            <a:endParaRPr sz="1800"/>
          </a:p>
          <a:p>
            <a:pPr indent="-342900" lvl="0" marL="457200" rtl="0" algn="l">
              <a:lnSpc>
                <a:spcPct val="100000"/>
              </a:lnSpc>
              <a:spcBef>
                <a:spcPts val="0"/>
              </a:spcBef>
              <a:spcAft>
                <a:spcPts val="0"/>
              </a:spcAft>
              <a:buSzPts val="1800"/>
              <a:buChar char="●"/>
            </a:pPr>
            <a:r>
              <a:rPr lang="en"/>
              <a:t>Local variables and arguments are assigned fixed OFFSETS from the stack pointer or frame pointer at compile time</a:t>
            </a:r>
            <a:endParaRPr/>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Declarative</a:t>
            </a:r>
            <a:endParaRPr/>
          </a:p>
        </p:txBody>
      </p:sp>
      <p:sp>
        <p:nvSpPr>
          <p:cNvPr id="138" name="Google Shape;138;p1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expresses </a:t>
            </a:r>
            <a:r>
              <a:rPr lang="en">
                <a:solidFill>
                  <a:srgbClr val="0070C0"/>
                </a:solidFill>
              </a:rPr>
              <a:t>logic of computation </a:t>
            </a:r>
            <a:r>
              <a:rPr lang="en"/>
              <a:t>without talking about its control flow.</a:t>
            </a:r>
            <a:endParaRPr/>
          </a:p>
          <a:p>
            <a:pPr indent="-171450" lvl="0" marL="177800" rtl="0" algn="l">
              <a:lnSpc>
                <a:spcPct val="90000"/>
              </a:lnSpc>
              <a:spcBef>
                <a:spcPts val="800"/>
              </a:spcBef>
              <a:spcAft>
                <a:spcPts val="1600"/>
              </a:spcAft>
              <a:buClr>
                <a:srgbClr val="0070C0"/>
              </a:buClr>
              <a:buSzPts val="2100"/>
              <a:buChar char="●"/>
            </a:pPr>
            <a:r>
              <a:rPr lang="en">
                <a:solidFill>
                  <a:srgbClr val="0070C0"/>
                </a:solidFill>
              </a:rPr>
              <a:t>what needs to be done </a:t>
            </a:r>
            <a:r>
              <a:rPr lang="en"/>
              <a:t>rather how it should be done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79" name="Google Shape;779;p1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a:t>Parameter Passing</a:t>
            </a:r>
            <a:endParaRPr b="1"/>
          </a:p>
          <a:p>
            <a:pPr indent="-317500" lvl="0" marL="457200" rtl="0" algn="l">
              <a:lnSpc>
                <a:spcPct val="90000"/>
              </a:lnSpc>
              <a:spcBef>
                <a:spcPts val="1600"/>
              </a:spcBef>
              <a:spcAft>
                <a:spcPts val="0"/>
              </a:spcAft>
              <a:buSzPts val="1400"/>
              <a:buChar char="●"/>
            </a:pPr>
            <a:r>
              <a:rPr lang="en"/>
              <a:t>Most subroutines are parameterized: they take arguments that control certain aspects of their behavior, or specify the data on which they are to operate.</a:t>
            </a:r>
            <a:endParaRPr/>
          </a:p>
          <a:p>
            <a:pPr indent="-317500" lvl="0" marL="457200" rtl="0" algn="l">
              <a:lnSpc>
                <a:spcPct val="90000"/>
              </a:lnSpc>
              <a:spcBef>
                <a:spcPts val="0"/>
              </a:spcBef>
              <a:spcAft>
                <a:spcPts val="0"/>
              </a:spcAft>
              <a:buSzPts val="1400"/>
              <a:buChar char="●"/>
            </a:pPr>
            <a:r>
              <a:rPr lang="en"/>
              <a:t>Parameter names that appear in the declaration of a subroutine are knownas formal parameters. </a:t>
            </a:r>
            <a:endParaRPr/>
          </a:p>
          <a:p>
            <a:pPr indent="-317500" lvl="0" marL="457200" rtl="0" algn="l">
              <a:lnSpc>
                <a:spcPct val="90000"/>
              </a:lnSpc>
              <a:spcBef>
                <a:spcPts val="0"/>
              </a:spcBef>
              <a:spcAft>
                <a:spcPts val="0"/>
              </a:spcAft>
              <a:buSzPts val="1400"/>
              <a:buChar char="●"/>
            </a:pPr>
            <a:r>
              <a:rPr lang="en"/>
              <a:t>Variables and expressions that are passed to a subroutine in a particular call are known as actual parameters.</a:t>
            </a:r>
            <a:endParaRPr/>
          </a:p>
          <a:p>
            <a:pPr indent="-317500" lvl="0" marL="457200" rtl="0" algn="l">
              <a:lnSpc>
                <a:spcPct val="90000"/>
              </a:lnSpc>
              <a:spcBef>
                <a:spcPts val="0"/>
              </a:spcBef>
              <a:spcAft>
                <a:spcPts val="0"/>
              </a:spcAft>
              <a:buSzPts val="1400"/>
              <a:buChar char="●"/>
            </a:pPr>
            <a:r>
              <a:rPr lang="en"/>
              <a:t>Also called arguments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85" name="Google Shape;785;p11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a:t>Prefix notation</a:t>
            </a:r>
            <a:endParaRPr b="1"/>
          </a:p>
          <a:p>
            <a:pPr indent="-317500" lvl="0" marL="457200" rtl="0" algn="l">
              <a:lnSpc>
                <a:spcPct val="100000"/>
              </a:lnSpc>
              <a:spcBef>
                <a:spcPts val="0"/>
              </a:spcBef>
              <a:spcAft>
                <a:spcPts val="0"/>
              </a:spcAft>
              <a:buSzPts val="1400"/>
              <a:buChar char="●"/>
            </a:pPr>
            <a:r>
              <a:rPr lang="en"/>
              <a:t>In scala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
              <a:t>Infix notation</a:t>
            </a:r>
            <a:endParaRPr b="1"/>
          </a:p>
          <a:p>
            <a:pPr indent="-317500" lvl="0" marL="457200" rtl="0" algn="l">
              <a:lnSpc>
                <a:spcPct val="100000"/>
              </a:lnSpc>
              <a:spcBef>
                <a:spcPts val="0"/>
              </a:spcBef>
              <a:spcAft>
                <a:spcPts val="0"/>
              </a:spcAft>
              <a:buSzPts val="1400"/>
              <a:buChar char="●"/>
            </a:pPr>
            <a:r>
              <a:rPr lang="en"/>
              <a:t>ML allows the programmer to specify that certain names represent infix operators, which appear between a pair of arguments: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
              <a:t>Fortran 90 also allows the programmer to define new infix operators, but it requires their names to be bracketed with periods (e.g., A .cross. B), and it gives them all the same precedence. Smalltalk uses infix (or “mixfix”) notation (without precedence) for all its operations.</a:t>
            </a:r>
            <a:endParaRPr/>
          </a:p>
          <a:p>
            <a:pPr indent="0" lvl="0" marL="457200" rtl="0" algn="l">
              <a:lnSpc>
                <a:spcPct val="90000"/>
              </a:lnSpc>
              <a:spcBef>
                <a:spcPts val="8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pic>
        <p:nvPicPr>
          <p:cNvPr id="786" name="Google Shape;786;p111"/>
          <p:cNvPicPr preferRelativeResize="0"/>
          <p:nvPr/>
        </p:nvPicPr>
        <p:blipFill rotWithShape="1">
          <a:blip r:embed="rId3">
            <a:alphaModFix/>
          </a:blip>
          <a:srcRect b="0" l="0" r="0" t="0"/>
          <a:stretch/>
        </p:blipFill>
        <p:spPr>
          <a:xfrm>
            <a:off x="2134700" y="3032625"/>
            <a:ext cx="5168325" cy="842125"/>
          </a:xfrm>
          <a:prstGeom prst="rect">
            <a:avLst/>
          </a:prstGeom>
          <a:noFill/>
          <a:ln>
            <a:noFill/>
          </a:ln>
        </p:spPr>
      </p:pic>
      <p:pic>
        <p:nvPicPr>
          <p:cNvPr id="787" name="Google Shape;787;p111"/>
          <p:cNvPicPr preferRelativeResize="0"/>
          <p:nvPr/>
        </p:nvPicPr>
        <p:blipFill rotWithShape="1">
          <a:blip r:embed="rId4">
            <a:alphaModFix/>
          </a:blip>
          <a:srcRect b="0" l="0" r="0" t="0"/>
          <a:stretch/>
        </p:blipFill>
        <p:spPr>
          <a:xfrm>
            <a:off x="2673972" y="1787047"/>
            <a:ext cx="2568650" cy="45327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93" name="Google Shape;793;p112"/>
          <p:cNvSpPr txBox="1"/>
          <p:nvPr>
            <p:ph idx="1" type="body"/>
          </p:nvPr>
        </p:nvSpPr>
        <p:spPr>
          <a:xfrm>
            <a:off x="628650" y="141866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Parameter Modes</a:t>
            </a:r>
            <a:endParaRPr/>
          </a:p>
          <a:p>
            <a:pPr indent="-317500" lvl="0" marL="457200" rtl="0" algn="l">
              <a:lnSpc>
                <a:spcPct val="90000"/>
              </a:lnSpc>
              <a:spcBef>
                <a:spcPts val="1600"/>
              </a:spcBef>
              <a:spcAft>
                <a:spcPts val="0"/>
              </a:spcAft>
              <a:buSzPts val="1400"/>
              <a:buChar char="●"/>
            </a:pPr>
            <a:r>
              <a:rPr lang="en"/>
              <a:t>Some languages—including C, Fortran, ML, and Lisp—define a single set of rules that apply to all parameters. </a:t>
            </a:r>
            <a:endParaRPr/>
          </a:p>
          <a:p>
            <a:pPr indent="-317500" lvl="0" marL="457200" rtl="0" algn="l">
              <a:lnSpc>
                <a:spcPct val="90000"/>
              </a:lnSpc>
              <a:spcBef>
                <a:spcPts val="0"/>
              </a:spcBef>
              <a:spcAft>
                <a:spcPts val="0"/>
              </a:spcAft>
              <a:buSzPts val="1400"/>
              <a:buChar char="●"/>
            </a:pPr>
            <a:r>
              <a:rPr lang="en"/>
              <a:t>Other languages, including Pascal, Modula, and Ada, provide two or more sets of rules, corresponding to different parameter-passing modes. </a:t>
            </a:r>
            <a:endParaRPr/>
          </a:p>
          <a:p>
            <a:pPr indent="-317500" lvl="0" marL="457200" rtl="0" algn="l">
              <a:lnSpc>
                <a:spcPct val="90000"/>
              </a:lnSpc>
              <a:spcBef>
                <a:spcPts val="0"/>
              </a:spcBef>
              <a:spcAft>
                <a:spcPts val="0"/>
              </a:spcAft>
              <a:buSzPts val="1400"/>
              <a:buChar char="●"/>
            </a:pPr>
            <a:r>
              <a:rPr lang="en"/>
              <a:t>As in many aspects of language design, the semantic details are heavily influenced by implementation issues.</a:t>
            </a:r>
            <a:endParaRPr/>
          </a:p>
          <a:p>
            <a:pPr indent="-317500" lvl="0" marL="457200" rtl="0" algn="l">
              <a:lnSpc>
                <a:spcPct val="90000"/>
              </a:lnSpc>
              <a:spcBef>
                <a:spcPts val="0"/>
              </a:spcBef>
              <a:spcAft>
                <a:spcPts val="0"/>
              </a:spcAft>
              <a:buSzPts val="1400"/>
              <a:buChar char="●"/>
            </a:pPr>
            <a:r>
              <a:rPr lang="en"/>
              <a:t>Different  modes: </a:t>
            </a:r>
            <a:endParaRPr/>
          </a:p>
          <a:p>
            <a:pPr indent="-317500" lvl="1" marL="914400" rtl="0" algn="l">
              <a:lnSpc>
                <a:spcPct val="90000"/>
              </a:lnSpc>
              <a:spcBef>
                <a:spcPts val="0"/>
              </a:spcBef>
              <a:spcAft>
                <a:spcPts val="0"/>
              </a:spcAft>
              <a:buSzPts val="1400"/>
              <a:buChar char="○"/>
            </a:pPr>
            <a:r>
              <a:rPr lang="en"/>
              <a:t>Call-by-value </a:t>
            </a:r>
            <a:endParaRPr/>
          </a:p>
          <a:p>
            <a:pPr indent="-317500" lvl="1" marL="914400" rtl="0" algn="l">
              <a:lnSpc>
                <a:spcPct val="90000"/>
              </a:lnSpc>
              <a:spcBef>
                <a:spcPts val="0"/>
              </a:spcBef>
              <a:spcAft>
                <a:spcPts val="0"/>
              </a:spcAft>
              <a:buSzPts val="1400"/>
              <a:buChar char="○"/>
            </a:pPr>
            <a:r>
              <a:rPr lang="en"/>
              <a:t>Call-by-reference</a:t>
            </a:r>
            <a:endParaRPr/>
          </a:p>
          <a:p>
            <a:pPr indent="-317500" lvl="1" marL="914400" rtl="0" algn="l">
              <a:lnSpc>
                <a:spcPct val="90000"/>
              </a:lnSpc>
              <a:spcBef>
                <a:spcPts val="0"/>
              </a:spcBef>
              <a:spcAft>
                <a:spcPts val="0"/>
              </a:spcAft>
              <a:buSzPts val="1400"/>
              <a:buChar char="○"/>
            </a:pPr>
            <a:r>
              <a:rPr lang="en"/>
              <a:t>Call-by-Sharing</a:t>
            </a:r>
            <a:endParaRPr/>
          </a:p>
          <a:p>
            <a:pPr indent="-317500" lvl="1" marL="914400" rtl="0" algn="l">
              <a:lnSpc>
                <a:spcPct val="90000"/>
              </a:lnSpc>
              <a:spcBef>
                <a:spcPts val="0"/>
              </a:spcBef>
              <a:spcAft>
                <a:spcPts val="0"/>
              </a:spcAft>
              <a:buSzPts val="1400"/>
              <a:buChar char="○"/>
            </a:pPr>
            <a:r>
              <a:rPr lang="en"/>
              <a:t>Read-Only Parameters</a:t>
            </a:r>
            <a:endParaRPr/>
          </a:p>
          <a:p>
            <a:pPr indent="0" lvl="0" marL="457200" rtl="0" algn="l">
              <a:lnSpc>
                <a:spcPct val="90000"/>
              </a:lnSpc>
              <a:spcBef>
                <a:spcPts val="16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99" name="Google Shape;799;p1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In Pascal, parameters are</a:t>
            </a:r>
            <a:r>
              <a:rPr b="1" lang="en"/>
              <a:t> passed by value</a:t>
            </a:r>
            <a:r>
              <a:rPr lang="en"/>
              <a:t> by default; they are passed by reference if preceded by the keyword var in their subroutine header’s formal parameter list.</a:t>
            </a:r>
            <a:endParaRPr/>
          </a:p>
          <a:p>
            <a:pPr indent="-317500" lvl="0" marL="457200" rtl="0" algn="l">
              <a:lnSpc>
                <a:spcPct val="90000"/>
              </a:lnSpc>
              <a:spcBef>
                <a:spcPts val="0"/>
              </a:spcBef>
              <a:spcAft>
                <a:spcPts val="0"/>
              </a:spcAft>
              <a:buSzPts val="1400"/>
              <a:buChar char="●"/>
            </a:pPr>
            <a:r>
              <a:rPr lang="en"/>
              <a:t>Parameters in C are always </a:t>
            </a:r>
            <a:r>
              <a:rPr b="1" lang="en"/>
              <a:t>passed by value</a:t>
            </a:r>
            <a:r>
              <a:rPr lang="en"/>
              <a:t>, though the effect for arrays is passed  by reference</a:t>
            </a:r>
            <a:endParaRPr/>
          </a:p>
          <a:p>
            <a:pPr indent="-317500" lvl="0" marL="457200" rtl="0" algn="l">
              <a:lnSpc>
                <a:spcPct val="90000"/>
              </a:lnSpc>
              <a:spcBef>
                <a:spcPts val="0"/>
              </a:spcBef>
              <a:spcAft>
                <a:spcPts val="0"/>
              </a:spcAft>
              <a:buSzPts val="1400"/>
              <a:buChar char="●"/>
            </a:pPr>
            <a:r>
              <a:rPr lang="en"/>
              <a:t>Neither call by value or reference option really makes sense in a language like Smalltalk, Lisp, ML, or Clu, in which a variable is already a reference, calls this mode </a:t>
            </a:r>
            <a:r>
              <a:rPr b="1" lang="en"/>
              <a:t>call-by-sharing</a:t>
            </a:r>
            <a:r>
              <a:rPr lang="en"/>
              <a:t>.</a:t>
            </a:r>
            <a:endParaRPr/>
          </a:p>
          <a:p>
            <a:pPr indent="-317500" lvl="0" marL="457200" rtl="0" algn="l">
              <a:lnSpc>
                <a:spcPct val="90000"/>
              </a:lnSpc>
              <a:spcBef>
                <a:spcPts val="0"/>
              </a:spcBef>
              <a:spcAft>
                <a:spcPts val="0"/>
              </a:spcAft>
              <a:buSzPts val="1400"/>
              <a:buChar char="●"/>
            </a:pPr>
            <a:r>
              <a:rPr lang="en"/>
              <a:t>Java uses call-by-value for variables of built-in type (all of which are values), and call-by-sharing for variables of user-defined class types (all of which are references).</a:t>
            </a:r>
            <a:endParaRPr/>
          </a:p>
          <a:p>
            <a:pPr indent="0" lvl="0" marL="457200" rtl="0" algn="l">
              <a:lnSpc>
                <a:spcPct val="90000"/>
              </a:lnSpc>
              <a:spcBef>
                <a:spcPts val="16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805" name="Google Shape;805;p1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Why call by reference? </a:t>
            </a:r>
            <a:endParaRPr/>
          </a:p>
          <a:p>
            <a:pPr indent="-317500" lvl="0" marL="457200" rtl="0" algn="l">
              <a:lnSpc>
                <a:spcPct val="80000"/>
              </a:lnSpc>
              <a:spcBef>
                <a:spcPts val="1600"/>
              </a:spcBef>
              <a:spcAft>
                <a:spcPts val="0"/>
              </a:spcAft>
              <a:buSzPts val="1400"/>
              <a:buChar char="●"/>
            </a:pPr>
            <a:r>
              <a:rPr lang="en"/>
              <a:t>if the called routine is supposed to change the value of an actual parameter (argument), then the programmer must pass the parameter by reference. </a:t>
            </a:r>
            <a:endParaRPr/>
          </a:p>
          <a:p>
            <a:pPr indent="-317500" lvl="0" marL="457200" rtl="0" algn="l">
              <a:lnSpc>
                <a:spcPct val="80000"/>
              </a:lnSpc>
              <a:spcBef>
                <a:spcPts val="0"/>
              </a:spcBef>
              <a:spcAft>
                <a:spcPts val="0"/>
              </a:spcAft>
              <a:buSzPts val="1400"/>
              <a:buChar char="●"/>
            </a:pPr>
            <a:r>
              <a:rPr lang="en"/>
              <a:t>to ensure that the called routine cannot modify the argument, the programmer can pass the parameter by value.</a:t>
            </a:r>
            <a:endParaRPr/>
          </a:p>
          <a:p>
            <a:pPr indent="-317500" lvl="0" marL="457200" rtl="0" algn="l">
              <a:lnSpc>
                <a:spcPct val="80000"/>
              </a:lnSpc>
              <a:spcBef>
                <a:spcPts val="0"/>
              </a:spcBef>
              <a:spcAft>
                <a:spcPts val="0"/>
              </a:spcAft>
              <a:buSzPts val="1400"/>
              <a:buChar char="●"/>
            </a:pPr>
            <a:r>
              <a:rPr lang="en"/>
              <a:t>the implementation of value parameters requires copying actuals to formals, a potentially time-consuming operation when arguments are</a:t>
            </a:r>
            <a:endParaRPr/>
          </a:p>
          <a:p>
            <a:pPr indent="0" lvl="0" marL="457200" rtl="0" algn="l">
              <a:lnSpc>
                <a:spcPct val="80000"/>
              </a:lnSpc>
              <a:spcBef>
                <a:spcPts val="0"/>
              </a:spcBef>
              <a:spcAft>
                <a:spcPts val="0"/>
              </a:spcAft>
              <a:buSzPts val="1400"/>
              <a:buNone/>
            </a:pPr>
            <a:r>
              <a:rPr lang="en"/>
              <a:t>large. Reference parameters can be implemented simply by passing an address. (Of course, accessing a parameter that is passed by reference requires an extra level of indirection. If the parameter is used often enough, the cost of this indirection may outweigh the cost of copying the argument.)</a:t>
            </a:r>
            <a:endParaRPr/>
          </a:p>
          <a:p>
            <a:pPr indent="0" lvl="0" marL="0" rtl="0" algn="l">
              <a:lnSpc>
                <a:spcPct val="80000"/>
              </a:lnSpc>
              <a:spcBef>
                <a:spcPts val="0"/>
              </a:spcBef>
              <a:spcAft>
                <a:spcPts val="0"/>
              </a:spcAft>
              <a:buSzPts val="1400"/>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811" name="Google Shape;811;p1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a:t>Special-Purpose Parameters</a:t>
            </a:r>
            <a:endParaRPr b="1"/>
          </a:p>
          <a:p>
            <a:pPr indent="-317500" lvl="0" marL="457200" rtl="0" algn="l">
              <a:lnSpc>
                <a:spcPct val="90000"/>
              </a:lnSpc>
              <a:spcBef>
                <a:spcPts val="1600"/>
              </a:spcBef>
              <a:spcAft>
                <a:spcPts val="0"/>
              </a:spcAft>
              <a:buSzPts val="1400"/>
              <a:buChar char="●"/>
            </a:pPr>
            <a:r>
              <a:rPr lang="en"/>
              <a:t>Default (Optional) Parameters</a:t>
            </a:r>
            <a:endParaRPr/>
          </a:p>
          <a:p>
            <a:pPr indent="-317500" lvl="0" marL="457200" rtl="0" algn="l">
              <a:lnSpc>
                <a:spcPct val="90000"/>
              </a:lnSpc>
              <a:spcBef>
                <a:spcPts val="0"/>
              </a:spcBef>
              <a:spcAft>
                <a:spcPts val="0"/>
              </a:spcAft>
              <a:buSzPts val="1400"/>
              <a:buChar char="●"/>
            </a:pPr>
            <a:r>
              <a:rPr lang="en"/>
              <a:t>Named Parameters</a:t>
            </a:r>
            <a:endParaRPr/>
          </a:p>
          <a:p>
            <a:pPr indent="457200" lvl="0" marL="457200" rtl="0" algn="l">
              <a:lnSpc>
                <a:spcPct val="90000"/>
              </a:lnSpc>
              <a:spcBef>
                <a:spcPts val="1600"/>
              </a:spcBef>
              <a:spcAft>
                <a:spcPts val="0"/>
              </a:spcAft>
              <a:buSzPts val="1400"/>
              <a:buNone/>
            </a:pPr>
            <a:r>
              <a:t/>
            </a:r>
            <a:endParaRPr/>
          </a:p>
          <a:p>
            <a:pPr indent="-317500" lvl="0" marL="457200" rtl="0" algn="l">
              <a:lnSpc>
                <a:spcPct val="90000"/>
              </a:lnSpc>
              <a:spcBef>
                <a:spcPts val="1600"/>
              </a:spcBef>
              <a:spcAft>
                <a:spcPts val="0"/>
              </a:spcAft>
              <a:buSzPts val="1400"/>
              <a:buChar char="●"/>
            </a:pPr>
            <a:r>
              <a:rPr lang="en"/>
              <a:t>Variable Numbers of Arguments</a:t>
            </a:r>
            <a:endParaRPr/>
          </a:p>
          <a:p>
            <a:pPr indent="0" lvl="0" marL="457200" rtl="0" algn="l">
              <a:lnSpc>
                <a:spcPct val="90000"/>
              </a:lnSpc>
              <a:spcBef>
                <a:spcPts val="1600"/>
              </a:spcBef>
              <a:spcAft>
                <a:spcPts val="1600"/>
              </a:spcAft>
              <a:buSzPts val="1400"/>
              <a:buNone/>
            </a:pPr>
            <a:r>
              <a:t/>
            </a:r>
            <a:endParaRPr/>
          </a:p>
        </p:txBody>
      </p:sp>
      <p:pic>
        <p:nvPicPr>
          <p:cNvPr id="812" name="Google Shape;812;p115"/>
          <p:cNvPicPr preferRelativeResize="0"/>
          <p:nvPr/>
        </p:nvPicPr>
        <p:blipFill rotWithShape="1">
          <a:blip r:embed="rId3">
            <a:alphaModFix/>
          </a:blip>
          <a:srcRect b="0" l="0" r="0" t="0"/>
          <a:stretch/>
        </p:blipFill>
        <p:spPr>
          <a:xfrm>
            <a:off x="1625475" y="3401163"/>
            <a:ext cx="4686300" cy="695325"/>
          </a:xfrm>
          <a:prstGeom prst="rect">
            <a:avLst/>
          </a:prstGeom>
          <a:noFill/>
          <a:ln>
            <a:noFill/>
          </a:ln>
        </p:spPr>
      </p:pic>
      <p:pic>
        <p:nvPicPr>
          <p:cNvPr id="813" name="Google Shape;813;p115"/>
          <p:cNvPicPr preferRelativeResize="0"/>
          <p:nvPr/>
        </p:nvPicPr>
        <p:blipFill rotWithShape="1">
          <a:blip r:embed="rId4">
            <a:alphaModFix/>
          </a:blip>
          <a:srcRect b="0" l="0" r="0" t="0"/>
          <a:stretch/>
        </p:blipFill>
        <p:spPr>
          <a:xfrm>
            <a:off x="1625475" y="2521913"/>
            <a:ext cx="3505200" cy="54292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Generic Subroutines and Modules</a:t>
            </a:r>
            <a:endParaRPr/>
          </a:p>
        </p:txBody>
      </p:sp>
      <p:sp>
        <p:nvSpPr>
          <p:cNvPr id="819" name="Google Shape;819;p1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Subroutines provide a natural way to perform an operation for a variety of different object (parameter) values. </a:t>
            </a:r>
            <a:endParaRPr/>
          </a:p>
          <a:p>
            <a:pPr indent="-317500" lvl="0" marL="457200" rtl="0" algn="l">
              <a:lnSpc>
                <a:spcPct val="90000"/>
              </a:lnSpc>
              <a:spcBef>
                <a:spcPts val="0"/>
              </a:spcBef>
              <a:spcAft>
                <a:spcPts val="0"/>
              </a:spcAft>
              <a:buSzPts val="1400"/>
              <a:buChar char="●"/>
            </a:pPr>
            <a:r>
              <a:rPr lang="en"/>
              <a:t>In large programs, the need also often arises to perform an operation for a variety of different object types. </a:t>
            </a:r>
            <a:endParaRPr/>
          </a:p>
          <a:p>
            <a:pPr indent="-317500" lvl="0" marL="457200" rtl="0" algn="l">
              <a:lnSpc>
                <a:spcPct val="90000"/>
              </a:lnSpc>
              <a:spcBef>
                <a:spcPts val="0"/>
              </a:spcBef>
              <a:spcAft>
                <a:spcPts val="0"/>
              </a:spcAft>
              <a:buSzPts val="1400"/>
              <a:buChar char="●"/>
            </a:pPr>
            <a:r>
              <a:rPr lang="en"/>
              <a:t>An operating system, for example, tends to make heavy use of queues, to hold processes, memory descriptors, file buffers, device control blocks, and a host of other objects. </a:t>
            </a:r>
            <a:endParaRPr/>
          </a:p>
          <a:p>
            <a:pPr indent="-317500" lvl="0" marL="457200" rtl="0" algn="l">
              <a:lnSpc>
                <a:spcPct val="90000"/>
              </a:lnSpc>
              <a:spcBef>
                <a:spcPts val="0"/>
              </a:spcBef>
              <a:spcAft>
                <a:spcPts val="0"/>
              </a:spcAft>
              <a:buSzPts val="1400"/>
              <a:buChar char="●"/>
            </a:pPr>
            <a:r>
              <a:rPr lang="en"/>
              <a:t>The characteristics of the queue data structure are independent of the characteristics of the items placed in the queue.</a:t>
            </a:r>
            <a:endParaRPr/>
          </a:p>
          <a:p>
            <a:pPr indent="-317500" lvl="0" marL="457200" rtl="0" algn="l">
              <a:lnSpc>
                <a:spcPct val="90000"/>
              </a:lnSpc>
              <a:spcBef>
                <a:spcPts val="0"/>
              </a:spcBef>
              <a:spcAft>
                <a:spcPts val="0"/>
              </a:spcAft>
              <a:buSzPts val="1400"/>
              <a:buChar char="●"/>
            </a:pPr>
            <a:r>
              <a:rPr lang="en"/>
              <a:t>Generic modules or classes are particularly valuable for creating </a:t>
            </a:r>
            <a:r>
              <a:rPr i="1" lang="en"/>
              <a:t>containers</a:t>
            </a:r>
            <a:endParaRPr i="1"/>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825" name="Google Shape;825;p1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Generic subroutines (methods) are needed in generic modules (classes), and may also be useful in their own right. </a:t>
            </a:r>
            <a:endParaRPr/>
          </a:p>
          <a:p>
            <a:pPr indent="-317500" lvl="0" marL="457200" rtl="0" algn="l">
              <a:lnSpc>
                <a:spcPct val="90000"/>
              </a:lnSpc>
              <a:spcBef>
                <a:spcPts val="0"/>
              </a:spcBef>
              <a:spcAft>
                <a:spcPts val="0"/>
              </a:spcAft>
              <a:buSzPts val="1400"/>
              <a:buChar char="●"/>
            </a:pPr>
            <a:r>
              <a:rPr lang="en"/>
              <a:t>A sorting routine, it needs to be able to tell when objects are smaller or larger than each other, but does not need to know anything else about them.</a:t>
            </a:r>
            <a:endParaRPr/>
          </a:p>
          <a:p>
            <a:pPr indent="-317500" lvl="0" marL="457200" rtl="0" algn="l">
              <a:lnSpc>
                <a:spcPct val="90000"/>
              </a:lnSpc>
              <a:spcBef>
                <a:spcPts val="0"/>
              </a:spcBef>
              <a:spcAft>
                <a:spcPts val="0"/>
              </a:spcAft>
              <a:buSzPts val="1400"/>
              <a:buChar char="●"/>
            </a:pPr>
            <a:r>
              <a:rPr lang="en"/>
              <a:t>Min routine</a:t>
            </a:r>
            <a:endParaRPr/>
          </a:p>
          <a:p>
            <a:pPr indent="-317500" lvl="0" marL="457200" rtl="0" algn="l">
              <a:lnSpc>
                <a:spcPct val="90000"/>
              </a:lnSpc>
              <a:spcBef>
                <a:spcPts val="0"/>
              </a:spcBef>
              <a:spcAft>
                <a:spcPts val="0"/>
              </a:spcAft>
              <a:buSzPts val="1400"/>
              <a:buChar char="●"/>
            </a:pPr>
            <a:r>
              <a:rPr lang="en"/>
              <a:t>Here</a:t>
            </a:r>
            <a:r>
              <a:rPr b="1" lang="en"/>
              <a:t> Implicit parametric polymorphism</a:t>
            </a:r>
            <a:r>
              <a:rPr lang="en"/>
              <a:t> could be applied but it makes the compiler substantially slower and more complicated. Alternative is </a:t>
            </a:r>
            <a:r>
              <a:rPr b="1" lang="en"/>
              <a:t>explicitly polymorphic</a:t>
            </a:r>
            <a:endParaRPr b="1"/>
          </a:p>
          <a:p>
            <a:pPr indent="-317500" lvl="0" marL="457200" rtl="0" algn="l">
              <a:lnSpc>
                <a:spcPct val="90000"/>
              </a:lnSpc>
              <a:spcBef>
                <a:spcPts val="0"/>
              </a:spcBef>
              <a:spcAft>
                <a:spcPts val="0"/>
              </a:spcAft>
              <a:buSzPts val="1400"/>
              <a:buChar char="●"/>
            </a:pPr>
            <a:r>
              <a:rPr lang="en"/>
              <a:t>Generic modules or classes are particularly valuable for creating containers data abstractions that hold a collection of objects, but whose operations are generally oblivious to the type of those objects.</a:t>
            </a:r>
            <a:endParaRPr/>
          </a:p>
          <a:p>
            <a:pPr indent="-317500" lvl="0" marL="457200" rtl="0" algn="l">
              <a:lnSpc>
                <a:spcPct val="90000"/>
              </a:lnSpc>
              <a:spcBef>
                <a:spcPts val="0"/>
              </a:spcBef>
              <a:spcAft>
                <a:spcPts val="0"/>
              </a:spcAft>
              <a:buSzPts val="1400"/>
              <a:buChar char="●"/>
            </a:pPr>
            <a:r>
              <a:rPr lang="en"/>
              <a:t>Languages that support generic subrountines ar include Ada, C++ (which calls them templates), Clu, Eiffel, Modula-3, Java, and C#.</a:t>
            </a:r>
            <a:endParaRPr/>
          </a:p>
          <a:p>
            <a:pPr indent="0" lvl="0" marL="457200" rtl="0" algn="l">
              <a:lnSpc>
                <a:spcPct val="90000"/>
              </a:lnSpc>
              <a:spcBef>
                <a:spcPts val="1600"/>
              </a:spcBef>
              <a:spcAft>
                <a:spcPts val="0"/>
              </a:spcAft>
              <a:buSzPts val="1400"/>
              <a:buNone/>
            </a:pPr>
            <a:r>
              <a:t/>
            </a:r>
            <a:endParaRPr/>
          </a:p>
          <a:p>
            <a:pPr indent="0" lvl="0" marL="457200" rtl="0" algn="l">
              <a:lnSpc>
                <a:spcPct val="90000"/>
              </a:lnSpc>
              <a:spcBef>
                <a:spcPts val="16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Exception Handling</a:t>
            </a:r>
            <a:endParaRPr/>
          </a:p>
        </p:txBody>
      </p:sp>
      <p:sp>
        <p:nvSpPr>
          <p:cNvPr id="831" name="Google Shape;831;p1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An exception can be defined as an unexpected—or at least unusual—condition that arises during program execution, and that cannot easily be handled in the local context. </a:t>
            </a:r>
            <a:endParaRPr/>
          </a:p>
          <a:p>
            <a:pPr indent="-317500" lvl="0" marL="457200" rtl="0" algn="l">
              <a:lnSpc>
                <a:spcPct val="90000"/>
              </a:lnSpc>
              <a:spcBef>
                <a:spcPts val="0"/>
              </a:spcBef>
              <a:spcAft>
                <a:spcPts val="0"/>
              </a:spcAft>
              <a:buSzPts val="1400"/>
              <a:buChar char="●"/>
            </a:pPr>
            <a:r>
              <a:rPr lang="en"/>
              <a:t>It may be detected automatically by the language implementation,or the program may raise it explicitly.</a:t>
            </a:r>
            <a:endParaRPr/>
          </a:p>
          <a:p>
            <a:pPr indent="-317500" lvl="0" marL="457200" rtl="0" algn="l">
              <a:lnSpc>
                <a:spcPct val="90000"/>
              </a:lnSpc>
              <a:spcBef>
                <a:spcPts val="0"/>
              </a:spcBef>
              <a:spcAft>
                <a:spcPts val="0"/>
              </a:spcAft>
              <a:buSzPts val="1400"/>
              <a:buChar char="●"/>
            </a:pPr>
            <a:r>
              <a:rPr lang="en"/>
              <a:t>Clu, Ada, Modula-3, Python, PHP, Ruby, C++, Java, C#, and ML,</a:t>
            </a:r>
            <a:endParaRPr/>
          </a:p>
          <a:p>
            <a:pPr indent="0" lvl="0" marL="457200" rtl="0" algn="l">
              <a:lnSpc>
                <a:spcPct val="90000"/>
              </a:lnSpc>
              <a:spcBef>
                <a:spcPts val="1600"/>
              </a:spcBef>
              <a:spcAft>
                <a:spcPts val="1600"/>
              </a:spcAft>
              <a:buSzPts val="1400"/>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837" name="Google Shape;837;p1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t/>
            </a:r>
            <a:endParaRPr/>
          </a:p>
          <a:p>
            <a:pPr indent="0" lvl="0" marL="0" rtl="0" algn="l">
              <a:lnSpc>
                <a:spcPct val="90000"/>
              </a:lnSpc>
              <a:spcBef>
                <a:spcPts val="1600"/>
              </a:spcBef>
              <a:spcAft>
                <a:spcPts val="0"/>
              </a:spcAft>
              <a:buSzPts val="1400"/>
              <a:buNone/>
            </a:pPr>
            <a:r>
              <a:t/>
            </a:r>
            <a:endParaRPr/>
          </a:p>
          <a:p>
            <a:pPr indent="0" lvl="0" marL="0" rtl="0" algn="l">
              <a:lnSpc>
                <a:spcPct val="90000"/>
              </a:lnSpc>
              <a:spcBef>
                <a:spcPts val="1600"/>
              </a:spcBef>
              <a:spcAft>
                <a:spcPts val="0"/>
              </a:spcAft>
              <a:buSzPts val="1400"/>
              <a:buNone/>
            </a:pPr>
            <a:r>
              <a:t/>
            </a:r>
            <a:endParaRPr/>
          </a:p>
          <a:p>
            <a:pPr indent="-317500" lvl="0" marL="457200" rtl="0" algn="l">
              <a:lnSpc>
                <a:spcPct val="90000"/>
              </a:lnSpc>
              <a:spcBef>
                <a:spcPts val="1600"/>
              </a:spcBef>
              <a:spcAft>
                <a:spcPts val="0"/>
              </a:spcAft>
              <a:buSzPts val="1400"/>
              <a:buChar char="●"/>
            </a:pPr>
            <a:r>
              <a:rPr lang="en"/>
              <a:t>Rule,</a:t>
            </a:r>
            <a:endParaRPr/>
          </a:p>
          <a:p>
            <a:pPr indent="-317500" lvl="1" marL="914400" rtl="0" algn="l">
              <a:lnSpc>
                <a:spcPct val="90000"/>
              </a:lnSpc>
              <a:spcBef>
                <a:spcPts val="0"/>
              </a:spcBef>
              <a:spcAft>
                <a:spcPts val="0"/>
              </a:spcAft>
              <a:buSzPts val="1400"/>
              <a:buChar char="○"/>
            </a:pPr>
            <a:r>
              <a:rPr lang="en"/>
              <a:t> if an exception is not handled within the current subroutine, Propagation of an exception out of a called routine then the subroutine returns abruptly and the exception is raised at the point of call.</a:t>
            </a:r>
            <a:endParaRPr/>
          </a:p>
          <a:p>
            <a:pPr indent="-317500" lvl="1" marL="914400" rtl="0" algn="l">
              <a:lnSpc>
                <a:spcPct val="90000"/>
              </a:lnSpc>
              <a:spcBef>
                <a:spcPts val="0"/>
              </a:spcBef>
              <a:spcAft>
                <a:spcPts val="0"/>
              </a:spcAft>
              <a:buSzPts val="1400"/>
              <a:buChar char="○"/>
            </a:pPr>
            <a:r>
              <a:rPr lang="en"/>
              <a:t>When an exception occurs in agiven block of code but cannot be handled locally, it is often important to declare a local handler that cleans up any resources allocated in the local block, and then “reraises” the exception, so that it will continue to propagate back to a handler that can (hopefully) recover.</a:t>
            </a:r>
            <a:endParaRPr/>
          </a:p>
          <a:p>
            <a:pPr indent="-317500" lvl="1" marL="914400" rtl="0" algn="l">
              <a:lnSpc>
                <a:spcPct val="90000"/>
              </a:lnSpc>
              <a:spcBef>
                <a:spcPts val="0"/>
              </a:spcBef>
              <a:spcAft>
                <a:spcPts val="0"/>
              </a:spcAft>
              <a:buSzPts val="1400"/>
              <a:buChar char="○"/>
            </a:pPr>
            <a:r>
              <a:rPr lang="en"/>
              <a:t>if recovery is not possible, a handler can at least print a helpful error message before the program terminates.</a:t>
            </a:r>
            <a:endParaRPr/>
          </a:p>
          <a:p>
            <a:pPr indent="0" lvl="0" marL="914400" rtl="0" algn="l">
              <a:lnSpc>
                <a:spcPct val="90000"/>
              </a:lnSpc>
              <a:spcBef>
                <a:spcPts val="1600"/>
              </a:spcBef>
              <a:spcAft>
                <a:spcPts val="1600"/>
              </a:spcAft>
              <a:buSzPts val="1400"/>
              <a:buNone/>
            </a:pPr>
            <a:r>
              <a:t/>
            </a:r>
            <a:endParaRPr/>
          </a:p>
        </p:txBody>
      </p:sp>
      <p:pic>
        <p:nvPicPr>
          <p:cNvPr id="838" name="Google Shape;838;p119"/>
          <p:cNvPicPr preferRelativeResize="0"/>
          <p:nvPr/>
        </p:nvPicPr>
        <p:blipFill rotWithShape="1">
          <a:blip r:embed="rId3">
            <a:alphaModFix/>
          </a:blip>
          <a:srcRect b="0" l="0" r="0" t="0"/>
          <a:stretch/>
        </p:blipFill>
        <p:spPr>
          <a:xfrm>
            <a:off x="209550" y="125475"/>
            <a:ext cx="3747200" cy="2362200"/>
          </a:xfrm>
          <a:prstGeom prst="rect">
            <a:avLst/>
          </a:prstGeom>
          <a:noFill/>
          <a:ln>
            <a:noFill/>
          </a:ln>
        </p:spPr>
      </p:pic>
      <p:pic>
        <p:nvPicPr>
          <p:cNvPr id="839" name="Google Shape;839;p119"/>
          <p:cNvPicPr preferRelativeResize="0"/>
          <p:nvPr/>
        </p:nvPicPr>
        <p:blipFill rotWithShape="1">
          <a:blip r:embed="rId4">
            <a:alphaModFix/>
          </a:blip>
          <a:srcRect b="0" l="0" r="0" t="0"/>
          <a:stretch/>
        </p:blipFill>
        <p:spPr>
          <a:xfrm>
            <a:off x="3956747" y="125475"/>
            <a:ext cx="5131575" cy="2266950"/>
          </a:xfrm>
          <a:prstGeom prst="rect">
            <a:avLst/>
          </a:prstGeom>
          <a:noFill/>
          <a:ln>
            <a:noFill/>
          </a:ln>
        </p:spPr>
      </p:pic>
      <p:cxnSp>
        <p:nvCxnSpPr>
          <p:cNvPr id="840" name="Google Shape;840;p119"/>
          <p:cNvCxnSpPr/>
          <p:nvPr/>
        </p:nvCxnSpPr>
        <p:spPr>
          <a:xfrm>
            <a:off x="3442400" y="650"/>
            <a:ext cx="19800" cy="2482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2"/>
          <p:cNvPicPr preferRelativeResize="0"/>
          <p:nvPr/>
        </p:nvPicPr>
        <p:blipFill rotWithShape="1">
          <a:blip r:embed="rId3">
            <a:alphaModFix/>
          </a:blip>
          <a:srcRect b="0" l="0" r="0" t="0"/>
          <a:stretch/>
        </p:blipFill>
        <p:spPr>
          <a:xfrm>
            <a:off x="1366838" y="273844"/>
            <a:ext cx="6410325" cy="4845844"/>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846" name="Google Shape;846;p1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rPr lang="en"/>
              <a:t>Exception Propagation</a:t>
            </a:r>
            <a:endParaRPr/>
          </a:p>
        </p:txBody>
      </p:sp>
      <p:pic>
        <p:nvPicPr>
          <p:cNvPr id="847" name="Google Shape;847;p120"/>
          <p:cNvPicPr preferRelativeResize="0"/>
          <p:nvPr/>
        </p:nvPicPr>
        <p:blipFill rotWithShape="1">
          <a:blip r:embed="rId3">
            <a:alphaModFix/>
          </a:blip>
          <a:srcRect b="0" l="0" r="0" t="0"/>
          <a:stretch/>
        </p:blipFill>
        <p:spPr>
          <a:xfrm>
            <a:off x="716950" y="1793975"/>
            <a:ext cx="6305550" cy="32766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800"/>
              </a:spcBef>
              <a:spcAft>
                <a:spcPts val="1600"/>
              </a:spcAft>
              <a:buClr>
                <a:schemeClr val="dk1"/>
              </a:buClr>
              <a:buSzPts val="1100"/>
              <a:buFont typeface="Arial"/>
              <a:buNone/>
            </a:pPr>
            <a:r>
              <a:rPr lang="en"/>
              <a:t>Coroutines</a:t>
            </a:r>
            <a:endParaRPr/>
          </a:p>
        </p:txBody>
      </p:sp>
      <p:sp>
        <p:nvSpPr>
          <p:cNvPr id="853" name="Google Shape;853;p1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228600" lvl="0" marL="457200" rtl="0" algn="l">
              <a:lnSpc>
                <a:spcPct val="90000"/>
              </a:lnSpc>
              <a:spcBef>
                <a:spcPts val="8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Events</a:t>
            </a:r>
            <a:endParaRPr/>
          </a:p>
        </p:txBody>
      </p:sp>
      <p:sp>
        <p:nvSpPr>
          <p:cNvPr id="859" name="Google Shape;859;p12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An event is something to which a running program (a process) needs to respond, but which occurs outside the program, at an unpredictable time. </a:t>
            </a:r>
            <a:endParaRPr/>
          </a:p>
          <a:p>
            <a:pPr indent="-317500" lvl="0" marL="457200" rtl="0" algn="l">
              <a:lnSpc>
                <a:spcPct val="90000"/>
              </a:lnSpc>
              <a:spcBef>
                <a:spcPts val="0"/>
              </a:spcBef>
              <a:spcAft>
                <a:spcPts val="0"/>
              </a:spcAft>
              <a:buSzPts val="1400"/>
              <a:buChar char="●"/>
            </a:pPr>
            <a:r>
              <a:rPr lang="en"/>
              <a:t>Common events are inputs to a </a:t>
            </a:r>
            <a:endParaRPr/>
          </a:p>
          <a:p>
            <a:pPr indent="-317500" lvl="1" marL="914400" rtl="0" algn="l">
              <a:lnSpc>
                <a:spcPct val="90000"/>
              </a:lnSpc>
              <a:spcBef>
                <a:spcPts val="0"/>
              </a:spcBef>
              <a:spcAft>
                <a:spcPts val="0"/>
              </a:spcAft>
              <a:buSzPts val="1400"/>
              <a:buChar char="○"/>
            </a:pPr>
            <a:r>
              <a:rPr lang="en"/>
              <a:t>graphical user interface (GUI) system: keystrokes, mouse motions, button clicks. </a:t>
            </a:r>
            <a:endParaRPr/>
          </a:p>
          <a:p>
            <a:pPr indent="-317500" lvl="1" marL="914400" rtl="0" algn="l">
              <a:lnSpc>
                <a:spcPct val="90000"/>
              </a:lnSpc>
              <a:spcBef>
                <a:spcPts val="0"/>
              </a:spcBef>
              <a:spcAft>
                <a:spcPts val="0"/>
              </a:spcAft>
              <a:buSzPts val="1400"/>
              <a:buChar char="○"/>
            </a:pPr>
            <a:r>
              <a:rPr lang="en"/>
              <a:t>network operations or other asynchronous I/O activity: the arrival of a message, the completion of a previously requested disk operation.</a:t>
            </a:r>
            <a:endParaRPr/>
          </a:p>
          <a:p>
            <a:pPr indent="-317500" lvl="0" marL="457200" rtl="0" algn="l">
              <a:lnSpc>
                <a:spcPct val="90000"/>
              </a:lnSpc>
              <a:spcBef>
                <a:spcPts val="0"/>
              </a:spcBef>
              <a:spcAft>
                <a:spcPts val="0"/>
              </a:spcAft>
              <a:buSzPts val="1400"/>
              <a:buChar char="●"/>
            </a:pPr>
            <a:r>
              <a:rPr lang="en"/>
              <a:t>Sequential Handlers</a:t>
            </a:r>
            <a:endParaRPr/>
          </a:p>
          <a:p>
            <a:pPr indent="-317500" lvl="1" marL="914400" rtl="0" algn="l">
              <a:lnSpc>
                <a:spcPct val="90000"/>
              </a:lnSpc>
              <a:spcBef>
                <a:spcPts val="0"/>
              </a:spcBef>
              <a:spcAft>
                <a:spcPts val="0"/>
              </a:spcAft>
              <a:buSzPts val="1400"/>
              <a:buChar char="○"/>
            </a:pPr>
            <a:r>
              <a:rPr lang="en"/>
              <a:t>Need to change the traditionally, event handlers were implemented in sequential programming languages</a:t>
            </a:r>
            <a:endParaRPr/>
          </a:p>
          <a:p>
            <a:pPr indent="-317500" lvl="1" marL="914400" rtl="0" algn="l">
              <a:lnSpc>
                <a:spcPct val="90000"/>
              </a:lnSpc>
              <a:spcBef>
                <a:spcPts val="0"/>
              </a:spcBef>
              <a:spcAft>
                <a:spcPts val="0"/>
              </a:spcAft>
              <a:buSzPts val="1400"/>
              <a:buChar char="○"/>
            </a:pPr>
            <a:r>
              <a:rPr lang="en"/>
              <a:t>synchronize access to such shared structures </a:t>
            </a:r>
            <a:endParaRPr/>
          </a:p>
          <a:p>
            <a:pPr indent="0" lvl="0" marL="914400" rtl="0" algn="l">
              <a:lnSpc>
                <a:spcPct val="90000"/>
              </a:lnSpc>
              <a:spcBef>
                <a:spcPts val="16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865" name="Google Shape;865;p1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Thread-Based Handlers</a:t>
            </a:r>
            <a:endParaRPr/>
          </a:p>
          <a:p>
            <a:pPr indent="-317500" lvl="1" marL="914400" rtl="0" algn="l">
              <a:lnSpc>
                <a:spcPct val="90000"/>
              </a:lnSpc>
              <a:spcBef>
                <a:spcPts val="0"/>
              </a:spcBef>
              <a:spcAft>
                <a:spcPts val="0"/>
              </a:spcAft>
              <a:buSzPts val="1400"/>
              <a:buChar char="○"/>
            </a:pPr>
            <a:r>
              <a:rPr lang="en"/>
              <a:t>events are often handled by a separate thread of control, rather than by spontaneous subroutine calls.</a:t>
            </a:r>
            <a:endParaRPr/>
          </a:p>
          <a:p>
            <a:pPr indent="-317500" lvl="1" marL="914400" rtl="0" algn="l">
              <a:lnSpc>
                <a:spcPct val="90000"/>
              </a:lnSpc>
              <a:spcBef>
                <a:spcPts val="0"/>
              </a:spcBef>
              <a:spcAft>
                <a:spcPts val="0"/>
              </a:spcAft>
              <a:buSzPts val="1400"/>
              <a:buChar char="○"/>
            </a:pPr>
            <a:r>
              <a:rPr lang="en"/>
              <a:t>To protect the integrity of shared data structures, the main program and the handler thread(s) will generally require a full-fledged synchronization mechanism</a:t>
            </a:r>
            <a:endParaRPr/>
          </a:p>
          <a:p>
            <a:pPr indent="-317500" lvl="1" marL="914400" rtl="0" algn="l">
              <a:lnSpc>
                <a:spcPct val="90000"/>
              </a:lnSpc>
              <a:spcBef>
                <a:spcPts val="0"/>
              </a:spcBef>
              <a:spcAft>
                <a:spcPts val="0"/>
              </a:spcAft>
              <a:buSzPts val="1400"/>
              <a:buChar char="○"/>
            </a:pPr>
            <a:r>
              <a:rPr lang="en"/>
              <a:t>C#, Java</a:t>
            </a:r>
            <a:endParaRPr/>
          </a:p>
          <a:p>
            <a:pPr indent="0" lvl="0" marL="914400" rtl="0" algn="l">
              <a:lnSpc>
                <a:spcPct val="90000"/>
              </a:lnSpc>
              <a:spcBef>
                <a:spcPts val="16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Books</a:t>
            </a:r>
            <a:endParaRPr/>
          </a:p>
        </p:txBody>
      </p:sp>
      <p:sp>
        <p:nvSpPr>
          <p:cNvPr id="871" name="Google Shape;871;p1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u="sng">
                <a:solidFill>
                  <a:schemeClr val="hlink"/>
                </a:solidFill>
                <a:hlinkClick r:id="rId3"/>
              </a:rPr>
              <a:t>Understanding Programming Languages, Ben Ari </a:t>
            </a:r>
            <a:r>
              <a:rPr lang="en"/>
              <a:t>[Chapter 1]</a:t>
            </a:r>
            <a:endParaRPr/>
          </a:p>
          <a:p>
            <a:pPr indent="-171450" lvl="0" marL="177800" rtl="0" algn="l">
              <a:lnSpc>
                <a:spcPct val="90000"/>
              </a:lnSpc>
              <a:spcBef>
                <a:spcPts val="800"/>
              </a:spcBef>
              <a:spcAft>
                <a:spcPts val="1600"/>
              </a:spcAft>
              <a:buClr>
                <a:schemeClr val="dk1"/>
              </a:buClr>
              <a:buSzPts val="2100"/>
              <a:buChar char="●"/>
            </a:pPr>
            <a:r>
              <a:rPr lang="en"/>
              <a:t>Scott M L, Programming Language Pragmatics, 3rd Edn., Morgan Kaufmann Publishers, 2009  [Chapters: 1(1.1-1.5), 3, 6, 7 (7.1.7.2,7.3) and 8]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Difference between paradigms</a:t>
            </a:r>
            <a:endParaRPr/>
          </a:p>
        </p:txBody>
      </p:sp>
      <p:sp>
        <p:nvSpPr>
          <p:cNvPr id="149" name="Google Shape;149;p13"/>
          <p:cNvSpPr txBox="1"/>
          <p:nvPr>
            <p:ph idx="1" type="body"/>
          </p:nvPr>
        </p:nvSpPr>
        <p:spPr>
          <a:xfrm>
            <a:off x="485775" y="1148387"/>
            <a:ext cx="7886700" cy="402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600"/>
              </a:spcAft>
              <a:buClr>
                <a:schemeClr val="dk1"/>
              </a:buClr>
              <a:buSzPts val="2100"/>
              <a:buNone/>
            </a:pPr>
            <a:r>
              <a:rPr b="1" lang="en"/>
              <a:t>Imperative                               /                          Declarative</a:t>
            </a:r>
            <a:endParaRPr b="1"/>
          </a:p>
        </p:txBody>
      </p:sp>
      <p:pic>
        <p:nvPicPr>
          <p:cNvPr id="150" name="Google Shape;150;p13"/>
          <p:cNvPicPr preferRelativeResize="0"/>
          <p:nvPr/>
        </p:nvPicPr>
        <p:blipFill rotWithShape="1">
          <a:blip r:embed="rId3">
            <a:alphaModFix/>
          </a:blip>
          <a:srcRect b="0" l="0" r="0" t="0"/>
          <a:stretch/>
        </p:blipFill>
        <p:spPr>
          <a:xfrm>
            <a:off x="1369430" y="1897067"/>
            <a:ext cx="4371254" cy="3246433"/>
          </a:xfrm>
          <a:prstGeom prst="rect">
            <a:avLst/>
          </a:prstGeom>
          <a:noFill/>
          <a:ln>
            <a:noFill/>
          </a:ln>
        </p:spPr>
      </p:pic>
      <p:sp>
        <p:nvSpPr>
          <p:cNvPr id="151" name="Google Shape;151;p13"/>
          <p:cNvSpPr txBox="1"/>
          <p:nvPr/>
        </p:nvSpPr>
        <p:spPr>
          <a:xfrm>
            <a:off x="628650" y="1550819"/>
            <a:ext cx="5766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HOW                                                                                  WHAT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p:nvPr/>
        </p:nvSpPr>
        <p:spPr>
          <a:xfrm>
            <a:off x="1735931" y="750094"/>
            <a:ext cx="6329400" cy="4393200"/>
          </a:xfrm>
          <a:prstGeom prst="cloudCallout">
            <a:avLst>
              <a:gd fmla="val -20833" name="adj1"/>
              <a:gd fmla="val 62500" name="adj2"/>
            </a:avLst>
          </a:prstGeom>
          <a:solidFill>
            <a:srgbClr val="DDEAF6"/>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7" name="Google Shape;157;p14"/>
          <p:cNvSpPr txBox="1"/>
          <p:nvPr>
            <p:ph type="title"/>
          </p:nvPr>
        </p:nvSpPr>
        <p:spPr>
          <a:xfrm>
            <a:off x="628650" y="-135731"/>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Procedural</a:t>
            </a:r>
            <a:endParaRPr/>
          </a:p>
        </p:txBody>
      </p:sp>
      <p:pic>
        <p:nvPicPr>
          <p:cNvPr id="158" name="Google Shape;158;p14"/>
          <p:cNvPicPr preferRelativeResize="0"/>
          <p:nvPr/>
        </p:nvPicPr>
        <p:blipFill rotWithShape="1">
          <a:blip r:embed="rId3">
            <a:alphaModFix/>
          </a:blip>
          <a:srcRect b="0" l="0" r="0" t="0"/>
          <a:stretch/>
        </p:blipFill>
        <p:spPr>
          <a:xfrm>
            <a:off x="2803238" y="1753060"/>
            <a:ext cx="3783298" cy="2218821"/>
          </a:xfrm>
          <a:prstGeom prst="rect">
            <a:avLst/>
          </a:prstGeom>
          <a:noFill/>
          <a:ln>
            <a:noFill/>
          </a:ln>
        </p:spPr>
      </p:pic>
      <p:sp>
        <p:nvSpPr>
          <p:cNvPr id="159" name="Google Shape;159;p14"/>
          <p:cNvSpPr txBox="1"/>
          <p:nvPr/>
        </p:nvSpPr>
        <p:spPr>
          <a:xfrm>
            <a:off x="7036594" y="2585472"/>
            <a:ext cx="9804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Global Data</a:t>
            </a:r>
            <a:endParaRPr b="1" i="0" sz="1400" u="none" cap="none" strike="noStrike">
              <a:solidFill>
                <a:schemeClr val="dk1"/>
              </a:solidFill>
              <a:latin typeface="Calibri"/>
              <a:ea typeface="Calibri"/>
              <a:cs typeface="Calibri"/>
              <a:sym typeface="Calibri"/>
            </a:endParaRPr>
          </a:p>
        </p:txBody>
      </p:sp>
      <p:sp>
        <p:nvSpPr>
          <p:cNvPr id="160" name="Google Shape;160;p14"/>
          <p:cNvSpPr txBox="1"/>
          <p:nvPr/>
        </p:nvSpPr>
        <p:spPr>
          <a:xfrm>
            <a:off x="4900613" y="1291181"/>
            <a:ext cx="9804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Global Data</a:t>
            </a:r>
            <a:endParaRPr b="1" i="0" sz="1400" u="none" cap="none" strike="noStrike">
              <a:solidFill>
                <a:schemeClr val="dk1"/>
              </a:solidFill>
              <a:latin typeface="Calibri"/>
              <a:ea typeface="Calibri"/>
              <a:cs typeface="Calibri"/>
              <a:sym typeface="Calibri"/>
            </a:endParaRPr>
          </a:p>
        </p:txBody>
      </p:sp>
      <p:sp>
        <p:nvSpPr>
          <p:cNvPr id="161" name="Google Shape;161;p14"/>
          <p:cNvSpPr txBox="1"/>
          <p:nvPr/>
        </p:nvSpPr>
        <p:spPr>
          <a:xfrm>
            <a:off x="4572000" y="4538452"/>
            <a:ext cx="9804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Global Data</a:t>
            </a:r>
            <a:endParaRPr b="1" i="0" sz="1400" u="none" cap="none" strike="noStrike">
              <a:solidFill>
                <a:schemeClr val="dk1"/>
              </a:solidFill>
              <a:latin typeface="Calibri"/>
              <a:ea typeface="Calibri"/>
              <a:cs typeface="Calibri"/>
              <a:sym typeface="Calibri"/>
            </a:endParaRPr>
          </a:p>
        </p:txBody>
      </p:sp>
      <p:sp>
        <p:nvSpPr>
          <p:cNvPr id="162" name="Google Shape;162;p14"/>
          <p:cNvSpPr txBox="1"/>
          <p:nvPr/>
        </p:nvSpPr>
        <p:spPr>
          <a:xfrm>
            <a:off x="1793257" y="2585472"/>
            <a:ext cx="9804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Global Data</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rtl="0" algn="l">
              <a:lnSpc>
                <a:spcPct val="100000"/>
              </a:lnSpc>
              <a:spcBef>
                <a:spcPts val="0"/>
              </a:spcBef>
              <a:spcAft>
                <a:spcPts val="0"/>
              </a:spcAft>
              <a:buClr>
                <a:schemeClr val="dk2"/>
              </a:buClr>
              <a:buSzPts val="1800"/>
              <a:buChar char="●"/>
            </a:pPr>
            <a:r>
              <a:rPr lang="en"/>
              <a:t>programming paradigm built around the idea that programs are sequences of instructions to be executed</a:t>
            </a:r>
            <a:endParaRPr b="1" sz="1200">
              <a:solidFill>
                <a:srgbClr val="202124"/>
              </a:solidFill>
              <a:highlight>
                <a:srgbClr val="FFFFFF"/>
              </a:highlight>
              <a:latin typeface="Roboto"/>
              <a:ea typeface="Roboto"/>
              <a:cs typeface="Roboto"/>
              <a:sym typeface="Roboto"/>
            </a:endParaRPr>
          </a:p>
          <a:p>
            <a:pPr indent="-342900" lvl="0" marL="457200" rtl="0" algn="l">
              <a:lnSpc>
                <a:spcPct val="100000"/>
              </a:lnSpc>
              <a:spcBef>
                <a:spcPts val="0"/>
              </a:spcBef>
              <a:spcAft>
                <a:spcPts val="0"/>
              </a:spcAft>
              <a:buClr>
                <a:schemeClr val="dk2"/>
              </a:buClr>
              <a:buSzPts val="1800"/>
              <a:buChar char="●"/>
            </a:pPr>
            <a:r>
              <a:rPr lang="en"/>
              <a:t>Program code is divided up into procedures, discrete blocks of code that carry out a single task. </a:t>
            </a:r>
            <a:endParaRPr/>
          </a:p>
          <a:p>
            <a:pPr indent="-342900" lvl="0" marL="457200" rtl="0" algn="l">
              <a:lnSpc>
                <a:spcPct val="100000"/>
              </a:lnSpc>
              <a:spcBef>
                <a:spcPts val="0"/>
              </a:spcBef>
              <a:spcAft>
                <a:spcPts val="0"/>
              </a:spcAft>
              <a:buClr>
                <a:schemeClr val="dk2"/>
              </a:buClr>
              <a:buSzPts val="1800"/>
              <a:buChar char="●"/>
            </a:pPr>
            <a:r>
              <a:rPr lang="en"/>
              <a:t>Procedures, also known as routines, subroutines, or functions, simply contain a series of computational steps to be carried out in the order specified by the programmer</a:t>
            </a:r>
            <a:endParaRPr sz="1400">
              <a:solidFill>
                <a:schemeClr val="dk1"/>
              </a:solidFill>
            </a:endParaRPr>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Procedural</a:t>
            </a:r>
            <a:endParaRPr/>
          </a:p>
        </p:txBody>
      </p:sp>
      <p:sp>
        <p:nvSpPr>
          <p:cNvPr id="173" name="Google Shape;173;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1600"/>
              </a:spcAft>
              <a:buClr>
                <a:schemeClr val="dk1"/>
              </a:buClr>
              <a:buSzPts val="2100"/>
              <a:buChar char="●"/>
            </a:pPr>
            <a:r>
              <a:rPr lang="en"/>
              <a:t>C</a:t>
            </a:r>
            <a:endParaRPr/>
          </a:p>
        </p:txBody>
      </p:sp>
      <p:pic>
        <p:nvPicPr>
          <p:cNvPr id="174" name="Google Shape;174;p16"/>
          <p:cNvPicPr preferRelativeResize="0"/>
          <p:nvPr/>
        </p:nvPicPr>
        <p:blipFill rotWithShape="1">
          <a:blip r:embed="rId3">
            <a:alphaModFix/>
          </a:blip>
          <a:srcRect b="0" l="0" r="0" t="0"/>
          <a:stretch/>
        </p:blipFill>
        <p:spPr>
          <a:xfrm>
            <a:off x="1832215" y="1835229"/>
            <a:ext cx="5943304" cy="27024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7"/>
          <p:cNvPicPr preferRelativeResize="0"/>
          <p:nvPr/>
        </p:nvPicPr>
        <p:blipFill rotWithShape="1">
          <a:blip r:embed="rId3">
            <a:alphaModFix/>
          </a:blip>
          <a:srcRect b="0" l="0" r="0" t="0"/>
          <a:stretch/>
        </p:blipFill>
        <p:spPr>
          <a:xfrm>
            <a:off x="1546644" y="981818"/>
            <a:ext cx="5808646" cy="4056618"/>
          </a:xfrm>
          <a:prstGeom prst="rect">
            <a:avLst/>
          </a:prstGeom>
          <a:noFill/>
          <a:ln>
            <a:noFill/>
          </a:ln>
        </p:spPr>
      </p:pic>
      <p:sp>
        <p:nvSpPr>
          <p:cNvPr id="180" name="Google Shape;180;p17"/>
          <p:cNvSpPr txBox="1"/>
          <p:nvPr/>
        </p:nvSpPr>
        <p:spPr>
          <a:xfrm>
            <a:off x="628650" y="203569"/>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Object Oriented</a:t>
            </a:r>
            <a:endParaRPr b="0" i="0" sz="33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86" name="Google Shape;186;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rtl="0" algn="l">
              <a:lnSpc>
                <a:spcPct val="100000"/>
              </a:lnSpc>
              <a:spcBef>
                <a:spcPts val="0"/>
              </a:spcBef>
              <a:spcAft>
                <a:spcPts val="0"/>
              </a:spcAft>
              <a:buClr>
                <a:schemeClr val="dk2"/>
              </a:buClr>
              <a:buSzPts val="1800"/>
              <a:buChar char="●"/>
            </a:pPr>
            <a:r>
              <a:rPr lang="en"/>
              <a:t>Emphasis is on data rather procedure. </a:t>
            </a:r>
            <a:endParaRPr/>
          </a:p>
          <a:p>
            <a:pPr indent="-342900" lvl="0" marL="457200" rtl="0" algn="l">
              <a:lnSpc>
                <a:spcPct val="100000"/>
              </a:lnSpc>
              <a:spcBef>
                <a:spcPts val="0"/>
              </a:spcBef>
              <a:spcAft>
                <a:spcPts val="0"/>
              </a:spcAft>
              <a:buClr>
                <a:schemeClr val="dk2"/>
              </a:buClr>
              <a:buSzPts val="1800"/>
              <a:buChar char="●"/>
            </a:pPr>
            <a:r>
              <a:rPr lang="en"/>
              <a:t>Object Oriented programming (OOP) is a programming paradigm that relies on the concept of classes and objects.</a:t>
            </a:r>
            <a:endParaRPr sz="1500">
              <a:solidFill>
                <a:srgbClr val="404040"/>
              </a:solidFill>
              <a:latin typeface="Trebuchet MS"/>
              <a:ea typeface="Trebuchet MS"/>
              <a:cs typeface="Trebuchet MS"/>
              <a:sym typeface="Trebuchet MS"/>
            </a:endParaRPr>
          </a:p>
          <a:p>
            <a:pPr indent="0" lvl="0" marL="457200" rtl="0" algn="l">
              <a:lnSpc>
                <a:spcPct val="90000"/>
              </a:lnSpc>
              <a:spcBef>
                <a:spcPts val="0"/>
              </a:spcBef>
              <a:spcAft>
                <a:spcPts val="0"/>
              </a:spcAft>
              <a:buSzPts val="1400"/>
              <a:buNone/>
            </a:pPr>
            <a:r>
              <a:t/>
            </a:r>
            <a:endParaRPr sz="1400">
              <a:solidFill>
                <a:srgbClr val="000000"/>
              </a:solidFill>
            </a:endParaRPr>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1600"/>
              </a:spcAft>
              <a:buClr>
                <a:schemeClr val="dk1"/>
              </a:buClr>
              <a:buSzPts val="2100"/>
              <a:buChar char="●"/>
            </a:pPr>
            <a:r>
              <a:rPr lang="en"/>
              <a:t>Java</a:t>
            </a:r>
            <a:endParaRPr/>
          </a:p>
        </p:txBody>
      </p:sp>
      <p:pic>
        <p:nvPicPr>
          <p:cNvPr id="192" name="Google Shape;192;p19"/>
          <p:cNvPicPr preferRelativeResize="0"/>
          <p:nvPr/>
        </p:nvPicPr>
        <p:blipFill rotWithShape="1">
          <a:blip r:embed="rId3">
            <a:alphaModFix/>
          </a:blip>
          <a:srcRect b="0" l="0" r="0" t="0"/>
          <a:stretch/>
        </p:blipFill>
        <p:spPr>
          <a:xfrm>
            <a:off x="1680510" y="1854278"/>
            <a:ext cx="5314650" cy="3114241"/>
          </a:xfrm>
          <a:prstGeom prst="rect">
            <a:avLst/>
          </a:prstGeom>
          <a:noFill/>
          <a:ln>
            <a:noFill/>
          </a:ln>
        </p:spPr>
      </p:pic>
      <p:sp>
        <p:nvSpPr>
          <p:cNvPr id="193" name="Google Shape;193;p19"/>
          <p:cNvSpPr txBox="1"/>
          <p:nvPr/>
        </p:nvSpPr>
        <p:spPr>
          <a:xfrm>
            <a:off x="635790" y="28098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Object Oriented</a:t>
            </a:r>
            <a:endParaRPr b="0" i="0" sz="33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a:t>Why do we need programming language?</a:t>
            </a:r>
            <a:endParaRPr b="1"/>
          </a:p>
        </p:txBody>
      </p:sp>
      <p:sp>
        <p:nvSpPr>
          <p:cNvPr descr="🤔 Thinking Face Emoji" id="69" name="Google Shape;69;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1600"/>
              </a:spcAft>
              <a:buClr>
                <a:schemeClr val="dk1"/>
              </a:buClr>
              <a:buSzPts val="2100"/>
              <a:buNone/>
            </a:pPr>
            <a:r>
              <a:t/>
            </a:r>
            <a:endParaRPr/>
          </a:p>
        </p:txBody>
      </p:sp>
      <p:sp>
        <p:nvSpPr>
          <p:cNvPr descr="🤔 Thinking Face Emoji" id="70" name="Google Shape;70;p2"/>
          <p:cNvSpPr/>
          <p:nvPr/>
        </p:nvSpPr>
        <p:spPr>
          <a:xfrm>
            <a:off x="116681" y="-997508"/>
            <a:ext cx="1117800" cy="1117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Thinking Shocked Open Mouth - Sticker Thinking Emoji Transparent ..." id="71" name="Google Shape;71;p2"/>
          <p:cNvPicPr preferRelativeResize="0"/>
          <p:nvPr/>
        </p:nvPicPr>
        <p:blipFill rotWithShape="1">
          <a:blip r:embed="rId3">
            <a:alphaModFix/>
          </a:blip>
          <a:srcRect b="0" l="0" r="0" t="0"/>
          <a:stretch/>
        </p:blipFill>
        <p:spPr>
          <a:xfrm>
            <a:off x="2235993" y="1943100"/>
            <a:ext cx="4050507" cy="202525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199" name="Google Shape;199;p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1600"/>
              </a:spcAft>
              <a:buClr>
                <a:schemeClr val="dk1"/>
              </a:buClr>
              <a:buSzPts val="2100"/>
              <a:buNone/>
            </a:pPr>
            <a:r>
              <a:t/>
            </a:r>
            <a:endParaRPr/>
          </a:p>
        </p:txBody>
      </p:sp>
      <p:pic>
        <p:nvPicPr>
          <p:cNvPr id="200" name="Google Shape;200;p20"/>
          <p:cNvPicPr preferRelativeResize="0"/>
          <p:nvPr/>
        </p:nvPicPr>
        <p:blipFill rotWithShape="1">
          <a:blip r:embed="rId3">
            <a:alphaModFix/>
          </a:blip>
          <a:srcRect b="0" l="0" r="0" t="0"/>
          <a:stretch/>
        </p:blipFill>
        <p:spPr>
          <a:xfrm>
            <a:off x="346785" y="1268044"/>
            <a:ext cx="8064982" cy="3335537"/>
          </a:xfrm>
          <a:prstGeom prst="rect">
            <a:avLst/>
          </a:prstGeom>
          <a:noFill/>
          <a:ln>
            <a:noFill/>
          </a:ln>
        </p:spPr>
      </p:pic>
      <p:sp>
        <p:nvSpPr>
          <p:cNvPr id="201" name="Google Shape;201;p20"/>
          <p:cNvSpPr txBox="1"/>
          <p:nvPr/>
        </p:nvSpPr>
        <p:spPr>
          <a:xfrm>
            <a:off x="628650" y="4866501"/>
            <a:ext cx="36165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https://www.youtube.com/watch?v=Jt13s8RYAVg</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Parallel Processing</a:t>
            </a:r>
            <a:endParaRPr/>
          </a:p>
        </p:txBody>
      </p:sp>
      <p:sp>
        <p:nvSpPr>
          <p:cNvPr id="207" name="Google Shape;207;p21"/>
          <p:cNvSpPr txBox="1"/>
          <p:nvPr>
            <p:ph idx="1" type="body"/>
          </p:nvPr>
        </p:nvSpPr>
        <p:spPr>
          <a:xfrm>
            <a:off x="628650" y="1369219"/>
            <a:ext cx="31542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 program instructions by dividing them among multiple processors</a:t>
            </a:r>
            <a:endParaRPr/>
          </a:p>
          <a:p>
            <a:pPr indent="-171450" lvl="0" marL="177800" rtl="0" algn="l">
              <a:lnSpc>
                <a:spcPct val="90000"/>
              </a:lnSpc>
              <a:spcBef>
                <a:spcPts val="800"/>
              </a:spcBef>
              <a:spcAft>
                <a:spcPts val="0"/>
              </a:spcAft>
              <a:buClr>
                <a:schemeClr val="dk1"/>
              </a:buClr>
              <a:buSzPts val="2100"/>
              <a:buChar char="●"/>
            </a:pPr>
            <a:r>
              <a:rPr lang="en"/>
              <a:t>Shared memory</a:t>
            </a:r>
            <a:endParaRPr/>
          </a:p>
          <a:p>
            <a:pPr indent="-171450" lvl="0" marL="177800" rtl="0" algn="l">
              <a:lnSpc>
                <a:spcPct val="90000"/>
              </a:lnSpc>
              <a:spcBef>
                <a:spcPts val="800"/>
              </a:spcBef>
              <a:spcAft>
                <a:spcPts val="0"/>
              </a:spcAft>
              <a:buClr>
                <a:schemeClr val="dk1"/>
              </a:buClr>
              <a:buSzPts val="2100"/>
              <a:buChar char="●"/>
            </a:pPr>
            <a:r>
              <a:rPr lang="en"/>
              <a:t>Message passing</a:t>
            </a:r>
            <a:endParaRPr/>
          </a:p>
          <a:p>
            <a:pPr indent="-38100" lvl="0" marL="177800" rtl="0" algn="l">
              <a:lnSpc>
                <a:spcPct val="90000"/>
              </a:lnSpc>
              <a:spcBef>
                <a:spcPts val="800"/>
              </a:spcBef>
              <a:spcAft>
                <a:spcPts val="1600"/>
              </a:spcAft>
              <a:buClr>
                <a:schemeClr val="dk1"/>
              </a:buClr>
              <a:buSzPts val="2100"/>
              <a:buNone/>
            </a:pPr>
            <a:r>
              <a:t/>
            </a:r>
            <a:endParaRPr/>
          </a:p>
        </p:txBody>
      </p:sp>
      <p:pic>
        <p:nvPicPr>
          <p:cNvPr id="208" name="Google Shape;208;p21"/>
          <p:cNvPicPr preferRelativeResize="0"/>
          <p:nvPr/>
        </p:nvPicPr>
        <p:blipFill rotWithShape="1">
          <a:blip r:embed="rId3">
            <a:alphaModFix/>
          </a:blip>
          <a:srcRect b="0" l="0" r="0" t="0"/>
          <a:stretch/>
        </p:blipFill>
        <p:spPr>
          <a:xfrm>
            <a:off x="4410926" y="641900"/>
            <a:ext cx="3839150" cy="4039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214" name="Google Shape;214;p2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1600"/>
              </a:spcAft>
              <a:buClr>
                <a:schemeClr val="dk1"/>
              </a:buClr>
              <a:buSzPts val="2100"/>
              <a:buChar char="●"/>
            </a:pPr>
            <a:r>
              <a:rPr lang="en"/>
              <a:t>Java, C#, Go</a:t>
            </a:r>
            <a:endParaRPr/>
          </a:p>
        </p:txBody>
      </p:sp>
      <p:pic>
        <p:nvPicPr>
          <p:cNvPr id="215" name="Google Shape;215;p22"/>
          <p:cNvPicPr preferRelativeResize="0"/>
          <p:nvPr/>
        </p:nvPicPr>
        <p:blipFill rotWithShape="1">
          <a:blip r:embed="rId3">
            <a:alphaModFix/>
          </a:blip>
          <a:srcRect b="0" l="0" r="0" t="0"/>
          <a:stretch/>
        </p:blipFill>
        <p:spPr>
          <a:xfrm>
            <a:off x="2181423" y="1798052"/>
            <a:ext cx="5488350" cy="2245225"/>
          </a:xfrm>
          <a:prstGeom prst="rect">
            <a:avLst/>
          </a:prstGeom>
          <a:noFill/>
          <a:ln>
            <a:noFill/>
          </a:ln>
        </p:spPr>
      </p:pic>
      <p:sp>
        <p:nvSpPr>
          <p:cNvPr id="216" name="Google Shape;216;p22"/>
          <p:cNvSpPr txBox="1"/>
          <p:nvPr/>
        </p:nvSpPr>
        <p:spPr>
          <a:xfrm>
            <a:off x="4254664" y="4355723"/>
            <a:ext cx="42606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https://en.wikipedia.org/wiki/Fork%E2%80%93join_model</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Functional</a:t>
            </a:r>
            <a:endParaRPr/>
          </a:p>
        </p:txBody>
      </p:sp>
      <p:sp>
        <p:nvSpPr>
          <p:cNvPr id="222" name="Google Shape;222;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mathematical equation</a:t>
            </a:r>
            <a:endParaRPr/>
          </a:p>
          <a:p>
            <a:pPr indent="-171450" lvl="0" marL="177800" rtl="0" algn="l">
              <a:lnSpc>
                <a:spcPct val="90000"/>
              </a:lnSpc>
              <a:spcBef>
                <a:spcPts val="800"/>
              </a:spcBef>
              <a:spcAft>
                <a:spcPts val="1600"/>
              </a:spcAft>
              <a:buClr>
                <a:schemeClr val="dk1"/>
              </a:buClr>
              <a:buSzPts val="2100"/>
              <a:buChar char="●"/>
            </a:pPr>
            <a:r>
              <a:rPr lang="en"/>
              <a:t>immutable data </a:t>
            </a:r>
            <a:endParaRPr/>
          </a:p>
        </p:txBody>
      </p:sp>
      <p:pic>
        <p:nvPicPr>
          <p:cNvPr id="223" name="Google Shape;223;p23"/>
          <p:cNvPicPr preferRelativeResize="0"/>
          <p:nvPr/>
        </p:nvPicPr>
        <p:blipFill rotWithShape="1">
          <a:blip r:embed="rId3">
            <a:alphaModFix/>
          </a:blip>
          <a:srcRect b="0" l="0" r="0" t="0"/>
          <a:stretch/>
        </p:blipFill>
        <p:spPr>
          <a:xfrm>
            <a:off x="1313233" y="3175799"/>
            <a:ext cx="1321746" cy="10191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29" name="Google Shape;229;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100000"/>
              </a:lnSpc>
              <a:spcBef>
                <a:spcPts val="0"/>
              </a:spcBef>
              <a:spcAft>
                <a:spcPts val="0"/>
              </a:spcAft>
              <a:buClr>
                <a:schemeClr val="dk2"/>
              </a:buClr>
              <a:buSzPts val="1800"/>
              <a:buChar char="●"/>
            </a:pPr>
            <a:r>
              <a:rPr lang="en"/>
              <a:t>Functional programming is a programming paradigm in which we try to bind everything in pure mathematical functions style. </a:t>
            </a:r>
            <a:endParaRPr/>
          </a:p>
          <a:p>
            <a:pPr indent="-342900" lvl="0" marL="457200" marR="0" rtl="0" algn="l">
              <a:lnSpc>
                <a:spcPct val="100000"/>
              </a:lnSpc>
              <a:spcBef>
                <a:spcPts val="0"/>
              </a:spcBef>
              <a:spcAft>
                <a:spcPts val="0"/>
              </a:spcAft>
              <a:buClr>
                <a:schemeClr val="dk2"/>
              </a:buClr>
              <a:buSzPts val="1800"/>
              <a:buChar char="●"/>
            </a:pPr>
            <a:r>
              <a:rPr lang="en"/>
              <a:t> It uses expressions instead of statements. </a:t>
            </a:r>
            <a:endParaRPr/>
          </a:p>
          <a:p>
            <a:pPr indent="-342900" lvl="0" marL="457200" marR="0" rtl="0" algn="l">
              <a:lnSpc>
                <a:spcPct val="100000"/>
              </a:lnSpc>
              <a:spcBef>
                <a:spcPts val="0"/>
              </a:spcBef>
              <a:spcAft>
                <a:spcPts val="0"/>
              </a:spcAft>
              <a:buClr>
                <a:schemeClr val="dk2"/>
              </a:buClr>
              <a:buSzPts val="1800"/>
              <a:buChar char="●"/>
            </a:pPr>
            <a:r>
              <a:rPr lang="en"/>
              <a:t>An expression is evaluated to produce a value whereas a statement is executed to assign variables</a:t>
            </a:r>
            <a:endParaRPr/>
          </a:p>
          <a:p>
            <a:pPr indent="-342900" lvl="0" marL="457200" marR="0" rtl="0" algn="l">
              <a:lnSpc>
                <a:spcPct val="100000"/>
              </a:lnSpc>
              <a:spcBef>
                <a:spcPts val="0"/>
              </a:spcBef>
              <a:spcAft>
                <a:spcPts val="0"/>
              </a:spcAft>
              <a:buClr>
                <a:schemeClr val="dk2"/>
              </a:buClr>
              <a:buSzPts val="1800"/>
              <a:buChar char="●"/>
            </a:pPr>
            <a:r>
              <a:rPr lang="en"/>
              <a:t>Functional Programming is based on Lambda Calculus</a:t>
            </a:r>
            <a:endParaRPr sz="1300">
              <a:solidFill>
                <a:srgbClr val="273239"/>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236" name="Google Shape;236;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1600"/>
              </a:spcAft>
              <a:buClr>
                <a:schemeClr val="dk1"/>
              </a:buClr>
              <a:buSzPts val="2100"/>
              <a:buChar char="●"/>
            </a:pPr>
            <a:r>
              <a:rPr lang="en"/>
              <a:t>Haskell</a:t>
            </a:r>
            <a:endParaRPr/>
          </a:p>
        </p:txBody>
      </p:sp>
      <p:pic>
        <p:nvPicPr>
          <p:cNvPr id="237" name="Google Shape;237;p25"/>
          <p:cNvPicPr preferRelativeResize="0"/>
          <p:nvPr/>
        </p:nvPicPr>
        <p:blipFill rotWithShape="1">
          <a:blip r:embed="rId3">
            <a:alphaModFix/>
          </a:blip>
          <a:srcRect b="0" l="0" r="0" t="0"/>
          <a:stretch/>
        </p:blipFill>
        <p:spPr>
          <a:xfrm>
            <a:off x="1897381" y="2197639"/>
            <a:ext cx="4663440" cy="16800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Logic</a:t>
            </a:r>
            <a:endParaRPr/>
          </a:p>
        </p:txBody>
      </p:sp>
      <p:sp>
        <p:nvSpPr>
          <p:cNvPr id="243" name="Google Shape;243;p26"/>
          <p:cNvSpPr txBox="1"/>
          <p:nvPr>
            <p:ph idx="1" type="body"/>
          </p:nvPr>
        </p:nvSpPr>
        <p:spPr>
          <a:xfrm>
            <a:off x="628650" y="1369219"/>
            <a:ext cx="35289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Logic programming is a computer programming paradigm where program statements express facts and rules about problems within a system of formal logic</a:t>
            </a:r>
            <a:endParaRPr sz="1200">
              <a:solidFill>
                <a:srgbClr val="202124"/>
              </a:solidFill>
              <a:highlight>
                <a:srgbClr val="FFFFFF"/>
              </a:highlight>
              <a:latin typeface="Roboto"/>
              <a:ea typeface="Roboto"/>
              <a:cs typeface="Roboto"/>
              <a:sym typeface="Roboto"/>
            </a:endParaRPr>
          </a:p>
          <a:p>
            <a:pPr indent="-171450" lvl="0" marL="177800" rtl="0" algn="l">
              <a:lnSpc>
                <a:spcPct val="90000"/>
              </a:lnSpc>
              <a:spcBef>
                <a:spcPts val="0"/>
              </a:spcBef>
              <a:spcAft>
                <a:spcPts val="0"/>
              </a:spcAft>
              <a:buClr>
                <a:schemeClr val="dk1"/>
              </a:buClr>
              <a:buSzPts val="2100"/>
              <a:buChar char="●"/>
            </a:pPr>
            <a:r>
              <a:rPr lang="en"/>
              <a:t>formulas in mathematical logic</a:t>
            </a:r>
            <a:endParaRPr/>
          </a:p>
          <a:p>
            <a:pPr indent="-171450" lvl="0" marL="177800" rtl="0" algn="l">
              <a:lnSpc>
                <a:spcPct val="90000"/>
              </a:lnSpc>
              <a:spcBef>
                <a:spcPts val="800"/>
              </a:spcBef>
              <a:spcAft>
                <a:spcPts val="0"/>
              </a:spcAft>
              <a:buClr>
                <a:schemeClr val="dk1"/>
              </a:buClr>
              <a:buSzPts val="2100"/>
              <a:buChar char="●"/>
            </a:pPr>
            <a:r>
              <a:rPr lang="en"/>
              <a:t>we describe the relationship between the input data and the output data</a:t>
            </a:r>
            <a:endParaRPr/>
          </a:p>
          <a:p>
            <a:pPr indent="-171450" lvl="0" marL="177800" rtl="0" algn="l">
              <a:lnSpc>
                <a:spcPct val="90000"/>
              </a:lnSpc>
              <a:spcBef>
                <a:spcPts val="800"/>
              </a:spcBef>
              <a:spcAft>
                <a:spcPts val="1600"/>
              </a:spcAft>
              <a:buClr>
                <a:schemeClr val="dk1"/>
              </a:buClr>
              <a:buSzPts val="2100"/>
              <a:buChar char="●"/>
            </a:pPr>
            <a:r>
              <a:rPr lang="en"/>
              <a:t>the computer figure out how to obtain the output from the input</a:t>
            </a:r>
            <a:endParaRPr/>
          </a:p>
        </p:txBody>
      </p:sp>
      <p:pic>
        <p:nvPicPr>
          <p:cNvPr id="244" name="Google Shape;244;p26"/>
          <p:cNvPicPr preferRelativeResize="0"/>
          <p:nvPr/>
        </p:nvPicPr>
        <p:blipFill rotWithShape="1">
          <a:blip r:embed="rId3">
            <a:alphaModFix/>
          </a:blip>
          <a:srcRect b="0" l="0" r="0" t="0"/>
          <a:stretch/>
        </p:blipFill>
        <p:spPr>
          <a:xfrm>
            <a:off x="4144203" y="1757363"/>
            <a:ext cx="4999797" cy="17609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250" name="Google Shape;250;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1600"/>
              </a:spcAft>
              <a:buClr>
                <a:schemeClr val="dk1"/>
              </a:buClr>
              <a:buSzPts val="2100"/>
              <a:buChar char="●"/>
            </a:pPr>
            <a:r>
              <a:rPr lang="en"/>
              <a:t>Prolog</a:t>
            </a:r>
            <a:endParaRPr/>
          </a:p>
        </p:txBody>
      </p:sp>
      <p:pic>
        <p:nvPicPr>
          <p:cNvPr id="251" name="Google Shape;251;p27"/>
          <p:cNvPicPr preferRelativeResize="0"/>
          <p:nvPr/>
        </p:nvPicPr>
        <p:blipFill rotWithShape="1">
          <a:blip r:embed="rId3">
            <a:alphaModFix/>
          </a:blip>
          <a:srcRect b="0" l="0" r="0" t="0"/>
          <a:stretch/>
        </p:blipFill>
        <p:spPr>
          <a:xfrm>
            <a:off x="2551032" y="2421731"/>
            <a:ext cx="3446147" cy="18002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Data driven</a:t>
            </a:r>
            <a:endParaRPr/>
          </a:p>
        </p:txBody>
      </p:sp>
      <p:sp>
        <p:nvSpPr>
          <p:cNvPr id="257" name="Google Shape;257;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model primitive functional nodes. </a:t>
            </a:r>
            <a:endParaRPr/>
          </a:p>
          <a:p>
            <a:pPr indent="-171450" lvl="0" marL="177800" rtl="0" algn="l">
              <a:lnSpc>
                <a:spcPct val="90000"/>
              </a:lnSpc>
              <a:spcBef>
                <a:spcPts val="800"/>
              </a:spcBef>
              <a:spcAft>
                <a:spcPts val="0"/>
              </a:spcAft>
              <a:buClr>
                <a:schemeClr val="dk1"/>
              </a:buClr>
              <a:buSzPts val="2100"/>
              <a:buChar char="●"/>
            </a:pPr>
            <a:r>
              <a:rPr lang="en"/>
              <a:t>They provide an inherently parallel model:</a:t>
            </a:r>
            <a:endParaRPr/>
          </a:p>
          <a:p>
            <a:pPr indent="-171450" lvl="0" marL="177800" rtl="0" algn="l">
              <a:lnSpc>
                <a:spcPct val="90000"/>
              </a:lnSpc>
              <a:spcBef>
                <a:spcPts val="800"/>
              </a:spcBef>
              <a:spcAft>
                <a:spcPts val="1600"/>
              </a:spcAft>
              <a:buClr>
                <a:schemeClr val="dk1"/>
              </a:buClr>
              <a:buSzPts val="2100"/>
              <a:buChar char="●"/>
            </a:pPr>
            <a:r>
              <a:rPr lang="en"/>
              <a:t>nodes are triggered by the arrival of input tokens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263" name="Google Shape;263;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1600"/>
              </a:spcAft>
              <a:buClr>
                <a:schemeClr val="dk1"/>
              </a:buClr>
              <a:buSzPts val="2100"/>
              <a:buChar char="●"/>
            </a:pPr>
            <a:r>
              <a:rPr lang="en"/>
              <a:t>SQL</a:t>
            </a:r>
            <a:endParaRPr/>
          </a:p>
        </p:txBody>
      </p:sp>
      <p:pic>
        <p:nvPicPr>
          <p:cNvPr descr="CASE statement in SQL" id="264" name="Google Shape;264;p29"/>
          <p:cNvPicPr preferRelativeResize="0"/>
          <p:nvPr/>
        </p:nvPicPr>
        <p:blipFill rotWithShape="1">
          <a:blip r:embed="rId3">
            <a:alphaModFix/>
          </a:blip>
          <a:srcRect b="0" l="0" r="0" t="0"/>
          <a:stretch/>
        </p:blipFill>
        <p:spPr>
          <a:xfrm>
            <a:off x="3654028" y="770929"/>
            <a:ext cx="4243386" cy="43083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a:t>Why so many programming language?</a:t>
            </a:r>
            <a:endParaRPr b="1"/>
          </a:p>
        </p:txBody>
      </p:sp>
      <p:sp>
        <p:nvSpPr>
          <p:cNvPr id="77" name="Google Shape;77;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1600"/>
              </a:spcAft>
              <a:buClr>
                <a:schemeClr val="dk1"/>
              </a:buClr>
              <a:buSzPts val="2100"/>
              <a:buNone/>
            </a:pPr>
            <a:r>
              <a:rPr b="1" lang="en"/>
              <a:t>                                     Do I need to learn them all?</a:t>
            </a:r>
            <a:endParaRPr b="1"/>
          </a:p>
        </p:txBody>
      </p:sp>
      <p:sp>
        <p:nvSpPr>
          <p:cNvPr descr="Emoticon Thinking transparent PNG - StickPNG" id="78" name="Google Shape;78;p3"/>
          <p:cNvSpPr/>
          <p:nvPr/>
        </p:nvSpPr>
        <p:spPr>
          <a:xfrm>
            <a:off x="116681" y="-108347"/>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Emoticon Thinking Icons PNG - Free PNG and Icons Downloads" id="79" name="Google Shape;79;p3"/>
          <p:cNvPicPr preferRelativeResize="0"/>
          <p:nvPr/>
        </p:nvPicPr>
        <p:blipFill rotWithShape="1">
          <a:blip r:embed="rId3">
            <a:alphaModFix/>
          </a:blip>
          <a:srcRect b="0" l="0" r="0" t="0"/>
          <a:stretch/>
        </p:blipFill>
        <p:spPr>
          <a:xfrm>
            <a:off x="3001804" y="1130856"/>
            <a:ext cx="2484596" cy="205205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270" name="Google Shape;270;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Smalltalk –Object oriented</a:t>
            </a:r>
            <a:endParaRPr/>
          </a:p>
          <a:p>
            <a:pPr indent="-171450" lvl="0" marL="177800" rtl="0" algn="l">
              <a:lnSpc>
                <a:spcPct val="90000"/>
              </a:lnSpc>
              <a:spcBef>
                <a:spcPts val="800"/>
              </a:spcBef>
              <a:spcAft>
                <a:spcPts val="0"/>
              </a:spcAft>
              <a:buClr>
                <a:schemeClr val="dk1"/>
              </a:buClr>
              <a:buSzPts val="2100"/>
              <a:buChar char="●"/>
            </a:pPr>
            <a:r>
              <a:rPr lang="en"/>
              <a:t>Haskel –Fucntional</a:t>
            </a:r>
            <a:endParaRPr/>
          </a:p>
          <a:p>
            <a:pPr indent="-171450" lvl="0" marL="177800" rtl="0" algn="l">
              <a:lnSpc>
                <a:spcPct val="90000"/>
              </a:lnSpc>
              <a:spcBef>
                <a:spcPts val="800"/>
              </a:spcBef>
              <a:spcAft>
                <a:spcPts val="0"/>
              </a:spcAft>
              <a:buClr>
                <a:schemeClr val="dk1"/>
              </a:buClr>
              <a:buSzPts val="2100"/>
              <a:buChar char="●"/>
            </a:pPr>
            <a:r>
              <a:rPr lang="en"/>
              <a:t>Python -  procedural, object oriented, imperative, functional</a:t>
            </a:r>
            <a:endParaRPr/>
          </a:p>
          <a:p>
            <a:pPr indent="-171450" lvl="0" marL="177800" rtl="0" algn="l">
              <a:lnSpc>
                <a:spcPct val="90000"/>
              </a:lnSpc>
              <a:spcBef>
                <a:spcPts val="800"/>
              </a:spcBef>
              <a:spcAft>
                <a:spcPts val="0"/>
              </a:spcAft>
              <a:buClr>
                <a:schemeClr val="dk1"/>
              </a:buClr>
              <a:buSzPts val="2100"/>
              <a:buChar char="●"/>
            </a:pPr>
            <a:r>
              <a:rPr lang="en"/>
              <a:t>C++, PHP – Object oriented / Procedural</a:t>
            </a:r>
            <a:endParaRPr/>
          </a:p>
          <a:p>
            <a:pPr indent="-171450" lvl="0" marL="177800" rtl="0" algn="l">
              <a:lnSpc>
                <a:spcPct val="90000"/>
              </a:lnSpc>
              <a:spcBef>
                <a:spcPts val="800"/>
              </a:spcBef>
              <a:spcAft>
                <a:spcPts val="0"/>
              </a:spcAft>
              <a:buClr>
                <a:schemeClr val="dk1"/>
              </a:buClr>
              <a:buSzPts val="2100"/>
              <a:buChar char="●"/>
            </a:pPr>
            <a:r>
              <a:rPr lang="en"/>
              <a:t>CSS - Declarative</a:t>
            </a:r>
            <a:endParaRPr/>
          </a:p>
          <a:p>
            <a:pPr indent="-38100" lvl="0" marL="177800" rtl="0" algn="l">
              <a:lnSpc>
                <a:spcPct val="90000"/>
              </a:lnSpc>
              <a:spcBef>
                <a:spcPts val="800"/>
              </a:spcBef>
              <a:spcAft>
                <a:spcPts val="1600"/>
              </a:spcAft>
              <a:buClr>
                <a:schemeClr val="dk1"/>
              </a:buClr>
              <a:buSzPts val="2100"/>
              <a:buNone/>
            </a:pPr>
            <a:r>
              <a:t/>
            </a:r>
            <a:endParaRPr/>
          </a:p>
        </p:txBody>
      </p:sp>
      <p:pic>
        <p:nvPicPr>
          <p:cNvPr id="271" name="Google Shape;271;p30"/>
          <p:cNvPicPr preferRelativeResize="0"/>
          <p:nvPr/>
        </p:nvPicPr>
        <p:blipFill rotWithShape="1">
          <a:blip r:embed="rId3">
            <a:alphaModFix/>
          </a:blip>
          <a:srcRect b="0" l="0" r="0" t="0"/>
          <a:stretch/>
        </p:blipFill>
        <p:spPr>
          <a:xfrm>
            <a:off x="4304627" y="3013474"/>
            <a:ext cx="4613400" cy="1946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77" name="Google Shape;277;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t/>
            </a:r>
            <a:endParaRPr b="1" sz="2700">
              <a:solidFill>
                <a:schemeClr val="dk1"/>
              </a:solidFill>
            </a:endParaRPr>
          </a:p>
          <a:p>
            <a:pPr indent="0" lvl="0" marL="0" rtl="0" algn="ctr">
              <a:lnSpc>
                <a:spcPct val="90000"/>
              </a:lnSpc>
              <a:spcBef>
                <a:spcPts val="1600"/>
              </a:spcBef>
              <a:spcAft>
                <a:spcPts val="1600"/>
              </a:spcAft>
              <a:buSzPts val="1400"/>
              <a:buNone/>
            </a:pPr>
            <a:r>
              <a:rPr b="1" lang="en" sz="2700">
                <a:solidFill>
                  <a:schemeClr val="dk1"/>
                </a:solidFill>
              </a:rPr>
              <a:t>Core Language Design Issues</a:t>
            </a:r>
            <a:r>
              <a:rPr lang="en"/>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83" name="Google Shape;283;p3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High level programming languages introduced </a:t>
            </a:r>
            <a:r>
              <a:rPr b="1" lang="en">
                <a:solidFill>
                  <a:srgbClr val="3C78D8"/>
                </a:solidFill>
              </a:rPr>
              <a:t>high level of abstraction</a:t>
            </a:r>
            <a:endParaRPr b="1">
              <a:solidFill>
                <a:srgbClr val="3C78D8"/>
              </a:solidFill>
            </a:endParaRPr>
          </a:p>
          <a:p>
            <a:pPr indent="-317500" lvl="0" marL="457200" rtl="0" algn="l">
              <a:lnSpc>
                <a:spcPct val="90000"/>
              </a:lnSpc>
              <a:spcBef>
                <a:spcPts val="0"/>
              </a:spcBef>
              <a:spcAft>
                <a:spcPts val="0"/>
              </a:spcAft>
              <a:buSzPts val="1400"/>
              <a:buChar char="●"/>
            </a:pPr>
            <a:r>
              <a:rPr lang="en"/>
              <a:t>By abstracting the language away from the hardware, designers not only made it possible to write programs that would run well on a </a:t>
            </a:r>
            <a:r>
              <a:rPr lang="en">
                <a:solidFill>
                  <a:srgbClr val="0070C0"/>
                </a:solidFill>
              </a:rPr>
              <a:t>wide variety of machines</a:t>
            </a:r>
            <a:r>
              <a:rPr lang="en"/>
              <a:t>, but also made the programs </a:t>
            </a:r>
            <a:r>
              <a:rPr lang="en">
                <a:solidFill>
                  <a:srgbClr val="0070C0"/>
                </a:solidFill>
              </a:rPr>
              <a:t>easier for human</a:t>
            </a:r>
            <a:r>
              <a:rPr lang="en"/>
              <a:t> beings to understand</a:t>
            </a:r>
            <a:endParaRPr/>
          </a:p>
          <a:p>
            <a:pPr indent="-317500" lvl="0" marL="457200" rtl="0" algn="l">
              <a:lnSpc>
                <a:spcPct val="90000"/>
              </a:lnSpc>
              <a:spcBef>
                <a:spcPts val="0"/>
              </a:spcBef>
              <a:spcAft>
                <a:spcPts val="0"/>
              </a:spcAft>
              <a:buSzPts val="1400"/>
              <a:buChar char="●"/>
            </a:pPr>
            <a:r>
              <a:rPr lang="en"/>
              <a:t>By hiding irrelevant details, abstraction </a:t>
            </a:r>
            <a:r>
              <a:rPr lang="en">
                <a:solidFill>
                  <a:srgbClr val="0070C0"/>
                </a:solidFill>
              </a:rPr>
              <a:t>reduces conceptual complexity</a:t>
            </a:r>
            <a:r>
              <a:rPr lang="en"/>
              <a:t>, making it possible for the programmer to focus on a manageable subset of the program text at any particular time</a:t>
            </a:r>
            <a:endParaRPr/>
          </a:p>
          <a:p>
            <a:pPr indent="0" lvl="0" marL="457200" rtl="0" algn="l">
              <a:lnSpc>
                <a:spcPct val="90000"/>
              </a:lnSpc>
              <a:spcBef>
                <a:spcPts val="1600"/>
              </a:spcBef>
              <a:spcAft>
                <a:spcPts val="1600"/>
              </a:spcAft>
              <a:buSzPts val="1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Name</a:t>
            </a:r>
            <a:endParaRPr/>
          </a:p>
        </p:txBody>
      </p:sp>
      <p:sp>
        <p:nvSpPr>
          <p:cNvPr id="289" name="Google Shape;289;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A name is a mnemonic character string used to </a:t>
            </a:r>
            <a:r>
              <a:rPr lang="en">
                <a:solidFill>
                  <a:srgbClr val="0070C0"/>
                </a:solidFill>
              </a:rPr>
              <a:t>represent something else.</a:t>
            </a:r>
            <a:endParaRPr>
              <a:solidFill>
                <a:srgbClr val="0070C0"/>
              </a:solidFill>
            </a:endParaRPr>
          </a:p>
          <a:p>
            <a:pPr indent="-317500" lvl="0" marL="457200" rtl="0" algn="l">
              <a:lnSpc>
                <a:spcPct val="90000"/>
              </a:lnSpc>
              <a:spcBef>
                <a:spcPts val="0"/>
              </a:spcBef>
              <a:spcAft>
                <a:spcPts val="0"/>
              </a:spcAft>
              <a:buSzPts val="1400"/>
              <a:buChar char="●"/>
            </a:pPr>
            <a:r>
              <a:rPr lang="en"/>
              <a:t>Names in most languages are </a:t>
            </a:r>
            <a:r>
              <a:rPr lang="en">
                <a:solidFill>
                  <a:srgbClr val="0070C0"/>
                </a:solidFill>
              </a:rPr>
              <a:t>identifiers </a:t>
            </a:r>
            <a:endParaRPr>
              <a:solidFill>
                <a:srgbClr val="0070C0"/>
              </a:solidFill>
            </a:endParaRPr>
          </a:p>
          <a:p>
            <a:pPr indent="-317500" lvl="0" marL="457200" rtl="0" algn="l">
              <a:lnSpc>
                <a:spcPct val="90000"/>
              </a:lnSpc>
              <a:spcBef>
                <a:spcPts val="0"/>
              </a:spcBef>
              <a:spcAft>
                <a:spcPts val="0"/>
              </a:spcAft>
              <a:buSzPts val="1400"/>
              <a:buChar char="●"/>
            </a:pPr>
            <a:r>
              <a:rPr lang="en"/>
              <a:t>Identifiers like </a:t>
            </a:r>
            <a:r>
              <a:rPr lang="en">
                <a:solidFill>
                  <a:srgbClr val="0070C0"/>
                </a:solidFill>
              </a:rPr>
              <a:t>variables, constants, types and so on using symbolic </a:t>
            </a:r>
            <a:r>
              <a:rPr lang="en"/>
              <a:t>identifiers rather than low-level concepts like addresses</a:t>
            </a:r>
            <a:endParaRPr/>
          </a:p>
          <a:p>
            <a:pPr indent="-317500" lvl="0" marL="457200" rtl="0" algn="l">
              <a:lnSpc>
                <a:spcPct val="115000"/>
              </a:lnSpc>
              <a:spcBef>
                <a:spcPts val="0"/>
              </a:spcBef>
              <a:spcAft>
                <a:spcPts val="0"/>
              </a:spcAft>
              <a:buSzPts val="1400"/>
              <a:buChar char="●"/>
            </a:pPr>
            <a:r>
              <a:rPr lang="en"/>
              <a:t>Names introduce data</a:t>
            </a:r>
            <a:r>
              <a:rPr lang="en">
                <a:solidFill>
                  <a:srgbClr val="0070C0"/>
                </a:solidFill>
              </a:rPr>
              <a:t> abstraction</a:t>
            </a:r>
            <a:r>
              <a:rPr lang="en"/>
              <a:t> and control abstraction</a:t>
            </a:r>
            <a:endParaRPr>
              <a:solidFill>
                <a:srgbClr val="404040"/>
              </a:solidFill>
              <a:latin typeface="Trebuchet MS"/>
              <a:ea typeface="Trebuchet MS"/>
              <a:cs typeface="Trebuchet MS"/>
              <a:sym typeface="Trebuchet MS"/>
            </a:endParaRPr>
          </a:p>
          <a:p>
            <a:pPr indent="-317500" lvl="0" marL="457200" rtl="0" algn="l">
              <a:lnSpc>
                <a:spcPct val="90000"/>
              </a:lnSpc>
              <a:spcBef>
                <a:spcPts val="0"/>
              </a:spcBef>
              <a:spcAft>
                <a:spcPts val="0"/>
              </a:spcAft>
              <a:buSzPts val="1400"/>
              <a:buChar char="●"/>
            </a:pPr>
            <a:r>
              <a:rPr lang="en"/>
              <a:t>These names need to be </a:t>
            </a:r>
            <a:r>
              <a:rPr lang="en">
                <a:solidFill>
                  <a:srgbClr val="0070C0"/>
                </a:solidFill>
              </a:rPr>
              <a:t>binded </a:t>
            </a:r>
            <a:r>
              <a:rPr lang="en"/>
              <a:t>to actual memory locations (addresses)</a:t>
            </a:r>
            <a:endParaRPr/>
          </a:p>
          <a:p>
            <a:pPr indent="0" lvl="0" marL="457200" rtl="0" algn="l">
              <a:lnSpc>
                <a:spcPct val="90000"/>
              </a:lnSpc>
              <a:spcBef>
                <a:spcPts val="1600"/>
              </a:spcBef>
              <a:spcAft>
                <a:spcPts val="0"/>
              </a:spcAft>
              <a:buSzPts val="1400"/>
              <a:buNone/>
            </a:pPr>
            <a:r>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95" name="Google Shape;295;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296" name="Google Shape;296;p34"/>
          <p:cNvPicPr preferRelativeResize="0"/>
          <p:nvPr/>
        </p:nvPicPr>
        <p:blipFill rotWithShape="1">
          <a:blip r:embed="rId3">
            <a:alphaModFix/>
          </a:blip>
          <a:srcRect b="0" l="0" r="0" t="0"/>
          <a:stretch/>
        </p:blipFill>
        <p:spPr>
          <a:xfrm>
            <a:off x="152400" y="991333"/>
            <a:ext cx="9143999" cy="346563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02" name="Google Shape;302;p3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SzPts val="1400"/>
              <a:buNone/>
            </a:pPr>
            <a:r>
              <a:t/>
            </a:r>
            <a:endParaRPr b="1" sz="2700">
              <a:solidFill>
                <a:schemeClr val="dk1"/>
              </a:solidFill>
            </a:endParaRPr>
          </a:p>
          <a:p>
            <a:pPr indent="0" lvl="0" marL="0" rtl="0" algn="ctr">
              <a:lnSpc>
                <a:spcPct val="90000"/>
              </a:lnSpc>
              <a:spcBef>
                <a:spcPts val="1600"/>
              </a:spcBef>
              <a:spcAft>
                <a:spcPts val="0"/>
              </a:spcAft>
              <a:buSzPts val="1400"/>
              <a:buNone/>
            </a:pPr>
            <a:r>
              <a:t/>
            </a:r>
            <a:endParaRPr b="1" sz="2700">
              <a:solidFill>
                <a:schemeClr val="dk1"/>
              </a:solidFill>
            </a:endParaRPr>
          </a:p>
          <a:p>
            <a:pPr indent="0" lvl="0" marL="0" rtl="0" algn="ctr">
              <a:lnSpc>
                <a:spcPct val="90000"/>
              </a:lnSpc>
              <a:spcBef>
                <a:spcPts val="1600"/>
              </a:spcBef>
              <a:spcAft>
                <a:spcPts val="1600"/>
              </a:spcAft>
              <a:buSzPts val="1400"/>
              <a:buNone/>
            </a:pPr>
            <a:r>
              <a:rPr b="1" lang="en" sz="2700">
                <a:solidFill>
                  <a:schemeClr val="dk1"/>
                </a:solidFill>
              </a:rPr>
              <a:t>Binding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Binding</a:t>
            </a:r>
            <a:endParaRPr/>
          </a:p>
        </p:txBody>
      </p:sp>
      <p:sp>
        <p:nvSpPr>
          <p:cNvPr id="308" name="Google Shape;308;p3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rtl="0" algn="l">
              <a:lnSpc>
                <a:spcPct val="90000"/>
              </a:lnSpc>
              <a:spcBef>
                <a:spcPts val="800"/>
              </a:spcBef>
              <a:spcAft>
                <a:spcPts val="0"/>
              </a:spcAft>
              <a:buSzPts val="1800"/>
              <a:buChar char="●"/>
            </a:pPr>
            <a:r>
              <a:rPr lang="en"/>
              <a:t>A binding is an association between two things</a:t>
            </a:r>
            <a:endParaRPr/>
          </a:p>
          <a:p>
            <a:pPr indent="-342900" lvl="1" marL="914400" marR="0" rtl="0" algn="l">
              <a:lnSpc>
                <a:spcPct val="90000"/>
              </a:lnSpc>
              <a:spcBef>
                <a:spcPts val="0"/>
              </a:spcBef>
              <a:spcAft>
                <a:spcPts val="0"/>
              </a:spcAft>
              <a:buSzPts val="1800"/>
              <a:buChar char="○"/>
            </a:pPr>
            <a:r>
              <a:rPr lang="en" sz="1800">
                <a:solidFill>
                  <a:srgbClr val="000000"/>
                </a:solidFill>
              </a:rPr>
              <a:t>Name of a variable and its address</a:t>
            </a:r>
            <a:endParaRPr sz="1800">
              <a:solidFill>
                <a:srgbClr val="000000"/>
              </a:solidFill>
            </a:endParaRPr>
          </a:p>
          <a:p>
            <a:pPr indent="-342900" lvl="1" marL="914400" marR="0" rtl="0" algn="l">
              <a:lnSpc>
                <a:spcPct val="90000"/>
              </a:lnSpc>
              <a:spcBef>
                <a:spcPts val="0"/>
              </a:spcBef>
              <a:spcAft>
                <a:spcPts val="0"/>
              </a:spcAft>
              <a:buClr>
                <a:srgbClr val="000000"/>
              </a:buClr>
              <a:buSzPts val="1800"/>
              <a:buChar char="○"/>
            </a:pPr>
            <a:r>
              <a:rPr lang="en" sz="1800">
                <a:solidFill>
                  <a:srgbClr val="000000"/>
                </a:solidFill>
              </a:rPr>
              <a:t>Name of the operator and its meaning</a:t>
            </a:r>
            <a:endParaRPr sz="1800">
              <a:solidFill>
                <a:srgbClr val="000000"/>
              </a:solidFill>
            </a:endParaRPr>
          </a:p>
          <a:p>
            <a:pPr indent="0" lvl="0" marL="457200" rtl="0" algn="l">
              <a:lnSpc>
                <a:spcPct val="90000"/>
              </a:lnSpc>
              <a:spcBef>
                <a:spcPts val="1600"/>
              </a:spcBef>
              <a:spcAft>
                <a:spcPts val="0"/>
              </a:spcAft>
              <a:buSzPts val="1400"/>
              <a:buNone/>
            </a:pPr>
            <a:r>
              <a:t/>
            </a:r>
            <a:endParaRPr/>
          </a:p>
          <a:p>
            <a:pPr indent="-342900" lvl="0" marL="457200" rtl="0" algn="l">
              <a:lnSpc>
                <a:spcPct val="90000"/>
              </a:lnSpc>
              <a:spcBef>
                <a:spcPts val="1600"/>
              </a:spcBef>
              <a:spcAft>
                <a:spcPts val="0"/>
              </a:spcAft>
              <a:buSzPts val="1800"/>
              <a:buChar char="●"/>
            </a:pPr>
            <a:r>
              <a:rPr lang="en">
                <a:solidFill>
                  <a:srgbClr val="0070C0"/>
                </a:solidFill>
              </a:rPr>
              <a:t>Binding time</a:t>
            </a:r>
            <a:r>
              <a:rPr lang="en"/>
              <a:t> is the </a:t>
            </a:r>
            <a:r>
              <a:rPr lang="en">
                <a:solidFill>
                  <a:srgbClr val="0070C0"/>
                </a:solidFill>
              </a:rPr>
              <a:t>time at which a binding</a:t>
            </a:r>
            <a:r>
              <a:rPr lang="en"/>
              <a:t> is created or, more generally,the time at which any implementation decision is made</a:t>
            </a:r>
            <a:endParaRPr/>
          </a:p>
          <a:p>
            <a:pPr indent="-317500" lvl="1" marL="914400" rtl="0" algn="l">
              <a:lnSpc>
                <a:spcPct val="90000"/>
              </a:lnSpc>
              <a:spcBef>
                <a:spcPts val="0"/>
              </a:spcBef>
              <a:spcAft>
                <a:spcPts val="0"/>
              </a:spcAft>
              <a:buSzPts val="1400"/>
              <a:buChar char="○"/>
            </a:pPr>
            <a:r>
              <a:rPr lang="en" sz="1800"/>
              <a:t>Which name to which address?</a:t>
            </a:r>
            <a:endParaRPr sz="1800"/>
          </a:p>
          <a:p>
            <a:pPr indent="0" lvl="0" marL="0" rtl="0" algn="l">
              <a:lnSpc>
                <a:spcPct val="90000"/>
              </a:lnSpc>
              <a:spcBef>
                <a:spcPts val="1600"/>
              </a:spcBef>
              <a:spcAft>
                <a:spcPts val="0"/>
              </a:spcAft>
              <a:buSzPts val="1400"/>
              <a:buNone/>
            </a:pPr>
            <a:r>
              <a:t/>
            </a:r>
            <a:endParaRPr/>
          </a:p>
          <a:p>
            <a:pPr indent="0" lvl="0" marL="457200" marR="0" rtl="0" algn="l">
              <a:lnSpc>
                <a:spcPct val="90000"/>
              </a:lnSpc>
              <a:spcBef>
                <a:spcPts val="1600"/>
              </a:spcBef>
              <a:spcAft>
                <a:spcPts val="0"/>
              </a:spcAft>
              <a:buSzPts val="1400"/>
              <a:buNone/>
            </a:pPr>
            <a:r>
              <a:t/>
            </a:r>
            <a:endParaRPr sz="1800"/>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14" name="Google Shape;314;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Broadest way of classifying Binding time  is</a:t>
            </a:r>
            <a:endParaRPr/>
          </a:p>
          <a:p>
            <a:pPr indent="-317500" lvl="1" marL="914400" rtl="0" algn="l">
              <a:lnSpc>
                <a:spcPct val="90000"/>
              </a:lnSpc>
              <a:spcBef>
                <a:spcPts val="0"/>
              </a:spcBef>
              <a:spcAft>
                <a:spcPts val="0"/>
              </a:spcAft>
              <a:buSzPts val="1400"/>
              <a:buChar char="○"/>
            </a:pPr>
            <a:r>
              <a:rPr lang="en" sz="1800"/>
              <a:t>Runtime /</a:t>
            </a:r>
            <a:r>
              <a:rPr i="1" lang="en" sz="1800">
                <a:solidFill>
                  <a:schemeClr val="dk1"/>
                </a:solidFill>
                <a:highlight>
                  <a:srgbClr val="FFFFFF"/>
                </a:highlight>
              </a:rPr>
              <a:t>Late binding</a:t>
            </a:r>
            <a:endParaRPr sz="1800"/>
          </a:p>
          <a:p>
            <a:pPr indent="-317500" lvl="1" marL="914400" rtl="0" algn="l">
              <a:lnSpc>
                <a:spcPct val="90000"/>
              </a:lnSpc>
              <a:spcBef>
                <a:spcPts val="0"/>
              </a:spcBef>
              <a:spcAft>
                <a:spcPts val="0"/>
              </a:spcAft>
              <a:buSzPts val="1400"/>
              <a:buChar char="○"/>
            </a:pPr>
            <a:r>
              <a:rPr lang="en" sz="1800"/>
              <a:t>Compile time / </a:t>
            </a:r>
            <a:r>
              <a:rPr i="1" lang="en" sz="1800">
                <a:solidFill>
                  <a:schemeClr val="dk1"/>
                </a:solidFill>
                <a:highlight>
                  <a:srgbClr val="FFFFFF"/>
                </a:highlight>
              </a:rPr>
              <a:t>Early binding</a:t>
            </a:r>
            <a:endParaRPr sz="1800"/>
          </a:p>
          <a:p>
            <a:pPr indent="0" lvl="0" marL="0" rtl="0" algn="l">
              <a:lnSpc>
                <a:spcPct val="90000"/>
              </a:lnSpc>
              <a:spcBef>
                <a:spcPts val="1600"/>
              </a:spcBef>
              <a:spcAft>
                <a:spcPts val="1600"/>
              </a:spcAft>
              <a:buSzPts val="1400"/>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20" name="Google Shape;320;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321" name="Google Shape;321;p38"/>
          <p:cNvPicPr preferRelativeResize="0"/>
          <p:nvPr/>
        </p:nvPicPr>
        <p:blipFill rotWithShape="1">
          <a:blip r:embed="rId3">
            <a:alphaModFix/>
          </a:blip>
          <a:srcRect b="0" l="0" r="0" t="0"/>
          <a:stretch/>
        </p:blipFill>
        <p:spPr>
          <a:xfrm>
            <a:off x="1465352" y="273850"/>
            <a:ext cx="6516375" cy="4819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27" name="Google Shape;327;p3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sz="1800"/>
              <a:t>Different times at which decisions may be bound:</a:t>
            </a:r>
            <a:endParaRPr sz="1800"/>
          </a:p>
          <a:p>
            <a:pPr indent="-342900" lvl="1" marL="914400" rtl="0" algn="l">
              <a:lnSpc>
                <a:spcPct val="90000"/>
              </a:lnSpc>
              <a:spcBef>
                <a:spcPts val="1600"/>
              </a:spcBef>
              <a:spcAft>
                <a:spcPts val="0"/>
              </a:spcAft>
              <a:buSzPts val="1800"/>
              <a:buChar char="○"/>
            </a:pPr>
            <a:r>
              <a:rPr b="1" lang="en" sz="1800"/>
              <a:t>Language design time: </a:t>
            </a:r>
            <a:r>
              <a:rPr lang="en" sz="1800"/>
              <a:t>Aspects of language semantics are chosen when the language is designed.</a:t>
            </a:r>
            <a:endParaRPr sz="1800"/>
          </a:p>
          <a:p>
            <a:pPr indent="-342900" lvl="3" marL="1828800" rtl="0" algn="l">
              <a:lnSpc>
                <a:spcPct val="90000"/>
              </a:lnSpc>
              <a:spcBef>
                <a:spcPts val="0"/>
              </a:spcBef>
              <a:spcAft>
                <a:spcPts val="0"/>
              </a:spcAft>
              <a:buSzPts val="1800"/>
              <a:buChar char="●"/>
            </a:pPr>
            <a:r>
              <a:rPr b="1" lang="en" sz="1800"/>
              <a:t>control flow</a:t>
            </a:r>
            <a:r>
              <a:rPr lang="en" sz="1800"/>
              <a:t> constructs</a:t>
            </a:r>
            <a:endParaRPr sz="1800"/>
          </a:p>
          <a:p>
            <a:pPr indent="-342900" lvl="3" marL="1828800" rtl="0" algn="l">
              <a:lnSpc>
                <a:spcPct val="90000"/>
              </a:lnSpc>
              <a:spcBef>
                <a:spcPts val="0"/>
              </a:spcBef>
              <a:spcAft>
                <a:spcPts val="0"/>
              </a:spcAft>
              <a:buSzPts val="1800"/>
              <a:buChar char="●"/>
            </a:pPr>
            <a:r>
              <a:rPr lang="en" sz="1800"/>
              <a:t>primitive types constructors for creating complex types eg: </a:t>
            </a:r>
            <a:r>
              <a:rPr b="1" lang="en" sz="1800"/>
              <a:t>keywords</a:t>
            </a:r>
            <a:r>
              <a:rPr lang="en" sz="1800"/>
              <a:t>)</a:t>
            </a:r>
            <a:endParaRPr sz="1800"/>
          </a:p>
          <a:p>
            <a:pPr indent="-342900" lvl="1" marL="914400" rtl="0" algn="l">
              <a:lnSpc>
                <a:spcPct val="90000"/>
              </a:lnSpc>
              <a:spcBef>
                <a:spcPts val="0"/>
              </a:spcBef>
              <a:spcAft>
                <a:spcPts val="0"/>
              </a:spcAft>
              <a:buSzPts val="1800"/>
              <a:buChar char="○"/>
            </a:pPr>
            <a:r>
              <a:rPr b="1" lang="en" sz="1800"/>
              <a:t>Language implementation time:</a:t>
            </a:r>
            <a:r>
              <a:rPr lang="en" sz="1800"/>
              <a:t> Most language manuals leave a variety of issues to the discretion of the language implementor. </a:t>
            </a:r>
            <a:endParaRPr sz="1800"/>
          </a:p>
          <a:p>
            <a:pPr indent="-342900" lvl="2" marL="1371600" rtl="0" algn="l">
              <a:lnSpc>
                <a:spcPct val="90000"/>
              </a:lnSpc>
              <a:spcBef>
                <a:spcPts val="0"/>
              </a:spcBef>
              <a:spcAft>
                <a:spcPts val="0"/>
              </a:spcAft>
              <a:buSzPts val="1800"/>
              <a:buChar char="■"/>
            </a:pPr>
            <a:r>
              <a:rPr lang="en" sz="1800"/>
              <a:t>precision (number of bits) of the fundamental types</a:t>
            </a:r>
            <a:endParaRPr sz="1800"/>
          </a:p>
          <a:p>
            <a:pPr indent="-342900" lvl="2" marL="1371600" rtl="0" algn="l">
              <a:lnSpc>
                <a:spcPct val="90000"/>
              </a:lnSpc>
              <a:spcBef>
                <a:spcPts val="0"/>
              </a:spcBef>
              <a:spcAft>
                <a:spcPts val="0"/>
              </a:spcAft>
              <a:buSzPts val="1800"/>
              <a:buChar char="■"/>
            </a:pPr>
            <a:r>
              <a:rPr lang="en" sz="1800"/>
              <a:t>I/O to the operating system’s notion of files</a:t>
            </a:r>
            <a:endParaRPr sz="1800"/>
          </a:p>
          <a:p>
            <a:pPr indent="-342900" lvl="2" marL="1371600" rtl="0" algn="l">
              <a:lnSpc>
                <a:spcPct val="90000"/>
              </a:lnSpc>
              <a:spcBef>
                <a:spcPts val="0"/>
              </a:spcBef>
              <a:spcAft>
                <a:spcPts val="0"/>
              </a:spcAft>
              <a:buSzPts val="1800"/>
              <a:buChar char="■"/>
            </a:pPr>
            <a:r>
              <a:rPr lang="en" sz="1800"/>
              <a:t>the organization and maximum sizes of stack and heap, and the handling of run-time</a:t>
            </a:r>
            <a:endParaRPr sz="1800"/>
          </a:p>
          <a:p>
            <a:pPr indent="-342900" lvl="2" marL="1371600" rtl="0" algn="l">
              <a:lnSpc>
                <a:spcPct val="90000"/>
              </a:lnSpc>
              <a:spcBef>
                <a:spcPts val="0"/>
              </a:spcBef>
              <a:spcAft>
                <a:spcPts val="0"/>
              </a:spcAft>
              <a:buSzPts val="1800"/>
              <a:buChar char="■"/>
            </a:pPr>
            <a:r>
              <a:rPr lang="en" sz="1800"/>
              <a:t>exceptions such as arithmetic overflow.</a:t>
            </a:r>
            <a:endParaRPr sz="1800"/>
          </a:p>
          <a:p>
            <a:pPr indent="-342900" lvl="2" marL="1371600" rtl="0" algn="l">
              <a:lnSpc>
                <a:spcPct val="90000"/>
              </a:lnSpc>
              <a:spcBef>
                <a:spcPts val="0"/>
              </a:spcBef>
              <a:spcAft>
                <a:spcPts val="0"/>
              </a:spcAft>
              <a:buSzPts val="1800"/>
              <a:buChar char="■"/>
            </a:pPr>
            <a:r>
              <a:rPr lang="en" sz="1800">
                <a:solidFill>
                  <a:schemeClr val="dk1"/>
                </a:solidFill>
                <a:highlight>
                  <a:srgbClr val="FFFFFF"/>
                </a:highlight>
              </a:rPr>
              <a:t>max identifier name length</a:t>
            </a:r>
            <a:endParaRPr sz="1800"/>
          </a:p>
          <a:p>
            <a:pPr indent="0" lvl="0" marL="914400" rtl="0" algn="l">
              <a:lnSpc>
                <a:spcPct val="90000"/>
              </a:lnSpc>
              <a:spcBef>
                <a:spcPts val="1600"/>
              </a:spcBef>
              <a:spcAft>
                <a:spcPts val="1600"/>
              </a:spcAft>
              <a:buSzPts val="14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lang="en"/>
              <a:t>Evolution - finding better ways to do things</a:t>
            </a:r>
            <a:endParaRPr/>
          </a:p>
          <a:p>
            <a:pPr indent="-171450" lvl="0" marL="177800" rtl="0" algn="l">
              <a:lnSpc>
                <a:spcPct val="80000"/>
              </a:lnSpc>
              <a:spcBef>
                <a:spcPts val="800"/>
              </a:spcBef>
              <a:spcAft>
                <a:spcPts val="0"/>
              </a:spcAft>
              <a:buClr>
                <a:schemeClr val="dk1"/>
              </a:buClr>
              <a:buSzPts val="2100"/>
              <a:buChar char="●"/>
            </a:pPr>
            <a:r>
              <a:rPr lang="en"/>
              <a:t>Special Purposes </a:t>
            </a:r>
            <a:endParaRPr/>
          </a:p>
          <a:p>
            <a:pPr indent="-171450" lvl="0" marL="177800" rtl="0" algn="l">
              <a:lnSpc>
                <a:spcPct val="80000"/>
              </a:lnSpc>
              <a:spcBef>
                <a:spcPts val="800"/>
              </a:spcBef>
              <a:spcAft>
                <a:spcPts val="0"/>
              </a:spcAft>
              <a:buClr>
                <a:schemeClr val="dk1"/>
              </a:buClr>
              <a:buSzPts val="2100"/>
              <a:buChar char="●"/>
            </a:pPr>
            <a:r>
              <a:rPr lang="en"/>
              <a:t>Programmer friendly </a:t>
            </a:r>
            <a:endParaRPr/>
          </a:p>
          <a:p>
            <a:pPr indent="-171450" lvl="0" marL="177800" rtl="0" algn="l">
              <a:lnSpc>
                <a:spcPct val="80000"/>
              </a:lnSpc>
              <a:spcBef>
                <a:spcPts val="800"/>
              </a:spcBef>
              <a:spcAft>
                <a:spcPts val="0"/>
              </a:spcAft>
              <a:buClr>
                <a:schemeClr val="dk1"/>
              </a:buClr>
              <a:buSzPts val="2100"/>
              <a:buChar char="●"/>
            </a:pPr>
            <a:r>
              <a:rPr lang="en"/>
              <a:t>Ease of Implementation</a:t>
            </a:r>
            <a:endParaRPr/>
          </a:p>
          <a:p>
            <a:pPr indent="-171450" lvl="0" marL="177800" rtl="0" algn="l">
              <a:lnSpc>
                <a:spcPct val="80000"/>
              </a:lnSpc>
              <a:spcBef>
                <a:spcPts val="800"/>
              </a:spcBef>
              <a:spcAft>
                <a:spcPts val="0"/>
              </a:spcAft>
              <a:buClr>
                <a:schemeClr val="dk1"/>
              </a:buClr>
              <a:buSzPts val="2100"/>
              <a:buChar char="●"/>
            </a:pPr>
            <a:r>
              <a:rPr lang="en"/>
              <a:t>Support</a:t>
            </a:r>
            <a:endParaRPr/>
          </a:p>
          <a:p>
            <a:pPr indent="-171450" lvl="0" marL="177800" rtl="0" algn="l">
              <a:lnSpc>
                <a:spcPct val="80000"/>
              </a:lnSpc>
              <a:spcBef>
                <a:spcPts val="800"/>
              </a:spcBef>
              <a:spcAft>
                <a:spcPts val="0"/>
              </a:spcAft>
              <a:buClr>
                <a:schemeClr val="dk1"/>
              </a:buClr>
              <a:buSzPts val="2100"/>
              <a:buChar char="●"/>
            </a:pPr>
            <a:r>
              <a:rPr lang="en"/>
              <a:t>Good Compilers/ Interpreters</a:t>
            </a:r>
            <a:endParaRPr/>
          </a:p>
          <a:p>
            <a:pPr indent="0" lvl="0" marL="0" rtl="0" algn="l">
              <a:lnSpc>
                <a:spcPct val="80000"/>
              </a:lnSpc>
              <a:spcBef>
                <a:spcPts val="800"/>
              </a:spcBef>
              <a:spcAft>
                <a:spcPts val="0"/>
              </a:spcAft>
              <a:buClr>
                <a:schemeClr val="dk1"/>
              </a:buClr>
              <a:buSzPts val="2100"/>
              <a:buNone/>
            </a:pPr>
            <a:r>
              <a:rPr b="1" lang="en"/>
              <a:t>Why study?</a:t>
            </a:r>
            <a:endParaRPr/>
          </a:p>
          <a:p>
            <a:pPr indent="-171450" lvl="0" marL="177800" rtl="0" algn="l">
              <a:lnSpc>
                <a:spcPct val="80000"/>
              </a:lnSpc>
              <a:spcBef>
                <a:spcPts val="800"/>
              </a:spcBef>
              <a:spcAft>
                <a:spcPts val="0"/>
              </a:spcAft>
              <a:buClr>
                <a:schemeClr val="dk1"/>
              </a:buClr>
              <a:buSzPts val="2100"/>
              <a:buChar char="●"/>
            </a:pPr>
            <a:r>
              <a:rPr lang="en"/>
              <a:t>Choose among alternative ways to express things</a:t>
            </a:r>
            <a:endParaRPr/>
          </a:p>
          <a:p>
            <a:pPr indent="-171450" lvl="0" marL="177800" rtl="0" algn="l">
              <a:lnSpc>
                <a:spcPct val="80000"/>
              </a:lnSpc>
              <a:spcBef>
                <a:spcPts val="800"/>
              </a:spcBef>
              <a:spcAft>
                <a:spcPts val="1600"/>
              </a:spcAft>
              <a:buClr>
                <a:schemeClr val="dk1"/>
              </a:buClr>
              <a:buSzPts val="2100"/>
              <a:buChar char="●"/>
            </a:pPr>
            <a:r>
              <a:rPr lang="en"/>
              <a:t>Make good use of debuggers, assemblers, linkers, and related tools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5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5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5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500"/>
                                        <p:tgtEl>
                                          <p:spTgt spid="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500"/>
                                        <p:tgtEl>
                                          <p:spTgt spid="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500"/>
                                        <p:tgtEl>
                                          <p:spTgt spid="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500"/>
                                        <p:tgtEl>
                                          <p:spTgt spid="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500"/>
                                        <p:tgtEl>
                                          <p:spTgt spid="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500"/>
                                        <p:tgtEl>
                                          <p:spTgt spid="8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33" name="Google Shape;333;p40"/>
          <p:cNvSpPr txBox="1"/>
          <p:nvPr>
            <p:ph idx="1" type="body"/>
          </p:nvPr>
        </p:nvSpPr>
        <p:spPr>
          <a:xfrm>
            <a:off x="628650" y="988219"/>
            <a:ext cx="7886700" cy="3263400"/>
          </a:xfrm>
          <a:prstGeom prst="rect">
            <a:avLst/>
          </a:prstGeom>
          <a:noFill/>
          <a:ln>
            <a:noFill/>
          </a:ln>
        </p:spPr>
        <p:txBody>
          <a:bodyPr anchorCtr="0" anchor="t" bIns="34275" lIns="68575" spcFirstLastPara="1" rIns="68575" wrap="square" tIns="34275">
            <a:noAutofit/>
          </a:bodyPr>
          <a:lstStyle/>
          <a:p>
            <a:pPr indent="-342900" lvl="1" marL="914400" rtl="0" algn="l">
              <a:lnSpc>
                <a:spcPct val="90000"/>
              </a:lnSpc>
              <a:spcBef>
                <a:spcPts val="400"/>
              </a:spcBef>
              <a:spcAft>
                <a:spcPts val="0"/>
              </a:spcAft>
              <a:buSzPts val="1800"/>
              <a:buChar char="○"/>
            </a:pPr>
            <a:r>
              <a:rPr b="1" lang="en" sz="1800"/>
              <a:t>Program writing time:</a:t>
            </a:r>
            <a:r>
              <a:rPr lang="en" sz="1800"/>
              <a:t> Programmers, of course, choose algorithms, data structures and names.</a:t>
            </a:r>
            <a:endParaRPr sz="1800"/>
          </a:p>
          <a:p>
            <a:pPr indent="-317500" lvl="1" marL="914400" rtl="0" algn="l">
              <a:lnSpc>
                <a:spcPct val="90000"/>
              </a:lnSpc>
              <a:spcBef>
                <a:spcPts val="0"/>
              </a:spcBef>
              <a:spcAft>
                <a:spcPts val="0"/>
              </a:spcAft>
              <a:buSzPts val="1400"/>
              <a:buChar char="○"/>
            </a:pPr>
            <a:r>
              <a:rPr b="1" lang="en" sz="1800"/>
              <a:t>Compile time: </a:t>
            </a:r>
            <a:r>
              <a:rPr lang="en" sz="1800"/>
              <a:t>Compilers choose the mapping of high-level constructs to machine code, including the layout of statically defined data in memory.</a:t>
            </a:r>
            <a:endParaRPr sz="1800"/>
          </a:p>
          <a:p>
            <a:pPr indent="-317500" lvl="1" marL="914400" rtl="0" algn="l">
              <a:lnSpc>
                <a:spcPct val="90000"/>
              </a:lnSpc>
              <a:spcBef>
                <a:spcPts val="0"/>
              </a:spcBef>
              <a:spcAft>
                <a:spcPts val="0"/>
              </a:spcAft>
              <a:buSzPts val="1400"/>
              <a:buChar char="○"/>
            </a:pPr>
            <a:r>
              <a:rPr b="1" lang="en" sz="1800"/>
              <a:t>Link time: </a:t>
            </a:r>
            <a:r>
              <a:rPr lang="en" sz="1800"/>
              <a:t>Since most compilers support separate compilation </a:t>
            </a:r>
            <a:r>
              <a:rPr lang="en" sz="1800">
                <a:solidFill>
                  <a:srgbClr val="0070C0"/>
                </a:solidFill>
              </a:rPr>
              <a:t>compiling different modules of a program</a:t>
            </a:r>
            <a:r>
              <a:rPr lang="en" sz="1800"/>
              <a:t> at different times and depend on the </a:t>
            </a:r>
            <a:r>
              <a:rPr lang="en" sz="1800">
                <a:solidFill>
                  <a:srgbClr val="0070C0"/>
                </a:solidFill>
              </a:rPr>
              <a:t>availability of a library</a:t>
            </a:r>
            <a:r>
              <a:rPr lang="en" sz="1800"/>
              <a:t> of standard subroutines</a:t>
            </a:r>
            <a:endParaRPr sz="1800"/>
          </a:p>
          <a:p>
            <a:pPr indent="-342900" lvl="2" marL="1371600" rtl="0" algn="l">
              <a:lnSpc>
                <a:spcPct val="90000"/>
              </a:lnSpc>
              <a:spcBef>
                <a:spcPts val="0"/>
              </a:spcBef>
              <a:spcAft>
                <a:spcPts val="0"/>
              </a:spcAft>
              <a:buSzPts val="1800"/>
              <a:buChar char="■"/>
            </a:pPr>
            <a:r>
              <a:rPr lang="en" sz="1800"/>
              <a:t>a program is usually not complete until the various modules are joined together by a linker. </a:t>
            </a:r>
            <a:endParaRPr sz="1800"/>
          </a:p>
          <a:p>
            <a:pPr indent="-342900" lvl="2" marL="1371600" rtl="0" algn="l">
              <a:lnSpc>
                <a:spcPct val="90000"/>
              </a:lnSpc>
              <a:spcBef>
                <a:spcPts val="0"/>
              </a:spcBef>
              <a:spcAft>
                <a:spcPts val="0"/>
              </a:spcAft>
              <a:buSzPts val="1800"/>
              <a:buChar char="■"/>
            </a:pPr>
            <a:r>
              <a:rPr lang="en" sz="1800"/>
              <a:t>Virtual memory mapping</a:t>
            </a:r>
            <a:endParaRPr sz="1800"/>
          </a:p>
          <a:p>
            <a:pPr indent="-342900" lvl="2" marL="1371600" rtl="0" algn="l">
              <a:lnSpc>
                <a:spcPct val="90000"/>
              </a:lnSpc>
              <a:spcBef>
                <a:spcPts val="0"/>
              </a:spcBef>
              <a:spcAft>
                <a:spcPts val="0"/>
              </a:spcAft>
              <a:buSzPts val="1800"/>
              <a:buChar char="■"/>
            </a:pPr>
            <a:r>
              <a:rPr lang="en" sz="1800"/>
              <a:t>When a name in one module refers to an object in another module, the binding between the two is not finalized until link time. </a:t>
            </a:r>
            <a:endParaRPr sz="1800"/>
          </a:p>
          <a:p>
            <a:pPr indent="-342900" lvl="2" marL="1371600" rtl="0" algn="l">
              <a:lnSpc>
                <a:spcPct val="90000"/>
              </a:lnSpc>
              <a:spcBef>
                <a:spcPts val="0"/>
              </a:spcBef>
              <a:spcAft>
                <a:spcPts val="0"/>
              </a:spcAft>
              <a:buSzPts val="1800"/>
              <a:buChar char="■"/>
            </a:pPr>
            <a:r>
              <a:rPr lang="en" sz="1800"/>
              <a:t>External symbols are linked to a specific set of object files and libraries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39" name="Google Shape;339;p41"/>
          <p:cNvSpPr txBox="1"/>
          <p:nvPr>
            <p:ph idx="1" type="body"/>
          </p:nvPr>
        </p:nvSpPr>
        <p:spPr>
          <a:xfrm>
            <a:off x="628650" y="4612819"/>
            <a:ext cx="7886700" cy="247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rPr lang="en"/>
              <a:t>https://en.wikipedia.org/wiki/Memory_address#/media/File:Paging.svg</a:t>
            </a:r>
            <a:endParaRPr/>
          </a:p>
        </p:txBody>
      </p:sp>
      <p:pic>
        <p:nvPicPr>
          <p:cNvPr id="340" name="Google Shape;340;p41"/>
          <p:cNvPicPr preferRelativeResize="0"/>
          <p:nvPr/>
        </p:nvPicPr>
        <p:blipFill rotWithShape="1">
          <a:blip r:embed="rId3">
            <a:alphaModFix/>
          </a:blip>
          <a:srcRect b="0" l="0" r="0" t="0"/>
          <a:stretch/>
        </p:blipFill>
        <p:spPr>
          <a:xfrm>
            <a:off x="571924" y="218325"/>
            <a:ext cx="7524460" cy="4394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46" name="Google Shape;346;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1" marL="914400" rtl="0" algn="l">
              <a:lnSpc>
                <a:spcPct val="90000"/>
              </a:lnSpc>
              <a:spcBef>
                <a:spcPts val="400"/>
              </a:spcBef>
              <a:spcAft>
                <a:spcPts val="0"/>
              </a:spcAft>
              <a:buSzPts val="1800"/>
              <a:buChar char="○"/>
            </a:pPr>
            <a:r>
              <a:rPr b="1" lang="en" sz="1800"/>
              <a:t>Load time:</a:t>
            </a:r>
            <a:r>
              <a:rPr lang="en" sz="1800"/>
              <a:t> Load time refers to the point at which the operating system </a:t>
            </a:r>
            <a:r>
              <a:rPr lang="en" sz="1800">
                <a:solidFill>
                  <a:srgbClr val="0070C0"/>
                </a:solidFill>
              </a:rPr>
              <a:t>loads the program into memory </a:t>
            </a:r>
            <a:r>
              <a:rPr lang="en" sz="1800"/>
              <a:t>so that it can run. In primitive operating systems, </a:t>
            </a:r>
            <a:endParaRPr sz="1800"/>
          </a:p>
          <a:p>
            <a:pPr indent="-342900" lvl="2" marL="1371600" rtl="0" algn="l">
              <a:lnSpc>
                <a:spcPct val="90000"/>
              </a:lnSpc>
              <a:spcBef>
                <a:spcPts val="0"/>
              </a:spcBef>
              <a:spcAft>
                <a:spcPts val="0"/>
              </a:spcAft>
              <a:buSzPts val="1800"/>
              <a:buChar char="■"/>
            </a:pPr>
            <a:r>
              <a:rPr lang="en" sz="1800"/>
              <a:t>Most modern operating systems distinguish between virtual and physical addresses. Virtual addresses are chosen at link time; </a:t>
            </a:r>
            <a:endParaRPr sz="1800"/>
          </a:p>
          <a:p>
            <a:pPr indent="-342900" lvl="2" marL="1371600" rtl="0" algn="l">
              <a:lnSpc>
                <a:spcPct val="90000"/>
              </a:lnSpc>
              <a:spcBef>
                <a:spcPts val="0"/>
              </a:spcBef>
              <a:spcAft>
                <a:spcPts val="0"/>
              </a:spcAft>
              <a:buSzPts val="1800"/>
              <a:buChar char="■"/>
            </a:pPr>
            <a:r>
              <a:rPr lang="en" sz="1800"/>
              <a:t>Physical addresses can actually change at run time. </a:t>
            </a:r>
            <a:endParaRPr sz="1800"/>
          </a:p>
          <a:p>
            <a:pPr indent="-342900" lvl="2" marL="1371600" rtl="0" algn="l">
              <a:lnSpc>
                <a:spcPct val="90000"/>
              </a:lnSpc>
              <a:spcBef>
                <a:spcPts val="0"/>
              </a:spcBef>
              <a:spcAft>
                <a:spcPts val="0"/>
              </a:spcAft>
              <a:buSzPts val="1800"/>
              <a:buChar char="■"/>
            </a:pPr>
            <a:r>
              <a:rPr lang="en" sz="1800"/>
              <a:t>The processor’s memory management hardware translates virtual addresses into physical addresses during each individual instruction at run time.</a:t>
            </a:r>
            <a:endParaRPr sz="1800"/>
          </a:p>
          <a:p>
            <a:pPr indent="-342900" lvl="1" marL="914400" rtl="0" algn="l">
              <a:lnSpc>
                <a:spcPct val="90000"/>
              </a:lnSpc>
              <a:spcBef>
                <a:spcPts val="0"/>
              </a:spcBef>
              <a:spcAft>
                <a:spcPts val="0"/>
              </a:spcAft>
              <a:buSzPts val="1800"/>
              <a:buChar char="○"/>
            </a:pPr>
            <a:r>
              <a:rPr b="1" lang="en" sz="1800"/>
              <a:t>Run time</a:t>
            </a:r>
            <a:r>
              <a:rPr lang="en" sz="1800"/>
              <a:t>: Run time is actually a very broad term that covers the entire span from the </a:t>
            </a:r>
            <a:r>
              <a:rPr lang="en" sz="1800">
                <a:solidFill>
                  <a:srgbClr val="0070C0"/>
                </a:solidFill>
              </a:rPr>
              <a:t>beginning to the end of execution</a:t>
            </a:r>
            <a:endParaRPr sz="1800">
              <a:solidFill>
                <a:srgbClr val="0070C0"/>
              </a:solidFill>
            </a:endParaRPr>
          </a:p>
          <a:p>
            <a:pPr indent="-342900" lvl="2" marL="1371600" rtl="0" algn="l">
              <a:lnSpc>
                <a:spcPct val="90000"/>
              </a:lnSpc>
              <a:spcBef>
                <a:spcPts val="0"/>
              </a:spcBef>
              <a:spcAft>
                <a:spcPts val="0"/>
              </a:spcAft>
              <a:buSzPts val="1800"/>
              <a:buChar char="■"/>
            </a:pPr>
            <a:r>
              <a:rPr lang="en" sz="1800"/>
              <a:t>Bindings of values to variables occur at run time, </a:t>
            </a:r>
            <a:endParaRPr sz="1800"/>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52" name="Google Shape;352;p4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sp>
        <p:nvSpPr>
          <p:cNvPr id="353" name="Google Shape;353;p4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t/>
            </a:r>
            <a:endParaRPr b="1" sz="2700">
              <a:solidFill>
                <a:schemeClr val="dk1"/>
              </a:solidFill>
            </a:endParaRPr>
          </a:p>
          <a:p>
            <a:pPr indent="0" lvl="0" marL="0" rtl="0" algn="ctr">
              <a:lnSpc>
                <a:spcPct val="90000"/>
              </a:lnSpc>
              <a:spcBef>
                <a:spcPts val="1600"/>
              </a:spcBef>
              <a:spcAft>
                <a:spcPts val="1600"/>
              </a:spcAft>
              <a:buSzPts val="1400"/>
              <a:buNone/>
            </a:pPr>
            <a:r>
              <a:rPr b="1" lang="en" sz="2700">
                <a:solidFill>
                  <a:schemeClr val="dk1"/>
                </a:solidFill>
              </a:rPr>
              <a:t>Scope and Scope Rules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Scope</a:t>
            </a:r>
            <a:endParaRPr/>
          </a:p>
        </p:txBody>
      </p:sp>
      <p:sp>
        <p:nvSpPr>
          <p:cNvPr id="359" name="Google Shape;359;p4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The textual region of the program in which a binding is active is its </a:t>
            </a:r>
            <a:r>
              <a:rPr b="1" lang="en"/>
              <a:t>scope </a:t>
            </a:r>
            <a:endParaRPr b="1"/>
          </a:p>
          <a:p>
            <a:pPr indent="-317500" lvl="0" marL="457200" rtl="0" algn="l">
              <a:lnSpc>
                <a:spcPct val="90000"/>
              </a:lnSpc>
              <a:spcBef>
                <a:spcPts val="0"/>
              </a:spcBef>
              <a:spcAft>
                <a:spcPts val="0"/>
              </a:spcAft>
              <a:buSzPts val="1400"/>
              <a:buChar char="●"/>
            </a:pPr>
            <a:r>
              <a:rPr lang="en"/>
              <a:t>The complete set of bindings in effect at a given point in a program is known as the current </a:t>
            </a:r>
            <a:r>
              <a:rPr b="1" lang="en"/>
              <a:t>referencing environment</a:t>
            </a:r>
            <a:r>
              <a:rPr lang="en"/>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Lifetime and Storage Management</a:t>
            </a:r>
            <a:endParaRPr/>
          </a:p>
        </p:txBody>
      </p:sp>
      <p:sp>
        <p:nvSpPr>
          <p:cNvPr id="365" name="Google Shape;365;p4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Bindings key events: </a:t>
            </a:r>
            <a:endParaRPr/>
          </a:p>
          <a:p>
            <a:pPr indent="-317500" lvl="0" marL="457200" rtl="0" algn="l">
              <a:lnSpc>
                <a:spcPct val="90000"/>
              </a:lnSpc>
              <a:spcBef>
                <a:spcPts val="1600"/>
              </a:spcBef>
              <a:spcAft>
                <a:spcPts val="0"/>
              </a:spcAft>
              <a:buSzPts val="1400"/>
              <a:buChar char="●"/>
            </a:pPr>
            <a:r>
              <a:rPr lang="en"/>
              <a:t>creation of objects </a:t>
            </a:r>
            <a:endParaRPr/>
          </a:p>
          <a:p>
            <a:pPr indent="-317500" lvl="0" marL="457200" rtl="0" algn="l">
              <a:lnSpc>
                <a:spcPct val="90000"/>
              </a:lnSpc>
              <a:spcBef>
                <a:spcPts val="0"/>
              </a:spcBef>
              <a:spcAft>
                <a:spcPts val="0"/>
              </a:spcAft>
              <a:buSzPts val="1400"/>
              <a:buChar char="●"/>
            </a:pPr>
            <a:r>
              <a:rPr lang="en"/>
              <a:t>creation of bindings </a:t>
            </a:r>
            <a:endParaRPr/>
          </a:p>
          <a:p>
            <a:pPr indent="-317500" lvl="0" marL="457200" rtl="0" algn="l">
              <a:lnSpc>
                <a:spcPct val="90000"/>
              </a:lnSpc>
              <a:spcBef>
                <a:spcPts val="0"/>
              </a:spcBef>
              <a:spcAft>
                <a:spcPts val="0"/>
              </a:spcAft>
              <a:buSzPts val="1400"/>
              <a:buChar char="●"/>
            </a:pPr>
            <a:r>
              <a:rPr lang="en"/>
              <a:t>references to variables (which use bindings) </a:t>
            </a:r>
            <a:endParaRPr/>
          </a:p>
          <a:p>
            <a:pPr indent="-317500" lvl="0" marL="457200" rtl="0" algn="l">
              <a:lnSpc>
                <a:spcPct val="90000"/>
              </a:lnSpc>
              <a:spcBef>
                <a:spcPts val="0"/>
              </a:spcBef>
              <a:spcAft>
                <a:spcPts val="0"/>
              </a:spcAft>
              <a:buSzPts val="1400"/>
              <a:buChar char="●"/>
            </a:pPr>
            <a:r>
              <a:rPr lang="en"/>
              <a:t>(temporary) deactivation of bindings </a:t>
            </a:r>
            <a:endParaRPr/>
          </a:p>
          <a:p>
            <a:pPr indent="-317500" lvl="0" marL="457200" rtl="0" algn="l">
              <a:lnSpc>
                <a:spcPct val="90000"/>
              </a:lnSpc>
              <a:spcBef>
                <a:spcPts val="0"/>
              </a:spcBef>
              <a:spcAft>
                <a:spcPts val="0"/>
              </a:spcAft>
              <a:buSzPts val="1400"/>
              <a:buChar char="●"/>
            </a:pPr>
            <a:r>
              <a:rPr lang="en"/>
              <a:t>reactivation of bindings </a:t>
            </a:r>
            <a:endParaRPr/>
          </a:p>
          <a:p>
            <a:pPr indent="-317500" lvl="0" marL="457200" rtl="0" algn="l">
              <a:lnSpc>
                <a:spcPct val="90000"/>
              </a:lnSpc>
              <a:spcBef>
                <a:spcPts val="0"/>
              </a:spcBef>
              <a:spcAft>
                <a:spcPts val="0"/>
              </a:spcAft>
              <a:buSzPts val="1400"/>
              <a:buChar char="●"/>
            </a:pPr>
            <a:r>
              <a:rPr lang="en"/>
              <a:t>destruction of bindings </a:t>
            </a:r>
            <a:endParaRPr/>
          </a:p>
          <a:p>
            <a:pPr indent="-317500" lvl="0" marL="457200" rtl="0" algn="l">
              <a:lnSpc>
                <a:spcPct val="90000"/>
              </a:lnSpc>
              <a:spcBef>
                <a:spcPts val="0"/>
              </a:spcBef>
              <a:spcAft>
                <a:spcPts val="0"/>
              </a:spcAft>
              <a:buSzPts val="1400"/>
              <a:buChar char="●"/>
            </a:pPr>
            <a:r>
              <a:rPr lang="en"/>
              <a:t>destruction of objects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71" name="Google Shape;371;p4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The period of time between the creation and the destruction of a name-to- object binding is called the binding’s lifetime.</a:t>
            </a:r>
            <a:endParaRPr/>
          </a:p>
          <a:p>
            <a:pPr indent="-317500" lvl="0" marL="457200" rtl="0" algn="l">
              <a:lnSpc>
                <a:spcPct val="90000"/>
              </a:lnSpc>
              <a:spcBef>
                <a:spcPts val="0"/>
              </a:spcBef>
              <a:spcAft>
                <a:spcPts val="0"/>
              </a:spcAft>
              <a:buSzPts val="1400"/>
              <a:buChar char="●"/>
            </a:pPr>
            <a:r>
              <a:rPr lang="en"/>
              <a:t> The time between the creation and destruction of an object is the </a:t>
            </a:r>
            <a:r>
              <a:rPr b="1" lang="en"/>
              <a:t>object’s lifetime.</a:t>
            </a:r>
            <a:endParaRPr/>
          </a:p>
        </p:txBody>
      </p:sp>
      <p:pic>
        <p:nvPicPr>
          <p:cNvPr id="372" name="Google Shape;372;p46"/>
          <p:cNvPicPr preferRelativeResize="0"/>
          <p:nvPr/>
        </p:nvPicPr>
        <p:blipFill rotWithShape="1">
          <a:blip r:embed="rId3">
            <a:alphaModFix/>
          </a:blip>
          <a:srcRect b="0" l="0" r="0" t="0"/>
          <a:stretch/>
        </p:blipFill>
        <p:spPr>
          <a:xfrm>
            <a:off x="2234475" y="2742975"/>
            <a:ext cx="4061400" cy="1326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78" name="Google Shape;378;p4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If </a:t>
            </a:r>
            <a:r>
              <a:rPr b="1" lang="en"/>
              <a:t>object outlives </a:t>
            </a:r>
            <a:r>
              <a:rPr lang="en"/>
              <a:t>binding it's garbage </a:t>
            </a:r>
            <a:endParaRPr/>
          </a:p>
          <a:p>
            <a:pPr indent="0" lvl="0" marL="457200" rtl="0" algn="l">
              <a:lnSpc>
                <a:spcPct val="90000"/>
              </a:lnSpc>
              <a:spcBef>
                <a:spcPts val="1600"/>
              </a:spcBef>
              <a:spcAft>
                <a:spcPts val="0"/>
              </a:spcAft>
              <a:buSzPts val="1400"/>
              <a:buNone/>
            </a:pPr>
            <a:r>
              <a:t/>
            </a:r>
            <a:endParaRPr/>
          </a:p>
          <a:p>
            <a:pPr indent="-317500" lvl="0" marL="457200" rtl="0" algn="l">
              <a:lnSpc>
                <a:spcPct val="90000"/>
              </a:lnSpc>
              <a:spcBef>
                <a:spcPts val="1600"/>
              </a:spcBef>
              <a:spcAft>
                <a:spcPts val="0"/>
              </a:spcAft>
              <a:buSzPts val="1400"/>
              <a:buChar char="●"/>
            </a:pPr>
            <a:r>
              <a:rPr lang="en"/>
              <a:t>If </a:t>
            </a:r>
            <a:r>
              <a:rPr b="1" lang="en"/>
              <a:t>binding outlives object </a:t>
            </a:r>
            <a:r>
              <a:rPr lang="en"/>
              <a:t>it's a dangling reference, e.g., if an object created via the C++ new operator is passed as a &amp; parameter and then deallocated (delete-ed) before the subroutine returns </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Scope Rules</a:t>
            </a:r>
            <a:endParaRPr/>
          </a:p>
        </p:txBody>
      </p:sp>
      <p:sp>
        <p:nvSpPr>
          <p:cNvPr id="384" name="Google Shape;384;p4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Three rules </a:t>
            </a:r>
            <a:endParaRPr/>
          </a:p>
          <a:p>
            <a:pPr indent="0" lvl="0" marL="0" rtl="0" algn="l">
              <a:lnSpc>
                <a:spcPct val="90000"/>
              </a:lnSpc>
              <a:spcBef>
                <a:spcPts val="1600"/>
              </a:spcBef>
              <a:spcAft>
                <a:spcPts val="1600"/>
              </a:spcAft>
              <a:buSzPts val="1400"/>
              <a:buNone/>
            </a:pPr>
            <a:r>
              <a:t/>
            </a:r>
            <a:endParaRPr/>
          </a:p>
        </p:txBody>
      </p:sp>
      <p:pic>
        <p:nvPicPr>
          <p:cNvPr id="385" name="Google Shape;385;p48"/>
          <p:cNvPicPr preferRelativeResize="0"/>
          <p:nvPr/>
        </p:nvPicPr>
        <p:blipFill rotWithShape="1">
          <a:blip r:embed="rId3">
            <a:alphaModFix/>
          </a:blip>
          <a:srcRect b="0" l="0" r="0" t="0"/>
          <a:stretch/>
        </p:blipFill>
        <p:spPr>
          <a:xfrm>
            <a:off x="816625" y="1925900"/>
            <a:ext cx="8162176" cy="2337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91" name="Google Shape;391;p4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392" name="Google Shape;392;p49"/>
          <p:cNvPicPr preferRelativeResize="0"/>
          <p:nvPr/>
        </p:nvPicPr>
        <p:blipFill rotWithShape="1">
          <a:blip r:embed="rId3">
            <a:alphaModFix/>
          </a:blip>
          <a:srcRect b="0" l="0" r="0" t="0"/>
          <a:stretch/>
        </p:blipFill>
        <p:spPr>
          <a:xfrm>
            <a:off x="656937" y="1423450"/>
            <a:ext cx="7830125" cy="229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Categories of languages</a:t>
            </a:r>
            <a:br>
              <a:rPr lang="en"/>
            </a:br>
            <a:endParaRPr/>
          </a:p>
        </p:txBody>
      </p:sp>
      <p:pic>
        <p:nvPicPr>
          <p:cNvPr descr="Low Level Language - Tutorial And Example" id="91" name="Google Shape;91;p5"/>
          <p:cNvPicPr preferRelativeResize="0"/>
          <p:nvPr/>
        </p:nvPicPr>
        <p:blipFill rotWithShape="1">
          <a:blip r:embed="rId3">
            <a:alphaModFix/>
          </a:blip>
          <a:srcRect b="0" l="0" r="0" t="0"/>
          <a:stretch/>
        </p:blipFill>
        <p:spPr>
          <a:xfrm>
            <a:off x="281408" y="1386794"/>
            <a:ext cx="3514025" cy="2683596"/>
          </a:xfrm>
          <a:prstGeom prst="rect">
            <a:avLst/>
          </a:prstGeom>
          <a:noFill/>
          <a:ln>
            <a:noFill/>
          </a:ln>
        </p:spPr>
      </p:pic>
      <p:sp>
        <p:nvSpPr>
          <p:cNvPr id="92" name="Google Shape;92;p5"/>
          <p:cNvSpPr txBox="1"/>
          <p:nvPr/>
        </p:nvSpPr>
        <p:spPr>
          <a:xfrm>
            <a:off x="85725" y="4841632"/>
            <a:ext cx="55374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900" u="sng" cap="none" strike="noStrike">
                <a:solidFill>
                  <a:schemeClr val="dk1"/>
                </a:solidFill>
                <a:latin typeface="Calibri"/>
                <a:ea typeface="Calibri"/>
                <a:cs typeface="Calibri"/>
                <a:sym typeface="Calibri"/>
                <a:hlinkClick r:id="rId4">
                  <a:extLst>
                    <a:ext uri="{A12FA001-AC4F-418D-AE19-62706E023703}">
                      <ahyp:hlinkClr val="tx"/>
                    </a:ext>
                  </a:extLst>
                </a:hlinkClick>
              </a:rPr>
              <a:t>Source :https://www.tutorialandexample.com/low-level-language/</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alibri"/>
                <a:ea typeface="Calibri"/>
                <a:cs typeface="Calibri"/>
                <a:sym typeface="Calibri"/>
              </a:rPr>
              <a:t>             :</a:t>
            </a:r>
            <a:r>
              <a:rPr b="0" i="0" lang="en" sz="9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https://medium.com/javascript-in-plain-english/what-are-javascript-programming-paradigms-3ef0f576dfdb</a:t>
            </a:r>
            <a:endParaRPr b="0" i="0" sz="900" u="none" cap="none" strike="noStrike">
              <a:solidFill>
                <a:schemeClr val="dk1"/>
              </a:solidFill>
              <a:latin typeface="Calibri"/>
              <a:ea typeface="Calibri"/>
              <a:cs typeface="Calibri"/>
              <a:sym typeface="Calibri"/>
            </a:endParaRPr>
          </a:p>
        </p:txBody>
      </p:sp>
      <p:pic>
        <p:nvPicPr>
          <p:cNvPr descr="What Are JavaScript Programming Paradigms? | by Dr. Derek Austin ..." id="93" name="Google Shape;93;p5"/>
          <p:cNvPicPr preferRelativeResize="0"/>
          <p:nvPr/>
        </p:nvPicPr>
        <p:blipFill rotWithShape="1">
          <a:blip r:embed="rId6">
            <a:alphaModFix/>
          </a:blip>
          <a:srcRect b="0" l="0" r="0" t="0"/>
          <a:stretch/>
        </p:blipFill>
        <p:spPr>
          <a:xfrm>
            <a:off x="4085525" y="1464767"/>
            <a:ext cx="4923829" cy="1978819"/>
          </a:xfrm>
          <a:prstGeom prst="rect">
            <a:avLst/>
          </a:prstGeom>
          <a:noFill/>
          <a:ln>
            <a:noFill/>
          </a:ln>
        </p:spPr>
      </p:pic>
      <p:sp>
        <p:nvSpPr>
          <p:cNvPr id="94" name="Google Shape;94;p5"/>
          <p:cNvSpPr txBox="1"/>
          <p:nvPr/>
        </p:nvSpPr>
        <p:spPr>
          <a:xfrm>
            <a:off x="182880" y="1051560"/>
            <a:ext cx="2793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a:t>
            </a:r>
            <a:endParaRPr b="0" i="0" sz="1400" u="none" cap="none" strike="noStrike">
              <a:solidFill>
                <a:schemeClr val="dk1"/>
              </a:solidFill>
              <a:latin typeface="Calibri"/>
              <a:ea typeface="Calibri"/>
              <a:cs typeface="Calibri"/>
              <a:sym typeface="Calibri"/>
            </a:endParaRPr>
          </a:p>
        </p:txBody>
      </p:sp>
      <p:sp>
        <p:nvSpPr>
          <p:cNvPr id="95" name="Google Shape;95;p5"/>
          <p:cNvSpPr txBox="1"/>
          <p:nvPr/>
        </p:nvSpPr>
        <p:spPr>
          <a:xfrm>
            <a:off x="4085525" y="1168284"/>
            <a:ext cx="2793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2)</a:t>
            </a:r>
            <a:endParaRPr b="0" i="0" sz="1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ppt_w</p:attrName>
                                        </p:attrNameLst>
                                      </p:cBhvr>
                                      <p:tavLst>
                                        <p:tav fmla="" tm="0">
                                          <p:val>
                                            <p:strVal val="0"/>
                                          </p:val>
                                        </p:tav>
                                        <p:tav fmla="" tm="100000">
                                          <p:val>
                                            <p:strVal val="#ppt_w"/>
                                          </p:val>
                                        </p:tav>
                                      </p:tavLst>
                                    </p:anim>
                                    <p:anim calcmode="lin" valueType="num">
                                      <p:cBhvr additive="base">
                                        <p:cTn dur="500"/>
                                        <p:tgtEl>
                                          <p:spTgt spid="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500"/>
                                        <p:tgtEl>
                                          <p:spTgt spid="93"/>
                                        </p:tgtEl>
                                        <p:attrNameLst>
                                          <p:attrName>ppt_w</p:attrName>
                                        </p:attrNameLst>
                                      </p:cBhvr>
                                      <p:tavLst>
                                        <p:tav fmla="" tm="0">
                                          <p:val>
                                            <p:strVal val="0"/>
                                          </p:val>
                                        </p:tav>
                                        <p:tav fmla="" tm="100000">
                                          <p:val>
                                            <p:strVal val="#ppt_w"/>
                                          </p:val>
                                        </p:tav>
                                      </p:tavLst>
                                    </p:anim>
                                    <p:anim calcmode="lin" valueType="num">
                                      <p:cBhvr additive="base">
                                        <p:cTn dur="500"/>
                                        <p:tgtEl>
                                          <p:spTgt spid="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98" name="Google Shape;398;p5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399" name="Google Shape;399;p50"/>
          <p:cNvPicPr preferRelativeResize="0"/>
          <p:nvPr/>
        </p:nvPicPr>
        <p:blipFill rotWithShape="1">
          <a:blip r:embed="rId3">
            <a:alphaModFix/>
          </a:blip>
          <a:srcRect b="0" l="0" r="0" t="0"/>
          <a:stretch/>
        </p:blipFill>
        <p:spPr>
          <a:xfrm>
            <a:off x="684625" y="1866900"/>
            <a:ext cx="6999650" cy="23544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05" name="Google Shape;405;p5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sp>
        <p:nvSpPr>
          <p:cNvPr id="406" name="Google Shape;406;p5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t/>
            </a:r>
            <a:endParaRPr b="1" sz="2700">
              <a:solidFill>
                <a:schemeClr val="dk1"/>
              </a:solidFill>
            </a:endParaRPr>
          </a:p>
          <a:p>
            <a:pPr indent="0" lvl="0" marL="0" rtl="0" algn="ctr">
              <a:lnSpc>
                <a:spcPct val="90000"/>
              </a:lnSpc>
              <a:spcBef>
                <a:spcPts val="1600"/>
              </a:spcBef>
              <a:spcAft>
                <a:spcPts val="1600"/>
              </a:spcAft>
              <a:buSzPts val="1400"/>
              <a:buNone/>
            </a:pPr>
            <a:r>
              <a:rPr b="1" lang="en" sz="2700">
                <a:solidFill>
                  <a:schemeClr val="dk1"/>
                </a:solidFill>
              </a:rPr>
              <a:t>Storage Management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12" name="Google Shape;412;p5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Storage Allocation mechanisms are used to manage the object’s space: </a:t>
            </a:r>
            <a:endParaRPr/>
          </a:p>
          <a:p>
            <a:pPr indent="-317500" lvl="0" marL="457200" rtl="0" algn="l">
              <a:lnSpc>
                <a:spcPct val="90000"/>
              </a:lnSpc>
              <a:spcBef>
                <a:spcPts val="1600"/>
              </a:spcBef>
              <a:spcAft>
                <a:spcPts val="0"/>
              </a:spcAft>
              <a:buSzPts val="1400"/>
              <a:buChar char="●"/>
            </a:pPr>
            <a:r>
              <a:rPr b="1" lang="en"/>
              <a:t>Static</a:t>
            </a:r>
            <a:r>
              <a:rPr lang="en"/>
              <a:t>: the objects are given an absolute address that is retained throughout the program’s execution </a:t>
            </a:r>
            <a:endParaRPr/>
          </a:p>
          <a:p>
            <a:pPr indent="-317500" lvl="0" marL="457200" rtl="0" algn="l">
              <a:lnSpc>
                <a:spcPct val="90000"/>
              </a:lnSpc>
              <a:spcBef>
                <a:spcPts val="1000"/>
              </a:spcBef>
              <a:spcAft>
                <a:spcPts val="0"/>
              </a:spcAft>
              <a:buSzPts val="1400"/>
              <a:buChar char="●"/>
            </a:pPr>
            <a:r>
              <a:rPr b="1" lang="en"/>
              <a:t>Stack</a:t>
            </a:r>
            <a:r>
              <a:rPr lang="en"/>
              <a:t>: the objects are allocated and deallocated in last-in, first-out order, usually in conjunction with subroutine calls and returns. </a:t>
            </a:r>
            <a:endParaRPr/>
          </a:p>
          <a:p>
            <a:pPr indent="-317500" lvl="0" marL="457200" rtl="0" algn="l">
              <a:lnSpc>
                <a:spcPct val="90000"/>
              </a:lnSpc>
              <a:spcBef>
                <a:spcPts val="1000"/>
              </a:spcBef>
              <a:spcAft>
                <a:spcPts val="1600"/>
              </a:spcAft>
              <a:buSzPts val="1400"/>
              <a:buChar char="●"/>
            </a:pPr>
            <a:r>
              <a:rPr b="1" lang="en"/>
              <a:t>Heap</a:t>
            </a:r>
            <a:r>
              <a:rPr lang="en"/>
              <a:t>: the objects may be allocated and deallocated at arbitrary times (require a complex storage management mechanism).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18" name="Google Shape;418;p5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rPr>
              <a:t>Static allocation for</a:t>
            </a:r>
            <a:r>
              <a:rPr lang="en"/>
              <a:t>:</a:t>
            </a:r>
            <a:endParaRPr/>
          </a:p>
          <a:p>
            <a:pPr indent="-317500" lvl="0" marL="457200" rtl="0" algn="l">
              <a:lnSpc>
                <a:spcPct val="100000"/>
              </a:lnSpc>
              <a:spcBef>
                <a:spcPts val="0"/>
              </a:spcBef>
              <a:spcAft>
                <a:spcPts val="0"/>
              </a:spcAft>
              <a:buSzPts val="1400"/>
              <a:buChar char="●"/>
            </a:pPr>
            <a:r>
              <a:rPr lang="en"/>
              <a:t>code (and small constants often stored within the instruction itself)</a:t>
            </a:r>
            <a:endParaRPr/>
          </a:p>
          <a:p>
            <a:pPr indent="-317500" lvl="0" marL="457200" rtl="0" algn="l">
              <a:lnSpc>
                <a:spcPct val="100000"/>
              </a:lnSpc>
              <a:spcBef>
                <a:spcPts val="0"/>
              </a:spcBef>
              <a:spcAft>
                <a:spcPts val="0"/>
              </a:spcAft>
              <a:buSzPts val="1400"/>
              <a:buChar char="●"/>
            </a:pPr>
            <a:r>
              <a:rPr lang="en"/>
              <a:t>globals</a:t>
            </a:r>
            <a:endParaRPr/>
          </a:p>
          <a:p>
            <a:pPr indent="-317500" lvl="0" marL="457200" rtl="0" algn="l">
              <a:lnSpc>
                <a:spcPct val="100000"/>
              </a:lnSpc>
              <a:spcBef>
                <a:spcPts val="0"/>
              </a:spcBef>
              <a:spcAft>
                <a:spcPts val="0"/>
              </a:spcAft>
              <a:buSzPts val="1400"/>
              <a:buChar char="●"/>
            </a:pPr>
            <a:r>
              <a:rPr lang="en"/>
              <a:t>static or own variables</a:t>
            </a:r>
            <a:endParaRPr/>
          </a:p>
          <a:p>
            <a:pPr indent="-317500" lvl="0" marL="457200" rtl="0" algn="l">
              <a:lnSpc>
                <a:spcPct val="100000"/>
              </a:lnSpc>
              <a:spcBef>
                <a:spcPts val="0"/>
              </a:spcBef>
              <a:spcAft>
                <a:spcPts val="0"/>
              </a:spcAft>
              <a:buSzPts val="1400"/>
              <a:buChar char="●"/>
            </a:pPr>
            <a:r>
              <a:rPr lang="en"/>
              <a:t>explicit constants (including strings, sets, etc.), e.g., printf ("hello,</a:t>
            </a:r>
            <a:endParaRPr/>
          </a:p>
          <a:p>
            <a:pPr indent="0" lvl="0" marL="457200" rtl="0" algn="l">
              <a:lnSpc>
                <a:spcPct val="100000"/>
              </a:lnSpc>
              <a:spcBef>
                <a:spcPts val="0"/>
              </a:spcBef>
              <a:spcAft>
                <a:spcPts val="0"/>
              </a:spcAft>
              <a:buSzPts val="1400"/>
              <a:buNone/>
            </a:pPr>
            <a:r>
              <a:rPr lang="en"/>
              <a:t>world n") </a:t>
            </a:r>
            <a:endParaRPr/>
          </a:p>
          <a:p>
            <a:pPr indent="-317500" lvl="0" marL="457200" rtl="0" algn="l">
              <a:lnSpc>
                <a:spcPct val="100000"/>
              </a:lnSpc>
              <a:spcBef>
                <a:spcPts val="0"/>
              </a:spcBef>
              <a:spcAft>
                <a:spcPts val="0"/>
              </a:spcAft>
              <a:buSzPts val="1400"/>
              <a:buChar char="●"/>
            </a:pPr>
            <a:r>
              <a:rPr lang="en"/>
              <a:t>Arguments and return values</a:t>
            </a:r>
            <a:endParaRPr/>
          </a:p>
          <a:p>
            <a:pPr indent="-317500" lvl="0" marL="457200" rtl="0" algn="l">
              <a:lnSpc>
                <a:spcPct val="100000"/>
              </a:lnSpc>
              <a:spcBef>
                <a:spcPts val="0"/>
              </a:spcBef>
              <a:spcAft>
                <a:spcPts val="0"/>
              </a:spcAft>
              <a:buSzPts val="1400"/>
              <a:buChar char="●"/>
            </a:pPr>
            <a:r>
              <a:rPr lang="en"/>
              <a:t>Temporaries (intermediate values produced in complex claculations)</a:t>
            </a:r>
            <a:endParaRPr/>
          </a:p>
          <a:p>
            <a:pPr indent="-317500" lvl="0" marL="457200" rtl="0" algn="l">
              <a:lnSpc>
                <a:spcPct val="100000"/>
              </a:lnSpc>
              <a:spcBef>
                <a:spcPts val="0"/>
              </a:spcBef>
              <a:spcAft>
                <a:spcPts val="0"/>
              </a:spcAft>
              <a:buSzPts val="1400"/>
              <a:buChar char="●"/>
            </a:pPr>
            <a:r>
              <a:rPr lang="en"/>
              <a:t>Bookkeeping information (subroutine’s return address, a reference to</a:t>
            </a:r>
            <a:endParaRPr/>
          </a:p>
          <a:p>
            <a:pPr indent="0" lvl="0" marL="514350" rtl="0" algn="l">
              <a:lnSpc>
                <a:spcPct val="100000"/>
              </a:lnSpc>
              <a:spcBef>
                <a:spcPts val="0"/>
              </a:spcBef>
              <a:spcAft>
                <a:spcPts val="0"/>
              </a:spcAft>
              <a:buClr>
                <a:schemeClr val="dk1"/>
              </a:buClr>
              <a:buSzPts val="1100"/>
              <a:buFont typeface="Arial"/>
              <a:buNone/>
            </a:pPr>
            <a:r>
              <a:rPr lang="en"/>
              <a:t>the stack frame of the caller (the dynamic link ), additional saved</a:t>
            </a:r>
            <a:endParaRPr/>
          </a:p>
          <a:p>
            <a:pPr indent="0" lvl="0" marL="514350" rtl="0" algn="l">
              <a:lnSpc>
                <a:spcPct val="100000"/>
              </a:lnSpc>
              <a:spcBef>
                <a:spcPts val="0"/>
              </a:spcBef>
              <a:spcAft>
                <a:spcPts val="0"/>
              </a:spcAft>
              <a:buClr>
                <a:schemeClr val="dk1"/>
              </a:buClr>
              <a:buSzPts val="1100"/>
              <a:buFont typeface="Arial"/>
              <a:buNone/>
            </a:pPr>
            <a:r>
              <a:rPr lang="en"/>
              <a:t>registers, debugging information</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24" name="Google Shape;424;p5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rPr>
              <a:t>Stack</a:t>
            </a:r>
            <a:endParaRPr>
              <a:solidFill>
                <a:srgbClr val="000000"/>
              </a:solidFill>
            </a:endParaRPr>
          </a:p>
          <a:p>
            <a:pPr indent="-342900" lvl="0" marL="457200" rtl="0" algn="l">
              <a:lnSpc>
                <a:spcPct val="100000"/>
              </a:lnSpc>
              <a:spcBef>
                <a:spcPts val="0"/>
              </a:spcBef>
              <a:spcAft>
                <a:spcPts val="0"/>
              </a:spcAft>
              <a:buSzPts val="1800"/>
              <a:buChar char="●"/>
            </a:pPr>
            <a:r>
              <a:rPr lang="en"/>
              <a:t>Why a stack</a:t>
            </a:r>
            <a:endParaRPr/>
          </a:p>
          <a:p>
            <a:pPr indent="-342900" lvl="1" marL="914400" rtl="0" algn="l">
              <a:lnSpc>
                <a:spcPct val="100000"/>
              </a:lnSpc>
              <a:spcBef>
                <a:spcPts val="0"/>
              </a:spcBef>
              <a:spcAft>
                <a:spcPts val="0"/>
              </a:spcAft>
              <a:buSzPts val="1800"/>
              <a:buChar char="○"/>
            </a:pPr>
            <a:r>
              <a:rPr lang="en" sz="1800"/>
              <a:t>allocate space for recursive routines</a:t>
            </a:r>
            <a:endParaRPr sz="1800"/>
          </a:p>
          <a:p>
            <a:pPr indent="-342900" lvl="1" marL="914400" rtl="0" algn="l">
              <a:lnSpc>
                <a:spcPct val="100000"/>
              </a:lnSpc>
              <a:spcBef>
                <a:spcPts val="0"/>
              </a:spcBef>
              <a:spcAft>
                <a:spcPts val="0"/>
              </a:spcAft>
              <a:buSzPts val="1800"/>
              <a:buChar char="○"/>
            </a:pPr>
            <a:r>
              <a:rPr lang="en" sz="1800"/>
              <a:t>reuse space</a:t>
            </a:r>
            <a:endParaRPr sz="1800"/>
          </a:p>
          <a:p>
            <a:pPr indent="-342900" lvl="0" marL="457200" rtl="0" algn="l">
              <a:lnSpc>
                <a:spcPct val="100000"/>
              </a:lnSpc>
              <a:spcBef>
                <a:spcPts val="0"/>
              </a:spcBef>
              <a:spcAft>
                <a:spcPts val="0"/>
              </a:spcAft>
              <a:buSzPts val="1800"/>
              <a:buChar char="●"/>
            </a:pPr>
            <a:r>
              <a:rPr lang="en"/>
              <a:t>Each instance of a subroutine at run time has its own frame (or activation record ) for </a:t>
            </a:r>
            <a:endParaRPr/>
          </a:p>
          <a:p>
            <a:pPr indent="-342900" lvl="1" marL="914400" rtl="0" algn="l">
              <a:lnSpc>
                <a:spcPct val="100000"/>
              </a:lnSpc>
              <a:spcBef>
                <a:spcPts val="0"/>
              </a:spcBef>
              <a:spcAft>
                <a:spcPts val="0"/>
              </a:spcAft>
              <a:buSzPts val="1800"/>
              <a:buChar char="○"/>
            </a:pPr>
            <a:r>
              <a:rPr lang="en" sz="1800"/>
              <a:t>parameters</a:t>
            </a:r>
            <a:endParaRPr sz="1800"/>
          </a:p>
          <a:p>
            <a:pPr indent="-342900" lvl="1" marL="914400" rtl="0" algn="l">
              <a:lnSpc>
                <a:spcPct val="100000"/>
              </a:lnSpc>
              <a:spcBef>
                <a:spcPts val="0"/>
              </a:spcBef>
              <a:spcAft>
                <a:spcPts val="0"/>
              </a:spcAft>
              <a:buSzPts val="1800"/>
              <a:buChar char="○"/>
            </a:pPr>
            <a:r>
              <a:rPr lang="en" sz="1800"/>
              <a:t>local variables</a:t>
            </a:r>
            <a:endParaRPr sz="1800"/>
          </a:p>
          <a:p>
            <a:pPr indent="-342900" lvl="1" marL="914400" rtl="0" algn="l">
              <a:lnSpc>
                <a:spcPct val="100000"/>
              </a:lnSpc>
              <a:spcBef>
                <a:spcPts val="0"/>
              </a:spcBef>
              <a:spcAft>
                <a:spcPts val="0"/>
              </a:spcAft>
              <a:buSzPts val="1800"/>
              <a:buChar char="○"/>
            </a:pPr>
            <a:r>
              <a:rPr lang="en" sz="1800"/>
              <a:t>temporaries (return address)</a:t>
            </a:r>
            <a:endParaRPr sz="1800"/>
          </a:p>
          <a:p>
            <a:pPr indent="-342900" lvl="0" marL="457200" rtl="0" algn="l">
              <a:lnSpc>
                <a:spcPct val="100000"/>
              </a:lnSpc>
              <a:spcBef>
                <a:spcPts val="0"/>
              </a:spcBef>
              <a:spcAft>
                <a:spcPts val="0"/>
              </a:spcAft>
              <a:buSzPts val="1800"/>
              <a:buChar char="●"/>
            </a:pPr>
            <a:r>
              <a:rPr lang="en" sz="1800"/>
              <a:t>Maintenance of the stack is the responsibility of the subroutine calling sequence (the code executed by the caller immediately before and after the call),which includes: the </a:t>
            </a:r>
            <a:r>
              <a:rPr b="1" i="1" lang="en" sz="1800"/>
              <a:t>prologue </a:t>
            </a:r>
            <a:r>
              <a:rPr lang="en" sz="1800"/>
              <a:t>(code executed at the beginning) and </a:t>
            </a:r>
            <a:r>
              <a:rPr b="1" i="1" lang="en" sz="1800"/>
              <a:t>epilogue </a:t>
            </a:r>
            <a:r>
              <a:rPr lang="en" sz="1800"/>
              <a:t>(code executed at the end) of the subroutine itself.</a:t>
            </a:r>
            <a:endParaRPr sz="1800"/>
          </a:p>
          <a:p>
            <a:pPr indent="0" lvl="0" marL="457200" rtl="0" algn="l">
              <a:lnSpc>
                <a:spcPct val="100000"/>
              </a:lnSpc>
              <a:spcBef>
                <a:spcPts val="0"/>
              </a:spcBef>
              <a:spcAft>
                <a:spcPts val="0"/>
              </a:spcAft>
              <a:buSzPts val="1400"/>
              <a:buNone/>
            </a:pPr>
            <a:r>
              <a:t/>
            </a:r>
            <a:endParaRPr sz="1800"/>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30" name="Google Shape;430;p55"/>
          <p:cNvSpPr txBox="1"/>
          <p:nvPr>
            <p:ph idx="1" type="body"/>
          </p:nvPr>
        </p:nvSpPr>
        <p:spPr>
          <a:xfrm>
            <a:off x="569200" y="4814719"/>
            <a:ext cx="7886700" cy="20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rPr lang="en" sz="1300"/>
              <a:t>http://downloads.ti.com/docs/esd/SPNU151T/function-structure-and-calling-conventions-stdz0545494.html</a:t>
            </a:r>
            <a:endParaRPr sz="1300"/>
          </a:p>
        </p:txBody>
      </p:sp>
      <p:pic>
        <p:nvPicPr>
          <p:cNvPr id="431" name="Google Shape;431;p55"/>
          <p:cNvPicPr preferRelativeResize="0"/>
          <p:nvPr/>
        </p:nvPicPr>
        <p:blipFill rotWithShape="1">
          <a:blip r:embed="rId3">
            <a:alphaModFix/>
          </a:blip>
          <a:srcRect b="0" l="0" r="0" t="0"/>
          <a:stretch/>
        </p:blipFill>
        <p:spPr>
          <a:xfrm>
            <a:off x="1190625" y="71438"/>
            <a:ext cx="6762750" cy="46958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37" name="Google Shape;437;p5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438" name="Google Shape;438;p56"/>
          <p:cNvPicPr preferRelativeResize="0"/>
          <p:nvPr/>
        </p:nvPicPr>
        <p:blipFill rotWithShape="1">
          <a:blip r:embed="rId3">
            <a:alphaModFix/>
          </a:blip>
          <a:srcRect b="0" l="0" r="0" t="0"/>
          <a:stretch/>
        </p:blipFill>
        <p:spPr>
          <a:xfrm>
            <a:off x="1138238" y="385763"/>
            <a:ext cx="6867525" cy="43719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44" name="Google Shape;444;p5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solidFill>
                  <a:srgbClr val="000000"/>
                </a:solidFill>
              </a:rPr>
              <a:t>Heap Based Allocation</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endParaRPr>
          </a:p>
          <a:p>
            <a:pPr indent="-342900" lvl="0" marL="457200" rtl="0" algn="l">
              <a:lnSpc>
                <a:spcPct val="100000"/>
              </a:lnSpc>
              <a:spcBef>
                <a:spcPts val="0"/>
              </a:spcBef>
              <a:spcAft>
                <a:spcPts val="0"/>
              </a:spcAft>
              <a:buSzPts val="1800"/>
              <a:buChar char="●"/>
            </a:pPr>
            <a:r>
              <a:rPr lang="en"/>
              <a:t>Heap is for dynamic allocation</a:t>
            </a:r>
            <a:endParaRPr/>
          </a:p>
          <a:p>
            <a:pPr indent="-342900" lvl="0" marL="457200" rtl="0" algn="l">
              <a:lnSpc>
                <a:spcPct val="100000"/>
              </a:lnSpc>
              <a:spcBef>
                <a:spcPts val="0"/>
              </a:spcBef>
              <a:spcAft>
                <a:spcPts val="0"/>
              </a:spcAft>
              <a:buSzPts val="1800"/>
              <a:buChar char="●"/>
            </a:pPr>
            <a:r>
              <a:rPr lang="en"/>
              <a:t>A heap is a region of storage in which sub blocks can be allocated and deallocated at arbitrary times</a:t>
            </a:r>
            <a:endParaRPr/>
          </a:p>
          <a:p>
            <a:pPr indent="-342900" lvl="1" marL="914400" rtl="0" algn="l">
              <a:lnSpc>
                <a:spcPct val="100000"/>
              </a:lnSpc>
              <a:spcBef>
                <a:spcPts val="0"/>
              </a:spcBef>
              <a:spcAft>
                <a:spcPts val="0"/>
              </a:spcAft>
              <a:buSzPts val="1800"/>
              <a:buChar char="○"/>
            </a:pPr>
            <a:r>
              <a:rPr lang="en" sz="1800"/>
              <a:t>dynamically allocated pieces of data structures:</a:t>
            </a:r>
            <a:endParaRPr sz="1800"/>
          </a:p>
          <a:p>
            <a:pPr indent="0" lvl="0" marL="914400" rtl="0" algn="l">
              <a:lnSpc>
                <a:spcPct val="100000"/>
              </a:lnSpc>
              <a:spcBef>
                <a:spcPts val="0"/>
              </a:spcBef>
              <a:spcAft>
                <a:spcPts val="0"/>
              </a:spcAft>
              <a:buSzPts val="1400"/>
              <a:buNone/>
            </a:pPr>
            <a:r>
              <a:rPr lang="en" sz="1800"/>
              <a:t>objects, Strings, lists, and sets, whose size may change as a result of an assignment statement or</a:t>
            </a:r>
            <a:r>
              <a:rPr lang="en"/>
              <a:t> </a:t>
            </a:r>
            <a:r>
              <a:rPr lang="en" sz="1800"/>
              <a:t>other update operation</a:t>
            </a:r>
            <a:endParaRPr sz="1800"/>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50" name="Google Shape;450;p58"/>
          <p:cNvSpPr txBox="1"/>
          <p:nvPr>
            <p:ph idx="1" type="body"/>
          </p:nvPr>
        </p:nvSpPr>
        <p:spPr>
          <a:xfrm>
            <a:off x="628650" y="112316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b="1" lang="en"/>
              <a:t>Fragmentation :</a:t>
            </a:r>
            <a:endParaRPr b="1"/>
          </a:p>
          <a:p>
            <a:pPr indent="0" lvl="0" marL="0" rtl="0" algn="l">
              <a:lnSpc>
                <a:spcPct val="90000"/>
              </a:lnSpc>
              <a:spcBef>
                <a:spcPts val="0"/>
              </a:spcBef>
              <a:spcAft>
                <a:spcPts val="0"/>
              </a:spcAft>
              <a:buClr>
                <a:schemeClr val="dk1"/>
              </a:buClr>
              <a:buSzPts val="1100"/>
              <a:buFont typeface="Arial"/>
              <a:buNone/>
            </a:pPr>
            <a:r>
              <a:t/>
            </a:r>
            <a:endParaRPr/>
          </a:p>
          <a:p>
            <a:pPr indent="-317500" lvl="0" marL="457200" rtl="0" algn="l">
              <a:lnSpc>
                <a:spcPct val="90000"/>
              </a:lnSpc>
              <a:spcBef>
                <a:spcPts val="0"/>
              </a:spcBef>
              <a:spcAft>
                <a:spcPts val="0"/>
              </a:spcAft>
              <a:buSzPts val="1400"/>
              <a:buChar char="●"/>
            </a:pPr>
            <a:r>
              <a:rPr b="1" lang="en"/>
              <a:t>Internal fragmentation </a:t>
            </a:r>
            <a:r>
              <a:rPr lang="en"/>
              <a:t>occurs when a storage management algorithm allocates a block that is larger than required to hold a given object.</a:t>
            </a:r>
            <a:endParaRPr/>
          </a:p>
          <a:p>
            <a:pPr indent="-317500" lvl="0" marL="457200" rtl="0" algn="l">
              <a:lnSpc>
                <a:spcPct val="90000"/>
              </a:lnSpc>
              <a:spcBef>
                <a:spcPts val="0"/>
              </a:spcBef>
              <a:spcAft>
                <a:spcPts val="0"/>
              </a:spcAft>
              <a:buSzPts val="1400"/>
              <a:buChar char="●"/>
            </a:pPr>
            <a:r>
              <a:rPr b="1" lang="en"/>
              <a:t>External fragmentation</a:t>
            </a:r>
            <a:r>
              <a:rPr lang="en"/>
              <a:t> occurs when the blocks that have been assigned to active objects are scattered through the heap in such a way that the remaining, unused space is composed of multiple blocks: there may be quite a lot of free space, but no one piece of it may be large enough to satisfy some request</a:t>
            </a:r>
            <a:endParaRPr/>
          </a:p>
          <a:p>
            <a:pPr indent="-317500" lvl="1" marL="914400" rtl="0" algn="l">
              <a:lnSpc>
                <a:spcPct val="90000"/>
              </a:lnSpc>
              <a:spcBef>
                <a:spcPts val="0"/>
              </a:spcBef>
              <a:spcAft>
                <a:spcPts val="0"/>
              </a:spcAft>
              <a:buSzPts val="1400"/>
              <a:buChar char="○"/>
            </a:pPr>
            <a:r>
              <a:rPr lang="en" sz="1800"/>
              <a:t>compaction, paging or segmentation</a:t>
            </a:r>
            <a:endParaRPr/>
          </a:p>
          <a:p>
            <a:pPr indent="0" lvl="0" marL="0" rtl="0" algn="l">
              <a:lnSpc>
                <a:spcPct val="90000"/>
              </a:lnSpc>
              <a:spcBef>
                <a:spcPts val="0"/>
              </a:spcBef>
              <a:spcAft>
                <a:spcPts val="0"/>
              </a:spcAft>
              <a:buSzPts val="1400"/>
              <a:buNone/>
            </a:pPr>
            <a:r>
              <a:t/>
            </a:r>
            <a:endParaRPr/>
          </a:p>
        </p:txBody>
      </p:sp>
      <p:pic>
        <p:nvPicPr>
          <p:cNvPr id="451" name="Google Shape;451;p58"/>
          <p:cNvPicPr preferRelativeResize="0"/>
          <p:nvPr/>
        </p:nvPicPr>
        <p:blipFill rotWithShape="1">
          <a:blip r:embed="rId3">
            <a:alphaModFix/>
          </a:blip>
          <a:srcRect b="0" l="0" r="0" t="0"/>
          <a:stretch/>
        </p:blipFill>
        <p:spPr>
          <a:xfrm>
            <a:off x="1877350" y="3756200"/>
            <a:ext cx="4686300" cy="1333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57" name="Google Shape;457;p5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458" name="Google Shape;458;p59"/>
          <p:cNvPicPr preferRelativeResize="0"/>
          <p:nvPr/>
        </p:nvPicPr>
        <p:blipFill rotWithShape="1">
          <a:blip r:embed="rId3">
            <a:alphaModFix/>
          </a:blip>
          <a:srcRect b="0" l="0" r="0" t="0"/>
          <a:stretch/>
        </p:blipFill>
        <p:spPr>
          <a:xfrm>
            <a:off x="85338" y="1495975"/>
            <a:ext cx="3724275" cy="3009900"/>
          </a:xfrm>
          <a:prstGeom prst="rect">
            <a:avLst/>
          </a:prstGeom>
          <a:noFill/>
          <a:ln>
            <a:noFill/>
          </a:ln>
        </p:spPr>
      </p:pic>
      <p:pic>
        <p:nvPicPr>
          <p:cNvPr id="459" name="Google Shape;459;p59"/>
          <p:cNvPicPr preferRelativeResize="0"/>
          <p:nvPr/>
        </p:nvPicPr>
        <p:blipFill rotWithShape="1">
          <a:blip r:embed="rId4">
            <a:alphaModFix/>
          </a:blip>
          <a:srcRect b="0" l="0" r="0" t="0"/>
          <a:stretch/>
        </p:blipFill>
        <p:spPr>
          <a:xfrm>
            <a:off x="3685663" y="1369213"/>
            <a:ext cx="5838825" cy="280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1600"/>
              </a:spcAft>
              <a:buClr>
                <a:schemeClr val="dk1"/>
              </a:buClr>
              <a:buSzPts val="2100"/>
              <a:buNone/>
            </a:pPr>
            <a:r>
              <a:t/>
            </a:r>
            <a:endParaRPr/>
          </a:p>
        </p:txBody>
      </p:sp>
      <p:sp>
        <p:nvSpPr>
          <p:cNvPr id="101" name="Google Shape;101;p6"/>
          <p:cNvSpPr txBox="1"/>
          <p:nvPr/>
        </p:nvSpPr>
        <p:spPr>
          <a:xfrm>
            <a:off x="1093987" y="1618774"/>
            <a:ext cx="27714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Compiled and Interpreted Languages</a:t>
            </a:r>
            <a:endParaRPr b="1" i="0" sz="1400" u="none" cap="none" strike="noStrike">
              <a:solidFill>
                <a:schemeClr val="dk1"/>
              </a:solidFill>
              <a:latin typeface="Calibri"/>
              <a:ea typeface="Calibri"/>
              <a:cs typeface="Calibri"/>
              <a:sym typeface="Calibri"/>
            </a:endParaRPr>
          </a:p>
        </p:txBody>
      </p:sp>
      <p:sp>
        <p:nvSpPr>
          <p:cNvPr id="102" name="Google Shape;102;p6"/>
          <p:cNvSpPr txBox="1"/>
          <p:nvPr/>
        </p:nvSpPr>
        <p:spPr>
          <a:xfrm>
            <a:off x="792347" y="1618775"/>
            <a:ext cx="3672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3)</a:t>
            </a:r>
            <a:endParaRPr b="0" i="0" sz="1400" u="none" cap="none" strike="noStrike">
              <a:solidFill>
                <a:schemeClr val="dk1"/>
              </a:solidFill>
              <a:latin typeface="Calibri"/>
              <a:ea typeface="Calibri"/>
              <a:cs typeface="Calibri"/>
              <a:sym typeface="Calibri"/>
            </a:endParaRPr>
          </a:p>
        </p:txBody>
      </p:sp>
      <p:pic>
        <p:nvPicPr>
          <p:cNvPr id="103" name="Google Shape;103;p6"/>
          <p:cNvPicPr preferRelativeResize="0"/>
          <p:nvPr/>
        </p:nvPicPr>
        <p:blipFill rotWithShape="1">
          <a:blip r:embed="rId3">
            <a:alphaModFix/>
          </a:blip>
          <a:srcRect b="0" l="0" r="0" t="0"/>
          <a:stretch/>
        </p:blipFill>
        <p:spPr>
          <a:xfrm>
            <a:off x="503331" y="2250281"/>
            <a:ext cx="3861500" cy="1556891"/>
          </a:xfrm>
          <a:prstGeom prst="rect">
            <a:avLst/>
          </a:prstGeom>
          <a:noFill/>
          <a:ln>
            <a:noFill/>
          </a:ln>
        </p:spPr>
      </p:pic>
      <p:pic>
        <p:nvPicPr>
          <p:cNvPr id="104" name="Google Shape;104;p6"/>
          <p:cNvPicPr preferRelativeResize="0"/>
          <p:nvPr/>
        </p:nvPicPr>
        <p:blipFill rotWithShape="1">
          <a:blip r:embed="rId4">
            <a:alphaModFix/>
          </a:blip>
          <a:srcRect b="0" l="0" r="0" t="0"/>
          <a:stretch/>
        </p:blipFill>
        <p:spPr>
          <a:xfrm>
            <a:off x="4572000" y="2250281"/>
            <a:ext cx="4632468" cy="15568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ppt_w</p:attrName>
                                        </p:attrNameLst>
                                      </p:cBhvr>
                                      <p:tavLst>
                                        <p:tav fmla="" tm="0">
                                          <p:val>
                                            <p:strVal val="0"/>
                                          </p:val>
                                        </p:tav>
                                        <p:tav fmla="" tm="100000">
                                          <p:val>
                                            <p:strVal val="#ppt_w"/>
                                          </p:val>
                                        </p:tav>
                                      </p:tavLst>
                                    </p:anim>
                                    <p:anim calcmode="lin" valueType="num">
                                      <p:cBhvr additive="base">
                                        <p:cTn dur="500"/>
                                        <p:tgtEl>
                                          <p:spTgt spid="10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65" name="Google Shape;465;p6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466" name="Google Shape;466;p60"/>
          <p:cNvPicPr preferRelativeResize="0"/>
          <p:nvPr/>
        </p:nvPicPr>
        <p:blipFill rotWithShape="1">
          <a:blip r:embed="rId3">
            <a:alphaModFix/>
          </a:blip>
          <a:srcRect b="0" l="0" r="0" t="0"/>
          <a:stretch/>
        </p:blipFill>
        <p:spPr>
          <a:xfrm>
            <a:off x="628650" y="413276"/>
            <a:ext cx="7970125" cy="42722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72" name="Google Shape;472;p6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The storage management algorithm maintains a single linked</a:t>
            </a:r>
            <a:endParaRPr/>
          </a:p>
          <a:p>
            <a:pPr indent="0" lvl="0" marL="457200" rtl="0" algn="l">
              <a:lnSpc>
                <a:spcPct val="100000"/>
              </a:lnSpc>
              <a:spcBef>
                <a:spcPts val="0"/>
              </a:spcBef>
              <a:spcAft>
                <a:spcPts val="0"/>
              </a:spcAft>
              <a:buSzPts val="1400"/>
              <a:buNone/>
            </a:pPr>
            <a:r>
              <a:rPr lang="en"/>
              <a:t>list, the free list , of heap blocks not currently in use</a:t>
            </a:r>
            <a:endParaRPr/>
          </a:p>
          <a:p>
            <a:pPr indent="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
              <a:t>The </a:t>
            </a:r>
            <a:r>
              <a:rPr b="1" lang="en"/>
              <a:t>first fit algorithm</a:t>
            </a:r>
            <a:r>
              <a:rPr lang="en"/>
              <a:t> selects the first block on the list that is</a:t>
            </a:r>
            <a:endParaRPr/>
          </a:p>
          <a:p>
            <a:pPr indent="0" lvl="0" marL="457200" rtl="0" algn="l">
              <a:lnSpc>
                <a:spcPct val="100000"/>
              </a:lnSpc>
              <a:spcBef>
                <a:spcPts val="0"/>
              </a:spcBef>
              <a:spcAft>
                <a:spcPts val="0"/>
              </a:spcAft>
              <a:buSzPts val="1400"/>
              <a:buNone/>
            </a:pPr>
            <a:r>
              <a:rPr lang="en"/>
              <a:t>large enough to satisfy a request</a:t>
            </a:r>
            <a:endParaRPr/>
          </a:p>
          <a:p>
            <a:pPr indent="-317500" lvl="0" marL="457200" rtl="0" algn="l">
              <a:lnSpc>
                <a:spcPct val="100000"/>
              </a:lnSpc>
              <a:spcBef>
                <a:spcPts val="0"/>
              </a:spcBef>
              <a:spcAft>
                <a:spcPts val="0"/>
              </a:spcAft>
              <a:buSzPts val="1400"/>
              <a:buChar char="●"/>
            </a:pPr>
            <a:r>
              <a:rPr lang="en"/>
              <a:t>The </a:t>
            </a:r>
            <a:r>
              <a:rPr b="1" lang="en"/>
              <a:t>best fit algorithm</a:t>
            </a:r>
            <a:r>
              <a:rPr lang="en"/>
              <a:t> searches the entire list to find the smallest block that is large enough to satisfy the request</a:t>
            </a:r>
            <a:endParaRPr/>
          </a:p>
          <a:p>
            <a:pPr indent="-317500" lvl="0" marL="457200" rtl="0" algn="l">
              <a:lnSpc>
                <a:spcPct val="100000"/>
              </a:lnSpc>
              <a:spcBef>
                <a:spcPts val="0"/>
              </a:spcBef>
              <a:spcAft>
                <a:spcPts val="0"/>
              </a:spcAft>
              <a:buSzPts val="1400"/>
              <a:buChar char="●"/>
            </a:pPr>
            <a:r>
              <a:rPr lang="en"/>
              <a:t>Common mechanisms for dynamic pool adjustment:</a:t>
            </a:r>
            <a:endParaRPr/>
          </a:p>
          <a:p>
            <a:pPr indent="-317500" lvl="1" marL="914400" rtl="0" algn="l">
              <a:lnSpc>
                <a:spcPct val="100000"/>
              </a:lnSpc>
              <a:spcBef>
                <a:spcPts val="0"/>
              </a:spcBef>
              <a:spcAft>
                <a:spcPts val="0"/>
              </a:spcAft>
              <a:buSzPts val="1400"/>
              <a:buChar char="○"/>
            </a:pPr>
            <a:r>
              <a:rPr lang="en" sz="1800"/>
              <a:t>The buddy system : the standard block sizes are powers of two</a:t>
            </a:r>
            <a:endParaRPr sz="1800"/>
          </a:p>
          <a:p>
            <a:pPr indent="-342900" lvl="1" marL="914400" rtl="0" algn="l">
              <a:lnSpc>
                <a:spcPct val="100000"/>
              </a:lnSpc>
              <a:spcBef>
                <a:spcPts val="0"/>
              </a:spcBef>
              <a:spcAft>
                <a:spcPts val="0"/>
              </a:spcAft>
              <a:buSzPts val="1800"/>
              <a:buChar char="○"/>
            </a:pPr>
            <a:r>
              <a:rPr lang="en" sz="1800"/>
              <a:t>The Fibonacci heap: the standard block sizes are the Fibonacci</a:t>
            </a:r>
            <a:endParaRPr sz="1800"/>
          </a:p>
          <a:p>
            <a:pPr indent="0" lvl="0" marL="914400" rtl="0" algn="l">
              <a:lnSpc>
                <a:spcPct val="100000"/>
              </a:lnSpc>
              <a:spcBef>
                <a:spcPts val="0"/>
              </a:spcBef>
              <a:spcAft>
                <a:spcPts val="0"/>
              </a:spcAft>
              <a:buSzPts val="1400"/>
              <a:buNone/>
            </a:pPr>
            <a:r>
              <a:rPr lang="en" sz="1800"/>
              <a:t>numbers</a:t>
            </a:r>
            <a:endParaRPr sz="1800"/>
          </a:p>
          <a:p>
            <a:pPr indent="-342900" lvl="1" marL="914400" rtl="0" algn="l">
              <a:lnSpc>
                <a:spcPct val="100000"/>
              </a:lnSpc>
              <a:spcBef>
                <a:spcPts val="0"/>
              </a:spcBef>
              <a:spcAft>
                <a:spcPts val="0"/>
              </a:spcAft>
              <a:buSzPts val="1800"/>
              <a:buChar char="○"/>
            </a:pPr>
            <a:r>
              <a:rPr lang="en" sz="1800"/>
              <a:t>Compacting the heap moves already allocated blocks to free large</a:t>
            </a:r>
            <a:endParaRPr sz="1800"/>
          </a:p>
          <a:p>
            <a:pPr indent="0" lvl="0" marL="914400" rtl="0" algn="l">
              <a:lnSpc>
                <a:spcPct val="100000"/>
              </a:lnSpc>
              <a:spcBef>
                <a:spcPts val="0"/>
              </a:spcBef>
              <a:spcAft>
                <a:spcPts val="0"/>
              </a:spcAft>
              <a:buSzPts val="1400"/>
              <a:buNone/>
            </a:pPr>
            <a:r>
              <a:rPr lang="en" sz="1800"/>
              <a:t>blocks of space</a:t>
            </a:r>
            <a:endParaRPr sz="1800"/>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78" name="Google Shape;478;p6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b="1" lang="en"/>
              <a:t>Garbage Collection </a:t>
            </a:r>
            <a:endParaRPr b="1"/>
          </a:p>
          <a:p>
            <a:pPr indent="0" lvl="0" marL="0" rtl="0" algn="l">
              <a:lnSpc>
                <a:spcPct val="90000"/>
              </a:lnSpc>
              <a:spcBef>
                <a:spcPts val="0"/>
              </a:spcBef>
              <a:spcAft>
                <a:spcPts val="0"/>
              </a:spcAft>
              <a:buClr>
                <a:schemeClr val="dk1"/>
              </a:buClr>
              <a:buSzPts val="1100"/>
              <a:buFont typeface="Arial"/>
              <a:buNone/>
            </a:pPr>
            <a:r>
              <a:t/>
            </a:r>
            <a:endParaRPr/>
          </a:p>
          <a:p>
            <a:pPr indent="-317500" lvl="0" marL="457200" rtl="0" algn="l">
              <a:lnSpc>
                <a:spcPct val="90000"/>
              </a:lnSpc>
              <a:spcBef>
                <a:spcPts val="0"/>
              </a:spcBef>
              <a:spcAft>
                <a:spcPts val="0"/>
              </a:spcAft>
              <a:buSzPts val="1400"/>
              <a:buChar char="●"/>
            </a:pPr>
            <a:r>
              <a:rPr lang="en"/>
              <a:t>In languages that deallocation of objects is not explicit</a:t>
            </a:r>
            <a:endParaRPr/>
          </a:p>
          <a:p>
            <a:pPr indent="-317500" lvl="1" marL="914400" rtl="0" algn="l">
              <a:lnSpc>
                <a:spcPct val="90000"/>
              </a:lnSpc>
              <a:spcBef>
                <a:spcPts val="0"/>
              </a:spcBef>
              <a:spcAft>
                <a:spcPts val="0"/>
              </a:spcAft>
              <a:buSzPts val="1400"/>
              <a:buChar char="○"/>
            </a:pPr>
            <a:r>
              <a:rPr lang="en" sz="1800"/>
              <a:t>Manual deallocation errors are among the most common and costly bugs in real world programs</a:t>
            </a:r>
            <a:endParaRPr sz="1800"/>
          </a:p>
          <a:p>
            <a:pPr indent="-317500" lvl="0" marL="457200" rtl="0" algn="l">
              <a:lnSpc>
                <a:spcPct val="90000"/>
              </a:lnSpc>
              <a:spcBef>
                <a:spcPts val="0"/>
              </a:spcBef>
              <a:spcAft>
                <a:spcPts val="0"/>
              </a:spcAft>
              <a:buSzPts val="1400"/>
              <a:buChar char="●"/>
            </a:pPr>
            <a:r>
              <a:rPr lang="en"/>
              <a:t>Objects are to be deallocated implicitly when it is no longer possible to reach them from any program variable</a:t>
            </a:r>
            <a:endParaRPr/>
          </a:p>
          <a:p>
            <a:pPr indent="-317500" lvl="1" marL="914400" rtl="0" algn="l">
              <a:lnSpc>
                <a:spcPct val="90000"/>
              </a:lnSpc>
              <a:spcBef>
                <a:spcPts val="0"/>
              </a:spcBef>
              <a:spcAft>
                <a:spcPts val="0"/>
              </a:spcAft>
              <a:buSzPts val="1400"/>
              <a:buChar char="○"/>
            </a:pPr>
            <a:r>
              <a:rPr lang="en" sz="1800"/>
              <a:t>Cost</a:t>
            </a:r>
            <a:r>
              <a:rPr lang="en"/>
              <a:t>ly</a:t>
            </a:r>
            <a:endParaRPr/>
          </a:p>
          <a:p>
            <a:pPr indent="0" lvl="0" marL="0" rtl="0" algn="l">
              <a:lnSpc>
                <a:spcPct val="90000"/>
              </a:lnSpc>
              <a:spcBef>
                <a:spcPts val="0"/>
              </a:spcBef>
              <a:spcAft>
                <a:spcPts val="0"/>
              </a:spcAft>
              <a:buSzPts val="14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84" name="Google Shape;484;p6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Static Scoping</a:t>
            </a:r>
            <a:endParaRPr/>
          </a:p>
          <a:p>
            <a:pPr indent="-228600" lvl="0" marL="457200" rtl="0" algn="l">
              <a:lnSpc>
                <a:spcPct val="90000"/>
              </a:lnSpc>
              <a:spcBef>
                <a:spcPts val="1600"/>
              </a:spcBef>
              <a:spcAft>
                <a:spcPts val="0"/>
              </a:spcAft>
              <a:buSzPts val="14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490" name="Google Shape;490;p6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SzPts val="1400"/>
              <a:buNone/>
            </a:pPr>
            <a:r>
              <a:t/>
            </a:r>
            <a:endParaRPr b="1" sz="2800">
              <a:solidFill>
                <a:schemeClr val="dk1"/>
              </a:solidFill>
            </a:endParaRPr>
          </a:p>
          <a:p>
            <a:pPr indent="0" lvl="0" marL="0" rtl="0" algn="ctr">
              <a:lnSpc>
                <a:spcPct val="90000"/>
              </a:lnSpc>
              <a:spcBef>
                <a:spcPts val="0"/>
              </a:spcBef>
              <a:spcAft>
                <a:spcPts val="0"/>
              </a:spcAft>
              <a:buSzPts val="1400"/>
              <a:buNone/>
            </a:pPr>
            <a:r>
              <a:t/>
            </a:r>
            <a:endParaRPr b="1" sz="2800">
              <a:solidFill>
                <a:schemeClr val="dk1"/>
              </a:solidFill>
            </a:endParaRPr>
          </a:p>
          <a:p>
            <a:pPr indent="0" lvl="0" marL="0" rtl="0" algn="ctr">
              <a:lnSpc>
                <a:spcPct val="90000"/>
              </a:lnSpc>
              <a:spcBef>
                <a:spcPts val="0"/>
              </a:spcBef>
              <a:spcAft>
                <a:spcPts val="0"/>
              </a:spcAft>
              <a:buSzPts val="1400"/>
              <a:buNone/>
            </a:pPr>
            <a:r>
              <a:t/>
            </a:r>
            <a:endParaRPr b="1" sz="2800">
              <a:solidFill>
                <a:schemeClr val="dk1"/>
              </a:solidFill>
            </a:endParaRPr>
          </a:p>
          <a:p>
            <a:pPr indent="0" lvl="0" marL="0" rtl="0" algn="ctr">
              <a:lnSpc>
                <a:spcPct val="90000"/>
              </a:lnSpc>
              <a:spcBef>
                <a:spcPts val="0"/>
              </a:spcBef>
              <a:spcAft>
                <a:spcPts val="0"/>
              </a:spcAft>
              <a:buClr>
                <a:schemeClr val="dk1"/>
              </a:buClr>
              <a:buSzPts val="1100"/>
              <a:buFont typeface="Arial"/>
              <a:buNone/>
            </a:pPr>
            <a:r>
              <a:rPr b="1" lang="en" sz="2800">
                <a:solidFill>
                  <a:schemeClr val="dk1"/>
                </a:solidFill>
              </a:rPr>
              <a:t>Type Systems</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Type Systems</a:t>
            </a:r>
            <a:endParaRPr/>
          </a:p>
        </p:txBody>
      </p:sp>
      <p:sp>
        <p:nvSpPr>
          <p:cNvPr id="496" name="Google Shape;496;p6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bits in memory can be interpreted in different ways </a:t>
            </a:r>
            <a:endParaRPr/>
          </a:p>
          <a:p>
            <a:pPr indent="457200" lvl="0" marL="0" rtl="0" algn="l">
              <a:lnSpc>
                <a:spcPct val="100000"/>
              </a:lnSpc>
              <a:spcBef>
                <a:spcPts val="0"/>
              </a:spcBef>
              <a:spcAft>
                <a:spcPts val="0"/>
              </a:spcAft>
              <a:buSzPts val="1400"/>
              <a:buNone/>
            </a:pPr>
            <a:r>
              <a:rPr lang="en"/>
              <a:t>– instructions </a:t>
            </a:r>
            <a:endParaRPr/>
          </a:p>
          <a:p>
            <a:pPr indent="457200" lvl="0" marL="0" rtl="0" algn="l">
              <a:lnSpc>
                <a:spcPct val="100000"/>
              </a:lnSpc>
              <a:spcBef>
                <a:spcPts val="0"/>
              </a:spcBef>
              <a:spcAft>
                <a:spcPts val="0"/>
              </a:spcAft>
              <a:buSzPts val="1400"/>
              <a:buNone/>
            </a:pPr>
            <a:r>
              <a:rPr lang="en"/>
              <a:t>– addresses </a:t>
            </a:r>
            <a:endParaRPr/>
          </a:p>
          <a:p>
            <a:pPr indent="457200" lvl="0" marL="0" rtl="0" algn="l">
              <a:lnSpc>
                <a:spcPct val="100000"/>
              </a:lnSpc>
              <a:spcBef>
                <a:spcPts val="0"/>
              </a:spcBef>
              <a:spcAft>
                <a:spcPts val="0"/>
              </a:spcAft>
              <a:buSzPts val="1400"/>
              <a:buNone/>
            </a:pPr>
            <a:r>
              <a:rPr lang="en"/>
              <a:t>– characters </a:t>
            </a:r>
            <a:endParaRPr/>
          </a:p>
          <a:p>
            <a:pPr indent="457200" lvl="0" marL="0" rtl="0" algn="l">
              <a:lnSpc>
                <a:spcPct val="100000"/>
              </a:lnSpc>
              <a:spcBef>
                <a:spcPts val="0"/>
              </a:spcBef>
              <a:spcAft>
                <a:spcPts val="0"/>
              </a:spcAft>
              <a:buSzPts val="1400"/>
              <a:buNone/>
            </a:pPr>
            <a:r>
              <a:rPr lang="en"/>
              <a:t>– integers, floats, etc. </a:t>
            </a:r>
            <a:endParaRPr/>
          </a:p>
          <a:p>
            <a:pPr indent="-317500" lvl="0" marL="457200" rtl="0" algn="l">
              <a:lnSpc>
                <a:spcPct val="100000"/>
              </a:lnSpc>
              <a:spcBef>
                <a:spcPts val="0"/>
              </a:spcBef>
              <a:spcAft>
                <a:spcPts val="0"/>
              </a:spcAft>
              <a:buSzPts val="1400"/>
              <a:buChar char="●"/>
            </a:pPr>
            <a:r>
              <a:rPr lang="en"/>
              <a:t>bits themselves are untyped, but high-level languages associate types with values </a:t>
            </a:r>
            <a:endParaRPr/>
          </a:p>
          <a:p>
            <a:pPr indent="457200" lvl="0" marL="0" rtl="0" algn="l">
              <a:lnSpc>
                <a:spcPct val="100000"/>
              </a:lnSpc>
              <a:spcBef>
                <a:spcPts val="0"/>
              </a:spcBef>
              <a:spcAft>
                <a:spcPts val="0"/>
              </a:spcAft>
              <a:buSzPts val="1400"/>
              <a:buNone/>
            </a:pPr>
            <a:r>
              <a:rPr lang="en"/>
              <a:t>– to provide the contextual information </a:t>
            </a:r>
            <a:endParaRPr/>
          </a:p>
          <a:p>
            <a:pPr indent="457200" lvl="0" marL="0" rtl="0" algn="l">
              <a:lnSpc>
                <a:spcPct val="100000"/>
              </a:lnSpc>
              <a:spcBef>
                <a:spcPts val="0"/>
              </a:spcBef>
              <a:spcAft>
                <a:spcPts val="0"/>
              </a:spcAft>
              <a:buSzPts val="1400"/>
              <a:buNone/>
            </a:pPr>
            <a:r>
              <a:rPr lang="en"/>
              <a:t>– allows error checking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628650" y="2132419"/>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SzPts val="1400"/>
              <a:buNone/>
            </a:pPr>
            <a:r>
              <a:rPr lang="en"/>
              <a:t>Type Systems, Type Checking, Equality Testing and Assignment.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07" name="Google Shape;507;p67"/>
          <p:cNvSpPr txBox="1"/>
          <p:nvPr>
            <p:ph idx="1" type="body"/>
          </p:nvPr>
        </p:nvSpPr>
        <p:spPr>
          <a:xfrm>
            <a:off x="628650" y="9120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Definition: A type system is a set of types and type constructors (arrays, classes, etc., built from existing primitive type) along with the rules that govern whether or not a program is legal with respect to types (i.e., type checking). </a:t>
            </a:r>
            <a:endParaRPr/>
          </a:p>
          <a:p>
            <a:pPr indent="0" lvl="0" marL="0" rtl="0" algn="l">
              <a:lnSpc>
                <a:spcPct val="90000"/>
              </a:lnSpc>
              <a:spcBef>
                <a:spcPts val="1600"/>
              </a:spcBef>
              <a:spcAft>
                <a:spcPts val="0"/>
              </a:spcAft>
              <a:buSzPts val="1400"/>
              <a:buNone/>
            </a:pPr>
            <a:r>
              <a:rPr lang="en"/>
              <a:t>Definition: A type constructor is a mechanism for creating a new type</a:t>
            </a:r>
            <a:endParaRPr/>
          </a:p>
          <a:p>
            <a:pPr indent="0" lvl="0" marL="0" rtl="0" algn="l">
              <a:lnSpc>
                <a:spcPct val="90000"/>
              </a:lnSpc>
              <a:spcBef>
                <a:spcPts val="1600"/>
              </a:spcBef>
              <a:spcAft>
                <a:spcPts val="0"/>
              </a:spcAft>
              <a:buSzPts val="1400"/>
              <a:buNone/>
            </a:pPr>
            <a:r>
              <a:t/>
            </a:r>
            <a:endParaRPr/>
          </a:p>
          <a:p>
            <a:pPr indent="0" lvl="0" marL="0" rtl="0" algn="l">
              <a:lnSpc>
                <a:spcPct val="90000"/>
              </a:lnSpc>
              <a:spcBef>
                <a:spcPts val="1600"/>
              </a:spcBef>
              <a:spcAft>
                <a:spcPts val="0"/>
              </a:spcAft>
              <a:buSzPts val="1400"/>
              <a:buNone/>
            </a:pPr>
            <a:r>
              <a:rPr lang="en"/>
              <a:t>Eg: ARRAY is a type constructor since when we apply it to an index type and an element type it creates a new type: an array type. class in C++ is another example of a type constructor.</a:t>
            </a:r>
            <a:endParaRPr/>
          </a:p>
          <a:p>
            <a:pPr indent="0" lvl="0" marL="0" rtl="0" algn="l">
              <a:lnSpc>
                <a:spcPct val="90000"/>
              </a:lnSpc>
              <a:spcBef>
                <a:spcPts val="1600"/>
              </a:spcBef>
              <a:spcAft>
                <a:spcPts val="0"/>
              </a:spcAft>
              <a:buSzPts val="1400"/>
              <a:buNone/>
            </a:pPr>
            <a:r>
              <a:t/>
            </a:r>
            <a:endParaRPr/>
          </a:p>
          <a:p>
            <a:pPr indent="0" lvl="0" marL="0" rtl="0" algn="l">
              <a:lnSpc>
                <a:spcPct val="90000"/>
              </a:lnSpc>
              <a:spcBef>
                <a:spcPts val="1600"/>
              </a:spcBef>
              <a:spcAft>
                <a:spcPts val="0"/>
              </a:spcAft>
              <a:buSzPts val="1400"/>
              <a:buNone/>
            </a:pPr>
            <a:r>
              <a:rPr lang="en"/>
              <a:t>As an extreme example, one can do this in C++ but not in Java: int x = (int) “Hello”;</a:t>
            </a:r>
            <a:endParaRPr/>
          </a:p>
          <a:p>
            <a:pPr indent="0" lvl="0" marL="0" rtl="0" algn="l">
              <a:lnSpc>
                <a:spcPct val="90000"/>
              </a:lnSpc>
              <a:spcBef>
                <a:spcPts val="1600"/>
              </a:spcBef>
              <a:spcAft>
                <a:spcPts val="1600"/>
              </a:spcAft>
              <a:buSzPts val="14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13" name="Google Shape;513;p6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Why do different languages use different type systems? </a:t>
            </a:r>
            <a:endParaRPr/>
          </a:p>
          <a:p>
            <a:pPr indent="-317500" lvl="0" marL="457200" rtl="0" algn="l">
              <a:lnSpc>
                <a:spcPct val="90000"/>
              </a:lnSpc>
              <a:spcBef>
                <a:spcPts val="1600"/>
              </a:spcBef>
              <a:spcAft>
                <a:spcPts val="0"/>
              </a:spcAft>
              <a:buSzPts val="1400"/>
              <a:buChar char="●"/>
            </a:pPr>
            <a:r>
              <a:rPr lang="en"/>
              <a:t>no one perfect type system. </a:t>
            </a:r>
            <a:endParaRPr/>
          </a:p>
          <a:p>
            <a:pPr indent="-317500" lvl="0" marL="457200" rtl="0" algn="l">
              <a:lnSpc>
                <a:spcPct val="90000"/>
              </a:lnSpc>
              <a:spcBef>
                <a:spcPts val="0"/>
              </a:spcBef>
              <a:spcAft>
                <a:spcPts val="0"/>
              </a:spcAft>
              <a:buSzPts val="1400"/>
              <a:buChar char="●"/>
            </a:pPr>
            <a:r>
              <a:rPr lang="en"/>
              <a:t>Each type system has its strengths and weaknesses. Thus, different languages use different type systems because they have different priorities. </a:t>
            </a:r>
            <a:endParaRPr/>
          </a:p>
          <a:p>
            <a:pPr indent="-317500" lvl="0" marL="457200" rtl="0" algn="l">
              <a:lnSpc>
                <a:spcPct val="90000"/>
              </a:lnSpc>
              <a:spcBef>
                <a:spcPts val="0"/>
              </a:spcBef>
              <a:spcAft>
                <a:spcPts val="0"/>
              </a:spcAft>
              <a:buSzPts val="1400"/>
              <a:buChar char="●"/>
            </a:pPr>
            <a:r>
              <a:rPr lang="en"/>
              <a:t>A language designed for writing operating systems is not appropriate for programming the web; thus they will use different type systems. When designing a type system for a language, the language designer needs to balance the tradeoffs between execution efficiency, expressiveness, safety, simplicity, etc.</a:t>
            </a:r>
            <a:endParaRPr/>
          </a:p>
          <a:p>
            <a:pPr indent="0" lvl="0" marL="0" rtl="0" algn="l">
              <a:lnSpc>
                <a:spcPct val="90000"/>
              </a:lnSpc>
              <a:spcBef>
                <a:spcPts val="1600"/>
              </a:spcBef>
              <a:spcAft>
                <a:spcPts val="1600"/>
              </a:spcAft>
              <a:buSzPts val="1400"/>
              <a:buNone/>
            </a:pPr>
            <a:r>
              <a:rPr lang="en"/>
              <a:t>Thus, a good understanding of type systems is crucial for understanding how to best exploit programming languages.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19" name="Google Shape;519;p6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a type system consists of </a:t>
            </a:r>
            <a:endParaRPr/>
          </a:p>
          <a:p>
            <a:pPr indent="457200" lvl="0" marL="0" rtl="0" algn="l">
              <a:lnSpc>
                <a:spcPct val="100000"/>
              </a:lnSpc>
              <a:spcBef>
                <a:spcPts val="0"/>
              </a:spcBef>
              <a:spcAft>
                <a:spcPts val="0"/>
              </a:spcAft>
              <a:buSzPts val="1400"/>
              <a:buNone/>
            </a:pPr>
            <a:r>
              <a:rPr lang="en"/>
              <a:t>– a way to define types and associate them with language constructs </a:t>
            </a:r>
            <a:endParaRPr/>
          </a:p>
          <a:p>
            <a:pPr indent="-317500" lvl="0" marL="914400" rtl="0" algn="l">
              <a:lnSpc>
                <a:spcPct val="100000"/>
              </a:lnSpc>
              <a:spcBef>
                <a:spcPts val="0"/>
              </a:spcBef>
              <a:spcAft>
                <a:spcPts val="0"/>
              </a:spcAft>
              <a:buSzPts val="1400"/>
              <a:buChar char="●"/>
            </a:pPr>
            <a:r>
              <a:rPr lang="en"/>
              <a:t>constructs that must have values include constants, variables, record fields, parameters, literal constants, subroutines, and complex expressions containing these </a:t>
            </a:r>
            <a:endParaRPr/>
          </a:p>
          <a:p>
            <a:pPr indent="457200" lvl="0" marL="0" rtl="0" algn="l">
              <a:lnSpc>
                <a:spcPct val="100000"/>
              </a:lnSpc>
              <a:spcBef>
                <a:spcPts val="0"/>
              </a:spcBef>
              <a:spcAft>
                <a:spcPts val="0"/>
              </a:spcAft>
              <a:buSzPts val="1400"/>
              <a:buNone/>
            </a:pPr>
            <a:r>
              <a:rPr lang="en"/>
              <a:t>– rules for type equivalence, type compatibility, and type inference </a:t>
            </a:r>
            <a:endParaRPr/>
          </a:p>
          <a:p>
            <a:pPr indent="-317500" lvl="0" marL="914400" rtl="0" algn="l">
              <a:lnSpc>
                <a:spcPct val="100000"/>
              </a:lnSpc>
              <a:spcBef>
                <a:spcPts val="0"/>
              </a:spcBef>
              <a:spcAft>
                <a:spcPts val="0"/>
              </a:spcAft>
              <a:buSzPts val="1400"/>
              <a:buChar char="●"/>
            </a:pPr>
            <a:r>
              <a:rPr b="1" lang="en"/>
              <a:t>type equivalence</a:t>
            </a:r>
            <a:r>
              <a:rPr lang="en"/>
              <a:t>: when the types of two values are the same</a:t>
            </a:r>
            <a:endParaRPr/>
          </a:p>
          <a:p>
            <a:pPr indent="-317500" lvl="0" marL="914400" rtl="0" algn="l">
              <a:lnSpc>
                <a:spcPct val="100000"/>
              </a:lnSpc>
              <a:spcBef>
                <a:spcPts val="0"/>
              </a:spcBef>
              <a:spcAft>
                <a:spcPts val="0"/>
              </a:spcAft>
              <a:buSzPts val="1400"/>
              <a:buChar char="●"/>
            </a:pPr>
            <a:r>
              <a:rPr b="1" lang="en"/>
              <a:t>type compatibility</a:t>
            </a:r>
            <a:r>
              <a:rPr lang="en"/>
              <a:t>: when a value of a given type can be used in a particular context </a:t>
            </a:r>
            <a:endParaRPr/>
          </a:p>
          <a:p>
            <a:pPr indent="-317500" lvl="0" marL="914400" rtl="0" algn="l">
              <a:lnSpc>
                <a:spcPct val="100000"/>
              </a:lnSpc>
              <a:spcBef>
                <a:spcPts val="0"/>
              </a:spcBef>
              <a:spcAft>
                <a:spcPts val="0"/>
              </a:spcAft>
              <a:buSzPts val="1400"/>
              <a:buChar char="●"/>
            </a:pPr>
            <a:r>
              <a:rPr b="1" lang="en"/>
              <a:t>type inference</a:t>
            </a:r>
            <a:r>
              <a:rPr lang="en"/>
              <a:t>: type of an expression based on the types of its part, </a:t>
            </a:r>
            <a:endParaRPr/>
          </a:p>
          <a:p>
            <a:pPr indent="-228600" lvl="1" marL="1828800" rtl="0" algn="l">
              <a:lnSpc>
                <a:spcPct val="100000"/>
              </a:lnSpc>
              <a:spcBef>
                <a:spcPts val="0"/>
              </a:spcBef>
              <a:spcAft>
                <a:spcPts val="0"/>
              </a:spcAft>
              <a:buSzPts val="1400"/>
              <a:buNone/>
            </a:pPr>
            <a:r>
              <a:t/>
            </a:r>
            <a:endParaRPr sz="1800"/>
          </a:p>
          <a:p>
            <a:pPr indent="0" lvl="0" marL="1828800" rtl="0" algn="l">
              <a:lnSpc>
                <a:spcPct val="100000"/>
              </a:lnSpc>
              <a:spcBef>
                <a:spcPts val="0"/>
              </a:spcBef>
              <a:spcAft>
                <a:spcPts val="0"/>
              </a:spcAft>
              <a:buSzPts val="14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111" name="Google Shape;111;p7"/>
          <p:cNvSpPr txBox="1"/>
          <p:nvPr>
            <p:ph idx="1" type="body"/>
          </p:nvPr>
        </p:nvSpPr>
        <p:spPr>
          <a:xfrm>
            <a:off x="628650" y="1369219"/>
            <a:ext cx="7886700" cy="3035100"/>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1600"/>
              </a:spcAft>
              <a:buClr>
                <a:schemeClr val="dk1"/>
              </a:buClr>
              <a:buSzPts val="2100"/>
              <a:buNone/>
            </a:pPr>
            <a:r>
              <a:t/>
            </a:r>
            <a:endParaRPr/>
          </a:p>
        </p:txBody>
      </p:sp>
      <p:sp>
        <p:nvSpPr>
          <p:cNvPr id="112" name="Google Shape;112;p7"/>
          <p:cNvSpPr txBox="1"/>
          <p:nvPr/>
        </p:nvSpPr>
        <p:spPr>
          <a:xfrm>
            <a:off x="2289312" y="4785150"/>
            <a:ext cx="45654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https://codeforwin.org/2017/05/compiler-and-its-need.html</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https://codeforwin.org/2017/05/interpreter-and-its-need.html</a:t>
            </a:r>
            <a:endParaRPr b="0" i="0" sz="1000" u="none" cap="none" strike="noStrike">
              <a:solidFill>
                <a:schemeClr val="dk1"/>
              </a:solidFill>
              <a:latin typeface="Calibri"/>
              <a:ea typeface="Calibri"/>
              <a:cs typeface="Calibri"/>
              <a:sym typeface="Calibri"/>
            </a:endParaRPr>
          </a:p>
        </p:txBody>
      </p:sp>
      <p:pic>
        <p:nvPicPr>
          <p:cNvPr id="113" name="Google Shape;113;p7"/>
          <p:cNvPicPr preferRelativeResize="0"/>
          <p:nvPr/>
        </p:nvPicPr>
        <p:blipFill rotWithShape="1">
          <a:blip r:embed="rId5">
            <a:alphaModFix/>
          </a:blip>
          <a:srcRect b="0" l="0" r="0" t="0"/>
          <a:stretch/>
        </p:blipFill>
        <p:spPr>
          <a:xfrm>
            <a:off x="716375" y="128225"/>
            <a:ext cx="7612775" cy="47089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25" name="Google Shape;525;p7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400"/>
              <a:buNone/>
            </a:pPr>
            <a:r>
              <a:rPr b="1" lang="en"/>
              <a:t>Type Checking</a:t>
            </a:r>
            <a:endParaRPr b="1"/>
          </a:p>
          <a:p>
            <a:pPr indent="-317500" lvl="0" marL="457200" rtl="0" algn="l">
              <a:lnSpc>
                <a:spcPct val="100000"/>
              </a:lnSpc>
              <a:spcBef>
                <a:spcPts val="0"/>
              </a:spcBef>
              <a:spcAft>
                <a:spcPts val="0"/>
              </a:spcAft>
              <a:buSzPts val="1400"/>
              <a:buChar char="●"/>
            </a:pPr>
            <a:r>
              <a:rPr lang="en"/>
              <a:t>type checking ensures a program obeys the language’s type compatibility rules </a:t>
            </a:r>
            <a:endParaRPr/>
          </a:p>
          <a:p>
            <a:pPr indent="457200" lvl="0" marL="457200" rtl="0" algn="l">
              <a:lnSpc>
                <a:spcPct val="100000"/>
              </a:lnSpc>
              <a:spcBef>
                <a:spcPts val="0"/>
              </a:spcBef>
              <a:spcAft>
                <a:spcPts val="0"/>
              </a:spcAft>
              <a:buSzPts val="1400"/>
              <a:buNone/>
            </a:pPr>
            <a:r>
              <a:rPr lang="en"/>
              <a:t>– type clash: violation of type rules</a:t>
            </a:r>
            <a:endParaRPr/>
          </a:p>
          <a:p>
            <a:pPr indent="-317500" lvl="0" marL="457200" rtl="0" algn="l">
              <a:lnSpc>
                <a:spcPct val="100000"/>
              </a:lnSpc>
              <a:spcBef>
                <a:spcPts val="0"/>
              </a:spcBef>
              <a:spcAft>
                <a:spcPts val="0"/>
              </a:spcAft>
              <a:buSzPts val="1400"/>
              <a:buChar char="●"/>
            </a:pPr>
            <a:r>
              <a:rPr lang="en"/>
              <a:t>Strongly/ Weakly</a:t>
            </a:r>
            <a:endParaRPr/>
          </a:p>
          <a:p>
            <a:pPr indent="-317500" lvl="1" marL="1828800" rtl="0" algn="l">
              <a:lnSpc>
                <a:spcPct val="100000"/>
              </a:lnSpc>
              <a:spcBef>
                <a:spcPts val="0"/>
              </a:spcBef>
              <a:spcAft>
                <a:spcPts val="0"/>
              </a:spcAft>
              <a:buSzPts val="1400"/>
              <a:buChar char="○"/>
            </a:pPr>
            <a:r>
              <a:rPr lang="en"/>
              <a:t>a language is </a:t>
            </a:r>
            <a:r>
              <a:rPr b="1" i="1" lang="en"/>
              <a:t>strongly typed </a:t>
            </a:r>
            <a:r>
              <a:rPr lang="en"/>
              <a:t>if it prohibits an operation from performing on an object it does not support </a:t>
            </a:r>
            <a:endParaRPr/>
          </a:p>
          <a:p>
            <a:pPr indent="457200" lvl="0" marL="1828800" rtl="0" algn="l">
              <a:lnSpc>
                <a:spcPct val="100000"/>
              </a:lnSpc>
              <a:spcBef>
                <a:spcPts val="0"/>
              </a:spcBef>
              <a:spcAft>
                <a:spcPts val="0"/>
              </a:spcAft>
              <a:buSzPts val="1400"/>
              <a:buNone/>
            </a:pPr>
            <a:r>
              <a:rPr lang="en" sz="1400"/>
              <a:t>– A strongly-typed language is one in which variables are bound to specific data types, and will result in type errors if types do not match up as expected in the expression</a:t>
            </a:r>
            <a:endParaRPr sz="1400"/>
          </a:p>
          <a:p>
            <a:pPr indent="457200" lvl="0" marL="1828800" rtl="0" algn="l">
              <a:lnSpc>
                <a:spcPct val="100000"/>
              </a:lnSpc>
              <a:spcBef>
                <a:spcPts val="0"/>
              </a:spcBef>
              <a:spcAft>
                <a:spcPts val="0"/>
              </a:spcAft>
              <a:buSzPts val="1400"/>
              <a:buNone/>
            </a:pPr>
            <a:r>
              <a:rPr lang="en" sz="1400"/>
              <a:t>– eg : Java, Python</a:t>
            </a:r>
            <a:endParaRPr sz="1400"/>
          </a:p>
          <a:p>
            <a:pPr indent="457200" lvl="0" marL="1828800" rtl="0" algn="l">
              <a:lnSpc>
                <a:spcPct val="100000"/>
              </a:lnSpc>
              <a:spcBef>
                <a:spcPts val="0"/>
              </a:spcBef>
              <a:spcAft>
                <a:spcPts val="0"/>
              </a:spcAft>
              <a:buSzPts val="1400"/>
              <a:buNone/>
            </a:pPr>
            <a:r>
              <a:t/>
            </a:r>
            <a:endParaRPr sz="1400"/>
          </a:p>
          <a:p>
            <a:pPr indent="-317500" lvl="1" marL="1828800" rtl="0" algn="l">
              <a:lnSpc>
                <a:spcPct val="100000"/>
              </a:lnSpc>
              <a:spcBef>
                <a:spcPts val="0"/>
              </a:spcBef>
              <a:spcAft>
                <a:spcPts val="0"/>
              </a:spcAft>
              <a:buSzPts val="1400"/>
              <a:buChar char="○"/>
            </a:pPr>
            <a:r>
              <a:rPr lang="en"/>
              <a:t>Weakly-typed languages make conversions between unrelated types implicitly</a:t>
            </a:r>
            <a:endParaRPr/>
          </a:p>
          <a:p>
            <a:pPr indent="457200" lvl="0" marL="0" rtl="0" algn="l">
              <a:lnSpc>
                <a:spcPct val="100000"/>
              </a:lnSpc>
              <a:spcBef>
                <a:spcPts val="0"/>
              </a:spcBef>
              <a:spcAft>
                <a:spcPts val="0"/>
              </a:spcAft>
              <a:buSzPts val="1400"/>
              <a:buNone/>
            </a:pPr>
            <a:r>
              <a:t/>
            </a:r>
            <a:endParaRPr sz="1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31" name="Google Shape;531;p7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Statically/ Dynamically</a:t>
            </a:r>
            <a:endParaRPr/>
          </a:p>
          <a:p>
            <a:pPr indent="-317500" lvl="1" marL="914400" rtl="0" algn="l">
              <a:lnSpc>
                <a:spcPct val="100000"/>
              </a:lnSpc>
              <a:spcBef>
                <a:spcPts val="0"/>
              </a:spcBef>
              <a:spcAft>
                <a:spcPts val="0"/>
              </a:spcAft>
              <a:buSzPts val="1400"/>
              <a:buChar char="○"/>
            </a:pPr>
            <a:r>
              <a:rPr lang="en"/>
              <a:t>a language is </a:t>
            </a:r>
            <a:r>
              <a:rPr b="1" i="1" lang="en"/>
              <a:t>statically typed</a:t>
            </a:r>
            <a:r>
              <a:rPr lang="en"/>
              <a:t> if it is strongly typed and type checking can be performed at compile time </a:t>
            </a:r>
            <a:endParaRPr/>
          </a:p>
          <a:p>
            <a:pPr indent="457200" lvl="0" marL="914400" rtl="0" algn="l">
              <a:lnSpc>
                <a:spcPct val="100000"/>
              </a:lnSpc>
              <a:spcBef>
                <a:spcPts val="0"/>
              </a:spcBef>
              <a:spcAft>
                <a:spcPts val="0"/>
              </a:spcAft>
              <a:buSzPts val="1400"/>
              <a:buNone/>
            </a:pPr>
            <a:r>
              <a:rPr lang="en" sz="1400"/>
              <a:t>– eg :Java, C, C++, Haskell, FORTRAN, Pascal and Scala</a:t>
            </a:r>
            <a:endParaRPr sz="1400"/>
          </a:p>
          <a:p>
            <a:pPr indent="457200" lvl="0" marL="0" rtl="0" algn="l">
              <a:lnSpc>
                <a:spcPct val="100000"/>
              </a:lnSpc>
              <a:spcBef>
                <a:spcPts val="0"/>
              </a:spcBef>
              <a:spcAft>
                <a:spcPts val="0"/>
              </a:spcAft>
              <a:buSzPts val="1400"/>
              <a:buNone/>
            </a:pPr>
            <a:r>
              <a:t/>
            </a:r>
            <a:endParaRPr sz="1400"/>
          </a:p>
          <a:p>
            <a:pPr indent="-317500" lvl="1" marL="914400" rtl="0" algn="l">
              <a:lnSpc>
                <a:spcPct val="100000"/>
              </a:lnSpc>
              <a:spcBef>
                <a:spcPts val="0"/>
              </a:spcBef>
              <a:spcAft>
                <a:spcPts val="0"/>
              </a:spcAft>
              <a:buSzPts val="1400"/>
              <a:buChar char="○"/>
            </a:pPr>
            <a:r>
              <a:rPr lang="en"/>
              <a:t>a language is </a:t>
            </a:r>
            <a:r>
              <a:rPr b="1" i="1" lang="en"/>
              <a:t>dynamically typed</a:t>
            </a:r>
            <a:r>
              <a:rPr lang="en"/>
              <a:t> if type checking is performed at run time</a:t>
            </a:r>
            <a:endParaRPr/>
          </a:p>
          <a:p>
            <a:pPr indent="0" lvl="0" marL="914400" rtl="0" algn="l">
              <a:lnSpc>
                <a:spcPct val="100000"/>
              </a:lnSpc>
              <a:spcBef>
                <a:spcPts val="0"/>
              </a:spcBef>
              <a:spcAft>
                <a:spcPts val="0"/>
              </a:spcAft>
              <a:buSzPts val="1400"/>
              <a:buNone/>
            </a:pPr>
            <a:r>
              <a:rPr lang="en" sz="1400"/>
              <a:t> – late binding </a:t>
            </a:r>
            <a:endParaRPr sz="1400"/>
          </a:p>
          <a:p>
            <a:pPr indent="0" lvl="0" marL="914400" rtl="0" algn="l">
              <a:lnSpc>
                <a:spcPct val="100000"/>
              </a:lnSpc>
              <a:spcBef>
                <a:spcPts val="0"/>
              </a:spcBef>
              <a:spcAft>
                <a:spcPts val="0"/>
              </a:spcAft>
              <a:buSzPts val="1400"/>
              <a:buNone/>
            </a:pPr>
            <a:r>
              <a:rPr lang="en" sz="1400"/>
              <a:t>– List and Smalltalk </a:t>
            </a:r>
            <a:endParaRPr sz="1400"/>
          </a:p>
          <a:p>
            <a:pPr indent="0" lvl="0" marL="914400" rtl="0" algn="l">
              <a:lnSpc>
                <a:spcPct val="100000"/>
              </a:lnSpc>
              <a:spcBef>
                <a:spcPts val="0"/>
              </a:spcBef>
              <a:spcAft>
                <a:spcPts val="0"/>
              </a:spcAft>
              <a:buSzPts val="1400"/>
              <a:buNone/>
            </a:pPr>
            <a:r>
              <a:rPr lang="en" sz="1400"/>
              <a:t>– scripting languages, such as Python and Ruby</a:t>
            </a:r>
            <a:endParaRPr sz="1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37" name="Google Shape;537;p7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a:t>Polymorphism</a:t>
            </a:r>
            <a:endParaRPr b="1"/>
          </a:p>
          <a:p>
            <a:pPr indent="-317500" lvl="0" marL="457200" rtl="0" algn="l">
              <a:lnSpc>
                <a:spcPct val="100000"/>
              </a:lnSpc>
              <a:spcBef>
                <a:spcPts val="1600"/>
              </a:spcBef>
              <a:spcAft>
                <a:spcPts val="0"/>
              </a:spcAft>
              <a:buSzPts val="1400"/>
              <a:buChar char="●"/>
            </a:pPr>
            <a:r>
              <a:rPr lang="en"/>
              <a:t>polymorphism results when the compiler finds that it doesn't need to know certain things</a:t>
            </a:r>
            <a:endParaRPr/>
          </a:p>
          <a:p>
            <a:pPr indent="0" lvl="0" marL="457200" rtl="0" algn="l">
              <a:lnSpc>
                <a:spcPct val="100000"/>
              </a:lnSpc>
              <a:spcBef>
                <a:spcPts val="0"/>
              </a:spcBef>
              <a:spcAft>
                <a:spcPts val="0"/>
              </a:spcAft>
              <a:buSzPts val="1400"/>
              <a:buNone/>
            </a:pPr>
            <a:r>
              <a:rPr lang="en"/>
              <a:t> – allows a single body of code to work with objects of multiple types </a:t>
            </a:r>
            <a:endParaRPr/>
          </a:p>
          <a:p>
            <a:pPr indent="0" lvl="0" marL="457200" rtl="0" algn="l">
              <a:lnSpc>
                <a:spcPct val="100000"/>
              </a:lnSpc>
              <a:spcBef>
                <a:spcPts val="0"/>
              </a:spcBef>
              <a:spcAft>
                <a:spcPts val="0"/>
              </a:spcAft>
              <a:buSzPts val="1400"/>
              <a:buNone/>
            </a:pPr>
            <a:r>
              <a:rPr lang="en"/>
              <a:t> – with dynamic typing, arbitrary operations can be applied to arbitrary objects </a:t>
            </a:r>
            <a:endParaRPr/>
          </a:p>
          <a:p>
            <a:pPr indent="-317500" lvl="0" marL="914400" rtl="0" algn="l">
              <a:lnSpc>
                <a:spcPct val="100000"/>
              </a:lnSpc>
              <a:spcBef>
                <a:spcPts val="0"/>
              </a:spcBef>
              <a:spcAft>
                <a:spcPts val="0"/>
              </a:spcAft>
              <a:buSzPts val="1400"/>
              <a:buChar char="●"/>
            </a:pPr>
            <a:r>
              <a:rPr lang="en"/>
              <a:t>implicit parametric polymorphism: types can be thought of to be implied unspecified parameters </a:t>
            </a:r>
            <a:endParaRPr/>
          </a:p>
          <a:p>
            <a:pPr indent="-317500" lvl="0" marL="914400" rtl="0" algn="l">
              <a:lnSpc>
                <a:spcPct val="100000"/>
              </a:lnSpc>
              <a:spcBef>
                <a:spcPts val="0"/>
              </a:spcBef>
              <a:spcAft>
                <a:spcPts val="0"/>
              </a:spcAft>
              <a:buSzPts val="1400"/>
              <a:buChar char="●"/>
            </a:pPr>
            <a:r>
              <a:rPr lang="en"/>
              <a:t> incurs significant run-time costs </a:t>
            </a:r>
            <a:endParaRPr/>
          </a:p>
          <a:p>
            <a:pPr indent="-317500" lvl="0" marL="914400" rtl="0" algn="l">
              <a:lnSpc>
                <a:spcPct val="100000"/>
              </a:lnSpc>
              <a:spcBef>
                <a:spcPts val="0"/>
              </a:spcBef>
              <a:spcAft>
                <a:spcPts val="0"/>
              </a:spcAft>
              <a:buSzPts val="1400"/>
              <a:buChar char="●"/>
            </a:pPr>
            <a:r>
              <a:rPr lang="en"/>
              <a:t>Eg: ML’s type inference/unification scheme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43" name="Google Shape;543;p7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subtype polymorphism in object-oriented languages</a:t>
            </a:r>
            <a:endParaRPr/>
          </a:p>
          <a:p>
            <a:pPr indent="0" lvl="0" marL="457200" rtl="0" algn="l">
              <a:lnSpc>
                <a:spcPct val="100000"/>
              </a:lnSpc>
              <a:spcBef>
                <a:spcPts val="0"/>
              </a:spcBef>
              <a:spcAft>
                <a:spcPts val="0"/>
              </a:spcAft>
              <a:buSzPts val="1400"/>
              <a:buNone/>
            </a:pPr>
            <a:r>
              <a:rPr lang="en"/>
              <a:t> – a variable of the base type can refer to an object of the derived type </a:t>
            </a:r>
            <a:endParaRPr/>
          </a:p>
          <a:p>
            <a:pPr indent="0" lvl="0" marL="457200" rtl="0" algn="l">
              <a:lnSpc>
                <a:spcPct val="100000"/>
              </a:lnSpc>
              <a:spcBef>
                <a:spcPts val="0"/>
              </a:spcBef>
              <a:spcAft>
                <a:spcPts val="0"/>
              </a:spcAft>
              <a:buSzPts val="1400"/>
              <a:buNone/>
            </a:pPr>
            <a:r>
              <a:rPr lang="en"/>
              <a:t> – explicit parametric polymorphism, or generics</a:t>
            </a:r>
            <a:endParaRPr/>
          </a:p>
          <a:p>
            <a:pPr indent="-317500" lvl="0" marL="914400" rtl="0" algn="l">
              <a:lnSpc>
                <a:spcPct val="100000"/>
              </a:lnSpc>
              <a:spcBef>
                <a:spcPts val="0"/>
              </a:spcBef>
              <a:spcAft>
                <a:spcPts val="0"/>
              </a:spcAft>
              <a:buSzPts val="1400"/>
              <a:buChar char="●"/>
            </a:pPr>
            <a:r>
              <a:rPr lang="en"/>
              <a:t>C++, Eiffel, Java </a:t>
            </a:r>
            <a:endParaRPr/>
          </a:p>
          <a:p>
            <a:pPr indent="-317500" lvl="0" marL="914400" rtl="0" algn="l">
              <a:lnSpc>
                <a:spcPct val="100000"/>
              </a:lnSpc>
              <a:spcBef>
                <a:spcPts val="0"/>
              </a:spcBef>
              <a:spcAft>
                <a:spcPts val="0"/>
              </a:spcAft>
              <a:buSzPts val="1400"/>
              <a:buChar char="●"/>
            </a:pPr>
            <a:r>
              <a:rPr lang="en"/>
              <a:t>useful for container classes List where T is left unspecified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49" name="Google Shape;549;p7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a:t>Data Types</a:t>
            </a:r>
            <a:endParaRPr b="1"/>
          </a:p>
          <a:p>
            <a:pPr indent="-317500" lvl="0" marL="457200" rtl="0" algn="l">
              <a:lnSpc>
                <a:spcPct val="90000"/>
              </a:lnSpc>
              <a:spcBef>
                <a:spcPts val="0"/>
              </a:spcBef>
              <a:spcAft>
                <a:spcPts val="0"/>
              </a:spcAft>
              <a:buSzPts val="1400"/>
              <a:buChar char="●"/>
            </a:pPr>
            <a:r>
              <a:rPr lang="en"/>
              <a:t>we all have developed an intuitive notion of what types are that they are of 3 kinds</a:t>
            </a:r>
            <a:endParaRPr/>
          </a:p>
          <a:p>
            <a:pPr indent="0" lvl="0" marL="457200" rtl="0" algn="l">
              <a:lnSpc>
                <a:spcPct val="90000"/>
              </a:lnSpc>
              <a:spcBef>
                <a:spcPts val="0"/>
              </a:spcBef>
              <a:spcAft>
                <a:spcPts val="0"/>
              </a:spcAft>
              <a:buSzPts val="1400"/>
              <a:buNone/>
            </a:pPr>
            <a:r>
              <a:rPr lang="en"/>
              <a:t> </a:t>
            </a:r>
            <a:endParaRPr/>
          </a:p>
          <a:p>
            <a:pPr indent="-171450" lvl="0" marL="685800" rtl="0" algn="l">
              <a:lnSpc>
                <a:spcPct val="90000"/>
              </a:lnSpc>
              <a:spcBef>
                <a:spcPts val="0"/>
              </a:spcBef>
              <a:spcAft>
                <a:spcPts val="0"/>
              </a:spcAft>
              <a:buSzPts val="1400"/>
              <a:buNone/>
            </a:pPr>
            <a:r>
              <a:rPr lang="en"/>
              <a:t>– collection of values from a domain (the </a:t>
            </a:r>
            <a:r>
              <a:rPr b="1" i="1" lang="en"/>
              <a:t>denotational </a:t>
            </a:r>
            <a:r>
              <a:rPr lang="en"/>
              <a:t>approach) </a:t>
            </a:r>
            <a:endParaRPr/>
          </a:p>
          <a:p>
            <a:pPr indent="-317500" lvl="0" marL="914400" rtl="0" algn="l">
              <a:lnSpc>
                <a:spcPct val="90000"/>
              </a:lnSpc>
              <a:spcBef>
                <a:spcPts val="0"/>
              </a:spcBef>
              <a:spcAft>
                <a:spcPts val="0"/>
              </a:spcAft>
              <a:buSzPts val="1400"/>
              <a:buChar char="●"/>
            </a:pPr>
            <a:r>
              <a:rPr lang="en"/>
              <a:t>approach for providing mathematical meaning to systems and programming languages by constructing mathematical objects (called denotations) that describe the meanings of expressions from the languages.</a:t>
            </a:r>
            <a:endParaRPr b="1" sz="1200">
              <a:solidFill>
                <a:srgbClr val="202124"/>
              </a:solidFill>
              <a:highlight>
                <a:srgbClr val="FFFFFF"/>
              </a:highlight>
            </a:endParaRPr>
          </a:p>
          <a:p>
            <a:pPr indent="0" lvl="0" marL="1371600" rtl="0" algn="l">
              <a:lnSpc>
                <a:spcPct val="90000"/>
              </a:lnSpc>
              <a:spcBef>
                <a:spcPts val="0"/>
              </a:spcBef>
              <a:spcAft>
                <a:spcPts val="0"/>
              </a:spcAft>
              <a:buSzPts val="1400"/>
              <a:buNone/>
            </a:pPr>
            <a:r>
              <a:t/>
            </a:r>
            <a:endParaRPr b="1" sz="1200">
              <a:solidFill>
                <a:srgbClr val="202124"/>
              </a:solidFill>
              <a:highlight>
                <a:srgbClr val="FFFFFF"/>
              </a:highlight>
            </a:endParaRPr>
          </a:p>
          <a:p>
            <a:pPr indent="-171450" lvl="0" marL="685800" rtl="0" algn="l">
              <a:lnSpc>
                <a:spcPct val="90000"/>
              </a:lnSpc>
              <a:spcBef>
                <a:spcPts val="0"/>
              </a:spcBef>
              <a:spcAft>
                <a:spcPts val="0"/>
              </a:spcAft>
              <a:buSzPts val="14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55" name="Google Shape;555;p7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685800" rtl="0" algn="l">
              <a:lnSpc>
                <a:spcPct val="90000"/>
              </a:lnSpc>
              <a:spcBef>
                <a:spcPts val="0"/>
              </a:spcBef>
              <a:spcAft>
                <a:spcPts val="0"/>
              </a:spcAft>
              <a:buClr>
                <a:schemeClr val="dk1"/>
              </a:buClr>
              <a:buSzPts val="1100"/>
              <a:buFont typeface="Arial"/>
              <a:buNone/>
            </a:pPr>
            <a:r>
              <a:rPr lang="en"/>
              <a:t>– internal structure of data, described down to the level of a small set of fundamental types (the </a:t>
            </a:r>
            <a:r>
              <a:rPr b="1" i="1" lang="en"/>
              <a:t>structural </a:t>
            </a:r>
            <a:r>
              <a:rPr lang="en"/>
              <a:t>approach) </a:t>
            </a:r>
            <a:endParaRPr/>
          </a:p>
          <a:p>
            <a:pPr indent="-317500" lvl="0" marL="1371600" rtl="0" algn="l">
              <a:lnSpc>
                <a:spcPct val="90000"/>
              </a:lnSpc>
              <a:spcBef>
                <a:spcPts val="0"/>
              </a:spcBef>
              <a:spcAft>
                <a:spcPts val="0"/>
              </a:spcAft>
              <a:buSzPts val="1400"/>
              <a:buChar char="●"/>
            </a:pPr>
            <a:r>
              <a:rPr lang="en"/>
              <a:t>type is either one of a small collection of built-in types (integer, character, Boolean, real, etc.; also called primitive or  predefined types),</a:t>
            </a:r>
            <a:endParaRPr/>
          </a:p>
          <a:p>
            <a:pPr indent="0" lvl="0" marL="1828800" rtl="0" algn="l">
              <a:lnSpc>
                <a:spcPct val="90000"/>
              </a:lnSpc>
              <a:spcBef>
                <a:spcPts val="0"/>
              </a:spcBef>
              <a:spcAft>
                <a:spcPts val="0"/>
              </a:spcAft>
              <a:buClr>
                <a:schemeClr val="dk1"/>
              </a:buClr>
              <a:buSzPts val="1100"/>
              <a:buFont typeface="Arial"/>
              <a:buNone/>
            </a:pPr>
            <a:r>
              <a:rPr lang="en"/>
              <a:t> or</a:t>
            </a:r>
            <a:endParaRPr/>
          </a:p>
          <a:p>
            <a:pPr indent="-317500" lvl="0" marL="1371600" rtl="0" algn="l">
              <a:lnSpc>
                <a:spcPct val="90000"/>
              </a:lnSpc>
              <a:spcBef>
                <a:spcPts val="0"/>
              </a:spcBef>
              <a:spcAft>
                <a:spcPts val="0"/>
              </a:spcAft>
              <a:buSzPts val="1400"/>
              <a:buChar char="●"/>
            </a:pPr>
            <a:r>
              <a:rPr lang="en"/>
              <a:t>a composite type created by applying a type constructor (record, array, set, etc.)to one or more simpler types</a:t>
            </a:r>
            <a:endParaRPr/>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61" name="Google Shape;561;p7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685800" rtl="0" algn="l">
              <a:lnSpc>
                <a:spcPct val="90000"/>
              </a:lnSpc>
              <a:spcBef>
                <a:spcPts val="0"/>
              </a:spcBef>
              <a:spcAft>
                <a:spcPts val="0"/>
              </a:spcAft>
              <a:buClr>
                <a:schemeClr val="dk1"/>
              </a:buClr>
              <a:buSzPts val="1100"/>
              <a:buFont typeface="Arial"/>
              <a:buNone/>
            </a:pPr>
            <a:r>
              <a:rPr lang="en"/>
              <a:t>– collection of well-defined operations that can be applied to objects of that type (the </a:t>
            </a:r>
            <a:r>
              <a:rPr b="1" i="1" lang="en"/>
              <a:t>abstraction </a:t>
            </a:r>
            <a:r>
              <a:rPr lang="en"/>
              <a:t>approach) </a:t>
            </a:r>
            <a:endParaRPr/>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67" name="Google Shape;567;p7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a:t>Classification of Types</a:t>
            </a:r>
            <a:endParaRPr b="1"/>
          </a:p>
          <a:p>
            <a:pPr indent="-317500" lvl="0" marL="457200" rtl="0" algn="l">
              <a:lnSpc>
                <a:spcPct val="100000"/>
              </a:lnSpc>
              <a:spcBef>
                <a:spcPts val="0"/>
              </a:spcBef>
              <a:spcAft>
                <a:spcPts val="0"/>
              </a:spcAft>
              <a:buSzPts val="1400"/>
              <a:buChar char="●"/>
            </a:pPr>
            <a:r>
              <a:rPr lang="en"/>
              <a:t>most languages provide a set of built-in types </a:t>
            </a:r>
            <a:endParaRPr/>
          </a:p>
          <a:p>
            <a:pPr indent="0" lvl="0" marL="457200" rtl="0" algn="l">
              <a:lnSpc>
                <a:spcPct val="100000"/>
              </a:lnSpc>
              <a:spcBef>
                <a:spcPts val="0"/>
              </a:spcBef>
              <a:spcAft>
                <a:spcPts val="0"/>
              </a:spcAft>
              <a:buSzPts val="1400"/>
              <a:buNone/>
            </a:pPr>
            <a:r>
              <a:rPr lang="en"/>
              <a:t>– integer</a:t>
            </a:r>
            <a:endParaRPr/>
          </a:p>
          <a:p>
            <a:pPr indent="0" lvl="0" marL="457200" rtl="0" algn="l">
              <a:lnSpc>
                <a:spcPct val="100000"/>
              </a:lnSpc>
              <a:spcBef>
                <a:spcPts val="0"/>
              </a:spcBef>
              <a:spcAft>
                <a:spcPts val="0"/>
              </a:spcAft>
              <a:buSzPts val="1400"/>
              <a:buNone/>
            </a:pPr>
            <a:r>
              <a:rPr lang="en"/>
              <a:t> – boolean </a:t>
            </a:r>
            <a:endParaRPr/>
          </a:p>
          <a:p>
            <a:pPr indent="0" lvl="0" marL="914400" rtl="0" algn="l">
              <a:lnSpc>
                <a:spcPct val="100000"/>
              </a:lnSpc>
              <a:spcBef>
                <a:spcPts val="0"/>
              </a:spcBef>
              <a:spcAft>
                <a:spcPts val="0"/>
              </a:spcAft>
              <a:buSzPts val="1400"/>
              <a:buNone/>
            </a:pPr>
            <a:r>
              <a:rPr lang="en"/>
              <a:t>• often single character with 1 as true and 0 as false </a:t>
            </a:r>
            <a:endParaRPr/>
          </a:p>
          <a:p>
            <a:pPr indent="0" lvl="0" marL="914400" rtl="0" algn="l">
              <a:lnSpc>
                <a:spcPct val="100000"/>
              </a:lnSpc>
              <a:spcBef>
                <a:spcPts val="0"/>
              </a:spcBef>
              <a:spcAft>
                <a:spcPts val="0"/>
              </a:spcAft>
              <a:buSzPts val="1400"/>
              <a:buNone/>
            </a:pPr>
            <a:r>
              <a:rPr lang="en"/>
              <a:t>• C: no explicit boolean; 0 is false, anything else is true </a:t>
            </a:r>
            <a:endParaRPr/>
          </a:p>
          <a:p>
            <a:pPr indent="0" lvl="0" marL="457200" rtl="0" algn="l">
              <a:lnSpc>
                <a:spcPct val="100000"/>
              </a:lnSpc>
              <a:spcBef>
                <a:spcPts val="0"/>
              </a:spcBef>
              <a:spcAft>
                <a:spcPts val="0"/>
              </a:spcAft>
              <a:buSzPts val="1400"/>
              <a:buNone/>
            </a:pPr>
            <a:r>
              <a:rPr lang="en"/>
              <a:t>– char </a:t>
            </a:r>
            <a:endParaRPr/>
          </a:p>
          <a:p>
            <a:pPr indent="0" lvl="0" marL="914400" rtl="0" algn="l">
              <a:lnSpc>
                <a:spcPct val="100000"/>
              </a:lnSpc>
              <a:spcBef>
                <a:spcPts val="0"/>
              </a:spcBef>
              <a:spcAft>
                <a:spcPts val="0"/>
              </a:spcAft>
              <a:buSzPts val="1400"/>
              <a:buNone/>
            </a:pPr>
            <a:r>
              <a:rPr lang="en"/>
              <a:t>• traditionally one byte </a:t>
            </a:r>
            <a:endParaRPr/>
          </a:p>
          <a:p>
            <a:pPr indent="0" lvl="0" marL="914400" rtl="0" algn="l">
              <a:lnSpc>
                <a:spcPct val="100000"/>
              </a:lnSpc>
              <a:spcBef>
                <a:spcPts val="0"/>
              </a:spcBef>
              <a:spcAft>
                <a:spcPts val="0"/>
              </a:spcAft>
              <a:buSzPts val="1400"/>
              <a:buNone/>
            </a:pPr>
            <a:r>
              <a:rPr lang="en"/>
              <a:t>• ASCII, Unicode </a:t>
            </a:r>
            <a:endParaRPr/>
          </a:p>
          <a:p>
            <a:pPr indent="0" lvl="0" marL="457200" rtl="0" algn="l">
              <a:lnSpc>
                <a:spcPct val="100000"/>
              </a:lnSpc>
              <a:spcBef>
                <a:spcPts val="0"/>
              </a:spcBef>
              <a:spcAft>
                <a:spcPts val="0"/>
              </a:spcAft>
              <a:buSzPts val="1400"/>
              <a:buNone/>
            </a:pPr>
            <a:r>
              <a:rPr lang="en"/>
              <a:t>– real</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73" name="Google Shape;573;p7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numeric types</a:t>
            </a:r>
            <a:endParaRPr/>
          </a:p>
          <a:p>
            <a:pPr indent="0" lvl="0" marL="0" rtl="0" algn="l">
              <a:lnSpc>
                <a:spcPct val="100000"/>
              </a:lnSpc>
              <a:spcBef>
                <a:spcPts val="0"/>
              </a:spcBef>
              <a:spcAft>
                <a:spcPts val="0"/>
              </a:spcAft>
              <a:buSzPts val="1400"/>
              <a:buNone/>
            </a:pPr>
            <a:r>
              <a:rPr lang="en"/>
              <a:t> 	– C and Fortran distinguish between different lengths of integers </a:t>
            </a:r>
            <a:endParaRPr/>
          </a:p>
          <a:p>
            <a:pPr indent="457200" lvl="0" marL="0" rtl="0" algn="l">
              <a:lnSpc>
                <a:spcPct val="100000"/>
              </a:lnSpc>
              <a:spcBef>
                <a:spcPts val="0"/>
              </a:spcBef>
              <a:spcAft>
                <a:spcPts val="0"/>
              </a:spcAft>
              <a:buSzPts val="1400"/>
              <a:buNone/>
            </a:pPr>
            <a:r>
              <a:rPr lang="en"/>
              <a:t>– C, C++, C#, Modula-2: signed and unsigned integers</a:t>
            </a:r>
            <a:endParaRPr/>
          </a:p>
          <a:p>
            <a:pPr indent="457200" lvl="0" marL="0" rtl="0" algn="l">
              <a:lnSpc>
                <a:spcPct val="100000"/>
              </a:lnSpc>
              <a:spcBef>
                <a:spcPts val="0"/>
              </a:spcBef>
              <a:spcAft>
                <a:spcPts val="0"/>
              </a:spcAft>
              <a:buSzPts val="1400"/>
              <a:buNone/>
            </a:pPr>
            <a:r>
              <a:rPr lang="en"/>
              <a:t>– differences in real precision cause unwanted behavior across      </a:t>
            </a:r>
            <a:endParaRPr/>
          </a:p>
          <a:p>
            <a:pPr indent="457200" lvl="0" marL="0" rtl="0" algn="l">
              <a:lnSpc>
                <a:spcPct val="100000"/>
              </a:lnSpc>
              <a:spcBef>
                <a:spcPts val="0"/>
              </a:spcBef>
              <a:spcAft>
                <a:spcPts val="0"/>
              </a:spcAft>
              <a:buSzPts val="1400"/>
              <a:buNone/>
            </a:pPr>
            <a:r>
              <a:rPr lang="en"/>
              <a:t>   machine platforms </a:t>
            </a:r>
            <a:endParaRPr/>
          </a:p>
          <a:p>
            <a:pPr indent="457200" lvl="0" marL="0" rtl="0" algn="l">
              <a:lnSpc>
                <a:spcPct val="100000"/>
              </a:lnSpc>
              <a:spcBef>
                <a:spcPts val="0"/>
              </a:spcBef>
              <a:spcAft>
                <a:spcPts val="0"/>
              </a:spcAft>
              <a:buSzPts val="1400"/>
              <a:buNone/>
            </a:pPr>
            <a:r>
              <a:rPr lang="en"/>
              <a:t>– some languages provide complex, rational, or decimal types</a:t>
            </a:r>
            <a:endParaRPr/>
          </a:p>
          <a:p>
            <a:pPr indent="457200" lvl="0" marL="0" rtl="0" algn="l">
              <a:lnSpc>
                <a:spcPct val="100000"/>
              </a:lnSpc>
              <a:spcBef>
                <a:spcPts val="0"/>
              </a:spcBef>
              <a:spcAft>
                <a:spcPts val="0"/>
              </a:spcAft>
              <a:buSzPts val="1400"/>
              <a:buNone/>
            </a:pPr>
            <a:r>
              <a:t/>
            </a:r>
            <a:endParaRPr/>
          </a:p>
          <a:p>
            <a:pPr indent="457200" lvl="0" marL="0" rtl="0" algn="l">
              <a:lnSpc>
                <a:spcPct val="100000"/>
              </a:lnSpc>
              <a:spcBef>
                <a:spcPts val="0"/>
              </a:spcBef>
              <a:spcAft>
                <a:spcPts val="0"/>
              </a:spcAft>
              <a:buSzPts val="1400"/>
              <a:buNone/>
            </a:pPr>
            <a:r>
              <a:t/>
            </a:r>
            <a:endParaRPr/>
          </a:p>
          <a:p>
            <a:pPr indent="457200" lvl="0" marL="0" rtl="0" algn="l">
              <a:lnSpc>
                <a:spcPct val="100000"/>
              </a:lnSpc>
              <a:spcBef>
                <a:spcPts val="0"/>
              </a:spcBef>
              <a:spcAft>
                <a:spcPts val="0"/>
              </a:spcAft>
              <a:buSzPts val="14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79" name="Google Shape;579;p7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enumeration types </a:t>
            </a:r>
            <a:endParaRPr/>
          </a:p>
          <a:p>
            <a:pPr indent="457200" lvl="0" marL="0" rtl="0" algn="l">
              <a:lnSpc>
                <a:spcPct val="100000"/>
              </a:lnSpc>
              <a:spcBef>
                <a:spcPts val="0"/>
              </a:spcBef>
              <a:spcAft>
                <a:spcPts val="0"/>
              </a:spcAft>
              <a:buSzPts val="1400"/>
              <a:buNone/>
            </a:pPr>
            <a:r>
              <a:rPr lang="en"/>
              <a:t>– An enumeration type consists of a set of named elements</a:t>
            </a:r>
            <a:endParaRPr/>
          </a:p>
          <a:p>
            <a:pPr indent="457200" lvl="0" marL="0" rtl="0" algn="l">
              <a:lnSpc>
                <a:spcPct val="100000"/>
              </a:lnSpc>
              <a:spcBef>
                <a:spcPts val="0"/>
              </a:spcBef>
              <a:spcAft>
                <a:spcPts val="0"/>
              </a:spcAft>
              <a:buSzPts val="1400"/>
              <a:buNone/>
            </a:pPr>
            <a:r>
              <a:rPr lang="en"/>
              <a:t>– facilitate readability</a:t>
            </a:r>
            <a:endParaRPr/>
          </a:p>
          <a:p>
            <a:pPr indent="457200" lvl="0" marL="0" rtl="0" algn="l">
              <a:lnSpc>
                <a:spcPct val="100000"/>
              </a:lnSpc>
              <a:spcBef>
                <a:spcPts val="0"/>
              </a:spcBef>
              <a:spcAft>
                <a:spcPts val="0"/>
              </a:spcAft>
              <a:buSzPts val="1400"/>
              <a:buNone/>
            </a:pPr>
            <a:r>
              <a:rPr lang="en"/>
              <a:t>– allow compiler to catch errors </a:t>
            </a:r>
            <a:endParaRPr/>
          </a:p>
          <a:p>
            <a:pPr indent="457200" lvl="0" marL="0" rtl="0" algn="l">
              <a:lnSpc>
                <a:spcPct val="100000"/>
              </a:lnSpc>
              <a:spcBef>
                <a:spcPts val="0"/>
              </a:spcBef>
              <a:spcAft>
                <a:spcPts val="0"/>
              </a:spcAft>
              <a:buSzPts val="1400"/>
              <a:buNone/>
            </a:pPr>
            <a:r>
              <a:rPr lang="en"/>
              <a:t>– An enumeration type consists of a set of named elements</a:t>
            </a:r>
            <a:endParaRPr/>
          </a:p>
          <a:p>
            <a:pPr indent="-317500" lvl="0" marL="914400" rtl="0" algn="l">
              <a:lnSpc>
                <a:spcPct val="100000"/>
              </a:lnSpc>
              <a:spcBef>
                <a:spcPts val="0"/>
              </a:spcBef>
              <a:spcAft>
                <a:spcPts val="0"/>
              </a:spcAft>
              <a:buSzPts val="1400"/>
              <a:buChar char="●"/>
            </a:pPr>
            <a:r>
              <a:rPr lang="en"/>
              <a:t>Pascal </a:t>
            </a:r>
            <a:endParaRPr/>
          </a:p>
          <a:p>
            <a:pPr indent="457200" lvl="0" marL="457200" rtl="0" algn="l">
              <a:lnSpc>
                <a:spcPct val="100000"/>
              </a:lnSpc>
              <a:spcBef>
                <a:spcPts val="0"/>
              </a:spcBef>
              <a:spcAft>
                <a:spcPts val="0"/>
              </a:spcAft>
              <a:buSzPts val="1400"/>
              <a:buNone/>
            </a:pPr>
            <a:r>
              <a:rPr b="1" lang="en"/>
              <a:t>type weekday = (sun, mon, tue, wed, thu, fri, sat);</a:t>
            </a:r>
            <a:endParaRPr b="1"/>
          </a:p>
          <a:p>
            <a:pPr indent="457200" lvl="0" marL="457200" rtl="0" algn="l">
              <a:lnSpc>
                <a:spcPct val="100000"/>
              </a:lnSpc>
              <a:spcBef>
                <a:spcPts val="0"/>
              </a:spcBef>
              <a:spcAft>
                <a:spcPts val="0"/>
              </a:spcAft>
              <a:buSzPts val="1400"/>
              <a:buNone/>
            </a:pPr>
            <a:r>
              <a:rPr b="1" lang="en"/>
              <a:t>for today := mon to fri do begin …</a:t>
            </a:r>
            <a:endParaRPr b="1"/>
          </a:p>
          <a:p>
            <a:pPr indent="457200" lvl="0" marL="0" rtl="0" algn="l">
              <a:lnSpc>
                <a:spcPct val="100000"/>
              </a:lnSpc>
              <a:spcBef>
                <a:spcPts val="0"/>
              </a:spcBef>
              <a:spcAft>
                <a:spcPts val="0"/>
              </a:spcAft>
              <a:buSzPts val="1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What is programming paradignm?</a:t>
            </a:r>
            <a:br>
              <a:rPr lang="en"/>
            </a:br>
            <a:endParaRPr/>
          </a:p>
        </p:txBody>
      </p:sp>
      <p:sp>
        <p:nvSpPr>
          <p:cNvPr id="119" name="Google Shape;119;p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lang="en"/>
              <a:t>A </a:t>
            </a:r>
            <a:r>
              <a:rPr b="1" lang="en">
                <a:solidFill>
                  <a:srgbClr val="0070C0"/>
                </a:solidFill>
              </a:rPr>
              <a:t>programming paradigm</a:t>
            </a:r>
            <a:r>
              <a:rPr lang="en"/>
              <a:t> is a style, or “way,” of programming.</a:t>
            </a:r>
            <a:endParaRPr/>
          </a:p>
          <a:p>
            <a:pPr indent="-171450" lvl="0" marL="177800" rtl="0" algn="l">
              <a:lnSpc>
                <a:spcPct val="80000"/>
              </a:lnSpc>
              <a:spcBef>
                <a:spcPts val="800"/>
              </a:spcBef>
              <a:spcAft>
                <a:spcPts val="0"/>
              </a:spcAft>
              <a:buClr>
                <a:schemeClr val="dk1"/>
              </a:buClr>
              <a:buSzPts val="2100"/>
              <a:buChar char="●"/>
            </a:pPr>
            <a:r>
              <a:rPr lang="en"/>
              <a:t>It’s  a concept </a:t>
            </a:r>
            <a:r>
              <a:rPr lang="en">
                <a:solidFill>
                  <a:srgbClr val="0070C0"/>
                </a:solidFill>
              </a:rPr>
              <a:t>not a language</a:t>
            </a:r>
            <a:endParaRPr/>
          </a:p>
          <a:p>
            <a:pPr indent="-171450" lvl="0" marL="177800" rtl="0" algn="l">
              <a:lnSpc>
                <a:spcPct val="80000"/>
              </a:lnSpc>
              <a:spcBef>
                <a:spcPts val="800"/>
              </a:spcBef>
              <a:spcAft>
                <a:spcPts val="0"/>
              </a:spcAft>
              <a:buClr>
                <a:schemeClr val="dk1"/>
              </a:buClr>
              <a:buSzPts val="2100"/>
              <a:buChar char="●"/>
            </a:pPr>
            <a:r>
              <a:rPr lang="en"/>
              <a:t>Not a syntax</a:t>
            </a:r>
            <a:endParaRPr/>
          </a:p>
          <a:p>
            <a:pPr indent="-171450" lvl="0" marL="177800" rtl="0" algn="l">
              <a:lnSpc>
                <a:spcPct val="80000"/>
              </a:lnSpc>
              <a:spcBef>
                <a:spcPts val="800"/>
              </a:spcBef>
              <a:spcAft>
                <a:spcPts val="0"/>
              </a:spcAft>
              <a:buClr>
                <a:schemeClr val="dk1"/>
              </a:buClr>
              <a:buSzPts val="2100"/>
              <a:buChar char="●"/>
            </a:pPr>
            <a:r>
              <a:rPr lang="en"/>
              <a:t>It’s about writing / organizing your code.</a:t>
            </a:r>
            <a:endParaRPr/>
          </a:p>
          <a:p>
            <a:pPr indent="-38100" lvl="0" marL="177800" rtl="0" algn="l">
              <a:lnSpc>
                <a:spcPct val="80000"/>
              </a:lnSpc>
              <a:spcBef>
                <a:spcPts val="800"/>
              </a:spcBef>
              <a:spcAft>
                <a:spcPts val="0"/>
              </a:spcAft>
              <a:buClr>
                <a:schemeClr val="dk1"/>
              </a:buClr>
              <a:buSzPts val="2100"/>
              <a:buNone/>
            </a:pPr>
            <a:r>
              <a:t/>
            </a:r>
            <a:endParaRPr>
              <a:solidFill>
                <a:srgbClr val="0070C0"/>
              </a:solidFill>
            </a:endParaRPr>
          </a:p>
          <a:p>
            <a:pPr indent="-38100" lvl="0" marL="177800" rtl="0" algn="l">
              <a:lnSpc>
                <a:spcPct val="80000"/>
              </a:lnSpc>
              <a:spcBef>
                <a:spcPts val="800"/>
              </a:spcBef>
              <a:spcAft>
                <a:spcPts val="0"/>
              </a:spcAft>
              <a:buClr>
                <a:schemeClr val="dk1"/>
              </a:buClr>
              <a:buSzPts val="2100"/>
              <a:buNone/>
            </a:pPr>
            <a:r>
              <a:t/>
            </a:r>
            <a:endParaRPr>
              <a:solidFill>
                <a:srgbClr val="0070C0"/>
              </a:solidFill>
            </a:endParaRPr>
          </a:p>
          <a:p>
            <a:pPr indent="-38100" lvl="0" marL="177800" rtl="0" algn="l">
              <a:lnSpc>
                <a:spcPct val="80000"/>
              </a:lnSpc>
              <a:spcBef>
                <a:spcPts val="800"/>
              </a:spcBef>
              <a:spcAft>
                <a:spcPts val="0"/>
              </a:spcAft>
              <a:buClr>
                <a:schemeClr val="dk1"/>
              </a:buClr>
              <a:buSzPts val="2100"/>
              <a:buNone/>
            </a:pPr>
            <a:r>
              <a:t/>
            </a:r>
            <a:endParaRPr>
              <a:solidFill>
                <a:srgbClr val="0070C0"/>
              </a:solidFill>
            </a:endParaRPr>
          </a:p>
          <a:p>
            <a:pPr indent="-38100" lvl="0" marL="177800" rtl="0" algn="l">
              <a:lnSpc>
                <a:spcPct val="80000"/>
              </a:lnSpc>
              <a:spcBef>
                <a:spcPts val="800"/>
              </a:spcBef>
              <a:spcAft>
                <a:spcPts val="0"/>
              </a:spcAft>
              <a:buClr>
                <a:schemeClr val="dk1"/>
              </a:buClr>
              <a:buSzPts val="2100"/>
              <a:buNone/>
            </a:pPr>
            <a:r>
              <a:t/>
            </a:r>
            <a:endParaRPr/>
          </a:p>
          <a:p>
            <a:pPr indent="0" lvl="0" marL="0" rtl="0" algn="l">
              <a:lnSpc>
                <a:spcPct val="80000"/>
              </a:lnSpc>
              <a:spcBef>
                <a:spcPts val="800"/>
              </a:spcBef>
              <a:spcAft>
                <a:spcPts val="1600"/>
              </a:spcAft>
              <a:buClr>
                <a:schemeClr val="dk1"/>
              </a:buClr>
              <a:buSzPts val="1000"/>
              <a:buNone/>
            </a:pPr>
            <a:r>
              <a:rPr lang="en" sz="1000"/>
              <a:t>Source: </a:t>
            </a:r>
            <a:r>
              <a:rPr lang="en" sz="1000" u="sng">
                <a:solidFill>
                  <a:schemeClr val="hlink"/>
                </a:solidFill>
                <a:hlinkClick r:id="rId3"/>
              </a:rPr>
              <a:t>https://cs.lmu.edu/~ray/notes/paradigms/</a:t>
            </a:r>
            <a:endParaRPr sz="1000"/>
          </a:p>
        </p:txBody>
      </p:sp>
      <p:sp>
        <p:nvSpPr>
          <p:cNvPr id="120" name="Google Shape;120;p8"/>
          <p:cNvSpPr/>
          <p:nvPr/>
        </p:nvSpPr>
        <p:spPr>
          <a:xfrm>
            <a:off x="4482913" y="2433250"/>
            <a:ext cx="1782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85" name="Google Shape;585;p8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914400" rtl="0" algn="l">
              <a:lnSpc>
                <a:spcPct val="100000"/>
              </a:lnSpc>
              <a:spcBef>
                <a:spcPts val="0"/>
              </a:spcBef>
              <a:spcAft>
                <a:spcPts val="0"/>
              </a:spcAft>
              <a:buSzPts val="1400"/>
              <a:buChar char="●"/>
            </a:pPr>
            <a:r>
              <a:rPr lang="en"/>
              <a:t>The ordered nature of enumerations facilitates the writing of enumeration-controlled loops</a:t>
            </a:r>
            <a:endParaRPr/>
          </a:p>
          <a:p>
            <a:pPr indent="457200" lvl="0" marL="914400" rtl="0" algn="l">
              <a:lnSpc>
                <a:spcPct val="100000"/>
              </a:lnSpc>
              <a:spcBef>
                <a:spcPts val="0"/>
              </a:spcBef>
              <a:spcAft>
                <a:spcPts val="0"/>
              </a:spcAft>
              <a:buSzPts val="1400"/>
              <a:buNone/>
            </a:pPr>
            <a:r>
              <a:rPr b="1" lang="en"/>
              <a:t>for today := mon to fri do begin …</a:t>
            </a:r>
            <a:endParaRPr b="1"/>
          </a:p>
          <a:p>
            <a:pPr indent="457200" lvl="0" marL="914400" rtl="0" algn="l">
              <a:lnSpc>
                <a:spcPct val="100000"/>
              </a:lnSpc>
              <a:spcBef>
                <a:spcPts val="0"/>
              </a:spcBef>
              <a:spcAft>
                <a:spcPts val="0"/>
              </a:spcAft>
              <a:buSzPts val="1400"/>
              <a:buNone/>
            </a:pPr>
            <a:r>
              <a:t/>
            </a:r>
            <a:endParaRPr b="1"/>
          </a:p>
          <a:p>
            <a:pPr indent="-317500" lvl="0" marL="914400" rtl="0" algn="l">
              <a:lnSpc>
                <a:spcPct val="100000"/>
              </a:lnSpc>
              <a:spcBef>
                <a:spcPts val="0"/>
              </a:spcBef>
              <a:spcAft>
                <a:spcPts val="0"/>
              </a:spcAft>
              <a:buSzPts val="1400"/>
              <a:buChar char="●"/>
            </a:pPr>
            <a:r>
              <a:rPr lang="en"/>
              <a:t>It also allows enumerations to be used to index arrays:</a:t>
            </a:r>
            <a:endParaRPr/>
          </a:p>
          <a:p>
            <a:pPr indent="457200" lvl="0" marL="914400" rtl="0" algn="l">
              <a:lnSpc>
                <a:spcPct val="100000"/>
              </a:lnSpc>
              <a:spcBef>
                <a:spcPts val="0"/>
              </a:spcBef>
              <a:spcAft>
                <a:spcPts val="0"/>
              </a:spcAft>
              <a:buClr>
                <a:schemeClr val="dk1"/>
              </a:buClr>
              <a:buSzPts val="1100"/>
              <a:buFont typeface="Arial"/>
              <a:buNone/>
            </a:pPr>
            <a:r>
              <a:rPr b="1" lang="en"/>
              <a:t>var daily_attendance : array [weekday] of integer;</a:t>
            </a:r>
            <a:endParaRPr b="1"/>
          </a:p>
          <a:p>
            <a:pPr indent="457200" lvl="0" marL="914400" rtl="0" algn="l">
              <a:lnSpc>
                <a:spcPct val="100000"/>
              </a:lnSpc>
              <a:spcBef>
                <a:spcPts val="0"/>
              </a:spcBef>
              <a:spcAft>
                <a:spcPts val="0"/>
              </a:spcAft>
              <a:buSzPts val="1400"/>
              <a:buNone/>
            </a:pPr>
            <a:r>
              <a:t/>
            </a:r>
            <a:endParaRPr b="1"/>
          </a:p>
          <a:p>
            <a:pPr indent="-317500" lvl="0" marL="914400" rtl="0" algn="l">
              <a:lnSpc>
                <a:spcPct val="100000"/>
              </a:lnSpc>
              <a:spcBef>
                <a:spcPts val="0"/>
              </a:spcBef>
              <a:spcAft>
                <a:spcPts val="0"/>
              </a:spcAft>
              <a:buSzPts val="1400"/>
              <a:buChar char="●"/>
            </a:pPr>
            <a:r>
              <a:rPr lang="en"/>
              <a:t>C</a:t>
            </a:r>
            <a:endParaRPr/>
          </a:p>
          <a:p>
            <a:pPr indent="0" lvl="0" marL="0" rtl="0" algn="l">
              <a:lnSpc>
                <a:spcPct val="100000"/>
              </a:lnSpc>
              <a:spcBef>
                <a:spcPts val="0"/>
              </a:spcBef>
              <a:spcAft>
                <a:spcPts val="0"/>
              </a:spcAft>
              <a:buClr>
                <a:schemeClr val="dk1"/>
              </a:buClr>
              <a:buSzPts val="1100"/>
              <a:buFont typeface="Arial"/>
              <a:buNone/>
            </a:pPr>
            <a:r>
              <a:rPr lang="en"/>
              <a:t>		</a:t>
            </a:r>
            <a:r>
              <a:rPr b="1" lang="en"/>
              <a:t>enum weekday {sun, mon, tue, wed, thu, fri, sat};</a:t>
            </a:r>
            <a:endParaRPr b="1"/>
          </a:p>
          <a:p>
            <a:pPr indent="457200" lvl="0" marL="0" rtl="0" algn="l">
              <a:lnSpc>
                <a:spcPct val="100000"/>
              </a:lnSpc>
              <a:spcBef>
                <a:spcPts val="0"/>
              </a:spcBef>
              <a:spcAft>
                <a:spcPts val="0"/>
              </a:spcAft>
              <a:buClr>
                <a:schemeClr val="dk1"/>
              </a:buClr>
              <a:buSzPts val="1100"/>
              <a:buFont typeface="Arial"/>
              <a:buNone/>
            </a:pPr>
            <a:r>
              <a:rPr b="1" lang="en"/>
              <a:t>       </a:t>
            </a:r>
            <a:r>
              <a:rPr lang="en"/>
              <a:t>or</a:t>
            </a:r>
            <a:endParaRPr/>
          </a:p>
          <a:p>
            <a:pPr indent="457200" lvl="0" marL="457200" rtl="0" algn="l">
              <a:lnSpc>
                <a:spcPct val="100000"/>
              </a:lnSpc>
              <a:spcBef>
                <a:spcPts val="0"/>
              </a:spcBef>
              <a:spcAft>
                <a:spcPts val="0"/>
              </a:spcAft>
              <a:buClr>
                <a:schemeClr val="dk1"/>
              </a:buClr>
              <a:buSzPts val="1100"/>
              <a:buFont typeface="Arial"/>
              <a:buNone/>
            </a:pPr>
            <a:r>
              <a:rPr b="1" lang="en"/>
              <a:t>typedef int weekday;</a:t>
            </a:r>
            <a:endParaRPr b="1"/>
          </a:p>
          <a:p>
            <a:pPr indent="457200" lvl="0" marL="457200" rtl="0" algn="l">
              <a:lnSpc>
                <a:spcPct val="100000"/>
              </a:lnSpc>
              <a:spcBef>
                <a:spcPts val="0"/>
              </a:spcBef>
              <a:spcAft>
                <a:spcPts val="0"/>
              </a:spcAft>
              <a:buClr>
                <a:schemeClr val="dk1"/>
              </a:buClr>
              <a:buSzPts val="1100"/>
              <a:buFont typeface="Arial"/>
              <a:buNone/>
            </a:pPr>
            <a:r>
              <a:rPr b="1" lang="en"/>
              <a:t>const weekday sun = 0, mon = 1, tue = 2,</a:t>
            </a:r>
            <a:endParaRPr b="1"/>
          </a:p>
          <a:p>
            <a:pPr indent="457200" lvl="0" marL="457200" rtl="0" algn="l">
              <a:lnSpc>
                <a:spcPct val="100000"/>
              </a:lnSpc>
              <a:spcBef>
                <a:spcPts val="0"/>
              </a:spcBef>
              <a:spcAft>
                <a:spcPts val="0"/>
              </a:spcAft>
              <a:buClr>
                <a:schemeClr val="dk1"/>
              </a:buClr>
              <a:buSzPts val="1100"/>
              <a:buFont typeface="Arial"/>
              <a:buNone/>
            </a:pPr>
            <a:r>
              <a:rPr b="1" lang="en"/>
              <a:t>wed = 3, thu = 4, fri = 5, sat = 6;</a:t>
            </a:r>
            <a:endParaRPr b="1"/>
          </a:p>
          <a:p>
            <a:pPr indent="457200" lvl="0" marL="0" rtl="0" algn="l">
              <a:lnSpc>
                <a:spcPct val="100000"/>
              </a:lnSpc>
              <a:spcBef>
                <a:spcPts val="0"/>
              </a:spcBef>
              <a:spcAft>
                <a:spcPts val="0"/>
              </a:spcAft>
              <a:buClr>
                <a:schemeClr val="dk1"/>
              </a:buClr>
              <a:buSzPts val="1100"/>
              <a:buFont typeface="Arial"/>
              <a:buNone/>
            </a:pPr>
            <a:r>
              <a:t/>
            </a:r>
            <a:endParaRPr/>
          </a:p>
          <a:p>
            <a:pPr indent="0" lvl="0" marL="0" rtl="0" algn="l">
              <a:lnSpc>
                <a:spcPct val="90000"/>
              </a:lnSpc>
              <a:spcBef>
                <a:spcPts val="800"/>
              </a:spcBef>
              <a:spcAft>
                <a:spcPts val="1600"/>
              </a:spcAft>
              <a:buSzPts val="14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91" name="Google Shape;591;p8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subrange types </a:t>
            </a:r>
            <a:endParaRPr/>
          </a:p>
          <a:p>
            <a:pPr indent="0" lvl="0" marL="457200" rtl="0" algn="l">
              <a:lnSpc>
                <a:spcPct val="100000"/>
              </a:lnSpc>
              <a:spcBef>
                <a:spcPts val="0"/>
              </a:spcBef>
              <a:spcAft>
                <a:spcPts val="0"/>
              </a:spcAft>
              <a:buSzPts val="1400"/>
              <a:buNone/>
            </a:pPr>
            <a:r>
              <a:rPr lang="en"/>
              <a:t>– contiguous subset of discrete base type </a:t>
            </a:r>
            <a:endParaRPr/>
          </a:p>
          <a:p>
            <a:pPr indent="0" lvl="0" marL="457200" rtl="0" algn="l">
              <a:lnSpc>
                <a:spcPct val="100000"/>
              </a:lnSpc>
              <a:spcBef>
                <a:spcPts val="0"/>
              </a:spcBef>
              <a:spcAft>
                <a:spcPts val="0"/>
              </a:spcAft>
              <a:buSzPts val="1400"/>
              <a:buNone/>
            </a:pPr>
            <a:r>
              <a:rPr lang="en"/>
              <a:t>– helps to document code</a:t>
            </a:r>
            <a:endParaRPr/>
          </a:p>
          <a:p>
            <a:pPr indent="0" lvl="0" marL="457200" rtl="0" algn="l">
              <a:lnSpc>
                <a:spcPct val="100000"/>
              </a:lnSpc>
              <a:spcBef>
                <a:spcPts val="0"/>
              </a:spcBef>
              <a:spcAft>
                <a:spcPts val="0"/>
              </a:spcAft>
              <a:buSzPts val="1400"/>
              <a:buNone/>
            </a:pPr>
            <a:r>
              <a:rPr lang="en"/>
              <a:t>– most store the actual values rather than ordinal locations </a:t>
            </a:r>
            <a:endParaRPr/>
          </a:p>
          <a:p>
            <a:pPr indent="-317500" lvl="0" marL="914400" rtl="0" algn="l">
              <a:lnSpc>
                <a:spcPct val="100000"/>
              </a:lnSpc>
              <a:spcBef>
                <a:spcPts val="0"/>
              </a:spcBef>
              <a:spcAft>
                <a:spcPts val="0"/>
              </a:spcAft>
              <a:buSzPts val="1400"/>
              <a:buChar char="●"/>
            </a:pPr>
            <a:r>
              <a:rPr lang="en"/>
              <a:t>Pascal</a:t>
            </a:r>
            <a:endParaRPr/>
          </a:p>
          <a:p>
            <a:pPr indent="0" lvl="0" marL="914400" rtl="0" algn="l">
              <a:lnSpc>
                <a:spcPct val="100000"/>
              </a:lnSpc>
              <a:spcBef>
                <a:spcPts val="0"/>
              </a:spcBef>
              <a:spcAft>
                <a:spcPts val="0"/>
              </a:spcAft>
              <a:buSzPts val="1400"/>
              <a:buNone/>
            </a:pPr>
            <a:r>
              <a:rPr b="1" lang="en"/>
              <a:t>type test_score = 0..100;</a:t>
            </a:r>
            <a:endParaRPr b="1"/>
          </a:p>
          <a:p>
            <a:pPr indent="0" lvl="0" marL="914400" rtl="0" algn="l">
              <a:lnSpc>
                <a:spcPct val="100000"/>
              </a:lnSpc>
              <a:spcBef>
                <a:spcPts val="0"/>
              </a:spcBef>
              <a:spcAft>
                <a:spcPts val="0"/>
              </a:spcAft>
              <a:buSzPts val="1400"/>
              <a:buNone/>
            </a:pPr>
            <a:r>
              <a:rPr b="1" lang="en"/>
              <a:t>workday = mon..fri;</a:t>
            </a:r>
            <a:endParaRPr b="1"/>
          </a:p>
          <a:p>
            <a:pPr indent="-317500" lvl="0" marL="914400" rtl="0" algn="l">
              <a:lnSpc>
                <a:spcPct val="100000"/>
              </a:lnSpc>
              <a:spcBef>
                <a:spcPts val="0"/>
              </a:spcBef>
              <a:spcAft>
                <a:spcPts val="0"/>
              </a:spcAft>
              <a:buSzPts val="1400"/>
              <a:buChar char="●"/>
            </a:pPr>
            <a:r>
              <a:rPr lang="en"/>
              <a:t>Ada</a:t>
            </a:r>
            <a:endParaRPr/>
          </a:p>
          <a:p>
            <a:pPr indent="0" lvl="0" marL="914400" rtl="0" algn="l">
              <a:lnSpc>
                <a:spcPct val="100000"/>
              </a:lnSpc>
              <a:spcBef>
                <a:spcPts val="0"/>
              </a:spcBef>
              <a:spcAft>
                <a:spcPts val="0"/>
              </a:spcAft>
              <a:buSzPts val="1400"/>
              <a:buNone/>
            </a:pPr>
            <a:r>
              <a:rPr b="1" lang="en"/>
              <a:t>type test_score is new integer range 0..100;</a:t>
            </a:r>
            <a:endParaRPr b="1"/>
          </a:p>
          <a:p>
            <a:pPr indent="0" lvl="0" marL="914400" rtl="0" algn="l">
              <a:lnSpc>
                <a:spcPct val="100000"/>
              </a:lnSpc>
              <a:spcBef>
                <a:spcPts val="0"/>
              </a:spcBef>
              <a:spcAft>
                <a:spcPts val="0"/>
              </a:spcAft>
              <a:buSzPts val="1400"/>
              <a:buNone/>
            </a:pPr>
            <a:r>
              <a:rPr b="1" lang="en"/>
              <a:t>subtype workday is weekday range mon..fri;</a:t>
            </a:r>
            <a:endParaRPr b="1"/>
          </a:p>
          <a:p>
            <a:pPr indent="0" lvl="0" marL="914400" rtl="0" algn="l">
              <a:lnSpc>
                <a:spcPct val="100000"/>
              </a:lnSpc>
              <a:spcBef>
                <a:spcPts val="0"/>
              </a:spcBef>
              <a:spcAft>
                <a:spcPts val="0"/>
              </a:spcAft>
              <a:buSzPts val="1400"/>
              <a:buNone/>
            </a:pPr>
            <a:r>
              <a:t/>
            </a:r>
            <a:endParaRPr b="1"/>
          </a:p>
          <a:p>
            <a:pPr indent="0" lvl="0" marL="914400" rtl="0" algn="l">
              <a:lnSpc>
                <a:spcPct val="100000"/>
              </a:lnSpc>
              <a:spcBef>
                <a:spcPts val="0"/>
              </a:spcBef>
              <a:spcAft>
                <a:spcPts val="0"/>
              </a:spcAft>
              <a:buSzPts val="1400"/>
              <a:buNone/>
            </a:pPr>
            <a:r>
              <a:rPr b="1" lang="en"/>
              <a:t> 	</a:t>
            </a:r>
            <a:endParaRPr b="1"/>
          </a:p>
          <a:p>
            <a:pPr indent="0" lvl="0" marL="91440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 needs two bytes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597" name="Google Shape;597;p8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0"/>
              </a:spcBef>
              <a:spcAft>
                <a:spcPts val="0"/>
              </a:spcAft>
              <a:buSzPts val="1400"/>
              <a:buChar char="●"/>
            </a:pPr>
            <a:r>
              <a:rPr lang="en"/>
              <a:t>composite types</a:t>
            </a:r>
            <a:endParaRPr/>
          </a:p>
          <a:p>
            <a:pPr indent="0" lvl="0" marL="0" rtl="0" algn="l">
              <a:lnSpc>
                <a:spcPct val="100000"/>
              </a:lnSpc>
              <a:spcBef>
                <a:spcPts val="0"/>
              </a:spcBef>
              <a:spcAft>
                <a:spcPts val="0"/>
              </a:spcAft>
              <a:buSzPts val="1400"/>
              <a:buNone/>
            </a:pPr>
            <a:r>
              <a:rPr lang="en"/>
              <a:t> 	– records (structures)</a:t>
            </a:r>
            <a:endParaRPr/>
          </a:p>
          <a:p>
            <a:pPr indent="-317500" lvl="0" marL="1371600" rtl="0" algn="l">
              <a:lnSpc>
                <a:spcPct val="100000"/>
              </a:lnSpc>
              <a:spcBef>
                <a:spcPts val="0"/>
              </a:spcBef>
              <a:spcAft>
                <a:spcPts val="0"/>
              </a:spcAft>
              <a:buSzPts val="1400"/>
              <a:buChar char="●"/>
            </a:pPr>
            <a:r>
              <a:rPr lang="en"/>
              <a:t>Cobol </a:t>
            </a:r>
            <a:endParaRPr/>
          </a:p>
          <a:p>
            <a:pPr indent="-317500" lvl="0" marL="1371600" rtl="0" algn="l">
              <a:lnSpc>
                <a:spcPct val="100000"/>
              </a:lnSpc>
              <a:spcBef>
                <a:spcPts val="0"/>
              </a:spcBef>
              <a:spcAft>
                <a:spcPts val="0"/>
              </a:spcAft>
              <a:buSzPts val="1400"/>
              <a:buChar char="●"/>
            </a:pPr>
            <a:r>
              <a:rPr lang="en"/>
              <a:t>fields of possibly different type </a:t>
            </a:r>
            <a:endParaRPr/>
          </a:p>
          <a:p>
            <a:pPr indent="-317500" lvl="0" marL="1371600" rtl="0" algn="l">
              <a:lnSpc>
                <a:spcPct val="100000"/>
              </a:lnSpc>
              <a:spcBef>
                <a:spcPts val="0"/>
              </a:spcBef>
              <a:spcAft>
                <a:spcPts val="0"/>
              </a:spcAft>
              <a:buSzPts val="1400"/>
              <a:buChar char="●"/>
            </a:pPr>
            <a:r>
              <a:rPr lang="en"/>
              <a:t>similar to tuples </a:t>
            </a:r>
            <a:endParaRPr/>
          </a:p>
          <a:p>
            <a:pPr indent="457200" lvl="0" marL="0" rtl="0" algn="l">
              <a:lnSpc>
                <a:spcPct val="100000"/>
              </a:lnSpc>
              <a:spcBef>
                <a:spcPts val="0"/>
              </a:spcBef>
              <a:spcAft>
                <a:spcPts val="0"/>
              </a:spcAft>
              <a:buSzPts val="1400"/>
              <a:buNone/>
            </a:pPr>
            <a:r>
              <a:rPr lang="en"/>
              <a:t>– variant records (unions)</a:t>
            </a:r>
            <a:endParaRPr/>
          </a:p>
          <a:p>
            <a:pPr indent="-374650" lvl="0" marL="1371600" rtl="0" algn="l">
              <a:lnSpc>
                <a:spcPct val="100000"/>
              </a:lnSpc>
              <a:spcBef>
                <a:spcPts val="0"/>
              </a:spcBef>
              <a:spcAft>
                <a:spcPts val="0"/>
              </a:spcAft>
              <a:buSzPts val="1400"/>
              <a:buChar char="●"/>
            </a:pPr>
            <a:r>
              <a:rPr lang="en"/>
              <a:t>multiple field types, but only one valid at a given time </a:t>
            </a:r>
            <a:endParaRPr/>
          </a:p>
          <a:p>
            <a:pPr indent="457200" lvl="0" marL="0" rtl="0" algn="l">
              <a:lnSpc>
                <a:spcPct val="100000"/>
              </a:lnSpc>
              <a:spcBef>
                <a:spcPts val="0"/>
              </a:spcBef>
              <a:spcAft>
                <a:spcPts val="0"/>
              </a:spcAft>
              <a:buSzPts val="1400"/>
              <a:buNone/>
            </a:pPr>
            <a:r>
              <a:rPr lang="en"/>
              <a:t>– arrays </a:t>
            </a:r>
            <a:endParaRPr/>
          </a:p>
          <a:p>
            <a:pPr indent="-317500" lvl="0" marL="1371600" rtl="0" algn="l">
              <a:lnSpc>
                <a:spcPct val="100000"/>
              </a:lnSpc>
              <a:spcBef>
                <a:spcPts val="0"/>
              </a:spcBef>
              <a:spcAft>
                <a:spcPts val="0"/>
              </a:spcAft>
              <a:buSzPts val="1400"/>
              <a:buChar char="●"/>
            </a:pPr>
            <a:r>
              <a:rPr lang="en"/>
              <a:t> as a function that maps members of an index type to members of a component type.</a:t>
            </a:r>
            <a:endParaRPr/>
          </a:p>
          <a:p>
            <a:pPr indent="457200" lvl="0" marL="0" rtl="0" algn="l">
              <a:lnSpc>
                <a:spcPct val="100000"/>
              </a:lnSpc>
              <a:spcBef>
                <a:spcPts val="0"/>
              </a:spcBef>
              <a:spcAft>
                <a:spcPts val="0"/>
              </a:spcAft>
              <a:buSzPts val="1400"/>
              <a:buNone/>
            </a:pPr>
            <a:r>
              <a:rPr lang="en"/>
              <a:t>– sets </a:t>
            </a:r>
            <a:endParaRPr/>
          </a:p>
          <a:p>
            <a:pPr indent="-317500" lvl="0" marL="1371600" rtl="0" algn="l">
              <a:lnSpc>
                <a:spcPct val="100000"/>
              </a:lnSpc>
              <a:spcBef>
                <a:spcPts val="0"/>
              </a:spcBef>
              <a:spcAft>
                <a:spcPts val="0"/>
              </a:spcAft>
              <a:buSzPts val="1400"/>
              <a:buChar char="●"/>
            </a:pPr>
            <a:r>
              <a:rPr lang="en"/>
              <a:t> Discrete</a:t>
            </a:r>
            <a:endParaRPr/>
          </a:p>
          <a:p>
            <a:pPr indent="-317500" lvl="0" marL="1371600" rtl="0" algn="l">
              <a:lnSpc>
                <a:spcPct val="100000"/>
              </a:lnSpc>
              <a:spcBef>
                <a:spcPts val="0"/>
              </a:spcBef>
              <a:spcAft>
                <a:spcPts val="0"/>
              </a:spcAft>
              <a:buSzPts val="1400"/>
              <a:buChar char="●"/>
            </a:pPr>
            <a:r>
              <a:rPr lang="en"/>
              <a:t>like enumerations and subranges </a:t>
            </a:r>
            <a:endParaRPr/>
          </a:p>
          <a:p>
            <a:pPr indent="457200" lvl="0" marL="0" rtl="0" algn="l">
              <a:lnSpc>
                <a:spcPct val="100000"/>
              </a:lnSpc>
              <a:spcBef>
                <a:spcPts val="0"/>
              </a:spcBef>
              <a:spcAft>
                <a:spcPts val="0"/>
              </a:spcAft>
              <a:buSzPts val="14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03" name="Google Shape;603;p8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 	– pointers </a:t>
            </a:r>
            <a:endParaRPr/>
          </a:p>
          <a:p>
            <a:pPr indent="-317500" lvl="0" marL="1371600" rtl="0" algn="l">
              <a:lnSpc>
                <a:spcPct val="100000"/>
              </a:lnSpc>
              <a:spcBef>
                <a:spcPts val="0"/>
              </a:spcBef>
              <a:spcAft>
                <a:spcPts val="0"/>
              </a:spcAft>
              <a:buSzPts val="1400"/>
              <a:buChar char="●"/>
            </a:pPr>
            <a:r>
              <a:rPr lang="en"/>
              <a:t>reference to an object of the pointer’s base type.</a:t>
            </a:r>
            <a:endParaRPr/>
          </a:p>
          <a:p>
            <a:pPr indent="-228600" lvl="0" marL="1371600" rtl="0" algn="l">
              <a:lnSpc>
                <a:spcPct val="100000"/>
              </a:lnSpc>
              <a:spcBef>
                <a:spcPts val="0"/>
              </a:spcBef>
              <a:spcAft>
                <a:spcPts val="0"/>
              </a:spcAft>
              <a:buSzPts val="1400"/>
              <a:buNone/>
            </a:pPr>
            <a:r>
              <a:t/>
            </a:r>
            <a:endParaRPr/>
          </a:p>
          <a:p>
            <a:pPr indent="0" lvl="0" marL="1371600" rtl="0" algn="l">
              <a:lnSpc>
                <a:spcPct val="100000"/>
              </a:lnSpc>
              <a:spcBef>
                <a:spcPts val="0"/>
              </a:spcBef>
              <a:spcAft>
                <a:spcPts val="0"/>
              </a:spcAft>
              <a:buSzPts val="1400"/>
              <a:buNone/>
            </a:pPr>
            <a:r>
              <a:rPr lang="en"/>
              <a:t>good for recursive data types </a:t>
            </a:r>
            <a:endParaRPr/>
          </a:p>
          <a:p>
            <a:pPr indent="457200" lvl="0" marL="0" rtl="0" algn="l">
              <a:lnSpc>
                <a:spcPct val="100000"/>
              </a:lnSpc>
              <a:spcBef>
                <a:spcPts val="0"/>
              </a:spcBef>
              <a:spcAft>
                <a:spcPts val="0"/>
              </a:spcAft>
              <a:buSzPts val="1400"/>
              <a:buNone/>
            </a:pPr>
            <a:r>
              <a:rPr lang="en"/>
              <a:t>– lists </a:t>
            </a:r>
            <a:endParaRPr/>
          </a:p>
          <a:p>
            <a:pPr indent="-317500" lvl="1" marL="1371600" rtl="0" algn="l">
              <a:lnSpc>
                <a:spcPct val="100000"/>
              </a:lnSpc>
              <a:spcBef>
                <a:spcPts val="0"/>
              </a:spcBef>
              <a:spcAft>
                <a:spcPts val="0"/>
              </a:spcAft>
              <a:buSzPts val="1400"/>
              <a:buChar char="●"/>
            </a:pPr>
            <a:r>
              <a:rPr lang="en" sz="1800"/>
              <a:t>head element and following elements</a:t>
            </a:r>
            <a:endParaRPr sz="1800"/>
          </a:p>
          <a:p>
            <a:pPr indent="-317500" lvl="1" marL="1371600" rtl="0" algn="l">
              <a:lnSpc>
                <a:spcPct val="100000"/>
              </a:lnSpc>
              <a:spcBef>
                <a:spcPts val="0"/>
              </a:spcBef>
              <a:spcAft>
                <a:spcPts val="0"/>
              </a:spcAft>
              <a:buSzPts val="1400"/>
              <a:buChar char="●"/>
            </a:pPr>
            <a:r>
              <a:rPr lang="en" sz="1800"/>
              <a:t>variable length, no indexing </a:t>
            </a:r>
            <a:endParaRPr sz="1800"/>
          </a:p>
          <a:p>
            <a:pPr indent="457200" lvl="0" marL="0" rtl="0" algn="l">
              <a:lnSpc>
                <a:spcPct val="100000"/>
              </a:lnSpc>
              <a:spcBef>
                <a:spcPts val="0"/>
              </a:spcBef>
              <a:spcAft>
                <a:spcPts val="0"/>
              </a:spcAft>
              <a:buSzPts val="1400"/>
              <a:buNone/>
            </a:pPr>
            <a:r>
              <a:rPr lang="en"/>
              <a:t>– files </a:t>
            </a:r>
            <a:endParaRPr/>
          </a:p>
          <a:p>
            <a:pPr indent="-317500" lvl="1" marL="1371600" marR="0" rtl="0" algn="l">
              <a:lnSpc>
                <a:spcPct val="100000"/>
              </a:lnSpc>
              <a:spcBef>
                <a:spcPts val="0"/>
              </a:spcBef>
              <a:spcAft>
                <a:spcPts val="0"/>
              </a:spcAft>
              <a:buSzPts val="1400"/>
              <a:buChar char="●"/>
            </a:pPr>
            <a:r>
              <a:rPr lang="en" sz="1800"/>
              <a:t>mass storage, outside program memory </a:t>
            </a:r>
            <a:endParaRPr sz="1800"/>
          </a:p>
          <a:p>
            <a:pPr indent="-317500" lvl="1" marL="1371600" marR="0" rtl="0" algn="l">
              <a:lnSpc>
                <a:spcPct val="100000"/>
              </a:lnSpc>
              <a:spcBef>
                <a:spcPts val="0"/>
              </a:spcBef>
              <a:spcAft>
                <a:spcPts val="0"/>
              </a:spcAft>
              <a:buSzPts val="1400"/>
              <a:buChar char="●"/>
            </a:pPr>
            <a:r>
              <a:rPr lang="en" sz="1800"/>
              <a:t>linked to physical devices (e.g., sequential access)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09" name="Google Shape;609;p8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a:t>Orthogonality</a:t>
            </a:r>
            <a:endParaRPr b="1"/>
          </a:p>
          <a:p>
            <a:pPr indent="0" lvl="0" marL="0" rtl="0" algn="l">
              <a:lnSpc>
                <a:spcPct val="90000"/>
              </a:lnSpc>
              <a:spcBef>
                <a:spcPts val="1600"/>
              </a:spcBef>
              <a:spcAft>
                <a:spcPts val="0"/>
              </a:spcAft>
              <a:buSzPts val="1400"/>
              <a:buNone/>
            </a:pPr>
            <a:r>
              <a:rPr lang="en"/>
              <a:t>–  operations change just one thing without affecting others.</a:t>
            </a:r>
            <a:endParaRPr/>
          </a:p>
          <a:p>
            <a:pPr indent="0" lvl="0" marL="0" rtl="0" algn="l">
              <a:lnSpc>
                <a:spcPct val="90000"/>
              </a:lnSpc>
              <a:spcBef>
                <a:spcPts val="1600"/>
              </a:spcBef>
              <a:spcAft>
                <a:spcPts val="0"/>
              </a:spcAft>
              <a:buClr>
                <a:schemeClr val="dk1"/>
              </a:buClr>
              <a:buSzPts val="1100"/>
              <a:buFont typeface="Arial"/>
              <a:buNone/>
            </a:pPr>
            <a:r>
              <a:rPr lang="en"/>
              <a:t>–  C and Void (empty) type Algol 68, for example, a subroutine that is meant to be used as a procedure is generally declared with a “return” type of void.</a:t>
            </a:r>
            <a:endParaRPr sz="1200">
              <a:solidFill>
                <a:srgbClr val="222222"/>
              </a:solidFill>
              <a:highlight>
                <a:srgbClr val="FFFFFF"/>
              </a:highlight>
            </a:endParaRPr>
          </a:p>
          <a:p>
            <a:pPr indent="0" lvl="0" marL="0" rtl="0" algn="l">
              <a:lnSpc>
                <a:spcPct val="90000"/>
              </a:lnSpc>
              <a:spcBef>
                <a:spcPts val="1600"/>
              </a:spcBef>
              <a:spcAft>
                <a:spcPts val="1600"/>
              </a:spcAft>
              <a:buSzPts val="1400"/>
              <a:buNone/>
            </a:pPr>
            <a:r>
              <a:t/>
            </a:r>
            <a:endParaRPr sz="1200">
              <a:solidFill>
                <a:srgbClr val="222222"/>
              </a:solidFill>
              <a:highlight>
                <a:srgbClr val="FFFFFF"/>
              </a:high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15" name="Google Shape;615;p8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a:t>Type Checking</a:t>
            </a:r>
            <a:endParaRPr b="1"/>
          </a:p>
          <a:p>
            <a:pPr indent="-317500" lvl="0" marL="457200" rtl="0" algn="l">
              <a:lnSpc>
                <a:spcPct val="100000"/>
              </a:lnSpc>
              <a:spcBef>
                <a:spcPts val="1600"/>
              </a:spcBef>
              <a:spcAft>
                <a:spcPts val="0"/>
              </a:spcAft>
              <a:buSzPts val="1400"/>
              <a:buChar char="●"/>
            </a:pPr>
            <a:r>
              <a:rPr lang="en"/>
              <a:t>a type system has rules for </a:t>
            </a:r>
            <a:endParaRPr/>
          </a:p>
          <a:p>
            <a:pPr indent="0" lvl="0" marL="457200" rtl="0" algn="l">
              <a:lnSpc>
                <a:spcPct val="100000"/>
              </a:lnSpc>
              <a:spcBef>
                <a:spcPts val="0"/>
              </a:spcBef>
              <a:spcAft>
                <a:spcPts val="0"/>
              </a:spcAft>
              <a:buSzPts val="1400"/>
              <a:buNone/>
            </a:pPr>
            <a:r>
              <a:rPr lang="en"/>
              <a:t>– </a:t>
            </a:r>
            <a:r>
              <a:rPr b="1" i="1" lang="en"/>
              <a:t>type equivalence </a:t>
            </a:r>
            <a:r>
              <a:rPr lang="en"/>
              <a:t>(when are the types of two values the same?) </a:t>
            </a:r>
            <a:endParaRPr/>
          </a:p>
          <a:p>
            <a:pPr indent="0" lvl="0" marL="457200" rtl="0" algn="l">
              <a:lnSpc>
                <a:spcPct val="100000"/>
              </a:lnSpc>
              <a:spcBef>
                <a:spcPts val="0"/>
              </a:spcBef>
              <a:spcAft>
                <a:spcPts val="0"/>
              </a:spcAft>
              <a:buSzPts val="1400"/>
              <a:buNone/>
            </a:pPr>
            <a:r>
              <a:rPr lang="en"/>
              <a:t>– </a:t>
            </a:r>
            <a:r>
              <a:rPr b="1" i="1" lang="en"/>
              <a:t>type compatibility</a:t>
            </a:r>
            <a:r>
              <a:rPr lang="en"/>
              <a:t> (when can a value of type A be used in a context that expects type B?) </a:t>
            </a:r>
            <a:endParaRPr/>
          </a:p>
          <a:p>
            <a:pPr indent="-317500" lvl="0" marL="914400" rtl="0" algn="l">
              <a:lnSpc>
                <a:spcPct val="100000"/>
              </a:lnSpc>
              <a:spcBef>
                <a:spcPts val="0"/>
              </a:spcBef>
              <a:spcAft>
                <a:spcPts val="0"/>
              </a:spcAft>
              <a:buSzPts val="1400"/>
              <a:buChar char="●"/>
            </a:pPr>
            <a:r>
              <a:rPr lang="en"/>
              <a:t>object can be used if its type and the type expected by the context are equivalent</a:t>
            </a:r>
            <a:endParaRPr/>
          </a:p>
          <a:p>
            <a:pPr indent="0" lvl="0" marL="457200" rtl="0" algn="l">
              <a:lnSpc>
                <a:spcPct val="100000"/>
              </a:lnSpc>
              <a:spcBef>
                <a:spcPts val="0"/>
              </a:spcBef>
              <a:spcAft>
                <a:spcPts val="0"/>
              </a:spcAft>
              <a:buSzPts val="1400"/>
              <a:buNone/>
            </a:pPr>
            <a:r>
              <a:rPr lang="en"/>
              <a:t>– </a:t>
            </a:r>
            <a:r>
              <a:rPr b="1" i="1" lang="en"/>
              <a:t>type inference</a:t>
            </a:r>
            <a:r>
              <a:rPr lang="en"/>
              <a:t> (what is the type of an expression, given the types of the operands?)</a:t>
            </a:r>
            <a:endParaRPr/>
          </a:p>
          <a:p>
            <a:pPr indent="-317500" lvl="0" marL="914400" rtl="0" algn="l">
              <a:lnSpc>
                <a:spcPct val="100000"/>
              </a:lnSpc>
              <a:spcBef>
                <a:spcPts val="0"/>
              </a:spcBef>
              <a:spcAft>
                <a:spcPts val="0"/>
              </a:spcAft>
              <a:buSzPts val="1400"/>
              <a:buChar char="●"/>
            </a:pPr>
            <a:r>
              <a:rPr lang="en"/>
              <a:t>Whenever an expression is constructed from simpler subexpressionswhat is the type of the expression as a whole?</a:t>
            </a:r>
            <a:endParaRPr/>
          </a:p>
          <a:p>
            <a:pPr indent="0" lvl="0" marL="457200" rtl="0" algn="l">
              <a:lnSpc>
                <a:spcPct val="100000"/>
              </a:lnSpc>
              <a:spcBef>
                <a:spcPts val="0"/>
              </a:spcBef>
              <a:spcAft>
                <a:spcPts val="0"/>
              </a:spcAft>
              <a:buSzPts val="1400"/>
              <a:buNone/>
            </a:pPr>
            <a:r>
              <a:t/>
            </a:r>
            <a:endParaRPr/>
          </a:p>
          <a:p>
            <a:pPr indent="0" lvl="0" marL="0" rtl="0" algn="l">
              <a:lnSpc>
                <a:spcPct val="90000"/>
              </a:lnSpc>
              <a:spcBef>
                <a:spcPts val="800"/>
              </a:spcBef>
              <a:spcAft>
                <a:spcPts val="1600"/>
              </a:spcAft>
              <a:buSzPts val="1400"/>
              <a:buNone/>
            </a:pPr>
            <a:r>
              <a:t/>
            </a:r>
            <a:endParaRPr b="1"/>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21" name="Google Shape;621;p8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a:t>Type Equivalence</a:t>
            </a:r>
            <a:endParaRPr/>
          </a:p>
          <a:p>
            <a:pPr indent="-317500" lvl="0" marL="457200" rtl="0" algn="l">
              <a:lnSpc>
                <a:spcPct val="90000"/>
              </a:lnSpc>
              <a:spcBef>
                <a:spcPts val="1600"/>
              </a:spcBef>
              <a:spcAft>
                <a:spcPts val="0"/>
              </a:spcAft>
              <a:buSzPts val="1400"/>
              <a:buChar char="●"/>
            </a:pPr>
            <a:r>
              <a:rPr lang="en"/>
              <a:t>two major approaches: </a:t>
            </a:r>
            <a:endParaRPr/>
          </a:p>
          <a:p>
            <a:pPr indent="-317500" lvl="1" marL="914400" rtl="0" algn="l">
              <a:lnSpc>
                <a:spcPct val="90000"/>
              </a:lnSpc>
              <a:spcBef>
                <a:spcPts val="0"/>
              </a:spcBef>
              <a:spcAft>
                <a:spcPts val="0"/>
              </a:spcAft>
              <a:buSzPts val="1400"/>
              <a:buChar char="○"/>
            </a:pPr>
            <a:r>
              <a:rPr lang="en" sz="1800"/>
              <a:t>structural equivalence </a:t>
            </a:r>
            <a:endParaRPr sz="1800"/>
          </a:p>
          <a:p>
            <a:pPr indent="-317500" lvl="1" marL="914400" rtl="0" algn="l">
              <a:lnSpc>
                <a:spcPct val="90000"/>
              </a:lnSpc>
              <a:spcBef>
                <a:spcPts val="0"/>
              </a:spcBef>
              <a:spcAft>
                <a:spcPts val="0"/>
              </a:spcAft>
              <a:buSzPts val="1400"/>
              <a:buChar char="○"/>
            </a:pPr>
            <a:r>
              <a:rPr lang="en" sz="1800"/>
              <a:t>name equivalence</a:t>
            </a:r>
            <a:endParaRPr sz="1800"/>
          </a:p>
          <a:p>
            <a:pPr indent="0" lvl="0" marL="457200" rtl="0" algn="l">
              <a:lnSpc>
                <a:spcPct val="90000"/>
              </a:lnSpc>
              <a:spcBef>
                <a:spcPts val="1600"/>
              </a:spcBef>
              <a:spcAft>
                <a:spcPts val="1600"/>
              </a:spcAft>
              <a:buSzPts val="14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27" name="Google Shape;627;p8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rtl="0" algn="l">
              <a:lnSpc>
                <a:spcPct val="90000"/>
              </a:lnSpc>
              <a:spcBef>
                <a:spcPts val="800"/>
              </a:spcBef>
              <a:spcAft>
                <a:spcPts val="0"/>
              </a:spcAft>
              <a:buSzPts val="1800"/>
              <a:buChar char="●"/>
            </a:pPr>
            <a:r>
              <a:rPr b="1" i="1" lang="en"/>
              <a:t>Structural equivalence</a:t>
            </a:r>
            <a:r>
              <a:rPr lang="en"/>
              <a:t> is based on the content of type definitions: roughly speaking, two types are the same if they consist of the same components, put together in the same way.</a:t>
            </a:r>
            <a:endParaRPr/>
          </a:p>
          <a:p>
            <a:pPr indent="0" lvl="0" marL="457200" rtl="0" algn="l">
              <a:lnSpc>
                <a:spcPct val="90000"/>
              </a:lnSpc>
              <a:spcBef>
                <a:spcPts val="1600"/>
              </a:spcBef>
              <a:spcAft>
                <a:spcPts val="0"/>
              </a:spcAft>
              <a:buSzPts val="1400"/>
              <a:buNone/>
            </a:pPr>
            <a:r>
              <a:rPr lang="en"/>
              <a:t>– structural equivalence is based on some notion of meaning behind those declarations </a:t>
            </a:r>
            <a:endParaRPr/>
          </a:p>
          <a:p>
            <a:pPr indent="0" lvl="0" marL="457200" rtl="0" algn="l">
              <a:lnSpc>
                <a:spcPct val="90000"/>
              </a:lnSpc>
              <a:spcBef>
                <a:spcPts val="1600"/>
              </a:spcBef>
              <a:spcAft>
                <a:spcPts val="0"/>
              </a:spcAft>
              <a:buSzPts val="1400"/>
              <a:buNone/>
            </a:pPr>
            <a:r>
              <a:rPr lang="en"/>
              <a:t>– Algol-68, Modula-3 C and ML.</a:t>
            </a:r>
            <a:endParaRPr/>
          </a:p>
          <a:p>
            <a:pPr indent="-317500" lvl="0" marL="457200" rtl="0" algn="l">
              <a:lnSpc>
                <a:spcPct val="90000"/>
              </a:lnSpc>
              <a:spcBef>
                <a:spcPts val="1600"/>
              </a:spcBef>
              <a:spcAft>
                <a:spcPts val="0"/>
              </a:spcAft>
              <a:buSzPts val="1400"/>
              <a:buChar char="●"/>
            </a:pPr>
            <a:r>
              <a:rPr lang="en"/>
              <a:t> format does not matter </a:t>
            </a:r>
            <a:endParaRPr/>
          </a:p>
          <a:p>
            <a:pPr indent="0" lvl="0" marL="914400" rtl="0" algn="l">
              <a:lnSpc>
                <a:spcPct val="90000"/>
              </a:lnSpc>
              <a:spcBef>
                <a:spcPts val="0"/>
              </a:spcBef>
              <a:spcAft>
                <a:spcPts val="0"/>
              </a:spcAft>
              <a:buClr>
                <a:schemeClr val="dk1"/>
              </a:buClr>
              <a:buSzPts val="1100"/>
              <a:buFont typeface="Arial"/>
              <a:buNone/>
            </a:pPr>
            <a:r>
              <a:rPr b="1" lang="en"/>
              <a:t>struct { int a, b; } </a:t>
            </a:r>
            <a:endParaRPr b="1"/>
          </a:p>
          <a:p>
            <a:pPr indent="0" lvl="0" marL="914400" rtl="0" algn="l">
              <a:lnSpc>
                <a:spcPct val="90000"/>
              </a:lnSpc>
              <a:spcBef>
                <a:spcPts val="0"/>
              </a:spcBef>
              <a:spcAft>
                <a:spcPts val="0"/>
              </a:spcAft>
              <a:buClr>
                <a:schemeClr val="dk1"/>
              </a:buClr>
              <a:buSzPts val="1100"/>
              <a:buFont typeface="Arial"/>
              <a:buNone/>
            </a:pPr>
            <a:r>
              <a:rPr lang="en"/>
              <a:t>is the same as </a:t>
            </a:r>
            <a:endParaRPr/>
          </a:p>
          <a:p>
            <a:pPr indent="0" lvl="0" marL="914400" rtl="0" algn="l">
              <a:lnSpc>
                <a:spcPct val="90000"/>
              </a:lnSpc>
              <a:spcBef>
                <a:spcPts val="0"/>
              </a:spcBef>
              <a:spcAft>
                <a:spcPts val="0"/>
              </a:spcAft>
              <a:buClr>
                <a:schemeClr val="dk1"/>
              </a:buClr>
              <a:buSzPts val="1100"/>
              <a:buFont typeface="Arial"/>
              <a:buNone/>
            </a:pPr>
            <a:r>
              <a:rPr b="1" lang="en"/>
              <a:t>struct { int b, a; } </a:t>
            </a:r>
            <a:endParaRPr b="1"/>
          </a:p>
          <a:p>
            <a:pPr indent="0" lvl="0" marL="914400" rtl="0" algn="l">
              <a:lnSpc>
                <a:spcPct val="90000"/>
              </a:lnSpc>
              <a:spcBef>
                <a:spcPts val="0"/>
              </a:spcBef>
              <a:spcAft>
                <a:spcPts val="0"/>
              </a:spcAft>
              <a:buClr>
                <a:schemeClr val="dk1"/>
              </a:buClr>
              <a:buSzPts val="1100"/>
              <a:buFont typeface="Arial"/>
              <a:buNone/>
            </a:pPr>
            <a:r>
              <a:rPr lang="en"/>
              <a:t>want them to be the same as</a:t>
            </a:r>
            <a:endParaRPr/>
          </a:p>
          <a:p>
            <a:pPr indent="0" lvl="0" marL="914400" rtl="0" algn="l">
              <a:lnSpc>
                <a:spcPct val="90000"/>
              </a:lnSpc>
              <a:spcBef>
                <a:spcPts val="0"/>
              </a:spcBef>
              <a:spcAft>
                <a:spcPts val="0"/>
              </a:spcAft>
              <a:buClr>
                <a:schemeClr val="dk1"/>
              </a:buClr>
              <a:buSzPts val="1100"/>
              <a:buFont typeface="Arial"/>
              <a:buNone/>
            </a:pPr>
            <a:r>
              <a:rPr b="1" lang="en"/>
              <a:t>struct { int a; int b; }</a:t>
            </a:r>
            <a:endParaRPr b="1"/>
          </a:p>
          <a:p>
            <a:pPr indent="0" lvl="0" marL="457200" rtl="0" algn="l">
              <a:lnSpc>
                <a:spcPct val="90000"/>
              </a:lnSpc>
              <a:spcBef>
                <a:spcPts val="800"/>
              </a:spcBef>
              <a:spcAft>
                <a:spcPts val="1600"/>
              </a:spcAft>
              <a:buSzPts val="14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33" name="Google Shape;633;p8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rPr lang="en"/>
              <a:t>In Pascal</a:t>
            </a:r>
            <a:endParaRPr/>
          </a:p>
        </p:txBody>
      </p:sp>
      <p:pic>
        <p:nvPicPr>
          <p:cNvPr id="634" name="Google Shape;634;p88"/>
          <p:cNvPicPr preferRelativeResize="0"/>
          <p:nvPr/>
        </p:nvPicPr>
        <p:blipFill rotWithShape="1">
          <a:blip r:embed="rId3">
            <a:alphaModFix/>
          </a:blip>
          <a:srcRect b="0" l="0" r="0" t="0"/>
          <a:stretch/>
        </p:blipFill>
        <p:spPr>
          <a:xfrm>
            <a:off x="2518638" y="1467725"/>
            <a:ext cx="3933825" cy="3562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40" name="Google Shape;640;p8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t/>
            </a:r>
            <a:endParaRPr/>
          </a:p>
          <a:p>
            <a:pPr indent="-317500" lvl="0" marL="457200" rtl="0" algn="l">
              <a:lnSpc>
                <a:spcPct val="90000"/>
              </a:lnSpc>
              <a:spcBef>
                <a:spcPts val="0"/>
              </a:spcBef>
              <a:spcAft>
                <a:spcPts val="0"/>
              </a:spcAft>
              <a:buSzPts val="1400"/>
              <a:buChar char="●"/>
            </a:pPr>
            <a:r>
              <a:rPr lang="en"/>
              <a:t>programmers would probably want to be informed if they accidentally</a:t>
            </a:r>
            <a:endParaRPr/>
          </a:p>
          <a:p>
            <a:pPr indent="0" lvl="0" marL="0" rtl="0" algn="l">
              <a:lnSpc>
                <a:spcPct val="90000"/>
              </a:lnSpc>
              <a:spcBef>
                <a:spcPts val="0"/>
              </a:spcBef>
              <a:spcAft>
                <a:spcPts val="0"/>
              </a:spcAft>
              <a:buSzPts val="1400"/>
              <a:buNone/>
            </a:pPr>
            <a:r>
              <a:rPr lang="en"/>
              <a:t>assigned a value of type school into a variable of type student, </a:t>
            </a:r>
            <a:endParaRPr/>
          </a:p>
          <a:p>
            <a:pPr indent="-317500" lvl="0" marL="457200" rtl="0" algn="l">
              <a:lnSpc>
                <a:spcPct val="90000"/>
              </a:lnSpc>
              <a:spcBef>
                <a:spcPts val="0"/>
              </a:spcBef>
              <a:spcAft>
                <a:spcPts val="0"/>
              </a:spcAft>
              <a:buSzPts val="1400"/>
              <a:buChar char="●"/>
            </a:pPr>
            <a:r>
              <a:rPr lang="en"/>
              <a:t>but a compiler whose type checking is based on structural equivalence will accept such an assignment.</a:t>
            </a:r>
            <a:endParaRPr/>
          </a:p>
          <a:p>
            <a:pPr indent="0" lvl="0" marL="0" rtl="0" algn="l">
              <a:lnSpc>
                <a:spcPct val="90000"/>
              </a:lnSpc>
              <a:spcBef>
                <a:spcPts val="0"/>
              </a:spcBef>
              <a:spcAft>
                <a:spcPts val="0"/>
              </a:spcAft>
              <a:buSzPts val="1400"/>
              <a:buNone/>
            </a:pPr>
            <a:r>
              <a:t/>
            </a:r>
            <a:endParaRPr/>
          </a:p>
        </p:txBody>
      </p:sp>
      <p:pic>
        <p:nvPicPr>
          <p:cNvPr id="641" name="Google Shape;641;p89"/>
          <p:cNvPicPr preferRelativeResize="0"/>
          <p:nvPr/>
        </p:nvPicPr>
        <p:blipFill rotWithShape="1">
          <a:blip r:embed="rId3">
            <a:alphaModFix/>
          </a:blip>
          <a:srcRect b="0" l="0" r="0" t="0"/>
          <a:stretch/>
        </p:blipFill>
        <p:spPr>
          <a:xfrm>
            <a:off x="2261675" y="362650"/>
            <a:ext cx="4025675" cy="302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Some of the </a:t>
            </a:r>
            <a:r>
              <a:rPr lang="en">
                <a:solidFill>
                  <a:srgbClr val="0070C0"/>
                </a:solidFill>
              </a:rPr>
              <a:t>Common</a:t>
            </a:r>
            <a:r>
              <a:rPr lang="en"/>
              <a:t> </a:t>
            </a:r>
            <a:r>
              <a:rPr lang="en">
                <a:solidFill>
                  <a:srgbClr val="0070C0"/>
                </a:solidFill>
              </a:rPr>
              <a:t>Paradigms</a:t>
            </a:r>
            <a:endParaRPr/>
          </a:p>
          <a:p>
            <a:pPr indent="-177800" lvl="1" marL="520700" rtl="0" algn="l">
              <a:lnSpc>
                <a:spcPct val="90000"/>
              </a:lnSpc>
              <a:spcBef>
                <a:spcPts val="400"/>
              </a:spcBef>
              <a:spcAft>
                <a:spcPts val="0"/>
              </a:spcAft>
              <a:buClr>
                <a:schemeClr val="dk1"/>
              </a:buClr>
              <a:buSzPts val="1800"/>
              <a:buChar char="○"/>
            </a:pPr>
            <a:r>
              <a:rPr b="1" lang="en"/>
              <a:t>Imperative </a:t>
            </a:r>
            <a:r>
              <a:rPr lang="en"/>
              <a:t>( How)</a:t>
            </a:r>
            <a:endParaRPr/>
          </a:p>
          <a:p>
            <a:pPr indent="-177800" lvl="1" marL="520700" rtl="0" algn="l">
              <a:lnSpc>
                <a:spcPct val="90000"/>
              </a:lnSpc>
              <a:spcBef>
                <a:spcPts val="400"/>
              </a:spcBef>
              <a:spcAft>
                <a:spcPts val="0"/>
              </a:spcAft>
              <a:buClr>
                <a:schemeClr val="dk1"/>
              </a:buClr>
              <a:buSzPts val="1800"/>
              <a:buChar char="○"/>
            </a:pPr>
            <a:r>
              <a:rPr b="1" lang="en"/>
              <a:t>Declarative </a:t>
            </a:r>
            <a:r>
              <a:rPr lang="en"/>
              <a:t>(What)</a:t>
            </a:r>
            <a:endParaRPr/>
          </a:p>
          <a:p>
            <a:pPr indent="-177800" lvl="1" marL="520700" rtl="0" algn="l">
              <a:lnSpc>
                <a:spcPct val="90000"/>
              </a:lnSpc>
              <a:spcBef>
                <a:spcPts val="400"/>
              </a:spcBef>
              <a:spcAft>
                <a:spcPts val="0"/>
              </a:spcAft>
              <a:buClr>
                <a:schemeClr val="dk1"/>
              </a:buClr>
              <a:buSzPts val="1800"/>
              <a:buChar char="○"/>
            </a:pPr>
            <a:r>
              <a:rPr b="1" lang="en"/>
              <a:t>Procedural </a:t>
            </a:r>
            <a:r>
              <a:rPr lang="en"/>
              <a:t>(make call to modules)</a:t>
            </a:r>
            <a:endParaRPr/>
          </a:p>
          <a:p>
            <a:pPr indent="-177800" lvl="1" marL="520700" rtl="0" algn="l">
              <a:lnSpc>
                <a:spcPct val="90000"/>
              </a:lnSpc>
              <a:spcBef>
                <a:spcPts val="400"/>
              </a:spcBef>
              <a:spcAft>
                <a:spcPts val="0"/>
              </a:spcAft>
              <a:buClr>
                <a:schemeClr val="dk1"/>
              </a:buClr>
              <a:buSzPts val="1800"/>
              <a:buChar char="○"/>
            </a:pPr>
            <a:r>
              <a:rPr b="1" lang="en"/>
              <a:t>Functional</a:t>
            </a:r>
            <a:r>
              <a:rPr lang="en"/>
              <a:t> ( function call, no global var)</a:t>
            </a:r>
            <a:endParaRPr/>
          </a:p>
          <a:p>
            <a:pPr indent="-177800" lvl="1" marL="520700" rtl="0" algn="l">
              <a:lnSpc>
                <a:spcPct val="90000"/>
              </a:lnSpc>
              <a:spcBef>
                <a:spcPts val="400"/>
              </a:spcBef>
              <a:spcAft>
                <a:spcPts val="0"/>
              </a:spcAft>
              <a:buClr>
                <a:schemeClr val="dk1"/>
              </a:buClr>
              <a:buSzPts val="1800"/>
              <a:buChar char="○"/>
            </a:pPr>
            <a:r>
              <a:rPr b="1" lang="en"/>
              <a:t>Object-Oriented </a:t>
            </a:r>
            <a:r>
              <a:rPr lang="en"/>
              <a:t>(Objects and Classes)</a:t>
            </a:r>
            <a:endParaRPr/>
          </a:p>
          <a:p>
            <a:pPr indent="-177800" lvl="1" marL="520700" rtl="0" algn="l">
              <a:lnSpc>
                <a:spcPct val="90000"/>
              </a:lnSpc>
              <a:spcBef>
                <a:spcPts val="400"/>
              </a:spcBef>
              <a:spcAft>
                <a:spcPts val="0"/>
              </a:spcAft>
              <a:buClr>
                <a:schemeClr val="dk1"/>
              </a:buClr>
              <a:buSzPts val="1800"/>
              <a:buChar char="○"/>
            </a:pPr>
            <a:r>
              <a:rPr b="1" lang="en"/>
              <a:t>Event-Driven </a:t>
            </a:r>
            <a:r>
              <a:rPr lang="en"/>
              <a:t>(listens to actions)</a:t>
            </a:r>
            <a:endParaRPr b="1"/>
          </a:p>
          <a:p>
            <a:pPr indent="-177800" lvl="1" marL="520700" rtl="0" algn="l">
              <a:lnSpc>
                <a:spcPct val="90000"/>
              </a:lnSpc>
              <a:spcBef>
                <a:spcPts val="400"/>
              </a:spcBef>
              <a:spcAft>
                <a:spcPts val="0"/>
              </a:spcAft>
              <a:buClr>
                <a:schemeClr val="dk1"/>
              </a:buClr>
              <a:buSzPts val="1800"/>
              <a:buChar char="○"/>
            </a:pPr>
            <a:r>
              <a:rPr b="1" lang="en"/>
              <a:t>Logic</a:t>
            </a:r>
            <a:r>
              <a:rPr lang="en"/>
              <a:t> (Rule-based)</a:t>
            </a:r>
            <a:endParaRPr i="1"/>
          </a:p>
          <a:p>
            <a:pPr indent="-38100" lvl="0" marL="177800" rtl="0" algn="l">
              <a:lnSpc>
                <a:spcPct val="90000"/>
              </a:lnSpc>
              <a:spcBef>
                <a:spcPts val="800"/>
              </a:spcBef>
              <a:spcAft>
                <a:spcPts val="1600"/>
              </a:spcAft>
              <a:buClr>
                <a:schemeClr val="dk1"/>
              </a:buClr>
              <a:buSzPts val="2100"/>
              <a:buNone/>
            </a:pPr>
            <a:r>
              <a:t/>
            </a:r>
            <a:endParaRPr/>
          </a:p>
        </p:txBody>
      </p:sp>
      <p:sp>
        <p:nvSpPr>
          <p:cNvPr id="126" name="Google Shape;126;p9"/>
          <p:cNvSpPr txBox="1"/>
          <p:nvPr/>
        </p:nvSpPr>
        <p:spPr>
          <a:xfrm>
            <a:off x="493739" y="4632722"/>
            <a:ext cx="191532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47" name="Google Shape;647;p9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42900" lvl="0" marL="457200" rtl="0" algn="l">
              <a:lnSpc>
                <a:spcPct val="90000"/>
              </a:lnSpc>
              <a:spcBef>
                <a:spcPts val="800"/>
              </a:spcBef>
              <a:spcAft>
                <a:spcPts val="0"/>
              </a:spcAft>
              <a:buSzPts val="1800"/>
              <a:buChar char="●"/>
            </a:pPr>
            <a:r>
              <a:rPr lang="en"/>
              <a:t>Name equivalence is based on the lexical occurrence of type definitions: roughly speaking, each definition introduces a new type. based on the assumption that if the programmer goes to the effort of writing two type definitions, then those definitions are probably meant to represent different types</a:t>
            </a:r>
            <a:endParaRPr/>
          </a:p>
          <a:p>
            <a:pPr indent="0" lvl="0" marL="457200" rtl="0" algn="l">
              <a:lnSpc>
                <a:spcPct val="90000"/>
              </a:lnSpc>
              <a:spcBef>
                <a:spcPts val="1600"/>
              </a:spcBef>
              <a:spcAft>
                <a:spcPts val="0"/>
              </a:spcAft>
              <a:buSzPts val="1400"/>
              <a:buNone/>
            </a:pPr>
            <a:r>
              <a:rPr lang="en"/>
              <a:t>– name equivalence is based on declarations</a:t>
            </a:r>
            <a:endParaRPr/>
          </a:p>
          <a:p>
            <a:pPr indent="0" lvl="0" marL="457200" rtl="0" algn="l">
              <a:lnSpc>
                <a:spcPct val="90000"/>
              </a:lnSpc>
              <a:spcBef>
                <a:spcPts val="1600"/>
              </a:spcBef>
              <a:spcAft>
                <a:spcPts val="0"/>
              </a:spcAft>
              <a:buSzPts val="1400"/>
              <a:buNone/>
            </a:pPr>
            <a:r>
              <a:rPr lang="en"/>
              <a:t>– Java, C#, standard Pascal,</a:t>
            </a:r>
            <a:endParaRPr/>
          </a:p>
          <a:p>
            <a:pPr indent="0" lvl="0" marL="457200" rtl="0" algn="l">
              <a:lnSpc>
                <a:spcPct val="90000"/>
              </a:lnSpc>
              <a:spcBef>
                <a:spcPts val="1600"/>
              </a:spcBef>
              <a:spcAft>
                <a:spcPts val="0"/>
              </a:spcAft>
              <a:buSzPts val="1400"/>
              <a:buNone/>
            </a:pPr>
            <a:r>
              <a:rPr lang="en"/>
              <a:t>–  Type Conversion and Casts</a:t>
            </a:r>
            <a:endParaRPr/>
          </a:p>
          <a:p>
            <a:pPr indent="0" lvl="0" marL="457200" rtl="0" algn="l">
              <a:lnSpc>
                <a:spcPct val="90000"/>
              </a:lnSpc>
              <a:spcBef>
                <a:spcPts val="1600"/>
              </a:spcBef>
              <a:spcAft>
                <a:spcPts val="1600"/>
              </a:spcAft>
              <a:buClr>
                <a:schemeClr val="dk1"/>
              </a:buClr>
              <a:buSzPts val="1100"/>
              <a:buFont typeface="Arial"/>
              <a:buNone/>
            </a:pPr>
            <a:r>
              <a:rPr lang="en"/>
              <a:t>– NonconvertingType Casts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53" name="Google Shape;653;p9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a:t>Type Compatibility</a:t>
            </a:r>
            <a:endParaRPr/>
          </a:p>
          <a:p>
            <a:pPr indent="-317500" lvl="0" marL="457200" rtl="0" algn="l">
              <a:lnSpc>
                <a:spcPct val="100000"/>
              </a:lnSpc>
              <a:spcBef>
                <a:spcPts val="0"/>
              </a:spcBef>
              <a:spcAft>
                <a:spcPts val="0"/>
              </a:spcAft>
              <a:buSzPts val="1400"/>
              <a:buChar char="●"/>
            </a:pPr>
            <a:r>
              <a:rPr lang="en"/>
              <a:t>coercion </a:t>
            </a:r>
            <a:endParaRPr/>
          </a:p>
          <a:p>
            <a:pPr indent="0" lvl="0" marL="457200" rtl="0" algn="l">
              <a:lnSpc>
                <a:spcPct val="100000"/>
              </a:lnSpc>
              <a:spcBef>
                <a:spcPts val="0"/>
              </a:spcBef>
              <a:spcAft>
                <a:spcPts val="0"/>
              </a:spcAft>
              <a:buSzPts val="1400"/>
              <a:buNone/>
            </a:pPr>
            <a:r>
              <a:rPr lang="en"/>
              <a:t>– when an expression of one type is used in a context where a different type is expected, one normally gets a type error</a:t>
            </a:r>
            <a:endParaRPr/>
          </a:p>
          <a:p>
            <a:pPr indent="0" lvl="0" marL="457200" rtl="0" algn="l">
              <a:lnSpc>
                <a:spcPct val="100000"/>
              </a:lnSpc>
              <a:spcBef>
                <a:spcPts val="0"/>
              </a:spcBef>
              <a:spcAft>
                <a:spcPts val="0"/>
              </a:spcAft>
              <a:buSzPts val="1400"/>
              <a:buNone/>
            </a:pPr>
            <a:r>
              <a:rPr lang="en"/>
              <a:t> –  var a : integer; b, c : real; ... c := a + b; </a:t>
            </a:r>
            <a:endParaRPr/>
          </a:p>
          <a:p>
            <a:pPr indent="0" lvl="0" marL="457200" rtl="0" algn="l">
              <a:lnSpc>
                <a:spcPct val="100000"/>
              </a:lnSpc>
              <a:spcBef>
                <a:spcPts val="0"/>
              </a:spcBef>
              <a:spcAft>
                <a:spcPts val="0"/>
              </a:spcAft>
              <a:buSzPts val="1400"/>
              <a:buNone/>
            </a:pPr>
            <a:r>
              <a:rPr lang="en"/>
              <a:t>–  many languages allow such statements, and coerce an expression to be of the proper type </a:t>
            </a:r>
            <a:endParaRPr/>
          </a:p>
          <a:p>
            <a:pPr indent="0" lvl="0" marL="457200" rtl="0" algn="l">
              <a:lnSpc>
                <a:spcPct val="100000"/>
              </a:lnSpc>
              <a:spcBef>
                <a:spcPts val="0"/>
              </a:spcBef>
              <a:spcAft>
                <a:spcPts val="0"/>
              </a:spcAft>
              <a:buSzPts val="1400"/>
              <a:buNone/>
            </a:pPr>
            <a:r>
              <a:rPr lang="en"/>
              <a:t>– coercion can be based just on types of operands, or can take into account expected type from surrounding context as well </a:t>
            </a:r>
            <a:endParaRPr/>
          </a:p>
          <a:p>
            <a:pPr indent="0" lvl="0" marL="457200" rtl="0" algn="l">
              <a:lnSpc>
                <a:spcPct val="100000"/>
              </a:lnSpc>
              <a:spcBef>
                <a:spcPts val="0"/>
              </a:spcBef>
              <a:spcAft>
                <a:spcPts val="0"/>
              </a:spcAft>
              <a:buSzPts val="1400"/>
              <a:buNone/>
            </a:pPr>
            <a:r>
              <a:rPr lang="en"/>
              <a:t>– Fortran has lots of coercion, all based on operand type</a:t>
            </a:r>
            <a:endParaRPr/>
          </a:p>
          <a:p>
            <a:pPr indent="0" lvl="0" marL="457200" rtl="0" algn="l">
              <a:lnSpc>
                <a:spcPct val="100000"/>
              </a:lnSpc>
              <a:spcBef>
                <a:spcPts val="0"/>
              </a:spcBef>
              <a:spcAft>
                <a:spcPts val="0"/>
              </a:spcAft>
              <a:buSzPts val="1400"/>
              <a:buNone/>
            </a:pPr>
            <a:r>
              <a:rPr lang="en"/>
              <a:t>– C has lots of coercion, too, but with simpler rules: </a:t>
            </a:r>
            <a:endParaRPr/>
          </a:p>
          <a:p>
            <a:pPr indent="0" lvl="0" marL="1371600" rtl="0" algn="l">
              <a:lnSpc>
                <a:spcPct val="100000"/>
              </a:lnSpc>
              <a:spcBef>
                <a:spcPts val="0"/>
              </a:spcBef>
              <a:spcAft>
                <a:spcPts val="0"/>
              </a:spcAft>
              <a:buSzPts val="1400"/>
              <a:buNone/>
            </a:pPr>
            <a:r>
              <a:rPr lang="en"/>
              <a:t>– all floats in expressions become doubles </a:t>
            </a:r>
            <a:endParaRPr/>
          </a:p>
          <a:p>
            <a:pPr indent="0" lvl="0" marL="1371600" rtl="0" algn="l">
              <a:lnSpc>
                <a:spcPct val="100000"/>
              </a:lnSpc>
              <a:spcBef>
                <a:spcPts val="0"/>
              </a:spcBef>
              <a:spcAft>
                <a:spcPts val="0"/>
              </a:spcAft>
              <a:buSzPts val="1400"/>
              <a:buNone/>
            </a:pPr>
            <a:r>
              <a:rPr lang="en"/>
              <a:t>– short int and char become int in expressions </a:t>
            </a:r>
            <a:endParaRPr/>
          </a:p>
          <a:p>
            <a:pPr indent="0" lvl="0" marL="1371600" rtl="0" algn="l">
              <a:lnSpc>
                <a:spcPct val="100000"/>
              </a:lnSpc>
              <a:spcBef>
                <a:spcPts val="0"/>
              </a:spcBef>
              <a:spcAft>
                <a:spcPts val="0"/>
              </a:spcAft>
              <a:buSzPts val="1400"/>
              <a:buNone/>
            </a:pPr>
            <a:r>
              <a:rPr lang="en"/>
              <a:t>– if necessary, precision is removed when assigning into LHS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59" name="Google Shape;659;p9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457200" lvl="0" marL="0" rtl="0" algn="l">
              <a:lnSpc>
                <a:spcPct val="90000"/>
              </a:lnSpc>
              <a:spcBef>
                <a:spcPts val="800"/>
              </a:spcBef>
              <a:spcAft>
                <a:spcPts val="0"/>
              </a:spcAft>
              <a:buSzPts val="1400"/>
              <a:buNone/>
            </a:pPr>
            <a:r>
              <a:rPr lang="en"/>
              <a:t>– Overloading and Coercion</a:t>
            </a:r>
            <a:endParaRPr/>
          </a:p>
          <a:p>
            <a:pPr indent="-317500" lvl="0" marL="914400" rtl="0" algn="l">
              <a:lnSpc>
                <a:spcPct val="90000"/>
              </a:lnSpc>
              <a:spcBef>
                <a:spcPts val="1600"/>
              </a:spcBef>
              <a:spcAft>
                <a:spcPts val="0"/>
              </a:spcAft>
              <a:buSzPts val="1400"/>
              <a:buChar char="●"/>
            </a:pPr>
            <a:r>
              <a:rPr lang="en"/>
              <a:t>Some operators such as + are overloaded: + has several possible types for example: </a:t>
            </a:r>
            <a:endParaRPr/>
          </a:p>
          <a:p>
            <a:pPr indent="-317500" lvl="1" marL="1371600" rtl="0" algn="l">
              <a:lnSpc>
                <a:spcPct val="90000"/>
              </a:lnSpc>
              <a:spcBef>
                <a:spcPts val="0"/>
              </a:spcBef>
              <a:spcAft>
                <a:spcPts val="0"/>
              </a:spcAft>
              <a:buSzPts val="1400"/>
              <a:buChar char="○"/>
            </a:pPr>
            <a:r>
              <a:rPr lang="en"/>
              <a:t>int +(int,int), </a:t>
            </a:r>
            <a:endParaRPr/>
          </a:p>
          <a:p>
            <a:pPr indent="-317500" lvl="1" marL="1371600" rtl="0" algn="l">
              <a:lnSpc>
                <a:spcPct val="90000"/>
              </a:lnSpc>
              <a:spcBef>
                <a:spcPts val="0"/>
              </a:spcBef>
              <a:spcAft>
                <a:spcPts val="0"/>
              </a:spcAft>
              <a:buSzPts val="1400"/>
              <a:buChar char="○"/>
            </a:pPr>
            <a:r>
              <a:rPr lang="en"/>
              <a:t>float +(float, float) </a:t>
            </a:r>
            <a:endParaRPr/>
          </a:p>
          <a:p>
            <a:pPr indent="-317500" lvl="1" marL="1371600" rtl="0" algn="l">
              <a:lnSpc>
                <a:spcPct val="90000"/>
              </a:lnSpc>
              <a:spcBef>
                <a:spcPts val="0"/>
              </a:spcBef>
              <a:spcAft>
                <a:spcPts val="0"/>
              </a:spcAft>
              <a:buSzPts val="1400"/>
              <a:buChar char="○"/>
            </a:pPr>
            <a:r>
              <a:rPr lang="en"/>
              <a:t>but also float* +(float*, int)</a:t>
            </a:r>
            <a:endParaRPr/>
          </a:p>
          <a:p>
            <a:pPr indent="-317500" lvl="1" marL="1371600" rtl="0" algn="l">
              <a:lnSpc>
                <a:spcPct val="90000"/>
              </a:lnSpc>
              <a:spcBef>
                <a:spcPts val="0"/>
              </a:spcBef>
              <a:spcAft>
                <a:spcPts val="0"/>
              </a:spcAft>
              <a:buSzPts val="1400"/>
              <a:buChar char="○"/>
            </a:pPr>
            <a:r>
              <a:rPr lang="en"/>
              <a:t> int* +(int, int*) depending on the type</a:t>
            </a:r>
            <a:endParaRPr/>
          </a:p>
          <a:p>
            <a:pPr indent="-317500" lvl="0" marL="914400" rtl="0" algn="l">
              <a:lnSpc>
                <a:spcPct val="90000"/>
              </a:lnSpc>
              <a:spcBef>
                <a:spcPts val="0"/>
              </a:spcBef>
              <a:spcAft>
                <a:spcPts val="0"/>
              </a:spcAft>
              <a:buSzPts val="1400"/>
              <a:buChar char="●"/>
            </a:pPr>
            <a:r>
              <a:rPr lang="en"/>
              <a:t> the operator + has a different implementation determining which implementation should be used is based on the arguments only </a:t>
            </a:r>
            <a:endParaRPr/>
          </a:p>
          <a:p>
            <a:pPr indent="-317500" lvl="0" marL="914400" rtl="0" algn="l">
              <a:lnSpc>
                <a:spcPct val="90000"/>
              </a:lnSpc>
              <a:spcBef>
                <a:spcPts val="0"/>
              </a:spcBef>
              <a:spcAft>
                <a:spcPts val="0"/>
              </a:spcAft>
              <a:buSzPts val="1400"/>
              <a:buChar char="●"/>
            </a:pPr>
            <a:r>
              <a:rPr lang="en"/>
              <a:t>Coercion: allow the application of + to int and float. instead of defining + for all possible combinations of types, the arguments are automatically coerced this coercion may generate code (e.g. conversion from int to float) conversion is usually done towards more general types i.e. 5+0.5 has type float (since float ≥ int)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65" name="Google Shape;665;p9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Type Inference</a:t>
            </a:r>
            <a:endParaRPr/>
          </a:p>
          <a:p>
            <a:pPr indent="0" lvl="0" marL="0" rtl="0" algn="l">
              <a:lnSpc>
                <a:spcPct val="90000"/>
              </a:lnSpc>
              <a:spcBef>
                <a:spcPts val="1600"/>
              </a:spcBef>
              <a:spcAft>
                <a:spcPts val="0"/>
              </a:spcAft>
              <a:buSzPts val="1400"/>
              <a:buNone/>
            </a:pPr>
            <a:r>
              <a:rPr lang="en" sz="1200">
                <a:solidFill>
                  <a:srgbClr val="222222"/>
                </a:solidFill>
                <a:highlight>
                  <a:srgbClr val="FFFFFF"/>
                </a:highlight>
                <a:latin typeface="Roboto"/>
                <a:ea typeface="Roboto"/>
                <a:cs typeface="Roboto"/>
                <a:sym typeface="Roboto"/>
              </a:rPr>
              <a:t> 	</a:t>
            </a:r>
            <a:r>
              <a:rPr lang="en"/>
              <a:t>– ability to automatically deduce, either partially or fully, the type of an expression at compile time</a:t>
            </a:r>
            <a:endParaRPr/>
          </a:p>
          <a:p>
            <a:pPr indent="0" lvl="0" marL="457200" rtl="0" algn="l">
              <a:lnSpc>
                <a:spcPct val="100000"/>
              </a:lnSpc>
              <a:spcBef>
                <a:spcPts val="1600"/>
              </a:spcBef>
              <a:spcAft>
                <a:spcPts val="0"/>
              </a:spcAft>
              <a:buSzPts val="1400"/>
              <a:buNone/>
            </a:pPr>
            <a:r>
              <a:rPr lang="en"/>
              <a:t>– the system will automatically infer that the header of </a:t>
            </a:r>
            <a:r>
              <a:rPr b="1" i="1" lang="en"/>
              <a:t>f </a:t>
            </a:r>
            <a:r>
              <a:rPr lang="en"/>
              <a:t>ought to have been     fun f(x :: Boolean, y :: Number): ...</a:t>
            </a:r>
            <a:endParaRPr sz="1100">
              <a:solidFill>
                <a:srgbClr val="555555"/>
              </a:solidFill>
              <a:highlight>
                <a:srgbClr val="FFFCF2"/>
              </a:highlight>
              <a:latin typeface="Times New Roman"/>
              <a:ea typeface="Times New Roman"/>
              <a:cs typeface="Times New Roman"/>
              <a:sym typeface="Times New Roman"/>
            </a:endParaRPr>
          </a:p>
          <a:p>
            <a:pPr indent="0" lvl="0" marL="457200" rtl="0" algn="l">
              <a:lnSpc>
                <a:spcPct val="100000"/>
              </a:lnSpc>
              <a:spcBef>
                <a:spcPts val="0"/>
              </a:spcBef>
              <a:spcAft>
                <a:spcPts val="0"/>
              </a:spcAft>
              <a:buSzPts val="1400"/>
              <a:buNone/>
            </a:pPr>
            <a:r>
              <a:t/>
            </a:r>
            <a:endParaRPr/>
          </a:p>
          <a:p>
            <a:pPr indent="457200" lvl="0" marL="2286000" rtl="0" algn="l">
              <a:lnSpc>
                <a:spcPct val="100000"/>
              </a:lnSpc>
              <a:spcBef>
                <a:spcPts val="0"/>
              </a:spcBef>
              <a:spcAft>
                <a:spcPts val="0"/>
              </a:spcAft>
              <a:buSzPts val="1400"/>
              <a:buNone/>
            </a:pPr>
            <a:r>
              <a:rPr lang="en" sz="1600">
                <a:solidFill>
                  <a:srgbClr val="663366"/>
                </a:solidFill>
                <a:highlight>
                  <a:srgbClr val="FFFCF2"/>
                </a:highlight>
              </a:rPr>
              <a:t>fun</a:t>
            </a:r>
            <a:r>
              <a:rPr lang="en" sz="1600">
                <a:solidFill>
                  <a:schemeClr val="dk1"/>
                </a:solidFill>
                <a:highlight>
                  <a:srgbClr val="FFFCF2"/>
                </a:highlight>
              </a:rPr>
              <a:t> </a:t>
            </a:r>
            <a:r>
              <a:rPr lang="en" sz="1600">
                <a:solidFill>
                  <a:srgbClr val="111111"/>
                </a:solidFill>
                <a:highlight>
                  <a:srgbClr val="FFFCF2"/>
                </a:highlight>
              </a:rPr>
              <a:t>f</a:t>
            </a:r>
            <a:r>
              <a:rPr lang="en" sz="1600">
                <a:solidFill>
                  <a:srgbClr val="555555"/>
                </a:solidFill>
                <a:highlight>
                  <a:srgbClr val="FFFCF2"/>
                </a:highlight>
              </a:rPr>
              <a:t>(</a:t>
            </a:r>
            <a:r>
              <a:rPr lang="en" sz="1600">
                <a:solidFill>
                  <a:srgbClr val="111111"/>
                </a:solidFill>
                <a:highlight>
                  <a:srgbClr val="FFFCF2"/>
                </a:highlight>
              </a:rPr>
              <a:t>x</a:t>
            </a:r>
            <a:r>
              <a:rPr lang="en" sz="1600">
                <a:solidFill>
                  <a:srgbClr val="555555"/>
                </a:solidFill>
                <a:highlight>
                  <a:srgbClr val="FFFCF2"/>
                </a:highlight>
              </a:rPr>
              <a:t>,</a:t>
            </a:r>
            <a:r>
              <a:rPr lang="en" sz="1600">
                <a:solidFill>
                  <a:schemeClr val="dk1"/>
                </a:solidFill>
                <a:highlight>
                  <a:srgbClr val="FFFCF2"/>
                </a:highlight>
              </a:rPr>
              <a:t> </a:t>
            </a:r>
            <a:r>
              <a:rPr lang="en" sz="1600">
                <a:solidFill>
                  <a:srgbClr val="111111"/>
                </a:solidFill>
                <a:highlight>
                  <a:srgbClr val="FFFCF2"/>
                </a:highlight>
              </a:rPr>
              <a:t>y</a:t>
            </a:r>
            <a:r>
              <a:rPr lang="en" sz="1600">
                <a:solidFill>
                  <a:srgbClr val="555555"/>
                </a:solidFill>
                <a:highlight>
                  <a:srgbClr val="FFFCF2"/>
                </a:highlight>
              </a:rPr>
              <a:t>):</a:t>
            </a:r>
            <a:endParaRPr sz="1600">
              <a:solidFill>
                <a:schemeClr val="dk1"/>
              </a:solidFill>
              <a:highlight>
                <a:srgbClr val="FFFCF2"/>
              </a:highlight>
            </a:endParaRPr>
          </a:p>
          <a:p>
            <a:pPr indent="0" lvl="0" marL="2743200" rtl="0" algn="l">
              <a:lnSpc>
                <a:spcPct val="100000"/>
              </a:lnSpc>
              <a:spcBef>
                <a:spcPts val="0"/>
              </a:spcBef>
              <a:spcAft>
                <a:spcPts val="0"/>
              </a:spcAft>
              <a:buSzPts val="1400"/>
              <a:buNone/>
            </a:pPr>
            <a:r>
              <a:rPr lang="en" sz="1600">
                <a:solidFill>
                  <a:schemeClr val="dk1"/>
                </a:solidFill>
                <a:highlight>
                  <a:srgbClr val="FFFCF2"/>
                </a:highlight>
              </a:rPr>
              <a:t>  </a:t>
            </a:r>
            <a:r>
              <a:rPr lang="en" sz="1600">
                <a:solidFill>
                  <a:srgbClr val="663366"/>
                </a:solidFill>
                <a:highlight>
                  <a:srgbClr val="FFFCF2"/>
                </a:highlight>
              </a:rPr>
              <a:t>if</a:t>
            </a:r>
            <a:r>
              <a:rPr lang="en" sz="1600">
                <a:solidFill>
                  <a:schemeClr val="dk1"/>
                </a:solidFill>
                <a:highlight>
                  <a:srgbClr val="FFFCF2"/>
                </a:highlight>
              </a:rPr>
              <a:t> </a:t>
            </a:r>
            <a:r>
              <a:rPr lang="en" sz="1600">
                <a:solidFill>
                  <a:srgbClr val="111111"/>
                </a:solidFill>
                <a:highlight>
                  <a:srgbClr val="FFFCF2"/>
                </a:highlight>
              </a:rPr>
              <a:t>x</a:t>
            </a:r>
            <a:r>
              <a:rPr lang="en" sz="1600">
                <a:solidFill>
                  <a:srgbClr val="555555"/>
                </a:solidFill>
                <a:highlight>
                  <a:srgbClr val="FFFCF2"/>
                </a:highlight>
              </a:rPr>
              <a:t>:</a:t>
            </a:r>
            <a:endParaRPr sz="1600">
              <a:solidFill>
                <a:schemeClr val="dk1"/>
              </a:solidFill>
              <a:highlight>
                <a:srgbClr val="FFFCF2"/>
              </a:highlight>
            </a:endParaRPr>
          </a:p>
          <a:p>
            <a:pPr indent="0" lvl="0" marL="2743200" rtl="0" algn="l">
              <a:lnSpc>
                <a:spcPct val="100000"/>
              </a:lnSpc>
              <a:spcBef>
                <a:spcPts val="0"/>
              </a:spcBef>
              <a:spcAft>
                <a:spcPts val="0"/>
              </a:spcAft>
              <a:buSzPts val="1400"/>
              <a:buNone/>
            </a:pPr>
            <a:r>
              <a:rPr lang="en" sz="1600">
                <a:solidFill>
                  <a:schemeClr val="dk1"/>
                </a:solidFill>
                <a:highlight>
                  <a:srgbClr val="FFFCF2"/>
                </a:highlight>
              </a:rPr>
              <a:t>    </a:t>
            </a:r>
            <a:r>
              <a:rPr lang="en" sz="1600">
                <a:solidFill>
                  <a:srgbClr val="111111"/>
                </a:solidFill>
                <a:highlight>
                  <a:srgbClr val="FFFCF2"/>
                </a:highlight>
              </a:rPr>
              <a:t>y</a:t>
            </a:r>
            <a:r>
              <a:rPr lang="en" sz="1600">
                <a:solidFill>
                  <a:schemeClr val="dk1"/>
                </a:solidFill>
                <a:highlight>
                  <a:srgbClr val="FFFCF2"/>
                </a:highlight>
              </a:rPr>
              <a:t> </a:t>
            </a:r>
            <a:r>
              <a:rPr lang="en" sz="1600">
                <a:solidFill>
                  <a:srgbClr val="555555"/>
                </a:solidFill>
                <a:highlight>
                  <a:srgbClr val="FFFCF2"/>
                </a:highlight>
              </a:rPr>
              <a:t>+</a:t>
            </a:r>
            <a:r>
              <a:rPr lang="en" sz="1600">
                <a:solidFill>
                  <a:schemeClr val="dk1"/>
                </a:solidFill>
                <a:highlight>
                  <a:srgbClr val="FFFCF2"/>
                </a:highlight>
              </a:rPr>
              <a:t> </a:t>
            </a:r>
            <a:r>
              <a:rPr lang="en" sz="1600">
                <a:solidFill>
                  <a:srgbClr val="116644"/>
                </a:solidFill>
                <a:highlight>
                  <a:srgbClr val="FFFCF2"/>
                </a:highlight>
              </a:rPr>
              <a:t>1</a:t>
            </a:r>
            <a:endParaRPr sz="1600">
              <a:solidFill>
                <a:schemeClr val="dk1"/>
              </a:solidFill>
              <a:highlight>
                <a:srgbClr val="FFFCF2"/>
              </a:highlight>
            </a:endParaRPr>
          </a:p>
          <a:p>
            <a:pPr indent="0" lvl="0" marL="2743200" rtl="0" algn="l">
              <a:lnSpc>
                <a:spcPct val="100000"/>
              </a:lnSpc>
              <a:spcBef>
                <a:spcPts val="0"/>
              </a:spcBef>
              <a:spcAft>
                <a:spcPts val="0"/>
              </a:spcAft>
              <a:buSzPts val="1400"/>
              <a:buNone/>
            </a:pPr>
            <a:r>
              <a:rPr lang="en" sz="1600">
                <a:solidFill>
                  <a:schemeClr val="dk1"/>
                </a:solidFill>
                <a:highlight>
                  <a:srgbClr val="FFFCF2"/>
                </a:highlight>
              </a:rPr>
              <a:t>  </a:t>
            </a:r>
            <a:r>
              <a:rPr lang="en" sz="1600">
                <a:solidFill>
                  <a:srgbClr val="663366"/>
                </a:solidFill>
                <a:highlight>
                  <a:srgbClr val="FFFCF2"/>
                </a:highlight>
              </a:rPr>
              <a:t>else</a:t>
            </a:r>
            <a:r>
              <a:rPr lang="en" sz="1600">
                <a:solidFill>
                  <a:srgbClr val="555555"/>
                </a:solidFill>
                <a:highlight>
                  <a:srgbClr val="FFFCF2"/>
                </a:highlight>
              </a:rPr>
              <a:t>:</a:t>
            </a:r>
            <a:endParaRPr sz="1600">
              <a:solidFill>
                <a:schemeClr val="dk1"/>
              </a:solidFill>
              <a:highlight>
                <a:srgbClr val="FFFCF2"/>
              </a:highlight>
            </a:endParaRPr>
          </a:p>
          <a:p>
            <a:pPr indent="0" lvl="0" marL="2743200" rtl="0" algn="l">
              <a:lnSpc>
                <a:spcPct val="100000"/>
              </a:lnSpc>
              <a:spcBef>
                <a:spcPts val="0"/>
              </a:spcBef>
              <a:spcAft>
                <a:spcPts val="0"/>
              </a:spcAft>
              <a:buSzPts val="1400"/>
              <a:buNone/>
            </a:pPr>
            <a:r>
              <a:rPr lang="en" sz="1600">
                <a:solidFill>
                  <a:schemeClr val="dk1"/>
                </a:solidFill>
                <a:highlight>
                  <a:srgbClr val="FFFCF2"/>
                </a:highlight>
              </a:rPr>
              <a:t>    </a:t>
            </a:r>
            <a:r>
              <a:rPr lang="en" sz="1600">
                <a:solidFill>
                  <a:srgbClr val="111111"/>
                </a:solidFill>
                <a:highlight>
                  <a:srgbClr val="FFFCF2"/>
                </a:highlight>
              </a:rPr>
              <a:t>y</a:t>
            </a:r>
            <a:r>
              <a:rPr lang="en" sz="1600">
                <a:solidFill>
                  <a:schemeClr val="dk1"/>
                </a:solidFill>
                <a:highlight>
                  <a:srgbClr val="FFFCF2"/>
                </a:highlight>
              </a:rPr>
              <a:t> </a:t>
            </a:r>
            <a:r>
              <a:rPr lang="en" sz="1600">
                <a:solidFill>
                  <a:srgbClr val="555555"/>
                </a:solidFill>
                <a:highlight>
                  <a:srgbClr val="FFFCF2"/>
                </a:highlight>
              </a:rPr>
              <a:t>-</a:t>
            </a:r>
            <a:r>
              <a:rPr lang="en" sz="1600">
                <a:solidFill>
                  <a:schemeClr val="dk1"/>
                </a:solidFill>
                <a:highlight>
                  <a:srgbClr val="FFFCF2"/>
                </a:highlight>
              </a:rPr>
              <a:t> </a:t>
            </a:r>
            <a:r>
              <a:rPr lang="en" sz="1600">
                <a:solidFill>
                  <a:srgbClr val="116644"/>
                </a:solidFill>
                <a:highlight>
                  <a:srgbClr val="FFFCF2"/>
                </a:highlight>
              </a:rPr>
              <a:t>1</a:t>
            </a:r>
            <a:endParaRPr sz="1600">
              <a:solidFill>
                <a:schemeClr val="dk1"/>
              </a:solidFill>
              <a:highlight>
                <a:srgbClr val="FFFCF2"/>
              </a:highlight>
            </a:endParaRPr>
          </a:p>
          <a:p>
            <a:pPr indent="0" lvl="0" marL="2743200" rtl="0" algn="l">
              <a:lnSpc>
                <a:spcPct val="100000"/>
              </a:lnSpc>
              <a:spcBef>
                <a:spcPts val="0"/>
              </a:spcBef>
              <a:spcAft>
                <a:spcPts val="0"/>
              </a:spcAft>
              <a:buSzPts val="1400"/>
              <a:buNone/>
            </a:pPr>
            <a:r>
              <a:rPr lang="en" sz="1600">
                <a:solidFill>
                  <a:schemeClr val="dk1"/>
                </a:solidFill>
                <a:highlight>
                  <a:srgbClr val="FFFCF2"/>
                </a:highlight>
              </a:rPr>
              <a:t>  </a:t>
            </a:r>
            <a:r>
              <a:rPr lang="en" sz="1600">
                <a:solidFill>
                  <a:srgbClr val="663366"/>
                </a:solidFill>
                <a:highlight>
                  <a:srgbClr val="FFFCF2"/>
                </a:highlight>
              </a:rPr>
              <a:t>end</a:t>
            </a:r>
            <a:endParaRPr sz="1600">
              <a:solidFill>
                <a:schemeClr val="dk1"/>
              </a:solidFill>
              <a:highlight>
                <a:srgbClr val="FFFCF2"/>
              </a:highlight>
            </a:endParaRPr>
          </a:p>
          <a:p>
            <a:pPr indent="0" lvl="0" marL="2565400" rtl="0" algn="l">
              <a:lnSpc>
                <a:spcPct val="115000"/>
              </a:lnSpc>
              <a:spcBef>
                <a:spcPts val="0"/>
              </a:spcBef>
              <a:spcAft>
                <a:spcPts val="0"/>
              </a:spcAft>
              <a:buSzPts val="1400"/>
              <a:buNone/>
            </a:pPr>
            <a:r>
              <a:rPr lang="en" sz="1600">
                <a:solidFill>
                  <a:srgbClr val="663366"/>
                </a:solidFill>
                <a:highlight>
                  <a:srgbClr val="FFFCF2"/>
                </a:highlight>
              </a:rPr>
              <a:t>    End</a:t>
            </a:r>
            <a:endParaRPr sz="1600">
              <a:solidFill>
                <a:srgbClr val="663366"/>
              </a:solidFill>
              <a:highlight>
                <a:srgbClr val="FFFCF2"/>
              </a:highlight>
            </a:endParaRPr>
          </a:p>
          <a:p>
            <a:pPr indent="0" lvl="0" marL="2565400" rtl="0" algn="l">
              <a:lnSpc>
                <a:spcPct val="115000"/>
              </a:lnSpc>
              <a:spcBef>
                <a:spcPts val="0"/>
              </a:spcBef>
              <a:spcAft>
                <a:spcPts val="0"/>
              </a:spcAft>
              <a:buSzPts val="1400"/>
              <a:buNone/>
            </a:pPr>
            <a:r>
              <a:t/>
            </a:r>
            <a:endParaRPr sz="1600">
              <a:solidFill>
                <a:srgbClr val="663366"/>
              </a:solidFill>
              <a:highlight>
                <a:srgbClr val="FFFCF2"/>
              </a:highlight>
            </a:endParaRPr>
          </a:p>
          <a:p>
            <a:pPr indent="0" lvl="0" marL="45720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71" name="Google Shape;671;p9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sp>
        <p:nvSpPr>
          <p:cNvPr id="672" name="Google Shape;672;p94"/>
          <p:cNvSpPr txBox="1"/>
          <p:nvPr>
            <p:ph type="title"/>
          </p:nvPr>
        </p:nvSpPr>
        <p:spPr>
          <a:xfrm>
            <a:off x="628650" y="2132419"/>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400"/>
              <a:buNone/>
            </a:pPr>
            <a:r>
              <a:rPr lang="en"/>
              <a:t>S</a:t>
            </a:r>
            <a:r>
              <a:rPr b="1" lang="en"/>
              <a:t>ubroutine and Control Abstraction</a:t>
            </a:r>
            <a:endParaRPr b="1" sz="1400"/>
          </a:p>
          <a:p>
            <a:pPr indent="0" lvl="0" marL="0" marR="0" rtl="0" algn="ctr">
              <a:lnSpc>
                <a:spcPct val="90000"/>
              </a:lnSpc>
              <a:spcBef>
                <a:spcPts val="0"/>
              </a:spcBef>
              <a:spcAft>
                <a:spcPts val="0"/>
              </a:spcAft>
              <a:buSzPts val="1400"/>
              <a:buNone/>
            </a:pPr>
            <a:r>
              <a:t/>
            </a:r>
            <a:endParaRPr b="1"/>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78" name="Google Shape;678;p9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Char char="●"/>
            </a:pPr>
            <a:r>
              <a:rPr lang="en"/>
              <a:t>Subroutines are the principal mechanism for control abstraction in most programming languages. </a:t>
            </a:r>
            <a:endParaRPr/>
          </a:p>
          <a:p>
            <a:pPr indent="-317500" lvl="0" marL="457200" rtl="0" algn="l">
              <a:lnSpc>
                <a:spcPct val="90000"/>
              </a:lnSpc>
              <a:spcBef>
                <a:spcPts val="0"/>
              </a:spcBef>
              <a:spcAft>
                <a:spcPts val="0"/>
              </a:spcAft>
              <a:buSzPts val="1400"/>
              <a:buChar char="●"/>
            </a:pPr>
            <a:r>
              <a:rPr lang="en"/>
              <a:t>A subroutine performs its operation on behalf of a caller,who waits for the subroutine to finish before continuing execution. </a:t>
            </a:r>
            <a:endParaRPr/>
          </a:p>
          <a:p>
            <a:pPr indent="-317500" lvl="0" marL="457200" rtl="0" algn="l">
              <a:lnSpc>
                <a:spcPct val="90000"/>
              </a:lnSpc>
              <a:spcBef>
                <a:spcPts val="0"/>
              </a:spcBef>
              <a:spcAft>
                <a:spcPts val="0"/>
              </a:spcAft>
              <a:buSzPts val="1400"/>
              <a:buChar char="●"/>
            </a:pPr>
            <a:r>
              <a:rPr lang="en"/>
              <a:t>Most subroutines are parameterized: the caller passes arguments that influence the subroutine behavior, or provide it with data on which to operate. </a:t>
            </a:r>
            <a:endParaRPr/>
          </a:p>
          <a:p>
            <a:pPr indent="-317500" lvl="0" marL="457200" rtl="0" algn="l">
              <a:lnSpc>
                <a:spcPct val="90000"/>
              </a:lnSpc>
              <a:spcBef>
                <a:spcPts val="0"/>
              </a:spcBef>
              <a:spcAft>
                <a:spcPts val="0"/>
              </a:spcAft>
              <a:buSzPts val="1400"/>
              <a:buChar char="●"/>
            </a:pPr>
            <a:r>
              <a:rPr lang="en"/>
              <a:t>Arguments are also called actual parameters. They are mapped to the subroutine formal parameters at the time a call occurs. </a:t>
            </a:r>
            <a:endParaRPr/>
          </a:p>
          <a:p>
            <a:pPr indent="-317500" lvl="0" marL="457200" rtl="0" algn="l">
              <a:lnSpc>
                <a:spcPct val="90000"/>
              </a:lnSpc>
              <a:spcBef>
                <a:spcPts val="0"/>
              </a:spcBef>
              <a:spcAft>
                <a:spcPts val="0"/>
              </a:spcAft>
              <a:buSzPts val="1400"/>
              <a:buChar char="●"/>
            </a:pPr>
            <a:r>
              <a:rPr lang="en"/>
              <a:t>A subroutine that returns a value is usually called a function.</a:t>
            </a:r>
            <a:endParaRPr/>
          </a:p>
          <a:p>
            <a:pPr indent="-317500" lvl="0" marL="457200" rtl="0" algn="l">
              <a:lnSpc>
                <a:spcPct val="90000"/>
              </a:lnSpc>
              <a:spcBef>
                <a:spcPts val="0"/>
              </a:spcBef>
              <a:spcAft>
                <a:spcPts val="0"/>
              </a:spcAft>
              <a:buSzPts val="1400"/>
              <a:buChar char="●"/>
            </a:pPr>
            <a:r>
              <a:rPr lang="en"/>
              <a:t>A subroutine that does not return a value is usually called a procedure. </a:t>
            </a:r>
            <a:endParaRPr/>
          </a:p>
          <a:p>
            <a:pPr indent="-317500" lvl="0" marL="457200" rtl="0" algn="l">
              <a:lnSpc>
                <a:spcPct val="90000"/>
              </a:lnSpc>
              <a:spcBef>
                <a:spcPts val="0"/>
              </a:spcBef>
              <a:spcAft>
                <a:spcPts val="0"/>
              </a:spcAft>
              <a:buSzPts val="1400"/>
              <a:buChar char="●"/>
            </a:pPr>
            <a:r>
              <a:rPr lang="en"/>
              <a:t>Most languages require subroutines to be declared before they are used, though a few (including Fortran, C, and Lisp) do not. Declarations allow the compiler to verify</a:t>
            </a:r>
            <a:endParaRPr/>
          </a:p>
          <a:p>
            <a:pPr indent="0" lvl="0" marL="457200" rtl="0" algn="l">
              <a:lnSpc>
                <a:spcPct val="90000"/>
              </a:lnSpc>
              <a:spcBef>
                <a:spcPts val="1600"/>
              </a:spcBef>
              <a:spcAft>
                <a:spcPts val="1600"/>
              </a:spcAft>
              <a:buSzPts val="1400"/>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84" name="Google Shape;684;p9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marR="0" rtl="0" algn="ctr">
              <a:lnSpc>
                <a:spcPct val="90000"/>
              </a:lnSpc>
              <a:spcBef>
                <a:spcPts val="0"/>
              </a:spcBef>
              <a:spcAft>
                <a:spcPts val="0"/>
              </a:spcAft>
              <a:buSzPts val="1400"/>
              <a:buNone/>
            </a:pPr>
            <a:r>
              <a:t/>
            </a:r>
            <a:endParaRPr sz="2800">
              <a:solidFill>
                <a:schemeClr val="dk1"/>
              </a:solidFill>
            </a:endParaRPr>
          </a:p>
        </p:txBody>
      </p:sp>
      <p:sp>
        <p:nvSpPr>
          <p:cNvPr id="685" name="Google Shape;685;p96"/>
          <p:cNvSpPr txBox="1"/>
          <p:nvPr>
            <p:ph type="title"/>
          </p:nvPr>
        </p:nvSpPr>
        <p:spPr>
          <a:xfrm>
            <a:off x="628650" y="2132419"/>
            <a:ext cx="78867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SzPts val="1400"/>
              <a:buNone/>
            </a:pPr>
            <a:r>
              <a:rPr lang="en"/>
              <a:t>Stack Layout,</a:t>
            </a:r>
            <a:endParaRPr/>
          </a:p>
          <a:p>
            <a:pPr indent="0" lvl="0" marL="0" marR="0" rtl="0" algn="ctr">
              <a:lnSpc>
                <a:spcPct val="90000"/>
              </a:lnSpc>
              <a:spcBef>
                <a:spcPts val="0"/>
              </a:spcBef>
              <a:spcAft>
                <a:spcPts val="0"/>
              </a:spcAft>
              <a:buSzPts val="1400"/>
              <a:buNone/>
            </a:pPr>
            <a:r>
              <a:rPr lang="en"/>
              <a:t>Calling sequence, parameter passing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91" name="Google Shape;691;p9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692" name="Google Shape;692;p97"/>
          <p:cNvPicPr preferRelativeResize="0"/>
          <p:nvPr/>
        </p:nvPicPr>
        <p:blipFill rotWithShape="1">
          <a:blip r:embed="rId3">
            <a:alphaModFix/>
          </a:blip>
          <a:srcRect b="0" l="0" r="0" t="0"/>
          <a:stretch/>
        </p:blipFill>
        <p:spPr>
          <a:xfrm>
            <a:off x="446175" y="-33324"/>
            <a:ext cx="7802475" cy="520499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698" name="Google Shape;698;p9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699" name="Google Shape;699;p98"/>
          <p:cNvPicPr preferRelativeResize="0"/>
          <p:nvPr/>
        </p:nvPicPr>
        <p:blipFill rotWithShape="1">
          <a:blip r:embed="rId3">
            <a:alphaModFix/>
          </a:blip>
          <a:srcRect b="0" l="0" r="0" t="0"/>
          <a:stretch/>
        </p:blipFill>
        <p:spPr>
          <a:xfrm>
            <a:off x="981075" y="381000"/>
            <a:ext cx="7029450" cy="43815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05" name="Google Shape;705;p9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1600"/>
              </a:spcAft>
              <a:buSzPts val="1400"/>
              <a:buNone/>
            </a:pPr>
            <a:r>
              <a:t/>
            </a:r>
            <a:endParaRPr/>
          </a:p>
        </p:txBody>
      </p:sp>
      <p:pic>
        <p:nvPicPr>
          <p:cNvPr id="706" name="Google Shape;706;p99"/>
          <p:cNvPicPr preferRelativeResize="0"/>
          <p:nvPr/>
        </p:nvPicPr>
        <p:blipFill rotWithShape="1">
          <a:blip r:embed="rId3">
            <a:alphaModFix/>
          </a:blip>
          <a:srcRect b="0" l="0" r="0" t="0"/>
          <a:stretch/>
        </p:blipFill>
        <p:spPr>
          <a:xfrm>
            <a:off x="876300" y="390525"/>
            <a:ext cx="7391400" cy="436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