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Lst>
  <p:sldSz cy="5143500" cx="9144000"/>
  <p:notesSz cx="6858000" cy="9144000"/>
  <p:embeddedFontLst>
    <p:embeddedFont>
      <p:font typeface="Roboto"/>
      <p:regular r:id="rId139"/>
      <p:bold r:id="rId140"/>
      <p:italic r:id="rId141"/>
      <p:boldItalic r:id="rId142"/>
    </p:embeddedFont>
    <p:embeddedFont>
      <p:font typeface="Tahoma"/>
      <p:regular r:id="rId143"/>
      <p:bold r:id="rId144"/>
    </p:embeddedFont>
    <p:embeddedFont>
      <p:font typeface="Arial Black"/>
      <p:regular r:id="rId1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6B51227-0816-4837-B5CA-9936870E95E6}">
  <a:tblStyle styleId="{46B51227-0816-4837-B5CA-9936870E95E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43" Type="http://schemas.openxmlformats.org/officeDocument/2006/relationships/font" Target="fonts/Tahoma-regular.fntdata"/><Relationship Id="rId142" Type="http://schemas.openxmlformats.org/officeDocument/2006/relationships/font" Target="fonts/Roboto-boldItalic.fntdata"/><Relationship Id="rId141" Type="http://schemas.openxmlformats.org/officeDocument/2006/relationships/font" Target="fonts/Roboto-italic.fntdata"/><Relationship Id="rId140"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145" Type="http://schemas.openxmlformats.org/officeDocument/2006/relationships/font" Target="fonts/ArialBlack-regular.fntdata"/><Relationship Id="rId8" Type="http://schemas.openxmlformats.org/officeDocument/2006/relationships/slide" Target="slides/slide2.xml"/><Relationship Id="rId144" Type="http://schemas.openxmlformats.org/officeDocument/2006/relationships/font" Target="fonts/Tahoma-bold.fntdata"/><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font" Target="fonts/Roboto-regular.fntdata"/><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walmartglobaltech/demystifying-functional-programming-part-2-the-need-for-immutability-4f5c16ae2c9a" TargetMode="External"/><Relationship Id="rId3" Type="http://schemas.openxmlformats.org/officeDocument/2006/relationships/hyperlink" Target="https://dzone.com/articles/side-effects-1" TargetMode="External"/><Relationship Id="rId4" Type="http://schemas.openxmlformats.org/officeDocument/2006/relationships/hyperlink" Target="https://www.youtube.com/watch?v=Vgu82wiiZ90" TargetMode="Externa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walmartglobaltech/demystifying-functional-programming-part-2-the-need-for-immutability-4f5c16ae2c9a" TargetMode="External"/><Relationship Id="rId3" Type="http://schemas.openxmlformats.org/officeDocument/2006/relationships/hyperlink" Target="https://dzone.com/articles/side-effects-1" TargetMode="External"/><Relationship Id="rId4" Type="http://schemas.openxmlformats.org/officeDocument/2006/relationships/hyperlink" Target="https://www.youtube.com/watch?v=Vgu82wiiZ90" TargetMode="Externa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iki.haskell.org/Let_vs._Where" TargetMode="External"/><Relationship Id="rId3" Type="http://schemas.openxmlformats.org/officeDocument/2006/relationships/hyperlink" Target="https://www.educba.com/haskell-let/" TargetMode="Externa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df28392e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9df28392e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10a483068ab_0_95: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g10a483068ab_0_95: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10a483068ab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10a483068ab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10151cb31c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10151cb31c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10151cb31c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10151cb31c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10151cb31c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10151cb31c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10151cb31c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10151cb31c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10151cb31c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10151cb31c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10151cb31c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10151cb31c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https://doisinkidney.com/posts/2018-11-10-a-very-simple-prime-sieve.html</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10151cb31c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10151cb31c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https://www.storyofmathematics.com/sieve-of-eratosthenes</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10a483068ab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10a483068ab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5aabad18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5aabad18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g53832a3099_1_896: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g53832a3099_1_896: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53832a3099_1_910: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g53832a3099_1_910: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53832a3099_1_926: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g53832a3099_1_926: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53832a3099_1_935: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https://www.seas.upenn.edu/~cis194/fall16/lectures/06-io-and-monads.html</a:t>
            </a:r>
            <a:endParaRPr/>
          </a:p>
        </p:txBody>
      </p:sp>
      <p:sp>
        <p:nvSpPr>
          <p:cNvPr id="1017" name="Google Shape;1017;g53832a3099_1_935: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g53832a3099_1_943: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g53832a3099_1_943: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g10a483068ab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8" name="Google Shape;1038;g10a483068ab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g53832a3099_1_954: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g53832a3099_1_954: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53832a3099_1_962: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g53832a3099_1_962: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g10a483068ab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2" name="Google Shape;1062;g10a483068ab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53832a3099_1_970: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g53832a3099_1_970: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df28392e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df28392e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g53832a3099_1_977: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g53832a3099_1_977: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g53832a3099_1_983: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g53832a3099_1_983: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g53832a3099_1_990: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g53832a3099_1_990: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53832a3099_1_998: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g53832a3099_1_998: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g53832a3099_1_1005: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g53832a3099_1_1005: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g114f5dbe8a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7" name="Google Shape;1117;g114f5dbe8a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ga4135eec7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3" name="Google Shape;1123;ga4135eec7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https://livebook.manning.com/book/get-programming-with-haskell/chapter-24/20</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ga4135eec7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9" name="Google Shape;1129;ga4135eec7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ga4135eec73_0_53: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ga4135eec73_0_53: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ga4135eec73_0_60: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ga4135eec73_0_60: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df28392e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df28392e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ga4135eec7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1" name="Google Shape;1151;ga4135eec7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5" name="Shape 1155"/>
        <p:cNvGrpSpPr/>
        <p:nvPr/>
      </p:nvGrpSpPr>
      <p:grpSpPr>
        <a:xfrm>
          <a:off x="0" y="0"/>
          <a:ext cx="0" cy="0"/>
          <a:chOff x="0" y="0"/>
          <a:chExt cx="0" cy="0"/>
        </a:xfrm>
      </p:grpSpPr>
      <p:sp>
        <p:nvSpPr>
          <p:cNvPr id="1156" name="Google Shape;1156;ga4135eec73_0_71: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ga4135eec73_0_71: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1" name="Shape 1161"/>
        <p:cNvGrpSpPr/>
        <p:nvPr/>
      </p:nvGrpSpPr>
      <p:grpSpPr>
        <a:xfrm>
          <a:off x="0" y="0"/>
          <a:ext cx="0" cy="0"/>
          <a:chOff x="0" y="0"/>
          <a:chExt cx="0" cy="0"/>
        </a:xfrm>
      </p:grpSpPr>
      <p:sp>
        <p:nvSpPr>
          <p:cNvPr id="1162" name="Google Shape;1162;g9119cffe3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3" name="Google Shape;1163;g9119cffe3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df28392e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9df28392e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df28392e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9df28392e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53832a3099_1_197: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53832a3099_1_197: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53832a3099_1_207: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53832a3099_1_207: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53832a3099_1_213: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53832a3099_1_213: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9bf6c587e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9bf6c587e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ab21ed0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ab21ed0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53832a3099_1_219: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53832a3099_1_219: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95aabad18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95aabad18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95aabad18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95aabad18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95aabad18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95aabad18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53832a3099_1_141: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53832a3099_1_141: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53832a3099_1_150: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53832a3099_1_150: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95aabad18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95aabad18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53832a3099_1_160: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53832a3099_1_160: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53832a3099_1_169: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53832a3099_1_169: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53832a3099_1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53832a3099_1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551625742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551625742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53832a3099_1_240: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53832a3099_1_240: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95aabad18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95aabad18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9bf6c587e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9bf6c587e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53832a3099_1_400: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g53832a3099_1_400: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53832a3099_1_408: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g53832a3099_1_408: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c04b5c577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c04b5c577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solidFill>
                  <a:srgbClr val="FF0000"/>
                </a:solidFill>
              </a:rPr>
              <a:t>http://learnyouahaskell.com/starting-out</a:t>
            </a:r>
            <a:endParaRPr sz="2000">
              <a:solidFill>
                <a:srgbClr val="FF0000"/>
              </a:solidFill>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53832a3099_1_415: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53832a3099_1_415: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53832a3099_1_422: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g53832a3099_1_422: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53832a3099_1_430: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53832a3099_1_430: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9813e6b09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9813e6b09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99d424d70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99d424d70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Immutable - </a:t>
            </a:r>
            <a:r>
              <a:rPr lang="en" u="sng">
                <a:solidFill>
                  <a:schemeClr val="hlink"/>
                </a:solidFill>
                <a:hlinkClick r:id="rId2"/>
              </a:rPr>
              <a:t>https://medium.com/walmartglobaltech/demystifying-functional-programming-part-2-the-need-for-immutability-4f5c16ae2c9a</a:t>
            </a:r>
            <a:endParaRPr/>
          </a:p>
          <a:p>
            <a:pPr indent="0" lvl="0" marL="0" rtl="0" algn="l">
              <a:spcBef>
                <a:spcPts val="0"/>
              </a:spcBef>
              <a:spcAft>
                <a:spcPts val="0"/>
              </a:spcAft>
              <a:buNone/>
            </a:pPr>
            <a:r>
              <a:rPr lang="en"/>
              <a:t>Side effects - </a:t>
            </a:r>
            <a:r>
              <a:rPr lang="en" u="sng">
                <a:solidFill>
                  <a:schemeClr val="hlink"/>
                </a:solidFill>
                <a:hlinkClick r:id="rId3"/>
              </a:rPr>
              <a:t>https://dzone.com/articles/side-effects-1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Tutorial - </a:t>
            </a:r>
            <a:r>
              <a:rPr lang="en" u="sng">
                <a:solidFill>
                  <a:schemeClr val="hlink"/>
                </a:solidFill>
                <a:hlinkClick r:id="rId4"/>
              </a:rPr>
              <a:t>https://www.youtube.com/watch?v=Vgu82wiiZ90</a:t>
            </a:r>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9813e6b09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9813e6b09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53832a3099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53832a3099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9c85510d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9c85510d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53832a3099_1_41: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g53832a3099_1_41: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53832a3099_1_49: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g53832a3099_1_49: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53832a3099_1_56: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g53832a3099_1_56: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53832a3099_1_63: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g53832a3099_1_63: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53832a3099_1_268: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g53832a3099_1_268: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53832a3099_1_277: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g53832a3099_1_277: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53832a3099_1_344: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g53832a3099_1_344: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53832a3099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3832a3099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Immutable - </a:t>
            </a:r>
            <a:r>
              <a:rPr lang="en" u="sng">
                <a:solidFill>
                  <a:schemeClr val="hlink"/>
                </a:solidFill>
                <a:hlinkClick r:id="rId2"/>
              </a:rPr>
              <a:t>https://medium.com/walmartglobaltech/demystifying-functional-programming-part-2-the-need-for-immutability-4f5c16ae2c9a</a:t>
            </a:r>
            <a:endParaRPr/>
          </a:p>
          <a:p>
            <a:pPr indent="0" lvl="0" marL="0" rtl="0" algn="l">
              <a:spcBef>
                <a:spcPts val="0"/>
              </a:spcBef>
              <a:spcAft>
                <a:spcPts val="0"/>
              </a:spcAft>
              <a:buNone/>
            </a:pPr>
            <a:r>
              <a:rPr lang="en"/>
              <a:t>Side effects - </a:t>
            </a:r>
            <a:r>
              <a:rPr lang="en" u="sng">
                <a:solidFill>
                  <a:schemeClr val="hlink"/>
                </a:solidFill>
                <a:hlinkClick r:id="rId3"/>
              </a:rPr>
              <a:t>https://dzone.com/articles/side-effects-1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Tutorial - </a:t>
            </a:r>
            <a:r>
              <a:rPr lang="en" u="sng">
                <a:solidFill>
                  <a:schemeClr val="hlink"/>
                </a:solidFill>
                <a:hlinkClick r:id="rId4"/>
              </a:rPr>
              <a:t>https://www.youtube.com/watch?v=Vgu82wiiZ90</a:t>
            </a:r>
            <a:endParaRPr/>
          </a:p>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53832a3099_1_351: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g53832a3099_1_351: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53832a3099_1_359: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g53832a3099_1_359: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9bf6c587e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9bf6c587e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53832a3099_1_491: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g53832a3099_1_491: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53832a3099_1_499: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g53832a3099_1_499: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53832a3099_1_507: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g53832a3099_1_507: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53832a3099_1_515: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g53832a3099_1_515: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9bf6c587e6_0_57: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g9bf6c587e6_0_57: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9bf6c587e6_0_65: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g9bf6c587e6_0_65: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9bf6c587e6_0_73: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g9bf6c587e6_0_73: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99d424d70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99d424d70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53832a3099_1_523: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g53832a3099_1_523: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53832a3099_1_531: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g53832a3099_1_531: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53832a3099_1_539: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g53832a3099_1_539: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9bf6c587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9bf6c587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https://mmhaskell.com/liftoff/syntax</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fa45f3639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fa45f3639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fa45f3639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fa45f3639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fa45f36396_0_0: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gfa45f36396_0_0: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fa45f36396_0_8: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gfa45f36396_0_8: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fa45f36396_0_26: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gfa45f36396_0_26: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fa45f36396_0_34: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gfa45f36396_0_34: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53832a3099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3832a3099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fa45f36396_0_61: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gfa45f36396_0_61: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fa45f36396_0_67: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gfa45f36396_0_67: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fa45f36396_0_75: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gfa45f36396_0_75: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fa687d4bea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fa687d4bea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fa45f36396_0_99: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gfa45f36396_0_99: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fa45f36396_0_107: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gfa45f36396_0_107: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fa45f36396_0_113: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gfa45f36396_0_113: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fa45f36396_0_122: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gfa45f36396_0_122: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fa45f36396_0_130: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gfa45f36396_0_130: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fa45f36396_0_139: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gfa45f36396_0_139: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9df28392e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9df28392e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fa45f36396_0_147: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gfa45f36396_0_147: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fa45f36396_0_155: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gfa45f36396_0_155: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fa45f36396_0_166: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gfa45f36396_0_166: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fa45f36396_0_172: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gfa45f36396_0_172: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fa45f36396_0_179: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gfa45f36396_0_179: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fa45f36396_0_198: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gfa45f36396_0_198: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10a483068a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10a483068a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10a483068a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10a483068a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10a483068a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10a483068a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https://wiki.haskell.org/Let_vs._Where</a:t>
            </a:r>
            <a:endParaRPr/>
          </a:p>
          <a:p>
            <a:pPr indent="0" lvl="0" marL="0" rtl="0" algn="l">
              <a:spcBef>
                <a:spcPts val="0"/>
              </a:spcBef>
              <a:spcAft>
                <a:spcPts val="0"/>
              </a:spcAft>
              <a:buNone/>
            </a:pPr>
            <a:r>
              <a:rPr lang="en" u="sng">
                <a:solidFill>
                  <a:schemeClr val="hlink"/>
                </a:solidFill>
                <a:hlinkClick r:id="rId3"/>
              </a:rPr>
              <a:t>https://www.educba.com/haskell-let/</a:t>
            </a:r>
            <a:endParaRPr/>
          </a:p>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fa687d4bea_1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fa687d4bea_1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9d424d70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99d424d70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fa687d4bea_1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fa687d4bea_1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10a483068ab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10a483068a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10a483068ab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10a483068ab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10a483068a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10a483068a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10a483068ab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10a483068ab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10a483068ab_0_0: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g10a483068ab_0_0: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10a483068ab_0_102: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g10a483068ab_0_102: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10a483068a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10a483068a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10a483068ab_0_80: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g10a483068ab_0_80: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10a483068ab_0_87:notes"/>
          <p:cNvSpPr txBox="1"/>
          <p:nvPr>
            <p:ph idx="1" type="body"/>
          </p:nvPr>
        </p:nvSpPr>
        <p:spPr>
          <a:xfrm>
            <a:off x="884507" y="4363897"/>
            <a:ext cx="50859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g10a483068ab_0_87:notes"/>
          <p:cNvSpPr/>
          <p:nvPr>
            <p:ph idx="2" type="sldImg"/>
          </p:nvPr>
        </p:nvSpPr>
        <p:spPr>
          <a:xfrm>
            <a:off x="188383" y="681859"/>
            <a:ext cx="6551700" cy="340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hyperlink" Target="https://en.wikipedia.org/wiki/Memoization" TargetMode="External"/><Relationship Id="rId4" Type="http://schemas.openxmlformats.org/officeDocument/2006/relationships/hyperlink" Target="https://en.wikipedia.org/wiki/Optimization_(computer_science)" TargetMode="External"/><Relationship Id="rId5" Type="http://schemas.openxmlformats.org/officeDocument/2006/relationships/hyperlink" Target="https://en.wikipedia.org/wiki/Computer_programs" TargetMode="External"/><Relationship Id="rId6" Type="http://schemas.openxmlformats.org/officeDocument/2006/relationships/hyperlink" Target="https://en.wikipedia.org/wiki/Subroutine"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22.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9.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25.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24.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21.png"/><Relationship Id="rId4" Type="http://schemas.openxmlformats.org/officeDocument/2006/relationships/image" Target="../media/image23.png"/><Relationship Id="rId5" Type="http://schemas.openxmlformats.org/officeDocument/2006/relationships/image" Target="../media/image27.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hyperlink" Target="https://en.wikipedia.org/wiki/Sieve_of_Eratosthenes" TargetMode="External"/><Relationship Id="rId4" Type="http://schemas.openxmlformats.org/officeDocument/2006/relationships/image" Target="../media/image26.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haskell.org/platform/" TargetMode="External"/><Relationship Id="rId4" Type="http://schemas.openxmlformats.org/officeDocument/2006/relationships/hyperlink" Target="http://shorturl.at/BDFT7" TargetMode="External"/><Relationship Id="rId5" Type="http://schemas.openxmlformats.org/officeDocument/2006/relationships/hyperlink" Target="https://tryhaskell.org/" TargetMode="External"/><Relationship Id="rId6" Type="http://schemas.openxmlformats.org/officeDocument/2006/relationships/hyperlink" Target="https://repl.it/languages/haskell" TargetMode="External"/><Relationship Id="rId7" Type="http://schemas.openxmlformats.org/officeDocument/2006/relationships/image" Target="../media/image7.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29.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2.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hyperlink" Target="http://www.cs.nott.ac.uk/~pszgmh/pih.html#contents" TargetMode="External"/><Relationship Id="rId4" Type="http://schemas.openxmlformats.org/officeDocument/2006/relationships/hyperlink" Target="https://www.book2look.com/vbook.aspx?id=9781316626221" TargetMode="External"/><Relationship Id="rId5" Type="http://schemas.openxmlformats.org/officeDocument/2006/relationships/hyperlink" Target="https://downloads.haskell.org/~ghc/7.8.4/docs/html/users_guid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6.png"/><Relationship Id="rId5" Type="http://schemas.openxmlformats.org/officeDocument/2006/relationships/image" Target="../media/image13.png"/><Relationship Id="rId6" Type="http://schemas.openxmlformats.org/officeDocument/2006/relationships/image" Target="../media/image11.png"/><Relationship Id="rId7" Type="http://schemas.openxmlformats.org/officeDocument/2006/relationships/image" Target="../media/image16.png"/><Relationship Id="rId8"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20.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700"/>
              <a:t>Declarative Programming Paradigm: Functional Programming</a:t>
            </a:r>
            <a:endParaRPr sz="3700"/>
          </a:p>
        </p:txBody>
      </p:sp>
      <p:sp>
        <p:nvSpPr>
          <p:cNvPr id="55" name="Google Shape;55;p13"/>
          <p:cNvSpPr txBox="1"/>
          <p:nvPr>
            <p:ph idx="1" type="subTitle"/>
          </p:nvPr>
        </p:nvSpPr>
        <p:spPr>
          <a:xfrm>
            <a:off x="311700" y="30623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Module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To execute Haskell</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Interpreter - Hugs</a:t>
            </a:r>
            <a:endParaRPr/>
          </a:p>
          <a:p>
            <a:pPr indent="-317500" lvl="1" marL="914400" rtl="0" algn="l">
              <a:spcBef>
                <a:spcPts val="0"/>
              </a:spcBef>
              <a:spcAft>
                <a:spcPts val="0"/>
              </a:spcAft>
              <a:buSzPts val="1400"/>
              <a:buChar char="○"/>
            </a:pPr>
            <a:r>
              <a:rPr lang="en"/>
              <a:t>cannot be used for compiling stand-alone programs.</a:t>
            </a:r>
            <a:endParaRPr/>
          </a:p>
          <a:p>
            <a:pPr indent="-317500" lvl="1" marL="914400" rtl="0" algn="l">
              <a:spcBef>
                <a:spcPts val="0"/>
              </a:spcBef>
              <a:spcAft>
                <a:spcPts val="0"/>
              </a:spcAft>
              <a:buSzPts val="1400"/>
              <a:buChar char="○"/>
            </a:pPr>
            <a:r>
              <a:rPr lang="en"/>
              <a:t>It is used for testing and debugging programs in an interactive environment.</a:t>
            </a:r>
            <a:endParaRPr/>
          </a:p>
          <a:p>
            <a:pPr indent="0" lvl="0" marL="914400" rtl="0" algn="l">
              <a:spcBef>
                <a:spcPts val="1600"/>
              </a:spcBef>
              <a:spcAft>
                <a:spcPts val="0"/>
              </a:spcAft>
              <a:buNone/>
            </a:pPr>
            <a:r>
              <a:t/>
            </a:r>
            <a:endParaRPr/>
          </a:p>
          <a:p>
            <a:pPr indent="-342900" lvl="0" marL="457200" rtl="0" algn="l">
              <a:spcBef>
                <a:spcPts val="1600"/>
              </a:spcBef>
              <a:spcAft>
                <a:spcPts val="0"/>
              </a:spcAft>
              <a:buSzPts val="1800"/>
              <a:buChar char="●"/>
            </a:pPr>
            <a:r>
              <a:rPr lang="en"/>
              <a:t>Compiler - GHC</a:t>
            </a:r>
            <a:endParaRPr/>
          </a:p>
          <a:p>
            <a:pPr indent="-317500" lvl="1" marL="914400" rtl="0" algn="l">
              <a:spcBef>
                <a:spcPts val="0"/>
              </a:spcBef>
              <a:spcAft>
                <a:spcPts val="0"/>
              </a:spcAft>
              <a:buSzPts val="1400"/>
              <a:buChar char="○"/>
            </a:pPr>
            <a:r>
              <a:rPr lang="en"/>
              <a:t>compiler. It takes the code written in Haskell and then translates it into machine code.</a:t>
            </a:r>
            <a:endParaRPr/>
          </a:p>
          <a:p>
            <a:pPr indent="-317500" lvl="1" marL="914400" rtl="0" algn="l">
              <a:spcBef>
                <a:spcPts val="0"/>
              </a:spcBef>
              <a:spcAft>
                <a:spcPts val="0"/>
              </a:spcAft>
              <a:buSzPts val="1400"/>
              <a:buChar char="○"/>
            </a:pPr>
            <a:r>
              <a:rPr lang="en"/>
              <a:t>Glasgow Haskell Compiler (GHC) is an interpreter and a compiler </a:t>
            </a:r>
            <a:endParaRPr/>
          </a:p>
          <a:p>
            <a:pPr indent="-317500" lvl="1" marL="914400" rtl="0" algn="l">
              <a:spcBef>
                <a:spcPts val="0"/>
              </a:spcBef>
              <a:spcAft>
                <a:spcPts val="0"/>
              </a:spcAft>
              <a:buSzPts val="1400"/>
              <a:buChar char="○"/>
            </a:pPr>
            <a:r>
              <a:rPr lang="en"/>
              <a:t>It allows function definitions in the environment and implements Haskell 98 and extensions.</a:t>
            </a:r>
            <a:endParaRPr/>
          </a:p>
          <a:p>
            <a:pPr indent="0" lvl="0" marL="914400" rtl="0" algn="l">
              <a:spcBef>
                <a:spcPts val="1600"/>
              </a:spcBef>
              <a:spcAft>
                <a:spcPts val="1600"/>
              </a:spcAft>
              <a:buNone/>
            </a:pPr>
            <a:r>
              <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6" name="Shape 906"/>
        <p:cNvGrpSpPr/>
        <p:nvPr/>
      </p:nvGrpSpPr>
      <p:grpSpPr>
        <a:xfrm>
          <a:off x="0" y="0"/>
          <a:ext cx="0" cy="0"/>
          <a:chOff x="0" y="0"/>
          <a:chExt cx="0" cy="0"/>
        </a:xfrm>
      </p:grpSpPr>
      <p:sp>
        <p:nvSpPr>
          <p:cNvPr id="907" name="Google Shape;907;p112"/>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908" name="Google Shape;908;p112"/>
          <p:cNvSpPr txBox="1"/>
          <p:nvPr/>
        </p:nvSpPr>
        <p:spPr>
          <a:xfrm>
            <a:off x="492125" y="415528"/>
            <a:ext cx="8239200" cy="753900"/>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Char char="●"/>
            </a:pPr>
            <a:r>
              <a:rPr lang="en" sz="2000">
                <a:solidFill>
                  <a:schemeClr val="dk2"/>
                </a:solidFill>
              </a:rPr>
              <a:t>Functions with more than two arguments can be curried by returning nested functions:</a:t>
            </a:r>
            <a:endParaRPr sz="2000">
              <a:solidFill>
                <a:schemeClr val="dk2"/>
              </a:solidFill>
            </a:endParaRPr>
          </a:p>
        </p:txBody>
      </p:sp>
      <p:sp>
        <p:nvSpPr>
          <p:cNvPr id="909" name="Google Shape;909;p112"/>
          <p:cNvSpPr txBox="1"/>
          <p:nvPr/>
        </p:nvSpPr>
        <p:spPr>
          <a:xfrm>
            <a:off x="917575" y="1638300"/>
            <a:ext cx="7529400" cy="726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mult      :: Int → (Int → (Int → Int))</a:t>
            </a:r>
            <a:endParaRPr/>
          </a:p>
          <a:p>
            <a:pPr indent="0" lvl="0" marL="0" marR="0" rtl="0" algn="l">
              <a:lnSpc>
                <a:spcPct val="12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mult x y z = x*y*z</a:t>
            </a:r>
            <a:endParaRPr/>
          </a:p>
        </p:txBody>
      </p:sp>
      <p:sp>
        <p:nvSpPr>
          <p:cNvPr id="910" name="Google Shape;910;p112"/>
          <p:cNvSpPr/>
          <p:nvPr/>
        </p:nvSpPr>
        <p:spPr>
          <a:xfrm>
            <a:off x="1036637" y="3281363"/>
            <a:ext cx="7315200" cy="1462200"/>
          </a:xfrm>
          <a:prstGeom prst="wedgeRoundRectCallout">
            <a:avLst>
              <a:gd fmla="val 8344" name="adj1"/>
              <a:gd fmla="val -109974" name="adj2"/>
              <a:gd fmla="val 0" name="adj3"/>
            </a:avLst>
          </a:prstGeom>
          <a:no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mult takes an integer x and returns a function, which in turn takes an integer y and returns a function, which finally takes an integer z and returns the result x*y*z.</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1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curried functions?</a:t>
            </a:r>
            <a:endParaRPr/>
          </a:p>
          <a:p>
            <a:pPr indent="-342900" lvl="0" marL="457200" rtl="0" algn="l">
              <a:spcBef>
                <a:spcPts val="1600"/>
              </a:spcBef>
              <a:spcAft>
                <a:spcPts val="0"/>
              </a:spcAft>
              <a:buSzPts val="1800"/>
              <a:buChar char="●"/>
            </a:pPr>
            <a:r>
              <a:rPr lang="en"/>
              <a:t>Inputs to functions can be given later</a:t>
            </a:r>
            <a:endParaRPr/>
          </a:p>
          <a:p>
            <a:pPr indent="0" lvl="0" marL="914400" rtl="0" algn="l">
              <a:spcBef>
                <a:spcPts val="1600"/>
              </a:spcBef>
              <a:spcAft>
                <a:spcPts val="0"/>
              </a:spcAft>
              <a:buNone/>
            </a:pPr>
            <a:r>
              <a:rPr lang="en"/>
              <a:t>add x y=x+y </a:t>
            </a:r>
            <a:endParaRPr/>
          </a:p>
          <a:p>
            <a:pPr indent="0" lvl="0" marL="914400" rtl="0" algn="l">
              <a:spcBef>
                <a:spcPts val="1600"/>
              </a:spcBef>
              <a:spcAft>
                <a:spcPts val="0"/>
              </a:spcAft>
              <a:buNone/>
            </a:pPr>
            <a:r>
              <a:rPr lang="en"/>
              <a:t>map (add 1) [1,2,3]</a:t>
            </a:r>
            <a:endParaRPr/>
          </a:p>
          <a:p>
            <a:pPr indent="-317500" lvl="1" marL="914400" rtl="0" algn="l">
              <a:spcBef>
                <a:spcPts val="1600"/>
              </a:spcBef>
              <a:spcAft>
                <a:spcPts val="0"/>
              </a:spcAft>
              <a:buSzPts val="1400"/>
              <a:buChar char="○"/>
            </a:pPr>
            <a:r>
              <a:rPr lang="en"/>
              <a:t>Curried function takes parameters one at a time</a:t>
            </a:r>
            <a:endParaRPr/>
          </a:p>
          <a:p>
            <a:pPr indent="-317500" lvl="1" marL="914400" rtl="0" algn="l">
              <a:spcBef>
                <a:spcPts val="0"/>
              </a:spcBef>
              <a:spcAft>
                <a:spcPts val="0"/>
              </a:spcAft>
              <a:buSzPts val="1400"/>
              <a:buChar char="○"/>
            </a:pPr>
            <a:r>
              <a:rPr lang="en"/>
              <a:t>Here add is a general purpose function</a:t>
            </a:r>
            <a:endParaRPr/>
          </a:p>
          <a:p>
            <a:pPr indent="-317500" lvl="1" marL="914400" rtl="0" algn="l">
              <a:spcBef>
                <a:spcPts val="0"/>
              </a:spcBef>
              <a:spcAft>
                <a:spcPts val="0"/>
              </a:spcAft>
              <a:buSzPts val="1400"/>
              <a:buChar char="○"/>
            </a:pPr>
            <a:r>
              <a:rPr lang="en"/>
              <a:t>Lambda expression</a:t>
            </a:r>
            <a:endParaRPr/>
          </a:p>
          <a:p>
            <a:pPr indent="-317500" lvl="2" marL="1371600" rtl="0" algn="l">
              <a:spcBef>
                <a:spcPts val="0"/>
              </a:spcBef>
              <a:spcAft>
                <a:spcPts val="0"/>
              </a:spcAft>
              <a:buSzPts val="1400"/>
              <a:buChar char="■"/>
            </a:pPr>
            <a:r>
              <a:rPr lang="en"/>
              <a:t>a</a:t>
            </a:r>
            <a:r>
              <a:rPr lang="en"/>
              <a:t>d</a:t>
            </a:r>
            <a:r>
              <a:rPr lang="en"/>
              <a:t>d x = \y -&gt; x+y</a:t>
            </a:r>
            <a:endParaRPr/>
          </a:p>
          <a:p>
            <a:pPr indent="-317500" lvl="2" marL="1371600" rtl="0" algn="l">
              <a:spcBef>
                <a:spcPts val="0"/>
              </a:spcBef>
              <a:spcAft>
                <a:spcPts val="0"/>
              </a:spcAft>
              <a:buSzPts val="1400"/>
              <a:buChar char="■"/>
            </a:pPr>
            <a:r>
              <a:rPr lang="en"/>
              <a:t>add = \x -&gt;( \y -&gt; x+y)</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1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Evaluation order</a:t>
            </a:r>
            <a:endParaRPr/>
          </a:p>
        </p:txBody>
      </p:sp>
      <p:sp>
        <p:nvSpPr>
          <p:cNvPr id="922" name="Google Shape;922;p114"/>
          <p:cNvSpPr txBox="1"/>
          <p:nvPr>
            <p:ph idx="1" type="body"/>
          </p:nvPr>
        </p:nvSpPr>
        <p:spPr>
          <a:xfrm>
            <a:off x="311700" y="1152475"/>
            <a:ext cx="8520600" cy="39285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chemeClr val="dk2"/>
              </a:buClr>
              <a:buSzPts val="2000"/>
              <a:buChar char="●"/>
            </a:pPr>
            <a:r>
              <a:rPr lang="en" sz="2000"/>
              <a:t>Do not evaluate an expression unless its value is needed </a:t>
            </a:r>
            <a:endParaRPr sz="2000"/>
          </a:p>
          <a:p>
            <a:pPr indent="-355600" lvl="0" marL="457200" marR="0" rtl="0" algn="l">
              <a:lnSpc>
                <a:spcPct val="100000"/>
              </a:lnSpc>
              <a:spcBef>
                <a:spcPts val="0"/>
              </a:spcBef>
              <a:spcAft>
                <a:spcPts val="0"/>
              </a:spcAft>
              <a:buClr>
                <a:schemeClr val="dk2"/>
              </a:buClr>
              <a:buSzPts val="2000"/>
              <a:buChar char="●"/>
            </a:pPr>
            <a:r>
              <a:rPr b="1" lang="en" sz="2000"/>
              <a:t>Avoids repeated evaluations,</a:t>
            </a:r>
            <a:r>
              <a:rPr lang="en" sz="2000"/>
              <a:t> referred to as</a:t>
            </a:r>
            <a:r>
              <a:rPr b="1" lang="en" sz="2000"/>
              <a:t> Lazy evaluation</a:t>
            </a:r>
            <a:r>
              <a:rPr lang="en" sz="2000"/>
              <a:t> ( contrast to eager / strict evaluation)</a:t>
            </a:r>
            <a:endParaRPr sz="2000"/>
          </a:p>
          <a:p>
            <a:pPr indent="-355600" lvl="0" marL="457200" marR="0" rtl="0" algn="l">
              <a:lnSpc>
                <a:spcPct val="100000"/>
              </a:lnSpc>
              <a:spcBef>
                <a:spcPts val="0"/>
              </a:spcBef>
              <a:spcAft>
                <a:spcPts val="0"/>
              </a:spcAft>
              <a:buClr>
                <a:schemeClr val="dk2"/>
              </a:buClr>
              <a:buSzPts val="2000"/>
              <a:buChar char="●"/>
            </a:pPr>
            <a:r>
              <a:rPr lang="en" sz="2000"/>
              <a:t>Performance increases by avoiding needless calculations,ensures </a:t>
            </a:r>
            <a:r>
              <a:rPr b="1" lang="en" sz="2000"/>
              <a:t>early termination</a:t>
            </a:r>
            <a:r>
              <a:rPr lang="en" sz="2000"/>
              <a:t> whenever possible</a:t>
            </a:r>
            <a:endParaRPr sz="2000"/>
          </a:p>
          <a:p>
            <a:pPr indent="-355600" lvl="0" marL="457200" marR="0" rtl="0" algn="l">
              <a:lnSpc>
                <a:spcPct val="100000"/>
              </a:lnSpc>
              <a:spcBef>
                <a:spcPts val="0"/>
              </a:spcBef>
              <a:spcAft>
                <a:spcPts val="0"/>
              </a:spcAft>
              <a:buClr>
                <a:schemeClr val="dk2"/>
              </a:buClr>
              <a:buSzPts val="2000"/>
              <a:buChar char="●"/>
            </a:pPr>
            <a:r>
              <a:rPr lang="en" sz="2000"/>
              <a:t>Supports programs with </a:t>
            </a:r>
            <a:r>
              <a:rPr b="1" lang="en" sz="2000"/>
              <a:t>infinite lists</a:t>
            </a:r>
            <a:endParaRPr b="1" sz="2000"/>
          </a:p>
          <a:p>
            <a:pPr indent="-355600" lvl="0" marL="457200" marR="0" rtl="0" algn="l">
              <a:lnSpc>
                <a:spcPct val="100000"/>
              </a:lnSpc>
              <a:spcBef>
                <a:spcPts val="0"/>
              </a:spcBef>
              <a:spcAft>
                <a:spcPts val="0"/>
              </a:spcAft>
              <a:buClr>
                <a:schemeClr val="dk2"/>
              </a:buClr>
              <a:buSzPts val="2000"/>
              <a:buChar char="●"/>
            </a:pPr>
            <a:r>
              <a:rPr lang="en" sz="2000"/>
              <a:t>Allows programs to be more modular </a:t>
            </a:r>
            <a:endParaRPr sz="2000"/>
          </a:p>
          <a:p>
            <a:pPr indent="-355600" lvl="0" marL="457200" marR="0" rtl="0" algn="l">
              <a:lnSpc>
                <a:spcPct val="100000"/>
              </a:lnSpc>
              <a:spcBef>
                <a:spcPts val="0"/>
              </a:spcBef>
              <a:spcAft>
                <a:spcPts val="0"/>
              </a:spcAft>
              <a:buClr>
                <a:schemeClr val="dk2"/>
              </a:buClr>
              <a:buSzPts val="2000"/>
              <a:buChar char="●"/>
            </a:pPr>
            <a:r>
              <a:rPr lang="en" sz="2000"/>
              <a:t>Lazy evaluation is often combined with </a:t>
            </a:r>
            <a:r>
              <a:rPr b="1" lang="en" sz="2000">
                <a:uFill>
                  <a:noFill/>
                </a:uFill>
                <a:hlinkClick r:id="rId3"/>
              </a:rPr>
              <a:t>memoization</a:t>
            </a:r>
            <a:endParaRPr b="1" sz="2000"/>
          </a:p>
          <a:p>
            <a:pPr indent="-355600" lvl="0" marL="914400" marR="0" rtl="0" algn="l">
              <a:lnSpc>
                <a:spcPct val="100000"/>
              </a:lnSpc>
              <a:spcBef>
                <a:spcPts val="0"/>
              </a:spcBef>
              <a:spcAft>
                <a:spcPts val="0"/>
              </a:spcAft>
              <a:buClr>
                <a:schemeClr val="dk2"/>
              </a:buClr>
              <a:buSzPts val="2000"/>
              <a:buChar char="●"/>
            </a:pPr>
            <a:r>
              <a:rPr lang="en" sz="2000">
                <a:uFill>
                  <a:noFill/>
                </a:uFill>
                <a:hlinkClick r:id="rId4"/>
              </a:rPr>
              <a:t>optimization</a:t>
            </a:r>
            <a:r>
              <a:rPr lang="en" sz="2000"/>
              <a:t> technique used primarily to speed up </a:t>
            </a:r>
            <a:r>
              <a:rPr lang="en" sz="2000">
                <a:uFill>
                  <a:noFill/>
                </a:uFill>
                <a:hlinkClick r:id="rId5"/>
              </a:rPr>
              <a:t>computer programs</a:t>
            </a:r>
            <a:r>
              <a:rPr lang="en" sz="2000"/>
              <a:t> by storing the results of expensive </a:t>
            </a:r>
            <a:r>
              <a:rPr lang="en" sz="2000">
                <a:uFill>
                  <a:noFill/>
                </a:uFill>
                <a:hlinkClick r:id="rId6"/>
              </a:rPr>
              <a:t>function calls</a:t>
            </a:r>
            <a:r>
              <a:rPr lang="en" sz="2000"/>
              <a:t> and returning the cached result when the same inputs occur again</a:t>
            </a:r>
            <a:r>
              <a:rPr lang="en" sz="1800"/>
              <a:t>. </a:t>
            </a:r>
            <a:endParaRPr sz="2300">
              <a:solidFill>
                <a:schemeClr val="dk1"/>
              </a:solidFill>
            </a:endParaRPr>
          </a:p>
          <a:p>
            <a:pPr indent="0" lvl="0" marL="457200" marR="0" rtl="0" algn="l">
              <a:lnSpc>
                <a:spcPct val="100000"/>
              </a:lnSpc>
              <a:spcBef>
                <a:spcPts val="0"/>
              </a:spcBef>
              <a:spcAft>
                <a:spcPts val="0"/>
              </a:spcAft>
              <a:buNone/>
            </a:pPr>
            <a:r>
              <a:t/>
            </a:r>
            <a:endParaRPr sz="2000"/>
          </a:p>
          <a:p>
            <a:pPr indent="0" lvl="0" marL="0" rtl="0" algn="l">
              <a:spcBef>
                <a:spcPts val="0"/>
              </a:spcBef>
              <a:spcAft>
                <a:spcPts val="1600"/>
              </a:spcAft>
              <a:buNone/>
            </a:pPr>
            <a:r>
              <a:t/>
            </a:r>
            <a:endParaRPr sz="2300">
              <a:solidFill>
                <a:schemeClr val="dk1"/>
              </a:solidFill>
            </a:endParaRPr>
          </a:p>
        </p:txBody>
      </p:sp>
      <p:graphicFrame>
        <p:nvGraphicFramePr>
          <p:cNvPr id="923" name="Google Shape;923;p114"/>
          <p:cNvGraphicFramePr/>
          <p:nvPr/>
        </p:nvGraphicFramePr>
        <p:xfrm>
          <a:off x="152400" y="152400"/>
          <a:ext cx="3000000" cy="3000000"/>
        </p:xfrm>
        <a:graphic>
          <a:graphicData uri="http://schemas.openxmlformats.org/drawingml/2006/table">
            <a:tbl>
              <a:tblPr>
                <a:noFill/>
                <a:tableStyleId>{46B51227-0816-4837-B5CA-9936870E95E6}</a:tableStyleId>
              </a:tblPr>
              <a:tblGrid>
                <a:gridCol w="1933575"/>
              </a:tblGrid>
              <a:tr h="200025">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1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Expression is evaluated or reduced by successfully applying the definition until no further simplification is possible</a:t>
            </a:r>
            <a:endParaRPr/>
          </a:p>
        </p:txBody>
      </p:sp>
      <p:pic>
        <p:nvPicPr>
          <p:cNvPr id="930" name="Google Shape;930;p115"/>
          <p:cNvPicPr preferRelativeResize="0"/>
          <p:nvPr/>
        </p:nvPicPr>
        <p:blipFill>
          <a:blip r:embed="rId3">
            <a:alphaModFix/>
          </a:blip>
          <a:stretch>
            <a:fillRect/>
          </a:stretch>
        </p:blipFill>
        <p:spPr>
          <a:xfrm>
            <a:off x="835300" y="1859050"/>
            <a:ext cx="3977325" cy="3416400"/>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1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Also there could another possible reduction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In Haskell Different ways of evaluation always gives same result</a:t>
            </a:r>
            <a:endParaRPr/>
          </a:p>
        </p:txBody>
      </p:sp>
      <p:pic>
        <p:nvPicPr>
          <p:cNvPr id="937" name="Google Shape;937;p116"/>
          <p:cNvPicPr preferRelativeResize="0"/>
          <p:nvPr/>
        </p:nvPicPr>
        <p:blipFill>
          <a:blip r:embed="rId3">
            <a:alphaModFix/>
          </a:blip>
          <a:stretch>
            <a:fillRect/>
          </a:stretch>
        </p:blipFill>
        <p:spPr>
          <a:xfrm>
            <a:off x="1365369" y="1634981"/>
            <a:ext cx="2910625" cy="2771350"/>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1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Reduction </a:t>
            </a:r>
            <a:r>
              <a:rPr lang="en"/>
              <a:t>Strategy</a:t>
            </a:r>
            <a:endParaRPr/>
          </a:p>
          <a:p>
            <a:pPr indent="-342900" lvl="0" marL="457200" marR="0" rtl="0" algn="l">
              <a:lnSpc>
                <a:spcPct val="100000"/>
              </a:lnSpc>
              <a:spcBef>
                <a:spcPts val="0"/>
              </a:spcBef>
              <a:spcAft>
                <a:spcPts val="0"/>
              </a:spcAft>
              <a:buSzPts val="1800"/>
              <a:buChar char="●"/>
            </a:pPr>
            <a:r>
              <a:rPr lang="en"/>
              <a:t>Common strategy for redex ( reducible subexpression) </a:t>
            </a:r>
            <a:endParaRPr/>
          </a:p>
          <a:p>
            <a:pPr indent="-317500" lvl="1" marL="914400" marR="0" rtl="0" algn="l">
              <a:lnSpc>
                <a:spcPct val="100000"/>
              </a:lnSpc>
              <a:spcBef>
                <a:spcPts val="0"/>
              </a:spcBef>
              <a:spcAft>
                <a:spcPts val="0"/>
              </a:spcAft>
              <a:buSzPts val="1400"/>
              <a:buChar char="○"/>
            </a:pPr>
            <a:r>
              <a:rPr lang="en" sz="1800"/>
              <a:t>Innermost reduction</a:t>
            </a:r>
            <a:endParaRPr sz="1800"/>
          </a:p>
          <a:p>
            <a:pPr indent="-317500" lvl="1" marL="914400" marR="0" rtl="0" algn="l">
              <a:lnSpc>
                <a:spcPct val="100000"/>
              </a:lnSpc>
              <a:spcBef>
                <a:spcPts val="0"/>
              </a:spcBef>
              <a:spcAft>
                <a:spcPts val="0"/>
              </a:spcAft>
              <a:buSzPts val="1400"/>
              <a:buChar char="○"/>
            </a:pPr>
            <a:r>
              <a:rPr lang="en" sz="1800"/>
              <a:t>Outermost reduction</a:t>
            </a:r>
            <a:endParaRPr sz="1800"/>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342900" lvl="0" marL="457200" marR="0" rtl="0" algn="l">
              <a:lnSpc>
                <a:spcPct val="100000"/>
              </a:lnSpc>
              <a:spcBef>
                <a:spcPts val="0"/>
              </a:spcBef>
              <a:spcAft>
                <a:spcPts val="0"/>
              </a:spcAft>
              <a:buSzPts val="1800"/>
              <a:buChar char="●"/>
            </a:pPr>
            <a:r>
              <a:rPr lang="en"/>
              <a:t>The outermost is inefficient - duplication in calculations</a:t>
            </a:r>
            <a:endParaRPr/>
          </a:p>
          <a:p>
            <a:pPr indent="0" lvl="0" marL="457200" marR="0" rtl="0" algn="l">
              <a:lnSpc>
                <a:spcPct val="100000"/>
              </a:lnSpc>
              <a:spcBef>
                <a:spcPts val="0"/>
              </a:spcBef>
              <a:spcAft>
                <a:spcPts val="0"/>
              </a:spcAft>
              <a:buNone/>
            </a:pPr>
            <a:r>
              <a:t/>
            </a:r>
            <a:endParaRPr/>
          </a:p>
        </p:txBody>
      </p:sp>
      <p:pic>
        <p:nvPicPr>
          <p:cNvPr id="944" name="Google Shape;944;p117"/>
          <p:cNvPicPr preferRelativeResize="0"/>
          <p:nvPr/>
        </p:nvPicPr>
        <p:blipFill>
          <a:blip r:embed="rId3">
            <a:alphaModFix/>
          </a:blip>
          <a:stretch>
            <a:fillRect/>
          </a:stretch>
        </p:blipFill>
        <p:spPr>
          <a:xfrm>
            <a:off x="2478500" y="2346050"/>
            <a:ext cx="3614525" cy="2426175"/>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1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18"/>
          <p:cNvSpPr txBox="1"/>
          <p:nvPr>
            <p:ph idx="1" type="body"/>
          </p:nvPr>
        </p:nvSpPr>
        <p:spPr>
          <a:xfrm>
            <a:off x="311700" y="1152475"/>
            <a:ext cx="8520600" cy="378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problem can be solved using pointer to indicate sharing of evaluation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This gives rise to new reduction strategy  </a:t>
            </a:r>
            <a:endParaRPr/>
          </a:p>
          <a:p>
            <a:pPr indent="-342900" lvl="0" marL="457200" rtl="0" algn="l">
              <a:spcBef>
                <a:spcPts val="0"/>
              </a:spcBef>
              <a:spcAft>
                <a:spcPts val="0"/>
              </a:spcAft>
              <a:buSzPts val="1800"/>
              <a:buChar char="●"/>
            </a:pPr>
            <a:r>
              <a:rPr b="1" lang="en"/>
              <a:t>Lazy evaluation = outermost evaluation + sharing</a:t>
            </a:r>
            <a:endParaRPr b="1"/>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951" name="Google Shape;951;p118"/>
          <p:cNvPicPr preferRelativeResize="0"/>
          <p:nvPr/>
        </p:nvPicPr>
        <p:blipFill>
          <a:blip r:embed="rId3">
            <a:alphaModFix/>
          </a:blip>
          <a:stretch>
            <a:fillRect/>
          </a:stretch>
        </p:blipFill>
        <p:spPr>
          <a:xfrm>
            <a:off x="1693950" y="1547375"/>
            <a:ext cx="4154750" cy="2664000"/>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119"/>
          <p:cNvSpPr txBox="1"/>
          <p:nvPr>
            <p:ph idx="1" type="body"/>
          </p:nvPr>
        </p:nvSpPr>
        <p:spPr>
          <a:xfrm>
            <a:off x="311700" y="238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Innermost                                                      Lazy Evaluation</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l">
              <a:lnSpc>
                <a:spcPct val="150000"/>
              </a:lnSpc>
              <a:spcBef>
                <a:spcPts val="1600"/>
              </a:spcBef>
              <a:spcAft>
                <a:spcPts val="0"/>
              </a:spcAft>
              <a:buNone/>
            </a:pPr>
            <a:r>
              <a:t/>
            </a:r>
            <a:endParaRPr b="1"/>
          </a:p>
          <a:p>
            <a:pPr indent="0" lvl="0" marL="0" rtl="0" algn="l">
              <a:lnSpc>
                <a:spcPct val="150000"/>
              </a:lnSpc>
              <a:spcBef>
                <a:spcPts val="0"/>
              </a:spcBef>
              <a:spcAft>
                <a:spcPts val="0"/>
              </a:spcAft>
              <a:buNone/>
            </a:pPr>
            <a:r>
              <a:rPr b="1" lang="en"/>
              <a:t>Does not terminate                                      terminates</a:t>
            </a:r>
            <a:endParaRPr b="1"/>
          </a:p>
          <a:p>
            <a:pPr indent="-342900" lvl="0" marL="457200" rtl="0" algn="l">
              <a:lnSpc>
                <a:spcPct val="150000"/>
              </a:lnSpc>
              <a:spcBef>
                <a:spcPts val="0"/>
              </a:spcBef>
              <a:spcAft>
                <a:spcPts val="0"/>
              </a:spcAft>
              <a:buSzPts val="1800"/>
              <a:buChar char="●"/>
            </a:pPr>
            <a:r>
              <a:rPr lang="en"/>
              <a:t>Using lazy evaluation only the first value in the list ones is produced, since it is all that is required</a:t>
            </a:r>
            <a:endParaRPr/>
          </a:p>
          <a:p>
            <a:pPr indent="-342900" lvl="0" marL="457200" rtl="0" algn="l">
              <a:spcBef>
                <a:spcPts val="0"/>
              </a:spcBef>
              <a:spcAft>
                <a:spcPts val="0"/>
              </a:spcAft>
              <a:buSzPts val="1800"/>
              <a:buChar char="●"/>
            </a:pPr>
            <a:r>
              <a:rPr lang="en"/>
              <a:t>Lazy evaluation allows us to make the program more modular</a:t>
            </a:r>
            <a:endParaRPr/>
          </a:p>
          <a:p>
            <a:pPr indent="-342900" lvl="0" marL="457200" rtl="0" algn="l">
              <a:spcBef>
                <a:spcPts val="0"/>
              </a:spcBef>
              <a:spcAft>
                <a:spcPts val="0"/>
              </a:spcAft>
              <a:buSzPts val="1800"/>
              <a:buChar char="●"/>
            </a:pPr>
            <a:r>
              <a:rPr lang="en"/>
              <a:t>By separating the control and data</a:t>
            </a:r>
            <a:endParaRPr/>
          </a:p>
          <a:p>
            <a:pPr indent="0" lvl="0" marL="457200" rtl="0" algn="l">
              <a:spcBef>
                <a:spcPts val="0"/>
              </a:spcBef>
              <a:spcAft>
                <a:spcPts val="0"/>
              </a:spcAft>
              <a:buNone/>
            </a:pPr>
            <a:r>
              <a:rPr lang="en"/>
              <a:t>            take 5 ones</a:t>
            </a:r>
            <a:endParaRPr/>
          </a:p>
        </p:txBody>
      </p:sp>
      <p:pic>
        <p:nvPicPr>
          <p:cNvPr id="957" name="Google Shape;957;p119"/>
          <p:cNvPicPr preferRelativeResize="0"/>
          <p:nvPr/>
        </p:nvPicPr>
        <p:blipFill>
          <a:blip r:embed="rId3">
            <a:alphaModFix/>
          </a:blip>
          <a:stretch>
            <a:fillRect/>
          </a:stretch>
        </p:blipFill>
        <p:spPr>
          <a:xfrm>
            <a:off x="5000134" y="1019184"/>
            <a:ext cx="3832175" cy="1065376"/>
          </a:xfrm>
          <a:prstGeom prst="rect">
            <a:avLst/>
          </a:prstGeom>
          <a:noFill/>
          <a:ln>
            <a:noFill/>
          </a:ln>
        </p:spPr>
      </p:pic>
      <p:pic>
        <p:nvPicPr>
          <p:cNvPr id="958" name="Google Shape;958;p119"/>
          <p:cNvPicPr preferRelativeResize="0"/>
          <p:nvPr/>
        </p:nvPicPr>
        <p:blipFill>
          <a:blip r:embed="rId4">
            <a:alphaModFix/>
          </a:blip>
          <a:stretch>
            <a:fillRect/>
          </a:stretch>
        </p:blipFill>
        <p:spPr>
          <a:xfrm>
            <a:off x="311700" y="665850"/>
            <a:ext cx="4345700" cy="1843175"/>
          </a:xfrm>
          <a:prstGeom prst="rect">
            <a:avLst/>
          </a:prstGeom>
          <a:noFill/>
          <a:ln>
            <a:noFill/>
          </a:ln>
        </p:spPr>
      </p:pic>
      <p:pic>
        <p:nvPicPr>
          <p:cNvPr id="959" name="Google Shape;959;p119"/>
          <p:cNvPicPr preferRelativeResize="0"/>
          <p:nvPr/>
        </p:nvPicPr>
        <p:blipFill>
          <a:blip r:embed="rId5">
            <a:alphaModFix/>
          </a:blip>
          <a:stretch>
            <a:fillRect/>
          </a:stretch>
        </p:blipFill>
        <p:spPr>
          <a:xfrm>
            <a:off x="7128325" y="4002100"/>
            <a:ext cx="2376800" cy="1141400"/>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1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r>
              <a:rPr lang="en"/>
              <a:t> </a:t>
            </a:r>
            <a:r>
              <a:rPr lang="en">
                <a:uFill>
                  <a:noFill/>
                </a:uFill>
                <a:hlinkClick r:id="rId3"/>
              </a:rPr>
              <a:t>sieve of Eratosthenes</a:t>
            </a:r>
            <a:r>
              <a:rPr lang="en"/>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sz="1550">
                <a:solidFill>
                  <a:schemeClr val="dk1"/>
                </a:solidFill>
                <a:latin typeface="Cambria"/>
                <a:ea typeface="Cambria"/>
                <a:cs typeface="Cambria"/>
                <a:sym typeface="Cambria"/>
              </a:rPr>
              <a:t>Solution:</a:t>
            </a:r>
            <a:endParaRPr sz="1550">
              <a:solidFill>
                <a:schemeClr val="dk1"/>
              </a:solidFill>
              <a:latin typeface="Cambria"/>
              <a:ea typeface="Cambria"/>
              <a:cs typeface="Cambria"/>
              <a:sym typeface="Cambria"/>
            </a:endParaRPr>
          </a:p>
          <a:p>
            <a:pPr indent="0" lvl="0" marL="0" rtl="0" algn="l">
              <a:spcBef>
                <a:spcPts val="0"/>
              </a:spcBef>
              <a:spcAft>
                <a:spcPts val="0"/>
              </a:spcAft>
              <a:buNone/>
            </a:pPr>
            <a:r>
              <a:rPr lang="en" sz="1550">
                <a:solidFill>
                  <a:schemeClr val="dk1"/>
                </a:solidFill>
                <a:latin typeface="Cambria"/>
                <a:ea typeface="Cambria"/>
                <a:cs typeface="Cambria"/>
                <a:sym typeface="Cambria"/>
              </a:rPr>
              <a:t>primes </a:t>
            </a:r>
            <a:r>
              <a:rPr lang="en" sz="1550">
                <a:solidFill>
                  <a:srgbClr val="262C6A"/>
                </a:solidFill>
                <a:latin typeface="Cambria"/>
                <a:ea typeface="Cambria"/>
                <a:cs typeface="Cambria"/>
                <a:sym typeface="Cambria"/>
              </a:rPr>
              <a:t>=</a:t>
            </a:r>
            <a:r>
              <a:rPr lang="en" sz="1550">
                <a:solidFill>
                  <a:schemeClr val="dk1"/>
                </a:solidFill>
                <a:latin typeface="Cambria"/>
                <a:ea typeface="Cambria"/>
                <a:cs typeface="Cambria"/>
                <a:sym typeface="Cambria"/>
              </a:rPr>
              <a:t> sieve [</a:t>
            </a:r>
            <a:r>
              <a:rPr lang="en" sz="1550">
                <a:solidFill>
                  <a:srgbClr val="262C6A"/>
                </a:solidFill>
                <a:latin typeface="Cambria"/>
                <a:ea typeface="Cambria"/>
                <a:cs typeface="Cambria"/>
                <a:sym typeface="Cambria"/>
              </a:rPr>
              <a:t>2</a:t>
            </a:r>
            <a:r>
              <a:rPr lang="en" sz="1550">
                <a:solidFill>
                  <a:schemeClr val="dk1"/>
                </a:solidFill>
                <a:latin typeface="Cambria"/>
                <a:ea typeface="Cambria"/>
                <a:cs typeface="Cambria"/>
                <a:sym typeface="Cambria"/>
              </a:rPr>
              <a:t>..]</a:t>
            </a:r>
            <a:endParaRPr sz="1550">
              <a:solidFill>
                <a:schemeClr val="dk1"/>
              </a:solidFill>
              <a:latin typeface="Cambria"/>
              <a:ea typeface="Cambria"/>
              <a:cs typeface="Cambria"/>
              <a:sym typeface="Cambria"/>
            </a:endParaRPr>
          </a:p>
          <a:p>
            <a:pPr indent="0" lvl="0" marL="0" rtl="0" algn="l">
              <a:spcBef>
                <a:spcPts val="0"/>
              </a:spcBef>
              <a:spcAft>
                <a:spcPts val="0"/>
              </a:spcAft>
              <a:buNone/>
            </a:pPr>
            <a:r>
              <a:rPr lang="en" sz="1550">
                <a:solidFill>
                  <a:schemeClr val="dk1"/>
                </a:solidFill>
                <a:latin typeface="Cambria"/>
                <a:ea typeface="Cambria"/>
                <a:cs typeface="Cambria"/>
                <a:sym typeface="Cambria"/>
              </a:rPr>
              <a:t>sieve (p:ps) </a:t>
            </a:r>
            <a:r>
              <a:rPr lang="en" sz="1550">
                <a:solidFill>
                  <a:srgbClr val="262C6A"/>
                </a:solidFill>
                <a:latin typeface="Cambria"/>
                <a:ea typeface="Cambria"/>
                <a:cs typeface="Cambria"/>
                <a:sym typeface="Cambria"/>
              </a:rPr>
              <a:t>=</a:t>
            </a:r>
            <a:r>
              <a:rPr lang="en" sz="1550">
                <a:solidFill>
                  <a:schemeClr val="dk1"/>
                </a:solidFill>
                <a:latin typeface="Cambria"/>
                <a:ea typeface="Cambria"/>
                <a:cs typeface="Cambria"/>
                <a:sym typeface="Cambria"/>
              </a:rPr>
              <a:t> p : sieve [ x | x </a:t>
            </a:r>
            <a:r>
              <a:rPr lang="en" sz="1550">
                <a:solidFill>
                  <a:srgbClr val="262C6A"/>
                </a:solidFill>
                <a:latin typeface="Cambria"/>
                <a:ea typeface="Cambria"/>
                <a:cs typeface="Cambria"/>
                <a:sym typeface="Cambria"/>
              </a:rPr>
              <a:t>&lt;-</a:t>
            </a:r>
            <a:r>
              <a:rPr lang="en" sz="1550">
                <a:solidFill>
                  <a:schemeClr val="dk1"/>
                </a:solidFill>
                <a:latin typeface="Cambria"/>
                <a:ea typeface="Cambria"/>
                <a:cs typeface="Cambria"/>
                <a:sym typeface="Cambria"/>
              </a:rPr>
              <a:t> ps, mod x p /= </a:t>
            </a:r>
            <a:r>
              <a:rPr lang="en" sz="1550">
                <a:solidFill>
                  <a:srgbClr val="262C6A"/>
                </a:solidFill>
                <a:latin typeface="Cambria"/>
                <a:ea typeface="Cambria"/>
                <a:cs typeface="Cambria"/>
                <a:sym typeface="Cambria"/>
              </a:rPr>
              <a:t>0</a:t>
            </a:r>
            <a:r>
              <a:rPr lang="en" sz="1550">
                <a:solidFill>
                  <a:schemeClr val="dk1"/>
                </a:solidFill>
                <a:latin typeface="Cambria"/>
                <a:ea typeface="Cambria"/>
                <a:cs typeface="Cambria"/>
                <a:sym typeface="Cambria"/>
              </a:rPr>
              <a:t> ]</a:t>
            </a:r>
            <a:endParaRPr sz="1550">
              <a:solidFill>
                <a:schemeClr val="dk1"/>
              </a:solidFill>
              <a:latin typeface="Cambria"/>
              <a:ea typeface="Cambria"/>
              <a:cs typeface="Cambria"/>
              <a:sym typeface="Cambria"/>
            </a:endParaRPr>
          </a:p>
          <a:p>
            <a:pPr indent="0" lvl="0" marL="0" rtl="0" algn="l">
              <a:spcBef>
                <a:spcPts val="1600"/>
              </a:spcBef>
              <a:spcAft>
                <a:spcPts val="0"/>
              </a:spcAft>
              <a:buClr>
                <a:schemeClr val="dk1"/>
              </a:buClr>
              <a:buSzPts val="1100"/>
              <a:buFont typeface="Arial"/>
              <a:buNone/>
            </a:pPr>
            <a:r>
              <a:rPr lang="en" sz="1550">
                <a:solidFill>
                  <a:schemeClr val="dk1"/>
                </a:solidFill>
                <a:latin typeface="Cambria"/>
                <a:ea typeface="Cambria"/>
                <a:cs typeface="Cambria"/>
                <a:sym typeface="Cambria"/>
              </a:rPr>
              <a:t>Demo https://doisinkidney.com/posts/2018-11-10-a-very-simple-prime-sieve.html</a:t>
            </a:r>
            <a:endParaRPr sz="1550">
              <a:solidFill>
                <a:schemeClr val="dk1"/>
              </a:solidFill>
              <a:latin typeface="Cambria"/>
              <a:ea typeface="Cambria"/>
              <a:cs typeface="Cambria"/>
              <a:sym typeface="Cambria"/>
            </a:endParaRPr>
          </a:p>
          <a:p>
            <a:pPr indent="0" lvl="0" marL="0" rtl="0" algn="l">
              <a:spcBef>
                <a:spcPts val="1600"/>
              </a:spcBef>
              <a:spcAft>
                <a:spcPts val="1600"/>
              </a:spcAft>
              <a:buNone/>
            </a:pPr>
            <a:r>
              <a:t/>
            </a:r>
            <a:endParaRPr/>
          </a:p>
        </p:txBody>
      </p:sp>
      <p:pic>
        <p:nvPicPr>
          <p:cNvPr id="966" name="Google Shape;966;p120"/>
          <p:cNvPicPr preferRelativeResize="0"/>
          <p:nvPr/>
        </p:nvPicPr>
        <p:blipFill>
          <a:blip r:embed="rId4">
            <a:alphaModFix/>
          </a:blip>
          <a:stretch>
            <a:fillRect/>
          </a:stretch>
        </p:blipFill>
        <p:spPr>
          <a:xfrm>
            <a:off x="1074825" y="1603850"/>
            <a:ext cx="4175550" cy="1706400"/>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1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Lazy evaluation: </a:t>
            </a:r>
            <a:endParaRPr/>
          </a:p>
          <a:p>
            <a:pPr indent="-342900" lvl="0" marL="457200" rtl="0" algn="l">
              <a:spcBef>
                <a:spcPts val="1600"/>
              </a:spcBef>
              <a:spcAft>
                <a:spcPts val="0"/>
              </a:spcAft>
              <a:buSzPts val="1800"/>
              <a:buChar char="●"/>
            </a:pPr>
            <a:r>
              <a:rPr lang="en"/>
              <a:t>reduces arguments only if used, but at most once </a:t>
            </a:r>
            <a:endParaRPr/>
          </a:p>
          <a:p>
            <a:pPr indent="-342900" lvl="0" marL="457200" rtl="0" algn="l">
              <a:spcBef>
                <a:spcPts val="0"/>
              </a:spcBef>
              <a:spcAft>
                <a:spcPts val="0"/>
              </a:spcAft>
              <a:buSzPts val="1800"/>
              <a:buChar char="●"/>
            </a:pPr>
            <a:r>
              <a:rPr lang="en"/>
              <a:t>essentially, an efficient implementation of normal order reduction </a:t>
            </a:r>
            <a:endParaRPr/>
          </a:p>
          <a:p>
            <a:pPr indent="-342900" lvl="0" marL="457200" rtl="0" algn="l">
              <a:spcBef>
                <a:spcPts val="0"/>
              </a:spcBef>
              <a:spcAft>
                <a:spcPts val="0"/>
              </a:spcAft>
              <a:buSzPts val="1800"/>
              <a:buChar char="●"/>
            </a:pPr>
            <a:r>
              <a:rPr lang="en"/>
              <a:t>corresponds to “</a:t>
            </a:r>
            <a:r>
              <a:rPr b="1" lang="en"/>
              <a:t>call by need”</a:t>
            </a:r>
            <a:r>
              <a:rPr lang="en"/>
              <a:t> parameter passing scheme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000000"/>
                </a:solidFill>
              </a:rPr>
              <a:t>For Offline : </a:t>
            </a:r>
            <a:r>
              <a:rPr b="1" lang="en">
                <a:solidFill>
                  <a:srgbClr val="000000"/>
                </a:solidFill>
              </a:rPr>
              <a:t>Install haskell</a:t>
            </a:r>
            <a:endParaRPr b="1">
              <a:solidFill>
                <a:srgbClr val="000000"/>
              </a:solidFill>
            </a:endParaRPr>
          </a:p>
          <a:p>
            <a:pPr indent="0" lvl="0" marL="0" rtl="0" algn="l">
              <a:spcBef>
                <a:spcPts val="0"/>
              </a:spcBef>
              <a:spcAft>
                <a:spcPts val="0"/>
              </a:spcAft>
              <a:buNone/>
            </a:pPr>
            <a:r>
              <a:rPr lang="en" u="sng">
                <a:solidFill>
                  <a:schemeClr val="hlink"/>
                </a:solidFill>
                <a:hlinkClick r:id="rId3"/>
              </a:rPr>
              <a:t>https://www.haskell.org/platform/</a:t>
            </a:r>
            <a:endParaRPr/>
          </a:p>
          <a:p>
            <a:pPr indent="0" lvl="0" marL="0" rtl="0" algn="l">
              <a:spcBef>
                <a:spcPts val="0"/>
              </a:spcBef>
              <a:spcAft>
                <a:spcPts val="0"/>
              </a:spcAft>
              <a:buNone/>
            </a:pPr>
            <a:r>
              <a:rPr lang="en"/>
              <a:t>Refer: </a:t>
            </a:r>
            <a:r>
              <a:rPr lang="en" sz="1000" u="sng">
                <a:solidFill>
                  <a:schemeClr val="hlink"/>
                </a:solidFill>
                <a:highlight>
                  <a:srgbClr val="FFFFFF"/>
                </a:highlight>
                <a:latin typeface="Roboto"/>
                <a:ea typeface="Roboto"/>
                <a:cs typeface="Roboto"/>
                <a:sym typeface="Roboto"/>
                <a:hlinkClick r:id="rId4"/>
              </a:rPr>
              <a:t>shorturl.at/BDFT7</a:t>
            </a:r>
            <a:endParaRPr/>
          </a:p>
          <a:p>
            <a:pPr indent="0" lvl="0" marL="0" rtl="0" algn="l">
              <a:lnSpc>
                <a:spcPct val="100000"/>
              </a:lnSpc>
              <a:spcBef>
                <a:spcPts val="1600"/>
              </a:spcBef>
              <a:spcAft>
                <a:spcPts val="0"/>
              </a:spcAft>
              <a:buClr>
                <a:schemeClr val="dk1"/>
              </a:buClr>
              <a:buSzPts val="1100"/>
              <a:buFont typeface="Arial"/>
              <a:buNone/>
            </a:pPr>
            <a:r>
              <a:rPr b="1" lang="en"/>
              <a:t>   On Hugs    </a:t>
            </a:r>
            <a:r>
              <a:rPr lang="en"/>
              <a:t>Open cmd/ Terminal in VS Code</a:t>
            </a:r>
            <a:endParaRPr/>
          </a:p>
          <a:p>
            <a:pPr indent="0" lvl="0" marL="1371600" rtl="0" algn="l">
              <a:lnSpc>
                <a:spcPct val="100000"/>
              </a:lnSpc>
              <a:spcBef>
                <a:spcPts val="0"/>
              </a:spcBef>
              <a:spcAft>
                <a:spcPts val="0"/>
              </a:spcAft>
              <a:buClr>
                <a:schemeClr val="dk1"/>
              </a:buClr>
              <a:buSzPts val="1100"/>
              <a:buFont typeface="Arial"/>
              <a:buNone/>
            </a:pPr>
            <a:r>
              <a:rPr lang="en"/>
              <a:t>Type ghci to start ghc compiler</a:t>
            </a:r>
            <a:endParaRPr/>
          </a:p>
          <a:p>
            <a:pPr indent="0" lvl="0" marL="1828800" rtl="0" algn="l">
              <a:lnSpc>
                <a:spcPct val="100000"/>
              </a:lnSpc>
              <a:spcBef>
                <a:spcPts val="0"/>
              </a:spcBef>
              <a:spcAft>
                <a:spcPts val="0"/>
              </a:spcAft>
              <a:buClr>
                <a:schemeClr val="dk1"/>
              </a:buClr>
              <a:buSzPts val="1100"/>
              <a:buFont typeface="Arial"/>
              <a:buNone/>
            </a:pPr>
            <a:r>
              <a:rPr lang="en"/>
              <a:t>&gt; ghci</a:t>
            </a:r>
            <a:endParaRPr/>
          </a:p>
          <a:p>
            <a:pPr indent="0" lvl="0" marL="1828800" rtl="0" algn="l">
              <a:lnSpc>
                <a:spcPct val="100000"/>
              </a:lnSpc>
              <a:spcBef>
                <a:spcPts val="0"/>
              </a:spcBef>
              <a:spcAft>
                <a:spcPts val="0"/>
              </a:spcAft>
              <a:buClr>
                <a:schemeClr val="dk1"/>
              </a:buClr>
              <a:buSzPts val="1100"/>
              <a:buFont typeface="Arial"/>
              <a:buNone/>
            </a:pPr>
            <a:r>
              <a:rPr lang="en"/>
              <a:t>Prelude&gt;</a:t>
            </a:r>
            <a:endParaRPr/>
          </a:p>
          <a:p>
            <a:pPr indent="0" lvl="0" marL="1828800" rtl="0" algn="l">
              <a:lnSpc>
                <a:spcPct val="100000"/>
              </a:lnSpc>
              <a:spcBef>
                <a:spcPts val="0"/>
              </a:spcBef>
              <a:spcAft>
                <a:spcPts val="0"/>
              </a:spcAft>
              <a:buClr>
                <a:schemeClr val="dk1"/>
              </a:buClr>
              <a:buSzPts val="1100"/>
              <a:buFont typeface="Arial"/>
              <a:buNone/>
            </a:pPr>
            <a:r>
              <a:rPr lang="en"/>
              <a:t>^d to quit</a:t>
            </a:r>
            <a:endParaRPr/>
          </a:p>
          <a:p>
            <a:pPr indent="0" lvl="0" marL="1371600" rtl="0" algn="l">
              <a:lnSpc>
                <a:spcPct val="100000"/>
              </a:lnSpc>
              <a:spcBef>
                <a:spcPts val="0"/>
              </a:spcBef>
              <a:spcAft>
                <a:spcPts val="0"/>
              </a:spcAft>
              <a:buClr>
                <a:schemeClr val="dk1"/>
              </a:buClr>
              <a:buSzPts val="1100"/>
              <a:buFont typeface="Arial"/>
              <a:buNone/>
            </a:pPr>
            <a:r>
              <a:rPr lang="en"/>
              <a:t>Now you are ready to type haskell commands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b="1" lang="en"/>
              <a:t>For online command line: </a:t>
            </a:r>
            <a:endParaRPr b="1"/>
          </a:p>
          <a:p>
            <a:pPr indent="0" lvl="0" marL="0" rtl="0" algn="l">
              <a:lnSpc>
                <a:spcPct val="100000"/>
              </a:lnSpc>
              <a:spcBef>
                <a:spcPts val="0"/>
              </a:spcBef>
              <a:spcAft>
                <a:spcPts val="0"/>
              </a:spcAft>
              <a:buClr>
                <a:schemeClr val="dk1"/>
              </a:buClr>
              <a:buSzPts val="1100"/>
              <a:buFont typeface="Arial"/>
              <a:buNone/>
            </a:pPr>
            <a:r>
              <a:rPr lang="en" u="sng">
                <a:solidFill>
                  <a:schemeClr val="hlink"/>
                </a:solidFill>
                <a:hlinkClick r:id="rId5"/>
              </a:rPr>
              <a:t>https://tryhaskell.org/</a:t>
            </a:r>
            <a:endParaRPr/>
          </a:p>
          <a:p>
            <a:pPr indent="0" lvl="0" marL="0" rtl="0" algn="l">
              <a:lnSpc>
                <a:spcPct val="100000"/>
              </a:lnSpc>
              <a:spcBef>
                <a:spcPts val="0"/>
              </a:spcBef>
              <a:spcAft>
                <a:spcPts val="0"/>
              </a:spcAft>
              <a:buClr>
                <a:schemeClr val="dk1"/>
              </a:buClr>
              <a:buSzPts val="1100"/>
              <a:buFont typeface="Arial"/>
              <a:buNone/>
            </a:pPr>
            <a:r>
              <a:rPr lang="en" u="sng">
                <a:solidFill>
                  <a:schemeClr val="hlink"/>
                </a:solidFill>
                <a:hlinkClick r:id="rId6"/>
              </a:rPr>
              <a:t>https://repl.it/languages/haskell</a:t>
            </a:r>
            <a:endParaRPr/>
          </a:p>
          <a:p>
            <a:pPr indent="0" lvl="0" marL="457200" rtl="0" algn="l">
              <a:spcBef>
                <a:spcPts val="0"/>
              </a:spcBef>
              <a:spcAft>
                <a:spcPts val="1600"/>
              </a:spcAft>
              <a:buNone/>
            </a:pPr>
            <a:r>
              <a:t/>
            </a:r>
            <a:endParaRPr/>
          </a:p>
        </p:txBody>
      </p:sp>
      <p:pic>
        <p:nvPicPr>
          <p:cNvPr id="123" name="Google Shape;123;p23"/>
          <p:cNvPicPr preferRelativeResize="0"/>
          <p:nvPr/>
        </p:nvPicPr>
        <p:blipFill>
          <a:blip r:embed="rId7">
            <a:alphaModFix/>
          </a:blip>
          <a:stretch>
            <a:fillRect/>
          </a:stretch>
        </p:blipFill>
        <p:spPr>
          <a:xfrm>
            <a:off x="6150275" y="312121"/>
            <a:ext cx="2682026" cy="70560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6" name="Shape 976"/>
        <p:cNvGrpSpPr/>
        <p:nvPr/>
      </p:nvGrpSpPr>
      <p:grpSpPr>
        <a:xfrm>
          <a:off x="0" y="0"/>
          <a:ext cx="0" cy="0"/>
          <a:chOff x="0" y="0"/>
          <a:chExt cx="0" cy="0"/>
        </a:xfrm>
      </p:grpSpPr>
      <p:sp>
        <p:nvSpPr>
          <p:cNvPr id="977" name="Google Shape;977;p122"/>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978" name="Google Shape;978;p122"/>
          <p:cNvSpPr txBox="1"/>
          <p:nvPr>
            <p:ph type="title"/>
          </p:nvPr>
        </p:nvSpPr>
        <p:spPr>
          <a:xfrm>
            <a:off x="311700" y="333769"/>
            <a:ext cx="8520600" cy="42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Black"/>
              <a:buNone/>
            </a:pPr>
            <a:r>
              <a:rPr lang="en"/>
              <a:t>I/O Stream</a:t>
            </a:r>
            <a:endParaRPr/>
          </a:p>
        </p:txBody>
      </p:sp>
      <p:sp>
        <p:nvSpPr>
          <p:cNvPr id="979" name="Google Shape;979;p122"/>
          <p:cNvSpPr txBox="1"/>
          <p:nvPr/>
        </p:nvSpPr>
        <p:spPr>
          <a:xfrm>
            <a:off x="427037" y="1228725"/>
            <a:ext cx="8394600" cy="102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To date, we have seen how Haskell can be used to write batch programs that take all their inputs at the start and give all their outputs at the end.</a:t>
            </a:r>
            <a:endParaRPr/>
          </a:p>
        </p:txBody>
      </p:sp>
      <p:grpSp>
        <p:nvGrpSpPr>
          <p:cNvPr id="980" name="Google Shape;980;p122"/>
          <p:cNvGrpSpPr/>
          <p:nvPr/>
        </p:nvGrpSpPr>
        <p:grpSpPr>
          <a:xfrm>
            <a:off x="1316037" y="3173015"/>
            <a:ext cx="6249987" cy="900112"/>
            <a:chOff x="829" y="2665"/>
            <a:chExt cx="3937" cy="756"/>
          </a:xfrm>
        </p:grpSpPr>
        <p:grpSp>
          <p:nvGrpSpPr>
            <p:cNvPr id="981" name="Google Shape;981;p122"/>
            <p:cNvGrpSpPr/>
            <p:nvPr/>
          </p:nvGrpSpPr>
          <p:grpSpPr>
            <a:xfrm>
              <a:off x="2247" y="2665"/>
              <a:ext cx="1200" cy="645"/>
              <a:chOff x="2205" y="2665"/>
              <a:chExt cx="1200" cy="645"/>
            </a:xfrm>
          </p:grpSpPr>
          <p:sp>
            <p:nvSpPr>
              <p:cNvPr id="982" name="Google Shape;982;p122"/>
              <p:cNvSpPr/>
              <p:nvPr/>
            </p:nvSpPr>
            <p:spPr>
              <a:xfrm>
                <a:off x="2205" y="2665"/>
                <a:ext cx="1200" cy="600"/>
              </a:xfrm>
              <a:prstGeom prst="rect">
                <a:avLst/>
              </a:prstGeom>
              <a:solidFill>
                <a:schemeClr val="accent1"/>
              </a:solid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83" name="Google Shape;983;p122"/>
              <p:cNvSpPr txBox="1"/>
              <p:nvPr/>
            </p:nvSpPr>
            <p:spPr>
              <a:xfrm>
                <a:off x="2262" y="2710"/>
                <a:ext cx="900" cy="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 sz="2200" u="none">
                    <a:solidFill>
                      <a:schemeClr val="dk1"/>
                    </a:solidFill>
                    <a:latin typeface="Tahoma"/>
                    <a:ea typeface="Tahoma"/>
                    <a:cs typeface="Tahoma"/>
                    <a:sym typeface="Tahoma"/>
                  </a:rPr>
                  <a:t>batch</a:t>
                </a:r>
                <a:endParaRPr sz="2200"/>
              </a:p>
              <a:p>
                <a:pPr indent="0" lvl="0" marL="0" marR="0" rtl="0" algn="ctr">
                  <a:lnSpc>
                    <a:spcPct val="100000"/>
                  </a:lnSpc>
                  <a:spcBef>
                    <a:spcPts val="0"/>
                  </a:spcBef>
                  <a:spcAft>
                    <a:spcPts val="0"/>
                  </a:spcAft>
                  <a:buClr>
                    <a:schemeClr val="dk1"/>
                  </a:buClr>
                  <a:buSzPts val="2800"/>
                  <a:buFont typeface="Tahoma"/>
                  <a:buNone/>
                </a:pPr>
                <a:r>
                  <a:rPr b="0" i="0" lang="en" sz="2200" u="none">
                    <a:solidFill>
                      <a:schemeClr val="dk1"/>
                    </a:solidFill>
                    <a:latin typeface="Tahoma"/>
                    <a:ea typeface="Tahoma"/>
                    <a:cs typeface="Tahoma"/>
                    <a:sym typeface="Tahoma"/>
                  </a:rPr>
                  <a:t>program</a:t>
                </a:r>
                <a:endParaRPr sz="2200"/>
              </a:p>
            </p:txBody>
          </p:sp>
        </p:grpSp>
        <p:sp>
          <p:nvSpPr>
            <p:cNvPr id="984" name="Google Shape;984;p122"/>
            <p:cNvSpPr txBox="1"/>
            <p:nvPr/>
          </p:nvSpPr>
          <p:spPr>
            <a:xfrm>
              <a:off x="1035" y="2763"/>
              <a:ext cx="900" cy="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1" lang="en" sz="2800" u="none">
                  <a:solidFill>
                    <a:schemeClr val="dk1"/>
                  </a:solidFill>
                  <a:latin typeface="Tahoma"/>
                  <a:ea typeface="Tahoma"/>
                  <a:cs typeface="Tahoma"/>
                  <a:sym typeface="Tahoma"/>
                </a:rPr>
                <a:t>inputs</a:t>
              </a:r>
              <a:endParaRPr/>
            </a:p>
          </p:txBody>
        </p:sp>
        <p:sp>
          <p:nvSpPr>
            <p:cNvPr id="985" name="Google Shape;985;p122"/>
            <p:cNvSpPr/>
            <p:nvPr/>
          </p:nvSpPr>
          <p:spPr>
            <a:xfrm>
              <a:off x="829" y="3121"/>
              <a:ext cx="1200" cy="300"/>
            </a:xfrm>
            <a:prstGeom prst="rightArrow">
              <a:avLst>
                <a:gd fmla="val 19606" name="adj1"/>
                <a:gd fmla="val 5684" name="adj2"/>
              </a:avLst>
            </a:prstGeom>
            <a:solidFill>
              <a:srgbClr val="008000"/>
            </a:solid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86" name="Google Shape;986;p122"/>
            <p:cNvSpPr txBox="1"/>
            <p:nvPr/>
          </p:nvSpPr>
          <p:spPr>
            <a:xfrm>
              <a:off x="3696" y="2763"/>
              <a:ext cx="900" cy="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1" lang="en" sz="2800" u="none">
                  <a:solidFill>
                    <a:schemeClr val="dk1"/>
                  </a:solidFill>
                  <a:latin typeface="Tahoma"/>
                  <a:ea typeface="Tahoma"/>
                  <a:cs typeface="Tahoma"/>
                  <a:sym typeface="Tahoma"/>
                </a:rPr>
                <a:t>outputs</a:t>
              </a:r>
              <a:endParaRPr/>
            </a:p>
          </p:txBody>
        </p:sp>
        <p:sp>
          <p:nvSpPr>
            <p:cNvPr id="987" name="Google Shape;987;p122"/>
            <p:cNvSpPr/>
            <p:nvPr/>
          </p:nvSpPr>
          <p:spPr>
            <a:xfrm>
              <a:off x="3566" y="3121"/>
              <a:ext cx="1200" cy="300"/>
            </a:xfrm>
            <a:prstGeom prst="rightArrow">
              <a:avLst>
                <a:gd fmla="val 19606" name="adj1"/>
                <a:gd fmla="val 5684" name="adj2"/>
              </a:avLst>
            </a:prstGeom>
            <a:solidFill>
              <a:srgbClr val="008000"/>
            </a:solid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1" name="Shape 991"/>
        <p:cNvGrpSpPr/>
        <p:nvPr/>
      </p:nvGrpSpPr>
      <p:grpSpPr>
        <a:xfrm>
          <a:off x="0" y="0"/>
          <a:ext cx="0" cy="0"/>
          <a:chOff x="0" y="0"/>
          <a:chExt cx="0" cy="0"/>
        </a:xfrm>
      </p:grpSpPr>
      <p:sp>
        <p:nvSpPr>
          <p:cNvPr id="992" name="Google Shape;992;p123"/>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993" name="Google Shape;993;p123"/>
          <p:cNvSpPr txBox="1"/>
          <p:nvPr/>
        </p:nvSpPr>
        <p:spPr>
          <a:xfrm>
            <a:off x="317500" y="319088"/>
            <a:ext cx="8616900" cy="102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However, we would also like to use Haskell to write interactive programs that read from the keyboard and write to the screen, as they are running.</a:t>
            </a:r>
            <a:endParaRPr/>
          </a:p>
        </p:txBody>
      </p:sp>
      <p:grpSp>
        <p:nvGrpSpPr>
          <p:cNvPr id="994" name="Google Shape;994;p123"/>
          <p:cNvGrpSpPr/>
          <p:nvPr/>
        </p:nvGrpSpPr>
        <p:grpSpPr>
          <a:xfrm>
            <a:off x="1350962" y="1791899"/>
            <a:ext cx="6237287" cy="2986078"/>
            <a:chOff x="851" y="1505"/>
            <a:chExt cx="3929" cy="2508"/>
          </a:xfrm>
        </p:grpSpPr>
        <p:sp>
          <p:nvSpPr>
            <p:cNvPr id="995" name="Google Shape;995;p123"/>
            <p:cNvSpPr/>
            <p:nvPr/>
          </p:nvSpPr>
          <p:spPr>
            <a:xfrm>
              <a:off x="2168" y="2406"/>
              <a:ext cx="1200" cy="600"/>
            </a:xfrm>
            <a:prstGeom prst="rect">
              <a:avLst/>
            </a:prstGeom>
            <a:solidFill>
              <a:schemeClr val="accent1"/>
            </a:solid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96" name="Google Shape;996;p123"/>
            <p:cNvSpPr txBox="1"/>
            <p:nvPr/>
          </p:nvSpPr>
          <p:spPr>
            <a:xfrm>
              <a:off x="2224" y="2451"/>
              <a:ext cx="1200" cy="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 sz="2200" u="none">
                  <a:solidFill>
                    <a:schemeClr val="dk1"/>
                  </a:solidFill>
                  <a:latin typeface="Tahoma"/>
                  <a:ea typeface="Tahoma"/>
                  <a:cs typeface="Tahoma"/>
                  <a:sym typeface="Tahoma"/>
                </a:rPr>
                <a:t>interactive</a:t>
              </a:r>
              <a:endParaRPr sz="2200"/>
            </a:p>
            <a:p>
              <a:pPr indent="0" lvl="0" marL="0" marR="0" rtl="0" algn="ctr">
                <a:lnSpc>
                  <a:spcPct val="100000"/>
                </a:lnSpc>
                <a:spcBef>
                  <a:spcPts val="0"/>
                </a:spcBef>
                <a:spcAft>
                  <a:spcPts val="0"/>
                </a:spcAft>
                <a:buClr>
                  <a:schemeClr val="dk1"/>
                </a:buClr>
                <a:buSzPts val="2800"/>
                <a:buFont typeface="Tahoma"/>
                <a:buNone/>
              </a:pPr>
              <a:r>
                <a:rPr b="0" i="0" lang="en" sz="2200" u="none">
                  <a:solidFill>
                    <a:schemeClr val="dk1"/>
                  </a:solidFill>
                  <a:latin typeface="Tahoma"/>
                  <a:ea typeface="Tahoma"/>
                  <a:cs typeface="Tahoma"/>
                  <a:sym typeface="Tahoma"/>
                </a:rPr>
                <a:t>program</a:t>
              </a:r>
              <a:endParaRPr sz="2200"/>
            </a:p>
          </p:txBody>
        </p:sp>
        <p:sp>
          <p:nvSpPr>
            <p:cNvPr id="997" name="Google Shape;997;p123"/>
            <p:cNvSpPr txBox="1"/>
            <p:nvPr/>
          </p:nvSpPr>
          <p:spPr>
            <a:xfrm>
              <a:off x="1077" y="2504"/>
              <a:ext cx="900" cy="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1" lang="en" sz="2800" u="none">
                  <a:solidFill>
                    <a:schemeClr val="dk1"/>
                  </a:solidFill>
                  <a:latin typeface="Tahoma"/>
                  <a:ea typeface="Tahoma"/>
                  <a:cs typeface="Tahoma"/>
                  <a:sym typeface="Tahoma"/>
                </a:rPr>
                <a:t>inputs</a:t>
              </a:r>
              <a:endParaRPr/>
            </a:p>
          </p:txBody>
        </p:sp>
        <p:sp>
          <p:nvSpPr>
            <p:cNvPr id="998" name="Google Shape;998;p123"/>
            <p:cNvSpPr/>
            <p:nvPr/>
          </p:nvSpPr>
          <p:spPr>
            <a:xfrm>
              <a:off x="851" y="2862"/>
              <a:ext cx="1200" cy="300"/>
            </a:xfrm>
            <a:prstGeom prst="rightArrow">
              <a:avLst>
                <a:gd fmla="val 19606" name="adj1"/>
                <a:gd fmla="val 5684" name="adj2"/>
              </a:avLst>
            </a:prstGeom>
            <a:solidFill>
              <a:srgbClr val="008000"/>
            </a:solid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99" name="Google Shape;999;p123"/>
            <p:cNvSpPr txBox="1"/>
            <p:nvPr/>
          </p:nvSpPr>
          <p:spPr>
            <a:xfrm>
              <a:off x="3733" y="2504"/>
              <a:ext cx="900" cy="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1" lang="en" sz="2800" u="none">
                  <a:solidFill>
                    <a:schemeClr val="dk1"/>
                  </a:solidFill>
                  <a:latin typeface="Tahoma"/>
                  <a:ea typeface="Tahoma"/>
                  <a:cs typeface="Tahoma"/>
                  <a:sym typeface="Tahoma"/>
                </a:rPr>
                <a:t>outputs</a:t>
              </a:r>
              <a:endParaRPr/>
            </a:p>
          </p:txBody>
        </p:sp>
        <p:sp>
          <p:nvSpPr>
            <p:cNvPr id="1000" name="Google Shape;1000;p123"/>
            <p:cNvSpPr/>
            <p:nvPr/>
          </p:nvSpPr>
          <p:spPr>
            <a:xfrm>
              <a:off x="3580" y="2862"/>
              <a:ext cx="1200" cy="300"/>
            </a:xfrm>
            <a:prstGeom prst="rightArrow">
              <a:avLst>
                <a:gd fmla="val 19606" name="adj1"/>
                <a:gd fmla="val 5684" name="adj2"/>
              </a:avLst>
            </a:prstGeom>
            <a:solidFill>
              <a:srgbClr val="008000"/>
            </a:solid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01" name="Google Shape;1001;p123"/>
            <p:cNvSpPr txBox="1"/>
            <p:nvPr/>
          </p:nvSpPr>
          <p:spPr>
            <a:xfrm>
              <a:off x="2282" y="1505"/>
              <a:ext cx="1200" cy="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1" lang="en" sz="2800" u="none">
                  <a:solidFill>
                    <a:schemeClr val="dk1"/>
                  </a:solidFill>
                  <a:latin typeface="Tahoma"/>
                  <a:ea typeface="Tahoma"/>
                  <a:cs typeface="Tahoma"/>
                  <a:sym typeface="Tahoma"/>
                </a:rPr>
                <a:t>keyboard</a:t>
              </a:r>
              <a:endParaRPr/>
            </a:p>
          </p:txBody>
        </p:sp>
        <p:sp>
          <p:nvSpPr>
            <p:cNvPr id="1002" name="Google Shape;1002;p123"/>
            <p:cNvSpPr txBox="1"/>
            <p:nvPr/>
          </p:nvSpPr>
          <p:spPr>
            <a:xfrm>
              <a:off x="2415" y="3713"/>
              <a:ext cx="900" cy="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1" lang="en" sz="2800" u="none">
                  <a:solidFill>
                    <a:schemeClr val="dk1"/>
                  </a:solidFill>
                  <a:latin typeface="Tahoma"/>
                  <a:ea typeface="Tahoma"/>
                  <a:cs typeface="Tahoma"/>
                  <a:sym typeface="Tahoma"/>
                </a:rPr>
                <a:t>screen</a:t>
              </a:r>
              <a:endParaRPr/>
            </a:p>
          </p:txBody>
        </p:sp>
        <p:sp>
          <p:nvSpPr>
            <p:cNvPr id="1003" name="Google Shape;1003;p123"/>
            <p:cNvSpPr/>
            <p:nvPr/>
          </p:nvSpPr>
          <p:spPr>
            <a:xfrm>
              <a:off x="2702" y="1903"/>
              <a:ext cx="300" cy="300"/>
            </a:xfrm>
            <a:prstGeom prst="downArrow">
              <a:avLst>
                <a:gd fmla="val 14544" name="adj1"/>
                <a:gd fmla="val 6353" name="adj2"/>
              </a:avLst>
            </a:prstGeom>
            <a:solidFill>
              <a:srgbClr val="008000"/>
            </a:solid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04" name="Google Shape;1004;p123"/>
            <p:cNvSpPr/>
            <p:nvPr/>
          </p:nvSpPr>
          <p:spPr>
            <a:xfrm>
              <a:off x="2702" y="3308"/>
              <a:ext cx="300" cy="300"/>
            </a:xfrm>
            <a:prstGeom prst="downArrow">
              <a:avLst>
                <a:gd fmla="val 14544" name="adj1"/>
                <a:gd fmla="val 6353" name="adj2"/>
              </a:avLst>
            </a:prstGeom>
            <a:solidFill>
              <a:srgbClr val="008000"/>
            </a:solid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8" name="Shape 1008"/>
        <p:cNvGrpSpPr/>
        <p:nvPr/>
      </p:nvGrpSpPr>
      <p:grpSpPr>
        <a:xfrm>
          <a:off x="0" y="0"/>
          <a:ext cx="0" cy="0"/>
          <a:chOff x="0" y="0"/>
          <a:chExt cx="0" cy="0"/>
        </a:xfrm>
      </p:grpSpPr>
      <p:sp>
        <p:nvSpPr>
          <p:cNvPr id="1009" name="Google Shape;1009;p124"/>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1010" name="Google Shape;1010;p124"/>
          <p:cNvSpPr txBox="1"/>
          <p:nvPr>
            <p:ph type="title"/>
          </p:nvPr>
        </p:nvSpPr>
        <p:spPr>
          <a:xfrm>
            <a:off x="311700" y="333769"/>
            <a:ext cx="8520600" cy="42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Black"/>
              <a:buNone/>
            </a:pPr>
            <a:r>
              <a:rPr lang="en">
                <a:solidFill>
                  <a:schemeClr val="dk2"/>
                </a:solidFill>
              </a:rPr>
              <a:t>The Problem</a:t>
            </a:r>
            <a:endParaRPr/>
          </a:p>
        </p:txBody>
      </p:sp>
      <p:sp>
        <p:nvSpPr>
          <p:cNvPr id="1011" name="Google Shape;1011;p124"/>
          <p:cNvSpPr txBox="1"/>
          <p:nvPr/>
        </p:nvSpPr>
        <p:spPr>
          <a:xfrm>
            <a:off x="404812" y="1254919"/>
            <a:ext cx="8283600" cy="389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Haskell programs are pure mathematical functions</a:t>
            </a:r>
            <a:r>
              <a:rPr b="0" i="0" lang="en" sz="2800" u="none">
                <a:solidFill>
                  <a:schemeClr val="dk1"/>
                </a:solidFill>
                <a:latin typeface="Tahoma"/>
                <a:ea typeface="Tahoma"/>
                <a:cs typeface="Tahoma"/>
                <a:sym typeface="Tahoma"/>
              </a:rPr>
              <a:t>:</a:t>
            </a:r>
            <a:endParaRPr/>
          </a:p>
        </p:txBody>
      </p:sp>
      <p:sp>
        <p:nvSpPr>
          <p:cNvPr id="1012" name="Google Shape;1012;p124"/>
          <p:cNvSpPr txBox="1"/>
          <p:nvPr/>
        </p:nvSpPr>
        <p:spPr>
          <a:xfrm>
            <a:off x="404812" y="2997994"/>
            <a:ext cx="8199300" cy="70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However, reading from the keyboard and writing to the screen are side effects:</a:t>
            </a:r>
            <a:endParaRPr/>
          </a:p>
        </p:txBody>
      </p:sp>
      <p:sp>
        <p:nvSpPr>
          <p:cNvPr id="1013" name="Google Shape;1013;p124"/>
          <p:cNvSpPr txBox="1"/>
          <p:nvPr/>
        </p:nvSpPr>
        <p:spPr>
          <a:xfrm>
            <a:off x="1096900" y="1823625"/>
            <a:ext cx="7823400" cy="420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lang="en" sz="2000">
                <a:solidFill>
                  <a:schemeClr val="dk2"/>
                </a:solidFill>
              </a:rPr>
              <a:t>Haskell programs have no side effects. ( same i/p =&gt; same o/p</a:t>
            </a:r>
            <a:endParaRPr sz="2000">
              <a:solidFill>
                <a:schemeClr val="dk2"/>
              </a:solidFill>
            </a:endParaRPr>
          </a:p>
          <a:p>
            <a:pPr indent="-292100" lvl="0" marL="342900" marR="0" rtl="0" algn="l">
              <a:lnSpc>
                <a:spcPct val="100000"/>
              </a:lnSpc>
              <a:spcBef>
                <a:spcPts val="0"/>
              </a:spcBef>
              <a:spcAft>
                <a:spcPts val="0"/>
              </a:spcAft>
              <a:buClr>
                <a:schemeClr val="dk2"/>
              </a:buClr>
              <a:buSzPts val="2000"/>
              <a:buChar char="●"/>
            </a:pPr>
            <a:r>
              <a:rPr lang="en" sz="2000">
                <a:solidFill>
                  <a:schemeClr val="dk2"/>
                </a:solidFill>
              </a:rPr>
              <a:t>Lazy evaluation</a:t>
            </a:r>
            <a:endParaRPr sz="2000">
              <a:solidFill>
                <a:schemeClr val="dk2"/>
              </a:solidFill>
            </a:endParaRPr>
          </a:p>
        </p:txBody>
      </p:sp>
      <p:sp>
        <p:nvSpPr>
          <p:cNvPr id="1014" name="Google Shape;1014;p124"/>
          <p:cNvSpPr txBox="1"/>
          <p:nvPr/>
        </p:nvSpPr>
        <p:spPr>
          <a:xfrm>
            <a:off x="1096912" y="3707806"/>
            <a:ext cx="6815100" cy="420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lang="en" sz="2000">
                <a:solidFill>
                  <a:schemeClr val="dk2"/>
                </a:solidFill>
              </a:rPr>
              <a:t>Interactive programs have side effects.</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8" name="Shape 1018"/>
        <p:cNvGrpSpPr/>
        <p:nvPr/>
      </p:nvGrpSpPr>
      <p:grpSpPr>
        <a:xfrm>
          <a:off x="0" y="0"/>
          <a:ext cx="0" cy="0"/>
          <a:chOff x="0" y="0"/>
          <a:chExt cx="0" cy="0"/>
        </a:xfrm>
      </p:grpSpPr>
      <p:sp>
        <p:nvSpPr>
          <p:cNvPr id="1019" name="Google Shape;1019;p125"/>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1020" name="Google Shape;1020;p125"/>
          <p:cNvSpPr txBox="1"/>
          <p:nvPr>
            <p:ph type="title"/>
          </p:nvPr>
        </p:nvSpPr>
        <p:spPr>
          <a:xfrm>
            <a:off x="311700" y="333769"/>
            <a:ext cx="8520600" cy="42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Black"/>
              <a:buNone/>
            </a:pPr>
            <a:r>
              <a:rPr lang="en">
                <a:solidFill>
                  <a:schemeClr val="dk2"/>
                </a:solidFill>
              </a:rPr>
              <a:t>The Solution</a:t>
            </a:r>
            <a:endParaRPr/>
          </a:p>
        </p:txBody>
      </p:sp>
      <p:sp>
        <p:nvSpPr>
          <p:cNvPr id="1021" name="Google Shape;1021;p125"/>
          <p:cNvSpPr txBox="1"/>
          <p:nvPr/>
        </p:nvSpPr>
        <p:spPr>
          <a:xfrm>
            <a:off x="479425" y="1270396"/>
            <a:ext cx="8142300" cy="102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Interactive programs can be written in Haskell by using types to distinguish pure expressions from impure actions that may involve side effects.</a:t>
            </a:r>
            <a:endParaRPr sz="2000">
              <a:solidFill>
                <a:schemeClr val="dk2"/>
              </a:solidFill>
            </a:endParaRPr>
          </a:p>
          <a:p>
            <a:pPr indent="0" lvl="0" marL="0" marR="0" rtl="0" algn="l">
              <a:lnSpc>
                <a:spcPct val="100000"/>
              </a:lnSpc>
              <a:spcBef>
                <a:spcPts val="0"/>
              </a:spcBef>
              <a:spcAft>
                <a:spcPts val="0"/>
              </a:spcAft>
              <a:buClr>
                <a:schemeClr val="dk1"/>
              </a:buClr>
              <a:buSzPts val="2800"/>
              <a:buFont typeface="Tahoma"/>
              <a:buNone/>
            </a:pPr>
            <a:r>
              <a:t/>
            </a:r>
            <a:endParaRPr sz="2000">
              <a:solidFill>
                <a:schemeClr val="dk2"/>
              </a:solidFill>
            </a:endParaRPr>
          </a:p>
          <a:p>
            <a:pPr indent="0" lvl="0" marL="0" marR="0" rtl="0" algn="l">
              <a:lnSpc>
                <a:spcPct val="100000"/>
              </a:lnSpc>
              <a:spcBef>
                <a:spcPts val="0"/>
              </a:spcBef>
              <a:spcAft>
                <a:spcPts val="0"/>
              </a:spcAft>
              <a:buClr>
                <a:schemeClr val="dk1"/>
              </a:buClr>
              <a:buSzPts val="2800"/>
              <a:buFont typeface="Tahoma"/>
              <a:buNone/>
            </a:pPr>
            <a:r>
              <a:t/>
            </a:r>
            <a:endParaRPr sz="2000">
              <a:solidFill>
                <a:schemeClr val="dk2"/>
              </a:solidFill>
            </a:endParaRPr>
          </a:p>
          <a:p>
            <a:pPr indent="0" lvl="0" marL="0" marR="0" rtl="0" algn="l">
              <a:lnSpc>
                <a:spcPct val="100000"/>
              </a:lnSpc>
              <a:spcBef>
                <a:spcPts val="0"/>
              </a:spcBef>
              <a:spcAft>
                <a:spcPts val="0"/>
              </a:spcAft>
              <a:buClr>
                <a:schemeClr val="dk1"/>
              </a:buClr>
              <a:buSzPts val="2800"/>
              <a:buFont typeface="Tahoma"/>
              <a:buNone/>
            </a:pPr>
            <a:r>
              <a:t/>
            </a:r>
            <a:endParaRPr sz="2000">
              <a:solidFill>
                <a:schemeClr val="dk2"/>
              </a:solidFill>
            </a:endParaRPr>
          </a:p>
          <a:p>
            <a:pPr indent="0" lvl="0" marL="0" marR="0" rtl="0" algn="l">
              <a:lnSpc>
                <a:spcPct val="100000"/>
              </a:lnSpc>
              <a:spcBef>
                <a:spcPts val="0"/>
              </a:spcBef>
              <a:spcAft>
                <a:spcPts val="0"/>
              </a:spcAft>
              <a:buClr>
                <a:schemeClr val="dk1"/>
              </a:buClr>
              <a:buSzPts val="2800"/>
              <a:buFont typeface="Tahoma"/>
              <a:buNone/>
            </a:pPr>
            <a:r>
              <a:t/>
            </a:r>
            <a:endParaRPr sz="2000">
              <a:solidFill>
                <a:schemeClr val="dk2"/>
              </a:solidFill>
            </a:endParaRPr>
          </a:p>
          <a:p>
            <a:pPr indent="0" lvl="0" marL="0" marR="0" rtl="0" algn="l">
              <a:lnSpc>
                <a:spcPct val="100000"/>
              </a:lnSpc>
              <a:spcBef>
                <a:spcPts val="0"/>
              </a:spcBef>
              <a:spcAft>
                <a:spcPts val="0"/>
              </a:spcAft>
              <a:buClr>
                <a:schemeClr val="dk1"/>
              </a:buClr>
              <a:buSzPts val="2800"/>
              <a:buFont typeface="Tahoma"/>
              <a:buNone/>
            </a:pPr>
            <a:r>
              <a:t/>
            </a:r>
            <a:endParaRPr sz="2000">
              <a:solidFill>
                <a:schemeClr val="dk2"/>
              </a:solidFill>
            </a:endParaRPr>
          </a:p>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type IO a are descriptions of effectful computations, which, if executed would (possibly) perform some effectful I/O operations and (eventually) produce a value of type a</a:t>
            </a:r>
            <a:endParaRPr sz="2000">
              <a:solidFill>
                <a:schemeClr val="dk2"/>
              </a:solidFill>
            </a:endParaRPr>
          </a:p>
        </p:txBody>
      </p:sp>
      <p:sp>
        <p:nvSpPr>
          <p:cNvPr id="1022" name="Google Shape;1022;p125"/>
          <p:cNvSpPr txBox="1"/>
          <p:nvPr/>
        </p:nvSpPr>
        <p:spPr>
          <a:xfrm>
            <a:off x="2105025" y="2880122"/>
            <a:ext cx="928800" cy="397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IO a</a:t>
            </a:r>
            <a:endParaRPr/>
          </a:p>
        </p:txBody>
      </p:sp>
      <p:sp>
        <p:nvSpPr>
          <p:cNvPr id="1023" name="Google Shape;1023;p125"/>
          <p:cNvSpPr/>
          <p:nvPr/>
        </p:nvSpPr>
        <p:spPr>
          <a:xfrm>
            <a:off x="4118350" y="2370288"/>
            <a:ext cx="4418100" cy="771600"/>
          </a:xfrm>
          <a:prstGeom prst="wedgeRoundRectCallout">
            <a:avLst>
              <a:gd fmla="val -73925" name="adj1"/>
              <a:gd fmla="val 29920" name="adj2"/>
              <a:gd fmla="val 0" name="adj3"/>
            </a:avLst>
          </a:prstGeom>
          <a:no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The type of actions that return a value of type a.</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7" name="Shape 1027"/>
        <p:cNvGrpSpPr/>
        <p:nvPr/>
      </p:nvGrpSpPr>
      <p:grpSpPr>
        <a:xfrm>
          <a:off x="0" y="0"/>
          <a:ext cx="0" cy="0"/>
          <a:chOff x="0" y="0"/>
          <a:chExt cx="0" cy="0"/>
        </a:xfrm>
      </p:grpSpPr>
      <p:sp>
        <p:nvSpPr>
          <p:cNvPr id="1028" name="Google Shape;1028;p126"/>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1029" name="Google Shape;1029;p126"/>
          <p:cNvSpPr txBox="1"/>
          <p:nvPr/>
        </p:nvSpPr>
        <p:spPr>
          <a:xfrm>
            <a:off x="403225" y="353615"/>
            <a:ext cx="2243100" cy="389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For example:</a:t>
            </a:r>
            <a:endParaRPr/>
          </a:p>
        </p:txBody>
      </p:sp>
      <p:sp>
        <p:nvSpPr>
          <p:cNvPr id="1030" name="Google Shape;1030;p126"/>
          <p:cNvSpPr txBox="1"/>
          <p:nvPr/>
        </p:nvSpPr>
        <p:spPr>
          <a:xfrm>
            <a:off x="1579562" y="1228725"/>
            <a:ext cx="1473300" cy="397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IO Char</a:t>
            </a:r>
            <a:endParaRPr/>
          </a:p>
        </p:txBody>
      </p:sp>
      <p:sp>
        <p:nvSpPr>
          <p:cNvPr id="1031" name="Google Shape;1031;p126"/>
          <p:cNvSpPr txBox="1"/>
          <p:nvPr/>
        </p:nvSpPr>
        <p:spPr>
          <a:xfrm>
            <a:off x="1947862" y="2687240"/>
            <a:ext cx="1104900" cy="397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IO ()</a:t>
            </a:r>
            <a:endParaRPr/>
          </a:p>
        </p:txBody>
      </p:sp>
      <p:sp>
        <p:nvSpPr>
          <p:cNvPr id="1032" name="Google Shape;1032;p126"/>
          <p:cNvSpPr/>
          <p:nvPr/>
        </p:nvSpPr>
        <p:spPr>
          <a:xfrm>
            <a:off x="4124325" y="1056084"/>
            <a:ext cx="4183200" cy="771600"/>
          </a:xfrm>
          <a:prstGeom prst="wedgeRoundRectCallout">
            <a:avLst>
              <a:gd fmla="val -83680" name="adj1"/>
              <a:gd fmla="val 23538" name="adj2"/>
              <a:gd fmla="val 0" name="adj3"/>
            </a:avLst>
          </a:prstGeom>
          <a:no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The type of actions that return a character.</a:t>
            </a:r>
            <a:endParaRPr/>
          </a:p>
        </p:txBody>
      </p:sp>
      <p:sp>
        <p:nvSpPr>
          <p:cNvPr id="1033" name="Google Shape;1033;p126"/>
          <p:cNvSpPr/>
          <p:nvPr/>
        </p:nvSpPr>
        <p:spPr>
          <a:xfrm>
            <a:off x="4124325" y="2381250"/>
            <a:ext cx="4145100" cy="1115700"/>
          </a:xfrm>
          <a:prstGeom prst="wedgeRoundRectCallout">
            <a:avLst>
              <a:gd fmla="val -85376" name="adj1"/>
              <a:gd fmla="val 13433" name="adj2"/>
              <a:gd fmla="val 0" name="adj3"/>
            </a:avLst>
          </a:prstGeom>
          <a:no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The type of purely side effecting actions that return </a:t>
            </a:r>
            <a:r>
              <a:rPr b="0" i="0" lang="en" sz="2800" u="sng">
                <a:solidFill>
                  <a:schemeClr val="dk1"/>
                </a:solidFill>
                <a:latin typeface="Tahoma"/>
                <a:ea typeface="Tahoma"/>
                <a:cs typeface="Tahoma"/>
                <a:sym typeface="Tahoma"/>
              </a:rPr>
              <a:t>no</a:t>
            </a:r>
            <a:r>
              <a:rPr b="0" i="0" lang="en" sz="2800" u="none">
                <a:solidFill>
                  <a:schemeClr val="dk1"/>
                </a:solidFill>
                <a:latin typeface="Tahoma"/>
                <a:ea typeface="Tahoma"/>
                <a:cs typeface="Tahoma"/>
                <a:sym typeface="Tahoma"/>
              </a:rPr>
              <a:t> result value.</a:t>
            </a:r>
            <a:endParaRPr/>
          </a:p>
        </p:txBody>
      </p:sp>
      <p:sp>
        <p:nvSpPr>
          <p:cNvPr id="1034" name="Google Shape;1034;p126"/>
          <p:cNvSpPr txBox="1"/>
          <p:nvPr/>
        </p:nvSpPr>
        <p:spPr>
          <a:xfrm>
            <a:off x="568325" y="4080272"/>
            <a:ext cx="7561200" cy="4764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t/>
            </a:r>
            <a:endParaRPr sz="1800">
              <a:solidFill>
                <a:schemeClr val="dk2"/>
              </a:solidFill>
            </a:endParaRPr>
          </a:p>
        </p:txBody>
      </p:sp>
      <p:sp>
        <p:nvSpPr>
          <p:cNvPr id="1035" name="Google Shape;1035;p126"/>
          <p:cNvSpPr txBox="1"/>
          <p:nvPr/>
        </p:nvSpPr>
        <p:spPr>
          <a:xfrm>
            <a:off x="403225" y="3440906"/>
            <a:ext cx="1047600" cy="389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9" name="Shape 1039"/>
        <p:cNvGrpSpPr/>
        <p:nvPr/>
      </p:nvGrpSpPr>
      <p:grpSpPr>
        <a:xfrm>
          <a:off x="0" y="0"/>
          <a:ext cx="0" cy="0"/>
          <a:chOff x="0" y="0"/>
          <a:chExt cx="0" cy="0"/>
        </a:xfrm>
      </p:grpSpPr>
      <p:sp>
        <p:nvSpPr>
          <p:cNvPr id="1040" name="Google Shape;1040;p1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 sz="2800">
                <a:solidFill>
                  <a:schemeClr val="dk1"/>
                </a:solidFill>
                <a:latin typeface="Tahoma"/>
                <a:ea typeface="Tahoma"/>
                <a:cs typeface="Tahoma"/>
                <a:sym typeface="Tahoma"/>
              </a:rPr>
              <a:t>Note:</a:t>
            </a:r>
            <a:endParaRPr sz="2800">
              <a:solidFill>
                <a:schemeClr val="dk1"/>
              </a:solidFill>
              <a:latin typeface="Tahoma"/>
              <a:ea typeface="Tahoma"/>
              <a:cs typeface="Tahoma"/>
              <a:sym typeface="Tahoma"/>
            </a:endParaRPr>
          </a:p>
          <a:p>
            <a:pPr indent="-330200" lvl="0" marL="342900" rtl="0" algn="l">
              <a:lnSpc>
                <a:spcPct val="100000"/>
              </a:lnSpc>
              <a:spcBef>
                <a:spcPts val="0"/>
              </a:spcBef>
              <a:spcAft>
                <a:spcPts val="0"/>
              </a:spcAft>
              <a:buClr>
                <a:schemeClr val="accent2"/>
              </a:buClr>
              <a:buSzPts val="2600"/>
              <a:buChar char="●"/>
            </a:pPr>
            <a:r>
              <a:rPr lang="en"/>
              <a:t>() is the type of tuples with no components.</a:t>
            </a:r>
            <a:endParaRPr/>
          </a:p>
          <a:p>
            <a:pPr indent="-330200" lvl="0" marL="342900" rtl="0" algn="l">
              <a:lnSpc>
                <a:spcPct val="100000"/>
              </a:lnSpc>
              <a:spcBef>
                <a:spcPts val="0"/>
              </a:spcBef>
              <a:spcAft>
                <a:spcPts val="0"/>
              </a:spcAft>
              <a:buClr>
                <a:schemeClr val="accent2"/>
              </a:buClr>
              <a:buSzPts val="2600"/>
              <a:buChar char="●"/>
            </a:pPr>
            <a:r>
              <a:rPr lang="en"/>
              <a:t>main :: IO ()</a:t>
            </a:r>
            <a:endParaRPr/>
          </a:p>
          <a:p>
            <a:pPr indent="-330200" lvl="0" marL="342900" rtl="0" algn="l">
              <a:lnSpc>
                <a:spcPct val="100000"/>
              </a:lnSpc>
              <a:spcBef>
                <a:spcPts val="0"/>
              </a:spcBef>
              <a:spcAft>
                <a:spcPts val="0"/>
              </a:spcAft>
              <a:buClr>
                <a:schemeClr val="accent2"/>
              </a:buClr>
              <a:buSzPts val="2600"/>
              <a:buChar char="●"/>
            </a:pPr>
            <a:r>
              <a:rPr lang="en"/>
              <a:t>Every line of do return IO()</a:t>
            </a:r>
            <a:endParaRPr/>
          </a:p>
          <a:p>
            <a:pPr indent="-330200" lvl="0" marL="342900" rtl="0" algn="l">
              <a:lnSpc>
                <a:spcPct val="100000"/>
              </a:lnSpc>
              <a:spcBef>
                <a:spcPts val="0"/>
              </a:spcBef>
              <a:spcAft>
                <a:spcPts val="0"/>
              </a:spcAft>
              <a:buClr>
                <a:schemeClr val="accent2"/>
              </a:buClr>
              <a:buSzPts val="2600"/>
              <a:buChar char="●"/>
            </a:pPr>
            <a:r>
              <a:rPr lang="en"/>
              <a:t>&lt;- extracts the value from IO()</a:t>
            </a:r>
            <a:endParaRPr/>
          </a:p>
          <a:p>
            <a:pPr indent="-330200" lvl="0" marL="342900" marR="0" rtl="0" algn="l">
              <a:lnSpc>
                <a:spcPct val="100000"/>
              </a:lnSpc>
              <a:spcBef>
                <a:spcPts val="0"/>
              </a:spcBef>
              <a:spcAft>
                <a:spcPts val="0"/>
              </a:spcAft>
              <a:buClr>
                <a:schemeClr val="accent2"/>
              </a:buClr>
              <a:buSzPts val="2600"/>
              <a:buChar char="●"/>
            </a:pPr>
            <a:r>
              <a:rPr lang="en"/>
              <a:t>IO is for doing IO related actions</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5" name="Shape 1045"/>
        <p:cNvGrpSpPr/>
        <p:nvPr/>
      </p:nvGrpSpPr>
      <p:grpSpPr>
        <a:xfrm>
          <a:off x="0" y="0"/>
          <a:ext cx="0" cy="0"/>
          <a:chOff x="0" y="0"/>
          <a:chExt cx="0" cy="0"/>
        </a:xfrm>
      </p:grpSpPr>
      <p:sp>
        <p:nvSpPr>
          <p:cNvPr id="1046" name="Google Shape;1046;p128"/>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1047" name="Google Shape;1047;p128"/>
          <p:cNvSpPr txBox="1"/>
          <p:nvPr>
            <p:ph type="title"/>
          </p:nvPr>
        </p:nvSpPr>
        <p:spPr>
          <a:xfrm>
            <a:off x="311700" y="333769"/>
            <a:ext cx="8520600" cy="42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Black"/>
              <a:buNone/>
            </a:pPr>
            <a:r>
              <a:rPr lang="en">
                <a:solidFill>
                  <a:schemeClr val="dk2"/>
                </a:solidFill>
              </a:rPr>
              <a:t>Primitive Actions</a:t>
            </a:r>
            <a:endParaRPr/>
          </a:p>
        </p:txBody>
      </p:sp>
      <p:sp>
        <p:nvSpPr>
          <p:cNvPr id="1048" name="Google Shape;1048;p128"/>
          <p:cNvSpPr txBox="1"/>
          <p:nvPr/>
        </p:nvSpPr>
        <p:spPr>
          <a:xfrm>
            <a:off x="427037" y="1269206"/>
            <a:ext cx="8271000" cy="709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The standard library provides a number of actions, including the following three primitives:</a:t>
            </a:r>
            <a:endParaRPr/>
          </a:p>
        </p:txBody>
      </p:sp>
      <p:sp>
        <p:nvSpPr>
          <p:cNvPr id="1049" name="Google Shape;1049;p128"/>
          <p:cNvSpPr txBox="1"/>
          <p:nvPr/>
        </p:nvSpPr>
        <p:spPr>
          <a:xfrm>
            <a:off x="1843087" y="4033838"/>
            <a:ext cx="3498900" cy="397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getChar :: IO Char</a:t>
            </a:r>
            <a:endParaRPr/>
          </a:p>
        </p:txBody>
      </p:sp>
      <p:sp>
        <p:nvSpPr>
          <p:cNvPr id="1050" name="Google Shape;1050;p128"/>
          <p:cNvSpPr txBox="1"/>
          <p:nvPr/>
        </p:nvSpPr>
        <p:spPr>
          <a:xfrm>
            <a:off x="539750" y="2462213"/>
            <a:ext cx="7956600" cy="1123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lang="en" sz="2000">
                <a:solidFill>
                  <a:schemeClr val="dk2"/>
                </a:solidFill>
              </a:rPr>
              <a:t>The action getChar reads a character from the keyboard, echoes it to the screen, and returns the character as its result value:</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4" name="Shape 1054"/>
        <p:cNvGrpSpPr/>
        <p:nvPr/>
      </p:nvGrpSpPr>
      <p:grpSpPr>
        <a:xfrm>
          <a:off x="0" y="0"/>
          <a:ext cx="0" cy="0"/>
          <a:chOff x="0" y="0"/>
          <a:chExt cx="0" cy="0"/>
        </a:xfrm>
      </p:grpSpPr>
      <p:sp>
        <p:nvSpPr>
          <p:cNvPr id="1055" name="Google Shape;1055;p129"/>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1056" name="Google Shape;1056;p129"/>
          <p:cNvSpPr txBox="1"/>
          <p:nvPr/>
        </p:nvSpPr>
        <p:spPr>
          <a:xfrm>
            <a:off x="433387" y="382190"/>
            <a:ext cx="7982100" cy="828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lang="en" sz="2000">
                <a:solidFill>
                  <a:schemeClr val="dk2"/>
                </a:solidFill>
              </a:rPr>
              <a:t>The action putChar c writes the character c to the screen, and returns no result value:</a:t>
            </a:r>
            <a:endParaRPr/>
          </a:p>
        </p:txBody>
      </p:sp>
      <p:sp>
        <p:nvSpPr>
          <p:cNvPr id="1057" name="Google Shape;1057;p129"/>
          <p:cNvSpPr txBox="1"/>
          <p:nvPr/>
        </p:nvSpPr>
        <p:spPr>
          <a:xfrm>
            <a:off x="1801812" y="1664494"/>
            <a:ext cx="4535400" cy="397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putChar :: Char → IO ()</a:t>
            </a:r>
            <a:endParaRPr/>
          </a:p>
        </p:txBody>
      </p:sp>
      <p:sp>
        <p:nvSpPr>
          <p:cNvPr id="1058" name="Google Shape;1058;p129"/>
          <p:cNvSpPr txBox="1"/>
          <p:nvPr/>
        </p:nvSpPr>
        <p:spPr>
          <a:xfrm>
            <a:off x="433387" y="2727722"/>
            <a:ext cx="8056500" cy="828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lang="en" sz="2000">
                <a:solidFill>
                  <a:schemeClr val="dk2"/>
                </a:solidFill>
              </a:rPr>
              <a:t>The action return v simply returns the value v, without performing any interaction:</a:t>
            </a:r>
            <a:endParaRPr/>
          </a:p>
        </p:txBody>
      </p:sp>
      <p:sp>
        <p:nvSpPr>
          <p:cNvPr id="1059" name="Google Shape;1059;p129"/>
          <p:cNvSpPr txBox="1"/>
          <p:nvPr/>
        </p:nvSpPr>
        <p:spPr>
          <a:xfrm>
            <a:off x="1801812" y="4074319"/>
            <a:ext cx="3614700" cy="397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return :: a → IO a</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1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IO Functions</a:t>
            </a:r>
            <a:endParaRPr/>
          </a:p>
        </p:txBody>
      </p:sp>
      <p:sp>
        <p:nvSpPr>
          <p:cNvPr id="1065" name="Google Shape;1065;p1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print</a:t>
            </a:r>
            <a:endParaRPr/>
          </a:p>
          <a:p>
            <a:pPr indent="-342900" lvl="0" marL="457200" rtl="0" algn="l">
              <a:spcBef>
                <a:spcPts val="0"/>
              </a:spcBef>
              <a:spcAft>
                <a:spcPts val="0"/>
              </a:spcAft>
              <a:buSzPts val="1800"/>
              <a:buChar char="●"/>
            </a:pPr>
            <a:r>
              <a:rPr lang="en"/>
              <a:t>putStr</a:t>
            </a:r>
            <a:endParaRPr/>
          </a:p>
          <a:p>
            <a:pPr indent="-342900" lvl="0" marL="457200" rtl="0" algn="l">
              <a:spcBef>
                <a:spcPts val="0"/>
              </a:spcBef>
              <a:spcAft>
                <a:spcPts val="0"/>
              </a:spcAft>
              <a:buSzPts val="1800"/>
              <a:buChar char="●"/>
            </a:pPr>
            <a:r>
              <a:rPr lang="en"/>
              <a:t>putStrLn</a:t>
            </a:r>
            <a:endParaRPr/>
          </a:p>
          <a:p>
            <a:pPr indent="-342900" lvl="0" marL="457200" rtl="0" algn="l">
              <a:spcBef>
                <a:spcPts val="0"/>
              </a:spcBef>
              <a:spcAft>
                <a:spcPts val="0"/>
              </a:spcAft>
              <a:buSzPts val="1800"/>
              <a:buChar char="●"/>
            </a:pPr>
            <a:r>
              <a:rPr lang="en"/>
              <a:t>writeFile</a:t>
            </a:r>
            <a:endParaRPr/>
          </a:p>
          <a:p>
            <a:pPr indent="-342900" lvl="0" marL="457200" rtl="0" algn="l">
              <a:spcBef>
                <a:spcPts val="0"/>
              </a:spcBef>
              <a:spcAft>
                <a:spcPts val="0"/>
              </a:spcAft>
              <a:buSzPts val="1800"/>
              <a:buChar char="●"/>
            </a:pPr>
            <a:r>
              <a:rPr lang="en"/>
              <a:t>appendFile</a:t>
            </a:r>
            <a:endParaRPr/>
          </a:p>
          <a:p>
            <a:pPr indent="-342900" lvl="0" marL="457200" rtl="0" algn="l">
              <a:spcBef>
                <a:spcPts val="0"/>
              </a:spcBef>
              <a:spcAft>
                <a:spcPts val="0"/>
              </a:spcAft>
              <a:buSzPts val="1800"/>
              <a:buChar char="●"/>
            </a:pPr>
            <a:r>
              <a:rPr lang="en"/>
              <a:t>getLine</a:t>
            </a:r>
            <a:endParaRPr/>
          </a:p>
          <a:p>
            <a:pPr indent="-342900" lvl="0" marL="457200" rtl="0" algn="l">
              <a:spcBef>
                <a:spcPts val="0"/>
              </a:spcBef>
              <a:spcAft>
                <a:spcPts val="0"/>
              </a:spcAft>
              <a:buSzPts val="1800"/>
              <a:buChar char="●"/>
            </a:pPr>
            <a:r>
              <a:rPr lang="en"/>
              <a:t>getChar</a:t>
            </a:r>
            <a:endParaRPr/>
          </a:p>
          <a:p>
            <a:pPr indent="-342900" lvl="0" marL="457200" rtl="0" algn="l">
              <a:spcBef>
                <a:spcPts val="0"/>
              </a:spcBef>
              <a:spcAft>
                <a:spcPts val="0"/>
              </a:spcAft>
              <a:buSzPts val="1800"/>
              <a:buChar char="●"/>
            </a:pPr>
            <a:r>
              <a:rPr lang="en"/>
              <a:t>readFile</a:t>
            </a:r>
            <a:endParaRPr/>
          </a:p>
          <a:p>
            <a:pPr indent="-342900" lvl="0" marL="457200" rtl="0" algn="l">
              <a:spcBef>
                <a:spcPts val="0"/>
              </a:spcBef>
              <a:spcAft>
                <a:spcPts val="0"/>
              </a:spcAft>
              <a:buSzPts val="1800"/>
              <a:buChar char="●"/>
            </a:pPr>
            <a:r>
              <a:rPr lang="en"/>
              <a:t>Return</a:t>
            </a:r>
            <a:endParaRPr/>
          </a:p>
          <a:p>
            <a:pPr indent="-342900" lvl="0" marL="457200" rtl="0" algn="l">
              <a:spcBef>
                <a:spcPts val="0"/>
              </a:spcBef>
              <a:spcAft>
                <a:spcPts val="0"/>
              </a:spcAft>
              <a:buSzPts val="1800"/>
              <a:buChar char="●"/>
            </a:pPr>
            <a:r>
              <a:rPr lang="en"/>
              <a:t>get2Line</a:t>
            </a:r>
            <a:endParaRPr/>
          </a:p>
          <a:p>
            <a:pPr indent="-342900" lvl="0" marL="457200" rtl="0" algn="l">
              <a:spcBef>
                <a:spcPts val="0"/>
              </a:spcBef>
              <a:spcAft>
                <a:spcPts val="0"/>
              </a:spcAft>
              <a:buSzPts val="1800"/>
              <a:buChar char="●"/>
            </a:pPr>
            <a:r>
              <a:rPr lang="en"/>
              <a:t>Show</a:t>
            </a:r>
            <a:endParaRPr/>
          </a:p>
          <a:p>
            <a:pPr indent="-342900" lvl="0" marL="457200" rtl="0" algn="l">
              <a:spcBef>
                <a:spcPts val="0"/>
              </a:spcBef>
              <a:spcAft>
                <a:spcPts val="0"/>
              </a:spcAft>
              <a:buSzPts val="1800"/>
              <a:buChar char="●"/>
            </a:pPr>
            <a:r>
              <a:rPr lang="en"/>
              <a:t>read</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9" name="Shape 1069"/>
        <p:cNvGrpSpPr/>
        <p:nvPr/>
      </p:nvGrpSpPr>
      <p:grpSpPr>
        <a:xfrm>
          <a:off x="0" y="0"/>
          <a:ext cx="0" cy="0"/>
          <a:chOff x="0" y="0"/>
          <a:chExt cx="0" cy="0"/>
        </a:xfrm>
      </p:grpSpPr>
      <p:sp>
        <p:nvSpPr>
          <p:cNvPr id="1070" name="Google Shape;1070;p131"/>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1071" name="Google Shape;1071;p131"/>
          <p:cNvSpPr txBox="1"/>
          <p:nvPr/>
        </p:nvSpPr>
        <p:spPr>
          <a:xfrm>
            <a:off x="414337" y="1276350"/>
            <a:ext cx="8461500" cy="1350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A sequence of actions can be combined as a single composite action using the keyword do.</a:t>
            </a:r>
            <a:endParaRPr sz="2000">
              <a:solidFill>
                <a:schemeClr val="dk2"/>
              </a:solidFill>
            </a:endParaRPr>
          </a:p>
          <a:p>
            <a:pPr indent="0" lvl="0" marL="0" marR="0" rtl="0" algn="l">
              <a:lnSpc>
                <a:spcPct val="100000"/>
              </a:lnSpc>
              <a:spcBef>
                <a:spcPts val="0"/>
              </a:spcBef>
              <a:spcAft>
                <a:spcPts val="0"/>
              </a:spcAft>
              <a:buClr>
                <a:schemeClr val="dk1"/>
              </a:buClr>
              <a:buSzPts val="2800"/>
              <a:buFont typeface="Times New Roman"/>
              <a:buNone/>
            </a:pPr>
            <a:r>
              <a:t/>
            </a:r>
            <a:endParaRPr sz="2000">
              <a:solidFill>
                <a:schemeClr val="dk2"/>
              </a:solidFill>
            </a:endParaRPr>
          </a:p>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For example:</a:t>
            </a:r>
            <a:endParaRPr/>
          </a:p>
        </p:txBody>
      </p:sp>
      <p:sp>
        <p:nvSpPr>
          <p:cNvPr id="1072" name="Google Shape;1072;p131"/>
          <p:cNvSpPr txBox="1"/>
          <p:nvPr>
            <p:ph type="title"/>
          </p:nvPr>
        </p:nvSpPr>
        <p:spPr>
          <a:xfrm>
            <a:off x="311700" y="333769"/>
            <a:ext cx="8520600" cy="42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Black"/>
              <a:buNone/>
            </a:pPr>
            <a:r>
              <a:rPr lang="en">
                <a:solidFill>
                  <a:schemeClr val="dk2"/>
                </a:solidFill>
              </a:rPr>
              <a:t>Sequencing Actions</a:t>
            </a:r>
            <a:endParaRPr/>
          </a:p>
        </p:txBody>
      </p:sp>
      <p:sp>
        <p:nvSpPr>
          <p:cNvPr id="1073" name="Google Shape;1073;p131"/>
          <p:cNvSpPr txBox="1"/>
          <p:nvPr/>
        </p:nvSpPr>
        <p:spPr>
          <a:xfrm>
            <a:off x="1838325" y="3056334"/>
            <a:ext cx="4788000" cy="1602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getTwo :: IO (Char,Char)</a:t>
            </a:r>
            <a:endParaRPr/>
          </a:p>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getTwo  = do x ← getChar</a:t>
            </a:r>
            <a:endParaRPr/>
          </a:p>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             y ← getChar</a:t>
            </a:r>
            <a:endParaRPr/>
          </a:p>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             return (x,y)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execute Haskell module ( @ interpreter - Hugs)</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Step 1:</a:t>
            </a:r>
            <a:endParaRPr/>
          </a:p>
          <a:p>
            <a:pPr indent="0" lvl="0" marL="0" rtl="0" algn="l">
              <a:lnSpc>
                <a:spcPct val="100000"/>
              </a:lnSpc>
              <a:spcBef>
                <a:spcPts val="1600"/>
              </a:spcBef>
              <a:spcAft>
                <a:spcPts val="0"/>
              </a:spcAft>
              <a:buNone/>
            </a:pPr>
            <a:r>
              <a:rPr lang="en"/>
              <a:t>Open notepad or any other editor. Write code. Save with extension .hs</a:t>
            </a:r>
            <a:endParaRPr/>
          </a:p>
          <a:p>
            <a:pPr indent="0" lvl="0" marL="0" rtl="0" algn="l">
              <a:lnSpc>
                <a:spcPct val="100000"/>
              </a:lnSpc>
              <a:spcBef>
                <a:spcPts val="0"/>
              </a:spcBef>
              <a:spcAft>
                <a:spcPts val="0"/>
              </a:spcAft>
              <a:buNone/>
            </a:pPr>
            <a:r>
              <a:rPr lang="en"/>
              <a:t> Eg:</a:t>
            </a:r>
            <a:endParaRPr/>
          </a:p>
          <a:p>
            <a:pPr indent="0" lvl="0" marL="0" rtl="0" algn="l">
              <a:lnSpc>
                <a:spcPct val="100000"/>
              </a:lnSpc>
              <a:spcBef>
                <a:spcPts val="0"/>
              </a:spcBef>
              <a:spcAft>
                <a:spcPts val="0"/>
              </a:spcAft>
              <a:buNone/>
            </a:pPr>
            <a:r>
              <a:rPr lang="en"/>
              <a:t>main = putStrLn "Hello, World!"</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Step 2: start ghci</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Step 3: check current working directory</a:t>
            </a:r>
            <a:endParaRPr/>
          </a:p>
          <a:p>
            <a:pPr indent="0" lvl="0" marL="0" rtl="0" algn="l">
              <a:lnSpc>
                <a:spcPct val="100000"/>
              </a:lnSpc>
              <a:spcBef>
                <a:spcPts val="0"/>
              </a:spcBef>
              <a:spcAft>
                <a:spcPts val="0"/>
              </a:spcAft>
              <a:buNone/>
            </a:pPr>
            <a:r>
              <a:rPr lang="en"/>
              <a:t>               </a:t>
            </a:r>
            <a:r>
              <a:rPr b="1" lang="en"/>
              <a:t> :show paths</a:t>
            </a:r>
            <a:endParaRPr b="1"/>
          </a:p>
          <a:p>
            <a:pPr indent="0" lvl="0" marL="0" rtl="0" algn="l">
              <a:lnSpc>
                <a:spcPct val="100000"/>
              </a:lnSpc>
              <a:spcBef>
                <a:spcPts val="1600"/>
              </a:spcBef>
              <a:spcAft>
                <a:spcPts val="1600"/>
              </a:spcAft>
              <a:buNone/>
            </a:pPr>
            <a:r>
              <a:rPr lang="en"/>
              <a:t>Step4: Move path to the location where the file is saved, using cd command</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7" name="Shape 1077"/>
        <p:cNvGrpSpPr/>
        <p:nvPr/>
      </p:nvGrpSpPr>
      <p:grpSpPr>
        <a:xfrm>
          <a:off x="0" y="0"/>
          <a:ext cx="0" cy="0"/>
          <a:chOff x="0" y="0"/>
          <a:chExt cx="0" cy="0"/>
        </a:xfrm>
      </p:grpSpPr>
      <p:sp>
        <p:nvSpPr>
          <p:cNvPr id="1078" name="Google Shape;1078;p132"/>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1079" name="Google Shape;1079;p132"/>
          <p:cNvSpPr txBox="1"/>
          <p:nvPr/>
        </p:nvSpPr>
        <p:spPr>
          <a:xfrm>
            <a:off x="341312" y="372665"/>
            <a:ext cx="5196000" cy="389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Note - in a sequence of actions:</a:t>
            </a:r>
            <a:endParaRPr sz="2000">
              <a:solidFill>
                <a:schemeClr val="dk2"/>
              </a:solidFill>
            </a:endParaRPr>
          </a:p>
        </p:txBody>
      </p:sp>
      <p:sp>
        <p:nvSpPr>
          <p:cNvPr id="1080" name="Google Shape;1080;p132"/>
          <p:cNvSpPr txBox="1"/>
          <p:nvPr/>
        </p:nvSpPr>
        <p:spPr>
          <a:xfrm>
            <a:off x="615950" y="1226344"/>
            <a:ext cx="7786800" cy="329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Each action must begin in precisely the same column.  That is, the layout rule applies;</a:t>
            </a:r>
            <a:endParaRPr sz="2000">
              <a:solidFill>
                <a:schemeClr val="dk2"/>
              </a:solidFill>
            </a:endParaRPr>
          </a:p>
          <a:p>
            <a:pPr indent="0" lvl="0" marL="0" marR="0" rtl="0" algn="l">
              <a:lnSpc>
                <a:spcPct val="100000"/>
              </a:lnSpc>
              <a:spcBef>
                <a:spcPts val="0"/>
              </a:spcBef>
              <a:spcAft>
                <a:spcPts val="0"/>
              </a:spcAft>
              <a:buClr>
                <a:schemeClr val="dk1"/>
              </a:buClr>
              <a:buSzPts val="2800"/>
              <a:buFont typeface="Tahoma"/>
              <a:buNone/>
            </a:pPr>
            <a:r>
              <a:t/>
            </a:r>
            <a:endParaRPr sz="2000">
              <a:solidFill>
                <a:schemeClr val="dk2"/>
              </a:solidFill>
            </a:endParaRPr>
          </a:p>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The values returned by intermediate actions are discarded by default, but if required can be named using the ← operator;</a:t>
            </a:r>
            <a:endParaRPr sz="2000">
              <a:solidFill>
                <a:schemeClr val="dk2"/>
              </a:solidFill>
            </a:endParaRPr>
          </a:p>
          <a:p>
            <a:pPr indent="0" lvl="0" marL="0" marR="0" rtl="0" algn="l">
              <a:lnSpc>
                <a:spcPct val="100000"/>
              </a:lnSpc>
              <a:spcBef>
                <a:spcPts val="0"/>
              </a:spcBef>
              <a:spcAft>
                <a:spcPts val="0"/>
              </a:spcAft>
              <a:buClr>
                <a:schemeClr val="dk1"/>
              </a:buClr>
              <a:buSzPts val="2800"/>
              <a:buFont typeface="Tahoma"/>
              <a:buNone/>
            </a:pPr>
            <a:r>
              <a:t/>
            </a:r>
            <a:endParaRPr sz="2000">
              <a:solidFill>
                <a:schemeClr val="dk2"/>
              </a:solidFill>
            </a:endParaRPr>
          </a:p>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The value returned by the last action is the value returned by the sequence as a whole.</a:t>
            </a:r>
            <a:endParaRPr sz="2000">
              <a:solidFill>
                <a:schemeClr val="dk2"/>
              </a:solidFill>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4" name="Shape 1084"/>
        <p:cNvGrpSpPr/>
        <p:nvPr/>
      </p:nvGrpSpPr>
      <p:grpSpPr>
        <a:xfrm>
          <a:off x="0" y="0"/>
          <a:ext cx="0" cy="0"/>
          <a:chOff x="0" y="0"/>
          <a:chExt cx="0" cy="0"/>
        </a:xfrm>
      </p:grpSpPr>
      <p:sp>
        <p:nvSpPr>
          <p:cNvPr id="1085" name="Google Shape;1085;p133"/>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1086" name="Google Shape;1086;p133"/>
          <p:cNvSpPr txBox="1"/>
          <p:nvPr>
            <p:ph type="title"/>
          </p:nvPr>
        </p:nvSpPr>
        <p:spPr>
          <a:xfrm>
            <a:off x="311700" y="333769"/>
            <a:ext cx="8520600" cy="42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Black"/>
              <a:buNone/>
            </a:pPr>
            <a:r>
              <a:rPr lang="en">
                <a:solidFill>
                  <a:schemeClr val="dk2"/>
                </a:solidFill>
              </a:rPr>
              <a:t>Other Library Actions</a:t>
            </a:r>
            <a:endParaRPr/>
          </a:p>
        </p:txBody>
      </p:sp>
      <p:sp>
        <p:nvSpPr>
          <p:cNvPr id="1087" name="Google Shape;1087;p133"/>
          <p:cNvSpPr txBox="1"/>
          <p:nvPr/>
        </p:nvSpPr>
        <p:spPr>
          <a:xfrm>
            <a:off x="1652000" y="2164549"/>
            <a:ext cx="6291900" cy="2818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getLine :: IO </a:t>
            </a:r>
            <a:r>
              <a:rPr b="0" i="0" lang="en" sz="2400" u="none">
                <a:solidFill>
                  <a:schemeClr val="dk1"/>
                </a:solidFill>
                <a:latin typeface="Lucida Sans"/>
                <a:ea typeface="Lucida Sans"/>
                <a:cs typeface="Lucida Sans"/>
                <a:sym typeface="Lucida Sans"/>
              </a:rPr>
              <a:t>String</a:t>
            </a:r>
            <a:endParaRPr/>
          </a:p>
          <a:p>
            <a:pPr indent="0" lvl="0" marL="0" marR="0" rtl="0" algn="l">
              <a:lnSpc>
                <a:spcPct val="12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getLine  = do x ← getChar</a:t>
            </a:r>
            <a:endParaRPr/>
          </a:p>
          <a:p>
            <a:pPr indent="0" lvl="0" marL="0" marR="0" rtl="0" algn="l">
              <a:lnSpc>
                <a:spcPct val="12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              if x == '\n' then</a:t>
            </a:r>
            <a:endParaRPr/>
          </a:p>
          <a:p>
            <a:pPr indent="0" lvl="0" marL="0" marR="0" rtl="0" algn="l">
              <a:lnSpc>
                <a:spcPct val="12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                 return []</a:t>
            </a:r>
            <a:endParaRPr/>
          </a:p>
          <a:p>
            <a:pPr indent="0" lvl="0" marL="0" marR="0" rtl="0" algn="l">
              <a:lnSpc>
                <a:spcPct val="12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               else</a:t>
            </a:r>
            <a:endParaRPr sz="2000">
              <a:solidFill>
                <a:schemeClr val="dk2"/>
              </a:solidFill>
            </a:endParaRPr>
          </a:p>
          <a:p>
            <a:pPr indent="0" lvl="0" marL="0" marR="0" rtl="0" algn="l">
              <a:lnSpc>
                <a:spcPct val="120000"/>
              </a:lnSpc>
              <a:spcBef>
                <a:spcPts val="0"/>
              </a:spcBef>
              <a:spcAft>
                <a:spcPts val="0"/>
              </a:spcAft>
              <a:buClr>
                <a:schemeClr val="dk1"/>
              </a:buClr>
              <a:buSzPts val="2400"/>
              <a:buFont typeface="Lucida Sans"/>
              <a:buNone/>
            </a:pPr>
            <a:r>
              <a:rPr lang="en" sz="2000">
                <a:solidFill>
                  <a:schemeClr val="dk2"/>
                </a:solidFill>
              </a:rPr>
              <a:t>                   </a:t>
            </a:r>
            <a:r>
              <a:rPr b="0" i="0" lang="en" sz="2400" u="none">
                <a:solidFill>
                  <a:schemeClr val="dk1"/>
                </a:solidFill>
                <a:latin typeface="Lucida Sans"/>
                <a:ea typeface="Lucida Sans"/>
                <a:cs typeface="Lucida Sans"/>
                <a:sym typeface="Lucida Sans"/>
              </a:rPr>
              <a:t>do xs ← getLine</a:t>
            </a:r>
            <a:endParaRPr/>
          </a:p>
          <a:p>
            <a:pPr indent="0" lvl="0" marL="0" marR="0" rtl="0" algn="l">
              <a:lnSpc>
                <a:spcPct val="12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                    return (x:xs)</a:t>
            </a:r>
            <a:endParaRPr/>
          </a:p>
        </p:txBody>
      </p:sp>
      <p:sp>
        <p:nvSpPr>
          <p:cNvPr id="1088" name="Google Shape;1088;p133"/>
          <p:cNvSpPr txBox="1"/>
          <p:nvPr/>
        </p:nvSpPr>
        <p:spPr>
          <a:xfrm>
            <a:off x="504825" y="1326356"/>
            <a:ext cx="7956600" cy="465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lang="en" sz="2000">
                <a:solidFill>
                  <a:schemeClr val="dk2"/>
                </a:solidFill>
              </a:rPr>
              <a:t>Reading a string from the keyboard:</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2" name="Shape 1092"/>
        <p:cNvGrpSpPr/>
        <p:nvPr/>
      </p:nvGrpSpPr>
      <p:grpSpPr>
        <a:xfrm>
          <a:off x="0" y="0"/>
          <a:ext cx="0" cy="0"/>
          <a:chOff x="0" y="0"/>
          <a:chExt cx="0" cy="0"/>
        </a:xfrm>
      </p:grpSpPr>
      <p:sp>
        <p:nvSpPr>
          <p:cNvPr id="1093" name="Google Shape;1093;p134"/>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1094" name="Google Shape;1094;p134"/>
          <p:cNvSpPr txBox="1"/>
          <p:nvPr/>
        </p:nvSpPr>
        <p:spPr>
          <a:xfrm>
            <a:off x="1670050" y="1189434"/>
            <a:ext cx="5824500" cy="1383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putStr       :: String → IO ()</a:t>
            </a:r>
            <a:endParaRPr/>
          </a:p>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putStr []     = return ()</a:t>
            </a:r>
            <a:endParaRPr/>
          </a:p>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putStr (x:xs) = do putChar x</a:t>
            </a:r>
            <a:endParaRPr/>
          </a:p>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                   putStr xs</a:t>
            </a:r>
            <a:endParaRPr/>
          </a:p>
        </p:txBody>
      </p:sp>
      <p:sp>
        <p:nvSpPr>
          <p:cNvPr id="1095" name="Google Shape;1095;p134"/>
          <p:cNvSpPr txBox="1"/>
          <p:nvPr/>
        </p:nvSpPr>
        <p:spPr>
          <a:xfrm>
            <a:off x="415925" y="398859"/>
            <a:ext cx="7956600" cy="465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lang="en" sz="2000">
                <a:solidFill>
                  <a:schemeClr val="dk2"/>
                </a:solidFill>
              </a:rPr>
              <a:t>Writing a string to the screen:</a:t>
            </a:r>
            <a:endParaRPr/>
          </a:p>
        </p:txBody>
      </p:sp>
      <p:sp>
        <p:nvSpPr>
          <p:cNvPr id="1096" name="Google Shape;1096;p134"/>
          <p:cNvSpPr txBox="1"/>
          <p:nvPr/>
        </p:nvSpPr>
        <p:spPr>
          <a:xfrm>
            <a:off x="415925" y="2897981"/>
            <a:ext cx="7956600" cy="465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lang="en" sz="2000">
                <a:solidFill>
                  <a:schemeClr val="dk2"/>
                </a:solidFill>
              </a:rPr>
              <a:t>Writing a string and moving to a new line:</a:t>
            </a:r>
            <a:endParaRPr/>
          </a:p>
        </p:txBody>
      </p:sp>
      <p:sp>
        <p:nvSpPr>
          <p:cNvPr id="1097" name="Google Shape;1097;p134"/>
          <p:cNvSpPr txBox="1"/>
          <p:nvPr/>
        </p:nvSpPr>
        <p:spPr>
          <a:xfrm>
            <a:off x="1670050" y="3669506"/>
            <a:ext cx="5524500" cy="1054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putStrLn   :: String → IO ()</a:t>
            </a:r>
            <a:endParaRPr/>
          </a:p>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putStrLn xs = do putStr xs</a:t>
            </a:r>
            <a:endParaRPr/>
          </a:p>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                 putChar '\n'</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1" name="Shape 1101"/>
        <p:cNvGrpSpPr/>
        <p:nvPr/>
      </p:nvGrpSpPr>
      <p:grpSpPr>
        <a:xfrm>
          <a:off x="0" y="0"/>
          <a:ext cx="0" cy="0"/>
          <a:chOff x="0" y="0"/>
          <a:chExt cx="0" cy="0"/>
        </a:xfrm>
      </p:grpSpPr>
      <p:sp>
        <p:nvSpPr>
          <p:cNvPr id="1102" name="Google Shape;1102;p135"/>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1103" name="Google Shape;1103;p135"/>
          <p:cNvSpPr txBox="1"/>
          <p:nvPr>
            <p:ph type="title"/>
          </p:nvPr>
        </p:nvSpPr>
        <p:spPr>
          <a:xfrm>
            <a:off x="311700" y="333769"/>
            <a:ext cx="8520600" cy="42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Black"/>
              <a:buNone/>
            </a:pPr>
            <a:r>
              <a:rPr lang="en">
                <a:solidFill>
                  <a:schemeClr val="dk2"/>
                </a:solidFill>
              </a:rPr>
              <a:t>Example</a:t>
            </a:r>
            <a:endParaRPr/>
          </a:p>
        </p:txBody>
      </p:sp>
      <p:sp>
        <p:nvSpPr>
          <p:cNvPr id="1104" name="Google Shape;1104;p135"/>
          <p:cNvSpPr txBox="1"/>
          <p:nvPr/>
        </p:nvSpPr>
        <p:spPr>
          <a:xfrm>
            <a:off x="454025" y="1259681"/>
            <a:ext cx="8377200" cy="70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We can now define an action that prompts for a string to be entered and displays its length:</a:t>
            </a:r>
            <a:endParaRPr/>
          </a:p>
        </p:txBody>
      </p:sp>
      <p:sp>
        <p:nvSpPr>
          <p:cNvPr id="1105" name="Google Shape;1105;p135"/>
          <p:cNvSpPr txBox="1"/>
          <p:nvPr/>
        </p:nvSpPr>
        <p:spPr>
          <a:xfrm>
            <a:off x="1008062" y="2439590"/>
            <a:ext cx="7181700" cy="220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strlen :: IO ()</a:t>
            </a:r>
            <a:endParaRPr/>
          </a:p>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strlen  = do putStr "Enter a string: "</a:t>
            </a:r>
            <a:endParaRPr/>
          </a:p>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             xs ← getLine</a:t>
            </a:r>
            <a:endParaRPr/>
          </a:p>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             putStr "The string has "</a:t>
            </a:r>
            <a:endParaRPr/>
          </a:p>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             putStr (show (length xs))</a:t>
            </a:r>
            <a:endParaRPr/>
          </a:p>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             putStrLn " characters"</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9" name="Shape 1109"/>
        <p:cNvGrpSpPr/>
        <p:nvPr/>
      </p:nvGrpSpPr>
      <p:grpSpPr>
        <a:xfrm>
          <a:off x="0" y="0"/>
          <a:ext cx="0" cy="0"/>
          <a:chOff x="0" y="0"/>
          <a:chExt cx="0" cy="0"/>
        </a:xfrm>
      </p:grpSpPr>
      <p:sp>
        <p:nvSpPr>
          <p:cNvPr id="1110" name="Google Shape;1110;p136"/>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1111" name="Google Shape;1111;p136"/>
          <p:cNvSpPr txBox="1"/>
          <p:nvPr/>
        </p:nvSpPr>
        <p:spPr>
          <a:xfrm>
            <a:off x="368300" y="334565"/>
            <a:ext cx="8377200" cy="389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For example:</a:t>
            </a:r>
            <a:endParaRPr/>
          </a:p>
        </p:txBody>
      </p:sp>
      <p:sp>
        <p:nvSpPr>
          <p:cNvPr id="1112" name="Google Shape;1112;p136"/>
          <p:cNvSpPr txBox="1"/>
          <p:nvPr/>
        </p:nvSpPr>
        <p:spPr>
          <a:xfrm>
            <a:off x="1725612" y="1196578"/>
            <a:ext cx="5340300" cy="1383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&gt; strlen</a:t>
            </a:r>
            <a:endParaRPr/>
          </a:p>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Enter a string: hello there</a:t>
            </a:r>
            <a:endParaRPr/>
          </a:p>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The string has 11 characters</a:t>
            </a:r>
            <a:endParaRPr/>
          </a:p>
        </p:txBody>
      </p:sp>
      <p:sp>
        <p:nvSpPr>
          <p:cNvPr id="1113" name="Google Shape;1113;p136"/>
          <p:cNvSpPr txBox="1"/>
          <p:nvPr/>
        </p:nvSpPr>
        <p:spPr>
          <a:xfrm>
            <a:off x="579437" y="3945731"/>
            <a:ext cx="7956600" cy="808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lang="en" sz="2000">
                <a:solidFill>
                  <a:schemeClr val="dk2"/>
                </a:solidFill>
              </a:rPr>
              <a:t>Evaluating an action executes its side effects, with the final result value being discarded.</a:t>
            </a:r>
            <a:endParaRPr/>
          </a:p>
        </p:txBody>
      </p:sp>
      <p:sp>
        <p:nvSpPr>
          <p:cNvPr id="1114" name="Google Shape;1114;p136"/>
          <p:cNvSpPr txBox="1"/>
          <p:nvPr/>
        </p:nvSpPr>
        <p:spPr>
          <a:xfrm>
            <a:off x="368300" y="3073003"/>
            <a:ext cx="1079400" cy="389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Note:</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p1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I/O in Haskell</a:t>
            </a:r>
            <a:endParaRPr/>
          </a:p>
        </p:txBody>
      </p:sp>
      <p:sp>
        <p:nvSpPr>
          <p:cNvPr id="1120" name="Google Shape;1120;p1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Functions in haskell are Pure functions</a:t>
            </a:r>
            <a:endParaRPr/>
          </a:p>
          <a:p>
            <a:pPr indent="-317500" lvl="1" marL="914400" rtl="0" algn="l">
              <a:spcBef>
                <a:spcPts val="0"/>
              </a:spcBef>
              <a:spcAft>
                <a:spcPts val="0"/>
              </a:spcAft>
              <a:buSzPts val="1400"/>
              <a:buChar char="○"/>
            </a:pPr>
            <a:r>
              <a:rPr lang="en"/>
              <a:t>No side effects</a:t>
            </a:r>
            <a:endParaRPr/>
          </a:p>
          <a:p>
            <a:pPr indent="-317500" lvl="1" marL="914400" rtl="0" algn="l">
              <a:spcBef>
                <a:spcPts val="0"/>
              </a:spcBef>
              <a:spcAft>
                <a:spcPts val="0"/>
              </a:spcAft>
              <a:buSzPts val="1400"/>
              <a:buChar char="○"/>
            </a:pPr>
            <a:r>
              <a:rPr lang="en"/>
              <a:t>Lazy evaluation</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p1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File Handling</a:t>
            </a:r>
            <a:endParaRPr/>
          </a:p>
        </p:txBody>
      </p:sp>
      <p:sp>
        <p:nvSpPr>
          <p:cNvPr id="1126" name="Google Shape;1126;p1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2000"/>
              <a:t>Haskell defines some basic functions for I/O that are listed in the System.IO library. </a:t>
            </a:r>
            <a:endParaRPr sz="2000"/>
          </a:p>
          <a:p>
            <a:pPr indent="-342900" lvl="0" marL="457200" rtl="0" algn="l">
              <a:spcBef>
                <a:spcPts val="0"/>
              </a:spcBef>
              <a:spcAft>
                <a:spcPts val="0"/>
              </a:spcAft>
              <a:buSzPts val="1800"/>
              <a:buChar char="●"/>
            </a:pPr>
            <a:r>
              <a:rPr lang="en" sz="2000"/>
              <a:t>One common function is openFile that provides a file Handle. </a:t>
            </a:r>
            <a:endParaRPr sz="2000"/>
          </a:p>
          <a:p>
            <a:pPr indent="-342900" lvl="0" marL="457200" rtl="0" algn="l">
              <a:spcBef>
                <a:spcPts val="0"/>
              </a:spcBef>
              <a:spcAft>
                <a:spcPts val="0"/>
              </a:spcAft>
              <a:buSzPts val="1800"/>
              <a:buChar char="●"/>
            </a:pPr>
            <a:r>
              <a:rPr lang="en" sz="2000"/>
              <a:t>This Handle is then used to perform some operations on the file.</a:t>
            </a:r>
            <a:endParaRPr sz="2000"/>
          </a:p>
          <a:p>
            <a:pPr indent="-342900" lvl="0" marL="457200" rtl="0" algn="l">
              <a:spcBef>
                <a:spcPts val="0"/>
              </a:spcBef>
              <a:spcAft>
                <a:spcPts val="0"/>
              </a:spcAft>
              <a:buSzPts val="1800"/>
              <a:buChar char="●"/>
            </a:pPr>
            <a:r>
              <a:rPr lang="en" sz="2000"/>
              <a:t>Haskell also provides functions, such as hPutStrLn, which is similar to putStrLn, but takes an additional argument a Handle that specifies the files. </a:t>
            </a:r>
            <a:endParaRPr sz="2000"/>
          </a:p>
          <a:p>
            <a:pPr indent="-342900" lvl="0" marL="457200" rtl="0" algn="l">
              <a:spcBef>
                <a:spcPts val="0"/>
              </a:spcBef>
              <a:spcAft>
                <a:spcPts val="0"/>
              </a:spcAft>
              <a:buSzPts val="1800"/>
              <a:buChar char="●"/>
            </a:pPr>
            <a:r>
              <a:rPr lang="en" sz="2000"/>
              <a:t>To close the Handle, use hClose.</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0" name="Shape 1130"/>
        <p:cNvGrpSpPr/>
        <p:nvPr/>
      </p:nvGrpSpPr>
      <p:grpSpPr>
        <a:xfrm>
          <a:off x="0" y="0"/>
          <a:ext cx="0" cy="0"/>
          <a:chOff x="0" y="0"/>
          <a:chExt cx="0" cy="0"/>
        </a:xfrm>
      </p:grpSpPr>
      <p:sp>
        <p:nvSpPr>
          <p:cNvPr id="1131" name="Google Shape;1131;p1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33" name="Google Shape;1133;p139"/>
          <p:cNvPicPr preferRelativeResize="0"/>
          <p:nvPr/>
        </p:nvPicPr>
        <p:blipFill>
          <a:blip r:embed="rId3">
            <a:alphaModFix/>
          </a:blip>
          <a:stretch>
            <a:fillRect/>
          </a:stretch>
        </p:blipFill>
        <p:spPr>
          <a:xfrm>
            <a:off x="1524026" y="347025"/>
            <a:ext cx="5684700" cy="4796475"/>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1137" name="Shape 1137"/>
        <p:cNvGrpSpPr/>
        <p:nvPr/>
      </p:nvGrpSpPr>
      <p:grpSpPr>
        <a:xfrm>
          <a:off x="0" y="0"/>
          <a:ext cx="0" cy="0"/>
          <a:chOff x="0" y="0"/>
          <a:chExt cx="0" cy="0"/>
        </a:xfrm>
      </p:grpSpPr>
      <p:sp>
        <p:nvSpPr>
          <p:cNvPr id="1138" name="Google Shape;1138;p140"/>
          <p:cNvSpPr txBox="1"/>
          <p:nvPr/>
        </p:nvSpPr>
        <p:spPr>
          <a:xfrm>
            <a:off x="341312" y="372665"/>
            <a:ext cx="5196000" cy="389100"/>
          </a:xfrm>
          <a:prstGeom prst="rect">
            <a:avLst/>
          </a:prstGeom>
          <a:noFill/>
          <a:ln>
            <a:noFill/>
          </a:ln>
        </p:spPr>
        <p:txBody>
          <a:bodyPr anchorCtr="0" anchor="ctr" bIns="45700" lIns="91425" spcFirstLastPara="1" rIns="91425" wrap="square" tIns="45700">
            <a:noAutofit/>
          </a:bodyPr>
          <a:lstStyle/>
          <a:p>
            <a:pPr indent="0" lvl="0" marL="0" rtl="0" algn="just">
              <a:lnSpc>
                <a:spcPct val="115000"/>
              </a:lnSpc>
              <a:spcBef>
                <a:spcPts val="1800"/>
              </a:spcBef>
              <a:spcAft>
                <a:spcPts val="0"/>
              </a:spcAft>
              <a:buClr>
                <a:schemeClr val="dk1"/>
              </a:buClr>
              <a:buSzPts val="1100"/>
              <a:buFont typeface="Arial"/>
              <a:buNone/>
            </a:pPr>
            <a:r>
              <a:rPr lang="en" sz="2800">
                <a:solidFill>
                  <a:srgbClr val="FF0000"/>
                </a:solidFill>
              </a:rPr>
              <a:t>Combining IO</a:t>
            </a:r>
            <a:endParaRPr sz="1700">
              <a:solidFill>
                <a:srgbClr val="FF0000"/>
              </a:solidFill>
            </a:endParaRPr>
          </a:p>
          <a:p>
            <a:pPr indent="0" lvl="0" marL="0" marR="0" rtl="0" algn="l">
              <a:lnSpc>
                <a:spcPct val="100000"/>
              </a:lnSpc>
              <a:spcBef>
                <a:spcPts val="400"/>
              </a:spcBef>
              <a:spcAft>
                <a:spcPts val="0"/>
              </a:spcAft>
              <a:buClr>
                <a:schemeClr val="dk1"/>
              </a:buClr>
              <a:buSzPts val="2800"/>
              <a:buFont typeface="Tahoma"/>
              <a:buNone/>
            </a:pPr>
            <a:r>
              <a:t/>
            </a:r>
            <a:endParaRPr sz="2000">
              <a:solidFill>
                <a:schemeClr val="dk2"/>
              </a:solidFill>
            </a:endParaRPr>
          </a:p>
        </p:txBody>
      </p:sp>
      <p:sp>
        <p:nvSpPr>
          <p:cNvPr id="1139" name="Google Shape;1139;p140"/>
          <p:cNvSpPr txBox="1"/>
          <p:nvPr/>
        </p:nvSpPr>
        <p:spPr>
          <a:xfrm>
            <a:off x="640750" y="1003275"/>
            <a:ext cx="8208600" cy="3295500"/>
          </a:xfrm>
          <a:prstGeom prst="rect">
            <a:avLst/>
          </a:prstGeom>
          <a:noFill/>
          <a:ln>
            <a:noFill/>
          </a:ln>
        </p:spPr>
        <p:txBody>
          <a:bodyPr anchorCtr="0" anchor="t" bIns="45700" lIns="91425" spcFirstLastPara="1" rIns="91425" wrap="square" tIns="45700">
            <a:noAutofit/>
          </a:bodyPr>
          <a:lstStyle/>
          <a:p>
            <a:pPr indent="-355600" lvl="0" marL="457200" rtl="0" algn="just">
              <a:lnSpc>
                <a:spcPct val="100000"/>
              </a:lnSpc>
              <a:spcBef>
                <a:spcPts val="1400"/>
              </a:spcBef>
              <a:spcAft>
                <a:spcPts val="0"/>
              </a:spcAft>
              <a:buClr>
                <a:schemeClr val="dk2"/>
              </a:buClr>
              <a:buSzPts val="2000"/>
              <a:buChar char="●"/>
            </a:pPr>
            <a:r>
              <a:rPr lang="en" sz="2000">
                <a:solidFill>
                  <a:schemeClr val="dk2"/>
                </a:solidFill>
              </a:rPr>
              <a:t>Sequencing</a:t>
            </a:r>
            <a:endParaRPr b="1" sz="1300">
              <a:solidFill>
                <a:schemeClr val="dk1"/>
              </a:solidFill>
            </a:endParaRPr>
          </a:p>
          <a:p>
            <a:pPr indent="-355600" lvl="1" marL="914400" marR="0" rtl="0" algn="l">
              <a:lnSpc>
                <a:spcPct val="100000"/>
              </a:lnSpc>
              <a:spcBef>
                <a:spcPts val="0"/>
              </a:spcBef>
              <a:spcAft>
                <a:spcPts val="0"/>
              </a:spcAft>
              <a:buClr>
                <a:schemeClr val="dk2"/>
              </a:buClr>
              <a:buSzPts val="2000"/>
              <a:buChar char="○"/>
            </a:pPr>
            <a:r>
              <a:rPr lang="en" sz="2000">
                <a:solidFill>
                  <a:schemeClr val="dk2"/>
                </a:solidFill>
              </a:rPr>
              <a:t>(&gt;&gt;) operator (pronounced “and then”)</a:t>
            </a:r>
            <a:endParaRPr sz="2000">
              <a:solidFill>
                <a:schemeClr val="dk2"/>
              </a:solidFill>
            </a:endParaRPr>
          </a:p>
          <a:p>
            <a:pPr indent="-355600" lvl="1" marL="914400" marR="0" rtl="0" algn="l">
              <a:lnSpc>
                <a:spcPct val="100000"/>
              </a:lnSpc>
              <a:spcBef>
                <a:spcPts val="0"/>
              </a:spcBef>
              <a:spcAft>
                <a:spcPts val="0"/>
              </a:spcAft>
              <a:buClr>
                <a:schemeClr val="dk2"/>
              </a:buClr>
              <a:buSzPts val="2000"/>
              <a:buChar char="○"/>
            </a:pPr>
            <a:r>
              <a:rPr lang="en" sz="2000">
                <a:solidFill>
                  <a:schemeClr val="dk2"/>
                </a:solidFill>
              </a:rPr>
              <a:t>creates an IO computation which consists of running the two input computations in sequence. Notice that the result of the first computation is discarded; we only care about it for its effects.</a:t>
            </a:r>
            <a:endParaRPr sz="2000">
              <a:solidFill>
                <a:schemeClr val="dk2"/>
              </a:solidFill>
            </a:endParaRPr>
          </a:p>
          <a:p>
            <a:pPr indent="0" lvl="0" marL="0" marR="0" rtl="0" algn="l">
              <a:lnSpc>
                <a:spcPct val="100000"/>
              </a:lnSpc>
              <a:spcBef>
                <a:spcPts val="0"/>
              </a:spcBef>
              <a:spcAft>
                <a:spcPts val="0"/>
              </a:spcAft>
              <a:buNone/>
            </a:pPr>
            <a:r>
              <a:t/>
            </a:r>
            <a:endParaRPr sz="2000">
              <a:solidFill>
                <a:schemeClr val="dk2"/>
              </a:solidFill>
            </a:endParaRPr>
          </a:p>
          <a:p>
            <a:pPr indent="-355600" lvl="0" marL="457200" rtl="0" algn="just">
              <a:lnSpc>
                <a:spcPct val="100000"/>
              </a:lnSpc>
              <a:spcBef>
                <a:spcPts val="1400"/>
              </a:spcBef>
              <a:spcAft>
                <a:spcPts val="0"/>
              </a:spcAft>
              <a:buClr>
                <a:schemeClr val="dk2"/>
              </a:buClr>
              <a:buSzPts val="2000"/>
              <a:buChar char="●"/>
            </a:pPr>
            <a:r>
              <a:rPr lang="en" sz="2000">
                <a:solidFill>
                  <a:schemeClr val="dk2"/>
                </a:solidFill>
              </a:rPr>
              <a:t>Tupling</a:t>
            </a:r>
            <a:endParaRPr b="1" sz="1300">
              <a:solidFill>
                <a:schemeClr val="dk1"/>
              </a:solidFill>
            </a:endParaRPr>
          </a:p>
          <a:p>
            <a:pPr indent="-355600" lvl="1" marL="914400" marR="0" rtl="0" algn="l">
              <a:lnSpc>
                <a:spcPct val="100000"/>
              </a:lnSpc>
              <a:spcBef>
                <a:spcPts val="0"/>
              </a:spcBef>
              <a:spcAft>
                <a:spcPts val="0"/>
              </a:spcAft>
              <a:buClr>
                <a:schemeClr val="dk2"/>
              </a:buClr>
              <a:buSzPts val="2000"/>
              <a:buChar char="○"/>
            </a:pPr>
            <a:r>
              <a:rPr lang="en" sz="2000">
                <a:solidFill>
                  <a:schemeClr val="dk2"/>
                </a:solidFill>
              </a:rPr>
              <a:t>his works fine for code of the form “do this; do this; do this” where the results don’t really matter.</a:t>
            </a:r>
            <a:endParaRPr sz="2000">
              <a:solidFill>
                <a:schemeClr val="dk2"/>
              </a:solidFill>
            </a:endParaRPr>
          </a:p>
          <a:p>
            <a:pPr indent="0" lvl="0" marL="457200" marR="0" rtl="0" algn="l">
              <a:lnSpc>
                <a:spcPct val="100000"/>
              </a:lnSpc>
              <a:spcBef>
                <a:spcPts val="0"/>
              </a:spcBef>
              <a:spcAft>
                <a:spcPts val="0"/>
              </a:spcAft>
              <a:buNone/>
            </a:pPr>
            <a:r>
              <a:t/>
            </a:r>
            <a:endParaRPr sz="2000">
              <a:solidFill>
                <a:schemeClr val="dk2"/>
              </a:solidFill>
            </a:endParaRPr>
          </a:p>
          <a:p>
            <a:pPr indent="0" lvl="0" marL="457200" marR="0" rtl="0" algn="l">
              <a:lnSpc>
                <a:spcPct val="100000"/>
              </a:lnSpc>
              <a:spcBef>
                <a:spcPts val="0"/>
              </a:spcBef>
              <a:spcAft>
                <a:spcPts val="0"/>
              </a:spcAft>
              <a:buNone/>
            </a:pPr>
            <a:r>
              <a:t/>
            </a:r>
            <a:endParaRPr sz="1100">
              <a:solidFill>
                <a:schemeClr val="dk1"/>
              </a:solidFill>
              <a:highlight>
                <a:srgbClr val="FFFFFF"/>
              </a:highlight>
            </a:endParaRPr>
          </a:p>
        </p:txBody>
      </p:sp>
      <p:sp>
        <p:nvSpPr>
          <p:cNvPr id="1140" name="Google Shape;1140;p140"/>
          <p:cNvSpPr txBox="1"/>
          <p:nvPr/>
        </p:nvSpPr>
        <p:spPr>
          <a:xfrm>
            <a:off x="2681787" y="2938119"/>
            <a:ext cx="3614700" cy="397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dk1"/>
              </a:buClr>
              <a:buSzPts val="2400"/>
              <a:buFont typeface="Lucida Sans"/>
              <a:buNone/>
            </a:pPr>
            <a:r>
              <a:rPr b="1" lang="en" sz="2000"/>
              <a:t>(&gt;&gt;) :: IO a -&gt; IO b -&gt; IO b</a:t>
            </a:r>
            <a:endParaRPr b="1" sz="2000">
              <a:latin typeface="Lucida Sans"/>
              <a:ea typeface="Lucida Sans"/>
              <a:cs typeface="Lucida Sans"/>
              <a:sym typeface="Lucida Sans"/>
            </a:endParaRPr>
          </a:p>
        </p:txBody>
      </p:sp>
      <p:sp>
        <p:nvSpPr>
          <p:cNvPr id="1141" name="Google Shape;1141;p140"/>
          <p:cNvSpPr txBox="1"/>
          <p:nvPr/>
        </p:nvSpPr>
        <p:spPr>
          <a:xfrm>
            <a:off x="2764662" y="4540269"/>
            <a:ext cx="3614700" cy="397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20000"/>
              </a:lnSpc>
              <a:spcBef>
                <a:spcPts val="0"/>
              </a:spcBef>
              <a:spcAft>
                <a:spcPts val="0"/>
              </a:spcAft>
              <a:buClr>
                <a:schemeClr val="dk1"/>
              </a:buClr>
              <a:buSzPts val="2400"/>
              <a:buFont typeface="Lucida Sans"/>
              <a:buNone/>
            </a:pPr>
            <a:r>
              <a:rPr b="1" lang="en" sz="2000"/>
              <a:t>IO a -&gt; IO b -&gt; IO (a,b)</a:t>
            </a:r>
            <a:endParaRPr b="1" sz="2000">
              <a:latin typeface="Lucida Sans"/>
              <a:ea typeface="Lucida Sans"/>
              <a:cs typeface="Lucida Sans"/>
              <a:sym typeface="Lucida Sans"/>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1145" name="Shape 1145"/>
        <p:cNvGrpSpPr/>
        <p:nvPr/>
      </p:nvGrpSpPr>
      <p:grpSpPr>
        <a:xfrm>
          <a:off x="0" y="0"/>
          <a:ext cx="0" cy="0"/>
          <a:chOff x="0" y="0"/>
          <a:chExt cx="0" cy="0"/>
        </a:xfrm>
      </p:grpSpPr>
      <p:sp>
        <p:nvSpPr>
          <p:cNvPr id="1146" name="Google Shape;1146;p141"/>
          <p:cNvSpPr txBox="1"/>
          <p:nvPr/>
        </p:nvSpPr>
        <p:spPr>
          <a:xfrm>
            <a:off x="640750" y="1003275"/>
            <a:ext cx="8208600" cy="3295500"/>
          </a:xfrm>
          <a:prstGeom prst="rect">
            <a:avLst/>
          </a:prstGeom>
          <a:noFill/>
          <a:ln>
            <a:noFill/>
          </a:ln>
        </p:spPr>
        <p:txBody>
          <a:bodyPr anchorCtr="0" anchor="t" bIns="45700" lIns="91425" spcFirstLastPara="1" rIns="91425" wrap="square" tIns="45700">
            <a:noAutofit/>
          </a:bodyPr>
          <a:lstStyle/>
          <a:p>
            <a:pPr indent="-355600" lvl="0" marL="457200" rtl="0" algn="just">
              <a:lnSpc>
                <a:spcPct val="115000"/>
              </a:lnSpc>
              <a:spcBef>
                <a:spcPts val="1400"/>
              </a:spcBef>
              <a:spcAft>
                <a:spcPts val="0"/>
              </a:spcAft>
              <a:buClr>
                <a:schemeClr val="dk2"/>
              </a:buClr>
              <a:buSzPts val="2000"/>
              <a:buChar char="●"/>
            </a:pPr>
            <a:r>
              <a:rPr lang="en" sz="2000">
                <a:solidFill>
                  <a:schemeClr val="dk2"/>
                </a:solidFill>
              </a:rPr>
              <a:t>Bind</a:t>
            </a:r>
            <a:endParaRPr b="1" sz="1300">
              <a:solidFill>
                <a:schemeClr val="dk1"/>
              </a:solidFill>
            </a:endParaRPr>
          </a:p>
          <a:p>
            <a:pPr indent="-355600" lvl="1" marL="914400" rtl="0" algn="just">
              <a:lnSpc>
                <a:spcPct val="100000"/>
              </a:lnSpc>
              <a:spcBef>
                <a:spcPts val="0"/>
              </a:spcBef>
              <a:spcAft>
                <a:spcPts val="0"/>
              </a:spcAft>
              <a:buClr>
                <a:schemeClr val="dk2"/>
              </a:buClr>
              <a:buSzPts val="2000"/>
              <a:buChar char="○"/>
            </a:pPr>
            <a:r>
              <a:rPr lang="en" sz="2000">
                <a:solidFill>
                  <a:schemeClr val="dk2"/>
                </a:solidFill>
              </a:rPr>
              <a:t>It takes a computation which will produce a value of type a, and a function which gets to compute a second computation based on this intermediate value of type a. The result of (&gt;&gt;=) is a (description of a) computation which performs the first computation, uses its result to decide what to do next, and then does that.</a:t>
            </a:r>
            <a:endParaRPr sz="2000">
              <a:solidFill>
                <a:schemeClr val="dk2"/>
              </a:solidFill>
            </a:endParaRPr>
          </a:p>
          <a:p>
            <a:pPr indent="0" lvl="0" marL="0" marR="0" rtl="0" algn="l">
              <a:lnSpc>
                <a:spcPct val="100000"/>
              </a:lnSpc>
              <a:spcBef>
                <a:spcPts val="400"/>
              </a:spcBef>
              <a:spcAft>
                <a:spcPts val="0"/>
              </a:spcAft>
              <a:buNone/>
            </a:pPr>
            <a:r>
              <a:t/>
            </a:r>
            <a:endParaRPr sz="2000">
              <a:solidFill>
                <a:schemeClr val="dk2"/>
              </a:solidFill>
            </a:endParaRPr>
          </a:p>
          <a:p>
            <a:pPr indent="0" lvl="0" marL="457200" marR="0" rtl="0" algn="l">
              <a:lnSpc>
                <a:spcPct val="100000"/>
              </a:lnSpc>
              <a:spcBef>
                <a:spcPts val="0"/>
              </a:spcBef>
              <a:spcAft>
                <a:spcPts val="0"/>
              </a:spcAft>
              <a:buNone/>
            </a:pPr>
            <a:r>
              <a:t/>
            </a:r>
            <a:endParaRPr sz="2000">
              <a:solidFill>
                <a:schemeClr val="dk2"/>
              </a:solidFill>
            </a:endParaRPr>
          </a:p>
          <a:p>
            <a:pPr indent="0" lvl="0" marL="457200" marR="0" rtl="0" algn="l">
              <a:lnSpc>
                <a:spcPct val="100000"/>
              </a:lnSpc>
              <a:spcBef>
                <a:spcPts val="0"/>
              </a:spcBef>
              <a:spcAft>
                <a:spcPts val="0"/>
              </a:spcAft>
              <a:buNone/>
            </a:pPr>
            <a:r>
              <a:t/>
            </a:r>
            <a:endParaRPr sz="1100">
              <a:solidFill>
                <a:schemeClr val="dk1"/>
              </a:solidFill>
              <a:highlight>
                <a:srgbClr val="FFFFFF"/>
              </a:highlight>
            </a:endParaRPr>
          </a:p>
        </p:txBody>
      </p:sp>
      <p:sp>
        <p:nvSpPr>
          <p:cNvPr id="1147" name="Google Shape;1147;p141"/>
          <p:cNvSpPr txBox="1"/>
          <p:nvPr/>
        </p:nvSpPr>
        <p:spPr>
          <a:xfrm>
            <a:off x="1107723" y="3533050"/>
            <a:ext cx="4283700" cy="397500"/>
          </a:xfrm>
          <a:prstGeom prst="rect">
            <a:avLst/>
          </a:prstGeom>
          <a:solidFill>
            <a:schemeClr val="accent1"/>
          </a:solidFill>
          <a:ln>
            <a:noFill/>
          </a:ln>
        </p:spPr>
        <p:txBody>
          <a:bodyPr anchorCtr="0" anchor="ctr" bIns="45700" lIns="91425" spcFirstLastPara="1" rIns="91425" wrap="square" tIns="45700">
            <a:noAutofit/>
          </a:bodyPr>
          <a:lstStyle/>
          <a:p>
            <a:pPr indent="0" lvl="0" marL="101600" marR="101600" rtl="0" algn="just">
              <a:lnSpc>
                <a:spcPct val="115000"/>
              </a:lnSpc>
              <a:spcBef>
                <a:spcPts val="0"/>
              </a:spcBef>
              <a:spcAft>
                <a:spcPts val="0"/>
              </a:spcAft>
              <a:buClr>
                <a:schemeClr val="dk1"/>
              </a:buClr>
              <a:buSzPts val="1100"/>
              <a:buFont typeface="Arial"/>
              <a:buNone/>
            </a:pPr>
            <a:r>
              <a:t/>
            </a:r>
            <a:endParaRPr b="1" sz="2000"/>
          </a:p>
          <a:p>
            <a:pPr indent="0" lvl="0" marL="101600" marR="101600" rtl="0" algn="just">
              <a:lnSpc>
                <a:spcPct val="115000"/>
              </a:lnSpc>
              <a:spcBef>
                <a:spcPts val="0"/>
              </a:spcBef>
              <a:spcAft>
                <a:spcPts val="0"/>
              </a:spcAft>
              <a:buClr>
                <a:schemeClr val="dk1"/>
              </a:buClr>
              <a:buSzPts val="1100"/>
              <a:buFont typeface="Arial"/>
              <a:buNone/>
            </a:pPr>
            <a:r>
              <a:rPr b="1" lang="en" sz="2000"/>
              <a:t>(&gt;&gt;=) :: IO a -&gt; (a -&gt; IO b) -&gt; IO b</a:t>
            </a:r>
            <a:endParaRPr sz="1100">
              <a:solidFill>
                <a:schemeClr val="dk1"/>
              </a:solidFill>
              <a:highlight>
                <a:srgbClr val="F2F2F2"/>
              </a:highlight>
            </a:endParaRPr>
          </a:p>
          <a:p>
            <a:pPr indent="0" lvl="0" marL="0" marR="0" rtl="0" algn="l">
              <a:lnSpc>
                <a:spcPct val="120000"/>
              </a:lnSpc>
              <a:spcBef>
                <a:spcPts val="0"/>
              </a:spcBef>
              <a:spcAft>
                <a:spcPts val="0"/>
              </a:spcAft>
              <a:buClr>
                <a:schemeClr val="dk1"/>
              </a:buClr>
              <a:buSzPts val="2400"/>
              <a:buFont typeface="Lucida Sans"/>
              <a:buNone/>
            </a:pPr>
            <a:r>
              <a:t/>
            </a:r>
            <a:endParaRPr b="1" sz="2000"/>
          </a:p>
        </p:txBody>
      </p:sp>
      <p:sp>
        <p:nvSpPr>
          <p:cNvPr id="1148" name="Google Shape;1148;p141"/>
          <p:cNvSpPr txBox="1"/>
          <p:nvPr/>
        </p:nvSpPr>
        <p:spPr>
          <a:xfrm>
            <a:off x="5529300" y="3073700"/>
            <a:ext cx="3320100" cy="2069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dk1"/>
              </a:buClr>
              <a:buSzPts val="2400"/>
              <a:buFont typeface="Lucida Sans"/>
              <a:buNone/>
            </a:pPr>
            <a:r>
              <a:rPr b="1" lang="en" sz="2000"/>
              <a:t>main :: IO ()</a:t>
            </a:r>
            <a:endParaRPr b="1" sz="2000"/>
          </a:p>
          <a:p>
            <a:pPr indent="0" lvl="0" marL="0" marR="0" rtl="0" algn="l">
              <a:lnSpc>
                <a:spcPct val="120000"/>
              </a:lnSpc>
              <a:spcBef>
                <a:spcPts val="0"/>
              </a:spcBef>
              <a:spcAft>
                <a:spcPts val="0"/>
              </a:spcAft>
              <a:buClr>
                <a:schemeClr val="dk1"/>
              </a:buClr>
              <a:buSzPts val="2400"/>
              <a:buFont typeface="Lucida Sans"/>
              <a:buNone/>
            </a:pPr>
            <a:r>
              <a:rPr b="1" lang="en" sz="2000"/>
              <a:t>main = putStrLn "Please enter a number: " &gt;&gt;</a:t>
            </a:r>
            <a:endParaRPr b="1" sz="2000"/>
          </a:p>
          <a:p>
            <a:pPr indent="0" lvl="0" marL="0" marR="0" rtl="0" algn="l">
              <a:lnSpc>
                <a:spcPct val="120000"/>
              </a:lnSpc>
              <a:spcBef>
                <a:spcPts val="0"/>
              </a:spcBef>
              <a:spcAft>
                <a:spcPts val="0"/>
              </a:spcAft>
              <a:buClr>
                <a:schemeClr val="dk1"/>
              </a:buClr>
              <a:buSzPts val="2400"/>
              <a:buFont typeface="Lucida Sans"/>
              <a:buNone/>
            </a:pPr>
            <a:r>
              <a:rPr b="1" lang="en" sz="2000"/>
              <a:t>       readLn &gt;&gt;= \n -&gt;</a:t>
            </a:r>
            <a:endParaRPr b="1" sz="2000"/>
          </a:p>
          <a:p>
            <a:pPr indent="0" lvl="0" marL="0" marR="0" rtl="0" algn="l">
              <a:lnSpc>
                <a:spcPct val="120000"/>
              </a:lnSpc>
              <a:spcBef>
                <a:spcPts val="0"/>
              </a:spcBef>
              <a:spcAft>
                <a:spcPts val="0"/>
              </a:spcAft>
              <a:buClr>
                <a:schemeClr val="dk1"/>
              </a:buClr>
              <a:buSzPts val="2400"/>
              <a:buFont typeface="Lucida Sans"/>
              <a:buNone/>
            </a:pPr>
            <a:r>
              <a:rPr b="1" lang="en" sz="2000"/>
              <a:t>       let m = n + 1 in</a:t>
            </a:r>
            <a:endParaRPr b="1" sz="2000"/>
          </a:p>
          <a:p>
            <a:pPr indent="0" lvl="0" marL="101600" marR="101600" rtl="0" algn="l">
              <a:lnSpc>
                <a:spcPct val="115000"/>
              </a:lnSpc>
              <a:spcBef>
                <a:spcPts val="0"/>
              </a:spcBef>
              <a:spcAft>
                <a:spcPts val="0"/>
              </a:spcAft>
              <a:buClr>
                <a:schemeClr val="dk1"/>
              </a:buClr>
              <a:buSzPts val="1100"/>
              <a:buFont typeface="Arial"/>
              <a:buNone/>
            </a:pPr>
            <a:r>
              <a:rPr b="1" lang="en" sz="2000"/>
              <a:t>       putStrLn (show m)</a:t>
            </a:r>
            <a:endParaRPr b="1"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5: load and compile</a:t>
            </a:r>
            <a:endParaRPr/>
          </a:p>
          <a:p>
            <a:pPr indent="0" lvl="0" marL="0" rtl="0" algn="l">
              <a:spcBef>
                <a:spcPts val="1600"/>
              </a:spcBef>
              <a:spcAft>
                <a:spcPts val="0"/>
              </a:spcAft>
              <a:buNone/>
            </a:pPr>
            <a:r>
              <a:rPr lang="en"/>
              <a:t>:load &lt;filename.hs&gt; or </a:t>
            </a:r>
            <a:r>
              <a:rPr lang="en"/>
              <a:t>:l &lt;filename.hs&gt;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Stemp 6: &lt;filename&gt; ( use module name to execute)</a:t>
            </a:r>
            <a:endParaRPr/>
          </a:p>
          <a:p>
            <a:pPr indent="0" lvl="0" marL="0" rtl="0" algn="l">
              <a:spcBef>
                <a:spcPts val="1600"/>
              </a:spcBef>
              <a:spcAft>
                <a:spcPts val="1600"/>
              </a:spcAft>
              <a:buNone/>
            </a:pPr>
            <a:r>
              <a:t/>
            </a:r>
            <a:endParaRPr/>
          </a:p>
        </p:txBody>
      </p:sp>
      <p:pic>
        <p:nvPicPr>
          <p:cNvPr id="136" name="Google Shape;136;p25"/>
          <p:cNvPicPr preferRelativeResize="0"/>
          <p:nvPr/>
        </p:nvPicPr>
        <p:blipFill>
          <a:blip r:embed="rId3">
            <a:alphaModFix/>
          </a:blip>
          <a:stretch>
            <a:fillRect/>
          </a:stretch>
        </p:blipFill>
        <p:spPr>
          <a:xfrm>
            <a:off x="833438" y="2200275"/>
            <a:ext cx="7477125" cy="742950"/>
          </a:xfrm>
          <a:prstGeom prst="rect">
            <a:avLst/>
          </a:prstGeom>
          <a:noFill/>
          <a:ln>
            <a:noFill/>
          </a:ln>
        </p:spPr>
      </p:pic>
      <p:pic>
        <p:nvPicPr>
          <p:cNvPr id="137" name="Google Shape;137;p25"/>
          <p:cNvPicPr preferRelativeResize="0"/>
          <p:nvPr/>
        </p:nvPicPr>
        <p:blipFill rotWithShape="1">
          <a:blip r:embed="rId4">
            <a:alphaModFix/>
          </a:blip>
          <a:srcRect b="0" l="0" r="-13700" t="0"/>
          <a:stretch/>
        </p:blipFill>
        <p:spPr>
          <a:xfrm>
            <a:off x="611613" y="3727413"/>
            <a:ext cx="8753475" cy="1000125"/>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52" name="Shape 1152"/>
        <p:cNvGrpSpPr/>
        <p:nvPr/>
      </p:nvGrpSpPr>
      <p:grpSpPr>
        <a:xfrm>
          <a:off x="0" y="0"/>
          <a:ext cx="0" cy="0"/>
          <a:chOff x="0" y="0"/>
          <a:chExt cx="0" cy="0"/>
        </a:xfrm>
      </p:grpSpPr>
      <p:sp>
        <p:nvSpPr>
          <p:cNvPr id="1153" name="Google Shape;1153;p1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42"/>
          <p:cNvSpPr txBox="1"/>
          <p:nvPr>
            <p:ph idx="1" type="body"/>
          </p:nvPr>
        </p:nvSpPr>
        <p:spPr>
          <a:xfrm>
            <a:off x="311700" y="929375"/>
            <a:ext cx="8520600" cy="3416400"/>
          </a:xfrm>
          <a:prstGeom prst="rect">
            <a:avLst/>
          </a:prstGeom>
        </p:spPr>
        <p:txBody>
          <a:bodyPr anchorCtr="0" anchor="t" bIns="91425" lIns="91425" spcFirstLastPara="1" rIns="91425" wrap="square" tIns="91425">
            <a:noAutofit/>
          </a:bodyPr>
          <a:lstStyle/>
          <a:p>
            <a:pPr indent="-304800" lvl="0" marL="457200" rtl="0" algn="l">
              <a:spcBef>
                <a:spcPts val="1800"/>
              </a:spcBef>
              <a:spcAft>
                <a:spcPts val="0"/>
              </a:spcAft>
              <a:buClr>
                <a:srgbClr val="453A62"/>
              </a:buClr>
              <a:buSzPts val="1200"/>
              <a:buFont typeface="Verdana"/>
              <a:buChar char="●"/>
            </a:pPr>
            <a:r>
              <a:rPr lang="en" sz="2000"/>
              <a:t>One key feature of Haskell is that it is a purely functional language. Functions are pure.</a:t>
            </a:r>
            <a:endParaRPr sz="2000"/>
          </a:p>
          <a:p>
            <a:pPr indent="-304800" lvl="0" marL="457200" rtl="0" algn="l">
              <a:spcBef>
                <a:spcPts val="0"/>
              </a:spcBef>
              <a:spcAft>
                <a:spcPts val="0"/>
              </a:spcAft>
              <a:buClr>
                <a:srgbClr val="453A62"/>
              </a:buClr>
              <a:buSzPts val="1200"/>
              <a:buFont typeface="Verdana"/>
              <a:buChar char="●"/>
            </a:pPr>
            <a:r>
              <a:rPr lang="en" sz="2000"/>
              <a:t>But Haskell still has "impure" functions for IO. In  Haskell pure and impure functions are kept apart, by using the IO type to mark "impure" functions.</a:t>
            </a:r>
            <a:endParaRPr sz="2000"/>
          </a:p>
          <a:p>
            <a:pPr indent="-304800" lvl="0" marL="457200" rtl="0" algn="l">
              <a:spcBef>
                <a:spcPts val="0"/>
              </a:spcBef>
              <a:spcAft>
                <a:spcPts val="0"/>
              </a:spcAft>
              <a:buClr>
                <a:srgbClr val="453A62"/>
              </a:buClr>
              <a:buSzPts val="1200"/>
              <a:buFont typeface="Verdana"/>
              <a:buChar char="●"/>
            </a:pPr>
            <a:r>
              <a:rPr lang="en" sz="2000"/>
              <a:t>You can never hide the fact that IO is used somewhere inside a large program.</a:t>
            </a:r>
            <a:endParaRPr sz="2000"/>
          </a:p>
          <a:p>
            <a:pPr indent="-304800" lvl="1" marL="914400" rtl="0" algn="l">
              <a:spcBef>
                <a:spcPts val="0"/>
              </a:spcBef>
              <a:spcAft>
                <a:spcPts val="0"/>
              </a:spcAft>
              <a:buClr>
                <a:srgbClr val="453A62"/>
              </a:buClr>
              <a:buSzPts val="1200"/>
              <a:buFont typeface="Verdana"/>
              <a:buChar char="○"/>
            </a:pPr>
            <a:r>
              <a:rPr lang="en" sz="2000"/>
              <a:t>You can get access to the result of an IO operation inside a do block, </a:t>
            </a:r>
            <a:endParaRPr sz="2000"/>
          </a:p>
          <a:p>
            <a:pPr indent="-304800" lvl="1" marL="914400" rtl="0" algn="l">
              <a:spcBef>
                <a:spcPts val="0"/>
              </a:spcBef>
              <a:spcAft>
                <a:spcPts val="0"/>
              </a:spcAft>
              <a:buClr>
                <a:srgbClr val="453A62"/>
              </a:buClr>
              <a:buSzPts val="1200"/>
              <a:buFont typeface="Verdana"/>
              <a:buChar char="○"/>
            </a:pPr>
            <a:r>
              <a:rPr lang="en" sz="2000"/>
              <a:t>then apply pure functions to it, but the whole do block has type IO</a:t>
            </a:r>
            <a:endParaRPr b="1" sz="1200">
              <a:solidFill>
                <a:srgbClr val="000099"/>
              </a:solidFill>
              <a:latin typeface="Courier New"/>
              <a:ea typeface="Courier New"/>
              <a:cs typeface="Courier New"/>
              <a:sym typeface="Courier New"/>
            </a:endParaRPr>
          </a:p>
          <a:p>
            <a:pPr indent="0" lvl="0" marL="0" rtl="0" algn="l">
              <a:spcBef>
                <a:spcPts val="2400"/>
              </a:spcBef>
              <a:spcAft>
                <a:spcPts val="1600"/>
              </a:spcAft>
              <a:buNone/>
            </a:pPr>
            <a:r>
              <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8" name="Shape 1158"/>
        <p:cNvGrpSpPr/>
        <p:nvPr/>
      </p:nvGrpSpPr>
      <p:grpSpPr>
        <a:xfrm>
          <a:off x="0" y="0"/>
          <a:ext cx="0" cy="0"/>
          <a:chOff x="0" y="0"/>
          <a:chExt cx="0" cy="0"/>
        </a:xfrm>
      </p:grpSpPr>
      <p:sp>
        <p:nvSpPr>
          <p:cNvPr id="1159" name="Google Shape;1159;p143"/>
          <p:cNvSpPr txBox="1"/>
          <p:nvPr/>
        </p:nvSpPr>
        <p:spPr>
          <a:xfrm>
            <a:off x="341312" y="372665"/>
            <a:ext cx="5196000" cy="389100"/>
          </a:xfrm>
          <a:prstGeom prst="rect">
            <a:avLst/>
          </a:prstGeom>
          <a:noFill/>
          <a:ln>
            <a:noFill/>
          </a:ln>
        </p:spPr>
        <p:txBody>
          <a:bodyPr anchorCtr="0" anchor="ctr" bIns="45700" lIns="91425" spcFirstLastPara="1" rIns="91425" wrap="square" tIns="45700">
            <a:noAutofit/>
          </a:bodyPr>
          <a:lstStyle/>
          <a:p>
            <a:pPr indent="0" lvl="0" marL="0" rtl="0" algn="just">
              <a:lnSpc>
                <a:spcPct val="115000"/>
              </a:lnSpc>
              <a:spcBef>
                <a:spcPts val="1800"/>
              </a:spcBef>
              <a:spcAft>
                <a:spcPts val="0"/>
              </a:spcAft>
              <a:buClr>
                <a:schemeClr val="dk1"/>
              </a:buClr>
              <a:buSzPts val="1100"/>
              <a:buFont typeface="Arial"/>
              <a:buNone/>
            </a:pPr>
            <a:r>
              <a:rPr lang="en" sz="2800">
                <a:solidFill>
                  <a:srgbClr val="FF0000"/>
                </a:solidFill>
              </a:rPr>
              <a:t>Monads</a:t>
            </a:r>
            <a:endParaRPr sz="1700">
              <a:solidFill>
                <a:srgbClr val="FF0000"/>
              </a:solidFill>
            </a:endParaRPr>
          </a:p>
          <a:p>
            <a:pPr indent="0" lvl="0" marL="0" marR="0" rtl="0" algn="l">
              <a:lnSpc>
                <a:spcPct val="100000"/>
              </a:lnSpc>
              <a:spcBef>
                <a:spcPts val="400"/>
              </a:spcBef>
              <a:spcAft>
                <a:spcPts val="0"/>
              </a:spcAft>
              <a:buClr>
                <a:schemeClr val="dk1"/>
              </a:buClr>
              <a:buSzPts val="2800"/>
              <a:buFont typeface="Tahoma"/>
              <a:buNone/>
            </a:pPr>
            <a:r>
              <a:t/>
            </a:r>
            <a:endParaRPr sz="2000">
              <a:solidFill>
                <a:schemeClr val="dk2"/>
              </a:solidFill>
            </a:endParaRPr>
          </a:p>
        </p:txBody>
      </p:sp>
      <p:sp>
        <p:nvSpPr>
          <p:cNvPr id="1160" name="Google Shape;1160;p143"/>
          <p:cNvSpPr txBox="1"/>
          <p:nvPr/>
        </p:nvSpPr>
        <p:spPr>
          <a:xfrm>
            <a:off x="640750" y="1003275"/>
            <a:ext cx="8208600" cy="32955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chemeClr val="dk1"/>
              </a:buClr>
              <a:buSzPts val="1100"/>
              <a:buChar char="●"/>
            </a:pPr>
            <a:r>
              <a:rPr lang="en" sz="2000">
                <a:solidFill>
                  <a:schemeClr val="dk2"/>
                </a:solidFill>
              </a:rPr>
              <a:t>monad is handy whenever a programmer wants to sequence actions</a:t>
            </a:r>
            <a:endParaRPr sz="2000">
              <a:solidFill>
                <a:schemeClr val="dk2"/>
              </a:solidFill>
            </a:endParaRPr>
          </a:p>
          <a:p>
            <a:pPr indent="0" lvl="0" marL="914400" marR="0" rtl="0" algn="l">
              <a:lnSpc>
                <a:spcPct val="100000"/>
              </a:lnSpc>
              <a:spcBef>
                <a:spcPts val="0"/>
              </a:spcBef>
              <a:spcAft>
                <a:spcPts val="0"/>
              </a:spcAft>
              <a:buNone/>
            </a:pPr>
            <a:r>
              <a:t/>
            </a:r>
            <a:endParaRPr sz="2000">
              <a:solidFill>
                <a:schemeClr val="dk2"/>
              </a:solidFill>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4" name="Shape 1164"/>
        <p:cNvGrpSpPr/>
        <p:nvPr/>
      </p:nvGrpSpPr>
      <p:grpSpPr>
        <a:xfrm>
          <a:off x="0" y="0"/>
          <a:ext cx="0" cy="0"/>
          <a:chOff x="0" y="0"/>
          <a:chExt cx="0" cy="0"/>
        </a:xfrm>
      </p:grpSpPr>
      <p:sp>
        <p:nvSpPr>
          <p:cNvPr id="1165" name="Google Shape;1165;p144"/>
          <p:cNvSpPr txBox="1"/>
          <p:nvPr>
            <p:ph type="title"/>
          </p:nvPr>
        </p:nvSpPr>
        <p:spPr>
          <a:xfrm>
            <a:off x="311700" y="445025"/>
            <a:ext cx="88323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400"/>
              </a:spcBef>
              <a:spcAft>
                <a:spcPts val="0"/>
              </a:spcAft>
              <a:buClr>
                <a:schemeClr val="dk1"/>
              </a:buClr>
              <a:buSzPts val="1100"/>
              <a:buFont typeface="Arial"/>
              <a:buNone/>
            </a:pPr>
            <a:r>
              <a:rPr lang="en"/>
              <a:t>References</a:t>
            </a:r>
            <a:r>
              <a:rPr lang="en" sz="1800"/>
              <a:t>  </a:t>
            </a:r>
            <a:endParaRPr sz="1800"/>
          </a:p>
          <a:p>
            <a:pPr indent="0" lvl="0" marL="0" rtl="0" algn="l">
              <a:lnSpc>
                <a:spcPct val="115000"/>
              </a:lnSpc>
              <a:spcBef>
                <a:spcPts val="400"/>
              </a:spcBef>
              <a:spcAft>
                <a:spcPts val="0"/>
              </a:spcAft>
              <a:buClr>
                <a:schemeClr val="dk1"/>
              </a:buClr>
              <a:buSzPts val="1100"/>
              <a:buFont typeface="Arial"/>
              <a:buNone/>
            </a:pPr>
            <a:r>
              <a:rPr lang="en" sz="2000">
                <a:solidFill>
                  <a:schemeClr val="dk2"/>
                </a:solidFill>
              </a:rPr>
              <a:t>T</a:t>
            </a:r>
            <a:r>
              <a:rPr lang="en" sz="1700">
                <a:solidFill>
                  <a:schemeClr val="dk2"/>
                </a:solidFill>
              </a:rPr>
              <a:t>ext Book : </a:t>
            </a:r>
            <a:endParaRPr sz="1700">
              <a:solidFill>
                <a:schemeClr val="dk2"/>
              </a:solidFill>
            </a:endParaRPr>
          </a:p>
          <a:p>
            <a:pPr indent="-107950" lvl="0" marL="171450" rtl="0" algn="l">
              <a:lnSpc>
                <a:spcPct val="115000"/>
              </a:lnSpc>
              <a:spcBef>
                <a:spcPts val="400"/>
              </a:spcBef>
              <a:spcAft>
                <a:spcPts val="0"/>
              </a:spcAft>
              <a:buClr>
                <a:srgbClr val="A6B727"/>
              </a:buClr>
              <a:buSzPts val="1700"/>
              <a:buFont typeface="Arial"/>
              <a:buAutoNum type="arabicPeriod"/>
            </a:pPr>
            <a:r>
              <a:rPr lang="en" sz="1700">
                <a:solidFill>
                  <a:schemeClr val="dk2"/>
                </a:solidFill>
              </a:rPr>
              <a:t>Graham Hutton, Programming in Haskell, 2nd Edition,  Cambridge University Press 2016.  ( No complete ebook, find 2 chapter @   </a:t>
            </a:r>
            <a:r>
              <a:rPr lang="en" sz="1700" u="sng">
                <a:solidFill>
                  <a:schemeClr val="hlink"/>
                </a:solidFill>
                <a:hlinkClick r:id="rId3"/>
              </a:rPr>
              <a:t>http://www.cs.nott.ac.uk/~pszgmh/pih.html#contents </a:t>
            </a:r>
            <a:r>
              <a:rPr lang="en" sz="1700">
                <a:solidFill>
                  <a:schemeClr val="dk2"/>
                </a:solidFill>
              </a:rPr>
              <a:t> </a:t>
            </a:r>
            <a:endParaRPr sz="1700">
              <a:solidFill>
                <a:schemeClr val="dk2"/>
              </a:solidFill>
            </a:endParaRPr>
          </a:p>
          <a:p>
            <a:pPr indent="0" lvl="0" marL="457200" rtl="0" algn="l">
              <a:lnSpc>
                <a:spcPct val="115000"/>
              </a:lnSpc>
              <a:spcBef>
                <a:spcPts val="400"/>
              </a:spcBef>
              <a:spcAft>
                <a:spcPts val="0"/>
              </a:spcAft>
              <a:buNone/>
            </a:pPr>
            <a:r>
              <a:rPr lang="en" sz="1700">
                <a:solidFill>
                  <a:schemeClr val="dk2"/>
                </a:solidFill>
              </a:rPr>
              <a:t>Also find some </a:t>
            </a:r>
            <a:r>
              <a:rPr lang="en" sz="1700">
                <a:solidFill>
                  <a:schemeClr val="dk2"/>
                </a:solidFill>
              </a:rPr>
              <a:t>reference</a:t>
            </a:r>
            <a:r>
              <a:rPr lang="en" sz="1700">
                <a:solidFill>
                  <a:schemeClr val="dk2"/>
                </a:solidFill>
              </a:rPr>
              <a:t> here, </a:t>
            </a:r>
            <a:r>
              <a:rPr lang="en" sz="1700" u="sng">
                <a:solidFill>
                  <a:schemeClr val="hlink"/>
                </a:solidFill>
                <a:hlinkClick r:id="rId4"/>
              </a:rPr>
              <a:t>https://www.book2look.com/vbook.aspx?id=9781316626221</a:t>
            </a:r>
            <a:r>
              <a:rPr lang="en" sz="1700">
                <a:solidFill>
                  <a:schemeClr val="dk2"/>
                </a:solidFill>
              </a:rPr>
              <a:t> )</a:t>
            </a:r>
            <a:endParaRPr sz="1700">
              <a:solidFill>
                <a:schemeClr val="dk2"/>
              </a:solidFill>
            </a:endParaRPr>
          </a:p>
          <a:p>
            <a:pPr indent="-107950" lvl="0" marL="171450" rtl="0" algn="l">
              <a:lnSpc>
                <a:spcPct val="115000"/>
              </a:lnSpc>
              <a:spcBef>
                <a:spcPts val="400"/>
              </a:spcBef>
              <a:spcAft>
                <a:spcPts val="0"/>
              </a:spcAft>
              <a:buClr>
                <a:schemeClr val="dk1"/>
              </a:buClr>
              <a:buSzPts val="1700"/>
              <a:buFont typeface="Arial"/>
              <a:buAutoNum type="arabicPeriod"/>
            </a:pPr>
            <a:r>
              <a:rPr lang="en" sz="1700">
                <a:solidFill>
                  <a:schemeClr val="dk2"/>
                </a:solidFill>
              </a:rPr>
              <a:t>Scott M L, Programming Language Pragmatics, 3rd Edn., Morgan Kaufmann Publishers, 2009  [Chapter 10] </a:t>
            </a:r>
            <a:endParaRPr sz="1700">
              <a:solidFill>
                <a:schemeClr val="dk2"/>
              </a:solidFill>
            </a:endParaRPr>
          </a:p>
          <a:p>
            <a:pPr indent="0" lvl="0" marL="0" rtl="0" algn="l">
              <a:spcBef>
                <a:spcPts val="0"/>
              </a:spcBef>
              <a:spcAft>
                <a:spcPts val="0"/>
              </a:spcAft>
              <a:buNone/>
            </a:pPr>
            <a:r>
              <a:rPr lang="en" sz="1700">
                <a:solidFill>
                  <a:schemeClr val="dk2"/>
                </a:solidFill>
              </a:rPr>
              <a:t>Online resources</a:t>
            </a:r>
            <a:endParaRPr sz="1700">
              <a:solidFill>
                <a:schemeClr val="dk2"/>
              </a:solidFill>
            </a:endParaRPr>
          </a:p>
          <a:p>
            <a:pPr indent="-336550" lvl="0" marL="457200" rtl="0" algn="l">
              <a:spcBef>
                <a:spcPts val="0"/>
              </a:spcBef>
              <a:spcAft>
                <a:spcPts val="0"/>
              </a:spcAft>
              <a:buSzPts val="1700"/>
              <a:buChar char="●"/>
            </a:pPr>
            <a:r>
              <a:rPr lang="en" sz="1700">
                <a:solidFill>
                  <a:schemeClr val="dk2"/>
                </a:solidFill>
                <a:uFill>
                  <a:noFill/>
                </a:uFill>
                <a:hlinkClick r:id="rId5">
                  <a:extLst>
                    <a:ext uri="{A12FA001-AC4F-418D-AE19-62706E023703}">
                      <ahyp:hlinkClr val="tx"/>
                    </a:ext>
                  </a:extLst>
                </a:hlinkClick>
              </a:rPr>
              <a:t>https://downloads.haskell.org/~ghc/7.8.4/docs/html/users_guide/</a:t>
            </a:r>
            <a:endParaRPr sz="1700">
              <a:solidFill>
                <a:schemeClr val="dk2"/>
              </a:solidFill>
            </a:endParaRPr>
          </a:p>
          <a:p>
            <a:pPr indent="-336550" lvl="0" marL="457200" rtl="0" algn="l">
              <a:spcBef>
                <a:spcPts val="0"/>
              </a:spcBef>
              <a:spcAft>
                <a:spcPts val="0"/>
              </a:spcAft>
              <a:buSzPts val="1700"/>
              <a:buChar char="●"/>
            </a:pPr>
            <a:r>
              <a:rPr lang="en" sz="1700">
                <a:solidFill>
                  <a:schemeClr val="dk2"/>
                </a:solidFill>
              </a:rPr>
              <a:t>http://learnyouahaskell.com/introduction</a:t>
            </a:r>
            <a:endParaRPr sz="1700">
              <a:solidFill>
                <a:schemeClr val="dk2"/>
              </a:solidFill>
            </a:endParaRPr>
          </a:p>
          <a:p>
            <a:pPr indent="-336550" lvl="0" marL="457200" rtl="0" algn="l">
              <a:spcBef>
                <a:spcPts val="0"/>
              </a:spcBef>
              <a:spcAft>
                <a:spcPts val="0"/>
              </a:spcAft>
              <a:buSzPts val="1700"/>
              <a:buChar char="●"/>
            </a:pPr>
            <a:r>
              <a:rPr lang="en" sz="1700">
                <a:solidFill>
                  <a:schemeClr val="dk2"/>
                </a:solidFill>
              </a:rPr>
              <a:t>http://users.umiacs.umd.edu/~hal/docs/daume02yaht.pdf</a:t>
            </a:r>
            <a:endParaRPr sz="1700">
              <a:solidFill>
                <a:schemeClr val="dk2"/>
              </a:solidFill>
            </a:endParaRPr>
          </a:p>
          <a:p>
            <a:pPr indent="-336550" lvl="0" marL="457200" rtl="0" algn="l">
              <a:spcBef>
                <a:spcPts val="0"/>
              </a:spcBef>
              <a:spcAft>
                <a:spcPts val="0"/>
              </a:spcAft>
              <a:buSzPts val="1700"/>
              <a:buChar char="●"/>
            </a:pPr>
            <a:r>
              <a:rPr lang="en" sz="1700">
                <a:solidFill>
                  <a:schemeClr val="dk2"/>
                </a:solidFill>
              </a:rPr>
              <a:t>h</a:t>
            </a:r>
            <a:r>
              <a:rPr lang="en" sz="1700">
                <a:solidFill>
                  <a:schemeClr val="dk2"/>
                </a:solidFill>
              </a:rPr>
              <a:t>ttps://www.cmi.ac.in/~madhavan/courses/pl2009/lecturenotes/lecture-notes/node70.html</a:t>
            </a:r>
            <a:endParaRPr sz="1700">
              <a:solidFill>
                <a:schemeClr val="dk2"/>
              </a:solidFill>
            </a:endParaRPr>
          </a:p>
          <a:p>
            <a:pPr indent="0" lvl="0" marL="457200" rtl="0" algn="l">
              <a:spcBef>
                <a:spcPts val="0"/>
              </a:spcBef>
              <a:spcAft>
                <a:spcPts val="0"/>
              </a:spcAft>
              <a:buNone/>
            </a:pPr>
            <a:r>
              <a:t/>
            </a:r>
            <a:endParaRPr sz="14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148725" y="445025"/>
            <a:ext cx="10584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execute Haskell program ( @ command prompt MSDOS)</a:t>
            </a:r>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Step 1:</a:t>
            </a:r>
            <a:endParaRPr/>
          </a:p>
          <a:p>
            <a:pPr indent="0" lvl="0" marL="0" rtl="0" algn="l">
              <a:lnSpc>
                <a:spcPct val="100000"/>
              </a:lnSpc>
              <a:spcBef>
                <a:spcPts val="0"/>
              </a:spcBef>
              <a:spcAft>
                <a:spcPts val="0"/>
              </a:spcAft>
              <a:buNone/>
            </a:pPr>
            <a:r>
              <a:rPr lang="en"/>
              <a:t>Open notepad or any other editor. Write code. Save with extension .hs</a:t>
            </a:r>
            <a:endParaRPr/>
          </a:p>
          <a:p>
            <a:pPr indent="0" lvl="0" marL="0" rtl="0" algn="l">
              <a:lnSpc>
                <a:spcPct val="100000"/>
              </a:lnSpc>
              <a:spcBef>
                <a:spcPts val="0"/>
              </a:spcBef>
              <a:spcAft>
                <a:spcPts val="0"/>
              </a:spcAft>
              <a:buNone/>
            </a:pPr>
            <a:r>
              <a:rPr lang="en"/>
              <a:t> Eg:</a:t>
            </a:r>
            <a:endParaRPr/>
          </a:p>
          <a:p>
            <a:pPr indent="0" lvl="0" marL="0" rtl="0" algn="l">
              <a:lnSpc>
                <a:spcPct val="100000"/>
              </a:lnSpc>
              <a:spcBef>
                <a:spcPts val="0"/>
              </a:spcBef>
              <a:spcAft>
                <a:spcPts val="0"/>
              </a:spcAft>
              <a:buNone/>
            </a:pPr>
            <a:r>
              <a:rPr lang="en"/>
              <a:t>main = putStrLn "Hello, World!"</a:t>
            </a:r>
            <a:endParaRPr/>
          </a:p>
          <a:p>
            <a:pPr indent="0" lvl="0" marL="0" rtl="0" algn="l">
              <a:lnSpc>
                <a:spcPct val="100000"/>
              </a:lnSpc>
              <a:spcBef>
                <a:spcPts val="0"/>
              </a:spcBef>
              <a:spcAft>
                <a:spcPts val="0"/>
              </a:spcAft>
              <a:buNone/>
            </a:pPr>
            <a:r>
              <a:rPr lang="en"/>
              <a:t>Step 2: Go to the location where the file is saved using cd</a:t>
            </a:r>
            <a:endParaRPr/>
          </a:p>
          <a:p>
            <a:pPr indent="0" lvl="0" marL="0" rtl="0" algn="l">
              <a:lnSpc>
                <a:spcPct val="100000"/>
              </a:lnSpc>
              <a:spcBef>
                <a:spcPts val="0"/>
              </a:spcBef>
              <a:spcAft>
                <a:spcPts val="0"/>
              </a:spcAft>
              <a:buNone/>
            </a:pPr>
            <a:r>
              <a:rPr lang="en"/>
              <a:t>Step 3: compile the haskell code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To obtain object file ( .o) and Executable file (.exe)</a:t>
            </a:r>
            <a:endParaRPr/>
          </a:p>
          <a:p>
            <a:pPr indent="0" lvl="0" marL="0" rtl="0" algn="l">
              <a:lnSpc>
                <a:spcPct val="100000"/>
              </a:lnSpc>
              <a:spcBef>
                <a:spcPts val="0"/>
              </a:spcBef>
              <a:spcAft>
                <a:spcPts val="0"/>
              </a:spcAft>
              <a:buNone/>
            </a:pPr>
            <a:r>
              <a:t/>
            </a:r>
            <a:endParaRPr/>
          </a:p>
          <a:p>
            <a:pPr indent="0" lvl="0" marL="0" rtl="0" algn="l">
              <a:lnSpc>
                <a:spcPct val="100000"/>
              </a:lnSpc>
              <a:spcBef>
                <a:spcPts val="1600"/>
              </a:spcBef>
              <a:spcAft>
                <a:spcPts val="0"/>
              </a:spcAft>
              <a:buNone/>
            </a:pPr>
            <a:r>
              <a:rPr lang="en"/>
              <a:t>            </a:t>
            </a:r>
            <a:endParaRPr b="1"/>
          </a:p>
          <a:p>
            <a:pPr indent="0" lvl="0" marL="0" rtl="0" algn="l">
              <a:lnSpc>
                <a:spcPct val="100000"/>
              </a:lnSpc>
              <a:spcBef>
                <a:spcPts val="1600"/>
              </a:spcBef>
              <a:spcAft>
                <a:spcPts val="1600"/>
              </a:spcAft>
              <a:buNone/>
            </a:pPr>
            <a:r>
              <a:t/>
            </a:r>
            <a:endParaRPr/>
          </a:p>
        </p:txBody>
      </p:sp>
      <p:pic>
        <p:nvPicPr>
          <p:cNvPr id="144" name="Google Shape;144;p26"/>
          <p:cNvPicPr preferRelativeResize="0"/>
          <p:nvPr/>
        </p:nvPicPr>
        <p:blipFill>
          <a:blip r:embed="rId3">
            <a:alphaModFix/>
          </a:blip>
          <a:stretch>
            <a:fillRect/>
          </a:stretch>
        </p:blipFill>
        <p:spPr>
          <a:xfrm>
            <a:off x="1358300" y="3070125"/>
            <a:ext cx="3234542" cy="422225"/>
          </a:xfrm>
          <a:prstGeom prst="rect">
            <a:avLst/>
          </a:prstGeom>
          <a:noFill/>
          <a:ln>
            <a:noFill/>
          </a:ln>
        </p:spPr>
      </p:pic>
      <p:pic>
        <p:nvPicPr>
          <p:cNvPr id="145" name="Google Shape;145;p26"/>
          <p:cNvPicPr preferRelativeResize="0"/>
          <p:nvPr/>
        </p:nvPicPr>
        <p:blipFill>
          <a:blip r:embed="rId4">
            <a:alphaModFix/>
          </a:blip>
          <a:stretch>
            <a:fillRect/>
          </a:stretch>
        </p:blipFill>
        <p:spPr>
          <a:xfrm>
            <a:off x="1094750" y="3103150"/>
            <a:ext cx="334225" cy="356175"/>
          </a:xfrm>
          <a:prstGeom prst="rect">
            <a:avLst/>
          </a:prstGeom>
          <a:noFill/>
          <a:ln>
            <a:noFill/>
          </a:ln>
        </p:spPr>
      </p:pic>
      <p:pic>
        <p:nvPicPr>
          <p:cNvPr id="146" name="Google Shape;146;p26"/>
          <p:cNvPicPr preferRelativeResize="0"/>
          <p:nvPr/>
        </p:nvPicPr>
        <p:blipFill>
          <a:blip r:embed="rId5">
            <a:alphaModFix/>
          </a:blip>
          <a:stretch>
            <a:fillRect/>
          </a:stretch>
        </p:blipFill>
        <p:spPr>
          <a:xfrm>
            <a:off x="1028773" y="3459325"/>
            <a:ext cx="6773967" cy="57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4: Execute the code by calling the executable file ( executable file has the same name as the haskell file name)</a:t>
            </a:r>
            <a:endParaRPr/>
          </a:p>
          <a:p>
            <a:pPr indent="0" lvl="0" marL="0" rtl="0" algn="l">
              <a:spcBef>
                <a:spcPts val="1600"/>
              </a:spcBef>
              <a:spcAft>
                <a:spcPts val="0"/>
              </a:spcAft>
              <a:buNone/>
            </a:pPr>
            <a:r>
              <a:t/>
            </a:r>
            <a:endParaRPr/>
          </a:p>
          <a:p>
            <a:pPr indent="0" lvl="0" marL="0" rtl="0" algn="l">
              <a:spcBef>
                <a:spcPts val="1600"/>
              </a:spcBef>
              <a:spcAft>
                <a:spcPts val="0"/>
              </a:spcAft>
              <a:buNone/>
            </a:pPr>
            <a:r>
              <a:rPr b="1" lang="en"/>
              <a:t>To rename the executable file</a:t>
            </a:r>
            <a:endParaRPr b="1"/>
          </a:p>
          <a:p>
            <a:pPr indent="0" lvl="0" marL="0" rtl="0" algn="l">
              <a:spcBef>
                <a:spcPts val="1600"/>
              </a:spcBef>
              <a:spcAft>
                <a:spcPts val="0"/>
              </a:spcAft>
              <a:buNone/>
            </a:pPr>
            <a:r>
              <a:t/>
            </a:r>
            <a:endParaRPr/>
          </a:p>
          <a:p>
            <a:pPr indent="0" lvl="0" marL="0" rtl="0" algn="l">
              <a:spcBef>
                <a:spcPts val="1600"/>
              </a:spcBef>
              <a:spcAft>
                <a:spcPts val="1600"/>
              </a:spcAft>
              <a:buNone/>
            </a:pPr>
            <a:r>
              <a:rPr lang="en"/>
              <a:t>Execute</a:t>
            </a:r>
            <a:endParaRPr/>
          </a:p>
        </p:txBody>
      </p:sp>
      <p:pic>
        <p:nvPicPr>
          <p:cNvPr id="153" name="Google Shape;153;p27"/>
          <p:cNvPicPr preferRelativeResize="0"/>
          <p:nvPr/>
        </p:nvPicPr>
        <p:blipFill>
          <a:blip r:embed="rId3">
            <a:alphaModFix/>
          </a:blip>
          <a:stretch>
            <a:fillRect/>
          </a:stretch>
        </p:blipFill>
        <p:spPr>
          <a:xfrm>
            <a:off x="1828600" y="1783900"/>
            <a:ext cx="2802050" cy="409825"/>
          </a:xfrm>
          <a:prstGeom prst="rect">
            <a:avLst/>
          </a:prstGeom>
          <a:noFill/>
          <a:ln>
            <a:noFill/>
          </a:ln>
        </p:spPr>
      </p:pic>
      <p:pic>
        <p:nvPicPr>
          <p:cNvPr id="154" name="Google Shape;154;p27"/>
          <p:cNvPicPr preferRelativeResize="0"/>
          <p:nvPr/>
        </p:nvPicPr>
        <p:blipFill>
          <a:blip r:embed="rId4">
            <a:alphaModFix/>
          </a:blip>
          <a:stretch>
            <a:fillRect/>
          </a:stretch>
        </p:blipFill>
        <p:spPr>
          <a:xfrm>
            <a:off x="1430350" y="1783900"/>
            <a:ext cx="417725" cy="349975"/>
          </a:xfrm>
          <a:prstGeom prst="rect">
            <a:avLst/>
          </a:prstGeom>
          <a:noFill/>
          <a:ln>
            <a:noFill/>
          </a:ln>
        </p:spPr>
      </p:pic>
      <p:pic>
        <p:nvPicPr>
          <p:cNvPr id="155" name="Google Shape;155;p27"/>
          <p:cNvPicPr preferRelativeResize="0"/>
          <p:nvPr/>
        </p:nvPicPr>
        <p:blipFill>
          <a:blip r:embed="rId5">
            <a:alphaModFix/>
          </a:blip>
          <a:stretch>
            <a:fillRect/>
          </a:stretch>
        </p:blipFill>
        <p:spPr>
          <a:xfrm>
            <a:off x="1430350" y="2121353"/>
            <a:ext cx="1884547" cy="349975"/>
          </a:xfrm>
          <a:prstGeom prst="rect">
            <a:avLst/>
          </a:prstGeom>
          <a:noFill/>
          <a:ln>
            <a:noFill/>
          </a:ln>
        </p:spPr>
      </p:pic>
      <p:pic>
        <p:nvPicPr>
          <p:cNvPr id="156" name="Google Shape;156;p27"/>
          <p:cNvPicPr preferRelativeResize="0"/>
          <p:nvPr/>
        </p:nvPicPr>
        <p:blipFill>
          <a:blip r:embed="rId6">
            <a:alphaModFix/>
          </a:blip>
          <a:stretch>
            <a:fillRect/>
          </a:stretch>
        </p:blipFill>
        <p:spPr>
          <a:xfrm>
            <a:off x="1751225" y="3233975"/>
            <a:ext cx="3957434" cy="269825"/>
          </a:xfrm>
          <a:prstGeom prst="rect">
            <a:avLst/>
          </a:prstGeom>
          <a:noFill/>
          <a:ln>
            <a:noFill/>
          </a:ln>
        </p:spPr>
      </p:pic>
      <p:pic>
        <p:nvPicPr>
          <p:cNvPr id="157" name="Google Shape;157;p27"/>
          <p:cNvPicPr preferRelativeResize="0"/>
          <p:nvPr/>
        </p:nvPicPr>
        <p:blipFill>
          <a:blip r:embed="rId4">
            <a:alphaModFix/>
          </a:blip>
          <a:stretch>
            <a:fillRect/>
          </a:stretch>
        </p:blipFill>
        <p:spPr>
          <a:xfrm>
            <a:off x="1409700" y="3197850"/>
            <a:ext cx="322050" cy="269825"/>
          </a:xfrm>
          <a:prstGeom prst="rect">
            <a:avLst/>
          </a:prstGeom>
          <a:noFill/>
          <a:ln>
            <a:noFill/>
          </a:ln>
        </p:spPr>
      </p:pic>
      <p:pic>
        <p:nvPicPr>
          <p:cNvPr id="158" name="Google Shape;158;p27"/>
          <p:cNvPicPr preferRelativeResize="0"/>
          <p:nvPr/>
        </p:nvPicPr>
        <p:blipFill>
          <a:blip r:embed="rId7">
            <a:alphaModFix/>
          </a:blip>
          <a:stretch>
            <a:fillRect/>
          </a:stretch>
        </p:blipFill>
        <p:spPr>
          <a:xfrm>
            <a:off x="1409700" y="3467675"/>
            <a:ext cx="1884550" cy="330758"/>
          </a:xfrm>
          <a:prstGeom prst="rect">
            <a:avLst/>
          </a:prstGeom>
          <a:noFill/>
          <a:ln>
            <a:noFill/>
          </a:ln>
        </p:spPr>
      </p:pic>
      <p:pic>
        <p:nvPicPr>
          <p:cNvPr id="159" name="Google Shape;159;p27"/>
          <p:cNvPicPr preferRelativeResize="0"/>
          <p:nvPr/>
        </p:nvPicPr>
        <p:blipFill>
          <a:blip r:embed="rId8">
            <a:alphaModFix/>
          </a:blip>
          <a:stretch>
            <a:fillRect/>
          </a:stretch>
        </p:blipFill>
        <p:spPr>
          <a:xfrm>
            <a:off x="1661700" y="4196750"/>
            <a:ext cx="2497134" cy="349975"/>
          </a:xfrm>
          <a:prstGeom prst="rect">
            <a:avLst/>
          </a:prstGeom>
          <a:noFill/>
          <a:ln>
            <a:noFill/>
          </a:ln>
        </p:spPr>
      </p:pic>
      <p:pic>
        <p:nvPicPr>
          <p:cNvPr id="160" name="Google Shape;160;p27"/>
          <p:cNvPicPr preferRelativeResize="0"/>
          <p:nvPr/>
        </p:nvPicPr>
        <p:blipFill>
          <a:blip r:embed="rId9">
            <a:alphaModFix/>
          </a:blip>
          <a:stretch>
            <a:fillRect/>
          </a:stretch>
        </p:blipFill>
        <p:spPr>
          <a:xfrm>
            <a:off x="1339650" y="4418850"/>
            <a:ext cx="3867150" cy="742950"/>
          </a:xfrm>
          <a:prstGeom prst="rect">
            <a:avLst/>
          </a:prstGeom>
          <a:noFill/>
          <a:ln>
            <a:noFill/>
          </a:ln>
        </p:spPr>
      </p:pic>
      <p:pic>
        <p:nvPicPr>
          <p:cNvPr id="161" name="Google Shape;161;p27"/>
          <p:cNvPicPr preferRelativeResize="0"/>
          <p:nvPr/>
        </p:nvPicPr>
        <p:blipFill>
          <a:blip r:embed="rId4">
            <a:alphaModFix/>
          </a:blip>
          <a:stretch>
            <a:fillRect/>
          </a:stretch>
        </p:blipFill>
        <p:spPr>
          <a:xfrm>
            <a:off x="1339650" y="4196750"/>
            <a:ext cx="322050" cy="269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 name="Shape 165"/>
        <p:cNvGrpSpPr/>
        <p:nvPr/>
      </p:nvGrpSpPr>
      <p:grpSpPr>
        <a:xfrm>
          <a:off x="0" y="0"/>
          <a:ext cx="0" cy="0"/>
          <a:chOff x="0" y="0"/>
          <a:chExt cx="0" cy="0"/>
        </a:xfrm>
      </p:grpSpPr>
      <p:sp>
        <p:nvSpPr>
          <p:cNvPr id="166" name="Google Shape;166;p28"/>
          <p:cNvSpPr txBox="1"/>
          <p:nvPr>
            <p:ph idx="12" type="sldNum"/>
          </p:nvPr>
        </p:nvSpPr>
        <p:spPr>
          <a:xfrm>
            <a:off x="8283608" y="40517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167" name="Google Shape;167;p28"/>
          <p:cNvSpPr txBox="1"/>
          <p:nvPr>
            <p:ph type="title"/>
          </p:nvPr>
        </p:nvSpPr>
        <p:spPr>
          <a:xfrm>
            <a:off x="311700" y="333769"/>
            <a:ext cx="8520600" cy="42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Black"/>
              <a:buNone/>
            </a:pPr>
            <a:r>
              <a:rPr lang="en"/>
              <a:t>What is a Type?</a:t>
            </a:r>
            <a:endParaRPr/>
          </a:p>
        </p:txBody>
      </p:sp>
      <p:sp>
        <p:nvSpPr>
          <p:cNvPr id="168" name="Google Shape;168;p28"/>
          <p:cNvSpPr txBox="1"/>
          <p:nvPr/>
        </p:nvSpPr>
        <p:spPr>
          <a:xfrm>
            <a:off x="468312" y="1233488"/>
            <a:ext cx="8178900" cy="389100"/>
          </a:xfrm>
          <a:prstGeom prst="rect">
            <a:avLst/>
          </a:prstGeom>
          <a:noFill/>
          <a:ln>
            <a:noFill/>
          </a:ln>
        </p:spPr>
        <p:txBody>
          <a:bodyPr anchorCtr="0" anchor="ctr" bIns="45700" lIns="91425" spcFirstLastPara="1" rIns="91425" wrap="square" tIns="45700">
            <a:noAutofit/>
          </a:bodyPr>
          <a:lstStyle/>
          <a:p>
            <a:pPr indent="-355600" lvl="0" marL="457200" marR="0" rtl="0" algn="l">
              <a:lnSpc>
                <a:spcPct val="100000"/>
              </a:lnSpc>
              <a:spcBef>
                <a:spcPts val="0"/>
              </a:spcBef>
              <a:spcAft>
                <a:spcPts val="0"/>
              </a:spcAft>
              <a:buClr>
                <a:schemeClr val="dk2"/>
              </a:buClr>
              <a:buSzPts val="2000"/>
              <a:buChar char="●"/>
            </a:pPr>
            <a:r>
              <a:rPr lang="en" sz="2000">
                <a:solidFill>
                  <a:schemeClr val="dk2"/>
                </a:solidFill>
              </a:rPr>
              <a:t>A type is a collection of related values.</a:t>
            </a:r>
            <a:endParaRPr sz="2000">
              <a:solidFill>
                <a:schemeClr val="dk2"/>
              </a:solidFill>
            </a:endParaRPr>
          </a:p>
          <a:p>
            <a:pPr indent="-355600" lvl="0" marL="457200" marR="0" rtl="0" algn="l">
              <a:lnSpc>
                <a:spcPct val="100000"/>
              </a:lnSpc>
              <a:spcBef>
                <a:spcPts val="0"/>
              </a:spcBef>
              <a:spcAft>
                <a:spcPts val="0"/>
              </a:spcAft>
              <a:buClr>
                <a:schemeClr val="dk2"/>
              </a:buClr>
              <a:buSzPts val="2000"/>
              <a:buChar char="●"/>
            </a:pPr>
            <a:r>
              <a:rPr lang="en" sz="2000">
                <a:solidFill>
                  <a:schemeClr val="dk2"/>
                </a:solidFill>
              </a:rPr>
              <a:t>E</a:t>
            </a:r>
            <a:r>
              <a:rPr lang="en" sz="2000">
                <a:solidFill>
                  <a:schemeClr val="dk2"/>
                </a:solidFill>
              </a:rPr>
              <a:t>very expression and function have a type </a:t>
            </a:r>
            <a:endParaRPr sz="2000">
              <a:solidFill>
                <a:schemeClr val="dk2"/>
              </a:solidFill>
            </a:endParaRPr>
          </a:p>
        </p:txBody>
      </p:sp>
      <p:sp>
        <p:nvSpPr>
          <p:cNvPr id="169" name="Google Shape;169;p28"/>
          <p:cNvSpPr txBox="1"/>
          <p:nvPr/>
        </p:nvSpPr>
        <p:spPr>
          <a:xfrm>
            <a:off x="2136837" y="2778388"/>
            <a:ext cx="920700" cy="342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Bool</a:t>
            </a:r>
            <a:endParaRPr/>
          </a:p>
        </p:txBody>
      </p:sp>
      <p:sp>
        <p:nvSpPr>
          <p:cNvPr id="170" name="Google Shape;170;p28"/>
          <p:cNvSpPr txBox="1"/>
          <p:nvPr/>
        </p:nvSpPr>
        <p:spPr>
          <a:xfrm>
            <a:off x="731900" y="4110697"/>
            <a:ext cx="2325600" cy="342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Bool → Bool</a:t>
            </a:r>
            <a:endParaRPr/>
          </a:p>
        </p:txBody>
      </p:sp>
      <p:sp>
        <p:nvSpPr>
          <p:cNvPr id="171" name="Google Shape;171;p28"/>
          <p:cNvSpPr/>
          <p:nvPr/>
        </p:nvSpPr>
        <p:spPr>
          <a:xfrm>
            <a:off x="4172012" y="2778388"/>
            <a:ext cx="3798900" cy="771600"/>
          </a:xfrm>
          <a:prstGeom prst="wedgeRoundRectCallout">
            <a:avLst>
              <a:gd fmla="val -76705" name="adj1"/>
              <a:gd fmla="val -10564" name="adj2"/>
              <a:gd fmla="val 0" name="adj3"/>
            </a:avLst>
          </a:prstGeom>
          <a:no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The logical values</a:t>
            </a:r>
            <a:endParaRPr/>
          </a:p>
          <a:p>
            <a:pPr indent="0" lvl="0" marL="0" marR="0" rtl="0" algn="ctr">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False and True.</a:t>
            </a:r>
            <a:endParaRPr/>
          </a:p>
        </p:txBody>
      </p:sp>
      <p:sp>
        <p:nvSpPr>
          <p:cNvPr id="172" name="Google Shape;172;p28"/>
          <p:cNvSpPr/>
          <p:nvPr/>
        </p:nvSpPr>
        <p:spPr>
          <a:xfrm>
            <a:off x="4172012" y="4061881"/>
            <a:ext cx="3776700" cy="1115700"/>
          </a:xfrm>
          <a:prstGeom prst="wedgeRoundRectCallout">
            <a:avLst>
              <a:gd fmla="val -72924" name="adj1"/>
              <a:gd fmla="val -24458" name="adj2"/>
              <a:gd fmla="val 0" name="adj3"/>
            </a:avLst>
          </a:prstGeom>
          <a:no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All functions that map a logical value to a logical value.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6" name="Shape 176"/>
        <p:cNvGrpSpPr/>
        <p:nvPr/>
      </p:nvGrpSpPr>
      <p:grpSpPr>
        <a:xfrm>
          <a:off x="0" y="0"/>
          <a:ext cx="0" cy="0"/>
          <a:chOff x="0" y="0"/>
          <a:chExt cx="0" cy="0"/>
        </a:xfrm>
      </p:grpSpPr>
      <p:sp>
        <p:nvSpPr>
          <p:cNvPr id="177" name="Google Shape;177;p29"/>
          <p:cNvSpPr txBox="1"/>
          <p:nvPr>
            <p:ph type="title"/>
          </p:nvPr>
        </p:nvSpPr>
        <p:spPr>
          <a:xfrm>
            <a:off x="311700" y="333769"/>
            <a:ext cx="8520600" cy="42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al Black"/>
              <a:buNone/>
            </a:pPr>
            <a:r>
              <a:rPr lang="en"/>
              <a:t>Types in Haskell</a:t>
            </a:r>
            <a:endParaRPr/>
          </a:p>
        </p:txBody>
      </p:sp>
      <p:sp>
        <p:nvSpPr>
          <p:cNvPr id="178" name="Google Shape;178;p29"/>
          <p:cNvSpPr txBox="1"/>
          <p:nvPr/>
        </p:nvSpPr>
        <p:spPr>
          <a:xfrm>
            <a:off x="1531928" y="2377675"/>
            <a:ext cx="4070100" cy="217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False          :: Bool</a:t>
            </a:r>
            <a:endParaRPr/>
          </a:p>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not            :: Bool → Bool</a:t>
            </a:r>
            <a:endParaRPr/>
          </a:p>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not False      :: Bool</a:t>
            </a:r>
            <a:endParaRPr/>
          </a:p>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False &amp;&amp; True  :: Bool</a:t>
            </a:r>
            <a:endParaRPr/>
          </a:p>
        </p:txBody>
      </p:sp>
      <p:sp>
        <p:nvSpPr>
          <p:cNvPr id="179" name="Google Shape;179;p29"/>
          <p:cNvSpPr txBox="1"/>
          <p:nvPr/>
        </p:nvSpPr>
        <p:spPr>
          <a:xfrm>
            <a:off x="468312" y="1218009"/>
            <a:ext cx="8370900" cy="709800"/>
          </a:xfrm>
          <a:prstGeom prst="rect">
            <a:avLst/>
          </a:prstGeom>
          <a:noFill/>
          <a:ln>
            <a:noFill/>
          </a:ln>
        </p:spPr>
        <p:txBody>
          <a:bodyPr anchorCtr="0" anchor="ctr" bIns="45700" lIns="91425" spcFirstLastPara="1" rIns="91425" wrap="square" tIns="45700">
            <a:noAutofit/>
          </a:bodyPr>
          <a:lstStyle/>
          <a:p>
            <a:pPr indent="-355600" lvl="0" marL="457200" rtl="0" algn="l">
              <a:spcBef>
                <a:spcPts val="0"/>
              </a:spcBef>
              <a:spcAft>
                <a:spcPts val="0"/>
              </a:spcAft>
              <a:buClr>
                <a:schemeClr val="dk2"/>
              </a:buClr>
              <a:buSzPts val="2000"/>
              <a:buChar char="●"/>
            </a:pPr>
            <a:r>
              <a:rPr lang="en" sz="2000">
                <a:solidFill>
                  <a:schemeClr val="dk2"/>
                </a:solidFill>
              </a:rPr>
              <a:t>Haskell is strongly typed, avoids errors. Does not convert int to float like in C</a:t>
            </a:r>
            <a:endParaRPr sz="2000">
              <a:solidFill>
                <a:schemeClr val="dk2"/>
              </a:solidFill>
            </a:endParaRPr>
          </a:p>
          <a:p>
            <a:pPr indent="-355600" lvl="0" marL="457200" rtl="0" algn="l">
              <a:spcBef>
                <a:spcPts val="0"/>
              </a:spcBef>
              <a:spcAft>
                <a:spcPts val="0"/>
              </a:spcAft>
              <a:buClr>
                <a:schemeClr val="dk2"/>
              </a:buClr>
              <a:buSzPts val="2000"/>
              <a:buChar char="●"/>
            </a:pPr>
            <a:r>
              <a:rPr lang="en" sz="2000">
                <a:solidFill>
                  <a:schemeClr val="dk2"/>
                </a:solidFill>
              </a:rPr>
              <a:t>We use the notation e :: T to mean that evaluating the expression e will produce a value of type T.</a:t>
            </a:r>
            <a:endParaRPr sz="2000">
              <a:solidFill>
                <a:schemeClr val="dk2"/>
              </a:solidFill>
            </a:endParaRPr>
          </a:p>
          <a:p>
            <a:pPr indent="0" lvl="0" marL="457200" rtl="0" algn="l">
              <a:spcBef>
                <a:spcPts val="0"/>
              </a:spcBef>
              <a:spcAft>
                <a:spcPts val="0"/>
              </a:spcAft>
              <a:buNone/>
            </a:pPr>
            <a:r>
              <a:t/>
            </a:r>
            <a:endParaRPr sz="20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 name="Shape 183"/>
        <p:cNvGrpSpPr/>
        <p:nvPr/>
      </p:nvGrpSpPr>
      <p:grpSpPr>
        <a:xfrm>
          <a:off x="0" y="0"/>
          <a:ext cx="0" cy="0"/>
          <a:chOff x="0" y="0"/>
          <a:chExt cx="0" cy="0"/>
        </a:xfrm>
      </p:grpSpPr>
      <p:sp>
        <p:nvSpPr>
          <p:cNvPr id="184" name="Google Shape;184;p30"/>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185" name="Google Shape;185;p30"/>
          <p:cNvSpPr txBox="1"/>
          <p:nvPr/>
        </p:nvSpPr>
        <p:spPr>
          <a:xfrm>
            <a:off x="509587" y="1131094"/>
            <a:ext cx="8037600" cy="3571800"/>
          </a:xfrm>
          <a:prstGeom prst="rect">
            <a:avLst/>
          </a:prstGeom>
          <a:noFill/>
          <a:ln>
            <a:noFill/>
          </a:ln>
        </p:spPr>
        <p:txBody>
          <a:bodyPr anchorCtr="0" anchor="t" bIns="45700" lIns="91425" spcFirstLastPara="1" rIns="91425" wrap="square" tIns="45700">
            <a:noAutofit/>
          </a:bodyPr>
          <a:lstStyle/>
          <a:p>
            <a:pPr indent="-292100" lvl="0" marL="342900" marR="0" rtl="0" algn="l">
              <a:lnSpc>
                <a:spcPct val="100000"/>
              </a:lnSpc>
              <a:spcBef>
                <a:spcPts val="0"/>
              </a:spcBef>
              <a:spcAft>
                <a:spcPts val="0"/>
              </a:spcAft>
              <a:buClr>
                <a:schemeClr val="dk2"/>
              </a:buClr>
              <a:buSzPts val="2000"/>
              <a:buFont typeface="Arial"/>
              <a:buChar char="●"/>
            </a:pPr>
            <a:r>
              <a:rPr lang="en" sz="2000">
                <a:solidFill>
                  <a:schemeClr val="dk2"/>
                </a:solidFill>
              </a:rPr>
              <a:t>Every</a:t>
            </a:r>
            <a:r>
              <a:rPr i="0" lang="en" sz="2000" u="none">
                <a:solidFill>
                  <a:schemeClr val="dk2"/>
                </a:solidFill>
              </a:rPr>
              <a:t> expression must have a valid type, which is calculated prior to evaluating the expression by a process called </a:t>
            </a:r>
            <a:r>
              <a:rPr i="0" lang="en" sz="2000" u="sng">
                <a:solidFill>
                  <a:schemeClr val="dk2"/>
                </a:solidFill>
              </a:rPr>
              <a:t>type inference</a:t>
            </a:r>
            <a:r>
              <a:rPr i="0" lang="en" sz="2000" u="none">
                <a:solidFill>
                  <a:schemeClr val="dk2"/>
                </a:solidFill>
              </a:rPr>
              <a:t>;</a:t>
            </a:r>
            <a:endParaRPr sz="2000">
              <a:solidFill>
                <a:schemeClr val="dk2"/>
              </a:solidFill>
            </a:endParaRPr>
          </a:p>
          <a:p>
            <a:pPr indent="-165100" lvl="0" marL="342900" marR="0" rtl="0" algn="l">
              <a:lnSpc>
                <a:spcPct val="100000"/>
              </a:lnSpc>
              <a:spcBef>
                <a:spcPts val="560"/>
              </a:spcBef>
              <a:spcAft>
                <a:spcPts val="0"/>
              </a:spcAft>
              <a:buClr>
                <a:schemeClr val="accent2"/>
              </a:buClr>
              <a:buSzPts val="2800"/>
              <a:buFont typeface="Arial"/>
              <a:buNone/>
            </a:pPr>
            <a:r>
              <a:t/>
            </a:r>
            <a:endParaRPr i="0" sz="2000" u="none">
              <a:solidFill>
                <a:schemeClr val="dk2"/>
              </a:solidFill>
            </a:endParaRPr>
          </a:p>
          <a:p>
            <a:pPr indent="-292100" lvl="0" marL="342900" marR="0" rtl="0" algn="l">
              <a:lnSpc>
                <a:spcPct val="100000"/>
              </a:lnSpc>
              <a:spcBef>
                <a:spcPts val="560"/>
              </a:spcBef>
              <a:spcAft>
                <a:spcPts val="0"/>
              </a:spcAft>
              <a:buClr>
                <a:schemeClr val="dk2"/>
              </a:buClr>
              <a:buSzPts val="2000"/>
              <a:buChar char="●"/>
            </a:pPr>
            <a:r>
              <a:rPr i="0" lang="en" sz="2000" u="none">
                <a:solidFill>
                  <a:schemeClr val="dk2"/>
                </a:solidFill>
              </a:rPr>
              <a:t>Haskell programs are </a:t>
            </a:r>
            <a:r>
              <a:rPr i="0" lang="en" sz="2000" u="sng">
                <a:solidFill>
                  <a:schemeClr val="dk2"/>
                </a:solidFill>
              </a:rPr>
              <a:t>type safe</a:t>
            </a:r>
            <a:r>
              <a:rPr i="0" lang="en" sz="2000" u="none">
                <a:solidFill>
                  <a:schemeClr val="dk2"/>
                </a:solidFill>
              </a:rPr>
              <a:t>, because type errors can never occur during evaluation;</a:t>
            </a:r>
            <a:endParaRPr sz="2000">
              <a:solidFill>
                <a:schemeClr val="dk2"/>
              </a:solidFill>
            </a:endParaRPr>
          </a:p>
          <a:p>
            <a:pPr indent="-165100" lvl="0" marL="342900" marR="0" rtl="0" algn="l">
              <a:lnSpc>
                <a:spcPct val="100000"/>
              </a:lnSpc>
              <a:spcBef>
                <a:spcPts val="560"/>
              </a:spcBef>
              <a:spcAft>
                <a:spcPts val="0"/>
              </a:spcAft>
              <a:buClr>
                <a:schemeClr val="accent2"/>
              </a:buClr>
              <a:buSzPts val="2800"/>
              <a:buFont typeface="Arial"/>
              <a:buNone/>
            </a:pPr>
            <a:r>
              <a:t/>
            </a:r>
            <a:endParaRPr i="0" sz="2000" u="none">
              <a:solidFill>
                <a:schemeClr val="dk2"/>
              </a:solidFill>
            </a:endParaRPr>
          </a:p>
          <a:p>
            <a:pPr indent="-292100" lvl="0" marL="342900" marR="0" rtl="0" algn="l">
              <a:lnSpc>
                <a:spcPct val="100000"/>
              </a:lnSpc>
              <a:spcBef>
                <a:spcPts val="560"/>
              </a:spcBef>
              <a:spcAft>
                <a:spcPts val="0"/>
              </a:spcAft>
              <a:buClr>
                <a:schemeClr val="dk2"/>
              </a:buClr>
              <a:buSzPts val="2000"/>
              <a:buChar char="●"/>
            </a:pPr>
            <a:r>
              <a:rPr i="0" lang="en" sz="2000" u="none">
                <a:solidFill>
                  <a:schemeClr val="dk2"/>
                </a:solidFill>
              </a:rPr>
              <a:t>Type inference detects a very large class of programming errors, and is one of the most </a:t>
            </a:r>
            <a:r>
              <a:rPr i="0" lang="en" sz="2000" u="sng">
                <a:solidFill>
                  <a:schemeClr val="dk2"/>
                </a:solidFill>
              </a:rPr>
              <a:t>powerful</a:t>
            </a:r>
            <a:r>
              <a:rPr i="0" lang="en" sz="2000" u="none">
                <a:solidFill>
                  <a:schemeClr val="dk2"/>
                </a:solidFill>
              </a:rPr>
              <a:t> and </a:t>
            </a:r>
            <a:r>
              <a:rPr i="0" lang="en" sz="2000" u="sng">
                <a:solidFill>
                  <a:schemeClr val="dk2"/>
                </a:solidFill>
              </a:rPr>
              <a:t>useful</a:t>
            </a:r>
            <a:r>
              <a:rPr i="0" lang="en" sz="2000" u="none">
                <a:solidFill>
                  <a:schemeClr val="dk2"/>
                </a:solidFill>
              </a:rPr>
              <a:t> features of Haskell.</a:t>
            </a:r>
            <a:endParaRPr sz="2000">
              <a:solidFill>
                <a:schemeClr val="dk2"/>
              </a:solidFill>
            </a:endParaRPr>
          </a:p>
        </p:txBody>
      </p:sp>
      <p:sp>
        <p:nvSpPr>
          <p:cNvPr id="186" name="Google Shape;186;p30"/>
          <p:cNvSpPr txBox="1"/>
          <p:nvPr/>
        </p:nvSpPr>
        <p:spPr>
          <a:xfrm>
            <a:off x="393700" y="344090"/>
            <a:ext cx="1047600" cy="389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Note: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Types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Functional Programming</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Functional programming is style of programming in which the basic method of computation is the application of functions to </a:t>
            </a:r>
            <a:r>
              <a:rPr lang="en"/>
              <a:t>arguments </a:t>
            </a:r>
            <a:endParaRPr/>
          </a:p>
          <a:p>
            <a:pPr indent="-342900" lvl="1" marL="914400" rtl="0" algn="l">
              <a:spcBef>
                <a:spcPts val="0"/>
              </a:spcBef>
              <a:spcAft>
                <a:spcPts val="0"/>
              </a:spcAft>
              <a:buSzPts val="1800"/>
              <a:buChar char="○"/>
            </a:pPr>
            <a:r>
              <a:rPr lang="en" sz="1800"/>
              <a:t> constructed by applying and composing functions</a:t>
            </a:r>
            <a:r>
              <a:rPr lang="en" sz="1800">
                <a:solidFill>
                  <a:srgbClr val="4D5156"/>
                </a:solidFill>
                <a:highlight>
                  <a:srgbClr val="FFFFFF"/>
                </a:highlight>
              </a:rPr>
              <a:t>.</a:t>
            </a:r>
            <a:endParaRPr sz="1800">
              <a:solidFill>
                <a:srgbClr val="4D5156"/>
              </a:solidFill>
              <a:highlight>
                <a:srgbClr val="FFFFFF"/>
              </a:highlight>
            </a:endParaRPr>
          </a:p>
          <a:p>
            <a:pPr indent="-342900" lvl="1" marL="914400" rtl="0" algn="l">
              <a:spcBef>
                <a:spcPts val="0"/>
              </a:spcBef>
              <a:spcAft>
                <a:spcPts val="0"/>
              </a:spcAft>
              <a:buClr>
                <a:srgbClr val="4D5156"/>
              </a:buClr>
              <a:buSzPts val="1800"/>
              <a:buChar char="○"/>
            </a:pPr>
            <a:r>
              <a:rPr lang="en" sz="1800">
                <a:solidFill>
                  <a:srgbClr val="4D5156"/>
                </a:solidFill>
                <a:highlight>
                  <a:srgbClr val="FFFFFF"/>
                </a:highlight>
              </a:rPr>
              <a:t>Expressions that map a set of values to another set of values</a:t>
            </a:r>
            <a:endParaRPr sz="1800">
              <a:solidFill>
                <a:srgbClr val="4D5156"/>
              </a:solidFill>
              <a:highlight>
                <a:srgbClr val="FFFFFF"/>
              </a:highlight>
            </a:endParaRPr>
          </a:p>
          <a:p>
            <a:pPr indent="-342900" lvl="1" marL="914400" rtl="0" algn="l">
              <a:spcBef>
                <a:spcPts val="0"/>
              </a:spcBef>
              <a:spcAft>
                <a:spcPts val="0"/>
              </a:spcAft>
              <a:buClr>
                <a:srgbClr val="4D5156"/>
              </a:buClr>
              <a:buSzPts val="1800"/>
              <a:buChar char="○"/>
            </a:pPr>
            <a:r>
              <a:rPr lang="en" sz="1800">
                <a:solidFill>
                  <a:srgbClr val="4D5156"/>
                </a:solidFill>
                <a:highlight>
                  <a:srgbClr val="FFFFFF"/>
                </a:highlight>
              </a:rPr>
              <a:t>Results could be pipelined</a:t>
            </a:r>
            <a:endParaRPr sz="1800">
              <a:solidFill>
                <a:srgbClr val="4D5156"/>
              </a:solidFill>
              <a:highlight>
                <a:srgbClr val="FFFFFF"/>
              </a:highlight>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p:txBody>
      </p:sp>
      <p:pic>
        <p:nvPicPr>
          <p:cNvPr id="62" name="Google Shape;62;p14"/>
          <p:cNvPicPr preferRelativeResize="0"/>
          <p:nvPr/>
        </p:nvPicPr>
        <p:blipFill>
          <a:blip r:embed="rId3">
            <a:alphaModFix/>
          </a:blip>
          <a:stretch>
            <a:fillRect/>
          </a:stretch>
        </p:blipFill>
        <p:spPr>
          <a:xfrm>
            <a:off x="5017475" y="2432225"/>
            <a:ext cx="1919925" cy="2861250"/>
          </a:xfrm>
          <a:prstGeom prst="rect">
            <a:avLst/>
          </a:prstGeom>
          <a:noFill/>
          <a:ln>
            <a:noFill/>
          </a:ln>
        </p:spPr>
      </p:pic>
      <p:pic>
        <p:nvPicPr>
          <p:cNvPr id="63" name="Google Shape;63;p14"/>
          <p:cNvPicPr preferRelativeResize="0"/>
          <p:nvPr/>
        </p:nvPicPr>
        <p:blipFill>
          <a:blip r:embed="rId4">
            <a:alphaModFix/>
          </a:blip>
          <a:stretch>
            <a:fillRect/>
          </a:stretch>
        </p:blipFill>
        <p:spPr>
          <a:xfrm>
            <a:off x="1228300" y="3168741"/>
            <a:ext cx="1681650" cy="1664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5" name="Shape 195"/>
        <p:cNvGrpSpPr/>
        <p:nvPr/>
      </p:nvGrpSpPr>
      <p:grpSpPr>
        <a:xfrm>
          <a:off x="0" y="0"/>
          <a:ext cx="0" cy="0"/>
          <a:chOff x="0" y="0"/>
          <a:chExt cx="0" cy="0"/>
        </a:xfrm>
      </p:grpSpPr>
      <p:sp>
        <p:nvSpPr>
          <p:cNvPr id="196" name="Google Shape;196;p32"/>
          <p:cNvSpPr txBox="1"/>
          <p:nvPr>
            <p:ph type="title"/>
          </p:nvPr>
        </p:nvSpPr>
        <p:spPr>
          <a:xfrm>
            <a:off x="311700" y="333769"/>
            <a:ext cx="8520600" cy="429600"/>
          </a:xfrm>
          <a:prstGeom prst="rect">
            <a:avLst/>
          </a:prstGeom>
          <a:noFill/>
          <a:ln>
            <a:noFill/>
          </a:ln>
        </p:spPr>
        <p:txBody>
          <a:bodyPr anchorCtr="0" anchor="b" bIns="45700" lIns="91425" spcFirstLastPara="1" rIns="91425" wrap="square" tIns="45700">
            <a:noAutofit/>
          </a:bodyPr>
          <a:lstStyle/>
          <a:p>
            <a:pPr indent="-406400" lvl="0" marL="457200" rtl="0" algn="l">
              <a:lnSpc>
                <a:spcPct val="100000"/>
              </a:lnSpc>
              <a:spcBef>
                <a:spcPts val="0"/>
              </a:spcBef>
              <a:spcAft>
                <a:spcPts val="0"/>
              </a:spcAft>
              <a:buSzPts val="2800"/>
              <a:buAutoNum type="arabicParenR"/>
            </a:pPr>
            <a:r>
              <a:rPr lang="en"/>
              <a:t>Basic Types</a:t>
            </a:r>
            <a:endParaRPr/>
          </a:p>
        </p:txBody>
      </p:sp>
      <p:sp>
        <p:nvSpPr>
          <p:cNvPr id="197" name="Google Shape;197;p32"/>
          <p:cNvSpPr txBox="1"/>
          <p:nvPr/>
        </p:nvSpPr>
        <p:spPr>
          <a:xfrm>
            <a:off x="442912" y="1169194"/>
            <a:ext cx="8378700" cy="389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i="0" lang="en" sz="2000" u="none">
                <a:solidFill>
                  <a:schemeClr val="dk2"/>
                </a:solidFill>
              </a:rPr>
              <a:t>Haskell has a number of </a:t>
            </a:r>
            <a:r>
              <a:rPr i="0" lang="en" sz="2000" u="sng">
                <a:solidFill>
                  <a:schemeClr val="dk2"/>
                </a:solidFill>
              </a:rPr>
              <a:t>basic types</a:t>
            </a:r>
            <a:r>
              <a:rPr i="0" lang="en" sz="2000" u="none">
                <a:solidFill>
                  <a:schemeClr val="dk2"/>
                </a:solidFill>
              </a:rPr>
              <a:t>, including:</a:t>
            </a:r>
            <a:endParaRPr sz="2000">
              <a:solidFill>
                <a:schemeClr val="dk2"/>
              </a:solidFill>
            </a:endParaRPr>
          </a:p>
        </p:txBody>
      </p:sp>
      <p:grpSp>
        <p:nvGrpSpPr>
          <p:cNvPr id="198" name="Google Shape;198;p32"/>
          <p:cNvGrpSpPr/>
          <p:nvPr/>
        </p:nvGrpSpPr>
        <p:grpSpPr>
          <a:xfrm>
            <a:off x="1289787" y="1703421"/>
            <a:ext cx="7392987" cy="3289697"/>
            <a:chOff x="695" y="1619"/>
            <a:chExt cx="4657" cy="2763"/>
          </a:xfrm>
        </p:grpSpPr>
        <p:sp>
          <p:nvSpPr>
            <p:cNvPr id="199" name="Google Shape;199;p32"/>
            <p:cNvSpPr txBox="1"/>
            <p:nvPr/>
          </p:nvSpPr>
          <p:spPr>
            <a:xfrm>
              <a:off x="695" y="2152"/>
              <a:ext cx="600" cy="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Lucida Sans"/>
                <a:buNone/>
              </a:pPr>
              <a:r>
                <a:rPr i="0" lang="en" sz="2000" u="none">
                  <a:latin typeface="Lucida Sans"/>
                  <a:ea typeface="Lucida Sans"/>
                  <a:cs typeface="Lucida Sans"/>
                  <a:sym typeface="Lucida Sans"/>
                </a:rPr>
                <a:t>Char</a:t>
              </a:r>
              <a:endParaRPr sz="2000">
                <a:latin typeface="Lucida Sans"/>
                <a:ea typeface="Lucida Sans"/>
                <a:cs typeface="Lucida Sans"/>
                <a:sym typeface="Lucida Sans"/>
              </a:endParaRPr>
            </a:p>
          </p:txBody>
        </p:sp>
        <p:sp>
          <p:nvSpPr>
            <p:cNvPr id="200" name="Google Shape;200;p32"/>
            <p:cNvSpPr txBox="1"/>
            <p:nvPr/>
          </p:nvSpPr>
          <p:spPr>
            <a:xfrm>
              <a:off x="695" y="3094"/>
              <a:ext cx="900" cy="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Lucida Sans"/>
                <a:buNone/>
              </a:pPr>
              <a:r>
                <a:rPr i="0" lang="en" sz="2000" u="none">
                  <a:latin typeface="Lucida Sans"/>
                  <a:ea typeface="Lucida Sans"/>
                  <a:cs typeface="Lucida Sans"/>
                  <a:sym typeface="Lucida Sans"/>
                </a:rPr>
                <a:t>String</a:t>
              </a:r>
              <a:endParaRPr sz="2000">
                <a:latin typeface="Lucida Sans"/>
                <a:ea typeface="Lucida Sans"/>
                <a:cs typeface="Lucida Sans"/>
                <a:sym typeface="Lucida Sans"/>
              </a:endParaRPr>
            </a:p>
          </p:txBody>
        </p:sp>
        <p:sp>
          <p:nvSpPr>
            <p:cNvPr id="201" name="Google Shape;201;p32"/>
            <p:cNvSpPr txBox="1"/>
            <p:nvPr/>
          </p:nvSpPr>
          <p:spPr>
            <a:xfrm>
              <a:off x="695" y="4082"/>
              <a:ext cx="900" cy="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Lucida Sans"/>
                <a:buNone/>
              </a:pPr>
              <a:r>
                <a:rPr i="0" lang="en" sz="2000" u="none">
                  <a:latin typeface="Lucida Sans"/>
                  <a:ea typeface="Lucida Sans"/>
                  <a:cs typeface="Lucida Sans"/>
                  <a:sym typeface="Lucida Sans"/>
                </a:rPr>
                <a:t>Integer</a:t>
              </a:r>
              <a:endParaRPr sz="2000">
                <a:latin typeface="Lucida Sans"/>
                <a:ea typeface="Lucida Sans"/>
                <a:cs typeface="Lucida Sans"/>
                <a:sym typeface="Lucida Sans"/>
              </a:endParaRPr>
            </a:p>
          </p:txBody>
        </p:sp>
        <p:sp>
          <p:nvSpPr>
            <p:cNvPr id="202" name="Google Shape;202;p32"/>
            <p:cNvSpPr txBox="1"/>
            <p:nvPr/>
          </p:nvSpPr>
          <p:spPr>
            <a:xfrm>
              <a:off x="695" y="3588"/>
              <a:ext cx="600" cy="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Lucida Sans"/>
                <a:buNone/>
              </a:pPr>
              <a:r>
                <a:rPr i="0" lang="en" sz="2000" u="none">
                  <a:latin typeface="Lucida Sans"/>
                  <a:ea typeface="Lucida Sans"/>
                  <a:cs typeface="Lucida Sans"/>
                  <a:sym typeface="Lucida Sans"/>
                </a:rPr>
                <a:t>Int</a:t>
              </a:r>
              <a:endParaRPr sz="2000">
                <a:latin typeface="Lucida Sans"/>
                <a:ea typeface="Lucida Sans"/>
                <a:cs typeface="Lucida Sans"/>
                <a:sym typeface="Lucida Sans"/>
              </a:endParaRPr>
            </a:p>
          </p:txBody>
        </p:sp>
        <p:sp>
          <p:nvSpPr>
            <p:cNvPr id="203" name="Google Shape;203;p32"/>
            <p:cNvSpPr txBox="1"/>
            <p:nvPr/>
          </p:nvSpPr>
          <p:spPr>
            <a:xfrm>
              <a:off x="695" y="1658"/>
              <a:ext cx="600" cy="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Lucida Sans"/>
                <a:buNone/>
              </a:pPr>
              <a:r>
                <a:rPr i="0" lang="en" sz="2000" u="none">
                  <a:latin typeface="Lucida Sans"/>
                  <a:ea typeface="Lucida Sans"/>
                  <a:cs typeface="Lucida Sans"/>
                  <a:sym typeface="Lucida Sans"/>
                </a:rPr>
                <a:t>Bool</a:t>
              </a:r>
              <a:endParaRPr sz="2000">
                <a:latin typeface="Lucida Sans"/>
                <a:ea typeface="Lucida Sans"/>
                <a:cs typeface="Lucida Sans"/>
                <a:sym typeface="Lucida Sans"/>
              </a:endParaRPr>
            </a:p>
          </p:txBody>
        </p:sp>
        <p:sp>
          <p:nvSpPr>
            <p:cNvPr id="204" name="Google Shape;204;p32"/>
            <p:cNvSpPr txBox="1"/>
            <p:nvPr/>
          </p:nvSpPr>
          <p:spPr>
            <a:xfrm>
              <a:off x="1752" y="1619"/>
              <a:ext cx="1800" cy="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i="0" lang="en" sz="2000" u="none">
                  <a:latin typeface="Lucida Sans"/>
                  <a:ea typeface="Lucida Sans"/>
                  <a:cs typeface="Lucida Sans"/>
                  <a:sym typeface="Lucida Sans"/>
                </a:rPr>
                <a:t>-  Logical values</a:t>
              </a:r>
              <a:endParaRPr sz="2000">
                <a:latin typeface="Lucida Sans"/>
                <a:ea typeface="Lucida Sans"/>
                <a:cs typeface="Lucida Sans"/>
                <a:sym typeface="Lucida Sans"/>
              </a:endParaRPr>
            </a:p>
          </p:txBody>
        </p:sp>
        <p:sp>
          <p:nvSpPr>
            <p:cNvPr id="205" name="Google Shape;205;p32"/>
            <p:cNvSpPr txBox="1"/>
            <p:nvPr/>
          </p:nvSpPr>
          <p:spPr>
            <a:xfrm>
              <a:off x="1752" y="2116"/>
              <a:ext cx="2100" cy="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i="0" lang="en" sz="2000" u="none">
                  <a:latin typeface="Lucida Sans"/>
                  <a:ea typeface="Lucida Sans"/>
                  <a:cs typeface="Lucida Sans"/>
                  <a:sym typeface="Lucida Sans"/>
                </a:rPr>
                <a:t>-  Single characters</a:t>
              </a:r>
              <a:endParaRPr sz="2000">
                <a:latin typeface="Lucida Sans"/>
                <a:ea typeface="Lucida Sans"/>
                <a:cs typeface="Lucida Sans"/>
                <a:sym typeface="Lucida Sans"/>
              </a:endParaRPr>
            </a:p>
          </p:txBody>
        </p:sp>
        <p:sp>
          <p:nvSpPr>
            <p:cNvPr id="206" name="Google Shape;206;p32"/>
            <p:cNvSpPr txBox="1"/>
            <p:nvPr/>
          </p:nvSpPr>
          <p:spPr>
            <a:xfrm>
              <a:off x="1752" y="3061"/>
              <a:ext cx="2400" cy="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i="0" lang="en" sz="2000" u="none">
                  <a:latin typeface="Lucida Sans"/>
                  <a:ea typeface="Lucida Sans"/>
                  <a:cs typeface="Lucida Sans"/>
                  <a:sym typeface="Lucida Sans"/>
                </a:rPr>
                <a:t>-  Strings of characters</a:t>
              </a:r>
              <a:endParaRPr sz="2000">
                <a:latin typeface="Lucida Sans"/>
                <a:ea typeface="Lucida Sans"/>
                <a:cs typeface="Lucida Sans"/>
                <a:sym typeface="Lucida Sans"/>
              </a:endParaRPr>
            </a:p>
          </p:txBody>
        </p:sp>
        <p:sp>
          <p:nvSpPr>
            <p:cNvPr id="207" name="Google Shape;207;p32"/>
            <p:cNvSpPr txBox="1"/>
            <p:nvPr/>
          </p:nvSpPr>
          <p:spPr>
            <a:xfrm>
              <a:off x="1752" y="3558"/>
              <a:ext cx="2700" cy="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i="0" lang="en" sz="2000" u="none">
                  <a:latin typeface="Lucida Sans"/>
                  <a:ea typeface="Lucida Sans"/>
                  <a:cs typeface="Lucida Sans"/>
                  <a:sym typeface="Lucida Sans"/>
                </a:rPr>
                <a:t>-  Fixed-precision integers</a:t>
              </a:r>
              <a:endParaRPr sz="2000">
                <a:latin typeface="Lucida Sans"/>
                <a:ea typeface="Lucida Sans"/>
                <a:cs typeface="Lucida Sans"/>
                <a:sym typeface="Lucida Sans"/>
              </a:endParaRPr>
            </a:p>
          </p:txBody>
        </p:sp>
        <p:sp>
          <p:nvSpPr>
            <p:cNvPr id="208" name="Google Shape;208;p32"/>
            <p:cNvSpPr txBox="1"/>
            <p:nvPr/>
          </p:nvSpPr>
          <p:spPr>
            <a:xfrm>
              <a:off x="1752" y="4056"/>
              <a:ext cx="3600" cy="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i="0" lang="en" sz="2000" u="none">
                  <a:latin typeface="Lucida Sans"/>
                  <a:ea typeface="Lucida Sans"/>
                  <a:cs typeface="Lucida Sans"/>
                  <a:sym typeface="Lucida Sans"/>
                </a:rPr>
                <a:t>-  Arbitrary-precision integers </a:t>
              </a:r>
              <a:r>
                <a:rPr lang="en" sz="2000">
                  <a:latin typeface="Lucida Sans"/>
                  <a:ea typeface="Lucida Sans"/>
                  <a:cs typeface="Lucida Sans"/>
                  <a:sym typeface="Lucida Sans"/>
                </a:rPr>
                <a:t>( unbounded,                        </a:t>
              </a:r>
              <a:endParaRPr sz="2000">
                <a:latin typeface="Lucida Sans"/>
                <a:ea typeface="Lucida Sans"/>
                <a:cs typeface="Lucida Sans"/>
                <a:sym typeface="Lucida Sans"/>
              </a:endParaRPr>
            </a:p>
            <a:p>
              <a:pPr indent="0" lvl="0" marL="0" marR="0" rtl="0" algn="l">
                <a:lnSpc>
                  <a:spcPct val="100000"/>
                </a:lnSpc>
                <a:spcBef>
                  <a:spcPts val="0"/>
                </a:spcBef>
                <a:spcAft>
                  <a:spcPts val="0"/>
                </a:spcAft>
                <a:buClr>
                  <a:schemeClr val="dk1"/>
                </a:buClr>
                <a:buSzPts val="2800"/>
                <a:buFont typeface="Tahoma"/>
                <a:buNone/>
              </a:pPr>
              <a:r>
                <a:rPr lang="en" sz="2000">
                  <a:latin typeface="Lucida Sans"/>
                  <a:ea typeface="Lucida Sans"/>
                  <a:cs typeface="Lucida Sans"/>
                  <a:sym typeface="Lucida Sans"/>
                </a:rPr>
                <a:t>                                                expensive)</a:t>
              </a:r>
              <a:endParaRPr sz="2000">
                <a:latin typeface="Lucida Sans"/>
                <a:ea typeface="Lucida Sans"/>
                <a:cs typeface="Lucida Sans"/>
                <a:sym typeface="Lucida Sans"/>
              </a:endParaRPr>
            </a:p>
          </p:txBody>
        </p:sp>
      </p:grpSp>
      <p:sp>
        <p:nvSpPr>
          <p:cNvPr id="209" name="Google Shape;209;p32"/>
          <p:cNvSpPr txBox="1"/>
          <p:nvPr/>
        </p:nvSpPr>
        <p:spPr>
          <a:xfrm>
            <a:off x="684792" y="2929325"/>
            <a:ext cx="1557600" cy="357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Lucida Sans"/>
              <a:buNone/>
            </a:pPr>
            <a:r>
              <a:rPr lang="en" sz="2000">
                <a:latin typeface="Lucida Sans"/>
                <a:ea typeface="Lucida Sans"/>
                <a:cs typeface="Lucida Sans"/>
                <a:sym typeface="Lucida Sans"/>
              </a:rPr>
              <a:t>Fractional</a:t>
            </a:r>
            <a:endParaRPr sz="2000">
              <a:latin typeface="Lucida Sans"/>
              <a:ea typeface="Lucida Sans"/>
              <a:cs typeface="Lucida Sans"/>
              <a:sym typeface="Lucida Sans"/>
            </a:endParaRPr>
          </a:p>
        </p:txBody>
      </p:sp>
      <p:sp>
        <p:nvSpPr>
          <p:cNvPr id="210" name="Google Shape;210;p32"/>
          <p:cNvSpPr txBox="1"/>
          <p:nvPr/>
        </p:nvSpPr>
        <p:spPr>
          <a:xfrm>
            <a:off x="3006049" y="2929337"/>
            <a:ext cx="3333600" cy="357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i="0" lang="en" sz="2000" u="none">
                <a:latin typeface="Lucida Sans"/>
                <a:ea typeface="Lucida Sans"/>
                <a:cs typeface="Lucida Sans"/>
                <a:sym typeface="Lucida Sans"/>
              </a:rPr>
              <a:t>-  </a:t>
            </a:r>
            <a:r>
              <a:rPr lang="en" sz="2000">
                <a:latin typeface="Lucida Sans"/>
                <a:ea typeface="Lucida Sans"/>
                <a:cs typeface="Lucida Sans"/>
                <a:sym typeface="Lucida Sans"/>
              </a:rPr>
              <a:t>Real Numbers</a:t>
            </a:r>
            <a:endParaRPr sz="2000">
              <a:latin typeface="Lucida Sans"/>
              <a:ea typeface="Lucida Sans"/>
              <a:cs typeface="Lucida Sans"/>
              <a:sym typeface="Lucida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3"/>
          <p:cNvSpPr txBox="1"/>
          <p:nvPr>
            <p:ph idx="1" type="body"/>
          </p:nvPr>
        </p:nvSpPr>
        <p:spPr>
          <a:xfrm>
            <a:off x="311700" y="1184175"/>
            <a:ext cx="31350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 :type True</a:t>
            </a:r>
            <a:endParaRPr/>
          </a:p>
          <a:p>
            <a:pPr indent="0" lvl="0" marL="0" rtl="0" algn="l">
              <a:lnSpc>
                <a:spcPct val="100000"/>
              </a:lnSpc>
              <a:spcBef>
                <a:spcPts val="0"/>
              </a:spcBef>
              <a:spcAft>
                <a:spcPts val="0"/>
              </a:spcAft>
              <a:buNone/>
            </a:pPr>
            <a:r>
              <a:rPr lang="en"/>
              <a:t>• :type 5</a:t>
            </a:r>
            <a:endParaRPr/>
          </a:p>
          <a:p>
            <a:pPr indent="0" lvl="0" marL="0" rtl="0" algn="l">
              <a:lnSpc>
                <a:spcPct val="100000"/>
              </a:lnSpc>
              <a:spcBef>
                <a:spcPts val="0"/>
              </a:spcBef>
              <a:spcAft>
                <a:spcPts val="0"/>
              </a:spcAft>
              <a:buNone/>
            </a:pPr>
            <a:r>
              <a:rPr lang="en"/>
              <a:t>• a = 4</a:t>
            </a:r>
            <a:endParaRPr/>
          </a:p>
          <a:p>
            <a:pPr indent="0" lvl="0" marL="0" rtl="0" algn="l">
              <a:lnSpc>
                <a:spcPct val="100000"/>
              </a:lnSpc>
              <a:spcBef>
                <a:spcPts val="0"/>
              </a:spcBef>
              <a:spcAft>
                <a:spcPts val="0"/>
              </a:spcAft>
              <a:buNone/>
            </a:pPr>
            <a:r>
              <a:rPr lang="en"/>
              <a:t>• :type “hi”</a:t>
            </a:r>
            <a:endParaRPr/>
          </a:p>
          <a:p>
            <a:pPr indent="0" lvl="0" marL="0" rtl="0" algn="l">
              <a:lnSpc>
                <a:spcPct val="100000"/>
              </a:lnSpc>
              <a:spcBef>
                <a:spcPts val="0"/>
              </a:spcBef>
              <a:spcAft>
                <a:spcPts val="0"/>
              </a:spcAft>
              <a:buClr>
                <a:schemeClr val="dk1"/>
              </a:buClr>
              <a:buSzPts val="1100"/>
              <a:buFont typeface="Arial"/>
              <a:buNone/>
            </a:pPr>
            <a:r>
              <a:rPr lang="en"/>
              <a:t>• :type ‘h’</a:t>
            </a:r>
            <a:endParaRPr/>
          </a:p>
          <a:p>
            <a:pPr indent="0" lvl="0" marL="0" rtl="0" algn="l">
              <a:lnSpc>
                <a:spcPct val="100000"/>
              </a:lnSpc>
              <a:spcBef>
                <a:spcPts val="0"/>
              </a:spcBef>
              <a:spcAft>
                <a:spcPts val="0"/>
              </a:spcAft>
              <a:buNone/>
            </a:pPr>
            <a:r>
              <a:rPr lang="en"/>
              <a:t>• </a:t>
            </a:r>
            <a:r>
              <a:rPr b="1" lang="en"/>
              <a:t>:type</a:t>
            </a:r>
            <a:r>
              <a:rPr lang="en"/>
              <a:t> 5.34   or</a:t>
            </a:r>
            <a:r>
              <a:rPr b="1" lang="en"/>
              <a:t>  :t</a:t>
            </a:r>
            <a:r>
              <a:rPr lang="en"/>
              <a:t> 5.34</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operations in Haskell</a:t>
            </a:r>
            <a:endParaRPr/>
          </a:p>
          <a:p>
            <a:pPr indent="0" lvl="0" marL="0" rtl="0" algn="l">
              <a:spcBef>
                <a:spcPts val="0"/>
              </a:spcBef>
              <a:spcAft>
                <a:spcPts val="0"/>
              </a:spcAft>
              <a:buNone/>
            </a:pPr>
            <a:r>
              <a:rPr lang="en" sz="2300">
                <a:solidFill>
                  <a:srgbClr val="434343"/>
                </a:solidFill>
              </a:rPr>
              <a:t>Arithmetic and Logica</a:t>
            </a:r>
            <a:r>
              <a:rPr lang="en"/>
              <a:t>l</a:t>
            </a:r>
            <a:endParaRPr/>
          </a:p>
        </p:txBody>
      </p:sp>
      <p:sp>
        <p:nvSpPr>
          <p:cNvPr id="222" name="Google Shape;222;p34"/>
          <p:cNvSpPr txBox="1"/>
          <p:nvPr>
            <p:ph idx="1" type="body"/>
          </p:nvPr>
        </p:nvSpPr>
        <p:spPr>
          <a:xfrm>
            <a:off x="311700" y="1152475"/>
            <a:ext cx="28674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 2 + 3</a:t>
            </a:r>
            <a:endParaRPr/>
          </a:p>
          <a:p>
            <a:pPr indent="0" lvl="0" marL="0" rtl="0" algn="l">
              <a:lnSpc>
                <a:spcPct val="100000"/>
              </a:lnSpc>
              <a:spcBef>
                <a:spcPts val="1600"/>
              </a:spcBef>
              <a:spcAft>
                <a:spcPts val="0"/>
              </a:spcAft>
              <a:buNone/>
            </a:pPr>
            <a:r>
              <a:rPr lang="en"/>
              <a:t>•</a:t>
            </a:r>
            <a:r>
              <a:rPr lang="en"/>
              <a:t> 2 – 3</a:t>
            </a:r>
            <a:endParaRPr/>
          </a:p>
          <a:p>
            <a:pPr indent="0" lvl="0" marL="0" rtl="0" algn="l">
              <a:lnSpc>
                <a:spcPct val="100000"/>
              </a:lnSpc>
              <a:spcBef>
                <a:spcPts val="0"/>
              </a:spcBef>
              <a:spcAft>
                <a:spcPts val="0"/>
              </a:spcAft>
              <a:buNone/>
            </a:pPr>
            <a:r>
              <a:rPr lang="en"/>
              <a:t>• 2</a:t>
            </a:r>
            <a:r>
              <a:rPr lang="en"/>
              <a:t> * 3</a:t>
            </a:r>
            <a:endParaRPr/>
          </a:p>
          <a:p>
            <a:pPr indent="0" lvl="0" marL="0" rtl="0" algn="l">
              <a:lnSpc>
                <a:spcPct val="100000"/>
              </a:lnSpc>
              <a:spcBef>
                <a:spcPts val="0"/>
              </a:spcBef>
              <a:spcAft>
                <a:spcPts val="0"/>
              </a:spcAft>
              <a:buNone/>
            </a:pPr>
            <a:r>
              <a:rPr lang="en"/>
              <a:t>• 2 * (-3)</a:t>
            </a:r>
            <a:endParaRPr/>
          </a:p>
          <a:p>
            <a:pPr indent="0" lvl="0" marL="0" rtl="0" algn="l">
              <a:lnSpc>
                <a:spcPct val="100000"/>
              </a:lnSpc>
              <a:spcBef>
                <a:spcPts val="0"/>
              </a:spcBef>
              <a:spcAft>
                <a:spcPts val="0"/>
              </a:spcAft>
              <a:buNone/>
            </a:pPr>
            <a:r>
              <a:rPr lang="en"/>
              <a:t>• 2 / 3</a:t>
            </a:r>
            <a:endParaRPr/>
          </a:p>
          <a:p>
            <a:pPr indent="0" lvl="0" marL="0" rtl="0" algn="l">
              <a:lnSpc>
                <a:spcPct val="100000"/>
              </a:lnSpc>
              <a:spcBef>
                <a:spcPts val="0"/>
              </a:spcBef>
              <a:spcAft>
                <a:spcPts val="0"/>
              </a:spcAft>
              <a:buNone/>
            </a:pPr>
            <a:r>
              <a:rPr lang="en"/>
              <a:t>• it </a:t>
            </a:r>
            <a:endParaRPr/>
          </a:p>
          <a:p>
            <a:pPr indent="0" lvl="0" marL="0" rtl="0" algn="l">
              <a:lnSpc>
                <a:spcPct val="100000"/>
              </a:lnSpc>
              <a:spcBef>
                <a:spcPts val="0"/>
              </a:spcBef>
              <a:spcAft>
                <a:spcPts val="0"/>
              </a:spcAft>
              <a:buNone/>
            </a:pPr>
            <a:r>
              <a:rPr lang="en"/>
              <a:t>• 50 * 100 - 4999</a:t>
            </a:r>
            <a:endParaRPr/>
          </a:p>
          <a:p>
            <a:pPr indent="0" lvl="0" marL="0" rtl="0" algn="l">
              <a:lnSpc>
                <a:spcPct val="100000"/>
              </a:lnSpc>
              <a:spcBef>
                <a:spcPts val="0"/>
              </a:spcBef>
              <a:spcAft>
                <a:spcPts val="0"/>
              </a:spcAft>
              <a:buNone/>
            </a:pPr>
            <a:r>
              <a:rPr lang="en"/>
              <a:t>• 50 * (100 – 4999)</a:t>
            </a:r>
            <a:endParaRPr/>
          </a:p>
          <a:p>
            <a:pPr indent="0" lvl="0" marL="0" rtl="0" algn="l">
              <a:lnSpc>
                <a:spcPct val="100000"/>
              </a:lnSpc>
              <a:spcBef>
                <a:spcPts val="0"/>
              </a:spcBef>
              <a:spcAft>
                <a:spcPts val="0"/>
              </a:spcAft>
              <a:buNone/>
            </a:pPr>
            <a:r>
              <a:rPr lang="en"/>
              <a:t>• 40*100-3000+50/5</a:t>
            </a:r>
            <a:endParaRPr/>
          </a:p>
          <a:p>
            <a:pPr indent="0" lvl="0" marL="0" rtl="0" algn="l">
              <a:lnSpc>
                <a:spcPct val="100000"/>
              </a:lnSpc>
              <a:spcBef>
                <a:spcPts val="0"/>
              </a:spcBef>
              <a:spcAft>
                <a:spcPts val="0"/>
              </a:spcAft>
              <a:buNone/>
            </a:pPr>
            <a:r>
              <a:rPr lang="en"/>
              <a:t>• (40*100-3000+50)/5</a:t>
            </a:r>
            <a:endParaRPr/>
          </a:p>
          <a:p>
            <a:pPr indent="0" lvl="0" marL="0" rtl="0" algn="l">
              <a:lnSpc>
                <a:spcPct val="100000"/>
              </a:lnSpc>
              <a:spcBef>
                <a:spcPts val="0"/>
              </a:spcBef>
              <a:spcAft>
                <a:spcPts val="0"/>
              </a:spcAft>
              <a:buNone/>
            </a:pPr>
            <a:r>
              <a:rPr lang="en"/>
              <a:t>• 2 + “hi”</a:t>
            </a:r>
            <a:endParaRPr/>
          </a:p>
          <a:p>
            <a:pPr indent="0" lvl="0" marL="0" rtl="0" algn="l">
              <a:lnSpc>
                <a:spcPct val="100000"/>
              </a:lnSpc>
              <a:spcBef>
                <a:spcPts val="0"/>
              </a:spcBef>
              <a:spcAft>
                <a:spcPts val="0"/>
              </a:spcAft>
              <a:buNone/>
            </a:pPr>
            <a:r>
              <a:rPr lang="en"/>
              <a:t>• 1 + True</a:t>
            </a:r>
            <a:endParaRPr/>
          </a:p>
          <a:p>
            <a:pPr indent="0" lvl="0" marL="0" rtl="0" algn="l">
              <a:lnSpc>
                <a:spcPct val="100000"/>
              </a:lnSpc>
              <a:spcBef>
                <a:spcPts val="0"/>
              </a:spcBef>
              <a:spcAft>
                <a:spcPts val="1600"/>
              </a:spcAft>
              <a:buNone/>
            </a:pPr>
            <a:r>
              <a:t/>
            </a:r>
            <a:endParaRPr/>
          </a:p>
        </p:txBody>
      </p:sp>
      <p:sp>
        <p:nvSpPr>
          <p:cNvPr id="223" name="Google Shape;223;p34"/>
          <p:cNvSpPr txBox="1"/>
          <p:nvPr>
            <p:ph idx="1" type="body"/>
          </p:nvPr>
        </p:nvSpPr>
        <p:spPr>
          <a:xfrm>
            <a:off x="4239975" y="1294975"/>
            <a:ext cx="46881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 </a:t>
            </a:r>
            <a:r>
              <a:rPr lang="en"/>
              <a:t>True &amp;&amp; False</a:t>
            </a:r>
            <a:endParaRPr/>
          </a:p>
          <a:p>
            <a:pPr indent="0" lvl="0" marL="0" rtl="0" algn="l">
              <a:lnSpc>
                <a:spcPct val="100000"/>
              </a:lnSpc>
              <a:spcBef>
                <a:spcPts val="0"/>
              </a:spcBef>
              <a:spcAft>
                <a:spcPts val="0"/>
              </a:spcAft>
              <a:buClr>
                <a:schemeClr val="dk1"/>
              </a:buClr>
              <a:buSzPts val="1100"/>
              <a:buFont typeface="Arial"/>
              <a:buNone/>
            </a:pPr>
            <a:r>
              <a:rPr lang="en"/>
              <a:t>• True &amp;&amp; True</a:t>
            </a:r>
            <a:endParaRPr/>
          </a:p>
          <a:p>
            <a:pPr indent="0" lvl="0" marL="0" rtl="0" algn="l">
              <a:lnSpc>
                <a:spcPct val="100000"/>
              </a:lnSpc>
              <a:spcBef>
                <a:spcPts val="0"/>
              </a:spcBef>
              <a:spcAft>
                <a:spcPts val="0"/>
              </a:spcAft>
              <a:buClr>
                <a:schemeClr val="dk1"/>
              </a:buClr>
              <a:buSzPts val="1100"/>
              <a:buFont typeface="Arial"/>
              <a:buNone/>
            </a:pPr>
            <a:r>
              <a:rPr lang="en"/>
              <a:t>• False || True</a:t>
            </a:r>
            <a:endParaRPr/>
          </a:p>
          <a:p>
            <a:pPr indent="0" lvl="0" marL="0" rtl="0" algn="l">
              <a:lnSpc>
                <a:spcPct val="100000"/>
              </a:lnSpc>
              <a:spcBef>
                <a:spcPts val="0"/>
              </a:spcBef>
              <a:spcAft>
                <a:spcPts val="0"/>
              </a:spcAft>
              <a:buClr>
                <a:schemeClr val="dk1"/>
              </a:buClr>
              <a:buSzPts val="1100"/>
              <a:buFont typeface="Arial"/>
              <a:buNone/>
            </a:pPr>
            <a:r>
              <a:rPr lang="en"/>
              <a:t>• not False</a:t>
            </a:r>
            <a:endParaRPr/>
          </a:p>
          <a:p>
            <a:pPr indent="0" lvl="0" marL="0" rtl="0" algn="l">
              <a:lnSpc>
                <a:spcPct val="100000"/>
              </a:lnSpc>
              <a:spcBef>
                <a:spcPts val="0"/>
              </a:spcBef>
              <a:spcAft>
                <a:spcPts val="0"/>
              </a:spcAft>
              <a:buClr>
                <a:schemeClr val="dk1"/>
              </a:buClr>
              <a:buSzPts val="1100"/>
              <a:buFont typeface="Arial"/>
              <a:buNone/>
            </a:pPr>
            <a:r>
              <a:rPr lang="en"/>
              <a:t>• not (True &amp;&amp; False)</a:t>
            </a:r>
            <a:endParaRPr/>
          </a:p>
          <a:p>
            <a:pPr indent="0" lvl="0" marL="0" rtl="0" algn="l">
              <a:lnSpc>
                <a:spcPct val="100000"/>
              </a:lnSpc>
              <a:spcBef>
                <a:spcPts val="0"/>
              </a:spcBef>
              <a:spcAft>
                <a:spcPts val="0"/>
              </a:spcAft>
              <a:buNone/>
            </a:pPr>
            <a:r>
              <a:rPr lang="en"/>
              <a:t>• not (True || False)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rgbClr val="434343"/>
                </a:solidFill>
              </a:rPr>
              <a:t>Comparative operators</a:t>
            </a:r>
            <a:endParaRPr sz="2300">
              <a:solidFill>
                <a:srgbClr val="434343"/>
              </a:solidFill>
            </a:endParaRPr>
          </a:p>
        </p:txBody>
      </p:sp>
      <p:sp>
        <p:nvSpPr>
          <p:cNvPr id="229" name="Google Shape;229;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 2 == 3                                                          </a:t>
            </a:r>
            <a:endParaRPr sz="2700"/>
          </a:p>
          <a:p>
            <a:pPr indent="0" lvl="0" marL="0" rtl="0" algn="l">
              <a:lnSpc>
                <a:spcPct val="100000"/>
              </a:lnSpc>
              <a:spcBef>
                <a:spcPts val="0"/>
              </a:spcBef>
              <a:spcAft>
                <a:spcPts val="0"/>
              </a:spcAft>
              <a:buClr>
                <a:schemeClr val="dk1"/>
              </a:buClr>
              <a:buSzPts val="1100"/>
              <a:buFont typeface="Arial"/>
              <a:buNone/>
            </a:pPr>
            <a:r>
              <a:rPr lang="en"/>
              <a:t>• 2 == 2</a:t>
            </a:r>
            <a:endParaRPr/>
          </a:p>
          <a:p>
            <a:pPr indent="0" lvl="0" marL="0" rtl="0" algn="l">
              <a:lnSpc>
                <a:spcPct val="100000"/>
              </a:lnSpc>
              <a:spcBef>
                <a:spcPts val="0"/>
              </a:spcBef>
              <a:spcAft>
                <a:spcPts val="0"/>
              </a:spcAft>
              <a:buClr>
                <a:schemeClr val="dk1"/>
              </a:buClr>
              <a:buSzPts val="1100"/>
              <a:buFont typeface="Arial"/>
              <a:buNone/>
            </a:pPr>
            <a:r>
              <a:rPr lang="en"/>
              <a:t>• 2 /= 2 </a:t>
            </a:r>
            <a:endParaRPr/>
          </a:p>
          <a:p>
            <a:pPr indent="0" lvl="0" marL="0" rtl="0" algn="l">
              <a:lnSpc>
                <a:spcPct val="100000"/>
              </a:lnSpc>
              <a:spcBef>
                <a:spcPts val="0"/>
              </a:spcBef>
              <a:spcAft>
                <a:spcPts val="0"/>
              </a:spcAft>
              <a:buClr>
                <a:schemeClr val="dk1"/>
              </a:buClr>
              <a:buSzPts val="1100"/>
              <a:buFont typeface="Arial"/>
              <a:buNone/>
            </a:pPr>
            <a:r>
              <a:rPr lang="en"/>
              <a:t>• 2 /= 0</a:t>
            </a:r>
            <a:endParaRPr/>
          </a:p>
          <a:p>
            <a:pPr indent="0" lvl="0" marL="0" rtl="0" algn="l">
              <a:lnSpc>
                <a:spcPct val="100000"/>
              </a:lnSpc>
              <a:spcBef>
                <a:spcPts val="0"/>
              </a:spcBef>
              <a:spcAft>
                <a:spcPts val="0"/>
              </a:spcAft>
              <a:buClr>
                <a:schemeClr val="dk1"/>
              </a:buClr>
              <a:buSzPts val="1100"/>
              <a:buFont typeface="Arial"/>
              <a:buNone/>
            </a:pPr>
            <a:r>
              <a:rPr lang="en"/>
              <a:t>• 2 &lt; 3</a:t>
            </a:r>
            <a:endParaRPr/>
          </a:p>
          <a:p>
            <a:pPr indent="0" lvl="0" marL="0" rtl="0" algn="l">
              <a:lnSpc>
                <a:spcPct val="100000"/>
              </a:lnSpc>
              <a:spcBef>
                <a:spcPts val="0"/>
              </a:spcBef>
              <a:spcAft>
                <a:spcPts val="0"/>
              </a:spcAft>
              <a:buClr>
                <a:schemeClr val="dk1"/>
              </a:buClr>
              <a:buSzPts val="1100"/>
              <a:buFont typeface="Arial"/>
              <a:buNone/>
            </a:pPr>
            <a:r>
              <a:rPr lang="en"/>
              <a:t>• 2 &gt; 3</a:t>
            </a:r>
            <a:endParaRPr/>
          </a:p>
          <a:p>
            <a:pPr indent="0" lvl="0" marL="0" rtl="0" algn="l">
              <a:lnSpc>
                <a:spcPct val="100000"/>
              </a:lnSpc>
              <a:spcBef>
                <a:spcPts val="0"/>
              </a:spcBef>
              <a:spcAft>
                <a:spcPts val="0"/>
              </a:spcAft>
              <a:buClr>
                <a:schemeClr val="dk1"/>
              </a:buClr>
              <a:buSzPts val="1100"/>
              <a:buFont typeface="Arial"/>
              <a:buNone/>
            </a:pPr>
            <a:r>
              <a:rPr lang="en"/>
              <a:t>• 2 ^ 3</a:t>
            </a:r>
            <a:endParaRPr/>
          </a:p>
          <a:p>
            <a:pPr indent="0" lvl="0" marL="0" rtl="0" algn="l">
              <a:lnSpc>
                <a:spcPct val="100000"/>
              </a:lnSpc>
              <a:spcBef>
                <a:spcPts val="0"/>
              </a:spcBef>
              <a:spcAft>
                <a:spcPts val="0"/>
              </a:spcAft>
              <a:buClr>
                <a:schemeClr val="dk1"/>
              </a:buClr>
              <a:buSzPts val="1100"/>
              <a:buFont typeface="Arial"/>
              <a:buNone/>
            </a:pPr>
            <a:r>
              <a:rPr lang="en"/>
              <a:t>• not (2 &lt; 3)</a:t>
            </a:r>
            <a:endParaRPr/>
          </a:p>
          <a:p>
            <a:pPr indent="0" lvl="0" marL="0" rtl="0" algn="l">
              <a:lnSpc>
                <a:spcPct val="100000"/>
              </a:lnSpc>
              <a:spcBef>
                <a:spcPts val="0"/>
              </a:spcBef>
              <a:spcAft>
                <a:spcPts val="0"/>
              </a:spcAft>
              <a:buClr>
                <a:schemeClr val="dk1"/>
              </a:buClr>
              <a:buSzPts val="1100"/>
              <a:buFont typeface="Arial"/>
              <a:buNone/>
            </a:pPr>
            <a:r>
              <a:rPr lang="en"/>
              <a:t>• “hi” == “hi”</a:t>
            </a:r>
            <a:endParaRPr/>
          </a:p>
          <a:p>
            <a:pPr indent="0" lvl="0" marL="0" rtl="0" algn="l">
              <a:lnSpc>
                <a:spcPct val="100000"/>
              </a:lnSpc>
              <a:spcBef>
                <a:spcPts val="0"/>
              </a:spcBef>
              <a:spcAft>
                <a:spcPts val="0"/>
              </a:spcAft>
              <a:buClr>
                <a:schemeClr val="dk1"/>
              </a:buClr>
              <a:buSzPts val="1100"/>
              <a:buFont typeface="Arial"/>
              <a:buNone/>
            </a:pPr>
            <a:r>
              <a:rPr lang="en"/>
              <a:t>• “hi” == “Hi”</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3" name="Shape 233"/>
        <p:cNvGrpSpPr/>
        <p:nvPr/>
      </p:nvGrpSpPr>
      <p:grpSpPr>
        <a:xfrm>
          <a:off x="0" y="0"/>
          <a:ext cx="0" cy="0"/>
          <a:chOff x="0" y="0"/>
          <a:chExt cx="0" cy="0"/>
        </a:xfrm>
      </p:grpSpPr>
      <p:sp>
        <p:nvSpPr>
          <p:cNvPr id="234" name="Google Shape;234;p36"/>
          <p:cNvSpPr txBox="1"/>
          <p:nvPr>
            <p:ph type="title"/>
          </p:nvPr>
        </p:nvSpPr>
        <p:spPr>
          <a:xfrm>
            <a:off x="311700" y="562369"/>
            <a:ext cx="8520600" cy="42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Black"/>
              <a:buNone/>
            </a:pPr>
            <a:r>
              <a:t/>
            </a:r>
            <a:endParaRPr/>
          </a:p>
          <a:p>
            <a:pPr indent="0" lvl="0" marL="0" rtl="0" algn="l">
              <a:lnSpc>
                <a:spcPct val="100000"/>
              </a:lnSpc>
              <a:spcBef>
                <a:spcPts val="0"/>
              </a:spcBef>
              <a:spcAft>
                <a:spcPts val="0"/>
              </a:spcAft>
              <a:buClr>
                <a:schemeClr val="dk2"/>
              </a:buClr>
              <a:buSzPts val="3600"/>
              <a:buFont typeface="Arial Black"/>
              <a:buNone/>
            </a:pPr>
            <a:r>
              <a:t/>
            </a:r>
            <a:endParaRPr/>
          </a:p>
          <a:p>
            <a:pPr indent="0" lvl="0" marL="0" rtl="0" algn="l">
              <a:lnSpc>
                <a:spcPct val="100000"/>
              </a:lnSpc>
              <a:spcBef>
                <a:spcPts val="0"/>
              </a:spcBef>
              <a:spcAft>
                <a:spcPts val="0"/>
              </a:spcAft>
              <a:buClr>
                <a:schemeClr val="dk2"/>
              </a:buClr>
              <a:buSzPts val="3600"/>
              <a:buFont typeface="Arial Black"/>
              <a:buNone/>
            </a:pPr>
            <a:r>
              <a:rPr lang="en"/>
              <a:t>Typeclasses</a:t>
            </a:r>
            <a:endParaRPr/>
          </a:p>
          <a:p>
            <a:pPr indent="0" lvl="0" marL="0" rtl="0" algn="l">
              <a:lnSpc>
                <a:spcPct val="100000"/>
              </a:lnSpc>
              <a:spcBef>
                <a:spcPts val="0"/>
              </a:spcBef>
              <a:spcAft>
                <a:spcPts val="0"/>
              </a:spcAft>
              <a:buClr>
                <a:schemeClr val="dk2"/>
              </a:buClr>
              <a:buSzPts val="3600"/>
              <a:buFont typeface="Arial Black"/>
              <a:buNone/>
            </a:pPr>
            <a:r>
              <a:rPr lang="en"/>
              <a:t>2) </a:t>
            </a:r>
            <a:r>
              <a:rPr lang="en"/>
              <a:t>List Types</a:t>
            </a:r>
            <a:endParaRPr/>
          </a:p>
        </p:txBody>
      </p:sp>
      <p:sp>
        <p:nvSpPr>
          <p:cNvPr id="235" name="Google Shape;235;p36"/>
          <p:cNvSpPr txBox="1"/>
          <p:nvPr/>
        </p:nvSpPr>
        <p:spPr>
          <a:xfrm>
            <a:off x="1146175" y="1971675"/>
            <a:ext cx="5340300" cy="972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[False,True,False] :: [Bool]</a:t>
            </a:r>
            <a:endParaRPr/>
          </a:p>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[’a’,’b’,’c’,’d’]  :: [Char]</a:t>
            </a:r>
            <a:endParaRPr/>
          </a:p>
        </p:txBody>
      </p:sp>
      <p:sp>
        <p:nvSpPr>
          <p:cNvPr id="236" name="Google Shape;236;p36"/>
          <p:cNvSpPr txBox="1"/>
          <p:nvPr/>
        </p:nvSpPr>
        <p:spPr>
          <a:xfrm>
            <a:off x="474662" y="3338513"/>
            <a:ext cx="8226300" cy="389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i="0" lang="en" sz="2000" u="none">
                <a:solidFill>
                  <a:schemeClr val="dk2"/>
                </a:solidFill>
              </a:rPr>
              <a:t>In general:</a:t>
            </a:r>
            <a:endParaRPr sz="2000">
              <a:solidFill>
                <a:schemeClr val="dk2"/>
              </a:solidFill>
            </a:endParaRPr>
          </a:p>
        </p:txBody>
      </p:sp>
      <p:sp>
        <p:nvSpPr>
          <p:cNvPr id="237" name="Google Shape;237;p36"/>
          <p:cNvSpPr txBox="1"/>
          <p:nvPr/>
        </p:nvSpPr>
        <p:spPr>
          <a:xfrm>
            <a:off x="474662" y="1189434"/>
            <a:ext cx="7917000" cy="389100"/>
          </a:xfrm>
          <a:prstGeom prst="rect">
            <a:avLst/>
          </a:prstGeom>
          <a:noFill/>
          <a:ln>
            <a:noFill/>
          </a:ln>
        </p:spPr>
        <p:txBody>
          <a:bodyPr anchorCtr="0" anchor="ctr" bIns="45700" lIns="91425" spcFirstLastPara="1" rIns="91425" wrap="square" tIns="45700">
            <a:noAutofit/>
          </a:bodyPr>
          <a:lstStyle/>
          <a:p>
            <a:pPr indent="-355600" lvl="0" marL="457200" marR="0" rtl="0" algn="l">
              <a:lnSpc>
                <a:spcPct val="100000"/>
              </a:lnSpc>
              <a:spcBef>
                <a:spcPts val="0"/>
              </a:spcBef>
              <a:spcAft>
                <a:spcPts val="0"/>
              </a:spcAft>
              <a:buClr>
                <a:schemeClr val="dk2"/>
              </a:buClr>
              <a:buSzPts val="2000"/>
              <a:buChar char="●"/>
            </a:pPr>
            <a:r>
              <a:rPr i="0" lang="en" sz="2000" u="none">
                <a:solidFill>
                  <a:schemeClr val="dk2"/>
                </a:solidFill>
              </a:rPr>
              <a:t>A </a:t>
            </a:r>
            <a:r>
              <a:rPr i="0" lang="en" sz="2000" u="sng">
                <a:solidFill>
                  <a:schemeClr val="dk2"/>
                </a:solidFill>
              </a:rPr>
              <a:t>list</a:t>
            </a:r>
            <a:r>
              <a:rPr i="0" lang="en" sz="2000" u="none">
                <a:solidFill>
                  <a:schemeClr val="dk2"/>
                </a:solidFill>
              </a:rPr>
              <a:t> is sequence of values of the </a:t>
            </a:r>
            <a:r>
              <a:rPr i="0" lang="en" sz="2000" u="sng">
                <a:solidFill>
                  <a:schemeClr val="dk2"/>
                </a:solidFill>
              </a:rPr>
              <a:t>same</a:t>
            </a:r>
            <a:r>
              <a:rPr i="0" lang="en" sz="2000" u="none">
                <a:solidFill>
                  <a:schemeClr val="dk2"/>
                </a:solidFill>
              </a:rPr>
              <a:t> type</a:t>
            </a:r>
            <a:endParaRPr sz="2000">
              <a:solidFill>
                <a:schemeClr val="dk2"/>
              </a:solidFill>
            </a:endParaRPr>
          </a:p>
          <a:p>
            <a:pPr indent="-355600" lvl="0" marL="457200" rtl="0" algn="l">
              <a:spcBef>
                <a:spcPts val="0"/>
              </a:spcBef>
              <a:spcAft>
                <a:spcPts val="0"/>
              </a:spcAft>
              <a:buClr>
                <a:schemeClr val="dk2"/>
              </a:buClr>
              <a:buSzPts val="2000"/>
              <a:buChar char="●"/>
            </a:pPr>
            <a:r>
              <a:rPr lang="en" sz="2000">
                <a:solidFill>
                  <a:schemeClr val="dk2"/>
                </a:solidFill>
              </a:rPr>
              <a:t>Also called composite data type</a:t>
            </a:r>
            <a:endParaRPr sz="2000">
              <a:solidFill>
                <a:schemeClr val="dk2"/>
              </a:solidFill>
            </a:endParaRPr>
          </a:p>
        </p:txBody>
      </p:sp>
      <p:sp>
        <p:nvSpPr>
          <p:cNvPr id="238" name="Google Shape;238;p36"/>
          <p:cNvSpPr txBox="1"/>
          <p:nvPr/>
        </p:nvSpPr>
        <p:spPr>
          <a:xfrm>
            <a:off x="1351900" y="4121869"/>
            <a:ext cx="7526400" cy="389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i="0" lang="en" sz="2000" u="none">
                <a:solidFill>
                  <a:schemeClr val="dk2"/>
                </a:solidFill>
              </a:rPr>
              <a:t>[T] is the type of lists with </a:t>
            </a:r>
            <a:r>
              <a:rPr i="0" lang="en" sz="2000" u="sng">
                <a:solidFill>
                  <a:schemeClr val="dk2"/>
                </a:solidFill>
              </a:rPr>
              <a:t>elements</a:t>
            </a:r>
            <a:r>
              <a:rPr i="0" lang="en" sz="2000" u="none">
                <a:solidFill>
                  <a:schemeClr val="dk2"/>
                </a:solidFill>
              </a:rPr>
              <a:t> of type T.</a:t>
            </a:r>
            <a:endParaRPr sz="20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2" name="Shape 242"/>
        <p:cNvGrpSpPr/>
        <p:nvPr/>
      </p:nvGrpSpPr>
      <p:grpSpPr>
        <a:xfrm>
          <a:off x="0" y="0"/>
          <a:ext cx="0" cy="0"/>
          <a:chOff x="0" y="0"/>
          <a:chExt cx="0" cy="0"/>
        </a:xfrm>
      </p:grpSpPr>
      <p:sp>
        <p:nvSpPr>
          <p:cNvPr id="243" name="Google Shape;243;p37"/>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sz="2000"/>
              <a:t>‹#›</a:t>
            </a:fld>
            <a:endParaRPr sz="2000"/>
          </a:p>
        </p:txBody>
      </p:sp>
      <p:sp>
        <p:nvSpPr>
          <p:cNvPr id="244" name="Google Shape;244;p37"/>
          <p:cNvSpPr txBox="1"/>
          <p:nvPr/>
        </p:nvSpPr>
        <p:spPr>
          <a:xfrm>
            <a:off x="528637" y="1017984"/>
            <a:ext cx="8190000" cy="503400"/>
          </a:xfrm>
          <a:prstGeom prst="rect">
            <a:avLst/>
          </a:prstGeom>
          <a:noFill/>
          <a:ln>
            <a:noFill/>
          </a:ln>
        </p:spPr>
        <p:txBody>
          <a:bodyPr anchorCtr="0" anchor="t" bIns="45700" lIns="91425" spcFirstLastPara="1" rIns="91425" wrap="square" tIns="45700">
            <a:noAutofit/>
          </a:bodyPr>
          <a:lstStyle/>
          <a:p>
            <a:pPr indent="-292100" lvl="0" marL="342900" marR="0" rtl="0" algn="l">
              <a:lnSpc>
                <a:spcPct val="100000"/>
              </a:lnSpc>
              <a:spcBef>
                <a:spcPts val="0"/>
              </a:spcBef>
              <a:spcAft>
                <a:spcPts val="0"/>
              </a:spcAft>
              <a:buClr>
                <a:schemeClr val="dk2"/>
              </a:buClr>
              <a:buSzPts val="2000"/>
              <a:buChar char="●"/>
            </a:pPr>
            <a:r>
              <a:rPr i="0" lang="en" sz="2000" u="none">
                <a:solidFill>
                  <a:schemeClr val="dk2"/>
                </a:solidFill>
              </a:rPr>
              <a:t>The type of a l</a:t>
            </a:r>
            <a:r>
              <a:rPr i="0" lang="en" sz="2000" u="none">
                <a:solidFill>
                  <a:schemeClr val="dk2"/>
                </a:solidFill>
              </a:rPr>
              <a:t>ist says nothing ab</a:t>
            </a:r>
            <a:r>
              <a:rPr i="0" lang="en" sz="2000" u="none">
                <a:solidFill>
                  <a:schemeClr val="dk2"/>
                </a:solidFill>
              </a:rPr>
              <a:t>out its length:</a:t>
            </a:r>
            <a:endParaRPr sz="2000">
              <a:solidFill>
                <a:schemeClr val="dk2"/>
              </a:solidFill>
            </a:endParaRPr>
          </a:p>
        </p:txBody>
      </p:sp>
      <p:sp>
        <p:nvSpPr>
          <p:cNvPr id="245" name="Google Shape;245;p37"/>
          <p:cNvSpPr txBox="1"/>
          <p:nvPr/>
        </p:nvSpPr>
        <p:spPr>
          <a:xfrm>
            <a:off x="1482725" y="1806178"/>
            <a:ext cx="5340300" cy="972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chemeClr val="dk1"/>
              </a:buClr>
              <a:buSzPts val="2400"/>
              <a:buFont typeface="Lucida Sans"/>
              <a:buNone/>
            </a:pPr>
            <a:r>
              <a:rPr i="0" lang="en" sz="2400" u="none"/>
              <a:t>[False,True]       :: [Bool]</a:t>
            </a:r>
            <a:endParaRPr/>
          </a:p>
          <a:p>
            <a:pPr indent="0" lvl="0" marL="0" marR="0" rtl="0" algn="l">
              <a:lnSpc>
                <a:spcPct val="110000"/>
              </a:lnSpc>
              <a:spcBef>
                <a:spcPts val="0"/>
              </a:spcBef>
              <a:spcAft>
                <a:spcPts val="0"/>
              </a:spcAft>
              <a:buClr>
                <a:schemeClr val="dk1"/>
              </a:buClr>
              <a:buSzPts val="2400"/>
              <a:buFont typeface="Lucida Sans"/>
              <a:buNone/>
            </a:pPr>
            <a:r>
              <a:rPr i="0" lang="en" sz="2400" u="none"/>
              <a:t>[False,True,False] :: [Bool]</a:t>
            </a:r>
            <a:endParaRPr/>
          </a:p>
        </p:txBody>
      </p:sp>
      <p:sp>
        <p:nvSpPr>
          <p:cNvPr id="246" name="Google Shape;246;p37"/>
          <p:cNvSpPr txBox="1"/>
          <p:nvPr/>
        </p:nvSpPr>
        <p:spPr>
          <a:xfrm>
            <a:off x="701675" y="3040856"/>
            <a:ext cx="8178900" cy="810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i="0" sz="2000" u="none">
              <a:solidFill>
                <a:schemeClr val="dk2"/>
              </a:solidFill>
            </a:endParaRPr>
          </a:p>
        </p:txBody>
      </p:sp>
      <p:sp>
        <p:nvSpPr>
          <p:cNvPr id="247" name="Google Shape;247;p37"/>
          <p:cNvSpPr txBox="1"/>
          <p:nvPr/>
        </p:nvSpPr>
        <p:spPr>
          <a:xfrm>
            <a:off x="1482725" y="4167204"/>
            <a:ext cx="5530800" cy="5034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chemeClr val="dk1"/>
              </a:buClr>
              <a:buSzPts val="2400"/>
              <a:buFont typeface="Lucida Sans"/>
              <a:buNone/>
            </a:pPr>
            <a:r>
              <a:rPr i="0" lang="en" sz="2000" u="none"/>
              <a:t>[[’a’],[’b’,’c’]] :: [[Char]]</a:t>
            </a:r>
            <a:endParaRPr sz="2000"/>
          </a:p>
        </p:txBody>
      </p:sp>
      <p:sp>
        <p:nvSpPr>
          <p:cNvPr id="248" name="Google Shape;248;p37"/>
          <p:cNvSpPr txBox="1"/>
          <p:nvPr/>
        </p:nvSpPr>
        <p:spPr>
          <a:xfrm>
            <a:off x="393700" y="344090"/>
            <a:ext cx="1047600" cy="389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i="0" lang="en" sz="2000" u="none">
                <a:solidFill>
                  <a:schemeClr val="dk2"/>
                </a:solidFill>
              </a:rPr>
              <a:t>Note:</a:t>
            </a:r>
            <a:endParaRPr sz="2000">
              <a:solidFill>
                <a:schemeClr val="dk2"/>
              </a:solidFill>
            </a:endParaRPr>
          </a:p>
        </p:txBody>
      </p:sp>
      <p:sp>
        <p:nvSpPr>
          <p:cNvPr id="249" name="Google Shape;249;p37"/>
          <p:cNvSpPr txBox="1"/>
          <p:nvPr/>
        </p:nvSpPr>
        <p:spPr>
          <a:xfrm>
            <a:off x="528637" y="3063478"/>
            <a:ext cx="8190000" cy="819300"/>
          </a:xfrm>
          <a:prstGeom prst="rect">
            <a:avLst/>
          </a:prstGeom>
          <a:noFill/>
          <a:ln>
            <a:noFill/>
          </a:ln>
        </p:spPr>
        <p:txBody>
          <a:bodyPr anchorCtr="0" anchor="t" bIns="45700" lIns="91425" spcFirstLastPara="1" rIns="91425" wrap="square" tIns="45700">
            <a:noAutofit/>
          </a:bodyPr>
          <a:lstStyle/>
          <a:p>
            <a:pPr indent="-292100" lvl="0" marL="342900" marR="0" rtl="0" algn="l">
              <a:lnSpc>
                <a:spcPct val="100000"/>
              </a:lnSpc>
              <a:spcBef>
                <a:spcPts val="0"/>
              </a:spcBef>
              <a:spcAft>
                <a:spcPts val="0"/>
              </a:spcAft>
              <a:buClr>
                <a:schemeClr val="dk2"/>
              </a:buClr>
              <a:buSzPts val="2000"/>
              <a:buChar char="●"/>
            </a:pPr>
            <a:r>
              <a:rPr i="0" lang="en" sz="2000" u="none">
                <a:solidFill>
                  <a:schemeClr val="dk2"/>
                </a:solidFill>
              </a:rPr>
              <a:t>The type of the elements is unrestricted.  For example, we can have lists of lists:</a:t>
            </a:r>
            <a:endParaRPr sz="20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8"/>
          <p:cNvSpPr txBox="1"/>
          <p:nvPr>
            <p:ph idx="1" type="body"/>
          </p:nvPr>
        </p:nvSpPr>
        <p:spPr>
          <a:xfrm>
            <a:off x="311700" y="1152475"/>
            <a:ext cx="32247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List</a:t>
            </a:r>
            <a:endParaRPr/>
          </a:p>
          <a:p>
            <a:pPr indent="0" lvl="0" marL="0" rtl="0" algn="l">
              <a:lnSpc>
                <a:spcPct val="100000"/>
              </a:lnSpc>
              <a:spcBef>
                <a:spcPts val="0"/>
              </a:spcBef>
              <a:spcAft>
                <a:spcPts val="0"/>
              </a:spcAft>
              <a:buNone/>
            </a:pPr>
            <a:r>
              <a:rPr lang="en"/>
              <a:t>• [ ]</a:t>
            </a:r>
            <a:endParaRPr/>
          </a:p>
          <a:p>
            <a:pPr indent="0" lvl="0" marL="0" rtl="0" algn="l">
              <a:lnSpc>
                <a:spcPct val="100000"/>
              </a:lnSpc>
              <a:spcBef>
                <a:spcPts val="0"/>
              </a:spcBef>
              <a:spcAft>
                <a:spcPts val="0"/>
              </a:spcAft>
              <a:buNone/>
            </a:pPr>
            <a:r>
              <a:rPr lang="en"/>
              <a:t>• [[]]</a:t>
            </a:r>
            <a:endParaRPr/>
          </a:p>
          <a:p>
            <a:pPr indent="0" lvl="0" marL="0" rtl="0" algn="l">
              <a:lnSpc>
                <a:spcPct val="100000"/>
              </a:lnSpc>
              <a:spcBef>
                <a:spcPts val="0"/>
              </a:spcBef>
              <a:spcAft>
                <a:spcPts val="0"/>
              </a:spcAft>
              <a:buNone/>
            </a:pPr>
            <a:r>
              <a:rPr lang="en"/>
              <a:t>• [1,2,3,4]</a:t>
            </a:r>
            <a:endParaRPr/>
          </a:p>
          <a:p>
            <a:pPr indent="0" lvl="0" marL="0" rtl="0" algn="l">
              <a:lnSpc>
                <a:spcPct val="100000"/>
              </a:lnSpc>
              <a:spcBef>
                <a:spcPts val="0"/>
              </a:spcBef>
              <a:spcAft>
                <a:spcPts val="0"/>
              </a:spcAft>
              <a:buNone/>
            </a:pPr>
            <a:r>
              <a:rPr lang="en"/>
              <a:t>• [“a”,”b”,”c”,”d”]</a:t>
            </a:r>
            <a:endParaRPr/>
          </a:p>
          <a:p>
            <a:pPr indent="0" lvl="0" marL="0" rtl="0" algn="l">
              <a:lnSpc>
                <a:spcPct val="100000"/>
              </a:lnSpc>
              <a:spcBef>
                <a:spcPts val="0"/>
              </a:spcBef>
              <a:spcAft>
                <a:spcPts val="0"/>
              </a:spcAft>
              <a:buNone/>
            </a:pPr>
            <a:r>
              <a:rPr lang="en"/>
              <a:t>• [‘a’,’b’,’c’,’d’]</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Range</a:t>
            </a:r>
            <a:endParaRPr/>
          </a:p>
          <a:p>
            <a:pPr indent="0" lvl="0" marL="0" rtl="0" algn="l">
              <a:lnSpc>
                <a:spcPct val="100000"/>
              </a:lnSpc>
              <a:spcBef>
                <a:spcPts val="0"/>
              </a:spcBef>
              <a:spcAft>
                <a:spcPts val="0"/>
              </a:spcAft>
              <a:buNone/>
            </a:pPr>
            <a:r>
              <a:rPr lang="en"/>
              <a:t>• [‘a’..’z’]</a:t>
            </a:r>
            <a:endParaRPr/>
          </a:p>
          <a:p>
            <a:pPr indent="0" lvl="0" marL="0" rtl="0" algn="l">
              <a:lnSpc>
                <a:spcPct val="100000"/>
              </a:lnSpc>
              <a:spcBef>
                <a:spcPts val="0"/>
              </a:spcBef>
              <a:spcAft>
                <a:spcPts val="0"/>
              </a:spcAft>
              <a:buNone/>
            </a:pPr>
            <a:r>
              <a:rPr lang="en"/>
              <a:t>• [’J’..’M’]</a:t>
            </a:r>
            <a:endParaRPr/>
          </a:p>
          <a:p>
            <a:pPr indent="0" lvl="0" marL="0" rtl="0" algn="l">
              <a:lnSpc>
                <a:spcPct val="100000"/>
              </a:lnSpc>
              <a:spcBef>
                <a:spcPts val="0"/>
              </a:spcBef>
              <a:spcAft>
                <a:spcPts val="0"/>
              </a:spcAft>
              <a:buNone/>
            </a:pPr>
            <a:r>
              <a:rPr lang="en"/>
              <a:t>• [1..10]</a:t>
            </a:r>
            <a:endParaRPr/>
          </a:p>
          <a:p>
            <a:pPr indent="0" lvl="0" marL="0" rtl="0" algn="l">
              <a:lnSpc>
                <a:spcPct val="100000"/>
              </a:lnSpc>
              <a:spcBef>
                <a:spcPts val="0"/>
              </a:spcBef>
              <a:spcAft>
                <a:spcPts val="0"/>
              </a:spcAft>
              <a:buNone/>
            </a:pPr>
            <a:r>
              <a:rPr lang="en"/>
              <a:t>• </a:t>
            </a:r>
            <a:r>
              <a:rPr lang="en"/>
              <a:t>[0,2..10]</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
        <p:nvSpPr>
          <p:cNvPr id="256" name="Google Shape;256;p38"/>
          <p:cNvSpPr txBox="1"/>
          <p:nvPr>
            <p:ph idx="1" type="body"/>
          </p:nvPr>
        </p:nvSpPr>
        <p:spPr>
          <a:xfrm>
            <a:off x="4197575" y="1109800"/>
            <a:ext cx="40302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 [1,3..10]</a:t>
            </a:r>
            <a:endParaRPr/>
          </a:p>
          <a:p>
            <a:pPr indent="0" lvl="0" marL="0" rtl="0" algn="l">
              <a:lnSpc>
                <a:spcPct val="100000"/>
              </a:lnSpc>
              <a:spcBef>
                <a:spcPts val="0"/>
              </a:spcBef>
              <a:spcAft>
                <a:spcPts val="0"/>
              </a:spcAft>
              <a:buNone/>
            </a:pPr>
            <a:r>
              <a:rPr lang="en"/>
              <a:t>• [‘a’,’c’..’z’]</a:t>
            </a:r>
            <a:endParaRPr/>
          </a:p>
          <a:p>
            <a:pPr indent="0" lvl="0" marL="0" rtl="0" algn="l">
              <a:lnSpc>
                <a:spcPct val="100000"/>
              </a:lnSpc>
              <a:spcBef>
                <a:spcPts val="0"/>
              </a:spcBef>
              <a:spcAft>
                <a:spcPts val="0"/>
              </a:spcAft>
              <a:buNone/>
            </a:pPr>
            <a:r>
              <a:rPr lang="en"/>
              <a:t>• [2,4..10*</a:t>
            </a:r>
            <a:r>
              <a:rPr lang="en"/>
              <a:t>2</a:t>
            </a:r>
            <a:r>
              <a:rPr lang="en"/>
              <a:t>]</a:t>
            </a:r>
            <a:endParaRPr/>
          </a:p>
          <a:p>
            <a:pPr indent="0" lvl="0" marL="0" rtl="0" algn="l">
              <a:lnSpc>
                <a:spcPct val="100000"/>
              </a:lnSpc>
              <a:spcBef>
                <a:spcPts val="0"/>
              </a:spcBef>
              <a:spcAft>
                <a:spcPts val="0"/>
              </a:spcAft>
              <a:buNone/>
            </a:pPr>
            <a:r>
              <a:rPr lang="en"/>
              <a:t>• take 10 [2,4..]</a:t>
            </a:r>
            <a:endParaRPr/>
          </a:p>
          <a:p>
            <a:pPr indent="0" lvl="0" marL="0" rtl="0" algn="l">
              <a:lnSpc>
                <a:spcPct val="100000"/>
              </a:lnSpc>
              <a:spcBef>
                <a:spcPts val="0"/>
              </a:spcBef>
              <a:spcAft>
                <a:spcPts val="0"/>
              </a:spcAft>
              <a:buNone/>
            </a:pPr>
            <a:r>
              <a:rPr lang="en"/>
              <a:t>• take 10 [1,1..]</a:t>
            </a:r>
            <a:endParaRPr/>
          </a:p>
          <a:p>
            <a:pPr indent="0" lvl="0" marL="0" rtl="0" algn="l">
              <a:lnSpc>
                <a:spcPct val="100000"/>
              </a:lnSpc>
              <a:spcBef>
                <a:spcPts val="0"/>
              </a:spcBef>
              <a:spcAft>
                <a:spcPts val="0"/>
              </a:spcAft>
              <a:buNone/>
            </a:pPr>
            <a:r>
              <a:rPr lang="en"/>
              <a:t>• take 10 [0,0..]</a:t>
            </a:r>
            <a:endParaRPr/>
          </a:p>
          <a:p>
            <a:pPr indent="0" lvl="0" marL="0" rtl="0" algn="l">
              <a:lnSpc>
                <a:spcPct val="100000"/>
              </a:lnSpc>
              <a:spcBef>
                <a:spcPts val="0"/>
              </a:spcBef>
              <a:spcAft>
                <a:spcPts val="0"/>
              </a:spcAft>
              <a:buNone/>
            </a:pPr>
            <a:r>
              <a:rPr lang="en"/>
              <a:t>• replicate 5 2</a:t>
            </a:r>
            <a:endParaRPr/>
          </a:p>
          <a:p>
            <a:pPr indent="0" lvl="0" marL="0" rtl="0" algn="l">
              <a:lnSpc>
                <a:spcPct val="100000"/>
              </a:lnSpc>
              <a:spcBef>
                <a:spcPts val="0"/>
              </a:spcBef>
              <a:spcAft>
                <a:spcPts val="0"/>
              </a:spcAft>
              <a:buNone/>
            </a:pPr>
            <a:r>
              <a:rPr lang="en"/>
              <a:t>• take 10 (cycle [1,2,3])</a:t>
            </a:r>
            <a:endParaRPr/>
          </a:p>
          <a:p>
            <a:pPr indent="0" lvl="0" marL="0" rtl="0" algn="l">
              <a:lnSpc>
                <a:spcPct val="100000"/>
              </a:lnSpc>
              <a:spcBef>
                <a:spcPts val="0"/>
              </a:spcBef>
              <a:spcAft>
                <a:spcPts val="0"/>
              </a:spcAft>
              <a:buNone/>
            </a:pPr>
            <a:r>
              <a:rPr lang="en"/>
              <a:t>• take 10 (cycle “hi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0" name="Shape 260"/>
        <p:cNvGrpSpPr/>
        <p:nvPr/>
      </p:nvGrpSpPr>
      <p:grpSpPr>
        <a:xfrm>
          <a:off x="0" y="0"/>
          <a:ext cx="0" cy="0"/>
          <a:chOff x="0" y="0"/>
          <a:chExt cx="0" cy="0"/>
        </a:xfrm>
      </p:grpSpPr>
      <p:sp>
        <p:nvSpPr>
          <p:cNvPr id="261" name="Google Shape;261;p39"/>
          <p:cNvSpPr txBox="1"/>
          <p:nvPr>
            <p:ph type="title"/>
          </p:nvPr>
        </p:nvSpPr>
        <p:spPr>
          <a:xfrm>
            <a:off x="311700" y="333769"/>
            <a:ext cx="8520600" cy="42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Black"/>
              <a:buNone/>
            </a:pPr>
            <a:r>
              <a:rPr lang="en"/>
              <a:t>3) </a:t>
            </a:r>
            <a:r>
              <a:rPr lang="en"/>
              <a:t>Tuple Types</a:t>
            </a:r>
            <a:endParaRPr/>
          </a:p>
        </p:txBody>
      </p:sp>
      <p:sp>
        <p:nvSpPr>
          <p:cNvPr id="262" name="Google Shape;262;p39"/>
          <p:cNvSpPr txBox="1"/>
          <p:nvPr/>
        </p:nvSpPr>
        <p:spPr>
          <a:xfrm>
            <a:off x="427037" y="1225153"/>
            <a:ext cx="8266200" cy="389100"/>
          </a:xfrm>
          <a:prstGeom prst="rect">
            <a:avLst/>
          </a:prstGeom>
          <a:noFill/>
          <a:ln>
            <a:noFill/>
          </a:ln>
        </p:spPr>
        <p:txBody>
          <a:bodyPr anchorCtr="0" anchor="ctr" bIns="45700" lIns="91425" spcFirstLastPara="1" rIns="91425" wrap="square" tIns="45700">
            <a:noAutofit/>
          </a:bodyPr>
          <a:lstStyle/>
          <a:p>
            <a:pPr indent="-355600" lvl="0" marL="457200" marR="0" rtl="0" algn="l">
              <a:lnSpc>
                <a:spcPct val="100000"/>
              </a:lnSpc>
              <a:spcBef>
                <a:spcPts val="0"/>
              </a:spcBef>
              <a:spcAft>
                <a:spcPts val="0"/>
              </a:spcAft>
              <a:buClr>
                <a:schemeClr val="dk2"/>
              </a:buClr>
              <a:buSzPts val="2000"/>
              <a:buChar char="●"/>
            </a:pPr>
            <a:r>
              <a:rPr i="0" lang="en" sz="2000" u="none">
                <a:solidFill>
                  <a:schemeClr val="dk2"/>
                </a:solidFill>
              </a:rPr>
              <a:t>A </a:t>
            </a:r>
            <a:r>
              <a:rPr i="0" lang="en" sz="2000" u="sng">
                <a:solidFill>
                  <a:schemeClr val="dk2"/>
                </a:solidFill>
              </a:rPr>
              <a:t>tuple</a:t>
            </a:r>
            <a:r>
              <a:rPr i="0" lang="en" sz="2000" u="none">
                <a:solidFill>
                  <a:schemeClr val="dk2"/>
                </a:solidFill>
              </a:rPr>
              <a:t> is a sequence of values of </a:t>
            </a:r>
            <a:r>
              <a:rPr i="0" lang="en" sz="2000" u="sng">
                <a:solidFill>
                  <a:schemeClr val="dk2"/>
                </a:solidFill>
              </a:rPr>
              <a:t>different</a:t>
            </a:r>
            <a:r>
              <a:rPr i="0" lang="en" sz="2000" u="none">
                <a:solidFill>
                  <a:schemeClr val="dk2"/>
                </a:solidFill>
              </a:rPr>
              <a:t> types</a:t>
            </a:r>
            <a:endParaRPr sz="2000">
              <a:solidFill>
                <a:schemeClr val="dk2"/>
              </a:solidFill>
            </a:endParaRPr>
          </a:p>
          <a:p>
            <a:pPr indent="-355600" lvl="0" marL="457200" marR="0" rtl="0" algn="l">
              <a:lnSpc>
                <a:spcPct val="100000"/>
              </a:lnSpc>
              <a:spcBef>
                <a:spcPts val="0"/>
              </a:spcBef>
              <a:spcAft>
                <a:spcPts val="0"/>
              </a:spcAft>
              <a:buClr>
                <a:schemeClr val="dk2"/>
              </a:buClr>
              <a:buSzPts val="2000"/>
              <a:buChar char="●"/>
            </a:pPr>
            <a:r>
              <a:rPr lang="en" sz="2000">
                <a:solidFill>
                  <a:schemeClr val="dk2"/>
                </a:solidFill>
              </a:rPr>
              <a:t>Also called composite data type</a:t>
            </a:r>
            <a:endParaRPr sz="2000">
              <a:solidFill>
                <a:schemeClr val="dk2"/>
              </a:solidFill>
            </a:endParaRPr>
          </a:p>
        </p:txBody>
      </p:sp>
      <p:sp>
        <p:nvSpPr>
          <p:cNvPr id="263" name="Google Shape;263;p39"/>
          <p:cNvSpPr txBox="1"/>
          <p:nvPr/>
        </p:nvSpPr>
        <p:spPr>
          <a:xfrm>
            <a:off x="1146175" y="1943100"/>
            <a:ext cx="6813600" cy="972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(False,True)     :: (Bool,Bool)</a:t>
            </a:r>
            <a:endParaRPr/>
          </a:p>
          <a:p>
            <a:pPr indent="0" lvl="0" marL="0" marR="0" rtl="0" algn="l">
              <a:lnSpc>
                <a:spcPct val="110000"/>
              </a:lnSpc>
              <a:spcBef>
                <a:spcPts val="0"/>
              </a:spcBef>
              <a:spcAft>
                <a:spcPts val="0"/>
              </a:spcAft>
              <a:buClr>
                <a:schemeClr val="dk1"/>
              </a:buClr>
              <a:buSzPts val="2400"/>
              <a:buFont typeface="Lucida Sans"/>
              <a:buNone/>
            </a:pPr>
            <a:r>
              <a:rPr lang="en" sz="2400">
                <a:solidFill>
                  <a:schemeClr val="dk1"/>
                </a:solidFill>
                <a:latin typeface="Lucida Sans"/>
                <a:ea typeface="Lucida Sans"/>
                <a:cs typeface="Lucida Sans"/>
                <a:sym typeface="Lucida Sans"/>
              </a:rPr>
              <a:t> (</a:t>
            </a:r>
            <a:r>
              <a:rPr b="0" i="0" lang="en" sz="2400" u="none">
                <a:solidFill>
                  <a:schemeClr val="dk1"/>
                </a:solidFill>
                <a:latin typeface="Lucida Sans"/>
                <a:ea typeface="Lucida Sans"/>
                <a:cs typeface="Lucida Sans"/>
                <a:sym typeface="Lucida Sans"/>
              </a:rPr>
              <a:t>False,’a’,True) :: (Bool,Char,Bool)</a:t>
            </a:r>
            <a:endParaRPr/>
          </a:p>
        </p:txBody>
      </p:sp>
      <p:sp>
        <p:nvSpPr>
          <p:cNvPr id="264" name="Google Shape;264;p39"/>
          <p:cNvSpPr txBox="1"/>
          <p:nvPr/>
        </p:nvSpPr>
        <p:spPr>
          <a:xfrm>
            <a:off x="427037" y="3244453"/>
            <a:ext cx="8226300" cy="389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i="0" lang="en" sz="2000" u="none">
                <a:solidFill>
                  <a:schemeClr val="dk2"/>
                </a:solidFill>
              </a:rPr>
              <a:t>In general:</a:t>
            </a:r>
            <a:endParaRPr sz="2000">
              <a:solidFill>
                <a:schemeClr val="dk2"/>
              </a:solidFill>
            </a:endParaRPr>
          </a:p>
        </p:txBody>
      </p:sp>
      <p:sp>
        <p:nvSpPr>
          <p:cNvPr id="265" name="Google Shape;265;p39"/>
          <p:cNvSpPr txBox="1"/>
          <p:nvPr/>
        </p:nvSpPr>
        <p:spPr>
          <a:xfrm>
            <a:off x="1146175" y="3962400"/>
            <a:ext cx="7513500" cy="709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i="0" lang="en" sz="2000" u="none">
                <a:solidFill>
                  <a:schemeClr val="dk2"/>
                </a:solidFill>
              </a:rPr>
              <a:t>(T1,T2,…,Tn) is the type of n-tuples whose ith </a:t>
            </a:r>
            <a:r>
              <a:rPr i="0" lang="en" sz="2000" u="sng">
                <a:solidFill>
                  <a:schemeClr val="dk2"/>
                </a:solidFill>
              </a:rPr>
              <a:t>components</a:t>
            </a:r>
            <a:r>
              <a:rPr i="0" lang="en" sz="2000" u="none">
                <a:solidFill>
                  <a:schemeClr val="dk2"/>
                </a:solidFill>
              </a:rPr>
              <a:t> have type Ti for any i in 1…n.</a:t>
            </a:r>
            <a:endParaRPr sz="20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9" name="Shape 269"/>
        <p:cNvGrpSpPr/>
        <p:nvPr/>
      </p:nvGrpSpPr>
      <p:grpSpPr>
        <a:xfrm>
          <a:off x="0" y="0"/>
          <a:ext cx="0" cy="0"/>
          <a:chOff x="0" y="0"/>
          <a:chExt cx="0" cy="0"/>
        </a:xfrm>
      </p:grpSpPr>
      <p:sp>
        <p:nvSpPr>
          <p:cNvPr id="270" name="Google Shape;270;p40"/>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271" name="Google Shape;271;p40"/>
          <p:cNvSpPr txBox="1"/>
          <p:nvPr/>
        </p:nvSpPr>
        <p:spPr>
          <a:xfrm>
            <a:off x="528637" y="996553"/>
            <a:ext cx="8190000" cy="503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al Black"/>
              <a:buNone/>
            </a:pPr>
            <a:r>
              <a:rPr lang="en" sz="2000">
                <a:solidFill>
                  <a:schemeClr val="dk2"/>
                </a:solidFill>
              </a:rPr>
              <a:t>The type of a tuple encodes its arity:</a:t>
            </a:r>
            <a:endParaRPr sz="2000">
              <a:solidFill>
                <a:schemeClr val="dk2"/>
              </a:solidFill>
            </a:endParaRPr>
          </a:p>
        </p:txBody>
      </p:sp>
      <p:sp>
        <p:nvSpPr>
          <p:cNvPr id="272" name="Google Shape;272;p40"/>
          <p:cNvSpPr txBox="1"/>
          <p:nvPr/>
        </p:nvSpPr>
        <p:spPr>
          <a:xfrm>
            <a:off x="1198562" y="1764506"/>
            <a:ext cx="7181700" cy="972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(False,True)       :: (Bool,Bool)</a:t>
            </a:r>
            <a:endParaRPr/>
          </a:p>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(False,True,False) :: (Bool,Bool,Bool)</a:t>
            </a:r>
            <a:endParaRPr/>
          </a:p>
        </p:txBody>
      </p:sp>
      <p:sp>
        <p:nvSpPr>
          <p:cNvPr id="273" name="Google Shape;273;p40"/>
          <p:cNvSpPr txBox="1"/>
          <p:nvPr/>
        </p:nvSpPr>
        <p:spPr>
          <a:xfrm>
            <a:off x="1198562" y="3740944"/>
            <a:ext cx="7418400" cy="972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(’a’,(False,’b’)) :: (Char,(Bool,Char))</a:t>
            </a:r>
            <a:endParaRPr/>
          </a:p>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(True,[’a’,’b’])  :: (Bool,[Char])</a:t>
            </a:r>
            <a:endParaRPr/>
          </a:p>
        </p:txBody>
      </p:sp>
      <p:sp>
        <p:nvSpPr>
          <p:cNvPr id="274" name="Google Shape;274;p40"/>
          <p:cNvSpPr txBox="1"/>
          <p:nvPr/>
        </p:nvSpPr>
        <p:spPr>
          <a:xfrm>
            <a:off x="393700" y="344090"/>
            <a:ext cx="1047600" cy="3891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al Black"/>
              <a:buNone/>
            </a:pPr>
            <a:r>
              <a:rPr lang="en" sz="2000">
                <a:solidFill>
                  <a:schemeClr val="dk2"/>
                </a:solidFill>
              </a:rPr>
              <a:t>Note:</a:t>
            </a:r>
            <a:endParaRPr sz="2000">
              <a:solidFill>
                <a:schemeClr val="dk2"/>
              </a:solidFill>
            </a:endParaRPr>
          </a:p>
        </p:txBody>
      </p:sp>
      <p:sp>
        <p:nvSpPr>
          <p:cNvPr id="275" name="Google Shape;275;p40"/>
          <p:cNvSpPr txBox="1"/>
          <p:nvPr/>
        </p:nvSpPr>
        <p:spPr>
          <a:xfrm>
            <a:off x="528637" y="3001565"/>
            <a:ext cx="8190000" cy="474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i="0" lang="en" sz="2000" u="none">
                <a:solidFill>
                  <a:schemeClr val="dk2"/>
                </a:solidFill>
              </a:rPr>
              <a:t>The type of the components is unrestricted:</a:t>
            </a:r>
            <a:endParaRPr sz="2000">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1"/>
          <p:cNvSpPr txBox="1"/>
          <p:nvPr/>
        </p:nvSpPr>
        <p:spPr>
          <a:xfrm>
            <a:off x="756025" y="91717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 (True, False)</a:t>
            </a:r>
            <a:endParaRPr sz="1800">
              <a:solidFill>
                <a:schemeClr val="dk2"/>
              </a:solidFill>
            </a:endParaRPr>
          </a:p>
          <a:p>
            <a:pPr indent="0" lvl="0" marL="0" rtl="0" algn="l">
              <a:spcBef>
                <a:spcPts val="0"/>
              </a:spcBef>
              <a:spcAft>
                <a:spcPts val="0"/>
              </a:spcAft>
              <a:buNone/>
            </a:pPr>
            <a:r>
              <a:rPr lang="en" sz="1800">
                <a:solidFill>
                  <a:schemeClr val="dk2"/>
                </a:solidFill>
              </a:rPr>
              <a:t>• :type (True, False)</a:t>
            </a:r>
            <a:endParaRPr sz="1800">
              <a:solidFill>
                <a:schemeClr val="dk2"/>
              </a:solidFill>
            </a:endParaRPr>
          </a:p>
          <a:p>
            <a:pPr indent="0" lvl="0" marL="0" rtl="0" algn="l">
              <a:spcBef>
                <a:spcPts val="0"/>
              </a:spcBef>
              <a:spcAft>
                <a:spcPts val="0"/>
              </a:spcAft>
              <a:buNone/>
            </a:pPr>
            <a:r>
              <a:rPr lang="en" sz="1800">
                <a:solidFill>
                  <a:schemeClr val="dk2"/>
                </a:solidFill>
              </a:rPr>
              <a:t>• (True, 5)</a:t>
            </a:r>
            <a:endParaRPr sz="1800">
              <a:solidFill>
                <a:schemeClr val="dk2"/>
              </a:solidFill>
            </a:endParaRPr>
          </a:p>
          <a:p>
            <a:pPr indent="0" lvl="0" marL="0" rtl="0" algn="l">
              <a:spcBef>
                <a:spcPts val="0"/>
              </a:spcBef>
              <a:spcAft>
                <a:spcPts val="0"/>
              </a:spcAft>
              <a:buNone/>
            </a:pPr>
            <a:r>
              <a:rPr lang="en" sz="1800">
                <a:solidFill>
                  <a:schemeClr val="dk2"/>
                </a:solidFill>
              </a:rPr>
              <a:t>• :type (True, 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a:t>Eg: In Java                                                         In Haskell</a:t>
            </a:r>
            <a:endParaRPr/>
          </a:p>
        </p:txBody>
      </p:sp>
      <p:sp>
        <p:nvSpPr>
          <p:cNvPr id="70" name="Google Shape;70;p15"/>
          <p:cNvSpPr txBox="1"/>
          <p:nvPr/>
        </p:nvSpPr>
        <p:spPr>
          <a:xfrm>
            <a:off x="1198950" y="2015600"/>
            <a:ext cx="3123300" cy="83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900"/>
              <a:t>total = 0;</a:t>
            </a:r>
            <a:endParaRPr sz="1900"/>
          </a:p>
          <a:p>
            <a:pPr indent="0" lvl="0" marL="0" rtl="0" algn="l">
              <a:lnSpc>
                <a:spcPct val="100000"/>
              </a:lnSpc>
              <a:spcBef>
                <a:spcPts val="0"/>
              </a:spcBef>
              <a:spcAft>
                <a:spcPts val="0"/>
              </a:spcAft>
              <a:buClr>
                <a:schemeClr val="dk1"/>
              </a:buClr>
              <a:buSzPts val="1100"/>
              <a:buFont typeface="Arial"/>
              <a:buNone/>
            </a:pPr>
            <a:r>
              <a:rPr lang="en" sz="1900"/>
              <a:t>for (i = 1; i &lt;= 10; ++i)</a:t>
            </a:r>
            <a:endParaRPr sz="1900"/>
          </a:p>
          <a:p>
            <a:pPr indent="0" lvl="0" marL="0" rtl="0" algn="l">
              <a:lnSpc>
                <a:spcPct val="100000"/>
              </a:lnSpc>
              <a:spcBef>
                <a:spcPts val="0"/>
              </a:spcBef>
              <a:spcAft>
                <a:spcPts val="0"/>
              </a:spcAft>
              <a:buClr>
                <a:schemeClr val="dk1"/>
              </a:buClr>
              <a:buSzPts val="1100"/>
              <a:buFont typeface="Arial"/>
              <a:buNone/>
            </a:pPr>
            <a:r>
              <a:rPr lang="en" sz="1900"/>
              <a:t>   total = total+i;</a:t>
            </a:r>
            <a:endParaRPr sz="1900"/>
          </a:p>
          <a:p>
            <a:pPr indent="0" lvl="0" marL="0" rtl="0" algn="l">
              <a:lnSpc>
                <a:spcPct val="100000"/>
              </a:lnSpc>
              <a:spcBef>
                <a:spcPts val="0"/>
              </a:spcBef>
              <a:spcAft>
                <a:spcPts val="0"/>
              </a:spcAft>
              <a:buNone/>
            </a:pPr>
            <a:r>
              <a:t/>
            </a:r>
            <a:endParaRPr sz="900"/>
          </a:p>
        </p:txBody>
      </p:sp>
      <p:sp>
        <p:nvSpPr>
          <p:cNvPr id="71" name="Google Shape;71;p15"/>
          <p:cNvSpPr txBox="1"/>
          <p:nvPr/>
        </p:nvSpPr>
        <p:spPr>
          <a:xfrm>
            <a:off x="5131125" y="2199225"/>
            <a:ext cx="2429100" cy="45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sum [1..10]</a:t>
            </a:r>
            <a:endParaRPr sz="1800"/>
          </a:p>
          <a:p>
            <a:pPr indent="0" lvl="0" marL="0" rtl="0" algn="l">
              <a:spcBef>
                <a:spcPts val="0"/>
              </a:spcBef>
              <a:spcAft>
                <a:spcPts val="0"/>
              </a:spcAft>
              <a:buNone/>
            </a:pPr>
            <a:r>
              <a:t/>
            </a:r>
            <a:endParaRPr sz="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4" name="Shape 284"/>
        <p:cNvGrpSpPr/>
        <p:nvPr/>
      </p:nvGrpSpPr>
      <p:grpSpPr>
        <a:xfrm>
          <a:off x="0" y="0"/>
          <a:ext cx="0" cy="0"/>
          <a:chOff x="0" y="0"/>
          <a:chExt cx="0" cy="0"/>
        </a:xfrm>
      </p:grpSpPr>
      <p:sp>
        <p:nvSpPr>
          <p:cNvPr id="285" name="Google Shape;285;p42"/>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286" name="Google Shape;286;p42"/>
          <p:cNvSpPr txBox="1"/>
          <p:nvPr>
            <p:ph type="title"/>
          </p:nvPr>
        </p:nvSpPr>
        <p:spPr>
          <a:xfrm>
            <a:off x="311700" y="333769"/>
            <a:ext cx="8520600" cy="42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Black"/>
              <a:buNone/>
            </a:pPr>
            <a:r>
              <a:rPr lang="en">
                <a:solidFill>
                  <a:schemeClr val="dk2"/>
                </a:solidFill>
              </a:rPr>
              <a:t>4) </a:t>
            </a:r>
            <a:r>
              <a:rPr i="0" lang="en" u="none">
                <a:solidFill>
                  <a:schemeClr val="dk2"/>
                </a:solidFill>
              </a:rPr>
              <a:t>Function Types</a:t>
            </a:r>
            <a:endParaRPr/>
          </a:p>
        </p:txBody>
      </p:sp>
      <p:sp>
        <p:nvSpPr>
          <p:cNvPr id="287" name="Google Shape;287;p42"/>
          <p:cNvSpPr txBox="1"/>
          <p:nvPr/>
        </p:nvSpPr>
        <p:spPr>
          <a:xfrm>
            <a:off x="1146175" y="2125265"/>
            <a:ext cx="4351200" cy="972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not     :: Bool → Bool</a:t>
            </a:r>
            <a:endParaRPr/>
          </a:p>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isDigit :: Char → Bool</a:t>
            </a:r>
            <a:endParaRPr/>
          </a:p>
        </p:txBody>
      </p:sp>
      <p:sp>
        <p:nvSpPr>
          <p:cNvPr id="288" name="Google Shape;288;p42"/>
          <p:cNvSpPr txBox="1"/>
          <p:nvPr/>
        </p:nvSpPr>
        <p:spPr>
          <a:xfrm>
            <a:off x="474662" y="3334940"/>
            <a:ext cx="8226300" cy="389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i="0" lang="en" sz="2000" u="none">
                <a:solidFill>
                  <a:schemeClr val="dk2"/>
                </a:solidFill>
              </a:rPr>
              <a:t>In general:</a:t>
            </a:r>
            <a:endParaRPr sz="2000">
              <a:solidFill>
                <a:schemeClr val="dk2"/>
              </a:solidFill>
            </a:endParaRPr>
          </a:p>
        </p:txBody>
      </p:sp>
      <p:sp>
        <p:nvSpPr>
          <p:cNvPr id="289" name="Google Shape;289;p42"/>
          <p:cNvSpPr txBox="1"/>
          <p:nvPr/>
        </p:nvSpPr>
        <p:spPr>
          <a:xfrm>
            <a:off x="474662" y="1178719"/>
            <a:ext cx="7917000" cy="709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i="0" lang="en" sz="2000" u="none">
                <a:solidFill>
                  <a:schemeClr val="dk2"/>
                </a:solidFill>
              </a:rPr>
              <a:t>A </a:t>
            </a:r>
            <a:r>
              <a:rPr i="0" lang="en" sz="2000" u="sng">
                <a:solidFill>
                  <a:schemeClr val="dk2"/>
                </a:solidFill>
              </a:rPr>
              <a:t>function</a:t>
            </a:r>
            <a:r>
              <a:rPr i="0" lang="en" sz="2000" u="none">
                <a:solidFill>
                  <a:schemeClr val="dk2"/>
                </a:solidFill>
              </a:rPr>
              <a:t> is a mapping from values of one type to values of another type:</a:t>
            </a:r>
            <a:endParaRPr sz="2000">
              <a:solidFill>
                <a:schemeClr val="dk2"/>
              </a:solidFill>
            </a:endParaRPr>
          </a:p>
        </p:txBody>
      </p:sp>
      <p:sp>
        <p:nvSpPr>
          <p:cNvPr id="290" name="Google Shape;290;p42"/>
          <p:cNvSpPr txBox="1"/>
          <p:nvPr/>
        </p:nvSpPr>
        <p:spPr>
          <a:xfrm>
            <a:off x="1146175" y="3962400"/>
            <a:ext cx="7385100" cy="709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i="0" lang="en" sz="2000" u="none">
                <a:solidFill>
                  <a:schemeClr val="dk2"/>
                </a:solidFill>
              </a:rPr>
              <a:t>T1 → T2 is the type of functions that map </a:t>
            </a:r>
            <a:r>
              <a:rPr i="0" lang="en" sz="2000" u="sng">
                <a:solidFill>
                  <a:schemeClr val="dk2"/>
                </a:solidFill>
              </a:rPr>
              <a:t>arguments</a:t>
            </a:r>
            <a:r>
              <a:rPr i="0" lang="en" sz="2000" u="none">
                <a:solidFill>
                  <a:schemeClr val="dk2"/>
                </a:solidFill>
              </a:rPr>
              <a:t> of type T1 to </a:t>
            </a:r>
            <a:r>
              <a:rPr i="0" lang="en" sz="2000" u="sng">
                <a:solidFill>
                  <a:schemeClr val="dk2"/>
                </a:solidFill>
              </a:rPr>
              <a:t>results</a:t>
            </a:r>
            <a:r>
              <a:rPr i="0" lang="en" sz="2000" u="none">
                <a:solidFill>
                  <a:schemeClr val="dk2"/>
                </a:solidFill>
              </a:rPr>
              <a:t> of type T2.</a:t>
            </a:r>
            <a:endParaRPr sz="2000">
              <a:solidFill>
                <a:schemeClr val="dk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 in Functions</a:t>
            </a:r>
            <a:endParaRPr/>
          </a:p>
        </p:txBody>
      </p:sp>
      <p:sp>
        <p:nvSpPr>
          <p:cNvPr id="296" name="Google Shape;296;p43"/>
          <p:cNvSpPr txBox="1"/>
          <p:nvPr>
            <p:ph idx="1" type="body"/>
          </p:nvPr>
        </p:nvSpPr>
        <p:spPr>
          <a:xfrm>
            <a:off x="311700" y="1152475"/>
            <a:ext cx="32247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 sum [1,2,3]</a:t>
            </a:r>
            <a:endParaRPr/>
          </a:p>
          <a:p>
            <a:pPr indent="0" lvl="0" marL="0" rtl="0" algn="l">
              <a:lnSpc>
                <a:spcPct val="100000"/>
              </a:lnSpc>
              <a:spcBef>
                <a:spcPts val="0"/>
              </a:spcBef>
              <a:spcAft>
                <a:spcPts val="0"/>
              </a:spcAft>
              <a:buNone/>
            </a:pPr>
            <a:r>
              <a:rPr lang="en"/>
              <a:t>• succ 6</a:t>
            </a:r>
            <a:endParaRPr/>
          </a:p>
          <a:p>
            <a:pPr indent="0" lvl="0" marL="0" rtl="0" algn="l">
              <a:lnSpc>
                <a:spcPct val="100000"/>
              </a:lnSpc>
              <a:spcBef>
                <a:spcPts val="0"/>
              </a:spcBef>
              <a:spcAft>
                <a:spcPts val="0"/>
              </a:spcAft>
              <a:buNone/>
            </a:pPr>
            <a:r>
              <a:rPr lang="en"/>
              <a:t>• succ 7 * 8</a:t>
            </a:r>
            <a:endParaRPr/>
          </a:p>
          <a:p>
            <a:pPr indent="0" lvl="0" marL="0" rtl="0" algn="l">
              <a:lnSpc>
                <a:spcPct val="100000"/>
              </a:lnSpc>
              <a:spcBef>
                <a:spcPts val="0"/>
              </a:spcBef>
              <a:spcAft>
                <a:spcPts val="0"/>
              </a:spcAft>
              <a:buNone/>
            </a:pPr>
            <a:r>
              <a:rPr lang="en"/>
              <a:t>• succ (7 * 8)</a:t>
            </a:r>
            <a:endParaRPr/>
          </a:p>
          <a:p>
            <a:pPr indent="0" lvl="0" marL="0" rtl="0" algn="l">
              <a:lnSpc>
                <a:spcPct val="100000"/>
              </a:lnSpc>
              <a:spcBef>
                <a:spcPts val="0"/>
              </a:spcBef>
              <a:spcAft>
                <a:spcPts val="0"/>
              </a:spcAft>
              <a:buNone/>
            </a:pPr>
            <a:r>
              <a:rPr lang="en"/>
              <a:t>• min 4 9</a:t>
            </a:r>
            <a:endParaRPr/>
          </a:p>
          <a:p>
            <a:pPr indent="0" lvl="0" marL="0" rtl="0" algn="l">
              <a:lnSpc>
                <a:spcPct val="100000"/>
              </a:lnSpc>
              <a:spcBef>
                <a:spcPts val="0"/>
              </a:spcBef>
              <a:spcAft>
                <a:spcPts val="0"/>
              </a:spcAft>
              <a:buNone/>
            </a:pPr>
            <a:r>
              <a:rPr lang="en"/>
              <a:t>• max 4 9</a:t>
            </a:r>
            <a:endParaRPr/>
          </a:p>
          <a:p>
            <a:pPr indent="0" lvl="0" marL="0" rtl="0" algn="l">
              <a:lnSpc>
                <a:spcPct val="100000"/>
              </a:lnSpc>
              <a:spcBef>
                <a:spcPts val="0"/>
              </a:spcBef>
              <a:spcAft>
                <a:spcPts val="0"/>
              </a:spcAft>
              <a:buNone/>
            </a:pPr>
            <a:r>
              <a:rPr lang="en"/>
              <a:t>• div 4 3</a:t>
            </a:r>
            <a:endParaRPr/>
          </a:p>
          <a:p>
            <a:pPr indent="0" lvl="0" marL="0" rtl="0" algn="l">
              <a:lnSpc>
                <a:spcPct val="100000"/>
              </a:lnSpc>
              <a:spcBef>
                <a:spcPts val="0"/>
              </a:spcBef>
              <a:spcAft>
                <a:spcPts val="0"/>
              </a:spcAft>
              <a:buNone/>
            </a:pPr>
            <a:r>
              <a:rPr lang="en"/>
              <a:t>• div 3 4</a:t>
            </a:r>
            <a:endParaRPr/>
          </a:p>
          <a:p>
            <a:pPr indent="0" lvl="0" marL="0" rtl="0" algn="l">
              <a:lnSpc>
                <a:spcPct val="100000"/>
              </a:lnSpc>
              <a:spcBef>
                <a:spcPts val="0"/>
              </a:spcBef>
              <a:spcAft>
                <a:spcPts val="0"/>
              </a:spcAft>
              <a:buNone/>
            </a:pPr>
            <a:r>
              <a:rPr lang="en"/>
              <a:t>• 4/3</a:t>
            </a:r>
            <a:endParaRPr/>
          </a:p>
          <a:p>
            <a:pPr indent="0" lvl="0" marL="0" rtl="0" algn="l">
              <a:lnSpc>
                <a:spcPct val="100000"/>
              </a:lnSpc>
              <a:spcBef>
                <a:spcPts val="0"/>
              </a:spcBef>
              <a:spcAft>
                <a:spcPts val="0"/>
              </a:spcAft>
              <a:buNone/>
            </a:pPr>
            <a:r>
              <a:rPr lang="en"/>
              <a:t>• mod 3 2</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
        <p:nvSpPr>
          <p:cNvPr id="297" name="Google Shape;297;p43"/>
          <p:cNvSpPr txBox="1"/>
          <p:nvPr>
            <p:ph idx="1" type="body"/>
          </p:nvPr>
        </p:nvSpPr>
        <p:spPr>
          <a:xfrm>
            <a:off x="4197575" y="1109800"/>
            <a:ext cx="40302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 reverse </a:t>
            </a:r>
            <a:r>
              <a:rPr lang="en"/>
              <a:t>“hello”    </a:t>
            </a:r>
            <a:endParaRPr/>
          </a:p>
          <a:p>
            <a:pPr indent="0" lvl="0" marL="0" rtl="0" algn="l">
              <a:lnSpc>
                <a:spcPct val="100000"/>
              </a:lnSpc>
              <a:spcBef>
                <a:spcPts val="0"/>
              </a:spcBef>
              <a:spcAft>
                <a:spcPts val="0"/>
              </a:spcAft>
              <a:buNone/>
            </a:pPr>
            <a:r>
              <a:rPr lang="en"/>
              <a:t>• x = 45</a:t>
            </a:r>
            <a:endParaRPr/>
          </a:p>
          <a:p>
            <a:pPr indent="0" lvl="0" marL="0" rtl="0" algn="l">
              <a:lnSpc>
                <a:spcPct val="100000"/>
              </a:lnSpc>
              <a:spcBef>
                <a:spcPts val="0"/>
              </a:spcBef>
              <a:spcAft>
                <a:spcPts val="0"/>
              </a:spcAft>
              <a:buNone/>
            </a:pPr>
            <a:r>
              <a:rPr lang="en"/>
              <a:t>print x</a:t>
            </a:r>
            <a:endParaRPr/>
          </a:p>
          <a:p>
            <a:pPr indent="0" lvl="0" marL="0" rtl="0" algn="l">
              <a:lnSpc>
                <a:spcPct val="100000"/>
              </a:lnSpc>
              <a:spcBef>
                <a:spcPts val="0"/>
              </a:spcBef>
              <a:spcAft>
                <a:spcPts val="0"/>
              </a:spcAft>
              <a:buNone/>
            </a:pPr>
            <a:r>
              <a:rPr lang="en"/>
              <a:t>• return True</a:t>
            </a:r>
            <a:endParaRPr/>
          </a:p>
          <a:p>
            <a:pPr indent="0" lvl="0" marL="0" rtl="0" algn="l">
              <a:lnSpc>
                <a:spcPct val="100000"/>
              </a:lnSpc>
              <a:spcBef>
                <a:spcPts val="0"/>
              </a:spcBef>
              <a:spcAft>
                <a:spcPts val="0"/>
              </a:spcAft>
              <a:buNone/>
            </a:pPr>
            <a:r>
              <a:rPr lang="en"/>
              <a:t>• x &lt;- return 35</a:t>
            </a:r>
            <a:endParaRPr/>
          </a:p>
          <a:p>
            <a:pPr indent="0" lvl="0" marL="0" rtl="0" algn="l">
              <a:lnSpc>
                <a:spcPct val="100000"/>
              </a:lnSpc>
              <a:spcBef>
                <a:spcPts val="0"/>
              </a:spcBef>
              <a:spcAft>
                <a:spcPts val="0"/>
              </a:spcAft>
              <a:buNone/>
            </a:pPr>
            <a:r>
              <a:rPr lang="en"/>
              <a:t>• y = return 35</a:t>
            </a:r>
            <a:endParaRPr/>
          </a:p>
          <a:p>
            <a:pPr indent="0" lvl="0" marL="0" rtl="0" algn="l">
              <a:lnSpc>
                <a:spcPct val="100000"/>
              </a:lnSpc>
              <a:spcBef>
                <a:spcPts val="0"/>
              </a:spcBef>
              <a:spcAft>
                <a:spcPts val="0"/>
              </a:spcAft>
              <a:buNone/>
            </a:pPr>
            <a:r>
              <a:rPr lang="en"/>
              <a:t>• print y</a:t>
            </a:r>
            <a:endParaRPr/>
          </a:p>
          <a:p>
            <a:pPr indent="0" lvl="0" marL="0" rtl="0" algn="l">
              <a:lnSpc>
                <a:spcPct val="100000"/>
              </a:lnSpc>
              <a:spcBef>
                <a:spcPts val="0"/>
              </a:spcBef>
              <a:spcAft>
                <a:spcPts val="0"/>
              </a:spcAft>
              <a:buNone/>
            </a:pPr>
            <a:r>
              <a:rPr lang="en"/>
              <a:t>• putStr</a:t>
            </a:r>
            <a:r>
              <a:rPr lang="en"/>
              <a:t>Ln</a:t>
            </a:r>
            <a:r>
              <a:rPr lang="en"/>
              <a:t> "hello“    </a:t>
            </a:r>
            <a:endParaRPr/>
          </a:p>
          <a:p>
            <a:pPr indent="0" lvl="0" marL="0" rtl="0" algn="l">
              <a:lnSpc>
                <a:spcPct val="100000"/>
              </a:lnSpc>
              <a:spcBef>
                <a:spcPts val="0"/>
              </a:spcBef>
              <a:spcAft>
                <a:spcPts val="0"/>
              </a:spcAft>
              <a:buClr>
                <a:schemeClr val="dk1"/>
              </a:buClr>
              <a:buSzPts val="1100"/>
              <a:buFont typeface="Arial"/>
              <a:buNone/>
            </a:pPr>
            <a:r>
              <a:rPr lang="en"/>
              <a:t>• putStr "hello“</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2"/>
              </a:buClr>
              <a:buSzPts val="3600"/>
              <a:buFont typeface="Arial Black"/>
              <a:buNone/>
            </a:pPr>
            <a:r>
              <a:rPr lang="en" sz="2800"/>
              <a:t>Lists Comprehensions</a:t>
            </a:r>
            <a:endParaRPr sz="2800"/>
          </a:p>
          <a:p>
            <a:pPr indent="0" lvl="0" marL="0" rtl="0" algn="ctr">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6" name="Shape 306"/>
        <p:cNvGrpSpPr/>
        <p:nvPr/>
      </p:nvGrpSpPr>
      <p:grpSpPr>
        <a:xfrm>
          <a:off x="0" y="0"/>
          <a:ext cx="0" cy="0"/>
          <a:chOff x="0" y="0"/>
          <a:chExt cx="0" cy="0"/>
        </a:xfrm>
      </p:grpSpPr>
      <p:sp>
        <p:nvSpPr>
          <p:cNvPr id="307" name="Google Shape;307;p45"/>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308" name="Google Shape;308;p45"/>
          <p:cNvSpPr txBox="1"/>
          <p:nvPr>
            <p:ph type="title"/>
          </p:nvPr>
        </p:nvSpPr>
        <p:spPr>
          <a:xfrm>
            <a:off x="311700" y="333769"/>
            <a:ext cx="8520600" cy="42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Black"/>
              <a:buNone/>
            </a:pPr>
            <a:r>
              <a:rPr lang="en"/>
              <a:t>Lists Comprehensions</a:t>
            </a:r>
            <a:endParaRPr/>
          </a:p>
        </p:txBody>
      </p:sp>
      <p:sp>
        <p:nvSpPr>
          <p:cNvPr id="309" name="Google Shape;309;p45"/>
          <p:cNvSpPr txBox="1"/>
          <p:nvPr/>
        </p:nvSpPr>
        <p:spPr>
          <a:xfrm>
            <a:off x="439737" y="1177528"/>
            <a:ext cx="8298000" cy="70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In Haskell, a similar comprehension notation can be used to construct new lists from old lists.</a:t>
            </a:r>
            <a:endParaRPr/>
          </a:p>
        </p:txBody>
      </p:sp>
      <p:sp>
        <p:nvSpPr>
          <p:cNvPr id="310" name="Google Shape;310;p45"/>
          <p:cNvSpPr txBox="1"/>
          <p:nvPr/>
        </p:nvSpPr>
        <p:spPr>
          <a:xfrm>
            <a:off x="1541462" y="2597944"/>
            <a:ext cx="3614700" cy="370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[x^2 | </a:t>
            </a:r>
            <a:r>
              <a:rPr lang="en" sz="2400">
                <a:solidFill>
                  <a:schemeClr val="dk1"/>
                </a:solidFill>
                <a:latin typeface="Lucida Sans"/>
                <a:ea typeface="Lucida Sans"/>
                <a:cs typeface="Lucida Sans"/>
                <a:sym typeface="Lucida Sans"/>
              </a:rPr>
              <a:t>x </a:t>
            </a:r>
            <a:r>
              <a:rPr b="0" i="0" lang="en" sz="2400" u="none">
                <a:solidFill>
                  <a:schemeClr val="dk1"/>
                </a:solidFill>
                <a:latin typeface="Lucida Sans"/>
                <a:ea typeface="Lucida Sans"/>
                <a:cs typeface="Lucida Sans"/>
                <a:sym typeface="Lucida Sans"/>
              </a:rPr>
              <a:t>← [1..5]]</a:t>
            </a:r>
            <a:endParaRPr/>
          </a:p>
        </p:txBody>
      </p:sp>
      <p:sp>
        <p:nvSpPr>
          <p:cNvPr id="311" name="Google Shape;311;p45"/>
          <p:cNvSpPr/>
          <p:nvPr/>
        </p:nvSpPr>
        <p:spPr>
          <a:xfrm>
            <a:off x="722312" y="3698081"/>
            <a:ext cx="7402500" cy="771600"/>
          </a:xfrm>
          <a:prstGeom prst="wedgeRoundRectCallout">
            <a:avLst>
              <a:gd fmla="val 6042" name="adj1"/>
              <a:gd fmla="val -124495" name="adj2"/>
              <a:gd fmla="val 0" name="adj3"/>
            </a:avLst>
          </a:prstGeom>
          <a:no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The list [1,4,9,16,25] of all numbers x^2</a:t>
            </a:r>
            <a:r>
              <a:rPr b="0" baseline="30000" i="0" lang="en" sz="2800" u="none">
                <a:solidFill>
                  <a:schemeClr val="dk1"/>
                </a:solidFill>
                <a:latin typeface="Tahoma"/>
                <a:ea typeface="Tahoma"/>
                <a:cs typeface="Tahoma"/>
                <a:sym typeface="Tahoma"/>
              </a:rPr>
              <a:t> </a:t>
            </a:r>
            <a:r>
              <a:rPr b="0" i="0" lang="en" sz="2800" u="none">
                <a:solidFill>
                  <a:schemeClr val="dk1"/>
                </a:solidFill>
                <a:latin typeface="Tahoma"/>
                <a:ea typeface="Tahoma"/>
                <a:cs typeface="Tahoma"/>
                <a:sym typeface="Tahoma"/>
              </a:rPr>
              <a:t>such that x is an element of the list [1..5].</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5" name="Shape 315"/>
        <p:cNvGrpSpPr/>
        <p:nvPr/>
      </p:nvGrpSpPr>
      <p:grpSpPr>
        <a:xfrm>
          <a:off x="0" y="0"/>
          <a:ext cx="0" cy="0"/>
          <a:chOff x="0" y="0"/>
          <a:chExt cx="0" cy="0"/>
        </a:xfrm>
      </p:grpSpPr>
      <p:sp>
        <p:nvSpPr>
          <p:cNvPr id="316" name="Google Shape;316;p46"/>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317" name="Google Shape;317;p46"/>
          <p:cNvSpPr txBox="1"/>
          <p:nvPr/>
        </p:nvSpPr>
        <p:spPr>
          <a:xfrm>
            <a:off x="352425" y="307175"/>
            <a:ext cx="1704900" cy="389100"/>
          </a:xfrm>
          <a:prstGeom prst="rect">
            <a:avLst/>
          </a:prstGeom>
          <a:noFill/>
          <a:ln>
            <a:noFill/>
          </a:ln>
        </p:spPr>
        <p:txBody>
          <a:bodyPr anchorCtr="0" anchor="ctr" bIns="45700" lIns="91425" spcFirstLastPara="1" rIns="91425" wrap="square" tIns="45700">
            <a:noAutofit/>
          </a:bodyPr>
          <a:lstStyle/>
          <a:p>
            <a:pPr indent="0" lvl="0" marL="457200" marR="0" rtl="0" algn="l">
              <a:lnSpc>
                <a:spcPct val="100000"/>
              </a:lnSpc>
              <a:spcBef>
                <a:spcPts val="0"/>
              </a:spcBef>
              <a:spcAft>
                <a:spcPts val="0"/>
              </a:spcAft>
              <a:buNone/>
            </a:pPr>
            <a:r>
              <a:rPr lang="en" sz="2000">
                <a:solidFill>
                  <a:schemeClr val="dk2"/>
                </a:solidFill>
              </a:rPr>
              <a:t>Note:</a:t>
            </a:r>
            <a:endParaRPr/>
          </a:p>
        </p:txBody>
      </p:sp>
      <p:sp>
        <p:nvSpPr>
          <p:cNvPr id="318" name="Google Shape;318;p46"/>
          <p:cNvSpPr txBox="1"/>
          <p:nvPr/>
        </p:nvSpPr>
        <p:spPr>
          <a:xfrm>
            <a:off x="438150" y="1088231"/>
            <a:ext cx="8178900" cy="19158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rPr lang="en" sz="2000">
                <a:solidFill>
                  <a:schemeClr val="dk2"/>
                </a:solidFill>
              </a:rPr>
              <a:t>The expression x ← [1..5] is called a generator, as it states how to generate values for x.</a:t>
            </a:r>
            <a:endParaRPr sz="2000">
              <a:solidFill>
                <a:schemeClr val="dk2"/>
              </a:solidFill>
            </a:endParaRPr>
          </a:p>
          <a:p>
            <a:pPr indent="-165100" lvl="0" marL="342900" marR="0" rtl="0" algn="l">
              <a:lnSpc>
                <a:spcPct val="100000"/>
              </a:lnSpc>
              <a:spcBef>
                <a:spcPts val="560"/>
              </a:spcBef>
              <a:spcAft>
                <a:spcPts val="0"/>
              </a:spcAft>
              <a:buClr>
                <a:schemeClr val="accent2"/>
              </a:buClr>
              <a:buSzPts val="2800"/>
              <a:buFont typeface="Arial"/>
              <a:buNone/>
            </a:pPr>
            <a:r>
              <a:t/>
            </a:r>
            <a:endParaRPr sz="2000">
              <a:solidFill>
                <a:schemeClr val="dk2"/>
              </a:solidFill>
            </a:endParaRPr>
          </a:p>
          <a:p>
            <a:pPr indent="0" lvl="0" marL="457200" marR="0" rtl="0" algn="l">
              <a:lnSpc>
                <a:spcPct val="100000"/>
              </a:lnSpc>
              <a:spcBef>
                <a:spcPts val="560"/>
              </a:spcBef>
              <a:spcAft>
                <a:spcPts val="0"/>
              </a:spcAft>
              <a:buNone/>
            </a:pPr>
            <a:r>
              <a:rPr lang="en" sz="2000">
                <a:solidFill>
                  <a:schemeClr val="dk2"/>
                </a:solidFill>
              </a:rPr>
              <a:t>Comprehensions can have multiple generators, separated by commas.  For example:</a:t>
            </a:r>
            <a:endParaRPr/>
          </a:p>
        </p:txBody>
      </p:sp>
      <p:sp>
        <p:nvSpPr>
          <p:cNvPr id="319" name="Google Shape;319;p46"/>
          <p:cNvSpPr txBox="1"/>
          <p:nvPr/>
        </p:nvSpPr>
        <p:spPr>
          <a:xfrm>
            <a:off x="1193800" y="3395663"/>
            <a:ext cx="6997800" cy="890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 [(x,y) | x ← [1..3], y ← [1..2]]</a:t>
            </a:r>
            <a:endParaRPr/>
          </a:p>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[(1,1),(1,2),(2,1),(2,2),(3,1),(3,2)]</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7"/>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p>
        </p:txBody>
      </p:sp>
      <p:sp>
        <p:nvSpPr>
          <p:cNvPr id="325" name="Google Shape;325;p47"/>
          <p:cNvSpPr txBox="1"/>
          <p:nvPr>
            <p:ph idx="1" type="body"/>
          </p:nvPr>
        </p:nvSpPr>
        <p:spPr>
          <a:xfrm>
            <a:off x="311700" y="695275"/>
            <a:ext cx="23832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000"/>
              <a:t>• xs = [1,2,3,4]</a:t>
            </a:r>
            <a:endParaRPr sz="2000"/>
          </a:p>
          <a:p>
            <a:pPr indent="0" lvl="0" marL="0" rtl="0" algn="l">
              <a:lnSpc>
                <a:spcPct val="100000"/>
              </a:lnSpc>
              <a:spcBef>
                <a:spcPts val="0"/>
              </a:spcBef>
              <a:spcAft>
                <a:spcPts val="0"/>
              </a:spcAft>
              <a:buClr>
                <a:schemeClr val="dk1"/>
              </a:buClr>
              <a:buSzPts val="1100"/>
              <a:buFont typeface="Arial"/>
              <a:buNone/>
            </a:pPr>
            <a:r>
              <a:rPr lang="en" sz="2000"/>
              <a:t>• ys = [5,6,7,8]</a:t>
            </a:r>
            <a:endParaRPr sz="2000"/>
          </a:p>
          <a:p>
            <a:pPr indent="0" lvl="0" marL="0" rtl="0" algn="l">
              <a:lnSpc>
                <a:spcPct val="100000"/>
              </a:lnSpc>
              <a:spcBef>
                <a:spcPts val="0"/>
              </a:spcBef>
              <a:spcAft>
                <a:spcPts val="0"/>
              </a:spcAft>
              <a:buClr>
                <a:schemeClr val="dk1"/>
              </a:buClr>
              <a:buSzPts val="1100"/>
              <a:buFont typeface="Arial"/>
              <a:buNone/>
            </a:pPr>
            <a:r>
              <a:rPr lang="en" sz="2000"/>
              <a:t>• zs = ys++[0]</a:t>
            </a:r>
            <a:endParaRPr sz="2000">
              <a:solidFill>
                <a:srgbClr val="FF0000"/>
              </a:solidFill>
            </a:endParaRPr>
          </a:p>
          <a:p>
            <a:pPr indent="0" lvl="0" marL="0" rtl="0" algn="l">
              <a:lnSpc>
                <a:spcPct val="100000"/>
              </a:lnSpc>
              <a:spcBef>
                <a:spcPts val="0"/>
              </a:spcBef>
              <a:spcAft>
                <a:spcPts val="0"/>
              </a:spcAft>
              <a:buClr>
                <a:schemeClr val="dk1"/>
              </a:buClr>
              <a:buSzPts val="1100"/>
              <a:buFont typeface="Arial"/>
              <a:buNone/>
            </a:pPr>
            <a:r>
              <a:rPr lang="en" sz="2000"/>
              <a:t>• 0:xs</a:t>
            </a:r>
            <a:endParaRPr sz="2000"/>
          </a:p>
          <a:p>
            <a:pPr indent="0" lvl="0" marL="0" rtl="0" algn="l">
              <a:lnSpc>
                <a:spcPct val="100000"/>
              </a:lnSpc>
              <a:spcBef>
                <a:spcPts val="0"/>
              </a:spcBef>
              <a:spcAft>
                <a:spcPts val="0"/>
              </a:spcAft>
              <a:buClr>
                <a:schemeClr val="dk1"/>
              </a:buClr>
              <a:buSzPts val="1100"/>
              <a:buFont typeface="Arial"/>
              <a:buNone/>
            </a:pPr>
            <a:r>
              <a:rPr lang="en" sz="2000"/>
              <a:t>• ys ++ [5]</a:t>
            </a:r>
            <a:endParaRPr sz="2000"/>
          </a:p>
          <a:p>
            <a:pPr indent="0" lvl="0" marL="0" rtl="0" algn="l">
              <a:lnSpc>
                <a:spcPct val="100000"/>
              </a:lnSpc>
              <a:spcBef>
                <a:spcPts val="0"/>
              </a:spcBef>
              <a:spcAft>
                <a:spcPts val="0"/>
              </a:spcAft>
              <a:buClr>
                <a:schemeClr val="dk1"/>
              </a:buClr>
              <a:buSzPts val="1100"/>
              <a:buFont typeface="Arial"/>
              <a:buNone/>
            </a:pPr>
            <a:r>
              <a:rPr lang="en" sz="2000"/>
              <a:t>• xs !! 3</a:t>
            </a:r>
            <a:endParaRPr sz="2000"/>
          </a:p>
          <a:p>
            <a:pPr indent="0" lvl="0" marL="0" rtl="0" algn="l">
              <a:lnSpc>
                <a:spcPct val="100000"/>
              </a:lnSpc>
              <a:spcBef>
                <a:spcPts val="0"/>
              </a:spcBef>
              <a:spcAft>
                <a:spcPts val="0"/>
              </a:spcAft>
              <a:buClr>
                <a:schemeClr val="dk1"/>
              </a:buClr>
              <a:buSzPts val="1100"/>
              <a:buFont typeface="Arial"/>
              <a:buNone/>
            </a:pPr>
            <a:r>
              <a:rPr lang="en" sz="2000"/>
              <a:t>• head xs</a:t>
            </a:r>
            <a:endParaRPr sz="2000"/>
          </a:p>
          <a:p>
            <a:pPr indent="0" lvl="0" marL="0" rtl="0" algn="l">
              <a:lnSpc>
                <a:spcPct val="100000"/>
              </a:lnSpc>
              <a:spcBef>
                <a:spcPts val="0"/>
              </a:spcBef>
              <a:spcAft>
                <a:spcPts val="0"/>
              </a:spcAft>
              <a:buClr>
                <a:schemeClr val="dk1"/>
              </a:buClr>
              <a:buSzPts val="1100"/>
              <a:buFont typeface="Arial"/>
              <a:buNone/>
            </a:pPr>
            <a:r>
              <a:rPr lang="en" sz="2000"/>
              <a:t>• tail xs</a:t>
            </a:r>
            <a:endParaRPr sz="2000"/>
          </a:p>
          <a:p>
            <a:pPr indent="0" lvl="0" marL="0" rtl="0" algn="l">
              <a:lnSpc>
                <a:spcPct val="100000"/>
              </a:lnSpc>
              <a:spcBef>
                <a:spcPts val="0"/>
              </a:spcBef>
              <a:spcAft>
                <a:spcPts val="0"/>
              </a:spcAft>
              <a:buClr>
                <a:schemeClr val="dk1"/>
              </a:buClr>
              <a:buSzPts val="1100"/>
              <a:buFont typeface="Arial"/>
              <a:buNone/>
            </a:pPr>
            <a:r>
              <a:rPr lang="en" sz="2000"/>
              <a:t>• init xs</a:t>
            </a:r>
            <a:endParaRPr sz="2000"/>
          </a:p>
          <a:p>
            <a:pPr indent="0" lvl="0" marL="0" rtl="0" algn="l">
              <a:lnSpc>
                <a:spcPct val="100000"/>
              </a:lnSpc>
              <a:spcBef>
                <a:spcPts val="0"/>
              </a:spcBef>
              <a:spcAft>
                <a:spcPts val="0"/>
              </a:spcAft>
              <a:buClr>
                <a:schemeClr val="dk1"/>
              </a:buClr>
              <a:buSzPts val="1100"/>
              <a:buFont typeface="Arial"/>
              <a:buNone/>
            </a:pPr>
            <a:r>
              <a:rPr lang="en" sz="2000"/>
              <a:t>• last xs</a:t>
            </a:r>
            <a:endParaRPr sz="2000"/>
          </a:p>
          <a:p>
            <a:pPr indent="0" lvl="0" marL="0" rtl="0" algn="l">
              <a:lnSpc>
                <a:spcPct val="100000"/>
              </a:lnSpc>
              <a:spcBef>
                <a:spcPts val="0"/>
              </a:spcBef>
              <a:spcAft>
                <a:spcPts val="0"/>
              </a:spcAft>
              <a:buNone/>
            </a:pPr>
            <a:r>
              <a:t/>
            </a:r>
            <a:endParaRPr sz="2000"/>
          </a:p>
        </p:txBody>
      </p:sp>
      <p:sp>
        <p:nvSpPr>
          <p:cNvPr id="326" name="Google Shape;326;p47"/>
          <p:cNvSpPr txBox="1"/>
          <p:nvPr>
            <p:ph idx="1" type="body"/>
          </p:nvPr>
        </p:nvSpPr>
        <p:spPr>
          <a:xfrm>
            <a:off x="3072775" y="773825"/>
            <a:ext cx="26010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t>• </a:t>
            </a:r>
            <a:r>
              <a:rPr lang="en" sz="2000"/>
              <a:t>take 3 [1,2,3,4,5]</a:t>
            </a:r>
            <a:endParaRPr sz="2000"/>
          </a:p>
          <a:p>
            <a:pPr indent="0" lvl="0" marL="0" rtl="0" algn="l">
              <a:lnSpc>
                <a:spcPct val="100000"/>
              </a:lnSpc>
              <a:spcBef>
                <a:spcPts val="0"/>
              </a:spcBef>
              <a:spcAft>
                <a:spcPts val="0"/>
              </a:spcAft>
              <a:buNone/>
            </a:pPr>
            <a:r>
              <a:rPr lang="en" sz="2000"/>
              <a:t>• drop 3 xs</a:t>
            </a:r>
            <a:endParaRPr sz="2000"/>
          </a:p>
          <a:p>
            <a:pPr indent="0" lvl="0" marL="0" rtl="0" algn="l">
              <a:lnSpc>
                <a:spcPct val="100000"/>
              </a:lnSpc>
              <a:spcBef>
                <a:spcPts val="0"/>
              </a:spcBef>
              <a:spcAft>
                <a:spcPts val="0"/>
              </a:spcAft>
              <a:buNone/>
            </a:pPr>
            <a:r>
              <a:rPr lang="en" sz="2000"/>
              <a:t>• null [</a:t>
            </a:r>
            <a:r>
              <a:rPr lang="en" sz="2000"/>
              <a:t>1,2,3,4,5</a:t>
            </a:r>
            <a:r>
              <a:rPr lang="en" sz="2000"/>
              <a:t>]</a:t>
            </a:r>
            <a:endParaRPr sz="2000"/>
          </a:p>
          <a:p>
            <a:pPr indent="0" lvl="0" marL="0" rtl="0" algn="l">
              <a:lnSpc>
                <a:spcPct val="100000"/>
              </a:lnSpc>
              <a:spcBef>
                <a:spcPts val="0"/>
              </a:spcBef>
              <a:spcAft>
                <a:spcPts val="0"/>
              </a:spcAft>
              <a:buNone/>
            </a:pPr>
            <a:r>
              <a:rPr lang="en" sz="2000"/>
              <a:t>• minimum [1,2,3,4]</a:t>
            </a:r>
            <a:endParaRPr sz="2000"/>
          </a:p>
          <a:p>
            <a:pPr indent="0" lvl="0" marL="0" rtl="0" algn="l">
              <a:lnSpc>
                <a:spcPct val="100000"/>
              </a:lnSpc>
              <a:spcBef>
                <a:spcPts val="0"/>
              </a:spcBef>
              <a:spcAft>
                <a:spcPts val="0"/>
              </a:spcAft>
              <a:buNone/>
            </a:pPr>
            <a:r>
              <a:rPr lang="en" sz="2000"/>
              <a:t>• maximum [1,2,3,4]</a:t>
            </a:r>
            <a:endParaRPr sz="2000"/>
          </a:p>
          <a:p>
            <a:pPr indent="0" lvl="0" marL="0" rtl="0" algn="l">
              <a:lnSpc>
                <a:spcPct val="100000"/>
              </a:lnSpc>
              <a:spcBef>
                <a:spcPts val="0"/>
              </a:spcBef>
              <a:spcAft>
                <a:spcPts val="0"/>
              </a:spcAft>
              <a:buNone/>
            </a:pPr>
            <a:r>
              <a:rPr lang="en" sz="2000"/>
              <a:t>• sum xs</a:t>
            </a:r>
            <a:endParaRPr sz="2000"/>
          </a:p>
          <a:p>
            <a:pPr indent="0" lvl="0" marL="0" rtl="0" algn="l">
              <a:lnSpc>
                <a:spcPct val="100000"/>
              </a:lnSpc>
              <a:spcBef>
                <a:spcPts val="0"/>
              </a:spcBef>
              <a:spcAft>
                <a:spcPts val="0"/>
              </a:spcAft>
              <a:buNone/>
            </a:pPr>
            <a:r>
              <a:rPr lang="en" sz="2000"/>
              <a:t>• product xs</a:t>
            </a:r>
            <a:endParaRPr sz="2000"/>
          </a:p>
          <a:p>
            <a:pPr indent="0" lvl="0" marL="0" rtl="0" algn="l">
              <a:lnSpc>
                <a:spcPct val="100000"/>
              </a:lnSpc>
              <a:spcBef>
                <a:spcPts val="0"/>
              </a:spcBef>
              <a:spcAft>
                <a:spcPts val="0"/>
              </a:spcAft>
              <a:buNone/>
            </a:pPr>
            <a:r>
              <a:rPr lang="en" sz="2000"/>
              <a:t>• length xs</a:t>
            </a:r>
            <a:endParaRPr sz="2000"/>
          </a:p>
          <a:p>
            <a:pPr indent="0" lvl="0" marL="0" rtl="0" algn="l">
              <a:lnSpc>
                <a:spcPct val="100000"/>
              </a:lnSpc>
              <a:spcBef>
                <a:spcPts val="0"/>
              </a:spcBef>
              <a:spcAft>
                <a:spcPts val="0"/>
              </a:spcAft>
              <a:buNone/>
            </a:pPr>
            <a:r>
              <a:rPr lang="en" sz="2000"/>
              <a:t>• reverse xs</a:t>
            </a:r>
            <a:endParaRPr sz="2000"/>
          </a:p>
          <a:p>
            <a:pPr indent="0" lvl="0" marL="0" rtl="0" algn="l">
              <a:lnSpc>
                <a:spcPct val="100000"/>
              </a:lnSpc>
              <a:spcBef>
                <a:spcPts val="0"/>
              </a:spcBef>
              <a:spcAft>
                <a:spcPts val="0"/>
              </a:spcAft>
              <a:buNone/>
            </a:pPr>
            <a:r>
              <a:rPr lang="en" sz="2000"/>
              <a:t>• map odd xs</a:t>
            </a:r>
            <a:endParaRPr sz="2000"/>
          </a:p>
          <a:p>
            <a:pPr indent="0" lvl="0" marL="0" rtl="0" algn="l">
              <a:lnSpc>
                <a:spcPct val="100000"/>
              </a:lnSpc>
              <a:spcBef>
                <a:spcPts val="0"/>
              </a:spcBef>
              <a:spcAft>
                <a:spcPts val="0"/>
              </a:spcAft>
              <a:buNone/>
            </a:pPr>
            <a:r>
              <a:rPr lang="en" sz="2000"/>
              <a:t>• 6 `elem` [3,4,5,6]</a:t>
            </a:r>
            <a:endParaRPr sz="2000"/>
          </a:p>
          <a:p>
            <a:pPr indent="0" lvl="0" marL="0" rtl="0" algn="l">
              <a:lnSpc>
                <a:spcPct val="100000"/>
              </a:lnSpc>
              <a:spcBef>
                <a:spcPts val="0"/>
              </a:spcBef>
              <a:spcAft>
                <a:spcPts val="0"/>
              </a:spcAft>
              <a:buNone/>
            </a:pPr>
            <a:r>
              <a:t/>
            </a:r>
            <a:endParaRPr sz="2000"/>
          </a:p>
          <a:p>
            <a:pPr indent="0" lvl="0" marL="0" rtl="0" algn="l">
              <a:lnSpc>
                <a:spcPct val="100000"/>
              </a:lnSpc>
              <a:spcBef>
                <a:spcPts val="0"/>
              </a:spcBef>
              <a:spcAft>
                <a:spcPts val="0"/>
              </a:spcAft>
              <a:buNone/>
            </a:pPr>
            <a:r>
              <a:t/>
            </a:r>
            <a:endParaRPr sz="2000"/>
          </a:p>
        </p:txBody>
      </p:sp>
      <p:sp>
        <p:nvSpPr>
          <p:cNvPr id="327" name="Google Shape;327;p47"/>
          <p:cNvSpPr txBox="1"/>
          <p:nvPr>
            <p:ph idx="1" type="body"/>
          </p:nvPr>
        </p:nvSpPr>
        <p:spPr>
          <a:xfrm>
            <a:off x="5673875" y="827750"/>
            <a:ext cx="37023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t>• filter odd xs</a:t>
            </a:r>
            <a:endParaRPr sz="2000"/>
          </a:p>
          <a:p>
            <a:pPr indent="0" lvl="0" marL="0" rtl="0" algn="l">
              <a:lnSpc>
                <a:spcPct val="100000"/>
              </a:lnSpc>
              <a:spcBef>
                <a:spcPts val="0"/>
              </a:spcBef>
              <a:spcAft>
                <a:spcPts val="0"/>
              </a:spcAft>
              <a:buNone/>
            </a:pPr>
            <a:r>
              <a:rPr lang="en" sz="2000"/>
              <a:t>• filter even xs</a:t>
            </a:r>
            <a:endParaRPr sz="2000"/>
          </a:p>
          <a:p>
            <a:pPr indent="0" lvl="0" marL="0" rtl="0" algn="l">
              <a:lnSpc>
                <a:spcPct val="100000"/>
              </a:lnSpc>
              <a:spcBef>
                <a:spcPts val="0"/>
              </a:spcBef>
              <a:spcAft>
                <a:spcPts val="0"/>
              </a:spcAft>
              <a:buNone/>
            </a:pPr>
            <a:r>
              <a:rPr lang="en" sz="2000"/>
              <a:t>• filter (\xs -&gt; sqrt xs &gt;= 2) xs</a:t>
            </a:r>
            <a:endParaRPr sz="2000"/>
          </a:p>
          <a:p>
            <a:pPr indent="0" lvl="0" marL="0" rtl="0" algn="l">
              <a:lnSpc>
                <a:spcPct val="100000"/>
              </a:lnSpc>
              <a:spcBef>
                <a:spcPts val="0"/>
              </a:spcBef>
              <a:spcAft>
                <a:spcPts val="0"/>
              </a:spcAft>
              <a:buNone/>
            </a:pPr>
            <a:r>
              <a:t/>
            </a:r>
            <a:endParaRPr sz="2000"/>
          </a:p>
          <a:p>
            <a:pPr indent="0" lvl="0" marL="0" rtl="0" algn="l">
              <a:lnSpc>
                <a:spcPct val="100000"/>
              </a:lnSpc>
              <a:spcBef>
                <a:spcPts val="0"/>
              </a:spcBef>
              <a:spcAft>
                <a:spcPts val="0"/>
              </a:spcAft>
              <a:buNone/>
            </a:pPr>
            <a:r>
              <a:t/>
            </a:r>
            <a:endParaRPr sz="2000"/>
          </a:p>
          <a:p>
            <a:pPr indent="0" lvl="0" marL="0" rtl="0" algn="l">
              <a:lnSpc>
                <a:spcPct val="100000"/>
              </a:lnSpc>
              <a:spcBef>
                <a:spcPts val="0"/>
              </a:spcBef>
              <a:spcAft>
                <a:spcPts val="0"/>
              </a:spcAft>
              <a:buNone/>
            </a:pPr>
            <a:r>
              <a:t/>
            </a:r>
            <a:endParaRPr sz="2000"/>
          </a:p>
        </p:txBody>
      </p:sp>
      <p:sp>
        <p:nvSpPr>
          <p:cNvPr id="328" name="Google Shape;328;p47"/>
          <p:cNvSpPr txBox="1"/>
          <p:nvPr/>
        </p:nvSpPr>
        <p:spPr>
          <a:xfrm>
            <a:off x="404650" y="4111675"/>
            <a:ext cx="9270600" cy="8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FF"/>
                </a:solidFill>
              </a:rPr>
              <a:t>• let (ys,zs) = splitAt 1 xs in ys ++ [9] ++ zs</a:t>
            </a:r>
            <a:endParaRPr sz="2000">
              <a:solidFill>
                <a:srgbClr val="0000FF"/>
              </a:solidFill>
            </a:endParaRPr>
          </a:p>
          <a:p>
            <a:pPr indent="0" lvl="0" marL="0" rtl="0" algn="l">
              <a:spcBef>
                <a:spcPts val="0"/>
              </a:spcBef>
              <a:spcAft>
                <a:spcPts val="0"/>
              </a:spcAft>
              <a:buNone/>
            </a:pPr>
            <a:r>
              <a:rPr lang="en" sz="2000">
                <a:solidFill>
                  <a:srgbClr val="0000FF"/>
                </a:solidFill>
              </a:rPr>
              <a:t>• let (ys,zs) = splitAt 1 a in ys ++ (tail zs)</a:t>
            </a:r>
            <a:endParaRPr sz="2000">
              <a:solidFill>
                <a:srgbClr val="0000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2" name="Shape 332"/>
        <p:cNvGrpSpPr/>
        <p:nvPr/>
      </p:nvGrpSpPr>
      <p:grpSpPr>
        <a:xfrm>
          <a:off x="0" y="0"/>
          <a:ext cx="0" cy="0"/>
          <a:chOff x="0" y="0"/>
          <a:chExt cx="0" cy="0"/>
        </a:xfrm>
      </p:grpSpPr>
      <p:sp>
        <p:nvSpPr>
          <p:cNvPr id="333" name="Google Shape;333;p48"/>
          <p:cNvSpPr txBox="1"/>
          <p:nvPr/>
        </p:nvSpPr>
        <p:spPr>
          <a:xfrm>
            <a:off x="430212" y="452438"/>
            <a:ext cx="8178900" cy="7929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rPr lang="en" sz="2000">
                <a:solidFill>
                  <a:schemeClr val="dk2"/>
                </a:solidFill>
              </a:rPr>
              <a:t>Changing the order of the generators changes the order of the elements in the final list:</a:t>
            </a:r>
            <a:endParaRPr/>
          </a:p>
        </p:txBody>
      </p:sp>
      <p:sp>
        <p:nvSpPr>
          <p:cNvPr id="334" name="Google Shape;334;p48"/>
          <p:cNvSpPr txBox="1"/>
          <p:nvPr/>
        </p:nvSpPr>
        <p:spPr>
          <a:xfrm>
            <a:off x="1217612" y="1821656"/>
            <a:ext cx="6997800" cy="890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&gt; [(x,y) | y ← [1..2], x ← [1..3]]</a:t>
            </a:r>
            <a:endParaRPr/>
          </a:p>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[(1,1),(2,1),(3,1),(1,2),(2,2),(3,2)]</a:t>
            </a:r>
            <a:endParaRPr/>
          </a:p>
        </p:txBody>
      </p:sp>
      <p:sp>
        <p:nvSpPr>
          <p:cNvPr id="335" name="Google Shape;335;p48"/>
          <p:cNvSpPr txBox="1"/>
          <p:nvPr/>
        </p:nvSpPr>
        <p:spPr>
          <a:xfrm>
            <a:off x="430212" y="3288506"/>
            <a:ext cx="8264400" cy="10977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rPr lang="en" sz="2000">
                <a:solidFill>
                  <a:schemeClr val="dk2"/>
                </a:solidFill>
              </a:rPr>
              <a:t>Multiple generators are like nested loops, with later generators as more deeply nested loops whose variables change value more frequently.</a:t>
            </a:r>
            <a:endParaRPr sz="2000">
              <a:solidFill>
                <a:schemeClr val="dk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9" name="Shape 339"/>
        <p:cNvGrpSpPr/>
        <p:nvPr/>
      </p:nvGrpSpPr>
      <p:grpSpPr>
        <a:xfrm>
          <a:off x="0" y="0"/>
          <a:ext cx="0" cy="0"/>
          <a:chOff x="0" y="0"/>
          <a:chExt cx="0" cy="0"/>
        </a:xfrm>
      </p:grpSpPr>
      <p:sp>
        <p:nvSpPr>
          <p:cNvPr id="340" name="Google Shape;340;p49"/>
          <p:cNvSpPr txBox="1"/>
          <p:nvPr>
            <p:ph type="title"/>
          </p:nvPr>
        </p:nvSpPr>
        <p:spPr>
          <a:xfrm>
            <a:off x="311700" y="333769"/>
            <a:ext cx="8520600" cy="42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Black"/>
              <a:buNone/>
            </a:pPr>
            <a:r>
              <a:rPr lang="en"/>
              <a:t>Dependant Generators</a:t>
            </a:r>
            <a:endParaRPr/>
          </a:p>
        </p:txBody>
      </p:sp>
      <p:sp>
        <p:nvSpPr>
          <p:cNvPr id="341" name="Google Shape;341;p49"/>
          <p:cNvSpPr txBox="1"/>
          <p:nvPr/>
        </p:nvSpPr>
        <p:spPr>
          <a:xfrm>
            <a:off x="415925" y="1214438"/>
            <a:ext cx="8099400" cy="7098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rPr lang="en" sz="2000">
                <a:solidFill>
                  <a:schemeClr val="dk2"/>
                </a:solidFill>
              </a:rPr>
              <a:t>Later generators can depend on the variables that are introduced by earlier generators.</a:t>
            </a:r>
            <a:endParaRPr sz="2000">
              <a:solidFill>
                <a:schemeClr val="dk2"/>
              </a:solidFill>
            </a:endParaRPr>
          </a:p>
        </p:txBody>
      </p:sp>
      <p:sp>
        <p:nvSpPr>
          <p:cNvPr id="342" name="Google Shape;342;p49"/>
          <p:cNvSpPr txBox="1"/>
          <p:nvPr/>
        </p:nvSpPr>
        <p:spPr>
          <a:xfrm>
            <a:off x="1500187" y="2507456"/>
            <a:ext cx="6308700" cy="370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[(x,y) | x ← [1..3], y ← [x..3]]</a:t>
            </a:r>
            <a:endParaRPr/>
          </a:p>
        </p:txBody>
      </p:sp>
      <p:sp>
        <p:nvSpPr>
          <p:cNvPr id="343" name="Google Shape;343;p49"/>
          <p:cNvSpPr/>
          <p:nvPr/>
        </p:nvSpPr>
        <p:spPr>
          <a:xfrm>
            <a:off x="311700" y="3551625"/>
            <a:ext cx="8426100" cy="1294500"/>
          </a:xfrm>
          <a:prstGeom prst="wedgeRoundRectCallout">
            <a:avLst>
              <a:gd fmla="val 7791" name="adj1"/>
              <a:gd fmla="val -103945" name="adj2"/>
              <a:gd fmla="val 0" name="adj3"/>
            </a:avLst>
          </a:prstGeom>
          <a:no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The list [(1,1),(1,2),(1,3),(2,2),(2,3),(3,3)]</a:t>
            </a:r>
            <a:endParaRPr/>
          </a:p>
          <a:p>
            <a:pPr indent="0" lvl="0" marL="0" marR="0" rtl="0" algn="ctr">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of all pairs of numbers (x,y) such that x,y are elements of the list [1..3] and x ≤ y.</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7" name="Shape 347"/>
        <p:cNvGrpSpPr/>
        <p:nvPr/>
      </p:nvGrpSpPr>
      <p:grpSpPr>
        <a:xfrm>
          <a:off x="0" y="0"/>
          <a:ext cx="0" cy="0"/>
          <a:chOff x="0" y="0"/>
          <a:chExt cx="0" cy="0"/>
        </a:xfrm>
      </p:grpSpPr>
      <p:sp>
        <p:nvSpPr>
          <p:cNvPr id="348" name="Google Shape;348;p50"/>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349" name="Google Shape;349;p50"/>
          <p:cNvSpPr txBox="1"/>
          <p:nvPr/>
        </p:nvSpPr>
        <p:spPr>
          <a:xfrm>
            <a:off x="390525" y="389334"/>
            <a:ext cx="8099400" cy="709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Using a dependant generator we can define the library function that concatenates a list of lists:</a:t>
            </a:r>
            <a:endParaRPr sz="2000">
              <a:solidFill>
                <a:schemeClr val="dk2"/>
              </a:solidFill>
            </a:endParaRPr>
          </a:p>
        </p:txBody>
      </p:sp>
      <p:sp>
        <p:nvSpPr>
          <p:cNvPr id="350" name="Google Shape;350;p50"/>
          <p:cNvSpPr txBox="1"/>
          <p:nvPr/>
        </p:nvSpPr>
        <p:spPr>
          <a:xfrm>
            <a:off x="1117600" y="1602581"/>
            <a:ext cx="6861300" cy="726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concat    :: [[a]] → [a]</a:t>
            </a:r>
            <a:endParaRPr/>
          </a:p>
          <a:p>
            <a:pPr indent="0" lvl="0" marL="0" marR="0" rtl="0" algn="l">
              <a:lnSpc>
                <a:spcPct val="12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concat xss = [x | xs ← xss, x ← xs]</a:t>
            </a:r>
            <a:endParaRPr/>
          </a:p>
        </p:txBody>
      </p:sp>
      <p:sp>
        <p:nvSpPr>
          <p:cNvPr id="351" name="Google Shape;351;p50"/>
          <p:cNvSpPr txBox="1"/>
          <p:nvPr/>
        </p:nvSpPr>
        <p:spPr>
          <a:xfrm>
            <a:off x="390525" y="2832497"/>
            <a:ext cx="2381100" cy="389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For example:</a:t>
            </a:r>
            <a:endParaRPr sz="2000">
              <a:solidFill>
                <a:schemeClr val="dk2"/>
              </a:solidFill>
            </a:endParaRPr>
          </a:p>
        </p:txBody>
      </p:sp>
      <p:sp>
        <p:nvSpPr>
          <p:cNvPr id="352" name="Google Shape;352;p50"/>
          <p:cNvSpPr txBox="1"/>
          <p:nvPr/>
        </p:nvSpPr>
        <p:spPr>
          <a:xfrm>
            <a:off x="1117600" y="3754040"/>
            <a:ext cx="5340300" cy="890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&gt; concat [[1,2,3],[4,5],[6]]</a:t>
            </a:r>
            <a:endParaRPr/>
          </a:p>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[1,2,3,4,5,6]</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1"/>
          <p:cNvSpPr txBox="1"/>
          <p:nvPr>
            <p:ph idx="1" type="body"/>
          </p:nvPr>
        </p:nvSpPr>
        <p:spPr>
          <a:xfrm>
            <a:off x="544100" y="11423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000"/>
              <a:t>• </a:t>
            </a:r>
            <a:r>
              <a:rPr lang="en" sz="2000"/>
              <a:t>[x*2 | x &lt;- [1..10]]</a:t>
            </a:r>
            <a:endParaRPr sz="2000"/>
          </a:p>
          <a:p>
            <a:pPr indent="0" lvl="0" marL="0" rtl="0" algn="l">
              <a:lnSpc>
                <a:spcPct val="100000"/>
              </a:lnSpc>
              <a:spcBef>
                <a:spcPts val="0"/>
              </a:spcBef>
              <a:spcAft>
                <a:spcPts val="0"/>
              </a:spcAft>
              <a:buClr>
                <a:schemeClr val="dk1"/>
              </a:buClr>
              <a:buSzPts val="1100"/>
              <a:buFont typeface="Arial"/>
              <a:buNone/>
            </a:pPr>
            <a:r>
              <a:rPr lang="en" sz="2000"/>
              <a:t>• [x*2 | x &lt;- [1..100], x `mod` 2 == 0]</a:t>
            </a:r>
            <a:endParaRPr sz="2000"/>
          </a:p>
          <a:p>
            <a:pPr indent="0" lvl="0" marL="0" rtl="0" algn="l">
              <a:lnSpc>
                <a:spcPct val="100000"/>
              </a:lnSpc>
              <a:spcBef>
                <a:spcPts val="0"/>
              </a:spcBef>
              <a:spcAft>
                <a:spcPts val="0"/>
              </a:spcAft>
              <a:buClr>
                <a:schemeClr val="dk1"/>
              </a:buClr>
              <a:buSzPts val="1100"/>
              <a:buFont typeface="Arial"/>
              <a:buNone/>
            </a:pPr>
            <a:r>
              <a:rPr lang="en" sz="2000"/>
              <a:t>• [ x | x &lt;- [10..20], x /= 13, x /= 15, x /= 17]</a:t>
            </a:r>
            <a:endParaRPr sz="2000"/>
          </a:p>
          <a:p>
            <a:pPr indent="0" lvl="0" marL="0" rtl="0" algn="l">
              <a:lnSpc>
                <a:spcPct val="100000"/>
              </a:lnSpc>
              <a:spcBef>
                <a:spcPts val="0"/>
              </a:spcBef>
              <a:spcAft>
                <a:spcPts val="0"/>
              </a:spcAft>
              <a:buClr>
                <a:schemeClr val="dk1"/>
              </a:buClr>
              <a:buSzPts val="1100"/>
              <a:buFont typeface="Arial"/>
              <a:buNone/>
            </a:pPr>
            <a:r>
              <a:rPr lang="en" sz="2000"/>
              <a:t>• [x | x &lt;- [1..100], x `mod` 7 == 0, x &gt;= 50]</a:t>
            </a:r>
            <a:endParaRPr sz="2000"/>
          </a:p>
          <a:p>
            <a:pPr indent="0" lvl="0" marL="0" rtl="0" algn="l">
              <a:lnSpc>
                <a:spcPct val="100000"/>
              </a:lnSpc>
              <a:spcBef>
                <a:spcPts val="0"/>
              </a:spcBef>
              <a:spcAft>
                <a:spcPts val="0"/>
              </a:spcAft>
              <a:buClr>
                <a:schemeClr val="dk1"/>
              </a:buClr>
              <a:buSzPts val="1100"/>
              <a:buFont typeface="Arial"/>
              <a:buNone/>
            </a:pPr>
            <a:r>
              <a:rPr lang="en" sz="2000"/>
              <a:t>• [x^2 | x &lt;- [1..10]]</a:t>
            </a:r>
            <a:endParaRPr sz="2000"/>
          </a:p>
          <a:p>
            <a:pPr indent="0" lvl="0" marL="0" rtl="0" algn="l">
              <a:lnSpc>
                <a:spcPct val="100000"/>
              </a:lnSpc>
              <a:spcBef>
                <a:spcPts val="0"/>
              </a:spcBef>
              <a:spcAft>
                <a:spcPts val="0"/>
              </a:spcAft>
              <a:buClr>
                <a:schemeClr val="dk1"/>
              </a:buClr>
              <a:buSzPts val="1100"/>
              <a:buFont typeface="Arial"/>
              <a:buNone/>
            </a:pPr>
            <a:r>
              <a:rPr lang="en" sz="2000"/>
              <a:t>• [2^x | x &lt;- [1..10]]</a:t>
            </a:r>
            <a:endParaRPr sz="2000"/>
          </a:p>
          <a:p>
            <a:pPr indent="0" lvl="0" marL="0" rtl="0" algn="l">
              <a:lnSpc>
                <a:spcPct val="100000"/>
              </a:lnSpc>
              <a:spcBef>
                <a:spcPts val="0"/>
              </a:spcBef>
              <a:spcAft>
                <a:spcPts val="0"/>
              </a:spcAft>
              <a:buClr>
                <a:schemeClr val="dk1"/>
              </a:buClr>
              <a:buSzPts val="1100"/>
              <a:buFont typeface="Arial"/>
              <a:buNone/>
            </a:pPr>
            <a:r>
              <a:rPr lang="en" sz="2000"/>
              <a:t>• [ c|</a:t>
            </a:r>
            <a:r>
              <a:rPr lang="en" sz="2000"/>
              <a:t> </a:t>
            </a:r>
            <a:r>
              <a:rPr lang="en" sz="2000"/>
              <a:t> c &lt;- “Hahaha! Ahahaha!", c `elem` ['A'..'Z']]</a:t>
            </a:r>
            <a:endParaRPr sz="2000"/>
          </a:p>
          <a:p>
            <a:pPr indent="0" lvl="0" marL="0" rtl="0" algn="l">
              <a:lnSpc>
                <a:spcPct val="100000"/>
              </a:lnSpc>
              <a:spcBef>
                <a:spcPts val="0"/>
              </a:spcBef>
              <a:spcAft>
                <a:spcPts val="0"/>
              </a:spcAft>
              <a:buClr>
                <a:schemeClr val="dk1"/>
              </a:buClr>
              <a:buSzPts val="1100"/>
              <a:buFont typeface="Arial"/>
              <a:buNone/>
            </a:pPr>
            <a:r>
              <a:t/>
            </a:r>
            <a:endParaRPr sz="2000"/>
          </a:p>
          <a:p>
            <a:pPr indent="0" lvl="0" marL="0" rtl="0" algn="l">
              <a:lnSpc>
                <a:spcPct val="100000"/>
              </a:lnSpc>
              <a:spcBef>
                <a:spcPts val="0"/>
              </a:spcBef>
              <a:spcAft>
                <a:spcPts val="0"/>
              </a:spcAft>
              <a:buClr>
                <a:schemeClr val="dk1"/>
              </a:buClr>
              <a:buSzPts val="1100"/>
              <a:buFont typeface="Arial"/>
              <a:buNone/>
            </a:pPr>
            <a:r>
              <a:t/>
            </a:r>
            <a:endParaRPr sz="2000"/>
          </a:p>
          <a:p>
            <a:pPr indent="0" lvl="0" marL="0" rtl="0" algn="l">
              <a:lnSpc>
                <a:spcPct val="100000"/>
              </a:lnSpc>
              <a:spcBef>
                <a:spcPts val="0"/>
              </a:spcBef>
              <a:spcAft>
                <a:spcPts val="0"/>
              </a:spcAft>
              <a:buClr>
                <a:schemeClr val="dk1"/>
              </a:buClr>
              <a:buSzPts val="1100"/>
              <a:buFont typeface="Arial"/>
              <a:buNone/>
            </a:pPr>
            <a:r>
              <a:rPr lang="en" sz="2000"/>
              <a:t>3 + 4 infix                 6 `mod` 4</a:t>
            </a:r>
            <a:endParaRPr sz="2000"/>
          </a:p>
          <a:p>
            <a:pPr indent="-355600" lvl="0" marL="457200" rtl="0" algn="l">
              <a:lnSpc>
                <a:spcPct val="100000"/>
              </a:lnSpc>
              <a:spcBef>
                <a:spcPts val="0"/>
              </a:spcBef>
              <a:spcAft>
                <a:spcPts val="0"/>
              </a:spcAft>
              <a:buSzPts val="2000"/>
              <a:buChar char="+"/>
            </a:pPr>
            <a:r>
              <a:rPr lang="en" sz="2000"/>
              <a:t>3 4 prefix            mod 6 2  ( default)</a:t>
            </a:r>
            <a:endParaRPr sz="2000"/>
          </a:p>
          <a:p>
            <a:pPr indent="0" lvl="0" marL="0" rtl="0" algn="l">
              <a:lnSpc>
                <a:spcPct val="100000"/>
              </a:lnSpc>
              <a:spcBef>
                <a:spcPts val="0"/>
              </a:spcBef>
              <a:spcAft>
                <a:spcPts val="0"/>
              </a:spcAft>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Programming</a:t>
            </a:r>
            <a:endParaRPr/>
          </a:p>
        </p:txBody>
      </p:sp>
      <p:sp>
        <p:nvSpPr>
          <p:cNvPr id="77" name="Google Shape;77;p16"/>
          <p:cNvSpPr txBox="1"/>
          <p:nvPr>
            <p:ph idx="1" type="body"/>
          </p:nvPr>
        </p:nvSpPr>
        <p:spPr>
          <a:xfrm>
            <a:off x="311700" y="1076275"/>
            <a:ext cx="8832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Pure functions (</a:t>
            </a:r>
            <a:r>
              <a:rPr lang="en"/>
              <a:t>mathematical )</a:t>
            </a:r>
            <a:endParaRPr/>
          </a:p>
          <a:p>
            <a:pPr indent="-317500" lvl="1" marL="914400" rtl="0" algn="l">
              <a:spcBef>
                <a:spcPts val="0"/>
              </a:spcBef>
              <a:spcAft>
                <a:spcPts val="0"/>
              </a:spcAft>
              <a:buSzPts val="1400"/>
              <a:buChar char="○"/>
            </a:pPr>
            <a:r>
              <a:rPr lang="en" sz="1600">
                <a:solidFill>
                  <a:srgbClr val="292929"/>
                </a:solidFill>
                <a:highlight>
                  <a:srgbClr val="FFFFFF"/>
                </a:highlight>
                <a:latin typeface="Georgia"/>
                <a:ea typeface="Georgia"/>
                <a:cs typeface="Georgia"/>
                <a:sym typeface="Georgia"/>
              </a:rPr>
              <a:t>All computation are treated as evaluation of mathematical functions. </a:t>
            </a:r>
            <a:endParaRPr sz="1600">
              <a:solidFill>
                <a:srgbClr val="292929"/>
              </a:solidFill>
              <a:highlight>
                <a:srgbClr val="FFFFFF"/>
              </a:highlight>
              <a:latin typeface="Georgia"/>
              <a:ea typeface="Georgia"/>
              <a:cs typeface="Georgia"/>
              <a:sym typeface="Georgia"/>
            </a:endParaRPr>
          </a:p>
          <a:p>
            <a:pPr indent="0" lvl="0" marL="914400" rtl="0" algn="l">
              <a:spcBef>
                <a:spcPts val="1600"/>
              </a:spcBef>
              <a:spcAft>
                <a:spcPts val="0"/>
              </a:spcAft>
              <a:buNone/>
            </a:pPr>
            <a:r>
              <a:t/>
            </a:r>
            <a:endParaRPr sz="1600">
              <a:solidFill>
                <a:srgbClr val="292929"/>
              </a:solidFill>
              <a:highlight>
                <a:srgbClr val="FFFFFF"/>
              </a:highlight>
              <a:latin typeface="Georgia"/>
              <a:ea typeface="Georgia"/>
              <a:cs typeface="Georgia"/>
              <a:sym typeface="Georgia"/>
            </a:endParaRPr>
          </a:p>
          <a:p>
            <a:pPr indent="-342900" lvl="0" marL="457200" rtl="0" algn="l">
              <a:spcBef>
                <a:spcPts val="0"/>
              </a:spcBef>
              <a:spcAft>
                <a:spcPts val="0"/>
              </a:spcAft>
              <a:buSzPts val="1800"/>
              <a:buChar char="●"/>
            </a:pPr>
            <a:r>
              <a:rPr lang="en"/>
              <a:t>No/ less side effects</a:t>
            </a:r>
            <a:endParaRPr/>
          </a:p>
          <a:p>
            <a:pPr indent="-330200" lvl="1" marL="914400" rtl="0" algn="l">
              <a:spcBef>
                <a:spcPts val="0"/>
              </a:spcBef>
              <a:spcAft>
                <a:spcPts val="0"/>
              </a:spcAft>
              <a:buClr>
                <a:srgbClr val="292929"/>
              </a:buClr>
              <a:buSzPts val="1600"/>
              <a:buFont typeface="Georgia"/>
              <a:buChar char="○"/>
            </a:pPr>
            <a:r>
              <a:rPr lang="en" sz="1600">
                <a:solidFill>
                  <a:srgbClr val="292929"/>
                </a:solidFill>
                <a:highlight>
                  <a:schemeClr val="lt1"/>
                </a:highlight>
                <a:latin typeface="Georgia"/>
                <a:ea typeface="Georgia"/>
                <a:cs typeface="Georgia"/>
                <a:sym typeface="Georgia"/>
              </a:rPr>
              <a:t>They remember no state. The state helps in tracking the values between function calls. </a:t>
            </a:r>
            <a:endParaRPr sz="1600">
              <a:solidFill>
                <a:srgbClr val="292929"/>
              </a:solidFill>
              <a:highlight>
                <a:schemeClr val="lt1"/>
              </a:highlight>
              <a:latin typeface="Georgia"/>
              <a:ea typeface="Georgia"/>
              <a:cs typeface="Georgia"/>
              <a:sym typeface="Georgia"/>
            </a:endParaRPr>
          </a:p>
          <a:p>
            <a:pPr indent="-317500" lvl="1" marL="914400" rtl="0" algn="l">
              <a:spcBef>
                <a:spcPts val="0"/>
              </a:spcBef>
              <a:spcAft>
                <a:spcPts val="0"/>
              </a:spcAft>
              <a:buSzPts val="1400"/>
              <a:buChar char="○"/>
            </a:pPr>
            <a:r>
              <a:rPr lang="en" sz="1600">
                <a:solidFill>
                  <a:srgbClr val="292929"/>
                </a:solidFill>
                <a:highlight>
                  <a:schemeClr val="lt1"/>
                </a:highlight>
                <a:latin typeface="Georgia"/>
                <a:ea typeface="Georgia"/>
                <a:cs typeface="Georgia"/>
                <a:sym typeface="Georgia"/>
              </a:rPr>
              <a:t>return value is the same for the same arguments ( for a given input, output is same)</a:t>
            </a:r>
            <a:endParaRPr sz="1600">
              <a:solidFill>
                <a:srgbClr val="292929"/>
              </a:solidFill>
              <a:highlight>
                <a:schemeClr val="lt1"/>
              </a:highlight>
              <a:latin typeface="Georgia"/>
              <a:ea typeface="Georgia"/>
              <a:cs typeface="Georgia"/>
              <a:sym typeface="Georgia"/>
            </a:endParaRPr>
          </a:p>
          <a:p>
            <a:pPr indent="-330200" lvl="1" marL="914400" rtl="0" algn="l">
              <a:spcBef>
                <a:spcPts val="0"/>
              </a:spcBef>
              <a:spcAft>
                <a:spcPts val="0"/>
              </a:spcAft>
              <a:buClr>
                <a:srgbClr val="292929"/>
              </a:buClr>
              <a:buSzPts val="1600"/>
              <a:buFont typeface="Georgia"/>
              <a:buChar char="○"/>
            </a:pPr>
            <a:r>
              <a:rPr lang="en" sz="1600">
                <a:solidFill>
                  <a:srgbClr val="292929"/>
                </a:solidFill>
                <a:highlight>
                  <a:schemeClr val="lt1"/>
                </a:highlight>
                <a:latin typeface="Georgia"/>
                <a:ea typeface="Georgia"/>
                <a:cs typeface="Georgia"/>
                <a:sym typeface="Georgia"/>
              </a:rPr>
              <a:t>No effect of local/ global values</a:t>
            </a:r>
            <a:endParaRPr sz="1600">
              <a:solidFill>
                <a:srgbClr val="292929"/>
              </a:solidFill>
              <a:highlight>
                <a:schemeClr val="lt1"/>
              </a:highlight>
              <a:latin typeface="Georgia"/>
              <a:ea typeface="Georgia"/>
              <a:cs typeface="Georgia"/>
              <a:sym typeface="Georgia"/>
            </a:endParaRPr>
          </a:p>
          <a:p>
            <a:pPr indent="0" lvl="0" marL="914400" rtl="0" algn="l">
              <a:spcBef>
                <a:spcPts val="1600"/>
              </a:spcBef>
              <a:spcAft>
                <a:spcPts val="0"/>
              </a:spcAft>
              <a:buNone/>
            </a:pPr>
            <a:r>
              <a:t/>
            </a:r>
            <a:endParaRPr sz="1600">
              <a:solidFill>
                <a:srgbClr val="292929"/>
              </a:solidFill>
              <a:highlight>
                <a:schemeClr val="lt1"/>
              </a:highlight>
              <a:latin typeface="Georgia"/>
              <a:ea typeface="Georgia"/>
              <a:cs typeface="Georgia"/>
              <a:sym typeface="Georgia"/>
            </a:endParaRPr>
          </a:p>
          <a:p>
            <a:pPr indent="-342900" lvl="0" marL="457200" rtl="0" algn="l">
              <a:spcBef>
                <a:spcPts val="0"/>
              </a:spcBef>
              <a:spcAft>
                <a:spcPts val="0"/>
              </a:spcAft>
              <a:buSzPts val="1800"/>
              <a:buChar char="●"/>
            </a:pPr>
            <a:r>
              <a:rPr lang="en"/>
              <a:t>Immutable</a:t>
            </a:r>
            <a:endParaRPr/>
          </a:p>
          <a:p>
            <a:pPr indent="-317500" lvl="1" marL="914400" rtl="0" algn="l">
              <a:spcBef>
                <a:spcPts val="0"/>
              </a:spcBef>
              <a:spcAft>
                <a:spcPts val="0"/>
              </a:spcAft>
              <a:buSzPts val="1400"/>
              <a:buChar char="○"/>
            </a:pPr>
            <a:r>
              <a:rPr lang="en" sz="1600">
                <a:solidFill>
                  <a:srgbClr val="292929"/>
                </a:solidFill>
                <a:highlight>
                  <a:srgbClr val="FFFFFF"/>
                </a:highlight>
                <a:latin typeface="Georgia"/>
                <a:ea typeface="Georgia"/>
                <a:cs typeface="Georgia"/>
                <a:sym typeface="Georgia"/>
              </a:rPr>
              <a:t>unable to change.</a:t>
            </a:r>
            <a:endParaRPr sz="1600">
              <a:solidFill>
                <a:srgbClr val="292929"/>
              </a:solidFill>
              <a:highlight>
                <a:srgbClr val="FFFFFF"/>
              </a:highlight>
              <a:latin typeface="Georgia"/>
              <a:ea typeface="Georgia"/>
              <a:cs typeface="Georgia"/>
              <a:sym typeface="Georgia"/>
            </a:endParaRPr>
          </a:p>
          <a:p>
            <a:pPr indent="-295275" lvl="1" marL="914400" rtl="0" algn="l">
              <a:spcBef>
                <a:spcPts val="0"/>
              </a:spcBef>
              <a:spcAft>
                <a:spcPts val="0"/>
              </a:spcAft>
              <a:buClr>
                <a:srgbClr val="3C4043"/>
              </a:buClr>
              <a:buSzPts val="1050"/>
              <a:buChar char="○"/>
            </a:pPr>
            <a:r>
              <a:rPr lang="en" sz="1600">
                <a:solidFill>
                  <a:srgbClr val="292929"/>
                </a:solidFill>
                <a:highlight>
                  <a:srgbClr val="FFFFFF"/>
                </a:highlight>
                <a:latin typeface="Georgia"/>
                <a:ea typeface="Georgia"/>
                <a:cs typeface="Georgia"/>
                <a:sym typeface="Georgia"/>
              </a:rPr>
              <a:t>functional programs do not maintain state, the data they work with is immutable. we create values or objects by initializing them. If we need, we create a new one</a:t>
            </a:r>
            <a:endParaRPr sz="1600">
              <a:solidFill>
                <a:srgbClr val="292929"/>
              </a:solidFill>
              <a:highlight>
                <a:srgbClr val="FFFFFF"/>
              </a:highlight>
              <a:latin typeface="Georgia"/>
              <a:ea typeface="Georgia"/>
              <a:cs typeface="Georgia"/>
              <a:sym typeface="Georgia"/>
            </a:endParaRPr>
          </a:p>
          <a:p>
            <a:pPr indent="0" lvl="0" marL="457200" rtl="0" algn="l">
              <a:spcBef>
                <a:spcPts val="1600"/>
              </a:spcBef>
              <a:spcAft>
                <a:spcPts val="0"/>
              </a:spcAft>
              <a:buNone/>
            </a:pPr>
            <a:r>
              <a:t/>
            </a:r>
            <a:endParaRPr sz="1600">
              <a:solidFill>
                <a:srgbClr val="292929"/>
              </a:solidFill>
              <a:highlight>
                <a:schemeClr val="lt1"/>
              </a:highlight>
              <a:latin typeface="Georgia"/>
              <a:ea typeface="Georgia"/>
              <a:cs typeface="Georgia"/>
              <a:sym typeface="Georgia"/>
            </a:endParaRPr>
          </a:p>
          <a:p>
            <a:pPr indent="0" lvl="0" marL="457200" rtl="0" algn="l">
              <a:spcBef>
                <a:spcPts val="1600"/>
              </a:spcBef>
              <a:spcAft>
                <a:spcPts val="16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write a Haskell program</a:t>
            </a:r>
            <a:endParaRPr/>
          </a:p>
        </p:txBody>
      </p:sp>
      <p:sp>
        <p:nvSpPr>
          <p:cNvPr id="364" name="Google Shape;364;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Refer example given in drive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a:t>
            </a:r>
            <a:endParaRPr/>
          </a:p>
        </p:txBody>
      </p:sp>
      <p:sp>
        <p:nvSpPr>
          <p:cNvPr id="370" name="Google Shape;370;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000">
              <a:solidFill>
                <a:srgbClr val="0000FF"/>
              </a:solidFill>
            </a:endParaRPr>
          </a:p>
          <a:p>
            <a:pPr indent="0" lvl="0" marL="0" rtl="0" algn="ctr">
              <a:spcBef>
                <a:spcPts val="1600"/>
              </a:spcBef>
              <a:spcAft>
                <a:spcPts val="0"/>
              </a:spcAft>
              <a:buNone/>
            </a:pPr>
            <a:r>
              <a:t/>
            </a:r>
            <a:endParaRPr sz="2000"/>
          </a:p>
          <a:p>
            <a:pPr indent="0" lvl="0" marL="0" rtl="0" algn="ctr">
              <a:spcBef>
                <a:spcPts val="1600"/>
              </a:spcBef>
              <a:spcAft>
                <a:spcPts val="0"/>
              </a:spcAft>
              <a:buNone/>
            </a:pPr>
            <a:r>
              <a:t/>
            </a:r>
            <a:endParaRPr sz="2000"/>
          </a:p>
          <a:p>
            <a:pPr indent="-355600" lvl="0" marL="457200" rtl="0" algn="l">
              <a:spcBef>
                <a:spcPts val="1600"/>
              </a:spcBef>
              <a:spcAft>
                <a:spcPts val="0"/>
              </a:spcAft>
              <a:buSzPts val="2000"/>
              <a:buChar char="●"/>
            </a:pPr>
            <a:r>
              <a:rPr lang="en" sz="2000"/>
              <a:t>No </a:t>
            </a:r>
            <a:r>
              <a:rPr lang="en" sz="2000"/>
              <a:t>parentheses</a:t>
            </a:r>
            <a:r>
              <a:rPr lang="en" sz="2000"/>
              <a:t> </a:t>
            </a:r>
            <a:endParaRPr sz="2000"/>
          </a:p>
          <a:p>
            <a:pPr indent="-355600" lvl="0" marL="457200" rtl="0" algn="l">
              <a:spcBef>
                <a:spcPts val="0"/>
              </a:spcBef>
              <a:spcAft>
                <a:spcPts val="0"/>
              </a:spcAft>
              <a:buSzPts val="2000"/>
              <a:buChar char="●"/>
            </a:pPr>
            <a:r>
              <a:rPr lang="en" sz="2000"/>
              <a:t>No commas</a:t>
            </a:r>
            <a:endParaRPr sz="2000"/>
          </a:p>
          <a:p>
            <a:pPr indent="-355600" lvl="0" marL="457200" rtl="0" algn="l">
              <a:spcBef>
                <a:spcPts val="0"/>
              </a:spcBef>
              <a:spcAft>
                <a:spcPts val="0"/>
              </a:spcAft>
              <a:buSzPts val="2000"/>
              <a:buChar char="●"/>
            </a:pPr>
            <a:r>
              <a:rPr lang="en" sz="2000"/>
              <a:t>To call </a:t>
            </a:r>
            <a:endParaRPr sz="2000"/>
          </a:p>
          <a:p>
            <a:pPr indent="0" lvl="0" marL="457200" rtl="0" algn="l">
              <a:spcBef>
                <a:spcPts val="0"/>
              </a:spcBef>
              <a:spcAft>
                <a:spcPts val="0"/>
              </a:spcAft>
              <a:buNone/>
            </a:pPr>
            <a:r>
              <a:rPr lang="en" sz="2000">
                <a:solidFill>
                  <a:srgbClr val="0000FF"/>
                </a:solidFill>
              </a:rPr>
              <a:t>name   arg1 arg2 … argn</a:t>
            </a:r>
            <a:endParaRPr sz="2000">
              <a:solidFill>
                <a:srgbClr val="0000FF"/>
              </a:solidFill>
            </a:endParaRPr>
          </a:p>
          <a:p>
            <a:pPr indent="-355600" lvl="0" marL="457200" rtl="0" algn="l">
              <a:spcBef>
                <a:spcPts val="0"/>
              </a:spcBef>
              <a:spcAft>
                <a:spcPts val="0"/>
              </a:spcAft>
              <a:buClr>
                <a:srgbClr val="000000"/>
              </a:buClr>
              <a:buSzPts val="2000"/>
              <a:buChar char="●"/>
            </a:pPr>
            <a:r>
              <a:rPr lang="en" sz="2000"/>
              <a:t>No return but the evaluation of expression is returned</a:t>
            </a:r>
            <a:endParaRPr sz="2000"/>
          </a:p>
          <a:p>
            <a:pPr indent="0" lvl="0" marL="0" rtl="0" algn="ctr">
              <a:spcBef>
                <a:spcPts val="0"/>
              </a:spcBef>
              <a:spcAft>
                <a:spcPts val="1600"/>
              </a:spcAft>
              <a:buNone/>
            </a:pPr>
            <a:r>
              <a:t/>
            </a:r>
            <a:endParaRPr sz="2000"/>
          </a:p>
        </p:txBody>
      </p:sp>
      <p:cxnSp>
        <p:nvCxnSpPr>
          <p:cNvPr id="371" name="Google Shape;371;p53"/>
          <p:cNvCxnSpPr/>
          <p:nvPr/>
        </p:nvCxnSpPr>
        <p:spPr>
          <a:xfrm flipH="1" rot="10800000">
            <a:off x="2503575" y="1637600"/>
            <a:ext cx="272700" cy="444600"/>
          </a:xfrm>
          <a:prstGeom prst="straightConnector1">
            <a:avLst/>
          </a:prstGeom>
          <a:noFill/>
          <a:ln cap="flat" cmpd="sng" w="9525">
            <a:solidFill>
              <a:schemeClr val="dk2"/>
            </a:solidFill>
            <a:prstDash val="solid"/>
            <a:round/>
            <a:headEnd len="med" w="med" type="none"/>
            <a:tailEnd len="med" w="med" type="triangle"/>
          </a:ln>
        </p:spPr>
      </p:cxnSp>
      <p:sp>
        <p:nvSpPr>
          <p:cNvPr id="372" name="Google Shape;372;p53"/>
          <p:cNvSpPr/>
          <p:nvPr/>
        </p:nvSpPr>
        <p:spPr>
          <a:xfrm>
            <a:off x="5453350" y="1629750"/>
            <a:ext cx="148800" cy="477300"/>
          </a:xfrm>
          <a:prstGeom prst="rightBracket">
            <a:avLst>
              <a:gd fmla="val 37516"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3"/>
          <p:cNvSpPr/>
          <p:nvPr/>
        </p:nvSpPr>
        <p:spPr>
          <a:xfrm>
            <a:off x="3408350" y="1629750"/>
            <a:ext cx="210600" cy="4152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3"/>
          <p:cNvSpPr txBox="1"/>
          <p:nvPr/>
        </p:nvSpPr>
        <p:spPr>
          <a:xfrm>
            <a:off x="3817375" y="1586550"/>
            <a:ext cx="1251900" cy="4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Argument list</a:t>
            </a:r>
            <a:endParaRPr/>
          </a:p>
        </p:txBody>
      </p:sp>
      <p:cxnSp>
        <p:nvCxnSpPr>
          <p:cNvPr id="375" name="Google Shape;375;p53"/>
          <p:cNvCxnSpPr/>
          <p:nvPr/>
        </p:nvCxnSpPr>
        <p:spPr>
          <a:xfrm rot="10800000">
            <a:off x="6184475" y="1630575"/>
            <a:ext cx="260400" cy="430500"/>
          </a:xfrm>
          <a:prstGeom prst="straightConnector1">
            <a:avLst/>
          </a:prstGeom>
          <a:noFill/>
          <a:ln cap="flat" cmpd="sng" w="9525">
            <a:solidFill>
              <a:schemeClr val="dk2"/>
            </a:solidFill>
            <a:prstDash val="solid"/>
            <a:round/>
            <a:headEnd len="med" w="med" type="none"/>
            <a:tailEnd len="med" w="med" type="triangle"/>
          </a:ln>
        </p:spPr>
      </p:cxnSp>
      <p:sp>
        <p:nvSpPr>
          <p:cNvPr id="376" name="Google Shape;376;p53"/>
          <p:cNvSpPr txBox="1"/>
          <p:nvPr/>
        </p:nvSpPr>
        <p:spPr>
          <a:xfrm>
            <a:off x="1958250" y="2218525"/>
            <a:ext cx="1350900" cy="4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Module name</a:t>
            </a:r>
            <a:endParaRPr/>
          </a:p>
        </p:txBody>
      </p:sp>
      <p:sp>
        <p:nvSpPr>
          <p:cNvPr id="377" name="Google Shape;377;p53"/>
          <p:cNvSpPr txBox="1"/>
          <p:nvPr/>
        </p:nvSpPr>
        <p:spPr>
          <a:xfrm>
            <a:off x="6048250" y="2206125"/>
            <a:ext cx="2627400" cy="4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is </a:t>
            </a:r>
            <a:r>
              <a:rPr lang="en"/>
              <a:t>what</a:t>
            </a:r>
            <a:r>
              <a:rPr lang="en"/>
              <a:t> function returns, definition of the function</a:t>
            </a:r>
            <a:endParaRPr/>
          </a:p>
        </p:txBody>
      </p:sp>
      <p:sp>
        <p:nvSpPr>
          <p:cNvPr id="378" name="Google Shape;378;p53"/>
          <p:cNvSpPr txBox="1"/>
          <p:nvPr/>
        </p:nvSpPr>
        <p:spPr>
          <a:xfrm>
            <a:off x="6531625" y="2801050"/>
            <a:ext cx="3346500" cy="13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  Eg:  </a:t>
            </a:r>
            <a:endParaRPr b="1" sz="2000"/>
          </a:p>
          <a:p>
            <a:pPr indent="0" lvl="0" marL="0" rtl="0" algn="l">
              <a:spcBef>
                <a:spcPts val="0"/>
              </a:spcBef>
              <a:spcAft>
                <a:spcPts val="0"/>
              </a:spcAft>
              <a:buNone/>
            </a:pPr>
            <a:r>
              <a:rPr b="1" lang="en" sz="2000"/>
              <a:t>  double n = 2*n</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rPr b="1" lang="en" sz="2000"/>
              <a:t>  </a:t>
            </a:r>
            <a:r>
              <a:rPr b="1" lang="en" sz="2000">
                <a:solidFill>
                  <a:srgbClr val="FF0000"/>
                </a:solidFill>
              </a:rPr>
              <a:t>double 4</a:t>
            </a:r>
            <a:endParaRPr b="1" sz="2000">
              <a:solidFill>
                <a:srgbClr val="FF0000"/>
              </a:solidFill>
            </a:endParaRPr>
          </a:p>
          <a:p>
            <a:pPr indent="0" lvl="0" marL="0" rtl="0" algn="l">
              <a:spcBef>
                <a:spcPts val="0"/>
              </a:spcBef>
              <a:spcAft>
                <a:spcPts val="0"/>
              </a:spcAft>
              <a:buClr>
                <a:schemeClr val="dk1"/>
              </a:buClr>
              <a:buSzPts val="1100"/>
              <a:buFont typeface="Arial"/>
              <a:buNone/>
            </a:pPr>
            <a:r>
              <a:rPr b="1" lang="en" sz="2000">
                <a:solidFill>
                  <a:srgbClr val="FF0000"/>
                </a:solidFill>
              </a:rPr>
              <a:t>   =&gt; 8</a:t>
            </a:r>
            <a:endParaRPr b="1" sz="2000">
              <a:solidFill>
                <a:srgbClr val="FF0000"/>
              </a:solidFill>
            </a:endParaRPr>
          </a:p>
          <a:p>
            <a:pPr indent="0" lvl="0" marL="0" rtl="0" algn="l">
              <a:spcBef>
                <a:spcPts val="0"/>
              </a:spcBef>
              <a:spcAft>
                <a:spcPts val="0"/>
              </a:spcAft>
              <a:buNone/>
            </a:pPr>
            <a:r>
              <a:t/>
            </a:r>
            <a:endParaRPr sz="2000">
              <a:solidFill>
                <a:schemeClr val="dk2"/>
              </a:solidFill>
            </a:endParaRPr>
          </a:p>
        </p:txBody>
      </p:sp>
      <p:sp>
        <p:nvSpPr>
          <p:cNvPr id="379" name="Google Shape;379;p53"/>
          <p:cNvSpPr txBox="1"/>
          <p:nvPr/>
        </p:nvSpPr>
        <p:spPr>
          <a:xfrm>
            <a:off x="2528075" y="1079263"/>
            <a:ext cx="4221600" cy="496800"/>
          </a:xfrm>
          <a:prstGeom prst="rect">
            <a:avLst/>
          </a:prstGeom>
          <a:solidFill>
            <a:schemeClr val="accent1"/>
          </a:solid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1600"/>
              </a:spcAft>
              <a:buClr>
                <a:schemeClr val="dk1"/>
              </a:buClr>
              <a:buSzPts val="1100"/>
              <a:buFont typeface="Arial"/>
              <a:buNone/>
            </a:pPr>
            <a:r>
              <a:rPr lang="en" sz="2000"/>
              <a:t>name   arg1 arg2 … argn = &lt;expr&gt;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86" name="Google Shape;386;p54"/>
          <p:cNvPicPr preferRelativeResize="0"/>
          <p:nvPr/>
        </p:nvPicPr>
        <p:blipFill>
          <a:blip r:embed="rId3">
            <a:alphaModFix/>
          </a:blip>
          <a:stretch>
            <a:fillRect/>
          </a:stretch>
        </p:blipFill>
        <p:spPr>
          <a:xfrm>
            <a:off x="132855" y="1017730"/>
            <a:ext cx="8109975" cy="29921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0" name="Shape 390"/>
        <p:cNvGrpSpPr/>
        <p:nvPr/>
      </p:nvGrpSpPr>
      <p:grpSpPr>
        <a:xfrm>
          <a:off x="0" y="0"/>
          <a:ext cx="0" cy="0"/>
          <a:chOff x="0" y="0"/>
          <a:chExt cx="0" cy="0"/>
        </a:xfrm>
      </p:grpSpPr>
      <p:sp>
        <p:nvSpPr>
          <p:cNvPr id="391" name="Google Shape;391;p55"/>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392" name="Google Shape;392;p55"/>
          <p:cNvSpPr txBox="1"/>
          <p:nvPr/>
        </p:nvSpPr>
        <p:spPr>
          <a:xfrm>
            <a:off x="465137" y="1212056"/>
            <a:ext cx="8229600" cy="1029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In mathematics, function application is denoted using parentheses, and multiplication is often denoted using juxtaposition or space</a:t>
            </a:r>
            <a:r>
              <a:rPr b="0" i="0" lang="en" sz="2800" u="none">
                <a:solidFill>
                  <a:schemeClr val="dk1"/>
                </a:solidFill>
                <a:latin typeface="Tahoma"/>
                <a:ea typeface="Tahoma"/>
                <a:cs typeface="Tahoma"/>
                <a:sym typeface="Tahoma"/>
              </a:rPr>
              <a:t>.</a:t>
            </a:r>
            <a:endParaRPr/>
          </a:p>
        </p:txBody>
      </p:sp>
      <p:sp>
        <p:nvSpPr>
          <p:cNvPr id="393" name="Google Shape;393;p55"/>
          <p:cNvSpPr txBox="1"/>
          <p:nvPr/>
        </p:nvSpPr>
        <p:spPr>
          <a:xfrm>
            <a:off x="954325" y="2775350"/>
            <a:ext cx="2292900" cy="4968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Lucida Sans"/>
              <a:buNone/>
            </a:pPr>
            <a:r>
              <a:rPr lang="en" sz="2000"/>
              <a:t>f(a,b) + c d</a:t>
            </a:r>
            <a:endParaRPr sz="2000"/>
          </a:p>
        </p:txBody>
      </p:sp>
      <p:sp>
        <p:nvSpPr>
          <p:cNvPr id="394" name="Google Shape;394;p55"/>
          <p:cNvSpPr/>
          <p:nvPr/>
        </p:nvSpPr>
        <p:spPr>
          <a:xfrm>
            <a:off x="1216450" y="3971494"/>
            <a:ext cx="7085100" cy="771600"/>
          </a:xfrm>
          <a:prstGeom prst="wedgeRoundRectCallout">
            <a:avLst>
              <a:gd fmla="val -30084" name="adj1"/>
              <a:gd fmla="val -145473" name="adj2"/>
              <a:gd fmla="val 0" name="adj3"/>
            </a:avLst>
          </a:prstGeom>
          <a:no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Apply the function f to a and b, and add the result to the product of c and d.</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8" name="Shape 398"/>
        <p:cNvGrpSpPr/>
        <p:nvPr/>
      </p:nvGrpSpPr>
      <p:grpSpPr>
        <a:xfrm>
          <a:off x="0" y="0"/>
          <a:ext cx="0" cy="0"/>
          <a:chOff x="0" y="0"/>
          <a:chExt cx="0" cy="0"/>
        </a:xfrm>
      </p:grpSpPr>
      <p:sp>
        <p:nvSpPr>
          <p:cNvPr id="399" name="Google Shape;399;p56"/>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400" name="Google Shape;400;p56"/>
          <p:cNvSpPr txBox="1"/>
          <p:nvPr/>
        </p:nvSpPr>
        <p:spPr>
          <a:xfrm>
            <a:off x="452437" y="491728"/>
            <a:ext cx="8229600" cy="70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In Haskell, function application is denoted using space, and multiplication is denoted using *.</a:t>
            </a:r>
            <a:endParaRPr sz="2000">
              <a:solidFill>
                <a:schemeClr val="dk2"/>
              </a:solidFill>
            </a:endParaRPr>
          </a:p>
        </p:txBody>
      </p:sp>
      <p:sp>
        <p:nvSpPr>
          <p:cNvPr id="401" name="Google Shape;401;p56"/>
          <p:cNvSpPr txBox="1"/>
          <p:nvPr/>
        </p:nvSpPr>
        <p:spPr>
          <a:xfrm>
            <a:off x="1663700" y="2066925"/>
            <a:ext cx="2413800" cy="5049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Lucida Sans"/>
              <a:buNone/>
            </a:pPr>
            <a:r>
              <a:rPr lang="en" sz="2000"/>
              <a:t>f a b + c*d</a:t>
            </a:r>
            <a:endParaRPr sz="2000"/>
          </a:p>
        </p:txBody>
      </p:sp>
      <p:sp>
        <p:nvSpPr>
          <p:cNvPr id="402" name="Google Shape;402;p56"/>
          <p:cNvSpPr/>
          <p:nvPr/>
        </p:nvSpPr>
        <p:spPr>
          <a:xfrm>
            <a:off x="876300" y="3821906"/>
            <a:ext cx="6458100" cy="425100"/>
          </a:xfrm>
          <a:prstGeom prst="wedgeRoundRectCallout">
            <a:avLst>
              <a:gd fmla="val -15590" name="adj1"/>
              <a:gd fmla="val -342627" name="adj2"/>
              <a:gd fmla="val 0" name="adj3"/>
            </a:avLst>
          </a:prstGeom>
          <a:no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As previously, but in Haskell syntax.</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6" name="Shape 406"/>
        <p:cNvGrpSpPr/>
        <p:nvPr/>
      </p:nvGrpSpPr>
      <p:grpSpPr>
        <a:xfrm>
          <a:off x="0" y="0"/>
          <a:ext cx="0" cy="0"/>
          <a:chOff x="0" y="0"/>
          <a:chExt cx="0" cy="0"/>
        </a:xfrm>
      </p:grpSpPr>
      <p:sp>
        <p:nvSpPr>
          <p:cNvPr id="407" name="Google Shape;407;p57"/>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408" name="Google Shape;408;p57"/>
          <p:cNvSpPr txBox="1"/>
          <p:nvPr/>
        </p:nvSpPr>
        <p:spPr>
          <a:xfrm>
            <a:off x="501650" y="501253"/>
            <a:ext cx="8174100" cy="709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Moreover, function application is assumed to have higher priority than all other operators.</a:t>
            </a:r>
            <a:endParaRPr/>
          </a:p>
        </p:txBody>
      </p:sp>
      <p:sp>
        <p:nvSpPr>
          <p:cNvPr id="409" name="Google Shape;409;p57"/>
          <p:cNvSpPr txBox="1"/>
          <p:nvPr/>
        </p:nvSpPr>
        <p:spPr>
          <a:xfrm>
            <a:off x="1524000" y="2030015"/>
            <a:ext cx="1473300" cy="3429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Lucida Sans"/>
              <a:buNone/>
            </a:pPr>
            <a:r>
              <a:rPr lang="en" sz="2000"/>
              <a:t>f a + b</a:t>
            </a:r>
            <a:endParaRPr/>
          </a:p>
        </p:txBody>
      </p:sp>
      <p:sp>
        <p:nvSpPr>
          <p:cNvPr id="410" name="Google Shape;410;p57"/>
          <p:cNvSpPr/>
          <p:nvPr/>
        </p:nvSpPr>
        <p:spPr>
          <a:xfrm>
            <a:off x="876300" y="3783806"/>
            <a:ext cx="6761100" cy="425100"/>
          </a:xfrm>
          <a:prstGeom prst="wedgeRoundRectCallout">
            <a:avLst>
              <a:gd fmla="val -29598" name="adj1"/>
              <a:gd fmla="val -383229" name="adj2"/>
              <a:gd fmla="val 0" name="adj3"/>
            </a:avLst>
          </a:prstGeom>
          <a:no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Means (f a) + b, rather than f (a + b).</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4" name="Shape 414"/>
        <p:cNvGrpSpPr/>
        <p:nvPr/>
      </p:nvGrpSpPr>
      <p:grpSpPr>
        <a:xfrm>
          <a:off x="0" y="0"/>
          <a:ext cx="0" cy="0"/>
          <a:chOff x="0" y="0"/>
          <a:chExt cx="0" cy="0"/>
        </a:xfrm>
      </p:grpSpPr>
      <p:sp>
        <p:nvSpPr>
          <p:cNvPr id="415" name="Google Shape;415;p58"/>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416" name="Google Shape;416;p58"/>
          <p:cNvSpPr txBox="1"/>
          <p:nvPr>
            <p:ph type="title"/>
          </p:nvPr>
        </p:nvSpPr>
        <p:spPr>
          <a:xfrm>
            <a:off x="311700" y="333769"/>
            <a:ext cx="8520600" cy="42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Black"/>
              <a:buNone/>
            </a:pPr>
            <a:r>
              <a:t/>
            </a:r>
            <a:endParaRPr/>
          </a:p>
        </p:txBody>
      </p:sp>
      <p:grpSp>
        <p:nvGrpSpPr>
          <p:cNvPr id="417" name="Google Shape;417;p58"/>
          <p:cNvGrpSpPr/>
          <p:nvPr/>
        </p:nvGrpSpPr>
        <p:grpSpPr>
          <a:xfrm>
            <a:off x="1882775" y="1163240"/>
            <a:ext cx="5119687" cy="3461147"/>
            <a:chOff x="1240" y="938"/>
            <a:chExt cx="3225" cy="2907"/>
          </a:xfrm>
        </p:grpSpPr>
        <p:sp>
          <p:nvSpPr>
            <p:cNvPr id="418" name="Google Shape;418;p58"/>
            <p:cNvSpPr txBox="1"/>
            <p:nvPr/>
          </p:nvSpPr>
          <p:spPr>
            <a:xfrm>
              <a:off x="1240" y="938"/>
              <a:ext cx="1500" cy="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i="0" lang="en" sz="2000" u="sng">
                  <a:solidFill>
                    <a:schemeClr val="dk1"/>
                  </a:solidFill>
                </a:rPr>
                <a:t>Mathematics</a:t>
              </a:r>
              <a:endParaRPr sz="2000"/>
            </a:p>
          </p:txBody>
        </p:sp>
        <p:sp>
          <p:nvSpPr>
            <p:cNvPr id="419" name="Google Shape;419;p58"/>
            <p:cNvSpPr txBox="1"/>
            <p:nvPr/>
          </p:nvSpPr>
          <p:spPr>
            <a:xfrm>
              <a:off x="3205" y="939"/>
              <a:ext cx="900" cy="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i="0" lang="en" sz="2000" u="sng">
                  <a:solidFill>
                    <a:schemeClr val="dk1"/>
                  </a:solidFill>
                </a:rPr>
                <a:t>Haskell</a:t>
              </a:r>
              <a:endParaRPr sz="2000"/>
            </a:p>
          </p:txBody>
        </p:sp>
        <p:sp>
          <p:nvSpPr>
            <p:cNvPr id="420" name="Google Shape;420;p58"/>
            <p:cNvSpPr txBox="1"/>
            <p:nvPr/>
          </p:nvSpPr>
          <p:spPr>
            <a:xfrm>
              <a:off x="1291" y="1507"/>
              <a:ext cx="600" cy="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Lucida Sans"/>
                <a:buNone/>
              </a:pPr>
              <a:r>
                <a:rPr i="0" lang="en" sz="2000" u="none">
                  <a:solidFill>
                    <a:schemeClr val="dk1"/>
                  </a:solidFill>
                </a:rPr>
                <a:t>f(x)</a:t>
              </a:r>
              <a:endParaRPr sz="2000"/>
            </a:p>
          </p:txBody>
        </p:sp>
        <p:sp>
          <p:nvSpPr>
            <p:cNvPr id="421" name="Google Shape;421;p58"/>
            <p:cNvSpPr txBox="1"/>
            <p:nvPr/>
          </p:nvSpPr>
          <p:spPr>
            <a:xfrm>
              <a:off x="1291" y="2017"/>
              <a:ext cx="900" cy="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Lucida Sans"/>
                <a:buNone/>
              </a:pPr>
              <a:r>
                <a:rPr i="0" lang="en" sz="2000" u="none">
                  <a:solidFill>
                    <a:schemeClr val="dk1"/>
                  </a:solidFill>
                </a:rPr>
                <a:t>f(x,y)</a:t>
              </a:r>
              <a:endParaRPr sz="2000"/>
            </a:p>
          </p:txBody>
        </p:sp>
        <p:sp>
          <p:nvSpPr>
            <p:cNvPr id="422" name="Google Shape;422;p58"/>
            <p:cNvSpPr txBox="1"/>
            <p:nvPr/>
          </p:nvSpPr>
          <p:spPr>
            <a:xfrm>
              <a:off x="1291" y="2528"/>
              <a:ext cx="900" cy="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Lucida Sans"/>
                <a:buNone/>
              </a:pPr>
              <a:r>
                <a:rPr i="0" lang="en" sz="2000" u="none">
                  <a:solidFill>
                    <a:schemeClr val="dk1"/>
                  </a:solidFill>
                </a:rPr>
                <a:t>f(g(x))</a:t>
              </a:r>
              <a:endParaRPr sz="2000"/>
            </a:p>
          </p:txBody>
        </p:sp>
        <p:sp>
          <p:nvSpPr>
            <p:cNvPr id="423" name="Google Shape;423;p58"/>
            <p:cNvSpPr txBox="1"/>
            <p:nvPr/>
          </p:nvSpPr>
          <p:spPr>
            <a:xfrm>
              <a:off x="1291" y="3039"/>
              <a:ext cx="1200" cy="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Lucida Sans"/>
                <a:buNone/>
              </a:pPr>
              <a:r>
                <a:rPr i="0" lang="en" sz="2000" u="none">
                  <a:solidFill>
                    <a:schemeClr val="dk1"/>
                  </a:solidFill>
                </a:rPr>
                <a:t>f(x,g(y))</a:t>
              </a:r>
              <a:endParaRPr sz="2000"/>
            </a:p>
          </p:txBody>
        </p:sp>
        <p:sp>
          <p:nvSpPr>
            <p:cNvPr id="424" name="Google Shape;424;p58"/>
            <p:cNvSpPr txBox="1"/>
            <p:nvPr/>
          </p:nvSpPr>
          <p:spPr>
            <a:xfrm>
              <a:off x="1292" y="3542"/>
              <a:ext cx="900" cy="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Lucida Sans"/>
                <a:buNone/>
              </a:pPr>
              <a:r>
                <a:rPr i="0" lang="en" sz="2000" u="none">
                  <a:solidFill>
                    <a:schemeClr val="dk1"/>
                  </a:solidFill>
                </a:rPr>
                <a:t>f(x)g(y)</a:t>
              </a:r>
              <a:endParaRPr sz="2000"/>
            </a:p>
          </p:txBody>
        </p:sp>
        <p:sp>
          <p:nvSpPr>
            <p:cNvPr id="425" name="Google Shape;425;p58"/>
            <p:cNvSpPr txBox="1"/>
            <p:nvPr/>
          </p:nvSpPr>
          <p:spPr>
            <a:xfrm>
              <a:off x="3264" y="1503"/>
              <a:ext cx="600" cy="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Lucida Sans"/>
                <a:buNone/>
              </a:pPr>
              <a:r>
                <a:rPr i="0" lang="en" sz="2000" u="none">
                  <a:solidFill>
                    <a:schemeClr val="dk1"/>
                  </a:solidFill>
                </a:rPr>
                <a:t>f x</a:t>
              </a:r>
              <a:endParaRPr sz="2000"/>
            </a:p>
          </p:txBody>
        </p:sp>
        <p:sp>
          <p:nvSpPr>
            <p:cNvPr id="426" name="Google Shape;426;p58"/>
            <p:cNvSpPr txBox="1"/>
            <p:nvPr/>
          </p:nvSpPr>
          <p:spPr>
            <a:xfrm>
              <a:off x="3264" y="2013"/>
              <a:ext cx="600" cy="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Lucida Sans"/>
                <a:buNone/>
              </a:pPr>
              <a:r>
                <a:rPr i="0" lang="en" sz="2000" u="none">
                  <a:solidFill>
                    <a:schemeClr val="dk1"/>
                  </a:solidFill>
                </a:rPr>
                <a:t>f x y</a:t>
              </a:r>
              <a:endParaRPr sz="2000"/>
            </a:p>
          </p:txBody>
        </p:sp>
        <p:sp>
          <p:nvSpPr>
            <p:cNvPr id="427" name="Google Shape;427;p58"/>
            <p:cNvSpPr txBox="1"/>
            <p:nvPr/>
          </p:nvSpPr>
          <p:spPr>
            <a:xfrm>
              <a:off x="3264" y="2524"/>
              <a:ext cx="900" cy="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Lucida Sans"/>
                <a:buNone/>
              </a:pPr>
              <a:r>
                <a:rPr i="0" lang="en" sz="2000" u="none">
                  <a:solidFill>
                    <a:schemeClr val="dk1"/>
                  </a:solidFill>
                </a:rPr>
                <a:t>f (g x)</a:t>
              </a:r>
              <a:endParaRPr sz="2000"/>
            </a:p>
          </p:txBody>
        </p:sp>
        <p:sp>
          <p:nvSpPr>
            <p:cNvPr id="428" name="Google Shape;428;p58"/>
            <p:cNvSpPr txBox="1"/>
            <p:nvPr/>
          </p:nvSpPr>
          <p:spPr>
            <a:xfrm>
              <a:off x="3264" y="3034"/>
              <a:ext cx="1200" cy="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Lucida Sans"/>
                <a:buNone/>
              </a:pPr>
              <a:r>
                <a:rPr i="0" lang="en" sz="2000" u="none">
                  <a:solidFill>
                    <a:schemeClr val="dk1"/>
                  </a:solidFill>
                </a:rPr>
                <a:t>f x (g y)</a:t>
              </a:r>
              <a:endParaRPr sz="2000"/>
            </a:p>
          </p:txBody>
        </p:sp>
        <p:sp>
          <p:nvSpPr>
            <p:cNvPr id="429" name="Google Shape;429;p58"/>
            <p:cNvSpPr txBox="1"/>
            <p:nvPr/>
          </p:nvSpPr>
          <p:spPr>
            <a:xfrm>
              <a:off x="3265" y="3545"/>
              <a:ext cx="1200" cy="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Lucida Sans"/>
                <a:buNone/>
              </a:pPr>
              <a:r>
                <a:rPr i="0" lang="en" sz="2000" u="none">
                  <a:solidFill>
                    <a:schemeClr val="dk1"/>
                  </a:solidFill>
                </a:rPr>
                <a:t>f x * g y</a:t>
              </a:r>
              <a:endParaRPr sz="2000"/>
            </a:p>
          </p:txBody>
        </p:sp>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3" name="Shape 433"/>
        <p:cNvGrpSpPr/>
        <p:nvPr/>
      </p:nvGrpSpPr>
      <p:grpSpPr>
        <a:xfrm>
          <a:off x="0" y="0"/>
          <a:ext cx="0" cy="0"/>
          <a:chOff x="0" y="0"/>
          <a:chExt cx="0" cy="0"/>
        </a:xfrm>
      </p:grpSpPr>
      <p:sp>
        <p:nvSpPr>
          <p:cNvPr id="434" name="Google Shape;434;p59"/>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435" name="Google Shape;435;p59"/>
          <p:cNvSpPr txBox="1"/>
          <p:nvPr>
            <p:ph type="title"/>
          </p:nvPr>
        </p:nvSpPr>
        <p:spPr>
          <a:xfrm>
            <a:off x="311700" y="333769"/>
            <a:ext cx="8520600" cy="42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Black"/>
              <a:buNone/>
            </a:pPr>
            <a:r>
              <a:rPr i="0" lang="en" u="none">
                <a:solidFill>
                  <a:schemeClr val="dk2"/>
                </a:solidFill>
              </a:rPr>
              <a:t>Function Types</a:t>
            </a:r>
            <a:endParaRPr/>
          </a:p>
        </p:txBody>
      </p:sp>
      <p:sp>
        <p:nvSpPr>
          <p:cNvPr id="436" name="Google Shape;436;p59"/>
          <p:cNvSpPr txBox="1"/>
          <p:nvPr/>
        </p:nvSpPr>
        <p:spPr>
          <a:xfrm>
            <a:off x="1146175" y="2125265"/>
            <a:ext cx="4351200" cy="972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not     :: Bool → Bool</a:t>
            </a:r>
            <a:endParaRPr/>
          </a:p>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isDigit :: Char → Bool</a:t>
            </a:r>
            <a:endParaRPr/>
          </a:p>
        </p:txBody>
      </p:sp>
      <p:sp>
        <p:nvSpPr>
          <p:cNvPr id="437" name="Google Shape;437;p59"/>
          <p:cNvSpPr txBox="1"/>
          <p:nvPr/>
        </p:nvSpPr>
        <p:spPr>
          <a:xfrm>
            <a:off x="474662" y="3334940"/>
            <a:ext cx="8226300" cy="389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In general:</a:t>
            </a:r>
            <a:endParaRPr sz="2000">
              <a:solidFill>
                <a:schemeClr val="dk2"/>
              </a:solidFill>
            </a:endParaRPr>
          </a:p>
        </p:txBody>
      </p:sp>
      <p:sp>
        <p:nvSpPr>
          <p:cNvPr id="438" name="Google Shape;438;p59"/>
          <p:cNvSpPr txBox="1"/>
          <p:nvPr/>
        </p:nvSpPr>
        <p:spPr>
          <a:xfrm>
            <a:off x="474662" y="1178719"/>
            <a:ext cx="7917000" cy="709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A function is a mapping from values of one type to values of another type:</a:t>
            </a:r>
            <a:endParaRPr/>
          </a:p>
        </p:txBody>
      </p:sp>
      <p:sp>
        <p:nvSpPr>
          <p:cNvPr id="439" name="Google Shape;439;p59"/>
          <p:cNvSpPr txBox="1"/>
          <p:nvPr/>
        </p:nvSpPr>
        <p:spPr>
          <a:xfrm>
            <a:off x="1146175" y="3962400"/>
            <a:ext cx="7385100" cy="709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T1 → T2 is the type of functions that map arguments of type T1 to results of type T2.</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3" name="Shape 443"/>
        <p:cNvGrpSpPr/>
        <p:nvPr/>
      </p:nvGrpSpPr>
      <p:grpSpPr>
        <a:xfrm>
          <a:off x="0" y="0"/>
          <a:ext cx="0" cy="0"/>
          <a:chOff x="0" y="0"/>
          <a:chExt cx="0" cy="0"/>
        </a:xfrm>
      </p:grpSpPr>
      <p:sp>
        <p:nvSpPr>
          <p:cNvPr id="444" name="Google Shape;444;p60"/>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445" name="Google Shape;445;p60"/>
          <p:cNvSpPr txBox="1"/>
          <p:nvPr/>
        </p:nvSpPr>
        <p:spPr>
          <a:xfrm>
            <a:off x="541337" y="1173956"/>
            <a:ext cx="8190000" cy="1143000"/>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lang="en" sz="2000">
                <a:solidFill>
                  <a:schemeClr val="dk2"/>
                </a:solidFill>
              </a:rPr>
              <a:t>The argument and result types are unrestricted.  For example, functions with multiple arguments or results are possible using lists or tuples:</a:t>
            </a:r>
            <a:endParaRPr/>
          </a:p>
        </p:txBody>
      </p:sp>
      <p:sp>
        <p:nvSpPr>
          <p:cNvPr id="446" name="Google Shape;446;p60"/>
          <p:cNvSpPr txBox="1"/>
          <p:nvPr/>
        </p:nvSpPr>
        <p:spPr>
          <a:xfrm>
            <a:off x="393700" y="344090"/>
            <a:ext cx="1047600" cy="389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Note:</a:t>
            </a:r>
            <a:endParaRPr sz="2000">
              <a:solidFill>
                <a:schemeClr val="dk2"/>
              </a:solidFill>
            </a:endParaRPr>
          </a:p>
        </p:txBody>
      </p:sp>
      <p:sp>
        <p:nvSpPr>
          <p:cNvPr id="447" name="Google Shape;447;p60"/>
          <p:cNvSpPr txBox="1"/>
          <p:nvPr/>
        </p:nvSpPr>
        <p:spPr>
          <a:xfrm>
            <a:off x="1067525" y="2410000"/>
            <a:ext cx="7844700" cy="25071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add</a:t>
            </a:r>
            <a:r>
              <a:rPr b="0" i="0" lang="en" sz="2400" u="none">
                <a:solidFill>
                  <a:schemeClr val="dk1"/>
                </a:solidFill>
                <a:latin typeface="Lucida Sans"/>
                <a:ea typeface="Lucida Sans"/>
                <a:cs typeface="Lucida Sans"/>
                <a:sym typeface="Lucida Sans"/>
              </a:rPr>
              <a:t>       </a:t>
            </a:r>
            <a:r>
              <a:rPr b="0" i="0" lang="en" sz="2400" u="none">
                <a:solidFill>
                  <a:schemeClr val="dk1"/>
                </a:solidFill>
                <a:latin typeface="Lucida Sans"/>
                <a:ea typeface="Lucida Sans"/>
                <a:cs typeface="Lucida Sans"/>
                <a:sym typeface="Lucida Sans"/>
              </a:rPr>
              <a:t>:: </a:t>
            </a:r>
            <a:r>
              <a:rPr b="0" i="0" lang="en" sz="2400" u="none">
                <a:solidFill>
                  <a:schemeClr val="dk1"/>
                </a:solidFill>
                <a:latin typeface="Lucida Sans"/>
                <a:ea typeface="Lucida Sans"/>
                <a:cs typeface="Lucida Sans"/>
                <a:sym typeface="Lucida Sans"/>
              </a:rPr>
              <a:t>(</a:t>
            </a:r>
            <a:r>
              <a:rPr b="0" i="0" lang="en" sz="2400" u="none">
                <a:solidFill>
                  <a:schemeClr val="dk1"/>
                </a:solidFill>
                <a:latin typeface="Lucida Sans"/>
                <a:ea typeface="Lucida Sans"/>
                <a:cs typeface="Lucida Sans"/>
                <a:sym typeface="Lucida Sans"/>
              </a:rPr>
              <a:t>Int</a:t>
            </a:r>
            <a:r>
              <a:rPr b="0" i="0" lang="en" sz="2400" u="none">
                <a:solidFill>
                  <a:schemeClr val="dk1"/>
                </a:solidFill>
                <a:latin typeface="Lucida Sans"/>
                <a:ea typeface="Lucida Sans"/>
                <a:cs typeface="Lucida Sans"/>
                <a:sym typeface="Lucida Sans"/>
              </a:rPr>
              <a:t>,</a:t>
            </a:r>
            <a:r>
              <a:rPr b="0" i="0" lang="en" sz="2400" u="none">
                <a:solidFill>
                  <a:schemeClr val="dk1"/>
                </a:solidFill>
                <a:latin typeface="Lucida Sans"/>
                <a:ea typeface="Lucida Sans"/>
                <a:cs typeface="Lucida Sans"/>
                <a:sym typeface="Lucida Sans"/>
              </a:rPr>
              <a:t>Int</a:t>
            </a:r>
            <a:r>
              <a:rPr b="0" i="0" lang="en" sz="2400" u="none">
                <a:solidFill>
                  <a:schemeClr val="dk1"/>
                </a:solidFill>
                <a:latin typeface="Lucida Sans"/>
                <a:ea typeface="Lucida Sans"/>
                <a:cs typeface="Lucida Sans"/>
                <a:sym typeface="Lucida Sans"/>
              </a:rPr>
              <a:t>)</a:t>
            </a:r>
            <a:r>
              <a:rPr b="0" i="0" lang="en" sz="2400" u="none">
                <a:solidFill>
                  <a:schemeClr val="dk1"/>
                </a:solidFill>
                <a:latin typeface="Lucida Sans"/>
                <a:ea typeface="Lucida Sans"/>
                <a:cs typeface="Lucida Sans"/>
                <a:sym typeface="Lucida Sans"/>
              </a:rPr>
              <a:t> → Int   // OR </a:t>
            </a:r>
            <a:r>
              <a:rPr lang="en" sz="2400">
                <a:solidFill>
                  <a:schemeClr val="dk1"/>
                </a:solidFill>
                <a:latin typeface="Lucida Sans"/>
                <a:ea typeface="Lucida Sans"/>
                <a:cs typeface="Lucida Sans"/>
                <a:sym typeface="Lucida Sans"/>
              </a:rPr>
              <a:t>add :: Int→Int → Int</a:t>
            </a:r>
            <a:endParaRPr/>
          </a:p>
          <a:p>
            <a:pPr indent="0" lvl="0" marL="0" marR="0" rtl="0" algn="l">
              <a:lnSpc>
                <a:spcPct val="12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add </a:t>
            </a:r>
            <a:r>
              <a:rPr b="0" i="0" lang="en" sz="2400" u="none">
                <a:solidFill>
                  <a:schemeClr val="dk1"/>
                </a:solidFill>
                <a:latin typeface="Lucida Sans"/>
                <a:ea typeface="Lucida Sans"/>
                <a:cs typeface="Lucida Sans"/>
                <a:sym typeface="Lucida Sans"/>
              </a:rPr>
              <a:t>(</a:t>
            </a:r>
            <a:r>
              <a:rPr b="0" i="0" lang="en" sz="2400" u="none">
                <a:solidFill>
                  <a:schemeClr val="dk1"/>
                </a:solidFill>
                <a:latin typeface="Lucida Sans"/>
                <a:ea typeface="Lucida Sans"/>
                <a:cs typeface="Lucida Sans"/>
                <a:sym typeface="Lucida Sans"/>
              </a:rPr>
              <a:t>x</a:t>
            </a:r>
            <a:r>
              <a:rPr b="0" i="0" lang="en" sz="2400" u="none">
                <a:solidFill>
                  <a:schemeClr val="dk1"/>
                </a:solidFill>
                <a:latin typeface="Lucida Sans"/>
                <a:ea typeface="Lucida Sans"/>
                <a:cs typeface="Lucida Sans"/>
                <a:sym typeface="Lucida Sans"/>
              </a:rPr>
              <a:t>,</a:t>
            </a:r>
            <a:r>
              <a:rPr b="0" i="0" lang="en" sz="2400" u="none">
                <a:solidFill>
                  <a:schemeClr val="dk1"/>
                </a:solidFill>
                <a:latin typeface="Lucida Sans"/>
                <a:ea typeface="Lucida Sans"/>
                <a:cs typeface="Lucida Sans"/>
                <a:sym typeface="Lucida Sans"/>
              </a:rPr>
              <a:t>y</a:t>
            </a:r>
            <a:r>
              <a:rPr b="0" i="0" lang="en" sz="2400" u="none">
                <a:solidFill>
                  <a:schemeClr val="dk1"/>
                </a:solidFill>
                <a:latin typeface="Lucida Sans"/>
                <a:ea typeface="Lucida Sans"/>
                <a:cs typeface="Lucida Sans"/>
                <a:sym typeface="Lucida Sans"/>
              </a:rPr>
              <a:t>)</a:t>
            </a:r>
            <a:r>
              <a:rPr b="0" i="0" lang="en" sz="2400" u="none">
                <a:solidFill>
                  <a:schemeClr val="dk1"/>
                </a:solidFill>
                <a:latin typeface="Lucida Sans"/>
                <a:ea typeface="Lucida Sans"/>
                <a:cs typeface="Lucida Sans"/>
                <a:sym typeface="Lucida Sans"/>
              </a:rPr>
              <a:t>  = x+y                </a:t>
            </a:r>
            <a:r>
              <a:rPr lang="en" sz="2400">
                <a:solidFill>
                  <a:schemeClr val="dk1"/>
                </a:solidFill>
                <a:latin typeface="Lucida Sans"/>
                <a:ea typeface="Lucida Sans"/>
                <a:cs typeface="Lucida Sans"/>
                <a:sym typeface="Lucida Sans"/>
              </a:rPr>
              <a:t>//OR add x y  = x+y</a:t>
            </a:r>
            <a:endParaRPr sz="2400">
              <a:solidFill>
                <a:schemeClr val="dk1"/>
              </a:solidFill>
              <a:latin typeface="Lucida Sans"/>
              <a:ea typeface="Lucida Sans"/>
              <a:cs typeface="Lucida Sans"/>
              <a:sym typeface="Lucida Sans"/>
            </a:endParaRPr>
          </a:p>
          <a:p>
            <a:pPr indent="0" lvl="0" marL="0" marR="0" rtl="0" algn="l">
              <a:lnSpc>
                <a:spcPct val="120000"/>
              </a:lnSpc>
              <a:spcBef>
                <a:spcPts val="0"/>
              </a:spcBef>
              <a:spcAft>
                <a:spcPts val="0"/>
              </a:spcAft>
              <a:buClr>
                <a:schemeClr val="dk1"/>
              </a:buClr>
              <a:buSzPts val="2400"/>
              <a:buFont typeface="Lucida Sans"/>
              <a:buNone/>
            </a:pPr>
            <a:r>
              <a:t/>
            </a:r>
            <a:endParaRPr sz="2400">
              <a:solidFill>
                <a:schemeClr val="dk1"/>
              </a:solidFill>
              <a:latin typeface="Lucida Sans"/>
              <a:ea typeface="Lucida Sans"/>
              <a:cs typeface="Lucida Sans"/>
              <a:sym typeface="Lucida Sans"/>
            </a:endParaRPr>
          </a:p>
          <a:p>
            <a:pPr indent="0" lvl="0" marL="0" marR="0" rtl="0" algn="l">
              <a:lnSpc>
                <a:spcPct val="12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zeroto    :: Int → [Int]</a:t>
            </a:r>
            <a:endParaRPr/>
          </a:p>
          <a:p>
            <a:pPr indent="0" lvl="0" marL="0" marR="0" rtl="0" algn="l">
              <a:lnSpc>
                <a:spcPct val="12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zeroto n   = [0..n]</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1" name="Shape 451"/>
        <p:cNvGrpSpPr/>
        <p:nvPr/>
      </p:nvGrpSpPr>
      <p:grpSpPr>
        <a:xfrm>
          <a:off x="0" y="0"/>
          <a:ext cx="0" cy="0"/>
          <a:chOff x="0" y="0"/>
          <a:chExt cx="0" cy="0"/>
        </a:xfrm>
      </p:grpSpPr>
      <p:sp>
        <p:nvSpPr>
          <p:cNvPr id="452" name="Google Shape;452;p61"/>
          <p:cNvSpPr txBox="1"/>
          <p:nvPr>
            <p:ph type="title"/>
          </p:nvPr>
        </p:nvSpPr>
        <p:spPr>
          <a:xfrm>
            <a:off x="311700" y="333769"/>
            <a:ext cx="8520600" cy="42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Black"/>
              <a:buNone/>
            </a:pPr>
            <a:r>
              <a:rPr lang="en">
                <a:solidFill>
                  <a:schemeClr val="dk2"/>
                </a:solidFill>
              </a:rPr>
              <a:t>Polymorphic Types</a:t>
            </a:r>
            <a:endParaRPr/>
          </a:p>
        </p:txBody>
      </p:sp>
      <p:sp>
        <p:nvSpPr>
          <p:cNvPr id="453" name="Google Shape;453;p61"/>
          <p:cNvSpPr txBox="1"/>
          <p:nvPr/>
        </p:nvSpPr>
        <p:spPr>
          <a:xfrm>
            <a:off x="414337" y="1104900"/>
            <a:ext cx="8145600" cy="709800"/>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Char char="●"/>
            </a:pPr>
            <a:r>
              <a:rPr lang="en" sz="2000">
                <a:solidFill>
                  <a:schemeClr val="dk2"/>
                </a:solidFill>
              </a:rPr>
              <a:t>The function length calculates the length of any list, irrespective of the type of its elements.</a:t>
            </a:r>
            <a:endParaRPr sz="2000">
              <a:solidFill>
                <a:schemeClr val="dk2"/>
              </a:solidFill>
            </a:endParaRPr>
          </a:p>
          <a:p>
            <a:pPr indent="-292100" lvl="0" marL="342900" marR="0" rtl="0" algn="l">
              <a:lnSpc>
                <a:spcPct val="100000"/>
              </a:lnSpc>
              <a:spcBef>
                <a:spcPts val="0"/>
              </a:spcBef>
              <a:spcAft>
                <a:spcPts val="0"/>
              </a:spcAft>
              <a:buClr>
                <a:schemeClr val="dk2"/>
              </a:buClr>
              <a:buSzPts val="2000"/>
              <a:buChar char="●"/>
            </a:pPr>
            <a:r>
              <a:rPr lang="en" sz="2000">
                <a:solidFill>
                  <a:schemeClr val="dk2"/>
                </a:solidFill>
              </a:rPr>
              <a:t>polymorphism basically means that there is one algorithm for different types of operands</a:t>
            </a:r>
            <a:endParaRPr sz="2000">
              <a:solidFill>
                <a:schemeClr val="dk2"/>
              </a:solidFill>
            </a:endParaRPr>
          </a:p>
          <a:p>
            <a:pPr indent="0" lvl="0" marL="457200" marR="0" rtl="0" algn="l">
              <a:lnSpc>
                <a:spcPct val="100000"/>
              </a:lnSpc>
              <a:spcBef>
                <a:spcPts val="0"/>
              </a:spcBef>
              <a:spcAft>
                <a:spcPts val="0"/>
              </a:spcAft>
              <a:buNone/>
            </a:pPr>
            <a:r>
              <a:t/>
            </a:r>
            <a:endParaRPr sz="2000">
              <a:solidFill>
                <a:schemeClr val="dk2"/>
              </a:solidFill>
            </a:endParaRPr>
          </a:p>
        </p:txBody>
      </p:sp>
      <p:sp>
        <p:nvSpPr>
          <p:cNvPr id="454" name="Google Shape;454;p61"/>
          <p:cNvSpPr txBox="1"/>
          <p:nvPr/>
        </p:nvSpPr>
        <p:spPr>
          <a:xfrm>
            <a:off x="1252537" y="2258615"/>
            <a:ext cx="6445200" cy="2259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&gt; length [1,3,5,7]</a:t>
            </a:r>
            <a:endParaRPr/>
          </a:p>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4</a:t>
            </a:r>
            <a:endParaRPr/>
          </a:p>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&gt; length ["Yes","No"]</a:t>
            </a:r>
            <a:endParaRPr/>
          </a:p>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2</a:t>
            </a:r>
            <a:endParaRPr/>
          </a:p>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&gt; length [isDigit,isLower,isUpper]</a:t>
            </a:r>
            <a:endParaRPr/>
          </a:p>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7"/>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Declarative style</a:t>
            </a:r>
            <a:endParaRPr/>
          </a:p>
          <a:p>
            <a:pPr indent="-317500" lvl="1" marL="914400" rtl="0" algn="l">
              <a:spcBef>
                <a:spcPts val="0"/>
              </a:spcBef>
              <a:spcAft>
                <a:spcPts val="0"/>
              </a:spcAft>
              <a:buSzPts val="1400"/>
              <a:buChar char="○"/>
            </a:pPr>
            <a:r>
              <a:rPr lang="en" sz="1600">
                <a:solidFill>
                  <a:srgbClr val="292929"/>
                </a:solidFill>
                <a:highlight>
                  <a:srgbClr val="FFFFFF"/>
                </a:highlight>
                <a:latin typeface="Georgia"/>
                <a:ea typeface="Georgia"/>
                <a:cs typeface="Georgia"/>
                <a:sym typeface="Georgia"/>
              </a:rPr>
              <a:t>program logic is expressed without explicitly describing the flow control.</a:t>
            </a:r>
            <a:endParaRPr sz="1600">
              <a:solidFill>
                <a:srgbClr val="292929"/>
              </a:solidFill>
              <a:highlight>
                <a:srgbClr val="FFFFFF"/>
              </a:highlight>
              <a:latin typeface="Georgia"/>
              <a:ea typeface="Georgia"/>
              <a:cs typeface="Georgia"/>
              <a:sym typeface="Georgia"/>
            </a:endParaRPr>
          </a:p>
          <a:p>
            <a:pPr indent="-317500" lvl="1" marL="914400" rtl="0" algn="l">
              <a:spcBef>
                <a:spcPts val="0"/>
              </a:spcBef>
              <a:spcAft>
                <a:spcPts val="0"/>
              </a:spcAft>
              <a:buSzPts val="1400"/>
              <a:buChar char="○"/>
            </a:pPr>
            <a:r>
              <a:rPr lang="en" sz="1600">
                <a:solidFill>
                  <a:srgbClr val="292929"/>
                </a:solidFill>
                <a:highlight>
                  <a:srgbClr val="FFFFFF"/>
                </a:highlight>
                <a:latin typeface="Georgia"/>
                <a:ea typeface="Georgia"/>
                <a:cs typeface="Georgia"/>
                <a:sym typeface="Georgia"/>
              </a:rPr>
              <a:t>Imperative programs spend lines of code describing the specific steps used to achieve the desired results. The sequence is fixed</a:t>
            </a:r>
            <a:endParaRPr sz="1600">
              <a:solidFill>
                <a:srgbClr val="292929"/>
              </a:solidFill>
              <a:highlight>
                <a:srgbClr val="FFFFFF"/>
              </a:highlight>
              <a:latin typeface="Georgia"/>
              <a:ea typeface="Georgia"/>
              <a:cs typeface="Georgia"/>
              <a:sym typeface="Georgia"/>
            </a:endParaRPr>
          </a:p>
          <a:p>
            <a:pPr indent="-330200" lvl="1" marL="914400" rtl="0" algn="l">
              <a:spcBef>
                <a:spcPts val="0"/>
              </a:spcBef>
              <a:spcAft>
                <a:spcPts val="0"/>
              </a:spcAft>
              <a:buClr>
                <a:srgbClr val="292929"/>
              </a:buClr>
              <a:buSzPts val="1600"/>
              <a:buFont typeface="Georgia"/>
              <a:buChar char="○"/>
            </a:pPr>
            <a:r>
              <a:rPr lang="en" sz="1600">
                <a:solidFill>
                  <a:srgbClr val="292929"/>
                </a:solidFill>
                <a:highlight>
                  <a:srgbClr val="FFFFFF"/>
                </a:highlight>
                <a:latin typeface="Georgia"/>
                <a:ea typeface="Georgia"/>
                <a:cs typeface="Georgia"/>
                <a:sym typeface="Georgia"/>
              </a:rPr>
              <a:t>Functional programming does not have any interdependencies because it replaces the procedures with the pure functions that use the immutable state. </a:t>
            </a:r>
            <a:endParaRPr sz="1600">
              <a:solidFill>
                <a:srgbClr val="292929"/>
              </a:solidFill>
              <a:highlight>
                <a:srgbClr val="FFFFFF"/>
              </a:highlight>
              <a:latin typeface="Georgia"/>
              <a:ea typeface="Georgia"/>
              <a:cs typeface="Georgia"/>
              <a:sym typeface="Georgia"/>
            </a:endParaRPr>
          </a:p>
          <a:p>
            <a:pPr indent="-330200" lvl="1" marL="914400" rtl="0" algn="l">
              <a:spcBef>
                <a:spcPts val="0"/>
              </a:spcBef>
              <a:spcAft>
                <a:spcPts val="0"/>
              </a:spcAft>
              <a:buClr>
                <a:srgbClr val="292929"/>
              </a:buClr>
              <a:buSzPts val="1600"/>
              <a:buFont typeface="Georgia"/>
              <a:buChar char="○"/>
            </a:pPr>
            <a:r>
              <a:rPr lang="en" sz="1600">
                <a:solidFill>
                  <a:srgbClr val="292929"/>
                </a:solidFill>
                <a:highlight>
                  <a:srgbClr val="FFFFFF"/>
                </a:highlight>
                <a:latin typeface="Georgia"/>
                <a:ea typeface="Georgia"/>
                <a:cs typeface="Georgia"/>
                <a:sym typeface="Georgia"/>
              </a:rPr>
              <a:t>The usage of the pure functions creates a flexible environment where the code order depends on the underlying math. </a:t>
            </a:r>
            <a:endParaRPr sz="1600">
              <a:solidFill>
                <a:srgbClr val="292929"/>
              </a:solidFill>
              <a:highlight>
                <a:srgbClr val="FFFFFF"/>
              </a:highlight>
              <a:latin typeface="Georgia"/>
              <a:ea typeface="Georgia"/>
              <a:cs typeface="Georgia"/>
              <a:sym typeface="Georgia"/>
            </a:endParaRPr>
          </a:p>
          <a:p>
            <a:pPr indent="-342900" lvl="0" marL="457200" rtl="0" algn="l">
              <a:spcBef>
                <a:spcPts val="0"/>
              </a:spcBef>
              <a:spcAft>
                <a:spcPts val="0"/>
              </a:spcAft>
              <a:buSzPts val="1800"/>
              <a:buChar char="●"/>
            </a:pPr>
            <a:r>
              <a:rPr lang="en"/>
              <a:t>Easy to verify</a:t>
            </a:r>
            <a:endParaRPr/>
          </a:p>
          <a:p>
            <a:pPr indent="-317500" lvl="1" marL="914400" rtl="0" algn="l">
              <a:spcBef>
                <a:spcPts val="0"/>
              </a:spcBef>
              <a:spcAft>
                <a:spcPts val="0"/>
              </a:spcAft>
              <a:buSzPts val="1400"/>
              <a:buChar char="○"/>
            </a:pPr>
            <a:r>
              <a:rPr lang="en" sz="1600">
                <a:solidFill>
                  <a:srgbClr val="292929"/>
                </a:solidFill>
                <a:highlight>
                  <a:srgbClr val="FFFFFF"/>
                </a:highlight>
                <a:latin typeface="Georgia"/>
                <a:ea typeface="Georgia"/>
                <a:cs typeface="Georgia"/>
                <a:sym typeface="Georgia"/>
              </a:rPr>
              <a:t>work a lot with guards, pattern matching and recursion which is simpler for an automated system to check than complex imperative code with nested loops, break statements and potentially not fully expressed logic</a:t>
            </a:r>
            <a:endParaRPr sz="1600">
              <a:solidFill>
                <a:srgbClr val="292929"/>
              </a:solidFill>
              <a:highlight>
                <a:srgbClr val="FFFFFF"/>
              </a:highlight>
              <a:latin typeface="Georgia"/>
              <a:ea typeface="Georgia"/>
              <a:cs typeface="Georgia"/>
              <a:sym typeface="Georgia"/>
            </a:endParaRPr>
          </a:p>
          <a:p>
            <a:pPr indent="0" lvl="0" marL="0" rtl="0" algn="l">
              <a:spcBef>
                <a:spcPts val="1600"/>
              </a:spcBef>
              <a:spcAft>
                <a:spcPts val="0"/>
              </a:spcAft>
              <a:buNone/>
            </a:pPr>
            <a:r>
              <a:rPr lang="en" sz="1600">
                <a:solidFill>
                  <a:srgbClr val="292929"/>
                </a:solidFill>
                <a:highlight>
                  <a:srgbClr val="FFFFFF"/>
                </a:highlight>
                <a:latin typeface="Georgia"/>
                <a:ea typeface="Georgia"/>
                <a:cs typeface="Georgia"/>
                <a:sym typeface="Georgia"/>
              </a:rPr>
              <a:t>Eg: Haskell, Lisp, Racket, Erlang, and OCaml are some of Functional programming </a:t>
            </a:r>
            <a:r>
              <a:rPr lang="en" sz="1600">
                <a:solidFill>
                  <a:srgbClr val="292929"/>
                </a:solidFill>
                <a:highlight>
                  <a:srgbClr val="FFFFFF"/>
                </a:highlight>
                <a:latin typeface="Georgia"/>
                <a:ea typeface="Georgia"/>
                <a:cs typeface="Georgia"/>
                <a:sym typeface="Georgia"/>
              </a:rPr>
              <a:t>l</a:t>
            </a:r>
            <a:r>
              <a:rPr lang="en" sz="1600">
                <a:solidFill>
                  <a:srgbClr val="292929"/>
                </a:solidFill>
                <a:highlight>
                  <a:srgbClr val="FFFFFF"/>
                </a:highlight>
                <a:latin typeface="Georgia"/>
                <a:ea typeface="Georgia"/>
                <a:cs typeface="Georgia"/>
                <a:sym typeface="Georgia"/>
              </a:rPr>
              <a:t>anguages.</a:t>
            </a:r>
            <a:endParaRPr sz="1600">
              <a:solidFill>
                <a:srgbClr val="292929"/>
              </a:solidFill>
              <a:highlight>
                <a:srgbClr val="FFFFFF"/>
              </a:highlight>
              <a:latin typeface="Georgia"/>
              <a:ea typeface="Georgia"/>
              <a:cs typeface="Georgia"/>
              <a:sym typeface="Georgia"/>
            </a:endParaRPr>
          </a:p>
          <a:p>
            <a:pPr indent="0" lvl="0" marL="457200" rtl="0" algn="l">
              <a:spcBef>
                <a:spcPts val="1600"/>
              </a:spcBef>
              <a:spcAft>
                <a:spcPts val="16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8" name="Shape 458"/>
        <p:cNvGrpSpPr/>
        <p:nvPr/>
      </p:nvGrpSpPr>
      <p:grpSpPr>
        <a:xfrm>
          <a:off x="0" y="0"/>
          <a:ext cx="0" cy="0"/>
          <a:chOff x="0" y="0"/>
          <a:chExt cx="0" cy="0"/>
        </a:xfrm>
      </p:grpSpPr>
      <p:sp>
        <p:nvSpPr>
          <p:cNvPr id="459" name="Google Shape;459;p62"/>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460" name="Google Shape;460;p62"/>
          <p:cNvSpPr txBox="1"/>
          <p:nvPr/>
        </p:nvSpPr>
        <p:spPr>
          <a:xfrm>
            <a:off x="349250" y="354806"/>
            <a:ext cx="8145600" cy="709800"/>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Char char="●"/>
            </a:pPr>
            <a:r>
              <a:rPr lang="en" sz="2000">
                <a:solidFill>
                  <a:schemeClr val="dk2"/>
                </a:solidFill>
              </a:rPr>
              <a:t>This idea is made precise in the type for length by the inclusion of a type variable:</a:t>
            </a:r>
            <a:endParaRPr sz="2000">
              <a:solidFill>
                <a:schemeClr val="dk2"/>
              </a:solidFill>
            </a:endParaRPr>
          </a:p>
        </p:txBody>
      </p:sp>
      <p:sp>
        <p:nvSpPr>
          <p:cNvPr id="461" name="Google Shape;461;p62"/>
          <p:cNvSpPr txBox="1"/>
          <p:nvPr/>
        </p:nvSpPr>
        <p:spPr>
          <a:xfrm>
            <a:off x="1562100" y="1732359"/>
            <a:ext cx="3798900" cy="342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length :: [a] → Int</a:t>
            </a:r>
            <a:endParaRPr/>
          </a:p>
        </p:txBody>
      </p:sp>
      <p:sp>
        <p:nvSpPr>
          <p:cNvPr id="462" name="Google Shape;462;p62"/>
          <p:cNvSpPr/>
          <p:nvPr/>
        </p:nvSpPr>
        <p:spPr>
          <a:xfrm>
            <a:off x="1039812" y="2801540"/>
            <a:ext cx="6964500" cy="771600"/>
          </a:xfrm>
          <a:prstGeom prst="wedgeRoundRectCallout">
            <a:avLst>
              <a:gd fmla="val -26135" name="adj1"/>
              <a:gd fmla="val -135198" name="adj2"/>
              <a:gd fmla="val 0" name="adj3"/>
            </a:avLst>
          </a:prstGeom>
          <a:no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For any type a, length takes a list of values of type a and returns an integer.</a:t>
            </a:r>
            <a:endParaRPr/>
          </a:p>
        </p:txBody>
      </p:sp>
      <p:sp>
        <p:nvSpPr>
          <p:cNvPr id="463" name="Google Shape;463;p62"/>
          <p:cNvSpPr txBox="1"/>
          <p:nvPr/>
        </p:nvSpPr>
        <p:spPr>
          <a:xfrm>
            <a:off x="388937" y="4288631"/>
            <a:ext cx="8145600" cy="389100"/>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Char char="●"/>
            </a:pPr>
            <a:r>
              <a:rPr lang="en" sz="2000">
                <a:solidFill>
                  <a:schemeClr val="dk2"/>
                </a:solidFill>
              </a:rPr>
              <a:t>A type with variables is called polymorphic.</a:t>
            </a:r>
            <a:endParaRPr sz="2000">
              <a:solidFill>
                <a:schemeClr val="dk2"/>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7" name="Shape 467"/>
        <p:cNvGrpSpPr/>
        <p:nvPr/>
      </p:nvGrpSpPr>
      <p:grpSpPr>
        <a:xfrm>
          <a:off x="0" y="0"/>
          <a:ext cx="0" cy="0"/>
          <a:chOff x="0" y="0"/>
          <a:chExt cx="0" cy="0"/>
        </a:xfrm>
      </p:grpSpPr>
      <p:sp>
        <p:nvSpPr>
          <p:cNvPr id="468" name="Google Shape;468;p63"/>
          <p:cNvSpPr txBox="1"/>
          <p:nvPr/>
        </p:nvSpPr>
        <p:spPr>
          <a:xfrm>
            <a:off x="506412" y="1103709"/>
            <a:ext cx="8239200" cy="789300"/>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Char char="●"/>
            </a:pPr>
            <a:r>
              <a:rPr lang="en" sz="2000">
                <a:solidFill>
                  <a:schemeClr val="dk2"/>
                </a:solidFill>
              </a:rPr>
              <a:t>Many of the functions defined in the standard prelude are polymorphic.  For example: </a:t>
            </a:r>
            <a:endParaRPr sz="2000">
              <a:solidFill>
                <a:schemeClr val="dk2"/>
              </a:solidFill>
            </a:endParaRPr>
          </a:p>
        </p:txBody>
      </p:sp>
      <p:sp>
        <p:nvSpPr>
          <p:cNvPr id="469" name="Google Shape;469;p63"/>
          <p:cNvSpPr txBox="1"/>
          <p:nvPr/>
        </p:nvSpPr>
        <p:spPr>
          <a:xfrm>
            <a:off x="1666875" y="2358628"/>
            <a:ext cx="5940300" cy="217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fst  :: (a,b) → a</a:t>
            </a:r>
            <a:endParaRPr/>
          </a:p>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head :: [a] → a</a:t>
            </a:r>
            <a:endParaRPr/>
          </a:p>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take :: Int → [a] → [a]</a:t>
            </a:r>
            <a:endParaRPr/>
          </a:p>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zip  :: [a] → [b] → [(a,b)]</a:t>
            </a:r>
            <a:endParaRPr/>
          </a:p>
        </p:txBody>
      </p:sp>
      <p:sp>
        <p:nvSpPr>
          <p:cNvPr id="470" name="Google Shape;470;p63"/>
          <p:cNvSpPr txBox="1"/>
          <p:nvPr/>
        </p:nvSpPr>
        <p:spPr>
          <a:xfrm>
            <a:off x="393700" y="344090"/>
            <a:ext cx="1047600" cy="389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Note: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 can defined with</a:t>
            </a:r>
            <a:endParaRPr/>
          </a:p>
          <a:p>
            <a:pPr indent="-342900" lvl="0" marL="457200" rtl="0" algn="l">
              <a:spcBef>
                <a:spcPts val="1600"/>
              </a:spcBef>
              <a:spcAft>
                <a:spcPts val="0"/>
              </a:spcAft>
              <a:buSzPts val="1800"/>
              <a:buChar char="●"/>
            </a:pPr>
            <a:r>
              <a:rPr lang="en"/>
              <a:t>Conditional Expression</a:t>
            </a:r>
            <a:endParaRPr/>
          </a:p>
          <a:p>
            <a:pPr indent="-342900" lvl="0" marL="457200" rtl="0" algn="l">
              <a:spcBef>
                <a:spcPts val="0"/>
              </a:spcBef>
              <a:spcAft>
                <a:spcPts val="0"/>
              </a:spcAft>
              <a:buSzPts val="1800"/>
              <a:buChar char="●"/>
            </a:pPr>
            <a:r>
              <a:rPr lang="en"/>
              <a:t>Pattern matching</a:t>
            </a:r>
            <a:endParaRPr/>
          </a:p>
          <a:p>
            <a:pPr indent="-342900" lvl="0" marL="457200" rtl="0" algn="l">
              <a:spcBef>
                <a:spcPts val="0"/>
              </a:spcBef>
              <a:spcAft>
                <a:spcPts val="0"/>
              </a:spcAft>
              <a:buSzPts val="1800"/>
              <a:buChar char="●"/>
            </a:pPr>
            <a:r>
              <a:rPr lang="en"/>
              <a:t>Guards</a:t>
            </a:r>
            <a:endParaRPr/>
          </a:p>
          <a:p>
            <a:pPr indent="0" lvl="0" marL="0" rtl="0" algn="l">
              <a:spcBef>
                <a:spcPts val="1600"/>
              </a:spcBef>
              <a:spcAft>
                <a:spcPts val="160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0" name="Shape 480"/>
        <p:cNvGrpSpPr/>
        <p:nvPr/>
      </p:nvGrpSpPr>
      <p:grpSpPr>
        <a:xfrm>
          <a:off x="0" y="0"/>
          <a:ext cx="0" cy="0"/>
          <a:chOff x="0" y="0"/>
          <a:chExt cx="0" cy="0"/>
        </a:xfrm>
      </p:grpSpPr>
      <p:sp>
        <p:nvSpPr>
          <p:cNvPr id="481" name="Google Shape;481;p65"/>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482" name="Google Shape;482;p65"/>
          <p:cNvSpPr txBox="1"/>
          <p:nvPr>
            <p:ph type="title"/>
          </p:nvPr>
        </p:nvSpPr>
        <p:spPr>
          <a:xfrm>
            <a:off x="311700" y="333769"/>
            <a:ext cx="8520600" cy="429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al Black"/>
              <a:buNone/>
            </a:pPr>
            <a:r>
              <a:rPr lang="en">
                <a:solidFill>
                  <a:schemeClr val="dk2"/>
                </a:solidFill>
              </a:rPr>
              <a:t>Conditional Expressions</a:t>
            </a:r>
            <a:endParaRPr>
              <a:solidFill>
                <a:schemeClr val="dk2"/>
              </a:solidFill>
            </a:endParaRPr>
          </a:p>
        </p:txBody>
      </p:sp>
      <p:sp>
        <p:nvSpPr>
          <p:cNvPr id="483" name="Google Shape;483;p65"/>
          <p:cNvSpPr txBox="1"/>
          <p:nvPr/>
        </p:nvSpPr>
        <p:spPr>
          <a:xfrm>
            <a:off x="450850" y="1223963"/>
            <a:ext cx="8088300" cy="709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As in most programming languages, functions can be defined using conditional expressions.</a:t>
            </a:r>
            <a:endParaRPr/>
          </a:p>
        </p:txBody>
      </p:sp>
      <p:sp>
        <p:nvSpPr>
          <p:cNvPr id="484" name="Google Shape;484;p65"/>
          <p:cNvSpPr txBox="1"/>
          <p:nvPr/>
        </p:nvSpPr>
        <p:spPr>
          <a:xfrm>
            <a:off x="1336675" y="2495550"/>
            <a:ext cx="5875200" cy="671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abs  :: Int </a:t>
            </a:r>
            <a:r>
              <a:rPr b="0" i="0" lang="en" sz="2400" u="none">
                <a:solidFill>
                  <a:schemeClr val="dk1"/>
                </a:solidFill>
                <a:latin typeface="Times New Roman"/>
                <a:ea typeface="Times New Roman"/>
                <a:cs typeface="Times New Roman"/>
                <a:sym typeface="Times New Roman"/>
              </a:rPr>
              <a:t>→</a:t>
            </a:r>
            <a:r>
              <a:rPr b="0" i="0" lang="en" sz="2400" u="none">
                <a:solidFill>
                  <a:schemeClr val="dk1"/>
                </a:solidFill>
                <a:latin typeface="Lucida Sans"/>
                <a:ea typeface="Lucida Sans"/>
                <a:cs typeface="Lucida Sans"/>
                <a:sym typeface="Lucida Sans"/>
              </a:rPr>
              <a:t> Int</a:t>
            </a:r>
            <a:endParaRPr/>
          </a:p>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abs n = if n ≥ 0 then n else -n</a:t>
            </a:r>
            <a:endParaRPr/>
          </a:p>
        </p:txBody>
      </p:sp>
      <p:sp>
        <p:nvSpPr>
          <p:cNvPr id="485" name="Google Shape;485;p65"/>
          <p:cNvSpPr/>
          <p:nvPr/>
        </p:nvSpPr>
        <p:spPr>
          <a:xfrm>
            <a:off x="919162" y="3869531"/>
            <a:ext cx="6642000" cy="771600"/>
          </a:xfrm>
          <a:prstGeom prst="wedgeRoundRectCallout">
            <a:avLst>
              <a:gd fmla="val 10982" name="adj1"/>
              <a:gd fmla="val -133856" name="adj2"/>
              <a:gd fmla="val 0" name="adj3"/>
            </a:avLst>
          </a:prstGeom>
          <a:no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abs takes an integer n and returns n if it is non-negative and -n otherwise.</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9" name="Shape 489"/>
        <p:cNvGrpSpPr/>
        <p:nvPr/>
      </p:nvGrpSpPr>
      <p:grpSpPr>
        <a:xfrm>
          <a:off x="0" y="0"/>
          <a:ext cx="0" cy="0"/>
          <a:chOff x="0" y="0"/>
          <a:chExt cx="0" cy="0"/>
        </a:xfrm>
      </p:grpSpPr>
      <p:sp>
        <p:nvSpPr>
          <p:cNvPr id="490" name="Google Shape;490;p66"/>
          <p:cNvSpPr txBox="1"/>
          <p:nvPr>
            <p:ph idx="12" type="sldNum"/>
          </p:nvPr>
        </p:nvSpPr>
        <p:spPr>
          <a:xfrm>
            <a:off x="8472458" y="3497413"/>
            <a:ext cx="548700" cy="295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fld id="{00000000-1234-1234-1234-123412341234}" type="slidenum">
              <a:rPr lang="en" sz="2000"/>
              <a:t>‹#›</a:t>
            </a:fld>
            <a:endParaRPr sz="2000"/>
          </a:p>
        </p:txBody>
      </p:sp>
      <p:sp>
        <p:nvSpPr>
          <p:cNvPr id="491" name="Google Shape;491;p66"/>
          <p:cNvSpPr txBox="1"/>
          <p:nvPr/>
        </p:nvSpPr>
        <p:spPr>
          <a:xfrm>
            <a:off x="412750" y="420290"/>
            <a:ext cx="7988400" cy="389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Conditional expressions can be nested:</a:t>
            </a:r>
            <a:endParaRPr sz="2000">
              <a:solidFill>
                <a:schemeClr val="dk2"/>
              </a:solidFill>
            </a:endParaRPr>
          </a:p>
        </p:txBody>
      </p:sp>
      <p:sp>
        <p:nvSpPr>
          <p:cNvPr id="492" name="Google Shape;492;p66"/>
          <p:cNvSpPr txBox="1"/>
          <p:nvPr/>
        </p:nvSpPr>
        <p:spPr>
          <a:xfrm>
            <a:off x="1214437" y="1414463"/>
            <a:ext cx="6997800" cy="972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signum  :: Int </a:t>
            </a:r>
            <a:r>
              <a:rPr b="0" i="0" lang="en" sz="2400" u="none">
                <a:solidFill>
                  <a:schemeClr val="dk1"/>
                </a:solidFill>
                <a:latin typeface="Times New Roman"/>
                <a:ea typeface="Times New Roman"/>
                <a:cs typeface="Times New Roman"/>
                <a:sym typeface="Times New Roman"/>
              </a:rPr>
              <a:t>→</a:t>
            </a:r>
            <a:r>
              <a:rPr b="0" i="0" lang="en" sz="2400" u="none">
                <a:solidFill>
                  <a:schemeClr val="dk1"/>
                </a:solidFill>
                <a:latin typeface="Lucida Sans"/>
                <a:ea typeface="Lucida Sans"/>
                <a:cs typeface="Lucida Sans"/>
                <a:sym typeface="Lucida Sans"/>
              </a:rPr>
              <a:t> Int</a:t>
            </a:r>
            <a:endParaRPr/>
          </a:p>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signum n = if n &lt; 0 then -1 else</a:t>
            </a:r>
            <a:endParaRPr/>
          </a:p>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              if n == 0 then 0 else 1</a:t>
            </a:r>
            <a:endParaRPr/>
          </a:p>
        </p:txBody>
      </p:sp>
      <p:sp>
        <p:nvSpPr>
          <p:cNvPr id="493" name="Google Shape;493;p66"/>
          <p:cNvSpPr txBox="1"/>
          <p:nvPr/>
        </p:nvSpPr>
        <p:spPr>
          <a:xfrm>
            <a:off x="554037" y="3614738"/>
            <a:ext cx="8190000" cy="1077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In Haskell, conditional expressions must always have an else branch, which avoids any possible ambiguity problems with nested conditionals.</a:t>
            </a:r>
            <a:endParaRPr sz="2000">
              <a:solidFill>
                <a:schemeClr val="dk2"/>
              </a:solidFill>
            </a:endParaRPr>
          </a:p>
        </p:txBody>
      </p:sp>
      <p:sp>
        <p:nvSpPr>
          <p:cNvPr id="494" name="Google Shape;494;p66"/>
          <p:cNvSpPr txBox="1"/>
          <p:nvPr/>
        </p:nvSpPr>
        <p:spPr>
          <a:xfrm>
            <a:off x="412750" y="2993231"/>
            <a:ext cx="1047600" cy="389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Note:</a:t>
            </a:r>
            <a:endParaRPr sz="2000">
              <a:solidFill>
                <a:schemeClr val="dk2"/>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8" name="Shape 498"/>
        <p:cNvGrpSpPr/>
        <p:nvPr/>
      </p:nvGrpSpPr>
      <p:grpSpPr>
        <a:xfrm>
          <a:off x="0" y="0"/>
          <a:ext cx="0" cy="0"/>
          <a:chOff x="0" y="0"/>
          <a:chExt cx="0" cy="0"/>
        </a:xfrm>
      </p:grpSpPr>
      <p:sp>
        <p:nvSpPr>
          <p:cNvPr id="499" name="Google Shape;499;p67"/>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500" name="Google Shape;500;p67"/>
          <p:cNvSpPr txBox="1"/>
          <p:nvPr>
            <p:ph type="title"/>
          </p:nvPr>
        </p:nvSpPr>
        <p:spPr>
          <a:xfrm>
            <a:off x="311700" y="333769"/>
            <a:ext cx="8520600" cy="429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al Black"/>
              <a:buNone/>
            </a:pPr>
            <a:r>
              <a:rPr lang="en">
                <a:solidFill>
                  <a:schemeClr val="dk2"/>
                </a:solidFill>
              </a:rPr>
              <a:t>Guarded Equations</a:t>
            </a:r>
            <a:endParaRPr>
              <a:solidFill>
                <a:schemeClr val="dk2"/>
              </a:solidFill>
            </a:endParaRPr>
          </a:p>
        </p:txBody>
      </p:sp>
      <p:sp>
        <p:nvSpPr>
          <p:cNvPr id="501" name="Google Shape;501;p67"/>
          <p:cNvSpPr txBox="1"/>
          <p:nvPr/>
        </p:nvSpPr>
        <p:spPr>
          <a:xfrm>
            <a:off x="450850" y="1225153"/>
            <a:ext cx="8261400" cy="709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As an alternative to conditionals, functions can also be defined using guarded equations. </a:t>
            </a:r>
            <a:endParaRPr sz="2000">
              <a:solidFill>
                <a:schemeClr val="dk2"/>
              </a:solidFill>
            </a:endParaRPr>
          </a:p>
        </p:txBody>
      </p:sp>
      <p:sp>
        <p:nvSpPr>
          <p:cNvPr id="502" name="Google Shape;502;p67"/>
          <p:cNvSpPr txBox="1"/>
          <p:nvPr/>
        </p:nvSpPr>
        <p:spPr>
          <a:xfrm>
            <a:off x="1336675" y="2532459"/>
            <a:ext cx="4235400" cy="671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abs n | n ≥ 0     = n</a:t>
            </a:r>
            <a:endParaRPr/>
          </a:p>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      | otherwise = -n</a:t>
            </a:r>
            <a:endParaRPr/>
          </a:p>
        </p:txBody>
      </p:sp>
      <p:sp>
        <p:nvSpPr>
          <p:cNvPr id="503" name="Google Shape;503;p67"/>
          <p:cNvSpPr/>
          <p:nvPr/>
        </p:nvSpPr>
        <p:spPr>
          <a:xfrm>
            <a:off x="588962" y="4144565"/>
            <a:ext cx="7863000" cy="425100"/>
          </a:xfrm>
          <a:prstGeom prst="wedgeRoundRectCallout">
            <a:avLst>
              <a:gd fmla="val 4053" name="adj1"/>
              <a:gd fmla="val -241976" name="adj2"/>
              <a:gd fmla="val 0" name="adj3"/>
            </a:avLst>
          </a:prstGeom>
          <a:no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As previously, but using guarded equations.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7" name="Shape 507"/>
        <p:cNvGrpSpPr/>
        <p:nvPr/>
      </p:nvGrpSpPr>
      <p:grpSpPr>
        <a:xfrm>
          <a:off x="0" y="0"/>
          <a:ext cx="0" cy="0"/>
          <a:chOff x="0" y="0"/>
          <a:chExt cx="0" cy="0"/>
        </a:xfrm>
      </p:grpSpPr>
      <p:sp>
        <p:nvSpPr>
          <p:cNvPr id="508" name="Google Shape;508;p68"/>
          <p:cNvSpPr txBox="1"/>
          <p:nvPr>
            <p:ph idx="12" type="sldNum"/>
          </p:nvPr>
        </p:nvSpPr>
        <p:spPr>
          <a:xfrm>
            <a:off x="8472458" y="3497413"/>
            <a:ext cx="548700" cy="295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fld id="{00000000-1234-1234-1234-123412341234}" type="slidenum">
              <a:rPr lang="en" sz="2000"/>
              <a:t>‹#›</a:t>
            </a:fld>
            <a:endParaRPr sz="2000"/>
          </a:p>
        </p:txBody>
      </p:sp>
      <p:sp>
        <p:nvSpPr>
          <p:cNvPr id="509" name="Google Shape;509;p68"/>
          <p:cNvSpPr txBox="1"/>
          <p:nvPr/>
        </p:nvSpPr>
        <p:spPr>
          <a:xfrm>
            <a:off x="423862" y="427434"/>
            <a:ext cx="8272500" cy="709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Guarded equations can be used to make definitions involving multiple conditions easier to read:</a:t>
            </a:r>
            <a:endParaRPr sz="2000">
              <a:solidFill>
                <a:schemeClr val="dk2"/>
              </a:solidFill>
            </a:endParaRPr>
          </a:p>
        </p:txBody>
      </p:sp>
      <p:sp>
        <p:nvSpPr>
          <p:cNvPr id="510" name="Google Shape;510;p68"/>
          <p:cNvSpPr txBox="1"/>
          <p:nvPr/>
        </p:nvSpPr>
        <p:spPr>
          <a:xfrm>
            <a:off x="504825" y="3929063"/>
            <a:ext cx="8215200" cy="75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The catch all condition otherwise is defined in the prelude by otherwise = True.</a:t>
            </a:r>
            <a:endParaRPr sz="2000">
              <a:solidFill>
                <a:schemeClr val="dk2"/>
              </a:solidFill>
            </a:endParaRPr>
          </a:p>
        </p:txBody>
      </p:sp>
      <p:sp>
        <p:nvSpPr>
          <p:cNvPr id="511" name="Google Shape;511;p68"/>
          <p:cNvSpPr txBox="1"/>
          <p:nvPr/>
        </p:nvSpPr>
        <p:spPr>
          <a:xfrm>
            <a:off x="423862" y="3303984"/>
            <a:ext cx="1047600" cy="389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Note:</a:t>
            </a:r>
            <a:endParaRPr sz="2000">
              <a:solidFill>
                <a:schemeClr val="dk2"/>
              </a:solidFill>
            </a:endParaRPr>
          </a:p>
        </p:txBody>
      </p:sp>
      <p:sp>
        <p:nvSpPr>
          <p:cNvPr id="512" name="Google Shape;512;p68"/>
          <p:cNvSpPr txBox="1"/>
          <p:nvPr/>
        </p:nvSpPr>
        <p:spPr>
          <a:xfrm>
            <a:off x="1633537" y="1733550"/>
            <a:ext cx="4788000" cy="972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signum n | n &lt; 0     = -1</a:t>
            </a:r>
            <a:endParaRPr/>
          </a:p>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         | n == 0    = 0</a:t>
            </a:r>
            <a:endParaRPr/>
          </a:p>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         | otherwise = 1</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6" name="Shape 516"/>
        <p:cNvGrpSpPr/>
        <p:nvPr/>
      </p:nvGrpSpPr>
      <p:grpSpPr>
        <a:xfrm>
          <a:off x="0" y="0"/>
          <a:ext cx="0" cy="0"/>
          <a:chOff x="0" y="0"/>
          <a:chExt cx="0" cy="0"/>
        </a:xfrm>
      </p:grpSpPr>
      <p:sp>
        <p:nvSpPr>
          <p:cNvPr id="517" name="Google Shape;517;p69"/>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518" name="Google Shape;518;p69"/>
          <p:cNvSpPr txBox="1"/>
          <p:nvPr/>
        </p:nvSpPr>
        <p:spPr>
          <a:xfrm>
            <a:off x="1152650" y="1326151"/>
            <a:ext cx="6231000" cy="1196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factors  :: Int → [Int]</a:t>
            </a:r>
            <a:endParaRPr/>
          </a:p>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factors n = [x | x ← [1..n]</a:t>
            </a:r>
            <a:endParaRPr/>
          </a:p>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               , n `mod` x == 0]</a:t>
            </a:r>
            <a:endParaRPr/>
          </a:p>
        </p:txBody>
      </p:sp>
      <p:sp>
        <p:nvSpPr>
          <p:cNvPr id="519" name="Google Shape;519;p69"/>
          <p:cNvSpPr txBox="1"/>
          <p:nvPr/>
        </p:nvSpPr>
        <p:spPr>
          <a:xfrm>
            <a:off x="411162" y="435769"/>
            <a:ext cx="8208900" cy="709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Using a guard we can define a function that maps a positive integer to its list of factors:</a:t>
            </a:r>
            <a:endParaRPr sz="2000">
              <a:solidFill>
                <a:schemeClr val="dk2"/>
              </a:solidFill>
            </a:endParaRPr>
          </a:p>
        </p:txBody>
      </p:sp>
      <p:sp>
        <p:nvSpPr>
          <p:cNvPr id="520" name="Google Shape;520;p69"/>
          <p:cNvSpPr txBox="1"/>
          <p:nvPr/>
        </p:nvSpPr>
        <p:spPr>
          <a:xfrm>
            <a:off x="411162" y="2945606"/>
            <a:ext cx="2381100" cy="389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For example:</a:t>
            </a:r>
            <a:endParaRPr sz="2000">
              <a:solidFill>
                <a:schemeClr val="dk2"/>
              </a:solidFill>
            </a:endParaRPr>
          </a:p>
        </p:txBody>
      </p:sp>
      <p:sp>
        <p:nvSpPr>
          <p:cNvPr id="521" name="Google Shape;521;p69"/>
          <p:cNvSpPr txBox="1"/>
          <p:nvPr/>
        </p:nvSpPr>
        <p:spPr>
          <a:xfrm>
            <a:off x="1306512" y="3758803"/>
            <a:ext cx="2394000" cy="890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&gt; factors 15</a:t>
            </a:r>
            <a:endParaRPr/>
          </a:p>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[1,3,5,15]</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5" name="Shape 525"/>
        <p:cNvGrpSpPr/>
        <p:nvPr/>
      </p:nvGrpSpPr>
      <p:grpSpPr>
        <a:xfrm>
          <a:off x="0" y="0"/>
          <a:ext cx="0" cy="0"/>
          <a:chOff x="0" y="0"/>
          <a:chExt cx="0" cy="0"/>
        </a:xfrm>
      </p:grpSpPr>
      <p:sp>
        <p:nvSpPr>
          <p:cNvPr id="526" name="Google Shape;526;p70"/>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527" name="Google Shape;527;p70"/>
          <p:cNvSpPr txBox="1"/>
          <p:nvPr/>
        </p:nvSpPr>
        <p:spPr>
          <a:xfrm>
            <a:off x="434975" y="383381"/>
            <a:ext cx="8286600" cy="1029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A positive integer is prime if its only factors are 1 and itself.  Hence, using factors we can define a function that decides if a number is prime:</a:t>
            </a:r>
            <a:endParaRPr sz="2000">
              <a:solidFill>
                <a:schemeClr val="dk2"/>
              </a:solidFill>
            </a:endParaRPr>
          </a:p>
        </p:txBody>
      </p:sp>
      <p:sp>
        <p:nvSpPr>
          <p:cNvPr id="528" name="Google Shape;528;p70"/>
          <p:cNvSpPr txBox="1"/>
          <p:nvPr/>
        </p:nvSpPr>
        <p:spPr>
          <a:xfrm>
            <a:off x="1413900" y="1756234"/>
            <a:ext cx="5340300" cy="726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prime  :: Int → Bool</a:t>
            </a:r>
            <a:endParaRPr/>
          </a:p>
          <a:p>
            <a:pPr indent="0" lvl="0" marL="0" marR="0" rtl="0" algn="l">
              <a:lnSpc>
                <a:spcPct val="12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prime n = factors n == [1,n]</a:t>
            </a:r>
            <a:endParaRPr/>
          </a:p>
        </p:txBody>
      </p:sp>
      <p:sp>
        <p:nvSpPr>
          <p:cNvPr id="529" name="Google Shape;529;p70"/>
          <p:cNvSpPr txBox="1"/>
          <p:nvPr/>
        </p:nvSpPr>
        <p:spPr>
          <a:xfrm>
            <a:off x="434975" y="2701528"/>
            <a:ext cx="2381100" cy="389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For example:</a:t>
            </a:r>
            <a:endParaRPr sz="2000">
              <a:solidFill>
                <a:schemeClr val="dk2"/>
              </a:solidFill>
            </a:endParaRPr>
          </a:p>
        </p:txBody>
      </p:sp>
      <p:sp>
        <p:nvSpPr>
          <p:cNvPr id="530" name="Google Shape;530;p70"/>
          <p:cNvSpPr txBox="1"/>
          <p:nvPr/>
        </p:nvSpPr>
        <p:spPr>
          <a:xfrm>
            <a:off x="1327150" y="3371850"/>
            <a:ext cx="2025600" cy="1438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&gt; prime 15</a:t>
            </a:r>
            <a:endParaRPr/>
          </a:p>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False</a:t>
            </a:r>
            <a:endParaRPr/>
          </a:p>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&gt; prime 7</a:t>
            </a:r>
            <a:endParaRPr/>
          </a:p>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True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4" name="Shape 534"/>
        <p:cNvGrpSpPr/>
        <p:nvPr/>
      </p:nvGrpSpPr>
      <p:grpSpPr>
        <a:xfrm>
          <a:off x="0" y="0"/>
          <a:ext cx="0" cy="0"/>
          <a:chOff x="0" y="0"/>
          <a:chExt cx="0" cy="0"/>
        </a:xfrm>
      </p:grpSpPr>
      <p:sp>
        <p:nvSpPr>
          <p:cNvPr id="535" name="Google Shape;535;p71"/>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536" name="Google Shape;536;p71"/>
          <p:cNvSpPr txBox="1"/>
          <p:nvPr/>
        </p:nvSpPr>
        <p:spPr>
          <a:xfrm>
            <a:off x="423862" y="475059"/>
            <a:ext cx="8286600" cy="709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Using a guard we can now define a function that returns the list of all primes up to a given limit:</a:t>
            </a:r>
            <a:endParaRPr sz="2000">
              <a:solidFill>
                <a:schemeClr val="dk2"/>
              </a:solidFill>
            </a:endParaRPr>
          </a:p>
        </p:txBody>
      </p:sp>
      <p:sp>
        <p:nvSpPr>
          <p:cNvPr id="537" name="Google Shape;537;p71"/>
          <p:cNvSpPr txBox="1"/>
          <p:nvPr/>
        </p:nvSpPr>
        <p:spPr>
          <a:xfrm>
            <a:off x="1327150" y="1676400"/>
            <a:ext cx="6929400" cy="726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primes  :: Int → [Int]</a:t>
            </a:r>
            <a:endParaRPr/>
          </a:p>
          <a:p>
            <a:pPr indent="0" lvl="0" marL="0" marR="0" rtl="0" algn="l">
              <a:lnSpc>
                <a:spcPct val="12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primes n = [x | x ← [1..n], prime x]</a:t>
            </a:r>
            <a:endParaRPr/>
          </a:p>
        </p:txBody>
      </p:sp>
      <p:sp>
        <p:nvSpPr>
          <p:cNvPr id="538" name="Google Shape;538;p71"/>
          <p:cNvSpPr txBox="1"/>
          <p:nvPr/>
        </p:nvSpPr>
        <p:spPr>
          <a:xfrm>
            <a:off x="423862" y="2894409"/>
            <a:ext cx="2381100" cy="389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For example:</a:t>
            </a:r>
            <a:endParaRPr sz="2000">
              <a:solidFill>
                <a:schemeClr val="dk2"/>
              </a:solidFill>
            </a:endParaRPr>
          </a:p>
        </p:txBody>
      </p:sp>
      <p:sp>
        <p:nvSpPr>
          <p:cNvPr id="539" name="Google Shape;539;p71"/>
          <p:cNvSpPr txBox="1"/>
          <p:nvPr/>
        </p:nvSpPr>
        <p:spPr>
          <a:xfrm>
            <a:off x="1327150" y="3775472"/>
            <a:ext cx="6261000" cy="890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&gt; primes 40</a:t>
            </a:r>
            <a:endParaRPr/>
          </a:p>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[2,3,5,7,11,13,17,19,23,29,31,37]</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0" name="Google Shape;90;p18"/>
          <p:cNvPicPr preferRelativeResize="0"/>
          <p:nvPr/>
        </p:nvPicPr>
        <p:blipFill>
          <a:blip r:embed="rId3">
            <a:alphaModFix/>
          </a:blip>
          <a:stretch>
            <a:fillRect/>
          </a:stretch>
        </p:blipFill>
        <p:spPr>
          <a:xfrm>
            <a:off x="1178661" y="1152475"/>
            <a:ext cx="7042063" cy="35923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3" name="Shape 543"/>
        <p:cNvGrpSpPr/>
        <p:nvPr/>
      </p:nvGrpSpPr>
      <p:grpSpPr>
        <a:xfrm>
          <a:off x="0" y="0"/>
          <a:ext cx="0" cy="0"/>
          <a:chOff x="0" y="0"/>
          <a:chExt cx="0" cy="0"/>
        </a:xfrm>
      </p:grpSpPr>
      <p:sp>
        <p:nvSpPr>
          <p:cNvPr id="544" name="Google Shape;544;p72"/>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545" name="Google Shape;545;p72"/>
          <p:cNvSpPr txBox="1"/>
          <p:nvPr>
            <p:ph type="title"/>
          </p:nvPr>
        </p:nvSpPr>
        <p:spPr>
          <a:xfrm>
            <a:off x="311700" y="333769"/>
            <a:ext cx="8520600" cy="429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al Black"/>
              <a:buNone/>
            </a:pPr>
            <a:r>
              <a:rPr lang="en">
                <a:solidFill>
                  <a:schemeClr val="dk2"/>
                </a:solidFill>
              </a:rPr>
              <a:t>Pattern Matching</a:t>
            </a:r>
            <a:endParaRPr>
              <a:solidFill>
                <a:schemeClr val="dk2"/>
              </a:solidFill>
            </a:endParaRPr>
          </a:p>
        </p:txBody>
      </p:sp>
      <p:sp>
        <p:nvSpPr>
          <p:cNvPr id="546" name="Google Shape;546;p72"/>
          <p:cNvSpPr txBox="1"/>
          <p:nvPr/>
        </p:nvSpPr>
        <p:spPr>
          <a:xfrm>
            <a:off x="450850" y="1228725"/>
            <a:ext cx="8261400" cy="709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Many functions have a particularly clear definition using pattern matching on their arguments.</a:t>
            </a:r>
            <a:endParaRPr sz="2000">
              <a:solidFill>
                <a:schemeClr val="dk2"/>
              </a:solidFill>
            </a:endParaRPr>
          </a:p>
        </p:txBody>
      </p:sp>
      <p:sp>
        <p:nvSpPr>
          <p:cNvPr id="547" name="Google Shape;547;p72"/>
          <p:cNvSpPr txBox="1"/>
          <p:nvPr/>
        </p:nvSpPr>
        <p:spPr>
          <a:xfrm>
            <a:off x="1336675" y="2206127"/>
            <a:ext cx="4550400" cy="1149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not      :: Bool </a:t>
            </a:r>
            <a:r>
              <a:rPr b="0" i="0" lang="en" sz="2400" u="none">
                <a:solidFill>
                  <a:schemeClr val="dk1"/>
                </a:solidFill>
                <a:latin typeface="Times New Roman"/>
                <a:ea typeface="Times New Roman"/>
                <a:cs typeface="Times New Roman"/>
                <a:sym typeface="Times New Roman"/>
              </a:rPr>
              <a:t>→</a:t>
            </a:r>
            <a:r>
              <a:rPr b="0" i="0" lang="en" sz="2400" u="none">
                <a:solidFill>
                  <a:schemeClr val="dk1"/>
                </a:solidFill>
                <a:latin typeface="Lucida Sans"/>
                <a:ea typeface="Lucida Sans"/>
                <a:cs typeface="Lucida Sans"/>
                <a:sym typeface="Lucida Sans"/>
              </a:rPr>
              <a:t> Bool</a:t>
            </a:r>
            <a:endParaRPr/>
          </a:p>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not False = True</a:t>
            </a:r>
            <a:endParaRPr/>
          </a:p>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not True  = False</a:t>
            </a:r>
            <a:endParaRPr/>
          </a:p>
        </p:txBody>
      </p:sp>
      <p:sp>
        <p:nvSpPr>
          <p:cNvPr id="548" name="Google Shape;548;p72"/>
          <p:cNvSpPr/>
          <p:nvPr/>
        </p:nvSpPr>
        <p:spPr>
          <a:xfrm>
            <a:off x="749300" y="4136231"/>
            <a:ext cx="7724700" cy="425100"/>
          </a:xfrm>
          <a:prstGeom prst="wedgeRoundRectCallout">
            <a:avLst>
              <a:gd fmla="val 8650" name="adj1"/>
              <a:gd fmla="val -218315" name="adj2"/>
              <a:gd fmla="val 0" name="adj3"/>
            </a:avLst>
          </a:prstGeom>
          <a:no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not maps False to True, and True to False.</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2" name="Shape 552"/>
        <p:cNvGrpSpPr/>
        <p:nvPr/>
      </p:nvGrpSpPr>
      <p:grpSpPr>
        <a:xfrm>
          <a:off x="0" y="0"/>
          <a:ext cx="0" cy="0"/>
          <a:chOff x="0" y="0"/>
          <a:chExt cx="0" cy="0"/>
        </a:xfrm>
      </p:grpSpPr>
      <p:sp>
        <p:nvSpPr>
          <p:cNvPr id="553" name="Google Shape;553;p73"/>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554" name="Google Shape;554;p73"/>
          <p:cNvSpPr txBox="1"/>
          <p:nvPr/>
        </p:nvSpPr>
        <p:spPr>
          <a:xfrm>
            <a:off x="401637" y="381000"/>
            <a:ext cx="8294700" cy="709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Functions can often be defined in many different ways using pattern matching.  For example</a:t>
            </a:r>
            <a:endParaRPr sz="2000">
              <a:solidFill>
                <a:schemeClr val="dk2"/>
              </a:solidFill>
            </a:endParaRPr>
          </a:p>
        </p:txBody>
      </p:sp>
      <p:sp>
        <p:nvSpPr>
          <p:cNvPr id="555" name="Google Shape;555;p73"/>
          <p:cNvSpPr txBox="1"/>
          <p:nvPr/>
        </p:nvSpPr>
        <p:spPr>
          <a:xfrm>
            <a:off x="1349375" y="1090800"/>
            <a:ext cx="6818400" cy="2007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(&amp;&amp;)          :: Bool </a:t>
            </a:r>
            <a:r>
              <a:rPr b="0" i="0" lang="en" sz="2400" u="none">
                <a:solidFill>
                  <a:schemeClr val="dk1"/>
                </a:solidFill>
                <a:latin typeface="Times New Roman"/>
                <a:ea typeface="Times New Roman"/>
                <a:cs typeface="Times New Roman"/>
                <a:sym typeface="Times New Roman"/>
              </a:rPr>
              <a:t>→</a:t>
            </a:r>
            <a:r>
              <a:rPr b="0" i="0" lang="en" sz="2400" u="none">
                <a:solidFill>
                  <a:schemeClr val="dk1"/>
                </a:solidFill>
                <a:latin typeface="Lucida Sans"/>
                <a:ea typeface="Lucida Sans"/>
                <a:cs typeface="Lucida Sans"/>
                <a:sym typeface="Lucida Sans"/>
              </a:rPr>
              <a:t> Bool </a:t>
            </a:r>
            <a:r>
              <a:rPr b="0" i="0" lang="en" sz="2400" u="none">
                <a:solidFill>
                  <a:schemeClr val="dk1"/>
                </a:solidFill>
                <a:latin typeface="Times New Roman"/>
                <a:ea typeface="Times New Roman"/>
                <a:cs typeface="Times New Roman"/>
                <a:sym typeface="Times New Roman"/>
              </a:rPr>
              <a:t>→</a:t>
            </a:r>
            <a:r>
              <a:rPr b="0" i="0" lang="en" sz="2400" u="none">
                <a:solidFill>
                  <a:schemeClr val="dk1"/>
                </a:solidFill>
                <a:latin typeface="Lucida Sans"/>
                <a:ea typeface="Lucida Sans"/>
                <a:cs typeface="Lucida Sans"/>
                <a:sym typeface="Lucida Sans"/>
              </a:rPr>
              <a:t> Bool</a:t>
            </a:r>
            <a:endParaRPr/>
          </a:p>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True  &amp;&amp; True  = True</a:t>
            </a:r>
            <a:endParaRPr/>
          </a:p>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True  &amp;&amp; False = False</a:t>
            </a:r>
            <a:endParaRPr/>
          </a:p>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False &amp;&amp; True  = False </a:t>
            </a:r>
            <a:endParaRPr/>
          </a:p>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False &amp;&amp; False = False</a:t>
            </a:r>
            <a:endParaRPr/>
          </a:p>
        </p:txBody>
      </p:sp>
      <p:sp>
        <p:nvSpPr>
          <p:cNvPr id="556" name="Google Shape;556;p73"/>
          <p:cNvSpPr txBox="1"/>
          <p:nvPr/>
        </p:nvSpPr>
        <p:spPr>
          <a:xfrm>
            <a:off x="1349375" y="4042172"/>
            <a:ext cx="3867000" cy="671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True &amp;&amp; True = True</a:t>
            </a:r>
            <a:endParaRPr/>
          </a:p>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_    &amp;&amp; _    = False</a:t>
            </a:r>
            <a:endParaRPr/>
          </a:p>
        </p:txBody>
      </p:sp>
      <p:sp>
        <p:nvSpPr>
          <p:cNvPr id="557" name="Google Shape;557;p73"/>
          <p:cNvSpPr txBox="1"/>
          <p:nvPr/>
        </p:nvSpPr>
        <p:spPr>
          <a:xfrm>
            <a:off x="401637" y="3295650"/>
            <a:ext cx="5597400" cy="389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can be defined more compactly by</a:t>
            </a:r>
            <a:endParaRPr sz="2000">
              <a:solidFill>
                <a:schemeClr val="dk2"/>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1" name="Shape 561"/>
        <p:cNvGrpSpPr/>
        <p:nvPr/>
      </p:nvGrpSpPr>
      <p:grpSpPr>
        <a:xfrm>
          <a:off x="0" y="0"/>
          <a:ext cx="0" cy="0"/>
          <a:chOff x="0" y="0"/>
          <a:chExt cx="0" cy="0"/>
        </a:xfrm>
      </p:grpSpPr>
      <p:sp>
        <p:nvSpPr>
          <p:cNvPr id="562" name="Google Shape;562;p74"/>
          <p:cNvSpPr txBox="1"/>
          <p:nvPr>
            <p:ph idx="12" type="sldNum"/>
          </p:nvPr>
        </p:nvSpPr>
        <p:spPr>
          <a:xfrm>
            <a:off x="8472458" y="3497413"/>
            <a:ext cx="548700" cy="295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fld id="{00000000-1234-1234-1234-123412341234}" type="slidenum">
              <a:rPr lang="en" sz="2000"/>
              <a:t>‹#›</a:t>
            </a:fld>
            <a:endParaRPr sz="2000"/>
          </a:p>
        </p:txBody>
      </p:sp>
      <p:sp>
        <p:nvSpPr>
          <p:cNvPr id="563" name="Google Shape;563;p74"/>
          <p:cNvSpPr txBox="1"/>
          <p:nvPr/>
        </p:nvSpPr>
        <p:spPr>
          <a:xfrm>
            <a:off x="1344612" y="2055019"/>
            <a:ext cx="3498900" cy="671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False &amp;&amp; _ = False</a:t>
            </a:r>
            <a:endParaRPr/>
          </a:p>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True  &amp;&amp; b = b</a:t>
            </a:r>
            <a:endParaRPr/>
          </a:p>
        </p:txBody>
      </p:sp>
      <p:sp>
        <p:nvSpPr>
          <p:cNvPr id="564" name="Google Shape;564;p74"/>
          <p:cNvSpPr txBox="1"/>
          <p:nvPr/>
        </p:nvSpPr>
        <p:spPr>
          <a:xfrm>
            <a:off x="427037" y="390525"/>
            <a:ext cx="8256600" cy="1029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However, the following definition is more efficient, as it avoids evaluating the second argument if the first argument is False:</a:t>
            </a:r>
            <a:endParaRPr sz="2000">
              <a:solidFill>
                <a:schemeClr val="dk2"/>
              </a:solidFill>
            </a:endParaRPr>
          </a:p>
        </p:txBody>
      </p:sp>
      <p:sp>
        <p:nvSpPr>
          <p:cNvPr id="565" name="Google Shape;565;p74"/>
          <p:cNvSpPr txBox="1"/>
          <p:nvPr/>
        </p:nvSpPr>
        <p:spPr>
          <a:xfrm>
            <a:off x="579437" y="4013597"/>
            <a:ext cx="8190000" cy="788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The underscore symbol _ is the wildcard pattern that matches any argument value.</a:t>
            </a:r>
            <a:endParaRPr sz="2000">
              <a:solidFill>
                <a:schemeClr val="dk2"/>
              </a:solidFill>
            </a:endParaRPr>
          </a:p>
        </p:txBody>
      </p:sp>
      <p:sp>
        <p:nvSpPr>
          <p:cNvPr id="566" name="Google Shape;566;p74"/>
          <p:cNvSpPr txBox="1"/>
          <p:nvPr/>
        </p:nvSpPr>
        <p:spPr>
          <a:xfrm>
            <a:off x="427037" y="3364706"/>
            <a:ext cx="1047600" cy="389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Note:</a:t>
            </a:r>
            <a:endParaRPr sz="2000">
              <a:solidFill>
                <a:schemeClr val="dk2"/>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In functional programming we never seem to define intermediate variables. </a:t>
            </a:r>
            <a:endParaRPr sz="2000"/>
          </a:p>
          <a:p>
            <a:pPr indent="-355600" lvl="0" marL="457200" rtl="0" algn="l">
              <a:spcBef>
                <a:spcPts val="0"/>
              </a:spcBef>
              <a:spcAft>
                <a:spcPts val="0"/>
              </a:spcAft>
              <a:buSzPts val="2000"/>
              <a:buChar char="●"/>
            </a:pPr>
            <a:r>
              <a:rPr lang="en" sz="2000"/>
              <a:t>All the expressions we use come from the patterns of the arguments. </a:t>
            </a:r>
            <a:endParaRPr sz="2000"/>
          </a:p>
          <a:p>
            <a:pPr indent="-355600" lvl="0" marL="457200" rtl="0" algn="l">
              <a:spcBef>
                <a:spcPts val="0"/>
              </a:spcBef>
              <a:spcAft>
                <a:spcPts val="0"/>
              </a:spcAft>
              <a:buSzPts val="2000"/>
              <a:buChar char="●"/>
            </a:pPr>
            <a:r>
              <a:rPr lang="en" sz="2000"/>
              <a:t>Haskell doesn’t technically have “variables”, because expressions never change their value! </a:t>
            </a:r>
            <a:endParaRPr sz="2000"/>
          </a:p>
          <a:p>
            <a:pPr indent="-355600" lvl="0" marL="457200" rtl="0" algn="l">
              <a:spcBef>
                <a:spcPts val="0"/>
              </a:spcBef>
              <a:spcAft>
                <a:spcPts val="0"/>
              </a:spcAft>
              <a:buSzPts val="2000"/>
              <a:buChar char="●"/>
            </a:pPr>
            <a:r>
              <a:rPr lang="en" sz="2000"/>
              <a:t>But we can still define sub-expressions within our functions.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
                <a:solidFill>
                  <a:schemeClr val="dk2"/>
                </a:solidFill>
              </a:rPr>
              <a:t>Iteration</a:t>
            </a:r>
            <a:endParaRPr>
              <a:solidFill>
                <a:schemeClr val="dk2"/>
              </a:solidFill>
            </a:endParaRPr>
          </a:p>
          <a:p>
            <a:pPr indent="0" lvl="0" marL="0" rtl="0" algn="l">
              <a:spcBef>
                <a:spcPts val="400"/>
              </a:spcBef>
              <a:spcAft>
                <a:spcPts val="0"/>
              </a:spcAft>
              <a:buNone/>
            </a:pPr>
            <a:r>
              <a:t/>
            </a:r>
            <a:endParaRPr>
              <a:solidFill>
                <a:schemeClr val="dk2"/>
              </a:solidFill>
            </a:endParaRPr>
          </a:p>
        </p:txBody>
      </p:sp>
      <p:sp>
        <p:nvSpPr>
          <p:cNvPr id="578" name="Google Shape;578;p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SzPts val="2000"/>
              <a:buChar char="●"/>
            </a:pPr>
            <a:r>
              <a:rPr lang="en" sz="2000"/>
              <a:t>functional languages don't have loops!</a:t>
            </a:r>
            <a:endParaRPr sz="2000"/>
          </a:p>
          <a:p>
            <a:pPr indent="-355600" lvl="0" marL="457200" marR="0" rtl="0" algn="l">
              <a:lnSpc>
                <a:spcPct val="100000"/>
              </a:lnSpc>
              <a:spcBef>
                <a:spcPts val="0"/>
              </a:spcBef>
              <a:spcAft>
                <a:spcPts val="0"/>
              </a:spcAft>
              <a:buSzPts val="2000"/>
              <a:buChar char="●"/>
            </a:pPr>
            <a:r>
              <a:rPr lang="en" sz="2000"/>
              <a:t>The whole point of a loop is to repeat something until some condition no longer holds, but because functional programs don't have any variables, a condition's value can't change.</a:t>
            </a:r>
            <a:endParaRPr sz="2000"/>
          </a:p>
          <a:p>
            <a:pPr indent="-355600" lvl="0" marL="457200" marR="0" rtl="0" algn="l">
              <a:lnSpc>
                <a:spcPct val="100000"/>
              </a:lnSpc>
              <a:spcBef>
                <a:spcPts val="0"/>
              </a:spcBef>
              <a:spcAft>
                <a:spcPts val="0"/>
              </a:spcAft>
              <a:buSzPts val="2000"/>
              <a:buChar char="●"/>
            </a:pPr>
            <a:r>
              <a:rPr lang="en" sz="2000"/>
              <a:t>Solution is Recursion</a:t>
            </a:r>
            <a:endParaRPr sz="2000"/>
          </a:p>
          <a:p>
            <a:pPr indent="-355600" lvl="1" marL="914400" marR="0" rtl="0" algn="l">
              <a:lnSpc>
                <a:spcPct val="100000"/>
              </a:lnSpc>
              <a:spcBef>
                <a:spcPts val="0"/>
              </a:spcBef>
              <a:spcAft>
                <a:spcPts val="0"/>
              </a:spcAft>
              <a:buSzPts val="2000"/>
              <a:buChar char="○"/>
            </a:pPr>
            <a:r>
              <a:rPr lang="en" sz="2000"/>
              <a:t>recursion is the most important technique for iteration in functional languages.</a:t>
            </a:r>
            <a:endParaRPr sz="2000"/>
          </a:p>
          <a:p>
            <a:pPr indent="0" lvl="0" marL="0" marR="0" rtl="0" algn="l">
              <a:lnSpc>
                <a:spcPct val="100000"/>
              </a:lnSpc>
              <a:spcBef>
                <a:spcPts val="0"/>
              </a:spcBef>
              <a:spcAft>
                <a:spcPts val="0"/>
              </a:spcAft>
              <a:buNone/>
            </a:pPr>
            <a:r>
              <a:t/>
            </a:r>
            <a:endParaRPr sz="2000"/>
          </a:p>
          <a:p>
            <a:pPr indent="0" lvl="0" marL="0" marR="0" rtl="0" algn="l">
              <a:lnSpc>
                <a:spcPct val="100000"/>
              </a:lnSpc>
              <a:spcBef>
                <a:spcPts val="0"/>
              </a:spcBef>
              <a:spcAft>
                <a:spcPts val="0"/>
              </a:spcAft>
              <a:buNone/>
            </a:pPr>
            <a:r>
              <a:t/>
            </a:r>
            <a:endParaRPr sz="2000"/>
          </a:p>
          <a:p>
            <a:pPr indent="0" lvl="0" marL="0" marR="0" rtl="0" algn="l">
              <a:lnSpc>
                <a:spcPct val="100000"/>
              </a:lnSpc>
              <a:spcBef>
                <a:spcPts val="0"/>
              </a:spcBef>
              <a:spcAft>
                <a:spcPts val="0"/>
              </a:spcAft>
              <a:buNone/>
            </a:pPr>
            <a:r>
              <a:rPr lang="en" sz="2000"/>
              <a:t>Haskel code</a:t>
            </a:r>
            <a:endParaRPr sz="2000"/>
          </a:p>
          <a:p>
            <a:pPr indent="0" lvl="0" marL="1828800" marR="0" rtl="0" algn="l">
              <a:lnSpc>
                <a:spcPct val="100000"/>
              </a:lnSpc>
              <a:spcBef>
                <a:spcPts val="0"/>
              </a:spcBef>
              <a:spcAft>
                <a:spcPts val="0"/>
              </a:spcAft>
              <a:buNone/>
            </a:pPr>
            <a:r>
              <a:rPr lang="en" sz="2000">
                <a:solidFill>
                  <a:srgbClr val="000000"/>
                </a:solidFill>
              </a:rPr>
              <a:t>     fact n | n == 0     = 1</a:t>
            </a:r>
            <a:endParaRPr sz="2000">
              <a:solidFill>
                <a:srgbClr val="000000"/>
              </a:solidFill>
            </a:endParaRPr>
          </a:p>
          <a:p>
            <a:pPr indent="0" lvl="0" marL="0" marR="0" rtl="0" algn="ctr">
              <a:lnSpc>
                <a:spcPct val="100000"/>
              </a:lnSpc>
              <a:spcBef>
                <a:spcPts val="0"/>
              </a:spcBef>
              <a:spcAft>
                <a:spcPts val="0"/>
              </a:spcAft>
              <a:buNone/>
            </a:pPr>
            <a:r>
              <a:rPr lang="en" sz="2000">
                <a:solidFill>
                  <a:srgbClr val="000000"/>
                </a:solidFill>
              </a:rPr>
              <a:t>       | otherwise  = n * fact (n - 1)</a:t>
            </a:r>
            <a:endParaRPr sz="2000">
              <a:solidFill>
                <a:srgbClr val="000000"/>
              </a:solidFill>
            </a:endParaRPr>
          </a:p>
          <a:p>
            <a:pPr indent="0" lvl="0" marL="0" marR="0" rtl="0" algn="ctr">
              <a:lnSpc>
                <a:spcPct val="100000"/>
              </a:lnSpc>
              <a:spcBef>
                <a:spcPts val="0"/>
              </a:spcBef>
              <a:spcAft>
                <a:spcPts val="0"/>
              </a:spcAft>
              <a:buNone/>
            </a:pPr>
            <a:r>
              <a:t/>
            </a:r>
            <a:endParaRPr sz="2000">
              <a:solidFill>
                <a:srgbClr val="000000"/>
              </a:solidFill>
            </a:endParaRPr>
          </a:p>
        </p:txBody>
      </p:sp>
      <p:pic>
        <p:nvPicPr>
          <p:cNvPr id="579" name="Google Shape;579;p76"/>
          <p:cNvPicPr preferRelativeResize="0"/>
          <p:nvPr/>
        </p:nvPicPr>
        <p:blipFill>
          <a:blip r:embed="rId3">
            <a:alphaModFix/>
          </a:blip>
          <a:stretch>
            <a:fillRect/>
          </a:stretch>
        </p:blipFill>
        <p:spPr>
          <a:xfrm>
            <a:off x="2871538" y="3315750"/>
            <a:ext cx="2905125" cy="7429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Haskell provides a different way of defining functions called patterns.</a:t>
            </a:r>
            <a:endParaRPr sz="2000"/>
          </a:p>
          <a:p>
            <a:pPr indent="-355600" lvl="0" marL="457200" rtl="0" algn="l">
              <a:spcBef>
                <a:spcPts val="0"/>
              </a:spcBef>
              <a:spcAft>
                <a:spcPts val="0"/>
              </a:spcAft>
              <a:buSzPts val="2000"/>
              <a:buChar char="●"/>
            </a:pPr>
            <a:r>
              <a:rPr lang="en" sz="2000"/>
              <a:t>Here, we write multiple definitions of the function, but each time using a different pattern for the arguments.</a:t>
            </a:r>
            <a:endParaRPr sz="2000"/>
          </a:p>
          <a:p>
            <a:pPr indent="0" lvl="0" marL="457200" rtl="0" algn="l">
              <a:lnSpc>
                <a:spcPct val="100000"/>
              </a:lnSpc>
              <a:spcBef>
                <a:spcPts val="1600"/>
              </a:spcBef>
              <a:spcAft>
                <a:spcPts val="0"/>
              </a:spcAft>
              <a:buNone/>
            </a:pPr>
            <a:r>
              <a:rPr lang="en" sz="2000"/>
              <a:t>fact 0 = 1</a:t>
            </a:r>
            <a:endParaRPr sz="2000"/>
          </a:p>
          <a:p>
            <a:pPr indent="0" lvl="0" marL="457200" rtl="0" algn="l">
              <a:lnSpc>
                <a:spcPct val="100000"/>
              </a:lnSpc>
              <a:spcBef>
                <a:spcPts val="0"/>
              </a:spcBef>
              <a:spcAft>
                <a:spcPts val="0"/>
              </a:spcAft>
              <a:buNone/>
            </a:pPr>
            <a:r>
              <a:rPr lang="en" sz="2000"/>
              <a:t>fact n = n * fact (n - 1)</a:t>
            </a:r>
            <a:endParaRPr sz="2000"/>
          </a:p>
          <a:p>
            <a:pPr indent="0" lvl="0" marL="457200" rtl="0" algn="l">
              <a:lnSpc>
                <a:spcPct val="100000"/>
              </a:lnSpc>
              <a:spcBef>
                <a:spcPts val="0"/>
              </a:spcBef>
              <a:spcAft>
                <a:spcPts val="0"/>
              </a:spcAft>
              <a:buNone/>
            </a:pPr>
            <a:r>
              <a:t/>
            </a:r>
            <a:endParaRPr sz="2000"/>
          </a:p>
          <a:p>
            <a:pPr indent="0" lvl="0" marL="457200" rtl="0" algn="l">
              <a:lnSpc>
                <a:spcPct val="100000"/>
              </a:lnSpc>
              <a:spcBef>
                <a:spcPts val="0"/>
              </a:spcBef>
              <a:spcAft>
                <a:spcPts val="0"/>
              </a:spcAft>
              <a:buNone/>
            </a:pPr>
            <a:r>
              <a:t/>
            </a:r>
            <a:endParaRPr sz="20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9" name="Shape 589"/>
        <p:cNvGrpSpPr/>
        <p:nvPr/>
      </p:nvGrpSpPr>
      <p:grpSpPr>
        <a:xfrm>
          <a:off x="0" y="0"/>
          <a:ext cx="0" cy="0"/>
          <a:chOff x="0" y="0"/>
          <a:chExt cx="0" cy="0"/>
        </a:xfrm>
      </p:grpSpPr>
      <p:sp>
        <p:nvSpPr>
          <p:cNvPr id="590" name="Google Shape;590;p78"/>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591" name="Google Shape;591;p78"/>
          <p:cNvSpPr txBox="1"/>
          <p:nvPr>
            <p:ph type="title"/>
          </p:nvPr>
        </p:nvSpPr>
        <p:spPr>
          <a:xfrm>
            <a:off x="311700" y="333769"/>
            <a:ext cx="8520600" cy="429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al Black"/>
              <a:buNone/>
            </a:pPr>
            <a:r>
              <a:rPr lang="en">
                <a:solidFill>
                  <a:schemeClr val="dk2"/>
                </a:solidFill>
              </a:rPr>
              <a:t>List Patterns</a:t>
            </a:r>
            <a:endParaRPr>
              <a:solidFill>
                <a:schemeClr val="dk2"/>
              </a:solidFill>
            </a:endParaRPr>
          </a:p>
        </p:txBody>
      </p:sp>
      <p:sp>
        <p:nvSpPr>
          <p:cNvPr id="592" name="Google Shape;592;p78"/>
          <p:cNvSpPr txBox="1"/>
          <p:nvPr/>
        </p:nvSpPr>
        <p:spPr>
          <a:xfrm>
            <a:off x="438150" y="1216819"/>
            <a:ext cx="8126400" cy="1029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In Haskell, every non-empty list is constructed by repeated use of an operator : called “cons” that adds a new element to the start of a list.</a:t>
            </a:r>
            <a:endParaRPr sz="2000">
              <a:solidFill>
                <a:schemeClr val="dk2"/>
              </a:solidFill>
            </a:endParaRPr>
          </a:p>
        </p:txBody>
      </p:sp>
      <p:sp>
        <p:nvSpPr>
          <p:cNvPr id="593" name="Google Shape;593;p78"/>
          <p:cNvSpPr txBox="1"/>
          <p:nvPr/>
        </p:nvSpPr>
        <p:spPr>
          <a:xfrm>
            <a:off x="1609725" y="2833688"/>
            <a:ext cx="1473300" cy="397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[1,2,3]</a:t>
            </a:r>
            <a:endParaRPr/>
          </a:p>
        </p:txBody>
      </p:sp>
      <p:sp>
        <p:nvSpPr>
          <p:cNvPr id="594" name="Google Shape;594;p78"/>
          <p:cNvSpPr/>
          <p:nvPr/>
        </p:nvSpPr>
        <p:spPr>
          <a:xfrm>
            <a:off x="1309687" y="4040981"/>
            <a:ext cx="3436800" cy="425100"/>
          </a:xfrm>
          <a:prstGeom prst="wedgeRoundRectCallout">
            <a:avLst>
              <a:gd fmla="val -115" name="adj1"/>
              <a:gd fmla="val -216315" name="adj2"/>
              <a:gd fmla="val 0" name="adj3"/>
            </a:avLst>
          </a:prstGeom>
          <a:no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Means 1:(2:(3:[])).</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8" name="Shape 598"/>
        <p:cNvGrpSpPr/>
        <p:nvPr/>
      </p:nvGrpSpPr>
      <p:grpSpPr>
        <a:xfrm>
          <a:off x="0" y="0"/>
          <a:ext cx="0" cy="0"/>
          <a:chOff x="0" y="0"/>
          <a:chExt cx="0" cy="0"/>
        </a:xfrm>
      </p:grpSpPr>
      <p:sp>
        <p:nvSpPr>
          <p:cNvPr id="599" name="Google Shape;599;p79"/>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600" name="Google Shape;600;p79"/>
          <p:cNvSpPr txBox="1"/>
          <p:nvPr/>
        </p:nvSpPr>
        <p:spPr>
          <a:xfrm>
            <a:off x="439737" y="423863"/>
            <a:ext cx="8202600" cy="709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The cons operator can also be used in patterns, in which case it destructs a non-empty list.</a:t>
            </a:r>
            <a:endParaRPr/>
          </a:p>
        </p:txBody>
      </p:sp>
      <p:sp>
        <p:nvSpPr>
          <p:cNvPr id="601" name="Google Shape;601;p79"/>
          <p:cNvSpPr txBox="1"/>
          <p:nvPr/>
        </p:nvSpPr>
        <p:spPr>
          <a:xfrm>
            <a:off x="1706562" y="1675209"/>
            <a:ext cx="4535400" cy="1575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head       :: [a] </a:t>
            </a:r>
            <a:r>
              <a:rPr b="0" i="0" lang="en" sz="2400" u="none">
                <a:solidFill>
                  <a:schemeClr val="dk1"/>
                </a:solidFill>
                <a:latin typeface="Times New Roman"/>
                <a:ea typeface="Times New Roman"/>
                <a:cs typeface="Times New Roman"/>
                <a:sym typeface="Times New Roman"/>
              </a:rPr>
              <a:t>→</a:t>
            </a:r>
            <a:r>
              <a:rPr b="0" i="0" lang="en" sz="2400" u="none">
                <a:solidFill>
                  <a:schemeClr val="dk1"/>
                </a:solidFill>
                <a:latin typeface="Lucida Sans"/>
                <a:ea typeface="Lucida Sans"/>
                <a:cs typeface="Lucida Sans"/>
                <a:sym typeface="Lucida Sans"/>
              </a:rPr>
              <a:t> a</a:t>
            </a:r>
            <a:endParaRPr/>
          </a:p>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head (x:_)  = x</a:t>
            </a:r>
            <a:endParaRPr/>
          </a:p>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tail       :: [a] </a:t>
            </a:r>
            <a:r>
              <a:rPr b="0" i="0" lang="en" sz="2400" u="none">
                <a:solidFill>
                  <a:schemeClr val="dk1"/>
                </a:solidFill>
                <a:latin typeface="Times New Roman"/>
                <a:ea typeface="Times New Roman"/>
                <a:cs typeface="Times New Roman"/>
                <a:sym typeface="Times New Roman"/>
              </a:rPr>
              <a:t>→</a:t>
            </a:r>
            <a:r>
              <a:rPr b="0" i="0" lang="en" sz="2400" u="none">
                <a:solidFill>
                  <a:schemeClr val="dk1"/>
                </a:solidFill>
                <a:latin typeface="Lucida Sans"/>
                <a:ea typeface="Lucida Sans"/>
                <a:cs typeface="Lucida Sans"/>
                <a:sym typeface="Lucida Sans"/>
              </a:rPr>
              <a:t> [a]</a:t>
            </a:r>
            <a:endParaRPr/>
          </a:p>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tail (_:xs) = xs</a:t>
            </a:r>
            <a:endParaRPr/>
          </a:p>
        </p:txBody>
      </p:sp>
      <p:sp>
        <p:nvSpPr>
          <p:cNvPr id="602" name="Google Shape;602;p79"/>
          <p:cNvSpPr/>
          <p:nvPr/>
        </p:nvSpPr>
        <p:spPr>
          <a:xfrm>
            <a:off x="1022350" y="3954065"/>
            <a:ext cx="6765900" cy="771600"/>
          </a:xfrm>
          <a:prstGeom prst="wedgeRoundRectCallout">
            <a:avLst>
              <a:gd fmla="val 7136" name="adj1"/>
              <a:gd fmla="val -139530" name="adj2"/>
              <a:gd fmla="val 0" name="adj3"/>
            </a:avLst>
          </a:prstGeom>
          <a:no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head and tail map any non-empty list to its first and remaining elements.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6" name="Shape 606"/>
        <p:cNvGrpSpPr/>
        <p:nvPr/>
      </p:nvGrpSpPr>
      <p:grpSpPr>
        <a:xfrm>
          <a:off x="0" y="0"/>
          <a:ext cx="0" cy="0"/>
          <a:chOff x="0" y="0"/>
          <a:chExt cx="0" cy="0"/>
        </a:xfrm>
      </p:grpSpPr>
      <p:sp>
        <p:nvSpPr>
          <p:cNvPr id="607" name="Google Shape;607;p80"/>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608" name="Google Shape;608;p80"/>
          <p:cNvSpPr txBox="1"/>
          <p:nvPr>
            <p:ph type="title"/>
          </p:nvPr>
        </p:nvSpPr>
        <p:spPr>
          <a:xfrm>
            <a:off x="311700" y="333769"/>
            <a:ext cx="8520600" cy="42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Black"/>
              <a:buNone/>
            </a:pPr>
            <a:r>
              <a:rPr lang="en">
                <a:solidFill>
                  <a:schemeClr val="dk2"/>
                </a:solidFill>
              </a:rPr>
              <a:t>Recursive Functions</a:t>
            </a:r>
            <a:endParaRPr/>
          </a:p>
        </p:txBody>
      </p:sp>
      <p:sp>
        <p:nvSpPr>
          <p:cNvPr id="609" name="Google Shape;609;p80"/>
          <p:cNvSpPr txBox="1"/>
          <p:nvPr/>
        </p:nvSpPr>
        <p:spPr>
          <a:xfrm>
            <a:off x="401637" y="1223963"/>
            <a:ext cx="8451900" cy="709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In Haskell, functions can also be defined in terms of themselves.  Such functions are called recursive.</a:t>
            </a:r>
            <a:endParaRPr/>
          </a:p>
        </p:txBody>
      </p:sp>
      <p:sp>
        <p:nvSpPr>
          <p:cNvPr id="610" name="Google Shape;610;p80"/>
          <p:cNvSpPr txBox="1"/>
          <p:nvPr/>
        </p:nvSpPr>
        <p:spPr>
          <a:xfrm>
            <a:off x="1322387" y="2331244"/>
            <a:ext cx="6261000" cy="726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factorial 0 = 1</a:t>
            </a:r>
            <a:endParaRPr/>
          </a:p>
          <a:p>
            <a:pPr indent="0" lvl="0" marL="0" marR="0" rtl="0" algn="l">
              <a:lnSpc>
                <a:spcPct val="12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factorial n = n * factorial (n-1)</a:t>
            </a:r>
            <a:endParaRPr/>
          </a:p>
        </p:txBody>
      </p:sp>
      <p:sp>
        <p:nvSpPr>
          <p:cNvPr id="611" name="Google Shape;611;p80"/>
          <p:cNvSpPr/>
          <p:nvPr/>
        </p:nvSpPr>
        <p:spPr>
          <a:xfrm>
            <a:off x="1217612" y="3661172"/>
            <a:ext cx="6480300" cy="1115700"/>
          </a:xfrm>
          <a:prstGeom prst="wedgeRoundRectCallout">
            <a:avLst>
              <a:gd fmla="val 5383" name="adj1"/>
              <a:gd fmla="val -103930" name="adj2"/>
              <a:gd fmla="val 0" name="adj3"/>
            </a:avLst>
          </a:prstGeom>
          <a:no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factorial maps 0 to 1, and any other integer to the product of itself with the factorial of its predecessor.</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5" name="Shape 615"/>
        <p:cNvGrpSpPr/>
        <p:nvPr/>
      </p:nvGrpSpPr>
      <p:grpSpPr>
        <a:xfrm>
          <a:off x="0" y="0"/>
          <a:ext cx="0" cy="0"/>
          <a:chOff x="0" y="0"/>
          <a:chExt cx="0" cy="0"/>
        </a:xfrm>
      </p:grpSpPr>
      <p:sp>
        <p:nvSpPr>
          <p:cNvPr id="616" name="Google Shape;616;p81"/>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617" name="Google Shape;617;p81"/>
          <p:cNvSpPr txBox="1"/>
          <p:nvPr/>
        </p:nvSpPr>
        <p:spPr>
          <a:xfrm>
            <a:off x="339725" y="344090"/>
            <a:ext cx="2243100" cy="389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For example:</a:t>
            </a:r>
            <a:endParaRPr/>
          </a:p>
        </p:txBody>
      </p:sp>
      <p:sp>
        <p:nvSpPr>
          <p:cNvPr id="618" name="Google Shape;618;p81"/>
          <p:cNvSpPr txBox="1"/>
          <p:nvPr/>
        </p:nvSpPr>
        <p:spPr>
          <a:xfrm>
            <a:off x="1806575" y="969169"/>
            <a:ext cx="2209800" cy="315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factorial 3</a:t>
            </a:r>
            <a:endParaRPr/>
          </a:p>
        </p:txBody>
      </p:sp>
      <p:grpSp>
        <p:nvGrpSpPr>
          <p:cNvPr id="619" name="Google Shape;619;p81"/>
          <p:cNvGrpSpPr/>
          <p:nvPr/>
        </p:nvGrpSpPr>
        <p:grpSpPr>
          <a:xfrm>
            <a:off x="1236662" y="1171575"/>
            <a:ext cx="3427412" cy="652462"/>
            <a:chOff x="779" y="984"/>
            <a:chExt cx="2159" cy="548"/>
          </a:xfrm>
        </p:grpSpPr>
        <p:sp>
          <p:nvSpPr>
            <p:cNvPr id="620" name="Google Shape;620;p81"/>
            <p:cNvSpPr txBox="1"/>
            <p:nvPr/>
          </p:nvSpPr>
          <p:spPr>
            <a:xfrm>
              <a:off x="1138" y="1232"/>
              <a:ext cx="1800" cy="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3 * factorial 2</a:t>
              </a:r>
              <a:endParaRPr/>
            </a:p>
          </p:txBody>
        </p:sp>
        <p:sp>
          <p:nvSpPr>
            <p:cNvPr id="621" name="Google Shape;621;p81"/>
            <p:cNvSpPr txBox="1"/>
            <p:nvPr/>
          </p:nvSpPr>
          <p:spPr>
            <a:xfrm>
              <a:off x="779" y="984"/>
              <a:ext cx="300" cy="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a:t>
              </a:r>
              <a:endParaRPr/>
            </a:p>
          </p:txBody>
        </p:sp>
      </p:grpSp>
      <p:grpSp>
        <p:nvGrpSpPr>
          <p:cNvPr id="622" name="Google Shape;622;p81"/>
          <p:cNvGrpSpPr/>
          <p:nvPr/>
        </p:nvGrpSpPr>
        <p:grpSpPr>
          <a:xfrm>
            <a:off x="1236662" y="1669256"/>
            <a:ext cx="4856162" cy="653653"/>
            <a:chOff x="779" y="1402"/>
            <a:chExt cx="3059" cy="549"/>
          </a:xfrm>
        </p:grpSpPr>
        <p:sp>
          <p:nvSpPr>
            <p:cNvPr id="623" name="Google Shape;623;p81"/>
            <p:cNvSpPr txBox="1"/>
            <p:nvPr/>
          </p:nvSpPr>
          <p:spPr>
            <a:xfrm>
              <a:off x="1138" y="1651"/>
              <a:ext cx="2700" cy="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3 * (2 * factorial 1)</a:t>
              </a:r>
              <a:endParaRPr/>
            </a:p>
          </p:txBody>
        </p:sp>
        <p:sp>
          <p:nvSpPr>
            <p:cNvPr id="624" name="Google Shape;624;p81"/>
            <p:cNvSpPr txBox="1"/>
            <p:nvPr/>
          </p:nvSpPr>
          <p:spPr>
            <a:xfrm>
              <a:off x="779" y="1402"/>
              <a:ext cx="300" cy="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a:t>
              </a:r>
              <a:endParaRPr/>
            </a:p>
          </p:txBody>
        </p:sp>
      </p:grpSp>
      <p:grpSp>
        <p:nvGrpSpPr>
          <p:cNvPr id="625" name="Google Shape;625;p81"/>
          <p:cNvGrpSpPr/>
          <p:nvPr/>
        </p:nvGrpSpPr>
        <p:grpSpPr>
          <a:xfrm>
            <a:off x="1236662" y="2166938"/>
            <a:ext cx="5808662" cy="653653"/>
            <a:chOff x="779" y="1820"/>
            <a:chExt cx="3659" cy="549"/>
          </a:xfrm>
        </p:grpSpPr>
        <p:sp>
          <p:nvSpPr>
            <p:cNvPr id="626" name="Google Shape;626;p81"/>
            <p:cNvSpPr txBox="1"/>
            <p:nvPr/>
          </p:nvSpPr>
          <p:spPr>
            <a:xfrm>
              <a:off x="1138" y="2069"/>
              <a:ext cx="3300" cy="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3 * (2 * (1 * factorial 0))</a:t>
              </a:r>
              <a:endParaRPr/>
            </a:p>
          </p:txBody>
        </p:sp>
        <p:sp>
          <p:nvSpPr>
            <p:cNvPr id="627" name="Google Shape;627;p81"/>
            <p:cNvSpPr txBox="1"/>
            <p:nvPr/>
          </p:nvSpPr>
          <p:spPr>
            <a:xfrm>
              <a:off x="779" y="1820"/>
              <a:ext cx="300" cy="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a:t>
              </a:r>
              <a:endParaRPr/>
            </a:p>
          </p:txBody>
        </p:sp>
      </p:grpSp>
      <p:grpSp>
        <p:nvGrpSpPr>
          <p:cNvPr id="628" name="Google Shape;628;p81"/>
          <p:cNvGrpSpPr/>
          <p:nvPr/>
        </p:nvGrpSpPr>
        <p:grpSpPr>
          <a:xfrm>
            <a:off x="1236662" y="2664619"/>
            <a:ext cx="3903662" cy="654843"/>
            <a:chOff x="779" y="2238"/>
            <a:chExt cx="2459" cy="550"/>
          </a:xfrm>
        </p:grpSpPr>
        <p:sp>
          <p:nvSpPr>
            <p:cNvPr id="629" name="Google Shape;629;p81"/>
            <p:cNvSpPr txBox="1"/>
            <p:nvPr/>
          </p:nvSpPr>
          <p:spPr>
            <a:xfrm>
              <a:off x="1138" y="2488"/>
              <a:ext cx="2100" cy="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3 * (2 * (1 * 1))</a:t>
              </a:r>
              <a:endParaRPr/>
            </a:p>
          </p:txBody>
        </p:sp>
        <p:sp>
          <p:nvSpPr>
            <p:cNvPr id="630" name="Google Shape;630;p81"/>
            <p:cNvSpPr txBox="1"/>
            <p:nvPr/>
          </p:nvSpPr>
          <p:spPr>
            <a:xfrm>
              <a:off x="779" y="2238"/>
              <a:ext cx="300" cy="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a:t>
              </a:r>
              <a:endParaRPr/>
            </a:p>
          </p:txBody>
        </p:sp>
      </p:grpSp>
      <p:grpSp>
        <p:nvGrpSpPr>
          <p:cNvPr id="631" name="Google Shape;631;p81"/>
          <p:cNvGrpSpPr/>
          <p:nvPr/>
        </p:nvGrpSpPr>
        <p:grpSpPr>
          <a:xfrm>
            <a:off x="1236662" y="3162300"/>
            <a:ext cx="2951162" cy="654843"/>
            <a:chOff x="779" y="2656"/>
            <a:chExt cx="1859" cy="550"/>
          </a:xfrm>
        </p:grpSpPr>
        <p:sp>
          <p:nvSpPr>
            <p:cNvPr id="632" name="Google Shape;632;p81"/>
            <p:cNvSpPr txBox="1"/>
            <p:nvPr/>
          </p:nvSpPr>
          <p:spPr>
            <a:xfrm>
              <a:off x="1138" y="2906"/>
              <a:ext cx="1500" cy="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3 * (2 * 1)</a:t>
              </a:r>
              <a:endParaRPr/>
            </a:p>
          </p:txBody>
        </p:sp>
        <p:sp>
          <p:nvSpPr>
            <p:cNvPr id="633" name="Google Shape;633;p81"/>
            <p:cNvSpPr txBox="1"/>
            <p:nvPr/>
          </p:nvSpPr>
          <p:spPr>
            <a:xfrm>
              <a:off x="779" y="2656"/>
              <a:ext cx="300" cy="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a:t>
              </a:r>
              <a:endParaRPr/>
            </a:p>
          </p:txBody>
        </p:sp>
      </p:grpSp>
      <p:grpSp>
        <p:nvGrpSpPr>
          <p:cNvPr id="634" name="Google Shape;634;p81"/>
          <p:cNvGrpSpPr/>
          <p:nvPr/>
        </p:nvGrpSpPr>
        <p:grpSpPr>
          <a:xfrm>
            <a:off x="1236662" y="4157663"/>
            <a:ext cx="1046162" cy="657225"/>
            <a:chOff x="779" y="3492"/>
            <a:chExt cx="659" cy="552"/>
          </a:xfrm>
        </p:grpSpPr>
        <p:sp>
          <p:nvSpPr>
            <p:cNvPr id="635" name="Google Shape;635;p81"/>
            <p:cNvSpPr txBox="1"/>
            <p:nvPr/>
          </p:nvSpPr>
          <p:spPr>
            <a:xfrm>
              <a:off x="779" y="3492"/>
              <a:ext cx="300" cy="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a:t>
              </a:r>
              <a:endParaRPr/>
            </a:p>
          </p:txBody>
        </p:sp>
        <p:sp>
          <p:nvSpPr>
            <p:cNvPr id="636" name="Google Shape;636;p81"/>
            <p:cNvSpPr txBox="1"/>
            <p:nvPr/>
          </p:nvSpPr>
          <p:spPr>
            <a:xfrm>
              <a:off x="1138" y="3744"/>
              <a:ext cx="300" cy="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6</a:t>
              </a:r>
              <a:endParaRPr/>
            </a:p>
          </p:txBody>
        </p:sp>
      </p:grpSp>
      <p:grpSp>
        <p:nvGrpSpPr>
          <p:cNvPr id="637" name="Google Shape;637;p81"/>
          <p:cNvGrpSpPr/>
          <p:nvPr/>
        </p:nvGrpSpPr>
        <p:grpSpPr>
          <a:xfrm>
            <a:off x="1236662" y="3659981"/>
            <a:ext cx="1522412" cy="656034"/>
            <a:chOff x="779" y="3074"/>
            <a:chExt cx="959" cy="551"/>
          </a:xfrm>
        </p:grpSpPr>
        <p:sp>
          <p:nvSpPr>
            <p:cNvPr id="638" name="Google Shape;638;p81"/>
            <p:cNvSpPr txBox="1"/>
            <p:nvPr/>
          </p:nvSpPr>
          <p:spPr>
            <a:xfrm>
              <a:off x="1138" y="3325"/>
              <a:ext cx="600" cy="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3 * 2</a:t>
              </a:r>
              <a:endParaRPr/>
            </a:p>
          </p:txBody>
        </p:sp>
        <p:sp>
          <p:nvSpPr>
            <p:cNvPr id="639" name="Google Shape;639;p81"/>
            <p:cNvSpPr txBox="1"/>
            <p:nvPr/>
          </p:nvSpPr>
          <p:spPr>
            <a:xfrm>
              <a:off x="779" y="3074"/>
              <a:ext cx="300" cy="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Haskell</a:t>
            </a:r>
            <a:endParaRPr/>
          </a:p>
        </p:txBody>
      </p:sp>
      <p:sp>
        <p:nvSpPr>
          <p:cNvPr id="96" name="Google Shape;96;p19"/>
          <p:cNvSpPr txBox="1"/>
          <p:nvPr>
            <p:ph idx="1" type="body"/>
          </p:nvPr>
        </p:nvSpPr>
        <p:spPr>
          <a:xfrm>
            <a:off x="311700" y="1000075"/>
            <a:ext cx="8832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functional program is a single expression, which is executed by evaluating the expression. </a:t>
            </a:r>
            <a:endParaRPr/>
          </a:p>
          <a:p>
            <a:pPr indent="-342900" lvl="0" marL="457200" rtl="0" algn="l">
              <a:spcBef>
                <a:spcPts val="0"/>
              </a:spcBef>
              <a:spcAft>
                <a:spcPts val="0"/>
              </a:spcAft>
              <a:buSzPts val="1800"/>
              <a:buChar char="●"/>
            </a:pPr>
            <a:r>
              <a:rPr lang="en"/>
              <a:t>Lazy evaluator</a:t>
            </a:r>
            <a:endParaRPr/>
          </a:p>
          <a:p>
            <a:pPr indent="-342900" lvl="0" marL="457200" rtl="0" algn="l">
              <a:spcBef>
                <a:spcPts val="0"/>
              </a:spcBef>
              <a:spcAft>
                <a:spcPts val="0"/>
              </a:spcAft>
              <a:buSzPts val="1800"/>
              <a:buChar char="●"/>
            </a:pPr>
            <a:r>
              <a:rPr lang="en"/>
              <a:t>purely functional language, all computations are done via the evaluation of expressions (syntactic terms) to yield values (abstract entities that we regard as answers).</a:t>
            </a:r>
            <a:endParaRPr sz="2400">
              <a:solidFill>
                <a:schemeClr val="dk1"/>
              </a:solidFill>
              <a:latin typeface="Tahoma"/>
              <a:ea typeface="Tahoma"/>
              <a:cs typeface="Tahoma"/>
              <a:sym typeface="Tahoma"/>
            </a:endParaRPr>
          </a:p>
          <a:p>
            <a:pPr indent="-342900" lvl="0" marL="457200" rtl="0" algn="l">
              <a:spcBef>
                <a:spcPts val="0"/>
              </a:spcBef>
              <a:spcAft>
                <a:spcPts val="0"/>
              </a:spcAft>
              <a:buSzPts val="1800"/>
              <a:buChar char="●"/>
            </a:pPr>
            <a:r>
              <a:rPr lang="en"/>
              <a:t>When functions are programmed in purely functional style, we do not focus on manipulating states and variables but on constants and functions. </a:t>
            </a:r>
            <a:endParaRPr/>
          </a:p>
          <a:p>
            <a:pPr indent="-342900" lvl="0" marL="457200" rtl="0" algn="l">
              <a:spcBef>
                <a:spcPts val="0"/>
              </a:spcBef>
              <a:spcAft>
                <a:spcPts val="0"/>
              </a:spcAft>
              <a:buSzPts val="1800"/>
              <a:buChar char="●"/>
            </a:pPr>
            <a:r>
              <a:rPr lang="en"/>
              <a:t>capability to pass a function to another function as input. (higher-order functions)</a:t>
            </a:r>
            <a:endParaRPr sz="2400">
              <a:solidFill>
                <a:schemeClr val="dk1"/>
              </a:solidFill>
              <a:latin typeface="Tahoma"/>
              <a:ea typeface="Tahoma"/>
              <a:cs typeface="Tahoma"/>
              <a:sym typeface="Tahoma"/>
            </a:endParaRPr>
          </a:p>
          <a:p>
            <a:pPr indent="-342900" lvl="0" marL="457200" marR="0" rtl="0" algn="l">
              <a:lnSpc>
                <a:spcPct val="115000"/>
              </a:lnSpc>
              <a:spcBef>
                <a:spcPts val="0"/>
              </a:spcBef>
              <a:spcAft>
                <a:spcPts val="0"/>
              </a:spcAft>
              <a:buSzPts val="1800"/>
              <a:buChar char="●"/>
            </a:pPr>
            <a:r>
              <a:rPr lang="en"/>
              <a:t>uses the pure approach based on the lambda calculus principles. </a:t>
            </a:r>
            <a:endParaRPr/>
          </a:p>
          <a:p>
            <a:pPr indent="0" lvl="0" marL="457200" marR="0" rtl="0" algn="l">
              <a:lnSpc>
                <a:spcPct val="115000"/>
              </a:lnSpc>
              <a:spcBef>
                <a:spcPts val="1600"/>
              </a:spcBef>
              <a:spcAft>
                <a:spcPts val="1600"/>
              </a:spcAft>
              <a:buNone/>
            </a:pPr>
            <a:r>
              <a:t/>
            </a:r>
            <a:endParaRPr/>
          </a:p>
        </p:txBody>
      </p:sp>
      <p:pic>
        <p:nvPicPr>
          <p:cNvPr id="97" name="Google Shape;97;p19"/>
          <p:cNvPicPr preferRelativeResize="0"/>
          <p:nvPr/>
        </p:nvPicPr>
        <p:blipFill>
          <a:blip r:embed="rId3">
            <a:alphaModFix/>
          </a:blip>
          <a:stretch>
            <a:fillRect/>
          </a:stretch>
        </p:blipFill>
        <p:spPr>
          <a:xfrm>
            <a:off x="6150275" y="312121"/>
            <a:ext cx="2682026" cy="7056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3" name="Shape 643"/>
        <p:cNvGrpSpPr/>
        <p:nvPr/>
      </p:nvGrpSpPr>
      <p:grpSpPr>
        <a:xfrm>
          <a:off x="0" y="0"/>
          <a:ext cx="0" cy="0"/>
          <a:chOff x="0" y="0"/>
          <a:chExt cx="0" cy="0"/>
        </a:xfrm>
      </p:grpSpPr>
      <p:sp>
        <p:nvSpPr>
          <p:cNvPr id="644" name="Google Shape;644;p82"/>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645" name="Google Shape;645;p82"/>
          <p:cNvSpPr txBox="1"/>
          <p:nvPr>
            <p:ph type="title"/>
          </p:nvPr>
        </p:nvSpPr>
        <p:spPr>
          <a:xfrm>
            <a:off x="311700" y="333769"/>
            <a:ext cx="8520600" cy="42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Black"/>
              <a:buNone/>
            </a:pPr>
            <a:r>
              <a:rPr lang="en">
                <a:solidFill>
                  <a:schemeClr val="dk2"/>
                </a:solidFill>
              </a:rPr>
              <a:t>Why is Recursion Useful?</a:t>
            </a:r>
            <a:endParaRPr/>
          </a:p>
        </p:txBody>
      </p:sp>
      <p:sp>
        <p:nvSpPr>
          <p:cNvPr id="646" name="Google Shape;646;p82"/>
          <p:cNvSpPr txBox="1"/>
          <p:nvPr>
            <p:ph idx="1" type="body"/>
          </p:nvPr>
        </p:nvSpPr>
        <p:spPr>
          <a:xfrm>
            <a:off x="447675" y="1207294"/>
            <a:ext cx="8443800" cy="32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lang="en" sz="2000"/>
              <a:t>Some functions, such as factorial, are simpler to define in terms of other functions;</a:t>
            </a:r>
            <a:endParaRPr sz="2000"/>
          </a:p>
          <a:p>
            <a:pPr indent="-165100" lvl="0" marL="342900" marR="0" rtl="0" algn="l">
              <a:lnSpc>
                <a:spcPct val="100000"/>
              </a:lnSpc>
              <a:spcBef>
                <a:spcPts val="560"/>
              </a:spcBef>
              <a:spcAft>
                <a:spcPts val="0"/>
              </a:spcAft>
              <a:buClr>
                <a:schemeClr val="accent2"/>
              </a:buClr>
              <a:buSzPts val="2800"/>
              <a:buFont typeface="Arial"/>
              <a:buNone/>
            </a:pPr>
            <a:r>
              <a:t/>
            </a:r>
            <a:endParaRPr sz="2000"/>
          </a:p>
          <a:p>
            <a:pPr indent="-342900" lvl="0" marL="342900" marR="0" rtl="0" algn="l">
              <a:lnSpc>
                <a:spcPct val="100000"/>
              </a:lnSpc>
              <a:spcBef>
                <a:spcPts val="560"/>
              </a:spcBef>
              <a:spcAft>
                <a:spcPts val="0"/>
              </a:spcAft>
              <a:buClr>
                <a:schemeClr val="accent2"/>
              </a:buClr>
              <a:buSzPts val="2800"/>
              <a:buFont typeface="Arial"/>
              <a:buChar char="●"/>
            </a:pPr>
            <a:r>
              <a:rPr lang="en" sz="2000"/>
              <a:t>In practice, however, most functions can naturally be defined in terms of themselves;</a:t>
            </a:r>
            <a:endParaRPr sz="2000"/>
          </a:p>
          <a:p>
            <a:pPr indent="-165100" lvl="0" marL="342900" marR="0" rtl="0" algn="l">
              <a:lnSpc>
                <a:spcPct val="100000"/>
              </a:lnSpc>
              <a:spcBef>
                <a:spcPts val="560"/>
              </a:spcBef>
              <a:spcAft>
                <a:spcPts val="0"/>
              </a:spcAft>
              <a:buClr>
                <a:schemeClr val="accent2"/>
              </a:buClr>
              <a:buSzPts val="2800"/>
              <a:buFont typeface="Arial"/>
              <a:buNone/>
            </a:pPr>
            <a:r>
              <a:t/>
            </a:r>
            <a:endParaRPr sz="2000"/>
          </a:p>
          <a:p>
            <a:pPr indent="-342900" lvl="0" marL="342900" marR="0" rtl="0" algn="l">
              <a:lnSpc>
                <a:spcPct val="100000"/>
              </a:lnSpc>
              <a:spcBef>
                <a:spcPts val="560"/>
              </a:spcBef>
              <a:spcAft>
                <a:spcPts val="0"/>
              </a:spcAft>
              <a:buClr>
                <a:schemeClr val="accent2"/>
              </a:buClr>
              <a:buSzPts val="2800"/>
              <a:buFont typeface="Arial"/>
              <a:buChar char="●"/>
            </a:pPr>
            <a:r>
              <a:rPr lang="en" sz="2000"/>
              <a:t>Properties of functions defined using recursion can be proved using the simple but powerful mathematical technique of induction.</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0" name="Shape 650"/>
        <p:cNvGrpSpPr/>
        <p:nvPr/>
      </p:nvGrpSpPr>
      <p:grpSpPr>
        <a:xfrm>
          <a:off x="0" y="0"/>
          <a:ext cx="0" cy="0"/>
          <a:chOff x="0" y="0"/>
          <a:chExt cx="0" cy="0"/>
        </a:xfrm>
      </p:grpSpPr>
      <p:sp>
        <p:nvSpPr>
          <p:cNvPr id="651" name="Google Shape;651;p83"/>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652" name="Google Shape;652;p83"/>
          <p:cNvSpPr txBox="1"/>
          <p:nvPr>
            <p:ph type="title"/>
          </p:nvPr>
        </p:nvSpPr>
        <p:spPr>
          <a:xfrm>
            <a:off x="311700" y="333769"/>
            <a:ext cx="8520600" cy="42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Black"/>
              <a:buNone/>
            </a:pPr>
            <a:r>
              <a:rPr lang="en">
                <a:solidFill>
                  <a:schemeClr val="dk2"/>
                </a:solidFill>
              </a:rPr>
              <a:t>Recursion on Lists</a:t>
            </a:r>
            <a:endParaRPr/>
          </a:p>
        </p:txBody>
      </p:sp>
      <p:sp>
        <p:nvSpPr>
          <p:cNvPr id="653" name="Google Shape;653;p83"/>
          <p:cNvSpPr txBox="1"/>
          <p:nvPr/>
        </p:nvSpPr>
        <p:spPr>
          <a:xfrm>
            <a:off x="420687" y="1218009"/>
            <a:ext cx="8296200" cy="709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Recursion is not restricted to numbers, but can also be used to define functions on lists.</a:t>
            </a:r>
            <a:endParaRPr/>
          </a:p>
        </p:txBody>
      </p:sp>
      <p:sp>
        <p:nvSpPr>
          <p:cNvPr id="654" name="Google Shape;654;p83"/>
          <p:cNvSpPr txBox="1"/>
          <p:nvPr/>
        </p:nvSpPr>
        <p:spPr>
          <a:xfrm>
            <a:off x="1355725" y="2170275"/>
            <a:ext cx="5945100" cy="1250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product       :: [Int] → Int</a:t>
            </a:r>
            <a:endParaRPr/>
          </a:p>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product []     = 1</a:t>
            </a:r>
            <a:endParaRPr/>
          </a:p>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product (x:xs) = x * product xs</a:t>
            </a:r>
            <a:endParaRPr/>
          </a:p>
        </p:txBody>
      </p:sp>
      <p:sp>
        <p:nvSpPr>
          <p:cNvPr id="655" name="Google Shape;655;p83"/>
          <p:cNvSpPr/>
          <p:nvPr/>
        </p:nvSpPr>
        <p:spPr>
          <a:xfrm>
            <a:off x="1176337" y="3690938"/>
            <a:ext cx="6210300" cy="1115700"/>
          </a:xfrm>
          <a:prstGeom prst="wedgeRoundRectCallout">
            <a:avLst>
              <a:gd fmla="val 19743" name="adj1"/>
              <a:gd fmla="val -70067" name="adj2"/>
              <a:gd fmla="val 0" name="adj3"/>
            </a:avLst>
          </a:prstGeom>
          <a:no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product maps the empty list to 1, and any non-empty list to its head multiplied by the product of its tail.</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9" name="Shape 659"/>
        <p:cNvGrpSpPr/>
        <p:nvPr/>
      </p:nvGrpSpPr>
      <p:grpSpPr>
        <a:xfrm>
          <a:off x="0" y="0"/>
          <a:ext cx="0" cy="0"/>
          <a:chOff x="0" y="0"/>
          <a:chExt cx="0" cy="0"/>
        </a:xfrm>
      </p:grpSpPr>
      <p:sp>
        <p:nvSpPr>
          <p:cNvPr id="660" name="Google Shape;660;p84"/>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661" name="Google Shape;661;p84"/>
          <p:cNvSpPr txBox="1"/>
          <p:nvPr/>
        </p:nvSpPr>
        <p:spPr>
          <a:xfrm>
            <a:off x="354012" y="363140"/>
            <a:ext cx="2243100" cy="389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For example:</a:t>
            </a:r>
            <a:endParaRPr/>
          </a:p>
        </p:txBody>
      </p:sp>
      <p:sp>
        <p:nvSpPr>
          <p:cNvPr id="662" name="Google Shape;662;p84"/>
          <p:cNvSpPr txBox="1"/>
          <p:nvPr/>
        </p:nvSpPr>
        <p:spPr>
          <a:xfrm>
            <a:off x="1806575" y="1015603"/>
            <a:ext cx="2946300" cy="315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product [1,2,3]</a:t>
            </a:r>
            <a:endParaRPr/>
          </a:p>
        </p:txBody>
      </p:sp>
      <p:grpSp>
        <p:nvGrpSpPr>
          <p:cNvPr id="663" name="Google Shape;663;p84"/>
          <p:cNvGrpSpPr/>
          <p:nvPr/>
        </p:nvGrpSpPr>
        <p:grpSpPr>
          <a:xfrm>
            <a:off x="1262062" y="1254919"/>
            <a:ext cx="4830762" cy="685800"/>
            <a:chOff x="795" y="1054"/>
            <a:chExt cx="3043" cy="576"/>
          </a:xfrm>
        </p:grpSpPr>
        <p:sp>
          <p:nvSpPr>
            <p:cNvPr id="664" name="Google Shape;664;p84"/>
            <p:cNvSpPr txBox="1"/>
            <p:nvPr/>
          </p:nvSpPr>
          <p:spPr>
            <a:xfrm>
              <a:off x="1138" y="1330"/>
              <a:ext cx="2700" cy="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product (1:(2:(3:[])))</a:t>
              </a:r>
              <a:endParaRPr/>
            </a:p>
          </p:txBody>
        </p:sp>
        <p:sp>
          <p:nvSpPr>
            <p:cNvPr id="665" name="Google Shape;665;p84"/>
            <p:cNvSpPr txBox="1"/>
            <p:nvPr/>
          </p:nvSpPr>
          <p:spPr>
            <a:xfrm>
              <a:off x="795" y="1054"/>
              <a:ext cx="300" cy="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a:t>
              </a:r>
              <a:endParaRPr/>
            </a:p>
          </p:txBody>
        </p:sp>
      </p:grpSp>
      <p:grpSp>
        <p:nvGrpSpPr>
          <p:cNvPr id="666" name="Google Shape;666;p84"/>
          <p:cNvGrpSpPr/>
          <p:nvPr/>
        </p:nvGrpSpPr>
        <p:grpSpPr>
          <a:xfrm>
            <a:off x="1262062" y="1821656"/>
            <a:ext cx="4830762" cy="688181"/>
            <a:chOff x="795" y="1530"/>
            <a:chExt cx="3043" cy="578"/>
          </a:xfrm>
        </p:grpSpPr>
        <p:sp>
          <p:nvSpPr>
            <p:cNvPr id="667" name="Google Shape;667;p84"/>
            <p:cNvSpPr txBox="1"/>
            <p:nvPr/>
          </p:nvSpPr>
          <p:spPr>
            <a:xfrm>
              <a:off x="1138" y="1808"/>
              <a:ext cx="2700" cy="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1 * product (2:(3:[]))</a:t>
              </a:r>
              <a:endParaRPr/>
            </a:p>
          </p:txBody>
        </p:sp>
        <p:sp>
          <p:nvSpPr>
            <p:cNvPr id="668" name="Google Shape;668;p84"/>
            <p:cNvSpPr txBox="1"/>
            <p:nvPr/>
          </p:nvSpPr>
          <p:spPr>
            <a:xfrm>
              <a:off x="795" y="1530"/>
              <a:ext cx="300" cy="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a:t>
              </a:r>
              <a:endParaRPr/>
            </a:p>
          </p:txBody>
        </p:sp>
      </p:grpSp>
      <p:grpSp>
        <p:nvGrpSpPr>
          <p:cNvPr id="669" name="Google Shape;669;p84"/>
          <p:cNvGrpSpPr/>
          <p:nvPr/>
        </p:nvGrpSpPr>
        <p:grpSpPr>
          <a:xfrm>
            <a:off x="1262062" y="2388394"/>
            <a:ext cx="5307012" cy="690562"/>
            <a:chOff x="795" y="2006"/>
            <a:chExt cx="3343" cy="580"/>
          </a:xfrm>
        </p:grpSpPr>
        <p:sp>
          <p:nvSpPr>
            <p:cNvPr id="670" name="Google Shape;670;p84"/>
            <p:cNvSpPr txBox="1"/>
            <p:nvPr/>
          </p:nvSpPr>
          <p:spPr>
            <a:xfrm>
              <a:off x="1138" y="2286"/>
              <a:ext cx="3000" cy="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1 * (2 * product (3:[]))</a:t>
              </a:r>
              <a:endParaRPr/>
            </a:p>
          </p:txBody>
        </p:sp>
        <p:sp>
          <p:nvSpPr>
            <p:cNvPr id="671" name="Google Shape;671;p84"/>
            <p:cNvSpPr txBox="1"/>
            <p:nvPr/>
          </p:nvSpPr>
          <p:spPr>
            <a:xfrm>
              <a:off x="795" y="2006"/>
              <a:ext cx="300" cy="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a:t>
              </a:r>
              <a:endParaRPr/>
            </a:p>
          </p:txBody>
        </p:sp>
      </p:grpSp>
      <p:grpSp>
        <p:nvGrpSpPr>
          <p:cNvPr id="672" name="Google Shape;672;p84"/>
          <p:cNvGrpSpPr/>
          <p:nvPr/>
        </p:nvGrpSpPr>
        <p:grpSpPr>
          <a:xfrm>
            <a:off x="1262062" y="2955131"/>
            <a:ext cx="5307012" cy="692943"/>
            <a:chOff x="795" y="2482"/>
            <a:chExt cx="3343" cy="582"/>
          </a:xfrm>
        </p:grpSpPr>
        <p:sp>
          <p:nvSpPr>
            <p:cNvPr id="673" name="Google Shape;673;p84"/>
            <p:cNvSpPr txBox="1"/>
            <p:nvPr/>
          </p:nvSpPr>
          <p:spPr>
            <a:xfrm>
              <a:off x="1138" y="2764"/>
              <a:ext cx="3000" cy="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1 * (2 * (3 * product []))</a:t>
              </a:r>
              <a:endParaRPr/>
            </a:p>
          </p:txBody>
        </p:sp>
        <p:sp>
          <p:nvSpPr>
            <p:cNvPr id="674" name="Google Shape;674;p84"/>
            <p:cNvSpPr txBox="1"/>
            <p:nvPr/>
          </p:nvSpPr>
          <p:spPr>
            <a:xfrm>
              <a:off x="795" y="2482"/>
              <a:ext cx="300" cy="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a:t>
              </a:r>
              <a:endParaRPr/>
            </a:p>
          </p:txBody>
        </p:sp>
      </p:grpSp>
      <p:grpSp>
        <p:nvGrpSpPr>
          <p:cNvPr id="675" name="Google Shape;675;p84"/>
          <p:cNvGrpSpPr/>
          <p:nvPr/>
        </p:nvGrpSpPr>
        <p:grpSpPr>
          <a:xfrm>
            <a:off x="1262062" y="3521869"/>
            <a:ext cx="3878262" cy="695325"/>
            <a:chOff x="795" y="2958"/>
            <a:chExt cx="2443" cy="584"/>
          </a:xfrm>
        </p:grpSpPr>
        <p:sp>
          <p:nvSpPr>
            <p:cNvPr id="676" name="Google Shape;676;p84"/>
            <p:cNvSpPr txBox="1"/>
            <p:nvPr/>
          </p:nvSpPr>
          <p:spPr>
            <a:xfrm>
              <a:off x="1138" y="3242"/>
              <a:ext cx="2100" cy="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1 * (2 * (3 * 1))</a:t>
              </a:r>
              <a:endParaRPr/>
            </a:p>
          </p:txBody>
        </p:sp>
        <p:sp>
          <p:nvSpPr>
            <p:cNvPr id="677" name="Google Shape;677;p84"/>
            <p:cNvSpPr txBox="1"/>
            <p:nvPr/>
          </p:nvSpPr>
          <p:spPr>
            <a:xfrm>
              <a:off x="795" y="2958"/>
              <a:ext cx="300" cy="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a:t>
              </a:r>
              <a:endParaRPr/>
            </a:p>
          </p:txBody>
        </p:sp>
      </p:grpSp>
      <p:grpSp>
        <p:nvGrpSpPr>
          <p:cNvPr id="678" name="Google Shape;678;p84"/>
          <p:cNvGrpSpPr/>
          <p:nvPr/>
        </p:nvGrpSpPr>
        <p:grpSpPr>
          <a:xfrm>
            <a:off x="1262062" y="4089797"/>
            <a:ext cx="1020762" cy="696516"/>
            <a:chOff x="795" y="3435"/>
            <a:chExt cx="643" cy="585"/>
          </a:xfrm>
        </p:grpSpPr>
        <p:sp>
          <p:nvSpPr>
            <p:cNvPr id="679" name="Google Shape;679;p84"/>
            <p:cNvSpPr txBox="1"/>
            <p:nvPr/>
          </p:nvSpPr>
          <p:spPr>
            <a:xfrm>
              <a:off x="1138" y="3720"/>
              <a:ext cx="300" cy="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6</a:t>
              </a:r>
              <a:endParaRPr/>
            </a:p>
          </p:txBody>
        </p:sp>
        <p:sp>
          <p:nvSpPr>
            <p:cNvPr id="680" name="Google Shape;680;p84"/>
            <p:cNvSpPr txBox="1"/>
            <p:nvPr/>
          </p:nvSpPr>
          <p:spPr>
            <a:xfrm>
              <a:off x="795" y="3435"/>
              <a:ext cx="300" cy="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a:t>
              </a:r>
              <a:endParaRPr/>
            </a:p>
          </p:txBody>
        </p:sp>
      </p:gr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85"/>
          <p:cNvSpPr txBox="1"/>
          <p:nvPr/>
        </p:nvSpPr>
        <p:spPr>
          <a:xfrm>
            <a:off x="2005275" y="778775"/>
            <a:ext cx="3000000" cy="1182000"/>
          </a:xfrm>
          <a:prstGeom prst="rect">
            <a:avLst/>
          </a:prstGeom>
          <a:solidFill>
            <a:schemeClr val="accent1"/>
          </a:solidFill>
          <a:ln>
            <a:noFill/>
          </a:ln>
        </p:spPr>
        <p:txBody>
          <a:bodyPr anchorCtr="0" anchor="ctr" bIns="91425" lIns="91425" spcFirstLastPara="1" rIns="91425" wrap="square" tIns="91425">
            <a:spAutoFit/>
          </a:bodyPr>
          <a:lstStyle/>
          <a:p>
            <a:pPr indent="0" lvl="0" marL="0" marR="0" rtl="0" algn="l">
              <a:lnSpc>
                <a:spcPct val="90000"/>
              </a:lnSpc>
              <a:spcBef>
                <a:spcPts val="0"/>
              </a:spcBef>
              <a:spcAft>
                <a:spcPts val="0"/>
              </a:spcAft>
              <a:buClr>
                <a:schemeClr val="dk1"/>
              </a:buClr>
              <a:buSzPts val="2400"/>
              <a:buFont typeface="Lucida Sans"/>
              <a:buNone/>
            </a:pPr>
            <a:r>
              <a:rPr lang="en" sz="2400">
                <a:solidFill>
                  <a:schemeClr val="dk1"/>
                </a:solidFill>
                <a:latin typeface="Lucida Sans"/>
                <a:ea typeface="Lucida Sans"/>
                <a:cs typeface="Lucida Sans"/>
                <a:sym typeface="Lucida Sans"/>
              </a:rPr>
              <a:t>head :: [a] -&gt; a</a:t>
            </a:r>
            <a:endParaRPr sz="2400">
              <a:solidFill>
                <a:schemeClr val="dk1"/>
              </a:solidFill>
              <a:latin typeface="Lucida Sans"/>
              <a:ea typeface="Lucida Sans"/>
              <a:cs typeface="Lucida Sans"/>
              <a:sym typeface="Lucida Sans"/>
            </a:endParaRPr>
          </a:p>
          <a:p>
            <a:pPr indent="0" lvl="0" marL="0" rtl="0" algn="l">
              <a:lnSpc>
                <a:spcPct val="90000"/>
              </a:lnSpc>
              <a:spcBef>
                <a:spcPts val="0"/>
              </a:spcBef>
              <a:spcAft>
                <a:spcPts val="0"/>
              </a:spcAft>
              <a:buClr>
                <a:schemeClr val="dk1"/>
              </a:buClr>
              <a:buSzPts val="2400"/>
              <a:buFont typeface="Lucida Sans"/>
              <a:buNone/>
            </a:pPr>
            <a:r>
              <a:rPr lang="en" sz="2400">
                <a:solidFill>
                  <a:schemeClr val="dk1"/>
                </a:solidFill>
                <a:latin typeface="Lucida Sans"/>
                <a:ea typeface="Lucida Sans"/>
                <a:cs typeface="Lucida Sans"/>
                <a:sym typeface="Lucida Sans"/>
              </a:rPr>
              <a:t>head [] = []</a:t>
            </a:r>
            <a:endParaRPr sz="2400">
              <a:solidFill>
                <a:schemeClr val="dk1"/>
              </a:solidFill>
              <a:latin typeface="Lucida Sans"/>
              <a:ea typeface="Lucida Sans"/>
              <a:cs typeface="Lucida Sans"/>
              <a:sym typeface="Lucida Sans"/>
            </a:endParaRPr>
          </a:p>
          <a:p>
            <a:pPr indent="0" lvl="0" marL="0" marR="0" rtl="0" algn="l">
              <a:lnSpc>
                <a:spcPct val="90000"/>
              </a:lnSpc>
              <a:spcBef>
                <a:spcPts val="0"/>
              </a:spcBef>
              <a:spcAft>
                <a:spcPts val="0"/>
              </a:spcAft>
              <a:buClr>
                <a:schemeClr val="dk1"/>
              </a:buClr>
              <a:buSzPts val="2400"/>
              <a:buFont typeface="Lucida Sans"/>
              <a:buNone/>
            </a:pPr>
            <a:r>
              <a:rPr lang="en" sz="2400">
                <a:solidFill>
                  <a:schemeClr val="dk1"/>
                </a:solidFill>
                <a:latin typeface="Lucida Sans"/>
                <a:ea typeface="Lucida Sans"/>
                <a:cs typeface="Lucida Sans"/>
                <a:sym typeface="Lucida Sans"/>
              </a:rPr>
              <a:t>head (x:_) = x</a:t>
            </a:r>
            <a:endParaRPr/>
          </a:p>
        </p:txBody>
      </p:sp>
      <p:sp>
        <p:nvSpPr>
          <p:cNvPr id="686" name="Google Shape;686;p85"/>
          <p:cNvSpPr txBox="1"/>
          <p:nvPr/>
        </p:nvSpPr>
        <p:spPr>
          <a:xfrm>
            <a:off x="1789075" y="2024225"/>
            <a:ext cx="4473900" cy="1335900"/>
          </a:xfrm>
          <a:prstGeom prst="rect">
            <a:avLst/>
          </a:prstGeom>
          <a:solidFill>
            <a:schemeClr val="accent1"/>
          </a:solidFill>
          <a:ln>
            <a:noFill/>
          </a:ln>
        </p:spPr>
        <p:txBody>
          <a:bodyPr anchorCtr="0" anchor="ctr" bIns="91425" lIns="91425" spcFirstLastPara="1" rIns="91425" wrap="square" tIns="91425">
            <a:spAutoFit/>
          </a:bodyPr>
          <a:lstStyle/>
          <a:p>
            <a:pPr indent="0" lvl="0" marL="0" marR="0" rtl="0" algn="l">
              <a:lnSpc>
                <a:spcPct val="90000"/>
              </a:lnSpc>
              <a:spcBef>
                <a:spcPts val="0"/>
              </a:spcBef>
              <a:spcAft>
                <a:spcPts val="0"/>
              </a:spcAft>
              <a:buNone/>
            </a:pPr>
            <a:r>
              <a:rPr lang="en" sz="2400">
                <a:solidFill>
                  <a:schemeClr val="dk1"/>
                </a:solidFill>
                <a:latin typeface="Lucida Sans"/>
                <a:ea typeface="Lucida Sans"/>
                <a:cs typeface="Lucida Sans"/>
                <a:sym typeface="Lucida Sans"/>
              </a:rPr>
              <a:t>tails' :: [a] -&gt; [[a]] </a:t>
            </a:r>
            <a:endParaRPr sz="2400">
              <a:solidFill>
                <a:schemeClr val="dk1"/>
              </a:solidFill>
              <a:latin typeface="Lucida Sans"/>
              <a:ea typeface="Lucida Sans"/>
              <a:cs typeface="Lucida Sans"/>
              <a:sym typeface="Lucida Sans"/>
            </a:endParaRPr>
          </a:p>
          <a:p>
            <a:pPr indent="0" lvl="0" marL="0" marR="0" rtl="0" algn="l">
              <a:lnSpc>
                <a:spcPct val="90000"/>
              </a:lnSpc>
              <a:spcBef>
                <a:spcPts val="0"/>
              </a:spcBef>
              <a:spcAft>
                <a:spcPts val="0"/>
              </a:spcAft>
              <a:buNone/>
            </a:pPr>
            <a:r>
              <a:rPr lang="en" sz="2400">
                <a:solidFill>
                  <a:schemeClr val="dk1"/>
                </a:solidFill>
                <a:latin typeface="Lucida Sans"/>
                <a:ea typeface="Lucida Sans"/>
                <a:cs typeface="Lucida Sans"/>
                <a:sym typeface="Lucida Sans"/>
              </a:rPr>
              <a:t>tails' [] = [] </a:t>
            </a:r>
            <a:endParaRPr sz="2400">
              <a:solidFill>
                <a:schemeClr val="dk1"/>
              </a:solidFill>
              <a:latin typeface="Lucida Sans"/>
              <a:ea typeface="Lucida Sans"/>
              <a:cs typeface="Lucida Sans"/>
              <a:sym typeface="Lucida Sans"/>
            </a:endParaRPr>
          </a:p>
          <a:p>
            <a:pPr indent="0" lvl="0" marL="0" marR="0" rtl="0" algn="l">
              <a:lnSpc>
                <a:spcPct val="90000"/>
              </a:lnSpc>
              <a:spcBef>
                <a:spcPts val="0"/>
              </a:spcBef>
              <a:spcAft>
                <a:spcPts val="0"/>
              </a:spcAft>
              <a:buNone/>
            </a:pPr>
            <a:r>
              <a:rPr lang="en" sz="2400">
                <a:solidFill>
                  <a:schemeClr val="dk1"/>
                </a:solidFill>
                <a:latin typeface="Lucida Sans"/>
                <a:ea typeface="Lucida Sans"/>
                <a:cs typeface="Lucida Sans"/>
                <a:sym typeface="Lucida Sans"/>
              </a:rPr>
              <a:t>tails' (x:xs) = xs : tails' xs</a:t>
            </a:r>
            <a:endParaRPr sz="1000">
              <a:solidFill>
                <a:schemeClr val="dk1"/>
              </a:solidFill>
            </a:endParaRPr>
          </a:p>
          <a:p>
            <a:pPr indent="0" lvl="0" marL="114300" marR="114300" rtl="0" algn="l">
              <a:lnSpc>
                <a:spcPct val="130769"/>
              </a:lnSpc>
              <a:spcBef>
                <a:spcPts val="0"/>
              </a:spcBef>
              <a:spcAft>
                <a:spcPts val="0"/>
              </a:spcAft>
              <a:buNone/>
            </a:pPr>
            <a:r>
              <a:t/>
            </a:r>
            <a:endParaRPr sz="1000">
              <a:solidFill>
                <a:schemeClr val="dk1"/>
              </a:solidFill>
            </a:endParaRPr>
          </a:p>
        </p:txBody>
      </p:sp>
      <p:graphicFrame>
        <p:nvGraphicFramePr>
          <p:cNvPr id="687" name="Google Shape;687;p85"/>
          <p:cNvGraphicFramePr/>
          <p:nvPr/>
        </p:nvGraphicFramePr>
        <p:xfrm>
          <a:off x="721375" y="3407070"/>
          <a:ext cx="3000000" cy="3000000"/>
        </p:xfrm>
        <a:graphic>
          <a:graphicData uri="http://schemas.openxmlformats.org/drawingml/2006/table">
            <a:tbl>
              <a:tblPr>
                <a:solidFill>
                  <a:srgbClr val="FFFFFF"/>
                </a:solidFill>
                <a:tableStyleId>{46B51227-0816-4837-B5CA-9936870E95E6}</a:tableStyleId>
              </a:tblPr>
              <a:tblGrid>
                <a:gridCol w="3555475"/>
                <a:gridCol w="3941000"/>
              </a:tblGrid>
              <a:tr h="548600">
                <a:tc>
                  <a:txBody>
                    <a:bodyPr/>
                    <a:lstStyle/>
                    <a:p>
                      <a:pPr indent="0" lvl="0" marL="0" marR="0" rtl="0" algn="l">
                        <a:lnSpc>
                          <a:spcPct val="90000"/>
                        </a:lnSpc>
                        <a:spcBef>
                          <a:spcPts val="0"/>
                        </a:spcBef>
                        <a:spcAft>
                          <a:spcPts val="0"/>
                        </a:spcAft>
                        <a:buClr>
                          <a:schemeClr val="dk1"/>
                        </a:buClr>
                        <a:buSzPts val="2400"/>
                        <a:buFont typeface="Lucida Sans"/>
                        <a:buNone/>
                      </a:pPr>
                      <a:r>
                        <a:rPr lang="en" sz="2400">
                          <a:solidFill>
                            <a:schemeClr val="dk1"/>
                          </a:solidFill>
                          <a:latin typeface="Lucida Sans"/>
                          <a:ea typeface="Lucida Sans"/>
                          <a:cs typeface="Lucida Sans"/>
                          <a:sym typeface="Lucida Sans"/>
                        </a:rPr>
                        <a:t>len' :: [a] -&gt; Integer</a:t>
                      </a:r>
                      <a:endParaRPr sz="2400">
                        <a:solidFill>
                          <a:schemeClr val="dk1"/>
                        </a:solidFill>
                        <a:latin typeface="Lucida Sans"/>
                        <a:ea typeface="Lucida Sans"/>
                        <a:cs typeface="Lucida Sans"/>
                        <a:sym typeface="Lucida Sans"/>
                      </a:endParaRPr>
                    </a:p>
                  </a:txBody>
                  <a:tcPr marT="91425" marB="91425" marR="95250" marL="95250" anchor="ctr">
                    <a:solidFill>
                      <a:schemeClr val="accent1"/>
                    </a:solidFill>
                  </a:tcPr>
                </a:tc>
                <a:tc>
                  <a:txBody>
                    <a:bodyPr/>
                    <a:lstStyle/>
                    <a:p>
                      <a:pPr indent="0" lvl="0" marL="0" marR="0" rtl="0" algn="l">
                        <a:lnSpc>
                          <a:spcPct val="90000"/>
                        </a:lnSpc>
                        <a:spcBef>
                          <a:spcPts val="0"/>
                        </a:spcBef>
                        <a:spcAft>
                          <a:spcPts val="0"/>
                        </a:spcAft>
                        <a:buClr>
                          <a:schemeClr val="dk1"/>
                        </a:buClr>
                        <a:buSzPts val="2400"/>
                        <a:buFont typeface="Lucida Sans"/>
                        <a:buNone/>
                      </a:pPr>
                      <a:r>
                        <a:t/>
                      </a:r>
                      <a:endParaRPr sz="2400">
                        <a:solidFill>
                          <a:schemeClr val="dk1"/>
                        </a:solidFill>
                        <a:latin typeface="Lucida Sans"/>
                        <a:ea typeface="Lucida Sans"/>
                        <a:cs typeface="Lucida Sans"/>
                        <a:sym typeface="Lucida Sans"/>
                      </a:endParaRPr>
                    </a:p>
                  </a:txBody>
                  <a:tcPr marT="91425" marB="91425" marR="91425" marL="91425" anchor="ctr">
                    <a:solidFill>
                      <a:schemeClr val="accent1"/>
                    </a:solidFill>
                  </a:tcPr>
                </a:tc>
              </a:tr>
              <a:tr h="548600">
                <a:tc>
                  <a:txBody>
                    <a:bodyPr/>
                    <a:lstStyle/>
                    <a:p>
                      <a:pPr indent="0" lvl="0" marL="0" marR="0" rtl="0" algn="l">
                        <a:lnSpc>
                          <a:spcPct val="90000"/>
                        </a:lnSpc>
                        <a:spcBef>
                          <a:spcPts val="0"/>
                        </a:spcBef>
                        <a:spcAft>
                          <a:spcPts val="0"/>
                        </a:spcAft>
                        <a:buClr>
                          <a:schemeClr val="dk1"/>
                        </a:buClr>
                        <a:buSzPts val="2400"/>
                        <a:buFont typeface="Lucida Sans"/>
                        <a:buNone/>
                      </a:pPr>
                      <a:r>
                        <a:t/>
                      </a:r>
                      <a:endParaRPr sz="2400">
                        <a:solidFill>
                          <a:schemeClr val="dk1"/>
                        </a:solidFill>
                        <a:latin typeface="Lucida Sans"/>
                        <a:ea typeface="Lucida Sans"/>
                        <a:cs typeface="Lucida Sans"/>
                        <a:sym typeface="Lucida Sans"/>
                      </a:endParaRPr>
                    </a:p>
                  </a:txBody>
                  <a:tcPr marT="91425" marB="91425" marR="95250" marL="95250" anchor="ctr">
                    <a:solidFill>
                      <a:schemeClr val="accent1"/>
                    </a:solidFill>
                  </a:tcPr>
                </a:tc>
                <a:tc>
                  <a:txBody>
                    <a:bodyPr/>
                    <a:lstStyle/>
                    <a:p>
                      <a:pPr indent="0" lvl="0" marL="0" marR="0" rtl="0" algn="l">
                        <a:lnSpc>
                          <a:spcPct val="90000"/>
                        </a:lnSpc>
                        <a:spcBef>
                          <a:spcPts val="0"/>
                        </a:spcBef>
                        <a:spcAft>
                          <a:spcPts val="0"/>
                        </a:spcAft>
                        <a:buClr>
                          <a:schemeClr val="dk1"/>
                        </a:buClr>
                        <a:buSzPts val="2400"/>
                        <a:buFont typeface="Lucida Sans"/>
                        <a:buNone/>
                      </a:pPr>
                      <a:r>
                        <a:rPr lang="en" sz="2400">
                          <a:solidFill>
                            <a:schemeClr val="dk1"/>
                          </a:solidFill>
                          <a:latin typeface="Lucida Sans"/>
                          <a:ea typeface="Lucida Sans"/>
                          <a:cs typeface="Lucida Sans"/>
                          <a:sym typeface="Lucida Sans"/>
                        </a:rPr>
                        <a:t>len' [] = 0</a:t>
                      </a:r>
                      <a:endParaRPr sz="2400">
                        <a:solidFill>
                          <a:schemeClr val="dk1"/>
                        </a:solidFill>
                        <a:latin typeface="Lucida Sans"/>
                        <a:ea typeface="Lucida Sans"/>
                        <a:cs typeface="Lucida Sans"/>
                        <a:sym typeface="Lucida Sans"/>
                      </a:endParaRPr>
                    </a:p>
                  </a:txBody>
                  <a:tcPr marT="91425" marB="91425" marR="95250" marL="95250" anchor="ctr">
                    <a:solidFill>
                      <a:schemeClr val="accent1"/>
                    </a:solidFill>
                  </a:tcPr>
                </a:tc>
              </a:tr>
              <a:tr h="725375">
                <a:tc>
                  <a:txBody>
                    <a:bodyPr/>
                    <a:lstStyle/>
                    <a:p>
                      <a:pPr indent="0" lvl="0" marL="0" marR="0" rtl="0" algn="l">
                        <a:lnSpc>
                          <a:spcPct val="90000"/>
                        </a:lnSpc>
                        <a:spcBef>
                          <a:spcPts val="0"/>
                        </a:spcBef>
                        <a:spcAft>
                          <a:spcPts val="0"/>
                        </a:spcAft>
                        <a:buClr>
                          <a:schemeClr val="dk1"/>
                        </a:buClr>
                        <a:buSzPts val="2400"/>
                        <a:buFont typeface="Lucida Sans"/>
                        <a:buNone/>
                      </a:pPr>
                      <a:r>
                        <a:t/>
                      </a:r>
                      <a:endParaRPr sz="2400">
                        <a:solidFill>
                          <a:schemeClr val="dk1"/>
                        </a:solidFill>
                        <a:latin typeface="Lucida Sans"/>
                        <a:ea typeface="Lucida Sans"/>
                        <a:cs typeface="Lucida Sans"/>
                        <a:sym typeface="Lucida Sans"/>
                      </a:endParaRPr>
                    </a:p>
                  </a:txBody>
                  <a:tcPr marT="91425" marB="91425" marR="95250" marL="95250" anchor="ctr">
                    <a:solidFill>
                      <a:schemeClr val="accent1"/>
                    </a:solidFill>
                  </a:tcPr>
                </a:tc>
                <a:tc>
                  <a:txBody>
                    <a:bodyPr/>
                    <a:lstStyle/>
                    <a:p>
                      <a:pPr indent="0" lvl="0" marL="0" marR="0" rtl="0" algn="l">
                        <a:lnSpc>
                          <a:spcPct val="90000"/>
                        </a:lnSpc>
                        <a:spcBef>
                          <a:spcPts val="0"/>
                        </a:spcBef>
                        <a:spcAft>
                          <a:spcPts val="0"/>
                        </a:spcAft>
                        <a:buClr>
                          <a:schemeClr val="dk1"/>
                        </a:buClr>
                        <a:buSzPts val="2400"/>
                        <a:buFont typeface="Lucida Sans"/>
                        <a:buNone/>
                      </a:pPr>
                      <a:r>
                        <a:rPr lang="en" sz="2400">
                          <a:solidFill>
                            <a:schemeClr val="dk1"/>
                          </a:solidFill>
                          <a:latin typeface="Lucida Sans"/>
                          <a:ea typeface="Lucida Sans"/>
                          <a:cs typeface="Lucida Sans"/>
                          <a:sym typeface="Lucida Sans"/>
                        </a:rPr>
                        <a:t>len' (_:xs) = 1 + len' xs</a:t>
                      </a:r>
                      <a:endParaRPr sz="2400">
                        <a:solidFill>
                          <a:schemeClr val="dk1"/>
                        </a:solidFill>
                        <a:latin typeface="Lucida Sans"/>
                        <a:ea typeface="Lucida Sans"/>
                        <a:cs typeface="Lucida Sans"/>
                        <a:sym typeface="Lucida Sans"/>
                      </a:endParaRPr>
                    </a:p>
                  </a:txBody>
                  <a:tcPr marT="91425" marB="91425" marR="95250" marL="95250" anchor="ctr">
                    <a:solidFill>
                      <a:schemeClr val="accent1"/>
                    </a:solidFill>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1" name="Shape 691"/>
        <p:cNvGrpSpPr/>
        <p:nvPr/>
      </p:nvGrpSpPr>
      <p:grpSpPr>
        <a:xfrm>
          <a:off x="0" y="0"/>
          <a:ext cx="0" cy="0"/>
          <a:chOff x="0" y="0"/>
          <a:chExt cx="0" cy="0"/>
        </a:xfrm>
      </p:grpSpPr>
      <p:sp>
        <p:nvSpPr>
          <p:cNvPr id="692" name="Google Shape;692;p86"/>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693" name="Google Shape;693;p86"/>
          <p:cNvSpPr txBox="1"/>
          <p:nvPr>
            <p:ph type="title"/>
          </p:nvPr>
        </p:nvSpPr>
        <p:spPr>
          <a:xfrm>
            <a:off x="381000" y="285750"/>
            <a:ext cx="8515200" cy="514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Black"/>
              <a:buNone/>
            </a:pPr>
            <a:r>
              <a:rPr lang="en">
                <a:solidFill>
                  <a:schemeClr val="dk2"/>
                </a:solidFill>
              </a:rPr>
              <a:t>Higher order functions</a:t>
            </a:r>
            <a:endParaRPr/>
          </a:p>
        </p:txBody>
      </p:sp>
      <p:sp>
        <p:nvSpPr>
          <p:cNvPr id="694" name="Google Shape;694;p86"/>
          <p:cNvSpPr txBox="1"/>
          <p:nvPr/>
        </p:nvSpPr>
        <p:spPr>
          <a:xfrm>
            <a:off x="401637" y="1209675"/>
            <a:ext cx="8447100" cy="709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A function is called higher-order if it takes a function as an argument or returns a function as a result.</a:t>
            </a:r>
            <a:endParaRPr/>
          </a:p>
        </p:txBody>
      </p:sp>
      <p:sp>
        <p:nvSpPr>
          <p:cNvPr id="695" name="Google Shape;695;p86"/>
          <p:cNvSpPr txBox="1"/>
          <p:nvPr/>
        </p:nvSpPr>
        <p:spPr>
          <a:xfrm>
            <a:off x="1573212" y="2382440"/>
            <a:ext cx="5503800" cy="726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twice    :: (a → a) → a → a</a:t>
            </a:r>
            <a:endParaRPr/>
          </a:p>
          <a:p>
            <a:pPr indent="0" lvl="0" marL="0" marR="0" rtl="0" algn="l">
              <a:lnSpc>
                <a:spcPct val="12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twice f x = f (f x)</a:t>
            </a:r>
            <a:endParaRPr/>
          </a:p>
        </p:txBody>
      </p:sp>
      <p:sp>
        <p:nvSpPr>
          <p:cNvPr id="696" name="Google Shape;696;p86"/>
          <p:cNvSpPr/>
          <p:nvPr/>
        </p:nvSpPr>
        <p:spPr>
          <a:xfrm>
            <a:off x="1012825" y="3936206"/>
            <a:ext cx="6575400" cy="771600"/>
          </a:xfrm>
          <a:prstGeom prst="wedgeRoundRectCallout">
            <a:avLst>
              <a:gd fmla="val 5846" name="adj1"/>
              <a:gd fmla="val -152142" name="adj2"/>
              <a:gd fmla="val 0" name="adj3"/>
            </a:avLst>
          </a:prstGeom>
          <a:no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twice is higher-order because it</a:t>
            </a:r>
            <a:endParaRPr/>
          </a:p>
          <a:p>
            <a:pPr indent="0" lvl="0" marL="0" marR="0" rtl="0" algn="ctr">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takes a function as its first argument.</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0" name="Shape 700"/>
        <p:cNvGrpSpPr/>
        <p:nvPr/>
      </p:nvGrpSpPr>
      <p:grpSpPr>
        <a:xfrm>
          <a:off x="0" y="0"/>
          <a:ext cx="0" cy="0"/>
          <a:chOff x="0" y="0"/>
          <a:chExt cx="0" cy="0"/>
        </a:xfrm>
      </p:grpSpPr>
      <p:sp>
        <p:nvSpPr>
          <p:cNvPr id="701" name="Google Shape;701;p87"/>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702" name="Google Shape;702;p87"/>
          <p:cNvSpPr txBox="1"/>
          <p:nvPr>
            <p:ph type="title"/>
          </p:nvPr>
        </p:nvSpPr>
        <p:spPr>
          <a:xfrm>
            <a:off x="381000" y="285750"/>
            <a:ext cx="8032800" cy="514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Black"/>
              <a:buNone/>
            </a:pPr>
            <a:r>
              <a:rPr lang="en">
                <a:solidFill>
                  <a:schemeClr val="dk2"/>
                </a:solidFill>
              </a:rPr>
              <a:t>Why Are They Useful</a:t>
            </a:r>
            <a:r>
              <a:rPr b="0" i="0" lang="en" sz="3600" u="none">
                <a:solidFill>
                  <a:schemeClr val="dk2"/>
                </a:solidFill>
                <a:latin typeface="Arial Black"/>
                <a:ea typeface="Arial Black"/>
                <a:cs typeface="Arial Black"/>
                <a:sym typeface="Arial Black"/>
              </a:rPr>
              <a:t>?</a:t>
            </a:r>
            <a:endParaRPr/>
          </a:p>
        </p:txBody>
      </p:sp>
      <p:sp>
        <p:nvSpPr>
          <p:cNvPr id="703" name="Google Shape;703;p87"/>
          <p:cNvSpPr txBox="1"/>
          <p:nvPr/>
        </p:nvSpPr>
        <p:spPr>
          <a:xfrm>
            <a:off x="463550" y="1162050"/>
            <a:ext cx="8266200" cy="3594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lang="en" sz="2000">
                <a:solidFill>
                  <a:schemeClr val="dk2"/>
                </a:solidFill>
              </a:rPr>
              <a:t>Common programming idioms, such as applying a function twice, can naturally be encapsulated as general purpose higher-order functions;</a:t>
            </a:r>
            <a:endParaRPr sz="2000">
              <a:solidFill>
                <a:schemeClr val="dk2"/>
              </a:solidFill>
            </a:endParaRPr>
          </a:p>
          <a:p>
            <a:pPr indent="-165100" lvl="0" marL="342900" marR="0" rtl="0" algn="l">
              <a:lnSpc>
                <a:spcPct val="100000"/>
              </a:lnSpc>
              <a:spcBef>
                <a:spcPts val="560"/>
              </a:spcBef>
              <a:spcAft>
                <a:spcPts val="0"/>
              </a:spcAft>
              <a:buClr>
                <a:schemeClr val="accent2"/>
              </a:buClr>
              <a:buSzPts val="2800"/>
              <a:buFont typeface="Arial"/>
              <a:buNone/>
            </a:pPr>
            <a:r>
              <a:t/>
            </a:r>
            <a:endParaRPr sz="2000">
              <a:solidFill>
                <a:schemeClr val="dk2"/>
              </a:solidFill>
            </a:endParaRPr>
          </a:p>
          <a:p>
            <a:pPr indent="-342900" lvl="0" marL="342900" marR="0" rtl="0" algn="l">
              <a:lnSpc>
                <a:spcPct val="100000"/>
              </a:lnSpc>
              <a:spcBef>
                <a:spcPts val="560"/>
              </a:spcBef>
              <a:spcAft>
                <a:spcPts val="0"/>
              </a:spcAft>
              <a:buClr>
                <a:schemeClr val="accent2"/>
              </a:buClr>
              <a:buSzPts val="2800"/>
              <a:buFont typeface="Arial"/>
              <a:buChar char="●"/>
            </a:pPr>
            <a:r>
              <a:rPr lang="en" sz="2000">
                <a:solidFill>
                  <a:schemeClr val="dk2"/>
                </a:solidFill>
              </a:rPr>
              <a:t>Special purpose languages can be defined within Haskell using higher-order functions, such as for list processing, interaction, or parsing;</a:t>
            </a:r>
            <a:endParaRPr sz="2000">
              <a:solidFill>
                <a:schemeClr val="dk2"/>
              </a:solidFill>
            </a:endParaRPr>
          </a:p>
          <a:p>
            <a:pPr indent="-165100" lvl="0" marL="342900" marR="0" rtl="0" algn="l">
              <a:lnSpc>
                <a:spcPct val="100000"/>
              </a:lnSpc>
              <a:spcBef>
                <a:spcPts val="560"/>
              </a:spcBef>
              <a:spcAft>
                <a:spcPts val="0"/>
              </a:spcAft>
              <a:buClr>
                <a:schemeClr val="accent2"/>
              </a:buClr>
              <a:buSzPts val="2800"/>
              <a:buFont typeface="Arial"/>
              <a:buNone/>
            </a:pPr>
            <a:r>
              <a:t/>
            </a:r>
            <a:endParaRPr sz="2000">
              <a:solidFill>
                <a:schemeClr val="dk2"/>
              </a:solidFill>
            </a:endParaRPr>
          </a:p>
          <a:p>
            <a:pPr indent="-342900" lvl="0" marL="342900" marR="0" rtl="0" algn="l">
              <a:lnSpc>
                <a:spcPct val="100000"/>
              </a:lnSpc>
              <a:spcBef>
                <a:spcPts val="560"/>
              </a:spcBef>
              <a:spcAft>
                <a:spcPts val="0"/>
              </a:spcAft>
              <a:buClr>
                <a:schemeClr val="accent2"/>
              </a:buClr>
              <a:buSzPts val="2800"/>
              <a:buFont typeface="Arial"/>
              <a:buChar char="●"/>
            </a:pPr>
            <a:r>
              <a:rPr lang="en" sz="2000">
                <a:solidFill>
                  <a:schemeClr val="dk2"/>
                </a:solidFill>
              </a:rPr>
              <a:t>Algebraic properties of higher-order functions can be used to reason about programs.</a:t>
            </a:r>
            <a:endParaRPr sz="2000">
              <a:solidFill>
                <a:schemeClr val="dk2"/>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7" name="Shape 707"/>
        <p:cNvGrpSpPr/>
        <p:nvPr/>
      </p:nvGrpSpPr>
      <p:grpSpPr>
        <a:xfrm>
          <a:off x="0" y="0"/>
          <a:ext cx="0" cy="0"/>
          <a:chOff x="0" y="0"/>
          <a:chExt cx="0" cy="0"/>
        </a:xfrm>
      </p:grpSpPr>
      <p:sp>
        <p:nvSpPr>
          <p:cNvPr id="708" name="Google Shape;708;p88"/>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709" name="Google Shape;709;p88"/>
          <p:cNvSpPr txBox="1"/>
          <p:nvPr>
            <p:ph type="title"/>
          </p:nvPr>
        </p:nvSpPr>
        <p:spPr>
          <a:xfrm>
            <a:off x="311700" y="333769"/>
            <a:ext cx="8520600" cy="42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Black"/>
              <a:buNone/>
            </a:pPr>
            <a:r>
              <a:rPr lang="en">
                <a:solidFill>
                  <a:schemeClr val="dk2"/>
                </a:solidFill>
              </a:rPr>
              <a:t>The Map Function</a:t>
            </a:r>
            <a:endParaRPr/>
          </a:p>
        </p:txBody>
      </p:sp>
      <p:sp>
        <p:nvSpPr>
          <p:cNvPr id="710" name="Google Shape;710;p88"/>
          <p:cNvSpPr txBox="1"/>
          <p:nvPr/>
        </p:nvSpPr>
        <p:spPr>
          <a:xfrm>
            <a:off x="403225" y="1253728"/>
            <a:ext cx="8347200" cy="709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Char char="●"/>
            </a:pPr>
            <a:r>
              <a:rPr lang="en" sz="2000">
                <a:solidFill>
                  <a:schemeClr val="dk2"/>
                </a:solidFill>
              </a:rPr>
              <a:t>The higher-order library function called map applies a function to every element of a list.</a:t>
            </a:r>
            <a:endParaRPr sz="2000">
              <a:solidFill>
                <a:schemeClr val="dk2"/>
              </a:solidFill>
            </a:endParaRPr>
          </a:p>
        </p:txBody>
      </p:sp>
      <p:sp>
        <p:nvSpPr>
          <p:cNvPr id="711" name="Google Shape;711;p88"/>
          <p:cNvSpPr txBox="1"/>
          <p:nvPr/>
        </p:nvSpPr>
        <p:spPr>
          <a:xfrm>
            <a:off x="1589087" y="2353865"/>
            <a:ext cx="5319600" cy="342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map :: (a → b) → [a] → [b]</a:t>
            </a:r>
            <a:endParaRPr/>
          </a:p>
        </p:txBody>
      </p:sp>
      <p:sp>
        <p:nvSpPr>
          <p:cNvPr id="712" name="Google Shape;712;p88"/>
          <p:cNvSpPr txBox="1"/>
          <p:nvPr/>
        </p:nvSpPr>
        <p:spPr>
          <a:xfrm>
            <a:off x="403225" y="3088481"/>
            <a:ext cx="2273400" cy="389100"/>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Char char="●"/>
            </a:pPr>
            <a:r>
              <a:rPr lang="en" sz="2000">
                <a:solidFill>
                  <a:schemeClr val="dk2"/>
                </a:solidFill>
              </a:rPr>
              <a:t>For example:</a:t>
            </a:r>
            <a:endParaRPr sz="2000">
              <a:solidFill>
                <a:schemeClr val="dk2"/>
              </a:solidFill>
            </a:endParaRPr>
          </a:p>
        </p:txBody>
      </p:sp>
      <p:sp>
        <p:nvSpPr>
          <p:cNvPr id="713" name="Google Shape;713;p88"/>
          <p:cNvSpPr txBox="1"/>
          <p:nvPr/>
        </p:nvSpPr>
        <p:spPr>
          <a:xfrm>
            <a:off x="1589087" y="3869531"/>
            <a:ext cx="3867000" cy="890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&gt; map (+1) [1,3,5,7]</a:t>
            </a:r>
            <a:endParaRPr/>
          </a:p>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[2,4,6,8]</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7" name="Shape 717"/>
        <p:cNvGrpSpPr/>
        <p:nvPr/>
      </p:nvGrpSpPr>
      <p:grpSpPr>
        <a:xfrm>
          <a:off x="0" y="0"/>
          <a:ext cx="0" cy="0"/>
          <a:chOff x="0" y="0"/>
          <a:chExt cx="0" cy="0"/>
        </a:xfrm>
      </p:grpSpPr>
      <p:sp>
        <p:nvSpPr>
          <p:cNvPr id="718" name="Google Shape;718;p89"/>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719" name="Google Shape;719;p89"/>
          <p:cNvSpPr txBox="1"/>
          <p:nvPr/>
        </p:nvSpPr>
        <p:spPr>
          <a:xfrm>
            <a:off x="379412" y="2555081"/>
            <a:ext cx="8404200" cy="709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Alternatively, for the purposes of proofs, the map function can also be defined using recursion:</a:t>
            </a:r>
            <a:r>
              <a:rPr b="0" i="0" lang="en" sz="2800" u="none">
                <a:solidFill>
                  <a:schemeClr val="dk1"/>
                </a:solidFill>
                <a:latin typeface="Tahoma"/>
                <a:ea typeface="Tahoma"/>
                <a:cs typeface="Tahoma"/>
                <a:sym typeface="Tahoma"/>
              </a:rPr>
              <a:t> </a:t>
            </a:r>
            <a:endParaRPr/>
          </a:p>
        </p:txBody>
      </p:sp>
      <p:sp>
        <p:nvSpPr>
          <p:cNvPr id="720" name="Google Shape;720;p89"/>
          <p:cNvSpPr txBox="1"/>
          <p:nvPr/>
        </p:nvSpPr>
        <p:spPr>
          <a:xfrm>
            <a:off x="379412" y="348853"/>
            <a:ext cx="8496300" cy="70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The map function can be defined in a particularly simple manner using a list comprehension:</a:t>
            </a:r>
            <a:endParaRPr/>
          </a:p>
        </p:txBody>
      </p:sp>
      <p:sp>
        <p:nvSpPr>
          <p:cNvPr id="721" name="Google Shape;721;p89"/>
          <p:cNvSpPr txBox="1"/>
          <p:nvPr/>
        </p:nvSpPr>
        <p:spPr>
          <a:xfrm>
            <a:off x="1512887" y="1634728"/>
            <a:ext cx="4903800" cy="342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map f xs = [f x | x ← xs]</a:t>
            </a:r>
            <a:endParaRPr/>
          </a:p>
        </p:txBody>
      </p:sp>
      <p:sp>
        <p:nvSpPr>
          <p:cNvPr id="722" name="Google Shape;722;p89"/>
          <p:cNvSpPr txBox="1"/>
          <p:nvPr/>
        </p:nvSpPr>
        <p:spPr>
          <a:xfrm>
            <a:off x="1512887" y="3840956"/>
            <a:ext cx="5524500" cy="83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4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map f []     = []</a:t>
            </a:r>
            <a:endParaRPr/>
          </a:p>
          <a:p>
            <a:pPr indent="0" lvl="0" marL="0" marR="0" rtl="0" algn="l">
              <a:lnSpc>
                <a:spcPct val="14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map f (x:xs) = f x : map f xs</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6" name="Shape 726"/>
        <p:cNvGrpSpPr/>
        <p:nvPr/>
      </p:nvGrpSpPr>
      <p:grpSpPr>
        <a:xfrm>
          <a:off x="0" y="0"/>
          <a:ext cx="0" cy="0"/>
          <a:chOff x="0" y="0"/>
          <a:chExt cx="0" cy="0"/>
        </a:xfrm>
      </p:grpSpPr>
      <p:sp>
        <p:nvSpPr>
          <p:cNvPr id="727" name="Google Shape;727;p90"/>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728" name="Google Shape;728;p90"/>
          <p:cNvSpPr txBox="1"/>
          <p:nvPr>
            <p:ph type="title"/>
          </p:nvPr>
        </p:nvSpPr>
        <p:spPr>
          <a:xfrm>
            <a:off x="311700" y="333769"/>
            <a:ext cx="8520600" cy="42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Black"/>
              <a:buNone/>
            </a:pPr>
            <a:r>
              <a:rPr lang="en">
                <a:solidFill>
                  <a:schemeClr val="dk2"/>
                </a:solidFill>
              </a:rPr>
              <a:t>The Filter Function</a:t>
            </a:r>
            <a:endParaRPr/>
          </a:p>
        </p:txBody>
      </p:sp>
      <p:sp>
        <p:nvSpPr>
          <p:cNvPr id="729" name="Google Shape;729;p90"/>
          <p:cNvSpPr txBox="1"/>
          <p:nvPr/>
        </p:nvSpPr>
        <p:spPr>
          <a:xfrm>
            <a:off x="415925" y="1226344"/>
            <a:ext cx="8416800" cy="709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The higher-order library function filter selects every element from a list that satisfies a predicate</a:t>
            </a:r>
            <a:r>
              <a:rPr b="0" i="0" lang="en" sz="2800" u="none">
                <a:solidFill>
                  <a:schemeClr val="dk1"/>
                </a:solidFill>
                <a:latin typeface="Tahoma"/>
                <a:ea typeface="Tahoma"/>
                <a:cs typeface="Tahoma"/>
                <a:sym typeface="Tahoma"/>
              </a:rPr>
              <a:t>.</a:t>
            </a:r>
            <a:endParaRPr/>
          </a:p>
        </p:txBody>
      </p:sp>
      <p:sp>
        <p:nvSpPr>
          <p:cNvPr id="730" name="Google Shape;730;p90"/>
          <p:cNvSpPr txBox="1"/>
          <p:nvPr/>
        </p:nvSpPr>
        <p:spPr>
          <a:xfrm>
            <a:off x="1506537" y="2326481"/>
            <a:ext cx="6424500" cy="342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filter :: (a → Bool) → [a] → [a]</a:t>
            </a:r>
            <a:endParaRPr/>
          </a:p>
        </p:txBody>
      </p:sp>
      <p:sp>
        <p:nvSpPr>
          <p:cNvPr id="731" name="Google Shape;731;p90"/>
          <p:cNvSpPr txBox="1"/>
          <p:nvPr/>
        </p:nvSpPr>
        <p:spPr>
          <a:xfrm>
            <a:off x="415925" y="3059906"/>
            <a:ext cx="2243100" cy="389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For example:</a:t>
            </a:r>
            <a:endParaRPr/>
          </a:p>
        </p:txBody>
      </p:sp>
      <p:sp>
        <p:nvSpPr>
          <p:cNvPr id="732" name="Google Shape;732;p90"/>
          <p:cNvSpPr txBox="1"/>
          <p:nvPr/>
        </p:nvSpPr>
        <p:spPr>
          <a:xfrm>
            <a:off x="1517650" y="3840956"/>
            <a:ext cx="4051200" cy="890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&gt; filter </a:t>
            </a:r>
            <a:r>
              <a:rPr b="0" i="0" lang="en" sz="2400" u="none">
                <a:solidFill>
                  <a:schemeClr val="dk1"/>
                </a:solidFill>
                <a:latin typeface="Lucida Sans"/>
                <a:ea typeface="Lucida Sans"/>
                <a:cs typeface="Lucida Sans"/>
                <a:sym typeface="Lucida Sans"/>
              </a:rPr>
              <a:t>even </a:t>
            </a:r>
            <a:r>
              <a:rPr b="0" i="0" lang="en" sz="2400" u="none">
                <a:solidFill>
                  <a:schemeClr val="dk1"/>
                </a:solidFill>
                <a:latin typeface="Lucida Sans"/>
                <a:ea typeface="Lucida Sans"/>
                <a:cs typeface="Lucida Sans"/>
                <a:sym typeface="Lucida Sans"/>
              </a:rPr>
              <a:t>[1..10]</a:t>
            </a:r>
            <a:endParaRPr/>
          </a:p>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[2,4,6,8,10]</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6" name="Shape 736"/>
        <p:cNvGrpSpPr/>
        <p:nvPr/>
      </p:nvGrpSpPr>
      <p:grpSpPr>
        <a:xfrm>
          <a:off x="0" y="0"/>
          <a:ext cx="0" cy="0"/>
          <a:chOff x="0" y="0"/>
          <a:chExt cx="0" cy="0"/>
        </a:xfrm>
      </p:grpSpPr>
      <p:sp>
        <p:nvSpPr>
          <p:cNvPr id="737" name="Google Shape;737;p91"/>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738" name="Google Shape;738;p91"/>
          <p:cNvSpPr txBox="1"/>
          <p:nvPr/>
        </p:nvSpPr>
        <p:spPr>
          <a:xfrm>
            <a:off x="366712" y="2225278"/>
            <a:ext cx="7773900" cy="389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Alternatively, it can be defined using recursion:</a:t>
            </a:r>
            <a:endParaRPr/>
          </a:p>
        </p:txBody>
      </p:sp>
      <p:sp>
        <p:nvSpPr>
          <p:cNvPr id="739" name="Google Shape;739;p91"/>
          <p:cNvSpPr txBox="1"/>
          <p:nvPr/>
        </p:nvSpPr>
        <p:spPr>
          <a:xfrm>
            <a:off x="366712" y="378619"/>
            <a:ext cx="8447100" cy="389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Filter can be defined using a list comprehension:</a:t>
            </a:r>
            <a:endParaRPr sz="2000">
              <a:solidFill>
                <a:schemeClr val="dk2"/>
              </a:solidFill>
            </a:endParaRPr>
          </a:p>
        </p:txBody>
      </p:sp>
      <p:sp>
        <p:nvSpPr>
          <p:cNvPr id="740" name="Google Shape;740;p91"/>
          <p:cNvSpPr txBox="1"/>
          <p:nvPr/>
        </p:nvSpPr>
        <p:spPr>
          <a:xfrm>
            <a:off x="1466850" y="1325165"/>
            <a:ext cx="6008700" cy="342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filter p xs = [x | x ← xs, p x]</a:t>
            </a:r>
            <a:endParaRPr/>
          </a:p>
        </p:txBody>
      </p:sp>
      <p:sp>
        <p:nvSpPr>
          <p:cNvPr id="741" name="Google Shape;741;p91"/>
          <p:cNvSpPr txBox="1"/>
          <p:nvPr/>
        </p:nvSpPr>
        <p:spPr>
          <a:xfrm>
            <a:off x="1466850" y="2872002"/>
            <a:ext cx="6249900" cy="179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3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filter p []     = []</a:t>
            </a:r>
            <a:endParaRPr/>
          </a:p>
          <a:p>
            <a:pPr indent="0" lvl="0" marL="0" marR="0" rtl="0" algn="l">
              <a:lnSpc>
                <a:spcPct val="13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filter p (x:xs)</a:t>
            </a:r>
            <a:endParaRPr/>
          </a:p>
          <a:p>
            <a:pPr indent="0" lvl="0" marL="0" marR="0" rtl="0" algn="l">
              <a:lnSpc>
                <a:spcPct val="13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   | p x        = x : filter p xs</a:t>
            </a:r>
            <a:endParaRPr/>
          </a:p>
          <a:p>
            <a:pPr indent="0" lvl="0" marL="0" marR="0" rtl="0" algn="l">
              <a:lnSpc>
                <a:spcPct val="13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   | otherwise  = filter p xs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Recursion is used for looping</a:t>
            </a:r>
            <a:endParaRPr/>
          </a:p>
          <a:p>
            <a:pPr indent="-342900" lvl="0" marL="457200" rtl="0" algn="l">
              <a:spcBef>
                <a:spcPts val="0"/>
              </a:spcBef>
              <a:spcAft>
                <a:spcPts val="0"/>
              </a:spcAft>
              <a:buSzPts val="1800"/>
              <a:buChar char="●"/>
            </a:pPr>
            <a:r>
              <a:rPr lang="en"/>
              <a:t>Statically typed, need not mention the data type of variables</a:t>
            </a:r>
            <a:endParaRPr/>
          </a:p>
          <a:p>
            <a:pPr indent="-342900" lvl="0" marL="457200" rtl="0" algn="l">
              <a:spcBef>
                <a:spcPts val="0"/>
              </a:spcBef>
              <a:spcAft>
                <a:spcPts val="0"/>
              </a:spcAft>
              <a:buSzPts val="1800"/>
              <a:buChar char="●"/>
            </a:pPr>
            <a:r>
              <a:rPr lang="en"/>
              <a:t>Type inference, need not define different versions of same function to deal with different data types </a:t>
            </a:r>
            <a:endParaRPr/>
          </a:p>
          <a:p>
            <a:pPr indent="-342900" lvl="0" marL="457200" rtl="0" algn="l">
              <a:spcBef>
                <a:spcPts val="0"/>
              </a:spcBef>
              <a:spcAft>
                <a:spcPts val="0"/>
              </a:spcAft>
              <a:buSzPts val="1800"/>
              <a:buChar char="●"/>
            </a:pPr>
            <a:r>
              <a:rPr lang="en"/>
              <a:t>Concurrent, allows concurrent programming </a:t>
            </a:r>
            <a:endParaRPr/>
          </a:p>
          <a:p>
            <a:pPr indent="-342900" lvl="0" marL="457200" rtl="0" algn="l">
              <a:spcBef>
                <a:spcPts val="0"/>
              </a:spcBef>
              <a:spcAft>
                <a:spcPts val="0"/>
              </a:spcAft>
              <a:buSzPts val="1800"/>
              <a:buChar char="●"/>
            </a:pPr>
            <a:r>
              <a:rPr lang="en"/>
              <a:t>Wide range of Packages</a:t>
            </a:r>
            <a:endParaRPr/>
          </a:p>
          <a:p>
            <a:pPr indent="-342900" lvl="0" marL="457200" rtl="0" algn="l">
              <a:spcBef>
                <a:spcPts val="0"/>
              </a:spcBef>
              <a:spcAft>
                <a:spcPts val="0"/>
              </a:spcAft>
              <a:buSzPts val="1800"/>
              <a:buChar char="●"/>
            </a:pPr>
            <a:r>
              <a:rPr lang="en"/>
              <a:t>Shorter, clearer and more maintainable code. It is suitable for programs that need to be modified and maintained regularly.</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5" name="Shape 745"/>
        <p:cNvGrpSpPr/>
        <p:nvPr/>
      </p:nvGrpSpPr>
      <p:grpSpPr>
        <a:xfrm>
          <a:off x="0" y="0"/>
          <a:ext cx="0" cy="0"/>
          <a:chOff x="0" y="0"/>
          <a:chExt cx="0" cy="0"/>
        </a:xfrm>
      </p:grpSpPr>
      <p:sp>
        <p:nvSpPr>
          <p:cNvPr id="746" name="Google Shape;746;p92"/>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747" name="Google Shape;747;p92"/>
          <p:cNvSpPr txBox="1"/>
          <p:nvPr>
            <p:ph type="title"/>
          </p:nvPr>
        </p:nvSpPr>
        <p:spPr>
          <a:xfrm>
            <a:off x="311700" y="333769"/>
            <a:ext cx="8520600" cy="42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Black"/>
              <a:buNone/>
            </a:pPr>
            <a:r>
              <a:rPr lang="en"/>
              <a:t>The Foldr Function</a:t>
            </a:r>
            <a:endParaRPr/>
          </a:p>
        </p:txBody>
      </p:sp>
      <p:sp>
        <p:nvSpPr>
          <p:cNvPr id="748" name="Google Shape;748;p92"/>
          <p:cNvSpPr txBox="1"/>
          <p:nvPr/>
        </p:nvSpPr>
        <p:spPr>
          <a:xfrm>
            <a:off x="439737" y="1216819"/>
            <a:ext cx="8377200" cy="709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A number of functions on lists can be defined using the following simple pattern of recursion:</a:t>
            </a:r>
            <a:endParaRPr/>
          </a:p>
        </p:txBody>
      </p:sp>
      <p:sp>
        <p:nvSpPr>
          <p:cNvPr id="749" name="Google Shape;749;p92"/>
          <p:cNvSpPr txBox="1"/>
          <p:nvPr/>
        </p:nvSpPr>
        <p:spPr>
          <a:xfrm>
            <a:off x="1489075" y="2179124"/>
            <a:ext cx="3774000" cy="915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f []     = v</a:t>
            </a:r>
            <a:endParaRPr/>
          </a:p>
          <a:p>
            <a:pPr indent="0" lvl="0" marL="0" marR="0" rtl="0" algn="l">
              <a:lnSpc>
                <a:spcPct val="12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f (x:xs) = x ⊕ f xs</a:t>
            </a:r>
            <a:endParaRPr/>
          </a:p>
        </p:txBody>
      </p:sp>
      <p:sp>
        <p:nvSpPr>
          <p:cNvPr id="750" name="Google Shape;750;p92"/>
          <p:cNvSpPr/>
          <p:nvPr/>
        </p:nvSpPr>
        <p:spPr>
          <a:xfrm>
            <a:off x="1074737" y="3699272"/>
            <a:ext cx="6748500" cy="1115700"/>
          </a:xfrm>
          <a:prstGeom prst="wedgeRoundRectCallout">
            <a:avLst>
              <a:gd fmla="val 2521" name="adj1"/>
              <a:gd fmla="val -101501" name="adj2"/>
              <a:gd fmla="val 0" name="adj3"/>
            </a:avLst>
          </a:prstGeom>
          <a:no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f maps the empty list to a value v, and any non-empty list to a function </a:t>
            </a:r>
            <a:r>
              <a:rPr b="0" i="0" lang="en" sz="2400" u="none">
                <a:solidFill>
                  <a:schemeClr val="dk1"/>
                </a:solidFill>
                <a:latin typeface="Lucida Sans"/>
                <a:ea typeface="Lucida Sans"/>
                <a:cs typeface="Lucida Sans"/>
                <a:sym typeface="Lucida Sans"/>
              </a:rPr>
              <a:t>⊕</a:t>
            </a:r>
            <a:r>
              <a:rPr b="0" i="0" lang="en" sz="2800" u="none">
                <a:solidFill>
                  <a:schemeClr val="dk1"/>
                </a:solidFill>
                <a:latin typeface="Tahoma"/>
                <a:ea typeface="Tahoma"/>
                <a:cs typeface="Tahoma"/>
                <a:sym typeface="Tahoma"/>
              </a:rPr>
              <a:t> applied to its head and f of its tail.</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4" name="Shape 754"/>
        <p:cNvGrpSpPr/>
        <p:nvPr/>
      </p:nvGrpSpPr>
      <p:grpSpPr>
        <a:xfrm>
          <a:off x="0" y="0"/>
          <a:ext cx="0" cy="0"/>
          <a:chOff x="0" y="0"/>
          <a:chExt cx="0" cy="0"/>
        </a:xfrm>
      </p:grpSpPr>
      <p:sp>
        <p:nvSpPr>
          <p:cNvPr id="755" name="Google Shape;755;p93"/>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756" name="Google Shape;756;p93"/>
          <p:cNvSpPr txBox="1"/>
          <p:nvPr/>
        </p:nvSpPr>
        <p:spPr>
          <a:xfrm>
            <a:off x="339725" y="319088"/>
            <a:ext cx="8104200" cy="389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For example:</a:t>
            </a:r>
            <a:endParaRPr/>
          </a:p>
        </p:txBody>
      </p:sp>
      <p:sp>
        <p:nvSpPr>
          <p:cNvPr id="757" name="Google Shape;757;p93"/>
          <p:cNvSpPr txBox="1"/>
          <p:nvPr/>
        </p:nvSpPr>
        <p:spPr>
          <a:xfrm>
            <a:off x="733425" y="1237059"/>
            <a:ext cx="4419600" cy="726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sum []     = 0</a:t>
            </a:r>
            <a:endParaRPr/>
          </a:p>
          <a:p>
            <a:pPr indent="0" lvl="0" marL="0" marR="0" rtl="0" algn="l">
              <a:lnSpc>
                <a:spcPct val="12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sum (</a:t>
            </a:r>
            <a:r>
              <a:rPr b="0" i="0" lang="en" sz="2400" u="none">
                <a:solidFill>
                  <a:schemeClr val="dk1"/>
                </a:solidFill>
                <a:latin typeface="Lucida Sans"/>
                <a:ea typeface="Lucida Sans"/>
                <a:cs typeface="Lucida Sans"/>
                <a:sym typeface="Lucida Sans"/>
              </a:rPr>
              <a:t>x</a:t>
            </a:r>
            <a:r>
              <a:rPr b="0" i="0" lang="en" sz="2400" u="none">
                <a:solidFill>
                  <a:schemeClr val="dk1"/>
                </a:solidFill>
                <a:latin typeface="Lucida Sans"/>
                <a:ea typeface="Lucida Sans"/>
                <a:cs typeface="Lucida Sans"/>
                <a:sym typeface="Lucida Sans"/>
              </a:rPr>
              <a:t>:xs) = x + sum xs</a:t>
            </a:r>
            <a:endParaRPr/>
          </a:p>
        </p:txBody>
      </p:sp>
      <p:sp>
        <p:nvSpPr>
          <p:cNvPr id="758" name="Google Shape;758;p93"/>
          <p:cNvSpPr txBox="1"/>
          <p:nvPr/>
        </p:nvSpPr>
        <p:spPr>
          <a:xfrm>
            <a:off x="733425" y="3705551"/>
            <a:ext cx="4611300" cy="9141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and []     = True</a:t>
            </a:r>
            <a:endParaRPr/>
          </a:p>
          <a:p>
            <a:pPr indent="0" lvl="0" marL="0" marR="0" rtl="0" algn="l">
              <a:lnSpc>
                <a:spcPct val="12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and (x:xs) = x &amp;&amp; xs</a:t>
            </a:r>
            <a:endParaRPr/>
          </a:p>
        </p:txBody>
      </p:sp>
      <p:sp>
        <p:nvSpPr>
          <p:cNvPr id="759" name="Google Shape;759;p93"/>
          <p:cNvSpPr txBox="1"/>
          <p:nvPr/>
        </p:nvSpPr>
        <p:spPr>
          <a:xfrm>
            <a:off x="733425" y="2382898"/>
            <a:ext cx="5833800" cy="9141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product []     = 1</a:t>
            </a:r>
            <a:endParaRPr/>
          </a:p>
          <a:p>
            <a:pPr indent="0" lvl="0" marL="0" marR="0" rtl="0" algn="l">
              <a:lnSpc>
                <a:spcPct val="12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product (x:xs) = x * product xs</a:t>
            </a:r>
            <a:endParaRPr/>
          </a:p>
        </p:txBody>
      </p:sp>
      <p:sp>
        <p:nvSpPr>
          <p:cNvPr id="760" name="Google Shape;760;p93"/>
          <p:cNvSpPr/>
          <p:nvPr/>
        </p:nvSpPr>
        <p:spPr>
          <a:xfrm>
            <a:off x="5466825" y="1213250"/>
            <a:ext cx="2765700" cy="771600"/>
          </a:xfrm>
          <a:prstGeom prst="wedgeRoundRectCallout">
            <a:avLst>
              <a:gd fmla="val -56391" name="adj1"/>
              <a:gd fmla="val 4397" name="adj2"/>
              <a:gd fmla="val 0" name="adj3"/>
            </a:avLst>
          </a:prstGeom>
          <a:no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4000"/>
              <a:buFont typeface="Lucida Sans"/>
              <a:buNone/>
            </a:pPr>
            <a:r>
              <a:rPr b="0" baseline="30000" i="0" lang="en" sz="2000" u="none">
                <a:solidFill>
                  <a:schemeClr val="dk1"/>
                </a:solidFill>
                <a:latin typeface="Lucida Sans"/>
                <a:ea typeface="Lucida Sans"/>
                <a:cs typeface="Lucida Sans"/>
                <a:sym typeface="Lucida Sans"/>
              </a:rPr>
              <a:t>v</a:t>
            </a:r>
            <a:r>
              <a:rPr b="0" i="0" lang="en" sz="2000" u="none">
                <a:solidFill>
                  <a:schemeClr val="dk1"/>
                </a:solidFill>
                <a:latin typeface="Tahoma"/>
                <a:ea typeface="Tahoma"/>
                <a:cs typeface="Tahoma"/>
                <a:sym typeface="Tahoma"/>
              </a:rPr>
              <a:t> = 0</a:t>
            </a:r>
            <a:r>
              <a:rPr lang="en" sz="2000"/>
              <a:t> </a:t>
            </a:r>
            <a:endParaRPr sz="2000"/>
          </a:p>
          <a:p>
            <a:pPr indent="0" lvl="0" marL="0" marR="0" rtl="0" algn="l">
              <a:lnSpc>
                <a:spcPct val="100000"/>
              </a:lnSpc>
              <a:spcBef>
                <a:spcPts val="0"/>
              </a:spcBef>
              <a:spcAft>
                <a:spcPts val="0"/>
              </a:spcAft>
              <a:buClr>
                <a:schemeClr val="dk1"/>
              </a:buClr>
              <a:buSzPts val="4000"/>
              <a:buFont typeface="Lucida Sans"/>
              <a:buNone/>
            </a:pPr>
            <a:r>
              <a:rPr b="0" i="0" lang="en" sz="2000" u="none">
                <a:solidFill>
                  <a:schemeClr val="dk1"/>
                </a:solidFill>
                <a:latin typeface="Lucida Sans"/>
                <a:ea typeface="Lucida Sans"/>
                <a:cs typeface="Lucida Sans"/>
                <a:sym typeface="Lucida Sans"/>
              </a:rPr>
              <a:t>⊕</a:t>
            </a:r>
            <a:r>
              <a:rPr b="0" i="0" lang="en" sz="2000" u="none">
                <a:solidFill>
                  <a:schemeClr val="dk1"/>
                </a:solidFill>
                <a:latin typeface="Tahoma"/>
                <a:ea typeface="Tahoma"/>
                <a:cs typeface="Tahoma"/>
                <a:sym typeface="Tahoma"/>
              </a:rPr>
              <a:t> = +</a:t>
            </a:r>
            <a:endParaRPr sz="2000"/>
          </a:p>
        </p:txBody>
      </p:sp>
      <p:sp>
        <p:nvSpPr>
          <p:cNvPr id="761" name="Google Shape;761;p93"/>
          <p:cNvSpPr/>
          <p:nvPr/>
        </p:nvSpPr>
        <p:spPr>
          <a:xfrm>
            <a:off x="7315200" y="2552700"/>
            <a:ext cx="1720800" cy="771600"/>
          </a:xfrm>
          <a:prstGeom prst="wedgeRoundRectCallout">
            <a:avLst>
              <a:gd fmla="val -159976" name="adj1"/>
              <a:gd fmla="val 38122" name="adj2"/>
              <a:gd fmla="val 0" name="adj3"/>
            </a:avLst>
          </a:prstGeom>
          <a:no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4000"/>
              <a:buFont typeface="Lucida Sans"/>
              <a:buNone/>
            </a:pPr>
            <a:r>
              <a:rPr b="0" baseline="30000" i="0" lang="en" sz="2000" u="none">
                <a:solidFill>
                  <a:schemeClr val="dk1"/>
                </a:solidFill>
                <a:latin typeface="Lucida Sans"/>
                <a:ea typeface="Lucida Sans"/>
                <a:cs typeface="Lucida Sans"/>
                <a:sym typeface="Lucida Sans"/>
              </a:rPr>
              <a:t>v</a:t>
            </a:r>
            <a:r>
              <a:rPr b="0" i="0" lang="en" sz="2000" u="none">
                <a:solidFill>
                  <a:schemeClr val="dk1"/>
                </a:solidFill>
                <a:latin typeface="Tahoma"/>
                <a:ea typeface="Tahoma"/>
                <a:cs typeface="Tahoma"/>
                <a:sym typeface="Tahoma"/>
              </a:rPr>
              <a:t> = 1</a:t>
            </a:r>
            <a:endParaRPr sz="2000"/>
          </a:p>
          <a:p>
            <a:pPr indent="0" lvl="0" marL="0" marR="0" rtl="0" algn="l">
              <a:lnSpc>
                <a:spcPct val="100000"/>
              </a:lnSpc>
              <a:spcBef>
                <a:spcPts val="0"/>
              </a:spcBef>
              <a:spcAft>
                <a:spcPts val="0"/>
              </a:spcAft>
              <a:buClr>
                <a:schemeClr val="dk1"/>
              </a:buClr>
              <a:buSzPts val="2400"/>
              <a:buFont typeface="Lucida Sans"/>
              <a:buNone/>
            </a:pPr>
            <a:r>
              <a:rPr b="0" i="0" lang="en" sz="2000" u="none">
                <a:solidFill>
                  <a:schemeClr val="dk1"/>
                </a:solidFill>
                <a:latin typeface="Lucida Sans"/>
                <a:ea typeface="Lucida Sans"/>
                <a:cs typeface="Lucida Sans"/>
                <a:sym typeface="Lucida Sans"/>
              </a:rPr>
              <a:t>⊕</a:t>
            </a:r>
            <a:r>
              <a:rPr b="0" i="0" lang="en" sz="2000" u="none">
                <a:solidFill>
                  <a:schemeClr val="dk1"/>
                </a:solidFill>
                <a:latin typeface="Tahoma"/>
                <a:ea typeface="Tahoma"/>
                <a:cs typeface="Tahoma"/>
                <a:sym typeface="Tahoma"/>
              </a:rPr>
              <a:t> = *</a:t>
            </a:r>
            <a:endParaRPr sz="2000"/>
          </a:p>
        </p:txBody>
      </p:sp>
      <p:sp>
        <p:nvSpPr>
          <p:cNvPr id="762" name="Google Shape;762;p93"/>
          <p:cNvSpPr/>
          <p:nvPr/>
        </p:nvSpPr>
        <p:spPr>
          <a:xfrm>
            <a:off x="6021387" y="3856434"/>
            <a:ext cx="1720800" cy="771600"/>
          </a:xfrm>
          <a:prstGeom prst="wedgeRoundRectCallout">
            <a:avLst>
              <a:gd fmla="val -91832" name="adj1"/>
              <a:gd fmla="val 29289" name="adj2"/>
              <a:gd fmla="val 0" name="adj3"/>
            </a:avLst>
          </a:prstGeom>
          <a:no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4000"/>
              <a:buFont typeface="Lucida Sans"/>
              <a:buNone/>
            </a:pPr>
            <a:r>
              <a:rPr b="0" baseline="30000" i="0" lang="en" sz="2000" u="none">
                <a:solidFill>
                  <a:schemeClr val="dk1"/>
                </a:solidFill>
                <a:latin typeface="Lucida Sans"/>
                <a:ea typeface="Lucida Sans"/>
                <a:cs typeface="Lucida Sans"/>
                <a:sym typeface="Lucida Sans"/>
              </a:rPr>
              <a:t>v</a:t>
            </a:r>
            <a:r>
              <a:rPr b="0" i="0" lang="en" sz="2000" u="none">
                <a:solidFill>
                  <a:schemeClr val="dk1"/>
                </a:solidFill>
                <a:latin typeface="Tahoma"/>
                <a:ea typeface="Tahoma"/>
                <a:cs typeface="Tahoma"/>
                <a:sym typeface="Tahoma"/>
              </a:rPr>
              <a:t> = True</a:t>
            </a:r>
            <a:endParaRPr sz="2000"/>
          </a:p>
          <a:p>
            <a:pPr indent="0" lvl="0" marL="0" marR="0" rtl="0" algn="l">
              <a:lnSpc>
                <a:spcPct val="100000"/>
              </a:lnSpc>
              <a:spcBef>
                <a:spcPts val="0"/>
              </a:spcBef>
              <a:spcAft>
                <a:spcPts val="0"/>
              </a:spcAft>
              <a:buClr>
                <a:schemeClr val="dk1"/>
              </a:buClr>
              <a:buSzPts val="2400"/>
              <a:buFont typeface="Lucida Sans"/>
              <a:buNone/>
            </a:pPr>
            <a:r>
              <a:rPr b="0" i="0" lang="en" sz="2000" u="none">
                <a:solidFill>
                  <a:schemeClr val="dk1"/>
                </a:solidFill>
                <a:latin typeface="Lucida Sans"/>
                <a:ea typeface="Lucida Sans"/>
                <a:cs typeface="Lucida Sans"/>
                <a:sym typeface="Lucida Sans"/>
              </a:rPr>
              <a:t>⊕</a:t>
            </a:r>
            <a:r>
              <a:rPr b="0" i="0" lang="en" sz="2000" u="none">
                <a:solidFill>
                  <a:schemeClr val="dk1"/>
                </a:solidFill>
                <a:latin typeface="Tahoma"/>
                <a:ea typeface="Tahoma"/>
                <a:cs typeface="Tahoma"/>
                <a:sym typeface="Tahoma"/>
              </a:rPr>
              <a:t> = &amp;&amp;</a:t>
            </a:r>
            <a:endParaRPr sz="2000"/>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6" name="Shape 766"/>
        <p:cNvGrpSpPr/>
        <p:nvPr/>
      </p:nvGrpSpPr>
      <p:grpSpPr>
        <a:xfrm>
          <a:off x="0" y="0"/>
          <a:ext cx="0" cy="0"/>
          <a:chOff x="0" y="0"/>
          <a:chExt cx="0" cy="0"/>
        </a:xfrm>
      </p:grpSpPr>
      <p:sp>
        <p:nvSpPr>
          <p:cNvPr id="767" name="Google Shape;767;p94"/>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768" name="Google Shape;768;p94"/>
          <p:cNvSpPr txBox="1"/>
          <p:nvPr/>
        </p:nvSpPr>
        <p:spPr>
          <a:xfrm>
            <a:off x="352425" y="332184"/>
            <a:ext cx="8325000" cy="1670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The higher-order library function foldr (“fold right”) encapsulates this simple pattern of recursion, with the function ⊕ and the value v as arguments.</a:t>
            </a:r>
            <a:endParaRPr/>
          </a:p>
          <a:p>
            <a:pPr indent="0" lvl="0" marL="0" marR="0" rtl="0" algn="l">
              <a:lnSpc>
                <a:spcPct val="100000"/>
              </a:lnSpc>
              <a:spcBef>
                <a:spcPts val="0"/>
              </a:spcBef>
              <a:spcAft>
                <a:spcPts val="0"/>
              </a:spcAft>
              <a:buClr>
                <a:schemeClr val="dk1"/>
              </a:buClr>
              <a:buSzPts val="2800"/>
              <a:buFont typeface="Times New Roman"/>
              <a:buNone/>
            </a:pPr>
            <a:r>
              <a:t/>
            </a:r>
            <a:endParaRPr b="0" i="0" sz="28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For example:</a:t>
            </a:r>
            <a:endParaRPr/>
          </a:p>
        </p:txBody>
      </p:sp>
      <p:sp>
        <p:nvSpPr>
          <p:cNvPr id="769" name="Google Shape;769;p94"/>
          <p:cNvSpPr txBox="1"/>
          <p:nvPr/>
        </p:nvSpPr>
        <p:spPr>
          <a:xfrm>
            <a:off x="1651000" y="2616994"/>
            <a:ext cx="4788000" cy="1848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3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sum     = foldr (+) 0</a:t>
            </a:r>
            <a:endParaRPr/>
          </a:p>
          <a:p>
            <a:pPr indent="0" lvl="0" marL="0" marR="0" rtl="0" algn="l">
              <a:lnSpc>
                <a:spcPct val="13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product = foldr (*) 1</a:t>
            </a:r>
            <a:endParaRPr/>
          </a:p>
          <a:p>
            <a:pPr indent="0" lvl="0" marL="0" marR="0" rtl="0" algn="l">
              <a:lnSpc>
                <a:spcPct val="13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and     = foldr (&amp;&amp;) True</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3" name="Shape 773"/>
        <p:cNvGrpSpPr/>
        <p:nvPr/>
      </p:nvGrpSpPr>
      <p:grpSpPr>
        <a:xfrm>
          <a:off x="0" y="0"/>
          <a:ext cx="0" cy="0"/>
          <a:chOff x="0" y="0"/>
          <a:chExt cx="0" cy="0"/>
        </a:xfrm>
      </p:grpSpPr>
      <p:sp>
        <p:nvSpPr>
          <p:cNvPr id="774" name="Google Shape;774;p95"/>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775" name="Google Shape;775;p95"/>
          <p:cNvSpPr txBox="1"/>
          <p:nvPr/>
        </p:nvSpPr>
        <p:spPr>
          <a:xfrm>
            <a:off x="366712" y="428625"/>
            <a:ext cx="8091600" cy="389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Foldr itself can be defined using recursion:</a:t>
            </a:r>
            <a:endParaRPr/>
          </a:p>
        </p:txBody>
      </p:sp>
      <p:sp>
        <p:nvSpPr>
          <p:cNvPr id="776" name="Google Shape;776;p95"/>
          <p:cNvSpPr txBox="1"/>
          <p:nvPr/>
        </p:nvSpPr>
        <p:spPr>
          <a:xfrm>
            <a:off x="1271587" y="1462088"/>
            <a:ext cx="4321200" cy="1582500"/>
          </a:xfrm>
          <a:prstGeom prst="rect">
            <a:avLst/>
          </a:prstGeom>
          <a:solidFill>
            <a:schemeClr val="accent1"/>
          </a:solidFill>
          <a:ln>
            <a:noFill/>
          </a:ln>
        </p:spPr>
        <p:txBody>
          <a:bodyPr anchorCtr="0" anchor="ctr" bIns="182875"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foldr (⊕) v []     = v</a:t>
            </a:r>
            <a:endParaRPr/>
          </a:p>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foldr (⊕) v (x:xs) =</a:t>
            </a:r>
            <a:endParaRPr/>
          </a:p>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   x ⊕ foldr (⊕) v xs</a:t>
            </a:r>
            <a:endParaRPr/>
          </a:p>
        </p:txBody>
      </p:sp>
      <p:sp>
        <p:nvSpPr>
          <p:cNvPr id="777" name="Google Shape;777;p95"/>
          <p:cNvSpPr txBox="1"/>
          <p:nvPr/>
        </p:nvSpPr>
        <p:spPr>
          <a:xfrm>
            <a:off x="392112" y="3688556"/>
            <a:ext cx="8313600" cy="1029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In practice, however, it is better to think of foldr non-recursively, as simultaneously replacing each</a:t>
            </a:r>
            <a:endParaRPr sz="2000">
              <a:solidFill>
                <a:schemeClr val="dk2"/>
              </a:solidFill>
            </a:endParaRPr>
          </a:p>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cons in a list by a function, and [] by a value</a:t>
            </a:r>
            <a:r>
              <a:rPr b="0" i="0" lang="en" sz="2800" u="none">
                <a:solidFill>
                  <a:schemeClr val="dk1"/>
                </a:solidFill>
                <a:latin typeface="Tahoma"/>
                <a:ea typeface="Tahoma"/>
                <a:cs typeface="Tahoma"/>
                <a:sym typeface="Tahoma"/>
              </a:rPr>
              <a:t>.</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1" name="Shape 781"/>
        <p:cNvGrpSpPr/>
        <p:nvPr/>
      </p:nvGrpSpPr>
      <p:grpSpPr>
        <a:xfrm>
          <a:off x="0" y="0"/>
          <a:ext cx="0" cy="0"/>
          <a:chOff x="0" y="0"/>
          <a:chExt cx="0" cy="0"/>
        </a:xfrm>
      </p:grpSpPr>
      <p:sp>
        <p:nvSpPr>
          <p:cNvPr id="782" name="Google Shape;782;p96"/>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783" name="Google Shape;783;p96"/>
          <p:cNvSpPr txBox="1"/>
          <p:nvPr/>
        </p:nvSpPr>
        <p:spPr>
          <a:xfrm>
            <a:off x="1655762" y="1201340"/>
            <a:ext cx="2209800" cy="315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sum [1,2,3]</a:t>
            </a:r>
            <a:endParaRPr/>
          </a:p>
        </p:txBody>
      </p:sp>
      <p:grpSp>
        <p:nvGrpSpPr>
          <p:cNvPr id="784" name="Google Shape;784;p96"/>
          <p:cNvGrpSpPr/>
          <p:nvPr/>
        </p:nvGrpSpPr>
        <p:grpSpPr>
          <a:xfrm>
            <a:off x="1116012" y="1441847"/>
            <a:ext cx="4349750" cy="715566"/>
            <a:chOff x="665" y="1949"/>
            <a:chExt cx="2740" cy="601"/>
          </a:xfrm>
        </p:grpSpPr>
        <p:sp>
          <p:nvSpPr>
            <p:cNvPr id="785" name="Google Shape;785;p96"/>
            <p:cNvSpPr txBox="1"/>
            <p:nvPr/>
          </p:nvSpPr>
          <p:spPr>
            <a:xfrm>
              <a:off x="1005" y="2250"/>
              <a:ext cx="2400" cy="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Lucida Sans"/>
                <a:buNone/>
              </a:pPr>
              <a:r>
                <a:rPr lang="en" sz="2400">
                  <a:solidFill>
                    <a:schemeClr val="dk1"/>
                  </a:solidFill>
                  <a:latin typeface="Lucida Sans"/>
                  <a:ea typeface="Lucida Sans"/>
                  <a:cs typeface="Lucida Sans"/>
                  <a:sym typeface="Lucida Sans"/>
                </a:rPr>
                <a:t> </a:t>
              </a:r>
              <a:r>
                <a:rPr b="0" i="0" lang="en" sz="2400" u="none">
                  <a:solidFill>
                    <a:schemeClr val="dk1"/>
                  </a:solidFill>
                  <a:latin typeface="Lucida Sans"/>
                  <a:ea typeface="Lucida Sans"/>
                  <a:cs typeface="Lucida Sans"/>
                  <a:sym typeface="Lucida Sans"/>
                </a:rPr>
                <a:t>foldr (+) 0 [1,2,3]</a:t>
              </a:r>
              <a:endParaRPr/>
            </a:p>
          </p:txBody>
        </p:sp>
        <p:sp>
          <p:nvSpPr>
            <p:cNvPr id="786" name="Google Shape;786;p96"/>
            <p:cNvSpPr txBox="1"/>
            <p:nvPr/>
          </p:nvSpPr>
          <p:spPr>
            <a:xfrm>
              <a:off x="665" y="1949"/>
              <a:ext cx="300" cy="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a:t>
              </a:r>
              <a:endParaRPr/>
            </a:p>
          </p:txBody>
        </p:sp>
      </p:grpSp>
      <p:grpSp>
        <p:nvGrpSpPr>
          <p:cNvPr id="787" name="Google Shape;787;p96"/>
          <p:cNvGrpSpPr/>
          <p:nvPr/>
        </p:nvGrpSpPr>
        <p:grpSpPr>
          <a:xfrm>
            <a:off x="1116012" y="2043112"/>
            <a:ext cx="5302250" cy="714375"/>
            <a:chOff x="665" y="2454"/>
            <a:chExt cx="3340" cy="600"/>
          </a:xfrm>
        </p:grpSpPr>
        <p:sp>
          <p:nvSpPr>
            <p:cNvPr id="788" name="Google Shape;788;p96"/>
            <p:cNvSpPr txBox="1"/>
            <p:nvPr/>
          </p:nvSpPr>
          <p:spPr>
            <a:xfrm>
              <a:off x="1005" y="2754"/>
              <a:ext cx="3000" cy="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foldr (+) 0 (1:(2:(3:[])))</a:t>
              </a:r>
              <a:endParaRPr/>
            </a:p>
          </p:txBody>
        </p:sp>
        <p:sp>
          <p:nvSpPr>
            <p:cNvPr id="789" name="Google Shape;789;p96"/>
            <p:cNvSpPr txBox="1"/>
            <p:nvPr/>
          </p:nvSpPr>
          <p:spPr>
            <a:xfrm>
              <a:off x="665" y="2454"/>
              <a:ext cx="300" cy="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a:t>
              </a:r>
              <a:endParaRPr/>
            </a:p>
          </p:txBody>
        </p:sp>
      </p:grpSp>
      <p:grpSp>
        <p:nvGrpSpPr>
          <p:cNvPr id="790" name="Google Shape;790;p96"/>
          <p:cNvGrpSpPr/>
          <p:nvPr/>
        </p:nvGrpSpPr>
        <p:grpSpPr>
          <a:xfrm>
            <a:off x="1116012" y="2645569"/>
            <a:ext cx="2921000" cy="710803"/>
            <a:chOff x="665" y="2960"/>
            <a:chExt cx="1840" cy="597"/>
          </a:xfrm>
        </p:grpSpPr>
        <p:sp>
          <p:nvSpPr>
            <p:cNvPr id="791" name="Google Shape;791;p96"/>
            <p:cNvSpPr txBox="1"/>
            <p:nvPr/>
          </p:nvSpPr>
          <p:spPr>
            <a:xfrm>
              <a:off x="1005" y="3257"/>
              <a:ext cx="1500" cy="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1+(2+(3+0))</a:t>
              </a:r>
              <a:endParaRPr/>
            </a:p>
          </p:txBody>
        </p:sp>
        <p:sp>
          <p:nvSpPr>
            <p:cNvPr id="792" name="Google Shape;792;p96"/>
            <p:cNvSpPr txBox="1"/>
            <p:nvPr/>
          </p:nvSpPr>
          <p:spPr>
            <a:xfrm>
              <a:off x="665" y="2960"/>
              <a:ext cx="300" cy="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a:t>
              </a:r>
              <a:endParaRPr/>
            </a:p>
          </p:txBody>
        </p:sp>
      </p:grpSp>
      <p:grpSp>
        <p:nvGrpSpPr>
          <p:cNvPr id="793" name="Google Shape;793;p96"/>
          <p:cNvGrpSpPr/>
          <p:nvPr/>
        </p:nvGrpSpPr>
        <p:grpSpPr>
          <a:xfrm>
            <a:off x="1116012" y="3248025"/>
            <a:ext cx="1016000" cy="708422"/>
            <a:chOff x="665" y="3466"/>
            <a:chExt cx="640" cy="595"/>
          </a:xfrm>
        </p:grpSpPr>
        <p:sp>
          <p:nvSpPr>
            <p:cNvPr id="794" name="Google Shape;794;p96"/>
            <p:cNvSpPr txBox="1"/>
            <p:nvPr/>
          </p:nvSpPr>
          <p:spPr>
            <a:xfrm>
              <a:off x="1005" y="3761"/>
              <a:ext cx="300" cy="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6</a:t>
              </a:r>
              <a:endParaRPr/>
            </a:p>
          </p:txBody>
        </p:sp>
        <p:sp>
          <p:nvSpPr>
            <p:cNvPr id="795" name="Google Shape;795;p96"/>
            <p:cNvSpPr txBox="1"/>
            <p:nvPr/>
          </p:nvSpPr>
          <p:spPr>
            <a:xfrm>
              <a:off x="665" y="3466"/>
              <a:ext cx="300" cy="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a:t>
              </a:r>
              <a:endParaRPr/>
            </a:p>
          </p:txBody>
        </p:sp>
      </p:grpSp>
      <p:sp>
        <p:nvSpPr>
          <p:cNvPr id="796" name="Google Shape;796;p96"/>
          <p:cNvSpPr txBox="1"/>
          <p:nvPr/>
        </p:nvSpPr>
        <p:spPr>
          <a:xfrm>
            <a:off x="339725" y="319088"/>
            <a:ext cx="8104200" cy="389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For example:</a:t>
            </a:r>
            <a:endParaRPr/>
          </a:p>
        </p:txBody>
      </p:sp>
      <p:sp>
        <p:nvSpPr>
          <p:cNvPr id="797" name="Google Shape;797;p96"/>
          <p:cNvSpPr/>
          <p:nvPr/>
        </p:nvSpPr>
        <p:spPr>
          <a:xfrm>
            <a:off x="4443412" y="3780234"/>
            <a:ext cx="3555900" cy="771600"/>
          </a:xfrm>
          <a:prstGeom prst="wedgeRoundRectCallout">
            <a:avLst>
              <a:gd fmla="val 799" name="adj1"/>
              <a:gd fmla="val -178692" name="adj2"/>
              <a:gd fmla="val 0" name="adj3"/>
            </a:avLst>
          </a:prstGeom>
          <a:no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Replace each cons</a:t>
            </a:r>
            <a:endParaRPr/>
          </a:p>
          <a:p>
            <a:pPr indent="0" lvl="0" marL="0" marR="0" rtl="0" algn="ctr">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by + and [] by 0.</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1" name="Shape 801"/>
        <p:cNvGrpSpPr/>
        <p:nvPr/>
      </p:nvGrpSpPr>
      <p:grpSpPr>
        <a:xfrm>
          <a:off x="0" y="0"/>
          <a:ext cx="0" cy="0"/>
          <a:chOff x="0" y="0"/>
          <a:chExt cx="0" cy="0"/>
        </a:xfrm>
      </p:grpSpPr>
      <p:sp>
        <p:nvSpPr>
          <p:cNvPr id="802" name="Google Shape;802;p97"/>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803" name="Google Shape;803;p97"/>
          <p:cNvSpPr txBox="1"/>
          <p:nvPr>
            <p:ph type="title"/>
          </p:nvPr>
        </p:nvSpPr>
        <p:spPr>
          <a:xfrm>
            <a:off x="311700" y="333769"/>
            <a:ext cx="8520600" cy="42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Black"/>
              <a:buNone/>
            </a:pPr>
            <a:r>
              <a:rPr lang="en">
                <a:solidFill>
                  <a:schemeClr val="dk2"/>
                </a:solidFill>
              </a:rPr>
              <a:t>Why Is Foldr Useful?</a:t>
            </a:r>
            <a:endParaRPr/>
          </a:p>
        </p:txBody>
      </p:sp>
      <p:sp>
        <p:nvSpPr>
          <p:cNvPr id="804" name="Google Shape;804;p97"/>
          <p:cNvSpPr txBox="1"/>
          <p:nvPr/>
        </p:nvSpPr>
        <p:spPr>
          <a:xfrm>
            <a:off x="447675" y="1207294"/>
            <a:ext cx="8202600" cy="32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Some recursive functions on lists, such as sum, are simpler to define using foldr;</a:t>
            </a:r>
            <a:endParaRPr sz="2000">
              <a:solidFill>
                <a:schemeClr val="dk2"/>
              </a:solidFill>
            </a:endParaRPr>
          </a:p>
          <a:p>
            <a:pPr indent="0" lvl="0" marL="0" marR="0" rtl="0" algn="l">
              <a:lnSpc>
                <a:spcPct val="100000"/>
              </a:lnSpc>
              <a:spcBef>
                <a:spcPts val="0"/>
              </a:spcBef>
              <a:spcAft>
                <a:spcPts val="0"/>
              </a:spcAft>
              <a:buClr>
                <a:schemeClr val="dk1"/>
              </a:buClr>
              <a:buSzPts val="2800"/>
              <a:buFont typeface="Tahoma"/>
              <a:buNone/>
            </a:pPr>
            <a:r>
              <a:t/>
            </a:r>
            <a:endParaRPr sz="2000">
              <a:solidFill>
                <a:schemeClr val="dk2"/>
              </a:solidFill>
            </a:endParaRPr>
          </a:p>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Properties of functions defined using foldr can be proved using algebraic properties of foldr, such as fusion and the banana split rule;</a:t>
            </a:r>
            <a:endParaRPr sz="2000">
              <a:solidFill>
                <a:schemeClr val="dk2"/>
              </a:solidFill>
            </a:endParaRPr>
          </a:p>
          <a:p>
            <a:pPr indent="0" lvl="0" marL="0" marR="0" rtl="0" algn="l">
              <a:lnSpc>
                <a:spcPct val="100000"/>
              </a:lnSpc>
              <a:spcBef>
                <a:spcPts val="0"/>
              </a:spcBef>
              <a:spcAft>
                <a:spcPts val="0"/>
              </a:spcAft>
              <a:buClr>
                <a:schemeClr val="dk1"/>
              </a:buClr>
              <a:buSzPts val="2800"/>
              <a:buFont typeface="Tahoma"/>
              <a:buNone/>
            </a:pPr>
            <a:r>
              <a:t/>
            </a:r>
            <a:endParaRPr sz="2000">
              <a:solidFill>
                <a:schemeClr val="dk2"/>
              </a:solidFill>
            </a:endParaRPr>
          </a:p>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Advanced program optimisations can be simpler if foldr is used in place of explicit recursion.</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 Clause</a:t>
            </a:r>
            <a:endParaRPr/>
          </a:p>
        </p:txBody>
      </p:sp>
      <p:sp>
        <p:nvSpPr>
          <p:cNvPr id="810" name="Google Shape;810;p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Is inbuilt function that can be used at runtime to generate a desired output</a:t>
            </a:r>
            <a:endParaRPr/>
          </a:p>
          <a:p>
            <a:pPr indent="-342900" lvl="0" marL="457200" rtl="0" algn="l">
              <a:lnSpc>
                <a:spcPct val="100000"/>
              </a:lnSpc>
              <a:spcBef>
                <a:spcPts val="0"/>
              </a:spcBef>
              <a:spcAft>
                <a:spcPts val="0"/>
              </a:spcAft>
              <a:buSzPts val="1800"/>
              <a:buChar char="●"/>
            </a:pPr>
            <a:r>
              <a:rPr lang="en"/>
              <a:t> It can be very helpful when function calculation becomes complex.</a:t>
            </a:r>
            <a:endParaRPr sz="1200">
              <a:solidFill>
                <a:schemeClr val="dk1"/>
              </a:solidFill>
              <a:highlight>
                <a:srgbClr val="FFFFFF"/>
              </a:highlight>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a:solidFill>
                  <a:srgbClr val="000000"/>
                </a:solidFill>
              </a:rPr>
              <a:t>mathCalc:: Int -&gt; Int -&gt; Int -&gt; Int</a:t>
            </a:r>
            <a:endParaRPr>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a:solidFill>
                  <a:srgbClr val="000000"/>
                </a:solidFill>
              </a:rPr>
              <a:t>mathCalc x y z = diff1 + diff2 + prod + x</a:t>
            </a:r>
            <a:endParaRPr>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a:solidFill>
                  <a:srgbClr val="000000"/>
                </a:solidFill>
              </a:rPr>
              <a:t>  where</a:t>
            </a:r>
            <a:endParaRPr>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a:solidFill>
                  <a:srgbClr val="000000"/>
                </a:solidFill>
              </a:rPr>
              <a:t>    prod = diff2 * x * y</a:t>
            </a:r>
            <a:endParaRPr>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a:solidFill>
                  <a:srgbClr val="000000"/>
                </a:solidFill>
              </a:rPr>
              <a:t>    diff1 =  y - z</a:t>
            </a:r>
            <a:endParaRPr>
              <a:solidFill>
                <a:srgbClr val="000000"/>
              </a:solidFill>
            </a:endParaRPr>
          </a:p>
          <a:p>
            <a:pPr indent="0" lvl="0" marL="0" rtl="0" algn="l">
              <a:lnSpc>
                <a:spcPct val="100000"/>
              </a:lnSpc>
              <a:spcBef>
                <a:spcPts val="0"/>
              </a:spcBef>
              <a:spcAft>
                <a:spcPts val="0"/>
              </a:spcAft>
              <a:buNone/>
            </a:pPr>
            <a:r>
              <a:rPr lang="en">
                <a:solidFill>
                  <a:srgbClr val="000000"/>
                </a:solidFill>
              </a:rPr>
              <a:t>    diff2 = z - diff1</a:t>
            </a:r>
            <a:endParaRPr>
              <a:solidFill>
                <a:srgbClr val="000000"/>
              </a:solidFill>
            </a:endParaRPr>
          </a:p>
          <a:p>
            <a:pPr indent="0" lvl="0" marL="0" rtl="0" algn="l">
              <a:lnSpc>
                <a:spcPct val="100000"/>
              </a:lnSpc>
              <a:spcBef>
                <a:spcPts val="0"/>
              </a:spcBef>
              <a:spcAft>
                <a:spcPts val="0"/>
              </a:spcAft>
              <a:buClr>
                <a:srgbClr val="000000"/>
              </a:buClr>
              <a:buSzPts val="1100"/>
              <a:buFont typeface="Arial"/>
              <a:buNone/>
            </a:pPr>
            <a:r>
              <a:t/>
            </a:r>
            <a:endParaRPr>
              <a:solidFill>
                <a:srgbClr val="000000"/>
              </a:solidFill>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14" name="Shape 814"/>
        <p:cNvGrpSpPr/>
        <p:nvPr/>
      </p:nvGrpSpPr>
      <p:grpSpPr>
        <a:xfrm>
          <a:off x="0" y="0"/>
          <a:ext cx="0" cy="0"/>
          <a:chOff x="0" y="0"/>
          <a:chExt cx="0" cy="0"/>
        </a:xfrm>
      </p:grpSpPr>
      <p:sp>
        <p:nvSpPr>
          <p:cNvPr id="815" name="Google Shape;815;p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a:p>
            <a:pPr indent="0" lvl="0" marL="0" marR="0" rtl="0" algn="l">
              <a:lnSpc>
                <a:spcPct val="100000"/>
              </a:lnSpc>
              <a:spcBef>
                <a:spcPts val="1600"/>
              </a:spcBef>
              <a:spcAft>
                <a:spcPts val="0"/>
              </a:spcAft>
              <a:buNone/>
            </a:pPr>
            <a:r>
              <a:rPr lang="en">
                <a:solidFill>
                  <a:srgbClr val="000000"/>
                </a:solidFill>
              </a:rPr>
              <a:t>mathFunction :: Int -&gt; Int -&gt; Int -&gt; Int</a:t>
            </a:r>
            <a:endParaRPr>
              <a:solidFill>
                <a:srgbClr val="000000"/>
              </a:solidFill>
            </a:endParaRPr>
          </a:p>
          <a:p>
            <a:pPr indent="0" lvl="0" marL="0" marR="0" rtl="0" algn="l">
              <a:lnSpc>
                <a:spcPct val="100000"/>
              </a:lnSpc>
              <a:spcBef>
                <a:spcPts val="0"/>
              </a:spcBef>
              <a:spcAft>
                <a:spcPts val="0"/>
              </a:spcAft>
              <a:buNone/>
            </a:pPr>
            <a:r>
              <a:rPr lang="en">
                <a:solidFill>
                  <a:srgbClr val="000000"/>
                </a:solidFill>
              </a:rPr>
              <a:t>mathFunction a b c = diff1 + diff2 + prod + a</a:t>
            </a:r>
            <a:endParaRPr>
              <a:solidFill>
                <a:srgbClr val="000000"/>
              </a:solidFill>
            </a:endParaRPr>
          </a:p>
          <a:p>
            <a:pPr indent="0" lvl="0" marL="0" marR="0" rtl="0" algn="l">
              <a:lnSpc>
                <a:spcPct val="100000"/>
              </a:lnSpc>
              <a:spcBef>
                <a:spcPts val="0"/>
              </a:spcBef>
              <a:spcAft>
                <a:spcPts val="0"/>
              </a:spcAft>
              <a:buNone/>
            </a:pPr>
            <a:r>
              <a:rPr lang="en">
                <a:solidFill>
                  <a:srgbClr val="000000"/>
                </a:solidFill>
              </a:rPr>
              <a:t>  where</a:t>
            </a:r>
            <a:endParaRPr>
              <a:solidFill>
                <a:srgbClr val="000000"/>
              </a:solidFill>
            </a:endParaRPr>
          </a:p>
          <a:p>
            <a:pPr indent="0" lvl="0" marL="0" marR="0" rtl="0" algn="l">
              <a:lnSpc>
                <a:spcPct val="100000"/>
              </a:lnSpc>
              <a:spcBef>
                <a:spcPts val="0"/>
              </a:spcBef>
              <a:spcAft>
                <a:spcPts val="0"/>
              </a:spcAft>
              <a:buNone/>
            </a:pPr>
            <a:r>
              <a:rPr lang="en">
                <a:solidFill>
                  <a:srgbClr val="000000"/>
                </a:solidFill>
              </a:rPr>
              <a:t>    diff1 = c - diff2</a:t>
            </a:r>
            <a:endParaRPr>
              <a:solidFill>
                <a:srgbClr val="000000"/>
              </a:solidFill>
            </a:endParaRPr>
          </a:p>
          <a:p>
            <a:pPr indent="0" lvl="0" marL="0" marR="0" rtl="0" algn="l">
              <a:lnSpc>
                <a:spcPct val="100000"/>
              </a:lnSpc>
              <a:spcBef>
                <a:spcPts val="0"/>
              </a:spcBef>
              <a:spcAft>
                <a:spcPts val="0"/>
              </a:spcAft>
              <a:buNone/>
            </a:pPr>
            <a:r>
              <a:rPr lang="en">
                <a:solidFill>
                  <a:srgbClr val="000000"/>
                </a:solidFill>
              </a:rPr>
              <a:t>    diff2 = b - diff1 </a:t>
            </a:r>
            <a:endParaRPr>
              <a:solidFill>
                <a:srgbClr val="000000"/>
              </a:solidFill>
            </a:endParaRPr>
          </a:p>
          <a:p>
            <a:pPr indent="0" lvl="0" marL="0" marR="0" rtl="0" algn="l">
              <a:lnSpc>
                <a:spcPct val="100000"/>
              </a:lnSpc>
              <a:spcBef>
                <a:spcPts val="0"/>
              </a:spcBef>
              <a:spcAft>
                <a:spcPts val="0"/>
              </a:spcAft>
              <a:buNone/>
            </a:pPr>
            <a:r>
              <a:rPr lang="en">
                <a:solidFill>
                  <a:srgbClr val="000000"/>
                </a:solidFill>
              </a:rPr>
              <a:t>    prod = a * b * c</a:t>
            </a:r>
            <a:endParaRPr sz="135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a:solidFill>
                <a:srgbClr val="000000"/>
              </a:solidFill>
            </a:endParaRPr>
          </a:p>
          <a:p>
            <a:pPr indent="0" lvl="0" marL="0" rtl="0" algn="l">
              <a:spcBef>
                <a:spcPts val="0"/>
              </a:spcBef>
              <a:spcAft>
                <a:spcPts val="1600"/>
              </a:spcAft>
              <a:buNone/>
            </a:pPr>
            <a:r>
              <a:rPr lang="en">
                <a:solidFill>
                  <a:srgbClr val="FF0000"/>
                </a:solidFill>
              </a:rPr>
              <a:t>????</a:t>
            </a:r>
            <a:endParaRPr>
              <a:solidFill>
                <a:srgbClr val="FF0000"/>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1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let  ...in…. Clause</a:t>
            </a:r>
            <a:endParaRPr/>
          </a:p>
        </p:txBody>
      </p:sp>
      <p:sp>
        <p:nvSpPr>
          <p:cNvPr id="822" name="Google Shape;822;p1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SzPts val="1800"/>
              <a:buChar char="●"/>
            </a:pPr>
            <a:r>
              <a:rPr lang="en"/>
              <a:t>Similar syntactic construct like where</a:t>
            </a:r>
            <a:endParaRPr/>
          </a:p>
          <a:p>
            <a:pPr indent="-342900" lvl="0" marL="457200" marR="0" rtl="0" algn="l">
              <a:lnSpc>
                <a:spcPct val="100000"/>
              </a:lnSpc>
              <a:spcBef>
                <a:spcPts val="0"/>
              </a:spcBef>
              <a:spcAft>
                <a:spcPts val="0"/>
              </a:spcAft>
              <a:buSzPts val="1800"/>
              <a:buChar char="●"/>
            </a:pPr>
            <a:r>
              <a:rPr lang="en"/>
              <a:t>Except we declare the new expressions beforehand. We then have to use the keyword in to signal the expression that will use the values.</a:t>
            </a:r>
            <a:endParaRPr/>
          </a:p>
          <a:p>
            <a:pPr indent="0" lvl="0" marL="45720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solidFill>
                  <a:srgbClr val="000000"/>
                </a:solidFill>
              </a:rPr>
              <a:t>mathFunction :: Int -&gt; Int -&gt; Int -&gt; Int</a:t>
            </a:r>
            <a:endParaRPr>
              <a:solidFill>
                <a:srgbClr val="000000"/>
              </a:solidFill>
            </a:endParaRPr>
          </a:p>
          <a:p>
            <a:pPr indent="0" lvl="0" marL="0" marR="0" rtl="0" algn="l">
              <a:lnSpc>
                <a:spcPct val="100000"/>
              </a:lnSpc>
              <a:spcBef>
                <a:spcPts val="0"/>
              </a:spcBef>
              <a:spcAft>
                <a:spcPts val="0"/>
              </a:spcAft>
              <a:buNone/>
            </a:pPr>
            <a:r>
              <a:rPr lang="en">
                <a:solidFill>
                  <a:srgbClr val="000000"/>
                </a:solidFill>
              </a:rPr>
              <a:t>mathFunction a b c =</a:t>
            </a:r>
            <a:endParaRPr>
              <a:solidFill>
                <a:srgbClr val="000000"/>
              </a:solidFill>
            </a:endParaRPr>
          </a:p>
          <a:p>
            <a:pPr indent="0" lvl="0" marL="0" marR="0" rtl="0" algn="l">
              <a:lnSpc>
                <a:spcPct val="100000"/>
              </a:lnSpc>
              <a:spcBef>
                <a:spcPts val="0"/>
              </a:spcBef>
              <a:spcAft>
                <a:spcPts val="0"/>
              </a:spcAft>
              <a:buNone/>
            </a:pPr>
            <a:r>
              <a:rPr lang="en">
                <a:solidFill>
                  <a:srgbClr val="000000"/>
                </a:solidFill>
              </a:rPr>
              <a:t>  let diff1 = c - a</a:t>
            </a:r>
            <a:endParaRPr>
              <a:solidFill>
                <a:srgbClr val="000000"/>
              </a:solidFill>
            </a:endParaRPr>
          </a:p>
          <a:p>
            <a:pPr indent="0" lvl="0" marL="0" marR="0" rtl="0" algn="l">
              <a:lnSpc>
                <a:spcPct val="100000"/>
              </a:lnSpc>
              <a:spcBef>
                <a:spcPts val="0"/>
              </a:spcBef>
              <a:spcAft>
                <a:spcPts val="0"/>
              </a:spcAft>
              <a:buNone/>
            </a:pPr>
            <a:r>
              <a:rPr lang="en">
                <a:solidFill>
                  <a:srgbClr val="000000"/>
                </a:solidFill>
              </a:rPr>
              <a:t>      diff2 = b - a</a:t>
            </a:r>
            <a:endParaRPr>
              <a:solidFill>
                <a:srgbClr val="000000"/>
              </a:solidFill>
            </a:endParaRPr>
          </a:p>
          <a:p>
            <a:pPr indent="0" lvl="0" marL="0" marR="0" rtl="0" algn="l">
              <a:lnSpc>
                <a:spcPct val="100000"/>
              </a:lnSpc>
              <a:spcBef>
                <a:spcPts val="0"/>
              </a:spcBef>
              <a:spcAft>
                <a:spcPts val="0"/>
              </a:spcAft>
              <a:buNone/>
            </a:pPr>
            <a:r>
              <a:rPr lang="en">
                <a:solidFill>
                  <a:srgbClr val="000000"/>
                </a:solidFill>
              </a:rPr>
              <a:t>      prod = a * b * c</a:t>
            </a:r>
            <a:endParaRPr>
              <a:solidFill>
                <a:srgbClr val="000000"/>
              </a:solidFill>
            </a:endParaRPr>
          </a:p>
          <a:p>
            <a:pPr indent="0" lvl="0" marL="0" marR="0" rtl="0" algn="l">
              <a:lnSpc>
                <a:spcPct val="100000"/>
              </a:lnSpc>
              <a:spcBef>
                <a:spcPts val="0"/>
              </a:spcBef>
              <a:spcAft>
                <a:spcPts val="0"/>
              </a:spcAft>
              <a:buNone/>
            </a:pPr>
            <a:r>
              <a:rPr lang="en">
                <a:solidFill>
                  <a:srgbClr val="000000"/>
                </a:solidFill>
              </a:rPr>
              <a:t>  in diff1 + diff2 + prod + a</a:t>
            </a:r>
            <a:endParaRPr sz="13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t/>
            </a:r>
            <a:endParaRPr sz="1350">
              <a:solidFill>
                <a:schemeClr val="dk1"/>
              </a:solidFill>
              <a:highlight>
                <a:srgbClr val="FFFFFF"/>
              </a:highlight>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Infix and prefix functions</a:t>
            </a:r>
            <a:endParaRPr/>
          </a:p>
        </p:txBody>
      </p:sp>
      <p:sp>
        <p:nvSpPr>
          <p:cNvPr id="828" name="Google Shape;828;p1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Functions in Haskell are usually called using prefix notation, or the function name followed by its arguments. </a:t>
            </a:r>
            <a:endParaRPr sz="1050">
              <a:solidFill>
                <a:schemeClr val="dk1"/>
              </a:solidFill>
              <a:highlight>
                <a:srgbClr val="FFFFFF"/>
              </a:highlight>
            </a:endParaRPr>
          </a:p>
          <a:p>
            <a:pPr indent="-355600" lvl="0" marL="457200" rtl="0" algn="l">
              <a:spcBef>
                <a:spcPts val="0"/>
              </a:spcBef>
              <a:spcAft>
                <a:spcPts val="0"/>
              </a:spcAft>
              <a:buSzPts val="2000"/>
              <a:buChar char="●"/>
            </a:pPr>
            <a:r>
              <a:rPr lang="en" sz="2000"/>
              <a:t>In Haskell, binary operators such as + and * are functions, too they are used differently in that their names are placed between the two arguments (infix notation) rather than before them (prefix notation).</a:t>
            </a:r>
            <a:endParaRPr sz="2000"/>
          </a:p>
          <a:p>
            <a:pPr indent="0" lvl="0" marL="914400" marR="0" rtl="0" algn="l">
              <a:lnSpc>
                <a:spcPct val="115000"/>
              </a:lnSpc>
              <a:spcBef>
                <a:spcPts val="1600"/>
              </a:spcBef>
              <a:spcAft>
                <a:spcPts val="0"/>
              </a:spcAft>
              <a:buNone/>
            </a:pPr>
            <a:r>
              <a:rPr lang="en" sz="2000"/>
              <a:t>17 + 25</a:t>
            </a:r>
            <a:endParaRPr sz="2000"/>
          </a:p>
          <a:p>
            <a:pPr indent="0" lvl="0" marL="914400" marR="0" rtl="0" algn="l">
              <a:lnSpc>
                <a:spcPct val="115000"/>
              </a:lnSpc>
              <a:spcBef>
                <a:spcPts val="1600"/>
              </a:spcBef>
              <a:spcAft>
                <a:spcPts val="0"/>
              </a:spcAft>
              <a:buNone/>
            </a:pPr>
            <a:r>
              <a:rPr lang="en" sz="2000"/>
              <a:t>(+) 1 2</a:t>
            </a:r>
            <a:endParaRPr sz="1100">
              <a:solidFill>
                <a:schemeClr val="dk1"/>
              </a:solidFill>
              <a:highlight>
                <a:srgbClr val="F0F0F0"/>
              </a:highlight>
            </a:endParaRPr>
          </a:p>
          <a:p>
            <a:pPr indent="0" lvl="0" marL="177800" marR="38100" rtl="0" algn="l">
              <a:lnSpc>
                <a:spcPct val="130000"/>
              </a:lnSpc>
              <a:spcBef>
                <a:spcPts val="1600"/>
              </a:spcBef>
              <a:spcAft>
                <a:spcPts val="0"/>
              </a:spcAft>
              <a:buNone/>
            </a:pPr>
            <a:r>
              <a:t/>
            </a:r>
            <a:endParaRPr sz="1100">
              <a:solidFill>
                <a:schemeClr val="dk1"/>
              </a:solidFill>
              <a:highlight>
                <a:srgbClr val="F0F0F0"/>
              </a:highlight>
            </a:endParaRPr>
          </a:p>
          <a:p>
            <a:pPr indent="0" lvl="0" marL="457200" rtl="0" algn="l">
              <a:spcBef>
                <a:spcPts val="0"/>
              </a:spcBef>
              <a:spcAft>
                <a:spcPts val="0"/>
              </a:spcAft>
              <a:buNone/>
            </a:pPr>
            <a:r>
              <a:t/>
            </a:r>
            <a:endParaRPr sz="2000"/>
          </a:p>
          <a:p>
            <a:pPr indent="0" lvl="0" marL="914400" rtl="0" algn="l">
              <a:spcBef>
                <a:spcPts val="1600"/>
              </a:spcBef>
              <a:spcAft>
                <a:spcPts val="1600"/>
              </a:spcAft>
              <a:buNone/>
            </a:pPr>
            <a:r>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0" name="Google Shape;110;p21"/>
          <p:cNvPicPr preferRelativeResize="0"/>
          <p:nvPr/>
        </p:nvPicPr>
        <p:blipFill>
          <a:blip r:embed="rId3">
            <a:alphaModFix/>
          </a:blip>
          <a:stretch>
            <a:fillRect/>
          </a:stretch>
        </p:blipFill>
        <p:spPr>
          <a:xfrm>
            <a:off x="1041100" y="803287"/>
            <a:ext cx="7340800" cy="4114775"/>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1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Haskell has two categories of functions: </a:t>
            </a:r>
            <a:endParaRPr sz="2000"/>
          </a:p>
          <a:p>
            <a:pPr indent="-355600" lvl="1" marL="914400" rtl="0" algn="l">
              <a:spcBef>
                <a:spcPts val="0"/>
              </a:spcBef>
              <a:spcAft>
                <a:spcPts val="0"/>
              </a:spcAft>
              <a:buSzPts val="2000"/>
              <a:buChar char="○"/>
            </a:pPr>
            <a:r>
              <a:rPr lang="en" sz="2000"/>
              <a:t>functions whose names consist solely of symbols (like +), invoked using infix notation</a:t>
            </a:r>
            <a:endParaRPr sz="2000"/>
          </a:p>
          <a:p>
            <a:pPr indent="-355600" lvl="2" marL="1371600" rtl="0" algn="l">
              <a:spcBef>
                <a:spcPts val="0"/>
              </a:spcBef>
              <a:spcAft>
                <a:spcPts val="0"/>
              </a:spcAft>
              <a:buSzPts val="2000"/>
              <a:buChar char="■"/>
            </a:pPr>
            <a:r>
              <a:rPr lang="en" sz="2000"/>
              <a:t>Section : (Negation (as in −x) is the sole exception to the rule that all symbolic names are infix operators.</a:t>
            </a:r>
            <a:endParaRPr sz="2000"/>
          </a:p>
          <a:p>
            <a:pPr indent="-355600" lvl="1" marL="914400" rtl="0" algn="l">
              <a:spcBef>
                <a:spcPts val="0"/>
              </a:spcBef>
              <a:spcAft>
                <a:spcPts val="0"/>
              </a:spcAft>
              <a:buSzPts val="2000"/>
              <a:buChar char="○"/>
            </a:pPr>
            <a:r>
              <a:rPr lang="en" sz="2000"/>
              <a:t>functions whose names consist solely of letters (like sqrt),invoked using prefix notation or infix </a:t>
            </a:r>
            <a:endParaRPr sz="2000"/>
          </a:p>
          <a:p>
            <a:pPr indent="0" lvl="0" marL="914400" marR="0" rtl="0" algn="l">
              <a:lnSpc>
                <a:spcPct val="115000"/>
              </a:lnSpc>
              <a:spcBef>
                <a:spcPts val="1600"/>
              </a:spcBef>
              <a:spcAft>
                <a:spcPts val="0"/>
              </a:spcAft>
              <a:buNone/>
            </a:pPr>
            <a:r>
              <a:rPr lang="en" sz="2000"/>
              <a:t>zip [1,2] ['a','b']  </a:t>
            </a:r>
            <a:endParaRPr sz="2000"/>
          </a:p>
          <a:p>
            <a:pPr indent="0" lvl="0" marL="914400" marR="0" rtl="0" algn="l">
              <a:lnSpc>
                <a:spcPct val="115000"/>
              </a:lnSpc>
              <a:spcBef>
                <a:spcPts val="1600"/>
              </a:spcBef>
              <a:spcAft>
                <a:spcPts val="1600"/>
              </a:spcAft>
              <a:buNone/>
            </a:pPr>
            <a:r>
              <a:rPr lang="en" sz="2000"/>
              <a:t>[1,2] `zip` ['a','b']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1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Lambda Calculus</a:t>
            </a:r>
            <a:endParaRPr/>
          </a:p>
        </p:txBody>
      </p:sp>
      <p:sp>
        <p:nvSpPr>
          <p:cNvPr id="840" name="Google Shape;840;p103"/>
          <p:cNvSpPr txBox="1"/>
          <p:nvPr>
            <p:ph idx="1" type="body"/>
          </p:nvPr>
        </p:nvSpPr>
        <p:spPr>
          <a:xfrm>
            <a:off x="311700" y="1152475"/>
            <a:ext cx="8520600" cy="3403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Functions take input and give an output</a:t>
            </a:r>
            <a:endParaRPr/>
          </a:p>
          <a:p>
            <a:pPr indent="-342900" lvl="0" marL="457200" rtl="0" algn="l">
              <a:spcBef>
                <a:spcPts val="0"/>
              </a:spcBef>
              <a:spcAft>
                <a:spcPts val="0"/>
              </a:spcAft>
              <a:buSzPts val="1800"/>
              <a:buChar char="●"/>
            </a:pPr>
            <a:r>
              <a:rPr lang="en"/>
              <a:t>Functions are black boxes</a:t>
            </a:r>
            <a:endParaRPr/>
          </a:p>
          <a:p>
            <a:pPr indent="-342900" lvl="0" marL="457200" rtl="0" algn="l">
              <a:lnSpc>
                <a:spcPct val="100000"/>
              </a:lnSpc>
              <a:spcBef>
                <a:spcPts val="0"/>
              </a:spcBef>
              <a:spcAft>
                <a:spcPts val="0"/>
              </a:spcAft>
              <a:buSzPts val="1800"/>
              <a:buChar char="●"/>
            </a:pPr>
            <a:r>
              <a:rPr lang="en"/>
              <a:t>The Turing Machine according to the </a:t>
            </a:r>
            <a:endParaRPr/>
          </a:p>
          <a:p>
            <a:pPr indent="0" lvl="0" marL="457200" rtl="0" algn="l">
              <a:lnSpc>
                <a:spcPct val="100000"/>
              </a:lnSpc>
              <a:spcBef>
                <a:spcPts val="0"/>
              </a:spcBef>
              <a:spcAft>
                <a:spcPts val="0"/>
              </a:spcAft>
              <a:buNone/>
            </a:pPr>
            <a:r>
              <a:rPr lang="en"/>
              <a:t>Theory of Computation, with functions are</a:t>
            </a:r>
            <a:endParaRPr/>
          </a:p>
          <a:p>
            <a:pPr indent="0" lvl="0" marL="457200" rtl="0" algn="l">
              <a:lnSpc>
                <a:spcPct val="100000"/>
              </a:lnSpc>
              <a:spcBef>
                <a:spcPts val="0"/>
              </a:spcBef>
              <a:spcAft>
                <a:spcPts val="0"/>
              </a:spcAft>
              <a:buNone/>
            </a:pPr>
            <a:r>
              <a:rPr lang="en"/>
              <a:t>implemented with states</a:t>
            </a:r>
            <a:endParaRPr/>
          </a:p>
          <a:p>
            <a:pPr indent="-342900" lvl="0" marL="457200" rtl="0" algn="l">
              <a:spcBef>
                <a:spcPts val="0"/>
              </a:spcBef>
              <a:spcAft>
                <a:spcPts val="0"/>
              </a:spcAft>
              <a:buSzPts val="1800"/>
              <a:buChar char="●"/>
            </a:pPr>
            <a:r>
              <a:rPr lang="en"/>
              <a:t>But, in pure functions of lambda calculus, functions  have no internal state</a:t>
            </a:r>
            <a:endParaRPr/>
          </a:p>
          <a:p>
            <a:pPr indent="-342900" lvl="0" marL="457200" rtl="0" algn="l">
              <a:spcBef>
                <a:spcPts val="0"/>
              </a:spcBef>
              <a:spcAft>
                <a:spcPts val="0"/>
              </a:spcAft>
              <a:buSzPts val="1800"/>
              <a:buChar char="●"/>
            </a:pPr>
            <a:r>
              <a:rPr lang="en"/>
              <a:t>They are pure mathematical statements</a:t>
            </a:r>
            <a:endParaRPr/>
          </a:p>
          <a:p>
            <a:pPr indent="-342900" lvl="0" marL="457200" rtl="0" algn="l">
              <a:spcBef>
                <a:spcPts val="0"/>
              </a:spcBef>
              <a:spcAft>
                <a:spcPts val="0"/>
              </a:spcAft>
              <a:buSzPts val="1800"/>
              <a:buChar char="●"/>
            </a:pPr>
            <a:r>
              <a:rPr lang="en"/>
              <a:t>So, how define functions in Lambda Calculus </a:t>
            </a:r>
            <a:endParaRPr/>
          </a:p>
          <a:p>
            <a:pPr indent="0" lvl="0" marL="457200" rtl="0" algn="ctr">
              <a:lnSpc>
                <a:spcPct val="100000"/>
              </a:lnSpc>
              <a:spcBef>
                <a:spcPts val="0"/>
              </a:spcBef>
              <a:spcAft>
                <a:spcPts val="0"/>
              </a:spcAft>
              <a:buNone/>
            </a:pPr>
            <a:r>
              <a:rPr b="1" lang="en" sz="2250">
                <a:solidFill>
                  <a:srgbClr val="880000"/>
                </a:solidFill>
                <a:highlight>
                  <a:schemeClr val="lt1"/>
                </a:highlight>
                <a:latin typeface="Georgia"/>
                <a:ea typeface="Georgia"/>
                <a:cs typeface="Georgia"/>
                <a:sym typeface="Georgia"/>
              </a:rPr>
              <a:t>λx . x+1</a:t>
            </a:r>
            <a:endParaRPr b="1" sz="2250">
              <a:solidFill>
                <a:srgbClr val="880000"/>
              </a:solidFill>
              <a:highlight>
                <a:schemeClr val="lt1"/>
              </a:highlight>
              <a:latin typeface="Georgia"/>
              <a:ea typeface="Georgia"/>
              <a:cs typeface="Georgia"/>
              <a:sym typeface="Georgia"/>
            </a:endParaRPr>
          </a:p>
          <a:p>
            <a:pPr indent="0" lvl="0" marL="0" rtl="0" algn="l">
              <a:lnSpc>
                <a:spcPct val="100000"/>
              </a:lnSpc>
              <a:spcBef>
                <a:spcPts val="0"/>
              </a:spcBef>
              <a:spcAft>
                <a:spcPts val="0"/>
              </a:spcAft>
              <a:buNone/>
            </a:pPr>
            <a:r>
              <a:rPr b="1" lang="en" sz="2250">
                <a:solidFill>
                  <a:srgbClr val="880000"/>
                </a:solidFill>
                <a:highlight>
                  <a:schemeClr val="lt1"/>
                </a:highlight>
                <a:latin typeface="Georgia"/>
                <a:ea typeface="Georgia"/>
                <a:cs typeface="Georgia"/>
                <a:sym typeface="Georgia"/>
              </a:rPr>
              <a:t>                      </a:t>
            </a:r>
            <a:r>
              <a:rPr lang="en"/>
              <a:t>                                  input   output</a:t>
            </a:r>
            <a:endParaRPr b="1" sz="2250">
              <a:solidFill>
                <a:srgbClr val="880000"/>
              </a:solidFill>
              <a:highlight>
                <a:schemeClr val="lt1"/>
              </a:highlight>
              <a:latin typeface="Georgia"/>
              <a:ea typeface="Georgia"/>
              <a:cs typeface="Georgia"/>
              <a:sym typeface="Georgia"/>
            </a:endParaRPr>
          </a:p>
          <a:p>
            <a:pPr indent="0" lvl="0" marL="457200" rtl="0" algn="ctr">
              <a:lnSpc>
                <a:spcPct val="100000"/>
              </a:lnSpc>
              <a:spcBef>
                <a:spcPts val="0"/>
              </a:spcBef>
              <a:spcAft>
                <a:spcPts val="0"/>
              </a:spcAft>
              <a:buNone/>
            </a:pPr>
            <a:r>
              <a:rPr b="1" lang="en" sz="2250">
                <a:solidFill>
                  <a:srgbClr val="880000"/>
                </a:solidFill>
                <a:highlight>
                  <a:schemeClr val="lt1"/>
                </a:highlight>
                <a:latin typeface="Georgia"/>
                <a:ea typeface="Georgia"/>
                <a:cs typeface="Georgia"/>
                <a:sym typeface="Georgia"/>
              </a:rPr>
              <a:t>λx.λy.x+y</a:t>
            </a:r>
            <a:r>
              <a:rPr lang="en"/>
              <a:t> </a:t>
            </a:r>
            <a:endParaRPr/>
          </a:p>
          <a:p>
            <a:pPr indent="0" lvl="0" marL="457200" rtl="0" algn="ctr">
              <a:lnSpc>
                <a:spcPct val="100000"/>
              </a:lnSpc>
              <a:spcBef>
                <a:spcPts val="0"/>
              </a:spcBef>
              <a:spcAft>
                <a:spcPts val="0"/>
              </a:spcAft>
              <a:buNone/>
            </a:pPr>
            <a:r>
              <a:rPr lang="en"/>
              <a:t>              input   output</a:t>
            </a:r>
            <a:endParaRPr/>
          </a:p>
          <a:p>
            <a:pPr indent="0" lvl="0" marL="0" rtl="0" algn="l">
              <a:lnSpc>
                <a:spcPct val="100000"/>
              </a:lnSpc>
              <a:spcBef>
                <a:spcPts val="0"/>
              </a:spcBef>
              <a:spcAft>
                <a:spcPts val="0"/>
              </a:spcAft>
              <a:buNone/>
            </a:pPr>
            <a:r>
              <a:rPr lang="en"/>
              <a:t>                                                       input   output</a:t>
            </a:r>
            <a:endParaRPr/>
          </a:p>
          <a:p>
            <a:pPr indent="0" lvl="0" marL="45720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841" name="Google Shape;841;p103"/>
          <p:cNvPicPr preferRelativeResize="0"/>
          <p:nvPr/>
        </p:nvPicPr>
        <p:blipFill>
          <a:blip r:embed="rId3">
            <a:alphaModFix/>
          </a:blip>
          <a:stretch>
            <a:fillRect/>
          </a:stretch>
        </p:blipFill>
        <p:spPr>
          <a:xfrm>
            <a:off x="5165171" y="891500"/>
            <a:ext cx="3894700" cy="1868450"/>
          </a:xfrm>
          <a:prstGeom prst="rect">
            <a:avLst/>
          </a:prstGeom>
          <a:noFill/>
          <a:ln>
            <a:noFill/>
          </a:ln>
        </p:spPr>
      </p:pic>
      <p:cxnSp>
        <p:nvCxnSpPr>
          <p:cNvPr id="842" name="Google Shape;842;p103"/>
          <p:cNvCxnSpPr/>
          <p:nvPr/>
        </p:nvCxnSpPr>
        <p:spPr>
          <a:xfrm flipH="1" rot="-5400000">
            <a:off x="4072775" y="4660025"/>
            <a:ext cx="600" cy="600"/>
          </a:xfrm>
          <a:prstGeom prst="bentConnector3">
            <a:avLst>
              <a:gd fmla="val 50000"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1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04"/>
          <p:cNvSpPr txBox="1"/>
          <p:nvPr>
            <p:ph idx="1" type="body"/>
          </p:nvPr>
        </p:nvSpPr>
        <p:spPr>
          <a:xfrm>
            <a:off x="311700" y="923875"/>
            <a:ext cx="8832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Is formal system in mathematical logic for expressing computation</a:t>
            </a:r>
            <a:endParaRPr/>
          </a:p>
          <a:p>
            <a:pPr indent="-342900" lvl="0" marL="457200" rtl="0" algn="l">
              <a:spcBef>
                <a:spcPts val="0"/>
              </a:spcBef>
              <a:spcAft>
                <a:spcPts val="0"/>
              </a:spcAft>
              <a:buSzPts val="1800"/>
              <a:buChar char="●"/>
            </a:pPr>
            <a:r>
              <a:rPr lang="en"/>
              <a:t>It captures and represents FUNCTIONS, PARAMETERS, VALUES and CALCULATION via APPLICATIONS</a:t>
            </a:r>
            <a:endParaRPr/>
          </a:p>
          <a:p>
            <a:pPr indent="-342900" lvl="0" marL="457200" rtl="0" algn="l">
              <a:spcBef>
                <a:spcPts val="0"/>
              </a:spcBef>
              <a:spcAft>
                <a:spcPts val="0"/>
              </a:spcAft>
              <a:buSzPts val="1800"/>
              <a:buChar char="●"/>
            </a:pPr>
            <a:r>
              <a:rPr lang="en"/>
              <a:t>Programs ----&gt;collect , modify and transmit data </a:t>
            </a:r>
            <a:endParaRPr/>
          </a:p>
          <a:p>
            <a:pPr indent="-317500" lvl="1" marL="914400" rtl="0" algn="l">
              <a:spcBef>
                <a:spcPts val="0"/>
              </a:spcBef>
              <a:spcAft>
                <a:spcPts val="0"/>
              </a:spcAft>
              <a:buSzPts val="1400"/>
              <a:buChar char="○"/>
            </a:pPr>
            <a:r>
              <a:rPr lang="en"/>
              <a:t>Consisting of values, arguments and function</a:t>
            </a:r>
            <a:endParaRPr/>
          </a:p>
          <a:p>
            <a:pPr indent="-342900" lvl="0" marL="457200" rtl="0" algn="l">
              <a:spcBef>
                <a:spcPts val="0"/>
              </a:spcBef>
              <a:spcAft>
                <a:spcPts val="0"/>
              </a:spcAft>
              <a:buSzPts val="1800"/>
              <a:buChar char="●"/>
            </a:pPr>
            <a:r>
              <a:rPr lang="en"/>
              <a:t>Lambda calculus describes function with Lambda expressions</a:t>
            </a:r>
            <a:endParaRPr/>
          </a:p>
          <a:p>
            <a:pPr indent="0" lvl="0" marL="0" rtl="0" algn="ctr">
              <a:spcBef>
                <a:spcPts val="1600"/>
              </a:spcBef>
              <a:spcAft>
                <a:spcPts val="0"/>
              </a:spcAft>
              <a:buNone/>
            </a:pPr>
            <a:r>
              <a:rPr lang="en" sz="2400">
                <a:solidFill>
                  <a:schemeClr val="dk1"/>
                </a:solidFill>
                <a:highlight>
                  <a:srgbClr val="FF9900"/>
                </a:highlight>
                <a:latin typeface="Lucida Sans"/>
                <a:ea typeface="Lucida Sans"/>
                <a:cs typeface="Lucida Sans"/>
                <a:sym typeface="Lucida Sans"/>
              </a:rPr>
              <a:t>\(head).(body)</a:t>
            </a:r>
            <a:endParaRPr sz="2400">
              <a:solidFill>
                <a:schemeClr val="dk1"/>
              </a:solidFill>
              <a:highlight>
                <a:srgbClr val="FF9900"/>
              </a:highlight>
              <a:latin typeface="Lucida Sans"/>
              <a:ea typeface="Lucida Sans"/>
              <a:cs typeface="Lucida Sans"/>
              <a:sym typeface="Lucida Sans"/>
            </a:endParaRPr>
          </a:p>
          <a:p>
            <a:pPr indent="-355600" lvl="0" marL="457200" rtl="0" algn="l">
              <a:spcBef>
                <a:spcPts val="1600"/>
              </a:spcBef>
              <a:spcAft>
                <a:spcPts val="0"/>
              </a:spcAft>
              <a:buClr>
                <a:schemeClr val="dk2"/>
              </a:buClr>
              <a:buSzPts val="2000"/>
              <a:buChar char="●"/>
            </a:pPr>
            <a:r>
              <a:rPr b="1" lang="en" sz="2250">
                <a:solidFill>
                  <a:srgbClr val="880000"/>
                </a:solidFill>
                <a:highlight>
                  <a:srgbClr val="FFFFFF"/>
                </a:highlight>
                <a:latin typeface="Georgia"/>
                <a:ea typeface="Georgia"/>
                <a:cs typeface="Georgia"/>
                <a:sym typeface="Georgia"/>
              </a:rPr>
              <a:t>λ </a:t>
            </a:r>
            <a:r>
              <a:rPr lang="en" sz="2000"/>
              <a:t>a backslash character (\) pronounced lambda </a:t>
            </a:r>
            <a:endParaRPr sz="2000"/>
          </a:p>
          <a:p>
            <a:pPr indent="-355600" lvl="0" marL="457200" rtl="0" algn="l">
              <a:spcBef>
                <a:spcPts val="0"/>
              </a:spcBef>
              <a:spcAft>
                <a:spcPts val="0"/>
              </a:spcAft>
              <a:buClr>
                <a:schemeClr val="dk1"/>
              </a:buClr>
              <a:buSzPts val="2000"/>
              <a:buChar char="●"/>
            </a:pPr>
            <a:r>
              <a:rPr lang="en" sz="2000"/>
              <a:t>Head holds function parameter, Body describes what is returned by the function</a:t>
            </a:r>
            <a:endParaRPr sz="2000"/>
          </a:p>
          <a:p>
            <a:pPr indent="-355600" lvl="0" marL="457200" rtl="0" algn="l">
              <a:spcBef>
                <a:spcPts val="0"/>
              </a:spcBef>
              <a:spcAft>
                <a:spcPts val="0"/>
              </a:spcAft>
              <a:buClr>
                <a:schemeClr val="dk1"/>
              </a:buClr>
              <a:buSzPts val="2000"/>
              <a:buChar char="●"/>
            </a:pPr>
            <a:r>
              <a:rPr lang="en" sz="2000"/>
              <a:t>Eg \a b.a*3  +b              \b. b</a:t>
            </a:r>
            <a:endParaRPr sz="2000"/>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1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lambda calculus?</a:t>
            </a:r>
            <a:endParaRPr/>
          </a:p>
          <a:p>
            <a:pPr indent="-342900" lvl="0" marL="457200" rtl="0" algn="l">
              <a:spcBef>
                <a:spcPts val="1600"/>
              </a:spcBef>
              <a:spcAft>
                <a:spcPts val="0"/>
              </a:spcAft>
              <a:buSzPts val="1800"/>
              <a:buChar char="●"/>
            </a:pPr>
            <a:r>
              <a:rPr lang="en"/>
              <a:t>Can encode any computational statement</a:t>
            </a:r>
            <a:endParaRPr/>
          </a:p>
          <a:p>
            <a:pPr indent="-342900" lvl="0" marL="457200" rtl="0" algn="l">
              <a:spcBef>
                <a:spcPts val="0"/>
              </a:spcBef>
              <a:spcAft>
                <a:spcPts val="0"/>
              </a:spcAft>
              <a:buSzPts val="1800"/>
              <a:buChar char="●"/>
            </a:pPr>
            <a:r>
              <a:rPr lang="en"/>
              <a:t>Basis for functional programming language</a:t>
            </a:r>
            <a:endParaRPr/>
          </a:p>
          <a:p>
            <a:pPr indent="-342900" lvl="0" marL="457200" rtl="0" algn="l">
              <a:spcBef>
                <a:spcPts val="0"/>
              </a:spcBef>
              <a:spcAft>
                <a:spcPts val="0"/>
              </a:spcAft>
              <a:buSzPts val="1800"/>
              <a:buChar char="●"/>
            </a:pPr>
            <a:r>
              <a:rPr lang="en"/>
              <a:t>Is adopted by most programming languages ( Java, C sharp)</a:t>
            </a:r>
            <a:endParaRPr/>
          </a:p>
          <a:p>
            <a:pPr indent="0" lvl="0" marL="0" rtl="0" algn="l">
              <a:spcBef>
                <a:spcPts val="1600"/>
              </a:spcBef>
              <a:spcAft>
                <a:spcPts val="0"/>
              </a:spcAft>
              <a:buNone/>
            </a:pPr>
            <a:r>
              <a:rPr lang="en"/>
              <a:t>But lambda </a:t>
            </a:r>
            <a:r>
              <a:rPr lang="en"/>
              <a:t>calculus</a:t>
            </a:r>
            <a:r>
              <a:rPr lang="en"/>
              <a:t> has </a:t>
            </a:r>
            <a:endParaRPr/>
          </a:p>
          <a:p>
            <a:pPr indent="-342900" lvl="0" marL="457200" rtl="0" algn="l">
              <a:spcBef>
                <a:spcPts val="1600"/>
              </a:spcBef>
              <a:spcAft>
                <a:spcPts val="0"/>
              </a:spcAft>
              <a:buSzPts val="1800"/>
              <a:buChar char="●"/>
            </a:pPr>
            <a:r>
              <a:rPr lang="en"/>
              <a:t>No datatypes, recursion etc</a:t>
            </a:r>
            <a:endParaRPr/>
          </a:p>
          <a:p>
            <a:pPr indent="-342900" lvl="0" marL="457200" rtl="0" algn="l">
              <a:spcBef>
                <a:spcPts val="0"/>
              </a:spcBef>
              <a:spcAft>
                <a:spcPts val="0"/>
              </a:spcAft>
              <a:buSzPts val="1800"/>
              <a:buChar char="●"/>
            </a:pPr>
            <a:r>
              <a:rPr lang="en"/>
              <a:t>So the lamba </a:t>
            </a:r>
            <a:r>
              <a:rPr lang="en"/>
              <a:t>statements</a:t>
            </a:r>
            <a:r>
              <a:rPr lang="en"/>
              <a:t> need to be encoded</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1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06"/>
          <p:cNvSpPr txBox="1"/>
          <p:nvPr>
            <p:ph idx="1" type="body"/>
          </p:nvPr>
        </p:nvSpPr>
        <p:spPr>
          <a:xfrm>
            <a:off x="311700" y="1152475"/>
            <a:ext cx="3567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Encode logical NOT</a:t>
            </a:r>
            <a:endParaRPr b="1"/>
          </a:p>
          <a:p>
            <a:pPr indent="0" lvl="0" marL="0" rtl="0" algn="l">
              <a:lnSpc>
                <a:spcPct val="100000"/>
              </a:lnSpc>
              <a:spcBef>
                <a:spcPts val="1600"/>
              </a:spcBef>
              <a:spcAft>
                <a:spcPts val="0"/>
              </a:spcAft>
              <a:buNone/>
            </a:pPr>
            <a:r>
              <a:rPr lang="en"/>
              <a:t>Let </a:t>
            </a:r>
            <a:endParaRPr/>
          </a:p>
          <a:p>
            <a:pPr indent="0" lvl="0" marL="0" rtl="0" algn="l">
              <a:lnSpc>
                <a:spcPct val="100000"/>
              </a:lnSpc>
              <a:spcBef>
                <a:spcPts val="0"/>
              </a:spcBef>
              <a:spcAft>
                <a:spcPts val="0"/>
              </a:spcAft>
              <a:buNone/>
            </a:pPr>
            <a:r>
              <a:rPr lang="en"/>
              <a:t>TRUE = </a:t>
            </a:r>
            <a:r>
              <a:rPr b="1" lang="en" sz="2250">
                <a:solidFill>
                  <a:srgbClr val="880000"/>
                </a:solidFill>
                <a:highlight>
                  <a:schemeClr val="lt1"/>
                </a:highlight>
                <a:latin typeface="Georgia"/>
                <a:ea typeface="Georgia"/>
                <a:cs typeface="Georgia"/>
                <a:sym typeface="Georgia"/>
              </a:rPr>
              <a:t>λx . λy.x</a:t>
            </a:r>
            <a:endParaRPr b="1" sz="2250">
              <a:solidFill>
                <a:srgbClr val="880000"/>
              </a:solidFill>
              <a:highlight>
                <a:schemeClr val="lt1"/>
              </a:highlight>
              <a:latin typeface="Georgia"/>
              <a:ea typeface="Georgia"/>
              <a:cs typeface="Georgia"/>
              <a:sym typeface="Georgia"/>
            </a:endParaRPr>
          </a:p>
          <a:p>
            <a:pPr indent="0" lvl="0" marL="0" rtl="0" algn="l">
              <a:lnSpc>
                <a:spcPct val="100000"/>
              </a:lnSpc>
              <a:spcBef>
                <a:spcPts val="0"/>
              </a:spcBef>
              <a:spcAft>
                <a:spcPts val="0"/>
              </a:spcAft>
              <a:buNone/>
            </a:pPr>
            <a:r>
              <a:rPr lang="en"/>
              <a:t>FALSE</a:t>
            </a:r>
            <a:r>
              <a:rPr lang="en"/>
              <a:t>= </a:t>
            </a:r>
            <a:r>
              <a:rPr b="1" lang="en" sz="2250">
                <a:solidFill>
                  <a:srgbClr val="880000"/>
                </a:solidFill>
                <a:highlight>
                  <a:schemeClr val="lt1"/>
                </a:highlight>
                <a:latin typeface="Georgia"/>
                <a:ea typeface="Georgia"/>
                <a:cs typeface="Georgia"/>
                <a:sym typeface="Georgia"/>
              </a:rPr>
              <a:t>λx . λy.y</a:t>
            </a:r>
            <a:endParaRPr b="1" sz="2250">
              <a:solidFill>
                <a:srgbClr val="880000"/>
              </a:solidFill>
              <a:highlight>
                <a:schemeClr val="lt1"/>
              </a:highlight>
              <a:latin typeface="Georgia"/>
              <a:ea typeface="Georgia"/>
              <a:cs typeface="Georgia"/>
              <a:sym typeface="Georgia"/>
            </a:endParaRPr>
          </a:p>
          <a:p>
            <a:pPr indent="0" lvl="0" marL="0" rtl="0" algn="l">
              <a:lnSpc>
                <a:spcPct val="100000"/>
              </a:lnSpc>
              <a:spcBef>
                <a:spcPts val="0"/>
              </a:spcBef>
              <a:spcAft>
                <a:spcPts val="0"/>
              </a:spcAft>
              <a:buNone/>
            </a:pPr>
            <a:r>
              <a:t/>
            </a:r>
            <a:endParaRPr b="1" sz="2250">
              <a:solidFill>
                <a:srgbClr val="880000"/>
              </a:solidFill>
              <a:highlight>
                <a:schemeClr val="lt1"/>
              </a:highlight>
              <a:latin typeface="Georgia"/>
              <a:ea typeface="Georgia"/>
              <a:cs typeface="Georgia"/>
              <a:sym typeface="Georgia"/>
            </a:endParaRPr>
          </a:p>
          <a:p>
            <a:pPr indent="0" lvl="0" marL="0" rtl="0" algn="l">
              <a:lnSpc>
                <a:spcPct val="100000"/>
              </a:lnSpc>
              <a:spcBef>
                <a:spcPts val="0"/>
              </a:spcBef>
              <a:spcAft>
                <a:spcPts val="0"/>
              </a:spcAft>
              <a:buNone/>
            </a:pPr>
            <a:r>
              <a:rPr lang="en"/>
              <a:t>Then NOT is defined as</a:t>
            </a:r>
            <a:endParaRPr b="1" sz="2250">
              <a:solidFill>
                <a:srgbClr val="880000"/>
              </a:solidFill>
              <a:highlight>
                <a:schemeClr val="lt1"/>
              </a:highlight>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rPr lang="en"/>
              <a:t>NOT</a:t>
            </a:r>
            <a:r>
              <a:rPr b="1" lang="en" sz="2250">
                <a:solidFill>
                  <a:srgbClr val="880000"/>
                </a:solidFill>
                <a:highlight>
                  <a:schemeClr val="lt1"/>
                </a:highlight>
                <a:latin typeface="Georgia"/>
                <a:ea typeface="Georgia"/>
                <a:cs typeface="Georgia"/>
                <a:sym typeface="Georgia"/>
              </a:rPr>
              <a:t> </a:t>
            </a:r>
            <a:r>
              <a:rPr lang="en"/>
              <a:t>= </a:t>
            </a:r>
            <a:r>
              <a:rPr b="1" lang="en" sz="2250">
                <a:solidFill>
                  <a:srgbClr val="880000"/>
                </a:solidFill>
                <a:highlight>
                  <a:schemeClr val="lt1"/>
                </a:highlight>
                <a:latin typeface="Georgia"/>
                <a:ea typeface="Georgia"/>
                <a:cs typeface="Georgia"/>
                <a:sym typeface="Georgia"/>
              </a:rPr>
              <a:t>λb .b </a:t>
            </a:r>
            <a:r>
              <a:rPr lang="en"/>
              <a:t>FALSE TRUE</a:t>
            </a:r>
            <a:r>
              <a:rPr b="1" lang="en" sz="2250">
                <a:solidFill>
                  <a:srgbClr val="880000"/>
                </a:solidFill>
                <a:highlight>
                  <a:schemeClr val="lt1"/>
                </a:highlight>
                <a:latin typeface="Georgia"/>
                <a:ea typeface="Georgia"/>
                <a:cs typeface="Georgia"/>
                <a:sym typeface="Georgia"/>
              </a:rPr>
              <a:t> </a:t>
            </a:r>
            <a:endParaRPr b="1" sz="2250">
              <a:solidFill>
                <a:srgbClr val="880000"/>
              </a:solidFill>
              <a:highlight>
                <a:schemeClr val="lt1"/>
              </a:highlight>
              <a:latin typeface="Georgia"/>
              <a:ea typeface="Georgia"/>
              <a:cs typeface="Georgia"/>
              <a:sym typeface="Georgia"/>
            </a:endParaRPr>
          </a:p>
        </p:txBody>
      </p:sp>
      <p:sp>
        <p:nvSpPr>
          <p:cNvPr id="861" name="Google Shape;861;p106"/>
          <p:cNvSpPr txBox="1"/>
          <p:nvPr>
            <p:ph idx="1" type="body"/>
          </p:nvPr>
        </p:nvSpPr>
        <p:spPr>
          <a:xfrm>
            <a:off x="4697225" y="1674475"/>
            <a:ext cx="3567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Check </a:t>
            </a:r>
            <a:endParaRPr/>
          </a:p>
          <a:p>
            <a:pPr indent="0" lvl="0" marL="0" rtl="0" algn="l">
              <a:lnSpc>
                <a:spcPct val="100000"/>
              </a:lnSpc>
              <a:spcBef>
                <a:spcPts val="0"/>
              </a:spcBef>
              <a:spcAft>
                <a:spcPts val="0"/>
              </a:spcAft>
              <a:buNone/>
            </a:pPr>
            <a:r>
              <a:rPr lang="en"/>
              <a:t>NOT TRUE</a:t>
            </a:r>
            <a:endParaRPr/>
          </a:p>
          <a:p>
            <a:pPr indent="0" lvl="0" marL="0" rtl="0" algn="l">
              <a:lnSpc>
                <a:spcPct val="100000"/>
              </a:lnSpc>
              <a:spcBef>
                <a:spcPts val="0"/>
              </a:spcBef>
              <a:spcAft>
                <a:spcPts val="0"/>
              </a:spcAft>
              <a:buNone/>
            </a:pPr>
            <a:r>
              <a:rPr lang="en"/>
              <a:t>(</a:t>
            </a:r>
            <a:r>
              <a:rPr b="1" lang="en" sz="2250">
                <a:solidFill>
                  <a:srgbClr val="880000"/>
                </a:solidFill>
                <a:highlight>
                  <a:schemeClr val="lt1"/>
                </a:highlight>
                <a:latin typeface="Georgia"/>
                <a:ea typeface="Georgia"/>
                <a:cs typeface="Georgia"/>
                <a:sym typeface="Georgia"/>
              </a:rPr>
              <a:t>λb .b </a:t>
            </a:r>
            <a:r>
              <a:rPr lang="en"/>
              <a:t>FALSE TRUE) TRUE</a:t>
            </a:r>
            <a:endParaRPr/>
          </a:p>
          <a:p>
            <a:pPr indent="0" lvl="0" marL="0" rtl="0" algn="l">
              <a:lnSpc>
                <a:spcPct val="100000"/>
              </a:lnSpc>
              <a:spcBef>
                <a:spcPts val="0"/>
              </a:spcBef>
              <a:spcAft>
                <a:spcPts val="0"/>
              </a:spcAft>
              <a:buNone/>
            </a:pPr>
            <a:r>
              <a:rPr lang="en"/>
              <a:t>TRUE FALSE TRUE</a:t>
            </a:r>
            <a:endParaRPr/>
          </a:p>
          <a:p>
            <a:pPr indent="0" lvl="0" marL="0" rtl="0" algn="l">
              <a:lnSpc>
                <a:spcPct val="100000"/>
              </a:lnSpc>
              <a:spcBef>
                <a:spcPts val="0"/>
              </a:spcBef>
              <a:spcAft>
                <a:spcPts val="0"/>
              </a:spcAft>
              <a:buNone/>
            </a:pPr>
            <a:r>
              <a:rPr b="1" lang="en" sz="2250">
                <a:solidFill>
                  <a:srgbClr val="880000"/>
                </a:solidFill>
                <a:highlight>
                  <a:schemeClr val="lt1"/>
                </a:highlight>
                <a:latin typeface="Georgia"/>
                <a:ea typeface="Georgia"/>
                <a:cs typeface="Georgia"/>
                <a:sym typeface="Georgia"/>
              </a:rPr>
              <a:t>(λx . λy.x</a:t>
            </a:r>
            <a:r>
              <a:rPr lang="en"/>
              <a:t>)</a:t>
            </a:r>
            <a:r>
              <a:rPr b="1" lang="en" sz="2250">
                <a:solidFill>
                  <a:srgbClr val="880000"/>
                </a:solidFill>
                <a:highlight>
                  <a:schemeClr val="lt1"/>
                </a:highlight>
                <a:latin typeface="Georgia"/>
                <a:ea typeface="Georgia"/>
                <a:cs typeface="Georgia"/>
                <a:sym typeface="Georgia"/>
              </a:rPr>
              <a:t> </a:t>
            </a:r>
            <a:r>
              <a:rPr lang="en"/>
              <a:t>FALSE TRUE </a:t>
            </a:r>
            <a:endParaRPr/>
          </a:p>
          <a:p>
            <a:pPr indent="0" lvl="0" marL="0" rtl="0" algn="l">
              <a:lnSpc>
                <a:spcPct val="100000"/>
              </a:lnSpc>
              <a:spcBef>
                <a:spcPts val="0"/>
              </a:spcBef>
              <a:spcAft>
                <a:spcPts val="0"/>
              </a:spcAft>
              <a:buNone/>
            </a:pPr>
            <a:r>
              <a:rPr lang="en"/>
              <a:t>FALSE</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5" name="Shape 865"/>
        <p:cNvGrpSpPr/>
        <p:nvPr/>
      </p:nvGrpSpPr>
      <p:grpSpPr>
        <a:xfrm>
          <a:off x="0" y="0"/>
          <a:ext cx="0" cy="0"/>
          <a:chOff x="0" y="0"/>
          <a:chExt cx="0" cy="0"/>
        </a:xfrm>
      </p:grpSpPr>
      <p:sp>
        <p:nvSpPr>
          <p:cNvPr id="866" name="Google Shape;866;p107"/>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867" name="Google Shape;867;p107"/>
          <p:cNvSpPr txBox="1"/>
          <p:nvPr>
            <p:ph type="title"/>
          </p:nvPr>
        </p:nvSpPr>
        <p:spPr>
          <a:xfrm>
            <a:off x="311700" y="333769"/>
            <a:ext cx="8520600" cy="429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al Black"/>
              <a:buNone/>
            </a:pPr>
            <a:r>
              <a:rPr lang="en">
                <a:solidFill>
                  <a:schemeClr val="dk2"/>
                </a:solidFill>
              </a:rPr>
              <a:t>Lambda Expressions</a:t>
            </a:r>
            <a:endParaRPr>
              <a:solidFill>
                <a:schemeClr val="dk2"/>
              </a:solidFill>
            </a:endParaRPr>
          </a:p>
        </p:txBody>
      </p:sp>
      <p:sp>
        <p:nvSpPr>
          <p:cNvPr id="868" name="Google Shape;868;p107"/>
          <p:cNvSpPr txBox="1"/>
          <p:nvPr/>
        </p:nvSpPr>
        <p:spPr>
          <a:xfrm>
            <a:off x="403225" y="1248965"/>
            <a:ext cx="8266200" cy="709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A function can be constructed without giving it a name (anonymous) by using a lambda expression.</a:t>
            </a:r>
            <a:endParaRPr sz="2000">
              <a:solidFill>
                <a:schemeClr val="dk2"/>
              </a:solidFill>
            </a:endParaRPr>
          </a:p>
        </p:txBody>
      </p:sp>
      <p:sp>
        <p:nvSpPr>
          <p:cNvPr id="869" name="Google Shape;869;p107"/>
          <p:cNvSpPr txBox="1"/>
          <p:nvPr/>
        </p:nvSpPr>
        <p:spPr>
          <a:xfrm>
            <a:off x="1822450" y="2558653"/>
            <a:ext cx="1755900" cy="342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λx </a:t>
            </a:r>
            <a:r>
              <a:rPr b="0" i="0" lang="en" sz="2400" u="none">
                <a:solidFill>
                  <a:schemeClr val="dk1"/>
                </a:solidFill>
                <a:latin typeface="Times New Roman"/>
                <a:ea typeface="Times New Roman"/>
                <a:cs typeface="Times New Roman"/>
                <a:sym typeface="Times New Roman"/>
              </a:rPr>
              <a:t>→</a:t>
            </a:r>
            <a:r>
              <a:rPr b="0" i="0" lang="en" sz="2400" u="none">
                <a:solidFill>
                  <a:schemeClr val="dk1"/>
                </a:solidFill>
                <a:latin typeface="Lucida Sans"/>
                <a:ea typeface="Lucida Sans"/>
                <a:cs typeface="Lucida Sans"/>
                <a:sym typeface="Lucida Sans"/>
              </a:rPr>
              <a:t> x+1</a:t>
            </a:r>
            <a:endParaRPr/>
          </a:p>
        </p:txBody>
      </p:sp>
      <p:sp>
        <p:nvSpPr>
          <p:cNvPr id="870" name="Google Shape;870;p107"/>
          <p:cNvSpPr/>
          <p:nvPr/>
        </p:nvSpPr>
        <p:spPr>
          <a:xfrm>
            <a:off x="901700" y="3832622"/>
            <a:ext cx="6623100" cy="771600"/>
          </a:xfrm>
          <a:prstGeom prst="wedgeRoundRectCallout">
            <a:avLst>
              <a:gd fmla="val -10118" name="adj1"/>
              <a:gd fmla="val -169216" name="adj2"/>
              <a:gd fmla="val 0" name="adj3"/>
            </a:avLst>
          </a:prstGeom>
          <a:no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The nameless function that takes a number x and returns the result x+1.</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4" name="Shape 874"/>
        <p:cNvGrpSpPr/>
        <p:nvPr/>
      </p:nvGrpSpPr>
      <p:grpSpPr>
        <a:xfrm>
          <a:off x="0" y="0"/>
          <a:ext cx="0" cy="0"/>
          <a:chOff x="0" y="0"/>
          <a:chExt cx="0" cy="0"/>
        </a:xfrm>
      </p:grpSpPr>
      <p:sp>
        <p:nvSpPr>
          <p:cNvPr id="875" name="Google Shape;875;p108"/>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876" name="Google Shape;876;p108"/>
          <p:cNvSpPr txBox="1"/>
          <p:nvPr/>
        </p:nvSpPr>
        <p:spPr>
          <a:xfrm>
            <a:off x="1672662" y="2835063"/>
            <a:ext cx="4419600" cy="342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compose f g x = f (g x)</a:t>
            </a:r>
            <a:endParaRPr/>
          </a:p>
        </p:txBody>
      </p:sp>
      <p:sp>
        <p:nvSpPr>
          <p:cNvPr id="877" name="Google Shape;877;p108"/>
          <p:cNvSpPr txBox="1"/>
          <p:nvPr/>
        </p:nvSpPr>
        <p:spPr>
          <a:xfrm>
            <a:off x="411162" y="3309938"/>
            <a:ext cx="4662600" cy="389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ahoma"/>
              <a:buNone/>
            </a:pPr>
            <a:r>
              <a:rPr lang="en" sz="2000">
                <a:solidFill>
                  <a:schemeClr val="dk2"/>
                </a:solidFill>
              </a:rPr>
              <a:t>is more naturally defined by</a:t>
            </a:r>
            <a:endParaRPr/>
          </a:p>
        </p:txBody>
      </p:sp>
      <p:sp>
        <p:nvSpPr>
          <p:cNvPr id="878" name="Google Shape;878;p108"/>
          <p:cNvSpPr txBox="1"/>
          <p:nvPr/>
        </p:nvSpPr>
        <p:spPr>
          <a:xfrm>
            <a:off x="1598612" y="4289822"/>
            <a:ext cx="5254500" cy="342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compose f g = λx </a:t>
            </a:r>
            <a:r>
              <a:rPr b="0" i="0" lang="en" sz="2400" u="none">
                <a:solidFill>
                  <a:schemeClr val="dk1"/>
                </a:solidFill>
                <a:latin typeface="Times New Roman"/>
                <a:ea typeface="Times New Roman"/>
                <a:cs typeface="Times New Roman"/>
                <a:sym typeface="Times New Roman"/>
              </a:rPr>
              <a:t>→</a:t>
            </a:r>
            <a:r>
              <a:rPr b="0" i="0" lang="en" sz="2400" u="none">
                <a:solidFill>
                  <a:schemeClr val="dk1"/>
                </a:solidFill>
                <a:latin typeface="Lucida Sans"/>
                <a:ea typeface="Lucida Sans"/>
                <a:cs typeface="Lucida Sans"/>
                <a:sym typeface="Lucida Sans"/>
              </a:rPr>
              <a:t> f (g x) </a:t>
            </a:r>
            <a:endParaRPr/>
          </a:p>
        </p:txBody>
      </p:sp>
      <p:sp>
        <p:nvSpPr>
          <p:cNvPr id="879" name="Google Shape;879;p108"/>
          <p:cNvSpPr txBox="1"/>
          <p:nvPr/>
        </p:nvSpPr>
        <p:spPr>
          <a:xfrm>
            <a:off x="411150" y="829748"/>
            <a:ext cx="8242200" cy="1302000"/>
          </a:xfrm>
          <a:prstGeom prst="rect">
            <a:avLst/>
          </a:prstGeom>
          <a:noFill/>
          <a:ln>
            <a:noFill/>
          </a:ln>
        </p:spPr>
        <p:txBody>
          <a:bodyPr anchorCtr="0" anchor="ctr" bIns="45700" lIns="91425" spcFirstLastPara="1" rIns="91425" wrap="square" tIns="45700">
            <a:noAutofit/>
          </a:bodyPr>
          <a:lstStyle/>
          <a:p>
            <a:pPr indent="-355600" lvl="0" marL="457200" marR="0" rtl="0" algn="l">
              <a:lnSpc>
                <a:spcPct val="100000"/>
              </a:lnSpc>
              <a:spcBef>
                <a:spcPts val="0"/>
              </a:spcBef>
              <a:spcAft>
                <a:spcPts val="0"/>
              </a:spcAft>
              <a:buClr>
                <a:schemeClr val="dk2"/>
              </a:buClr>
              <a:buSzPts val="2000"/>
              <a:buChar char="●"/>
            </a:pPr>
            <a:r>
              <a:rPr lang="en" sz="2000">
                <a:solidFill>
                  <a:schemeClr val="dk2"/>
                </a:solidFill>
              </a:rPr>
              <a:t>Lambda expressions is use full in write anonymous functions that can be used to avoid giving names to the helper functions. </a:t>
            </a:r>
            <a:endParaRPr sz="2000">
              <a:solidFill>
                <a:schemeClr val="dk2"/>
              </a:solidFill>
            </a:endParaRPr>
          </a:p>
          <a:p>
            <a:pPr indent="-355600" lvl="0" marL="457200" marR="0" rtl="0" algn="l">
              <a:lnSpc>
                <a:spcPct val="100000"/>
              </a:lnSpc>
              <a:spcBef>
                <a:spcPts val="0"/>
              </a:spcBef>
              <a:spcAft>
                <a:spcPts val="0"/>
              </a:spcAft>
              <a:buClr>
                <a:schemeClr val="dk2"/>
              </a:buClr>
              <a:buSzPts val="2000"/>
              <a:buChar char="●"/>
            </a:pPr>
            <a:r>
              <a:rPr lang="en" sz="2000">
                <a:solidFill>
                  <a:schemeClr val="dk2"/>
                </a:solidFill>
              </a:rPr>
              <a:t>Anonymous functions are known as “lambda” functions. </a:t>
            </a:r>
            <a:endParaRPr sz="2000">
              <a:solidFill>
                <a:schemeClr val="dk2"/>
              </a:solidFill>
            </a:endParaRPr>
          </a:p>
          <a:p>
            <a:pPr indent="-355600" lvl="0" marL="457200" marR="0" rtl="0" algn="l">
              <a:lnSpc>
                <a:spcPct val="100000"/>
              </a:lnSpc>
              <a:spcBef>
                <a:spcPts val="0"/>
              </a:spcBef>
              <a:spcAft>
                <a:spcPts val="0"/>
              </a:spcAft>
              <a:buClr>
                <a:schemeClr val="dk2"/>
              </a:buClr>
              <a:buSzPts val="2000"/>
              <a:buChar char="●"/>
            </a:pPr>
            <a:r>
              <a:rPr lang="en" sz="2000">
                <a:solidFill>
                  <a:schemeClr val="dk2"/>
                </a:solidFill>
              </a:rPr>
              <a:t>They are introduced with a backslash character (\) pronounced lambda </a:t>
            </a:r>
            <a:endParaRPr sz="2000">
              <a:solidFill>
                <a:schemeClr val="dk2"/>
              </a:solidFill>
            </a:endParaRPr>
          </a:p>
          <a:p>
            <a:pPr indent="-355600" lvl="0" marL="457200" marR="0" rtl="0" algn="l">
              <a:lnSpc>
                <a:spcPct val="100000"/>
              </a:lnSpc>
              <a:spcBef>
                <a:spcPts val="0"/>
              </a:spcBef>
              <a:spcAft>
                <a:spcPts val="0"/>
              </a:spcAft>
              <a:buClr>
                <a:schemeClr val="dk2"/>
              </a:buClr>
              <a:buSzPts val="2000"/>
              <a:buChar char="●"/>
            </a:pPr>
            <a:r>
              <a:rPr lang="en" sz="2000">
                <a:solidFill>
                  <a:schemeClr val="dk2"/>
                </a:solidFill>
              </a:rPr>
              <a:t>lambda is followed by the function’s arguments and then an arrow (-&gt;) to introduce the function’s body.</a:t>
            </a:r>
            <a:endParaRPr sz="2000">
              <a:solidFill>
                <a:schemeClr val="dk2"/>
              </a:solidFill>
            </a:endParaRPr>
          </a:p>
          <a:p>
            <a:pPr indent="0" lvl="0" marL="0" marR="0" rtl="0" algn="l">
              <a:lnSpc>
                <a:spcPct val="100000"/>
              </a:lnSpc>
              <a:spcBef>
                <a:spcPts val="0"/>
              </a:spcBef>
              <a:spcAft>
                <a:spcPts val="0"/>
              </a:spcAft>
              <a:buClr>
                <a:schemeClr val="dk1"/>
              </a:buClr>
              <a:buSzPts val="2800"/>
              <a:buFont typeface="Tahoma"/>
              <a:buNone/>
            </a:pPr>
            <a:r>
              <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10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09"/>
          <p:cNvSpPr txBox="1"/>
          <p:nvPr/>
        </p:nvSpPr>
        <p:spPr>
          <a:xfrm>
            <a:off x="403225" y="1248995"/>
            <a:ext cx="8266200" cy="2127000"/>
          </a:xfrm>
          <a:prstGeom prst="rect">
            <a:avLst/>
          </a:prstGeom>
          <a:noFill/>
          <a:ln>
            <a:noFill/>
          </a:ln>
        </p:spPr>
        <p:txBody>
          <a:bodyPr anchorCtr="0" anchor="ctr" bIns="45700" lIns="91425" spcFirstLastPara="1" rIns="91425" wrap="square" tIns="45700">
            <a:noAutofit/>
          </a:bodyPr>
          <a:lstStyle/>
          <a:p>
            <a:pPr indent="-355600" lvl="0" marL="457200" marR="0" rtl="0" algn="l">
              <a:lnSpc>
                <a:spcPct val="100000"/>
              </a:lnSpc>
              <a:spcBef>
                <a:spcPts val="0"/>
              </a:spcBef>
              <a:spcAft>
                <a:spcPts val="0"/>
              </a:spcAft>
              <a:buClr>
                <a:schemeClr val="dk2"/>
              </a:buClr>
              <a:buSzPts val="2000"/>
              <a:buChar char="●"/>
            </a:pPr>
            <a:r>
              <a:rPr lang="en" sz="2000">
                <a:solidFill>
                  <a:schemeClr val="dk2"/>
                </a:solidFill>
              </a:rPr>
              <a:t>Lambda expressions can be applied to arguments</a:t>
            </a:r>
            <a:endParaRPr sz="2000">
              <a:solidFill>
                <a:schemeClr val="dk2"/>
              </a:solidFill>
            </a:endParaRPr>
          </a:p>
          <a:p>
            <a:pPr indent="-355600" lvl="0" marL="457200" marR="0" rtl="0" algn="l">
              <a:lnSpc>
                <a:spcPct val="100000"/>
              </a:lnSpc>
              <a:spcBef>
                <a:spcPts val="0"/>
              </a:spcBef>
              <a:spcAft>
                <a:spcPts val="0"/>
              </a:spcAft>
              <a:buClr>
                <a:schemeClr val="dk2"/>
              </a:buClr>
              <a:buSzPts val="2000"/>
              <a:buChar char="●"/>
            </a:pPr>
            <a:r>
              <a:rPr lang="en" sz="2000">
                <a:solidFill>
                  <a:schemeClr val="dk2"/>
                </a:solidFill>
              </a:rPr>
              <a:t>(\a.a)3 becomes \3.3 gives 3</a:t>
            </a:r>
            <a:endParaRPr sz="2000">
              <a:solidFill>
                <a:schemeClr val="dk2"/>
              </a:solidFill>
            </a:endParaRPr>
          </a:p>
          <a:p>
            <a:pPr indent="-355600" lvl="0" marL="457200" marR="0" rtl="0" algn="l">
              <a:lnSpc>
                <a:spcPct val="100000"/>
              </a:lnSpc>
              <a:spcBef>
                <a:spcPts val="0"/>
              </a:spcBef>
              <a:spcAft>
                <a:spcPts val="0"/>
              </a:spcAft>
              <a:buClr>
                <a:schemeClr val="dk2"/>
              </a:buClr>
              <a:buSzPts val="2000"/>
              <a:buChar char="●"/>
            </a:pPr>
            <a:r>
              <a:rPr lang="en" sz="2000">
                <a:solidFill>
                  <a:schemeClr val="dk2"/>
                </a:solidFill>
              </a:rPr>
              <a:t>Try</a:t>
            </a:r>
            <a:endParaRPr sz="2000">
              <a:solidFill>
                <a:schemeClr val="dk2"/>
              </a:solidFill>
            </a:endParaRPr>
          </a:p>
          <a:p>
            <a:pPr indent="-355600" lvl="1" marL="914400" marR="0" rtl="0" algn="l">
              <a:lnSpc>
                <a:spcPct val="100000"/>
              </a:lnSpc>
              <a:spcBef>
                <a:spcPts val="0"/>
              </a:spcBef>
              <a:spcAft>
                <a:spcPts val="0"/>
              </a:spcAft>
              <a:buClr>
                <a:schemeClr val="dk2"/>
              </a:buClr>
              <a:buSzPts val="2000"/>
              <a:buChar char="○"/>
            </a:pPr>
            <a:r>
              <a:rPr lang="en" sz="2000">
                <a:solidFill>
                  <a:schemeClr val="dk2"/>
                </a:solidFill>
              </a:rPr>
              <a:t>(\x -&gt; 3*x)2</a:t>
            </a:r>
            <a:endParaRPr sz="2000">
              <a:solidFill>
                <a:schemeClr val="dk2"/>
              </a:solidFill>
            </a:endParaRPr>
          </a:p>
          <a:p>
            <a:pPr indent="-355600" lvl="1" marL="914400" marR="0" rtl="0" algn="l">
              <a:lnSpc>
                <a:spcPct val="100000"/>
              </a:lnSpc>
              <a:spcBef>
                <a:spcPts val="0"/>
              </a:spcBef>
              <a:spcAft>
                <a:spcPts val="0"/>
              </a:spcAft>
              <a:buClr>
                <a:schemeClr val="dk2"/>
              </a:buClr>
              <a:buSzPts val="2000"/>
              <a:buChar char="○"/>
            </a:pPr>
            <a:r>
              <a:rPr lang="en" sz="2000">
                <a:solidFill>
                  <a:schemeClr val="dk2"/>
                </a:solidFill>
              </a:rPr>
              <a:t>map (\x -&gt; 3*x) [1,2,5,7,9]</a:t>
            </a:r>
            <a:endParaRPr sz="2000">
              <a:solidFill>
                <a:schemeClr val="dk2"/>
              </a:solidFill>
            </a:endParaRPr>
          </a:p>
          <a:p>
            <a:pPr indent="0" lvl="0" marL="914400" marR="0" rtl="0" algn="l">
              <a:lnSpc>
                <a:spcPct val="100000"/>
              </a:lnSpc>
              <a:spcBef>
                <a:spcPts val="0"/>
              </a:spcBef>
              <a:spcAft>
                <a:spcPts val="0"/>
              </a:spcAft>
              <a:buNone/>
            </a:pPr>
            <a:r>
              <a:t/>
            </a:r>
            <a:endParaRPr sz="2000">
              <a:solidFill>
                <a:schemeClr val="dk2"/>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9" name="Shape 889"/>
        <p:cNvGrpSpPr/>
        <p:nvPr/>
      </p:nvGrpSpPr>
      <p:grpSpPr>
        <a:xfrm>
          <a:off x="0" y="0"/>
          <a:ext cx="0" cy="0"/>
          <a:chOff x="0" y="0"/>
          <a:chExt cx="0" cy="0"/>
        </a:xfrm>
      </p:grpSpPr>
      <p:sp>
        <p:nvSpPr>
          <p:cNvPr id="890" name="Google Shape;890;p110"/>
          <p:cNvSpPr txBox="1"/>
          <p:nvPr/>
        </p:nvSpPr>
        <p:spPr>
          <a:xfrm>
            <a:off x="474662" y="1179909"/>
            <a:ext cx="8336100" cy="709800"/>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Char char="●"/>
            </a:pPr>
            <a:r>
              <a:rPr lang="en" sz="2000">
                <a:solidFill>
                  <a:schemeClr val="dk2"/>
                </a:solidFill>
              </a:rPr>
              <a:t>Functions with multiple arguments are also possible by returning functions as results:</a:t>
            </a:r>
            <a:endParaRPr sz="2000">
              <a:solidFill>
                <a:schemeClr val="dk2"/>
              </a:solidFill>
            </a:endParaRPr>
          </a:p>
        </p:txBody>
      </p:sp>
      <p:sp>
        <p:nvSpPr>
          <p:cNvPr id="891" name="Google Shape;891;p110"/>
          <p:cNvSpPr txBox="1"/>
          <p:nvPr/>
        </p:nvSpPr>
        <p:spPr>
          <a:xfrm>
            <a:off x="1412925" y="2193725"/>
            <a:ext cx="5619900" cy="8031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add’    :: Int → (Int → Int)</a:t>
            </a:r>
            <a:endParaRPr/>
          </a:p>
          <a:p>
            <a:pPr indent="0" lvl="0" marL="0" marR="0" rtl="0" algn="l">
              <a:lnSpc>
                <a:spcPct val="12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add’ x y = x+y</a:t>
            </a:r>
            <a:endParaRPr/>
          </a:p>
        </p:txBody>
      </p:sp>
      <p:sp>
        <p:nvSpPr>
          <p:cNvPr id="892" name="Google Shape;892;p110"/>
          <p:cNvSpPr/>
          <p:nvPr/>
        </p:nvSpPr>
        <p:spPr>
          <a:xfrm>
            <a:off x="1076325" y="3657600"/>
            <a:ext cx="6957900" cy="1115700"/>
          </a:xfrm>
          <a:prstGeom prst="wedgeRoundRectCallout">
            <a:avLst>
              <a:gd fmla="val 5426" name="adj1"/>
              <a:gd fmla="val -102335" name="adj2"/>
              <a:gd fmla="val 0" name="adj3"/>
            </a:avLst>
          </a:prstGeom>
          <a:no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ahoma"/>
              <a:buNone/>
            </a:pPr>
            <a:r>
              <a:rPr b="0" i="0" lang="en" sz="2800" u="none">
                <a:solidFill>
                  <a:schemeClr val="dk1"/>
                </a:solidFill>
                <a:latin typeface="Tahoma"/>
                <a:ea typeface="Tahoma"/>
                <a:cs typeface="Tahoma"/>
                <a:sym typeface="Tahoma"/>
              </a:rPr>
              <a:t>add’ takes an integer x and returns a function.  In turn, this function takes an integer y and returns the result x+y.</a:t>
            </a:r>
            <a:endParaRPr/>
          </a:p>
        </p:txBody>
      </p:sp>
      <p:sp>
        <p:nvSpPr>
          <p:cNvPr id="893" name="Google Shape;893;p110"/>
          <p:cNvSpPr txBox="1"/>
          <p:nvPr>
            <p:ph type="title"/>
          </p:nvPr>
        </p:nvSpPr>
        <p:spPr>
          <a:xfrm>
            <a:off x="311700" y="333769"/>
            <a:ext cx="8520600" cy="429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al Black"/>
              <a:buNone/>
            </a:pPr>
            <a:r>
              <a:rPr lang="en">
                <a:solidFill>
                  <a:schemeClr val="dk2"/>
                </a:solidFill>
              </a:rPr>
              <a:t>Curried Functions</a:t>
            </a:r>
            <a:endParaRPr>
              <a:solidFill>
                <a:schemeClr val="dk2"/>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7" name="Shape 897"/>
        <p:cNvGrpSpPr/>
        <p:nvPr/>
      </p:nvGrpSpPr>
      <p:grpSpPr>
        <a:xfrm>
          <a:off x="0" y="0"/>
          <a:ext cx="0" cy="0"/>
          <a:chOff x="0" y="0"/>
          <a:chExt cx="0" cy="0"/>
        </a:xfrm>
      </p:grpSpPr>
      <p:sp>
        <p:nvSpPr>
          <p:cNvPr id="898" name="Google Shape;898;p111"/>
          <p:cNvSpPr txBox="1"/>
          <p:nvPr>
            <p:ph idx="12" type="sldNum"/>
          </p:nvPr>
        </p:nvSpPr>
        <p:spPr>
          <a:xfrm>
            <a:off x="8472458" y="3497413"/>
            <a:ext cx="548700" cy="295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899" name="Google Shape;899;p111"/>
          <p:cNvSpPr txBox="1"/>
          <p:nvPr/>
        </p:nvSpPr>
        <p:spPr>
          <a:xfrm>
            <a:off x="541337" y="1109663"/>
            <a:ext cx="8239200" cy="1106100"/>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Char char="●"/>
            </a:pPr>
            <a:r>
              <a:rPr lang="en" sz="2000">
                <a:solidFill>
                  <a:schemeClr val="dk2"/>
                </a:solidFill>
              </a:rPr>
              <a:t>add and add’ produce the same final result, but add takes its two arguments at the same time, whereas add’ takes them one at a time:</a:t>
            </a:r>
            <a:endParaRPr sz="2000">
              <a:solidFill>
                <a:schemeClr val="dk2"/>
              </a:solidFill>
            </a:endParaRPr>
          </a:p>
        </p:txBody>
      </p:sp>
      <p:sp>
        <p:nvSpPr>
          <p:cNvPr id="900" name="Google Shape;900;p111"/>
          <p:cNvSpPr txBox="1"/>
          <p:nvPr/>
        </p:nvSpPr>
        <p:spPr>
          <a:xfrm>
            <a:off x="393700" y="344100"/>
            <a:ext cx="1564500" cy="389100"/>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Char char="●"/>
            </a:pPr>
            <a:r>
              <a:rPr lang="en" sz="2000">
                <a:solidFill>
                  <a:schemeClr val="dk2"/>
                </a:solidFill>
              </a:rPr>
              <a:t>Note:</a:t>
            </a:r>
            <a:endParaRPr sz="2000">
              <a:solidFill>
                <a:schemeClr val="dk2"/>
              </a:solidFill>
            </a:endParaRPr>
          </a:p>
        </p:txBody>
      </p:sp>
      <p:sp>
        <p:nvSpPr>
          <p:cNvPr id="901" name="Google Shape;901;p111"/>
          <p:cNvSpPr txBox="1"/>
          <p:nvPr/>
        </p:nvSpPr>
        <p:spPr>
          <a:xfrm>
            <a:off x="541337" y="3943350"/>
            <a:ext cx="8239200" cy="757200"/>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Char char="●"/>
            </a:pPr>
            <a:r>
              <a:rPr lang="en" sz="2000">
                <a:solidFill>
                  <a:schemeClr val="dk2"/>
                </a:solidFill>
              </a:rPr>
              <a:t>Functions that take their arguments one at a time are called curried functions.</a:t>
            </a:r>
            <a:endParaRPr sz="2000">
              <a:solidFill>
                <a:schemeClr val="dk2"/>
              </a:solidFill>
            </a:endParaRPr>
          </a:p>
        </p:txBody>
      </p:sp>
      <p:sp>
        <p:nvSpPr>
          <p:cNvPr id="902" name="Google Shape;902;p111"/>
          <p:cNvSpPr txBox="1"/>
          <p:nvPr/>
        </p:nvSpPr>
        <p:spPr>
          <a:xfrm>
            <a:off x="1522412" y="2593181"/>
            <a:ext cx="5019600" cy="972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add  :: (Int,Int) → Int</a:t>
            </a:r>
            <a:endParaRPr/>
          </a:p>
          <a:p>
            <a:pPr indent="0" lvl="0" marL="0" marR="0" rtl="0" algn="l">
              <a:lnSpc>
                <a:spcPct val="110000"/>
              </a:lnSpc>
              <a:spcBef>
                <a:spcPts val="0"/>
              </a:spcBef>
              <a:spcAft>
                <a:spcPts val="0"/>
              </a:spcAft>
              <a:buClr>
                <a:schemeClr val="dk1"/>
              </a:buClr>
              <a:buSzPts val="2400"/>
              <a:buFont typeface="Lucida Sans"/>
              <a:buNone/>
            </a:pPr>
            <a:r>
              <a:rPr b="0" i="0" lang="en" sz="2400" u="none">
                <a:solidFill>
                  <a:schemeClr val="dk1"/>
                </a:solidFill>
                <a:latin typeface="Lucida Sans"/>
                <a:ea typeface="Lucida Sans"/>
                <a:cs typeface="Lucida Sans"/>
                <a:sym typeface="Lucida Sans"/>
              </a:rPr>
              <a:t>add’ :: Int → (Int → Int)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