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Century Schoolbook"/>
      <p:regular r:id="rId79"/>
      <p:bold r:id="rId80"/>
      <p:italic r:id="rId81"/>
      <p:boldItalic r:id="rId82"/>
    </p:embeddedFont>
    <p:embeddedFont>
      <p:font typeface="Helvetica Neue"/>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7" roundtripDataSignature="AMtx7mibuITr/EfP8OSoiNwYVEPyG0PI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7.xml"/><Relationship Id="rId86" Type="http://schemas.openxmlformats.org/officeDocument/2006/relationships/font" Target="fonts/HelveticaNeue-boldItalic.fntdata"/><Relationship Id="rId41" Type="http://schemas.openxmlformats.org/officeDocument/2006/relationships/slide" Target="slides/slide36.xml"/><Relationship Id="rId85" Type="http://schemas.openxmlformats.org/officeDocument/2006/relationships/font" Target="fonts/HelveticaNeue-italic.fntdata"/><Relationship Id="rId44" Type="http://schemas.openxmlformats.org/officeDocument/2006/relationships/slide" Target="slides/slide39.xml"/><Relationship Id="rId43" Type="http://schemas.openxmlformats.org/officeDocument/2006/relationships/slide" Target="slides/slide38.xml"/><Relationship Id="rId87" Type="http://customschemas.google.com/relationships/presentationmetadata" Target="meta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CenturySchoolbook-bold.fntdata"/><Relationship Id="rId82" Type="http://schemas.openxmlformats.org/officeDocument/2006/relationships/font" Target="fonts/CenturySchoolbook-boldItalic.fntdata"/><Relationship Id="rId81" Type="http://schemas.openxmlformats.org/officeDocument/2006/relationships/font" Target="fonts/CenturySchoolboo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CenturySchoolbook-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1:notes"/>
          <p:cNvSpPr txBox="1"/>
          <p:nvPr>
            <p:ph idx="1" type="body"/>
          </p:nvPr>
        </p:nvSpPr>
        <p:spPr>
          <a:xfrm>
            <a:off x="913805" y="4343702"/>
            <a:ext cx="50304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5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8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8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8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7"/>
          <p:cNvSpPr txBox="1"/>
          <p:nvPr>
            <p:ph type="title"/>
          </p:nvPr>
        </p:nvSpPr>
        <p:spPr>
          <a:xfrm>
            <a:off x="457200" y="205978"/>
            <a:ext cx="7467600" cy="8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77"/>
          <p:cNvSpPr txBox="1"/>
          <p:nvPr>
            <p:ph idx="1" type="body"/>
          </p:nvPr>
        </p:nvSpPr>
        <p:spPr>
          <a:xfrm>
            <a:off x="457200" y="1200150"/>
            <a:ext cx="7467600" cy="3655500"/>
          </a:xfrm>
          <a:prstGeom prst="rect">
            <a:avLst/>
          </a:prstGeom>
          <a:noFill/>
          <a:ln>
            <a:noFill/>
          </a:ln>
        </p:spPr>
        <p:txBody>
          <a:bodyPr anchorCtr="0" anchor="t" bIns="45700" lIns="91425" spcFirstLastPara="1" rIns="91425" wrap="square" tIns="45700">
            <a:noAutofit/>
          </a:bodyPr>
          <a:lstStyle>
            <a:lvl1pPr indent="-308610" lvl="0" marL="457200" algn="l">
              <a:lnSpc>
                <a:spcPct val="115000"/>
              </a:lnSpc>
              <a:spcBef>
                <a:spcPts val="600"/>
              </a:spcBef>
              <a:spcAft>
                <a:spcPts val="0"/>
              </a:spcAft>
              <a:buSzPts val="1260"/>
              <a:buChar char="●"/>
              <a:defRPr/>
            </a:lvl1pPr>
            <a:lvl2pPr indent="-320040" lvl="1" marL="914400" algn="l">
              <a:lnSpc>
                <a:spcPct val="115000"/>
              </a:lnSpc>
              <a:spcBef>
                <a:spcPts val="360"/>
              </a:spcBef>
              <a:spcAft>
                <a:spcPts val="0"/>
              </a:spcAft>
              <a:buSzPts val="1440"/>
              <a:buChar char="○"/>
              <a:defRPr/>
            </a:lvl2pPr>
            <a:lvl3pPr indent="-297180" lvl="2" marL="1371600" algn="l">
              <a:lnSpc>
                <a:spcPct val="115000"/>
              </a:lnSpc>
              <a:spcBef>
                <a:spcPts val="360"/>
              </a:spcBef>
              <a:spcAft>
                <a:spcPts val="0"/>
              </a:spcAft>
              <a:buSzPts val="1080"/>
              <a:buChar char="■"/>
              <a:defRPr/>
            </a:lvl3pPr>
            <a:lvl4pPr indent="-297180" lvl="3" marL="1828800" algn="l">
              <a:lnSpc>
                <a:spcPct val="115000"/>
              </a:lnSpc>
              <a:spcBef>
                <a:spcPts val="360"/>
              </a:spcBef>
              <a:spcAft>
                <a:spcPts val="0"/>
              </a:spcAft>
              <a:buSzPts val="1080"/>
              <a:buChar char="●"/>
              <a:defRPr/>
            </a:lvl4pPr>
            <a:lvl5pPr indent="-306323" lvl="4" marL="2286000" algn="l">
              <a:lnSpc>
                <a:spcPct val="115000"/>
              </a:lnSpc>
              <a:spcBef>
                <a:spcPts val="360"/>
              </a:spcBef>
              <a:spcAft>
                <a:spcPts val="0"/>
              </a:spcAft>
              <a:buSzPts val="1224"/>
              <a:buChar char="○"/>
              <a:defRPr/>
            </a:lvl5pPr>
            <a:lvl6pPr indent="-342900" lvl="5" marL="2743200" algn="l">
              <a:lnSpc>
                <a:spcPct val="115000"/>
              </a:lnSpc>
              <a:spcBef>
                <a:spcPts val="360"/>
              </a:spcBef>
              <a:spcAft>
                <a:spcPts val="0"/>
              </a:spcAft>
              <a:buSzPts val="1800"/>
              <a:buChar char="■"/>
              <a:defRPr/>
            </a:lvl6pPr>
            <a:lvl7pPr indent="-297179" lvl="6" marL="3200400" algn="l">
              <a:lnSpc>
                <a:spcPct val="115000"/>
              </a:lnSpc>
              <a:spcBef>
                <a:spcPts val="1200"/>
              </a:spcBef>
              <a:spcAft>
                <a:spcPts val="0"/>
              </a:spcAft>
              <a:buSzPts val="1080"/>
              <a:buChar char="●"/>
              <a:defRPr/>
            </a:lvl7pPr>
            <a:lvl8pPr indent="-342900" lvl="7" marL="3657600" algn="l">
              <a:lnSpc>
                <a:spcPct val="115000"/>
              </a:lnSpc>
              <a:spcBef>
                <a:spcPts val="1200"/>
              </a:spcBef>
              <a:spcAft>
                <a:spcPts val="0"/>
              </a:spcAft>
              <a:buSzPts val="1800"/>
              <a:buChar char="○"/>
              <a:defRPr/>
            </a:lvl8pPr>
            <a:lvl9pPr indent="-342900" lvl="8" marL="4114800" algn="l">
              <a:lnSpc>
                <a:spcPct val="115000"/>
              </a:lnSpc>
              <a:spcBef>
                <a:spcPts val="1200"/>
              </a:spcBef>
              <a:spcAft>
                <a:spcPts val="1200"/>
              </a:spcAft>
              <a:buSzPts val="1800"/>
              <a:buChar char="■"/>
              <a:defRPr/>
            </a:lvl9pPr>
          </a:lstStyle>
          <a:p/>
        </p:txBody>
      </p:sp>
      <p:sp>
        <p:nvSpPr>
          <p:cNvPr id="20" name="Google Shape;20;p77"/>
          <p:cNvSpPr txBox="1"/>
          <p:nvPr>
            <p:ph idx="10" type="dt"/>
          </p:nvPr>
        </p:nvSpPr>
        <p:spPr>
          <a:xfrm rot="5400000">
            <a:off x="7840312" y="763416"/>
            <a:ext cx="1508700" cy="3843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77"/>
          <p:cNvSpPr txBox="1"/>
          <p:nvPr>
            <p:ph idx="12" type="sldNum"/>
          </p:nvPr>
        </p:nvSpPr>
        <p:spPr>
          <a:xfrm>
            <a:off x="8129587" y="4300538"/>
            <a:ext cx="609600" cy="390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400"/>
              <a:buFont typeface="Helvetica Neue"/>
              <a:buNone/>
              <a:defRPr b="1" i="0" sz="1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b="0" sz="1000">
              <a:solidFill>
                <a:schemeClr val="dk2"/>
              </a:solidFill>
              <a:latin typeface="Arial"/>
              <a:ea typeface="Arial"/>
              <a:cs typeface="Arial"/>
              <a:sym typeface="Arial"/>
            </a:endParaRPr>
          </a:p>
        </p:txBody>
      </p:sp>
      <p:sp>
        <p:nvSpPr>
          <p:cNvPr id="22" name="Google Shape;22;p77"/>
          <p:cNvSpPr txBox="1"/>
          <p:nvPr>
            <p:ph idx="11" type="ftr"/>
          </p:nvPr>
        </p:nvSpPr>
        <p:spPr>
          <a:xfrm rot="5400000">
            <a:off x="7389824" y="2757103"/>
            <a:ext cx="2400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7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7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8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8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8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8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simplilearn.com/tutorials/sql-tutorial/sql-aggregate-functions#what_is_an_aggregate_function_in_sql" TargetMode="External"/><Relationship Id="rId4" Type="http://schemas.openxmlformats.org/officeDocument/2006/relationships/hyperlink" Target="https://www.simplilearn.com/tutorials/sql-tutorial/sql-aggregate-functions#count_function" TargetMode="External"/><Relationship Id="rId5" Type="http://schemas.openxmlformats.org/officeDocument/2006/relationships/hyperlink" Target="https://www.simplilearn.com/tutorials/sql-tutorial/sql-aggregate-functions#sum_function" TargetMode="External"/><Relationship Id="rId6" Type="http://schemas.openxmlformats.org/officeDocument/2006/relationships/hyperlink" Target="https://www.simplilearn.com/tutorials/sql-tutorial/sql-aggregate-functions#avg_function" TargetMode="External"/><Relationship Id="rId7" Type="http://schemas.openxmlformats.org/officeDocument/2006/relationships/hyperlink" Target="https://www.simplilearn.com/tutorials/sql-tutorial/sql-aggregate-functions#min_func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0.pn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11700" y="223100"/>
            <a:ext cx="8520600" cy="4077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4700">
                <a:latin typeface="Times New Roman"/>
                <a:ea typeface="Times New Roman"/>
                <a:cs typeface="Times New Roman"/>
                <a:sym typeface="Times New Roman"/>
              </a:rPr>
              <a:t>CH 4</a:t>
            </a:r>
            <a:endParaRPr b="1" sz="4700">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t/>
            </a:r>
            <a:endParaRPr b="1" sz="4700">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rPr b="1" lang="en" sz="4700">
                <a:latin typeface="Times New Roman"/>
                <a:ea typeface="Times New Roman"/>
                <a:cs typeface="Times New Roman"/>
                <a:sym typeface="Times New Roman"/>
              </a:rPr>
              <a:t>Structu</a:t>
            </a:r>
            <a:r>
              <a:rPr b="1" lang="en" sz="4700">
                <a:latin typeface="Times New Roman"/>
                <a:ea typeface="Times New Roman"/>
                <a:cs typeface="Times New Roman"/>
                <a:sym typeface="Times New Roman"/>
              </a:rPr>
              <a:t>r</a:t>
            </a:r>
            <a:r>
              <a:rPr b="1" lang="en" sz="4700">
                <a:latin typeface="Times New Roman"/>
                <a:ea typeface="Times New Roman"/>
                <a:cs typeface="Times New Roman"/>
                <a:sym typeface="Times New Roman"/>
              </a:rPr>
              <a:t>ed Query</a:t>
            </a:r>
            <a:endParaRPr b="1" sz="4700">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rPr b="1" lang="en" sz="4700">
                <a:latin typeface="Times New Roman"/>
                <a:ea typeface="Times New Roman"/>
                <a:cs typeface="Times New Roman"/>
                <a:sym typeface="Times New Roman"/>
              </a:rPr>
              <a:t>Language (SQL)</a:t>
            </a:r>
            <a:endParaRPr b="1" sz="4700">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rPr b="1" lang="en" sz="4700">
                <a:latin typeface="Times New Roman"/>
                <a:ea typeface="Times New Roman"/>
                <a:cs typeface="Times New Roman"/>
                <a:sym typeface="Times New Roman"/>
              </a:rPr>
              <a:t>&amp; Indexing</a:t>
            </a:r>
            <a:endParaRPr b="1" sz="47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Clr>
                <a:schemeClr val="dk1"/>
              </a:buClr>
              <a:buSzPts val="990"/>
              <a:buFont typeface="Arial"/>
              <a:buNone/>
            </a:pPr>
            <a:r>
              <a:rPr b="1" lang="en" sz="2550">
                <a:latin typeface="Times New Roman"/>
                <a:ea typeface="Times New Roman"/>
                <a:cs typeface="Times New Roman"/>
                <a:sym typeface="Times New Roman"/>
              </a:rPr>
              <a:t>DCL - Data Control Language</a:t>
            </a:r>
            <a:endParaRPr b="1" sz="255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990"/>
              <a:buFont typeface="Arial"/>
              <a:buNone/>
            </a:pPr>
            <a:r>
              <a:t/>
            </a:r>
            <a:endParaRPr b="1" sz="219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t/>
            </a:r>
            <a:endParaRPr b="1" sz="3720">
              <a:latin typeface="Times New Roman"/>
              <a:ea typeface="Times New Roman"/>
              <a:cs typeface="Times New Roman"/>
              <a:sym typeface="Times New Roman"/>
            </a:endParaRPr>
          </a:p>
        </p:txBody>
      </p:sp>
      <p:pic>
        <p:nvPicPr>
          <p:cNvPr id="110" name="Google Shape;110;p10"/>
          <p:cNvPicPr preferRelativeResize="0"/>
          <p:nvPr/>
        </p:nvPicPr>
        <p:blipFill rotWithShape="1">
          <a:blip r:embed="rId3">
            <a:alphaModFix/>
          </a:blip>
          <a:srcRect b="0" l="0" r="0" t="0"/>
          <a:stretch/>
        </p:blipFill>
        <p:spPr>
          <a:xfrm>
            <a:off x="198250" y="1404950"/>
            <a:ext cx="8190850" cy="279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174900"/>
            <a:ext cx="8520600" cy="62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2920">
                <a:solidFill>
                  <a:srgbClr val="222222"/>
                </a:solidFill>
                <a:latin typeface="Times New Roman"/>
                <a:ea typeface="Times New Roman"/>
                <a:cs typeface="Times New Roman"/>
                <a:sym typeface="Times New Roman"/>
              </a:rPr>
              <a:t>Set operations</a:t>
            </a:r>
            <a:endParaRPr b="1" sz="2920">
              <a:solidFill>
                <a:srgbClr val="222222"/>
              </a:solidFill>
              <a:latin typeface="Times New Roman"/>
              <a:ea typeface="Times New Roman"/>
              <a:cs typeface="Times New Roman"/>
              <a:sym typeface="Times New Roman"/>
            </a:endParaRPr>
          </a:p>
        </p:txBody>
      </p:sp>
      <p:sp>
        <p:nvSpPr>
          <p:cNvPr id="116" name="Google Shape;116;p11"/>
          <p:cNvSpPr txBox="1"/>
          <p:nvPr>
            <p:ph idx="1" type="body"/>
          </p:nvPr>
        </p:nvSpPr>
        <p:spPr>
          <a:xfrm>
            <a:off x="311700" y="928300"/>
            <a:ext cx="8520600" cy="39408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SQL Set operation is used to combine the two or more SQL SELECT statements.</a:t>
            </a:r>
            <a:endParaRPr sz="23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12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Types of Set Operation</a:t>
            </a:r>
            <a:endParaRPr sz="2300">
              <a:solidFill>
                <a:schemeClr val="dk1"/>
              </a:solidFill>
              <a:latin typeface="Times New Roman"/>
              <a:ea typeface="Times New Roman"/>
              <a:cs typeface="Times New Roman"/>
              <a:sym typeface="Times New Roman"/>
            </a:endParaRPr>
          </a:p>
          <a:p>
            <a:pPr indent="-374650" lvl="1" marL="9144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Union</a:t>
            </a:r>
            <a:endParaRPr sz="2300">
              <a:solidFill>
                <a:schemeClr val="dk1"/>
              </a:solidFill>
              <a:latin typeface="Times New Roman"/>
              <a:ea typeface="Times New Roman"/>
              <a:cs typeface="Times New Roman"/>
              <a:sym typeface="Times New Roman"/>
            </a:endParaRPr>
          </a:p>
          <a:p>
            <a:pPr indent="-374650" lvl="1" marL="9144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UnionAll</a:t>
            </a:r>
            <a:endParaRPr sz="2300">
              <a:solidFill>
                <a:schemeClr val="dk1"/>
              </a:solidFill>
              <a:latin typeface="Times New Roman"/>
              <a:ea typeface="Times New Roman"/>
              <a:cs typeface="Times New Roman"/>
              <a:sym typeface="Times New Roman"/>
            </a:endParaRPr>
          </a:p>
          <a:p>
            <a:pPr indent="-374650" lvl="1" marL="9144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Intersect</a:t>
            </a:r>
            <a:endParaRPr sz="2300">
              <a:solidFill>
                <a:schemeClr val="dk1"/>
              </a:solidFill>
              <a:latin typeface="Times New Roman"/>
              <a:ea typeface="Times New Roman"/>
              <a:cs typeface="Times New Roman"/>
              <a:sym typeface="Times New Roman"/>
            </a:endParaRPr>
          </a:p>
          <a:p>
            <a:pPr indent="-374650" lvl="1" marL="9144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Minus</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idx="1" type="body"/>
          </p:nvPr>
        </p:nvSpPr>
        <p:spPr>
          <a:xfrm>
            <a:off x="311700" y="319775"/>
            <a:ext cx="8520600" cy="4665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lang="en" sz="2300">
                <a:solidFill>
                  <a:schemeClr val="dk1"/>
                </a:solidFill>
                <a:latin typeface="Times New Roman"/>
                <a:ea typeface="Times New Roman"/>
                <a:cs typeface="Times New Roman"/>
                <a:sym typeface="Times New Roman"/>
              </a:rPr>
              <a:t>1. Union</a:t>
            </a:r>
            <a:endParaRPr b="1" sz="23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12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SQL Union operation is used to combine the result of two or more SQL SELECT queries.</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In the union operation, all the number of datatype and columns must be same in both the tables on which UNION operation is being applied.</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union operation eliminates the duplicate rows from its resultset.</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200">
                <a:solidFill>
                  <a:schemeClr val="dk1"/>
                </a:solidFill>
                <a:latin typeface="Times New Roman"/>
                <a:ea typeface="Times New Roman"/>
                <a:cs typeface="Times New Roman"/>
                <a:sym typeface="Times New Roman"/>
              </a:rPr>
              <a:t>Syntax</a:t>
            </a:r>
            <a:endParaRPr b="1"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SELECT column_name FROM table1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UNION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200">
                <a:solidFill>
                  <a:schemeClr val="dk1"/>
                </a:solidFill>
                <a:latin typeface="Times New Roman"/>
                <a:ea typeface="Times New Roman"/>
                <a:cs typeface="Times New Roman"/>
                <a:sym typeface="Times New Roman"/>
              </a:rPr>
              <a:t>SELECT column_name FROM table2;</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idx="1" type="body"/>
          </p:nvPr>
        </p:nvSpPr>
        <p:spPr>
          <a:xfrm>
            <a:off x="311700" y="265475"/>
            <a:ext cx="8520600" cy="43035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1200"/>
              </a:spcAft>
              <a:buSzPts val="1800"/>
              <a:buNone/>
            </a:pPr>
            <a:r>
              <a:rPr b="1" lang="en" sz="2500">
                <a:solidFill>
                  <a:schemeClr val="dk1"/>
                </a:solidFill>
                <a:latin typeface="Times New Roman"/>
                <a:ea typeface="Times New Roman"/>
                <a:cs typeface="Times New Roman"/>
                <a:sym typeface="Times New Roman"/>
              </a:rPr>
              <a:t>The First Table </a:t>
            </a:r>
            <a:endParaRPr b="1" sz="2500">
              <a:solidFill>
                <a:schemeClr val="dk1"/>
              </a:solidFill>
              <a:latin typeface="Times New Roman"/>
              <a:ea typeface="Times New Roman"/>
              <a:cs typeface="Times New Roman"/>
              <a:sym typeface="Times New Roman"/>
            </a:endParaRPr>
          </a:p>
        </p:txBody>
      </p:sp>
      <p:pic>
        <p:nvPicPr>
          <p:cNvPr id="132" name="Google Shape;132;p14"/>
          <p:cNvPicPr preferRelativeResize="0"/>
          <p:nvPr/>
        </p:nvPicPr>
        <p:blipFill rotWithShape="1">
          <a:blip r:embed="rId3">
            <a:alphaModFix/>
          </a:blip>
          <a:srcRect b="0" l="0" r="0" t="0"/>
          <a:stretch/>
        </p:blipFill>
        <p:spPr>
          <a:xfrm>
            <a:off x="734900" y="1624025"/>
            <a:ext cx="7671175" cy="218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5"/>
          <p:cNvPicPr preferRelativeResize="0"/>
          <p:nvPr/>
        </p:nvPicPr>
        <p:blipFill rotWithShape="1">
          <a:blip r:embed="rId3">
            <a:alphaModFix/>
          </a:blip>
          <a:srcRect b="0" l="0" r="0" t="0"/>
          <a:stretch/>
        </p:blipFill>
        <p:spPr>
          <a:xfrm>
            <a:off x="441000" y="809225"/>
            <a:ext cx="8456600" cy="292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300">
                <a:solidFill>
                  <a:schemeClr val="dk1"/>
                </a:solidFill>
                <a:latin typeface="Times New Roman"/>
                <a:ea typeface="Times New Roman"/>
                <a:cs typeface="Times New Roman"/>
                <a:sym typeface="Times New Roman"/>
              </a:rPr>
              <a:t>Union SQL query will be:</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3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lang="en" sz="2300">
                <a:solidFill>
                  <a:schemeClr val="dk1"/>
                </a:solidFill>
                <a:latin typeface="Times New Roman"/>
                <a:ea typeface="Times New Roman"/>
                <a:cs typeface="Times New Roman"/>
                <a:sym typeface="Times New Roman"/>
              </a:rPr>
              <a:t>SELECT * FROM First   </a:t>
            </a:r>
            <a:endParaRPr sz="23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lang="en" sz="2300">
                <a:solidFill>
                  <a:schemeClr val="dk1"/>
                </a:solidFill>
                <a:latin typeface="Times New Roman"/>
                <a:ea typeface="Times New Roman"/>
                <a:cs typeface="Times New Roman"/>
                <a:sym typeface="Times New Roman"/>
              </a:rPr>
              <a:t>UNION  </a:t>
            </a:r>
            <a:endParaRPr sz="23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rPr lang="en" sz="2300">
                <a:solidFill>
                  <a:schemeClr val="dk1"/>
                </a:solidFill>
                <a:latin typeface="Times New Roman"/>
                <a:ea typeface="Times New Roman"/>
                <a:cs typeface="Times New Roman"/>
                <a:sym typeface="Times New Roman"/>
              </a:rPr>
              <a:t>SELECT * FROM Second;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0" t="0"/>
          <a:stretch/>
        </p:blipFill>
        <p:spPr>
          <a:xfrm>
            <a:off x="364625" y="456525"/>
            <a:ext cx="7998475" cy="410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11700" y="235475"/>
            <a:ext cx="8520600" cy="782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400"/>
              </a:spcBef>
              <a:spcAft>
                <a:spcPts val="0"/>
              </a:spcAft>
              <a:buClr>
                <a:schemeClr val="dk1"/>
              </a:buClr>
              <a:buSzPts val="990"/>
              <a:buFont typeface="Arial"/>
              <a:buNone/>
            </a:pPr>
            <a:r>
              <a:rPr b="1" lang="en" sz="2640">
                <a:highlight>
                  <a:srgbClr val="FFFFFF"/>
                </a:highlight>
                <a:latin typeface="Times New Roman"/>
                <a:ea typeface="Times New Roman"/>
                <a:cs typeface="Times New Roman"/>
                <a:sym typeface="Times New Roman"/>
              </a:rPr>
              <a:t>2. Union All</a:t>
            </a:r>
            <a:endParaRPr b="1" sz="2640">
              <a:highlight>
                <a:srgbClr val="FFFFFF"/>
              </a:highlight>
              <a:latin typeface="Times New Roman"/>
              <a:ea typeface="Times New Roman"/>
              <a:cs typeface="Times New Roman"/>
              <a:sym typeface="Times New Roman"/>
            </a:endParaRPr>
          </a:p>
          <a:p>
            <a:pPr indent="0" lvl="0" marL="0" rtl="0" algn="ctr">
              <a:lnSpc>
                <a:spcPct val="100000"/>
              </a:lnSpc>
              <a:spcBef>
                <a:spcPts val="400"/>
              </a:spcBef>
              <a:spcAft>
                <a:spcPts val="0"/>
              </a:spcAft>
              <a:buSzPts val="990"/>
              <a:buNone/>
            </a:pPr>
            <a:r>
              <a:t/>
            </a:r>
            <a:endParaRPr b="1" sz="3720">
              <a:latin typeface="Times New Roman"/>
              <a:ea typeface="Times New Roman"/>
              <a:cs typeface="Times New Roman"/>
              <a:sym typeface="Times New Roman"/>
            </a:endParaRPr>
          </a:p>
        </p:txBody>
      </p:sp>
      <p:sp>
        <p:nvSpPr>
          <p:cNvPr id="153" name="Google Shape;153;p18"/>
          <p:cNvSpPr txBox="1"/>
          <p:nvPr>
            <p:ph idx="1" type="body"/>
          </p:nvPr>
        </p:nvSpPr>
        <p:spPr>
          <a:xfrm>
            <a:off x="311700" y="1152475"/>
            <a:ext cx="8520600" cy="36564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15000"/>
              </a:lnSpc>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Union All operation is equal to the Union operation. It returns the set without removing duplication and sorting the data.</a:t>
            </a:r>
            <a:endParaRPr sz="20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0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rPr lang="en" sz="2000">
                <a:solidFill>
                  <a:srgbClr val="000000"/>
                </a:solidFill>
                <a:highlight>
                  <a:srgbClr val="FFFFFF"/>
                </a:highlight>
                <a:latin typeface="Times New Roman"/>
                <a:ea typeface="Times New Roman"/>
                <a:cs typeface="Times New Roman"/>
                <a:sym typeface="Times New Roman"/>
              </a:rPr>
              <a:t>Syntax:</a:t>
            </a:r>
            <a:endParaRPr sz="20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rPr lang="en" sz="2000">
                <a:solidFill>
                  <a:srgbClr val="000000"/>
                </a:solidFill>
                <a:highlight>
                  <a:srgbClr val="FFFFFF"/>
                </a:highlight>
                <a:latin typeface="Times New Roman"/>
                <a:ea typeface="Times New Roman"/>
                <a:cs typeface="Times New Roman"/>
                <a:sym typeface="Times New Roman"/>
              </a:rPr>
              <a:t>SELECT column_name FROM table1  </a:t>
            </a:r>
            <a:endParaRPr sz="20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rPr lang="en" sz="2000">
                <a:solidFill>
                  <a:srgbClr val="000000"/>
                </a:solidFill>
                <a:highlight>
                  <a:srgbClr val="FFFFFF"/>
                </a:highlight>
                <a:latin typeface="Times New Roman"/>
                <a:ea typeface="Times New Roman"/>
                <a:cs typeface="Times New Roman"/>
                <a:sym typeface="Times New Roman"/>
              </a:rPr>
              <a:t>UNION ALL  </a:t>
            </a:r>
            <a:endParaRPr sz="20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1200"/>
              </a:spcAft>
              <a:buSzPts val="1800"/>
              <a:buNone/>
            </a:pPr>
            <a:r>
              <a:rPr lang="en" sz="2000">
                <a:solidFill>
                  <a:srgbClr val="000000"/>
                </a:solidFill>
                <a:highlight>
                  <a:srgbClr val="FFFFFF"/>
                </a:highlight>
                <a:latin typeface="Times New Roman"/>
                <a:ea typeface="Times New Roman"/>
                <a:cs typeface="Times New Roman"/>
                <a:sym typeface="Times New Roman"/>
              </a:rPr>
              <a:t>SELECT column_name FROM table2; </a:t>
            </a:r>
            <a:endParaRPr sz="20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idx="1" type="body"/>
          </p:nvPr>
        </p:nvSpPr>
        <p:spPr>
          <a:xfrm>
            <a:off x="311700" y="508150"/>
            <a:ext cx="8520600" cy="406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900">
                <a:solidFill>
                  <a:srgbClr val="333333"/>
                </a:solidFill>
                <a:highlight>
                  <a:srgbClr val="FFFFFF"/>
                </a:highlight>
                <a:latin typeface="Times New Roman"/>
                <a:ea typeface="Times New Roman"/>
                <a:cs typeface="Times New Roman"/>
                <a:sym typeface="Times New Roman"/>
              </a:rPr>
              <a:t>Example:</a:t>
            </a:r>
            <a:r>
              <a:rPr lang="en" sz="1900">
                <a:solidFill>
                  <a:srgbClr val="333333"/>
                </a:solidFill>
                <a:highlight>
                  <a:srgbClr val="FFFFFF"/>
                </a:highlight>
                <a:latin typeface="Times New Roman"/>
                <a:ea typeface="Times New Roman"/>
                <a:cs typeface="Times New Roman"/>
                <a:sym typeface="Times New Roman"/>
              </a:rPr>
              <a:t> Using the above First and Second table.</a:t>
            </a:r>
            <a:endParaRPr sz="19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9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900">
                <a:solidFill>
                  <a:srgbClr val="333333"/>
                </a:solidFill>
                <a:highlight>
                  <a:srgbClr val="FFFFFF"/>
                </a:highlight>
                <a:latin typeface="Times New Roman"/>
                <a:ea typeface="Times New Roman"/>
                <a:cs typeface="Times New Roman"/>
                <a:sym typeface="Times New Roman"/>
              </a:rPr>
              <a:t>Union All query will be like:</a:t>
            </a:r>
            <a:endParaRPr sz="1900">
              <a:solidFill>
                <a:srgbClr val="333333"/>
              </a:solidFill>
              <a:highlight>
                <a:srgbClr val="FFFFFF"/>
              </a:highlight>
              <a:latin typeface="Times New Roman"/>
              <a:ea typeface="Times New Roman"/>
              <a:cs typeface="Times New Roman"/>
              <a:sym typeface="Times New Roman"/>
            </a:endParaRPr>
          </a:p>
          <a:p>
            <a:pPr indent="0" lvl="0" marL="457200" rtl="0" algn="just">
              <a:lnSpc>
                <a:spcPct val="156250"/>
              </a:lnSpc>
              <a:spcBef>
                <a:spcPts val="1200"/>
              </a:spcBef>
              <a:spcAft>
                <a:spcPts val="0"/>
              </a:spcAft>
              <a:buSzPts val="1800"/>
              <a:buNone/>
            </a:pPr>
            <a:r>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SELECT * FROM First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UNION ALL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SELECT * FROM Second;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1200"/>
              </a:spcAft>
              <a:buSzPts val="1800"/>
              <a:buNone/>
            </a:pPr>
            <a:r>
              <a:t/>
            </a:r>
            <a:endParaRPr sz="2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261825"/>
            <a:ext cx="8520600" cy="53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latin typeface="Times New Roman"/>
                <a:ea typeface="Times New Roman"/>
                <a:cs typeface="Times New Roman"/>
                <a:sym typeface="Times New Roman"/>
              </a:rPr>
              <a:t>SQL</a:t>
            </a:r>
            <a:endParaRPr b="1" sz="3020">
              <a:latin typeface="Times New Roman"/>
              <a:ea typeface="Times New Roman"/>
              <a:cs typeface="Times New Roman"/>
              <a:sym typeface="Times New Roman"/>
            </a:endParaRPr>
          </a:p>
        </p:txBody>
      </p:sp>
      <p:sp>
        <p:nvSpPr>
          <p:cNvPr id="66" name="Google Shape;66;p2"/>
          <p:cNvSpPr txBox="1"/>
          <p:nvPr>
            <p:ph idx="1" type="body"/>
          </p:nvPr>
        </p:nvSpPr>
        <p:spPr>
          <a:xfrm>
            <a:off x="311700" y="957275"/>
            <a:ext cx="8520600" cy="3941100"/>
          </a:xfrm>
          <a:prstGeom prst="rect">
            <a:avLst/>
          </a:prstGeom>
          <a:noFill/>
          <a:ln>
            <a:noFill/>
          </a:ln>
        </p:spPr>
        <p:txBody>
          <a:bodyPr anchorCtr="0" anchor="t" bIns="91425" lIns="91425" spcFirstLastPara="1" rIns="91425" wrap="square" tIns="91425">
            <a:norm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 sz="2200">
                <a:solidFill>
                  <a:schemeClr val="dk1"/>
                </a:solidFill>
                <a:highlight>
                  <a:srgbClr val="FFFFFF"/>
                </a:highlight>
                <a:latin typeface="Times New Roman"/>
                <a:ea typeface="Times New Roman"/>
                <a:cs typeface="Times New Roman"/>
                <a:sym typeface="Times New Roman"/>
              </a:rPr>
              <a:t>SQL stands for Structured Query Language. It is used for storing and managing data in relational database management system.</a:t>
            </a:r>
            <a:endParaRPr sz="2200">
              <a:solidFill>
                <a:schemeClr val="dk1"/>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just">
              <a:lnSpc>
                <a:spcPct val="115000"/>
              </a:lnSpc>
              <a:spcBef>
                <a:spcPts val="1200"/>
              </a:spcBef>
              <a:spcAft>
                <a:spcPts val="0"/>
              </a:spcAft>
              <a:buClr>
                <a:schemeClr val="dk1"/>
              </a:buClr>
              <a:buSzPts val="2200"/>
              <a:buFont typeface="Times New Roman"/>
              <a:buChar char="●"/>
            </a:pPr>
            <a:r>
              <a:rPr lang="en" sz="2200">
                <a:solidFill>
                  <a:schemeClr val="dk1"/>
                </a:solidFill>
                <a:highlight>
                  <a:srgbClr val="FFFFFF"/>
                </a:highlight>
                <a:latin typeface="Times New Roman"/>
                <a:ea typeface="Times New Roman"/>
                <a:cs typeface="Times New Roman"/>
                <a:sym typeface="Times New Roman"/>
              </a:rPr>
              <a:t>It is a standard language for Relational Database System. It enables a user to create, read, update and delete relational databases and tables.</a:t>
            </a:r>
            <a:endParaRPr sz="2200">
              <a:solidFill>
                <a:schemeClr val="dk1"/>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200">
              <a:solidFill>
                <a:schemeClr val="dk1"/>
              </a:solidFill>
              <a:highlight>
                <a:srgbClr val="FFFFFF"/>
              </a:highlight>
              <a:latin typeface="Times New Roman"/>
              <a:ea typeface="Times New Roman"/>
              <a:cs typeface="Times New Roman"/>
              <a:sym typeface="Times New Roman"/>
            </a:endParaRPr>
          </a:p>
          <a:p>
            <a:pPr indent="-368300" lvl="0" marL="457200" rtl="0" algn="just">
              <a:lnSpc>
                <a:spcPct val="115000"/>
              </a:lnSpc>
              <a:spcBef>
                <a:spcPts val="1200"/>
              </a:spcBef>
              <a:spcAft>
                <a:spcPts val="0"/>
              </a:spcAft>
              <a:buClr>
                <a:schemeClr val="dk1"/>
              </a:buClr>
              <a:buSzPts val="2200"/>
              <a:buFont typeface="Times New Roman"/>
              <a:buChar char="●"/>
            </a:pPr>
            <a:r>
              <a:rPr lang="en" sz="2200">
                <a:solidFill>
                  <a:schemeClr val="dk1"/>
                </a:solidFill>
                <a:highlight>
                  <a:srgbClr val="FFFFFF"/>
                </a:highlight>
                <a:latin typeface="Times New Roman"/>
                <a:ea typeface="Times New Roman"/>
                <a:cs typeface="Times New Roman"/>
                <a:sym typeface="Times New Roman"/>
              </a:rPr>
              <a:t>SQL allows users to query the database in a number of ways, using English-like statements.</a:t>
            </a:r>
            <a:endParaRPr sz="2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0"/>
          <p:cNvPicPr preferRelativeResize="0"/>
          <p:nvPr/>
        </p:nvPicPr>
        <p:blipFill rotWithShape="1">
          <a:blip r:embed="rId3">
            <a:alphaModFix/>
          </a:blip>
          <a:srcRect b="0" l="0" r="0" t="0"/>
          <a:stretch/>
        </p:blipFill>
        <p:spPr>
          <a:xfrm>
            <a:off x="923925" y="952500"/>
            <a:ext cx="7296150" cy="323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311700" y="347025"/>
            <a:ext cx="8520600" cy="42219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1400"/>
              </a:spcBef>
              <a:spcAft>
                <a:spcPts val="0"/>
              </a:spcAft>
              <a:buSzPts val="1018"/>
              <a:buNone/>
            </a:pPr>
            <a:r>
              <a:rPr b="1" lang="en" sz="2612">
                <a:solidFill>
                  <a:schemeClr val="dk1"/>
                </a:solidFill>
                <a:highlight>
                  <a:srgbClr val="FFFFFF"/>
                </a:highlight>
                <a:latin typeface="Times New Roman"/>
                <a:ea typeface="Times New Roman"/>
                <a:cs typeface="Times New Roman"/>
                <a:sym typeface="Times New Roman"/>
              </a:rPr>
              <a:t>3. Intersect</a:t>
            </a:r>
            <a:endParaRPr b="1" sz="2612">
              <a:solidFill>
                <a:schemeClr val="dk1"/>
              </a:solidFill>
              <a:highlight>
                <a:srgbClr val="FFFFFF"/>
              </a:highlight>
              <a:latin typeface="Times New Roman"/>
              <a:ea typeface="Times New Roman"/>
              <a:cs typeface="Times New Roman"/>
              <a:sym typeface="Times New Roman"/>
            </a:endParaRPr>
          </a:p>
          <a:p>
            <a:pPr indent="0" lvl="0" marL="0" rtl="0" algn="just">
              <a:lnSpc>
                <a:spcPct val="110000"/>
              </a:lnSpc>
              <a:spcBef>
                <a:spcPts val="1400"/>
              </a:spcBef>
              <a:spcAft>
                <a:spcPts val="0"/>
              </a:spcAft>
              <a:buClr>
                <a:schemeClr val="dk1"/>
              </a:buClr>
              <a:buSzPts val="1018"/>
              <a:buFont typeface="Arial"/>
              <a:buNone/>
            </a:pPr>
            <a:r>
              <a:t/>
            </a:r>
            <a:endParaRPr b="1" sz="2612">
              <a:solidFill>
                <a:schemeClr val="dk1"/>
              </a:solidFill>
              <a:highlight>
                <a:srgbClr val="FFFFFF"/>
              </a:highlight>
              <a:latin typeface="Times New Roman"/>
              <a:ea typeface="Times New Roman"/>
              <a:cs typeface="Times New Roman"/>
              <a:sym typeface="Times New Roman"/>
            </a:endParaRPr>
          </a:p>
          <a:p>
            <a:pPr indent="-358298" lvl="0" marL="457200" marR="25400" rtl="0" algn="just">
              <a:lnSpc>
                <a:spcPct val="136250"/>
              </a:lnSpc>
              <a:spcBef>
                <a:spcPts val="1500"/>
              </a:spcBef>
              <a:spcAft>
                <a:spcPts val="0"/>
              </a:spcAft>
              <a:buClr>
                <a:schemeClr val="dk1"/>
              </a:buClr>
              <a:buSzPts val="2042"/>
              <a:buFont typeface="Times New Roman"/>
              <a:buChar char="●"/>
            </a:pPr>
            <a:r>
              <a:rPr lang="en" sz="2042">
                <a:solidFill>
                  <a:schemeClr val="dk1"/>
                </a:solidFill>
                <a:highlight>
                  <a:srgbClr val="FFFFFF"/>
                </a:highlight>
                <a:latin typeface="Times New Roman"/>
                <a:ea typeface="Times New Roman"/>
                <a:cs typeface="Times New Roman"/>
                <a:sym typeface="Times New Roman"/>
              </a:rPr>
              <a:t>It is used to combine two SELECT statements. The Intersect operation returns the common rows from both the SELECT statements.</a:t>
            </a:r>
            <a:endParaRPr sz="2042">
              <a:solidFill>
                <a:schemeClr val="dk1"/>
              </a:solidFill>
              <a:highlight>
                <a:srgbClr val="FFFFFF"/>
              </a:highlight>
              <a:latin typeface="Times New Roman"/>
              <a:ea typeface="Times New Roman"/>
              <a:cs typeface="Times New Roman"/>
              <a:sym typeface="Times New Roman"/>
            </a:endParaRPr>
          </a:p>
          <a:p>
            <a:pPr indent="-358298" lvl="0" marL="457200" marR="25400" rtl="0" algn="just">
              <a:lnSpc>
                <a:spcPct val="136250"/>
              </a:lnSpc>
              <a:spcBef>
                <a:spcPts val="0"/>
              </a:spcBef>
              <a:spcAft>
                <a:spcPts val="0"/>
              </a:spcAft>
              <a:buClr>
                <a:schemeClr val="dk1"/>
              </a:buClr>
              <a:buSzPts val="2042"/>
              <a:buFont typeface="Times New Roman"/>
              <a:buChar char="●"/>
            </a:pPr>
            <a:r>
              <a:rPr lang="en" sz="2042">
                <a:solidFill>
                  <a:schemeClr val="dk1"/>
                </a:solidFill>
                <a:highlight>
                  <a:srgbClr val="FFFFFF"/>
                </a:highlight>
                <a:latin typeface="Times New Roman"/>
                <a:ea typeface="Times New Roman"/>
                <a:cs typeface="Times New Roman"/>
                <a:sym typeface="Times New Roman"/>
              </a:rPr>
              <a:t>In the Intersect operation, the number of datatype and columns must be the same.</a:t>
            </a:r>
            <a:endParaRPr sz="2042">
              <a:solidFill>
                <a:schemeClr val="dk1"/>
              </a:solidFill>
              <a:highlight>
                <a:srgbClr val="FFFFFF"/>
              </a:highlight>
              <a:latin typeface="Times New Roman"/>
              <a:ea typeface="Times New Roman"/>
              <a:cs typeface="Times New Roman"/>
              <a:sym typeface="Times New Roman"/>
            </a:endParaRPr>
          </a:p>
          <a:p>
            <a:pPr indent="-358298" lvl="0" marL="457200" marR="25400" rtl="0" algn="just">
              <a:lnSpc>
                <a:spcPct val="136250"/>
              </a:lnSpc>
              <a:spcBef>
                <a:spcPts val="0"/>
              </a:spcBef>
              <a:spcAft>
                <a:spcPts val="0"/>
              </a:spcAft>
              <a:buClr>
                <a:schemeClr val="dk1"/>
              </a:buClr>
              <a:buSzPts val="2042"/>
              <a:buFont typeface="Times New Roman"/>
              <a:buChar char="●"/>
            </a:pPr>
            <a:r>
              <a:rPr lang="en" sz="2042">
                <a:solidFill>
                  <a:schemeClr val="dk1"/>
                </a:solidFill>
                <a:highlight>
                  <a:srgbClr val="FFFFFF"/>
                </a:highlight>
                <a:latin typeface="Times New Roman"/>
                <a:ea typeface="Times New Roman"/>
                <a:cs typeface="Times New Roman"/>
                <a:sym typeface="Times New Roman"/>
              </a:rPr>
              <a:t>It has no duplicates and it arranges the data in ascending order by default.</a:t>
            </a:r>
            <a:endParaRPr sz="2042">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1200"/>
              </a:spcBef>
              <a:spcAft>
                <a:spcPts val="1200"/>
              </a:spcAft>
              <a:buSzPts val="1018"/>
              <a:buNone/>
            </a:pPr>
            <a:r>
              <a:t/>
            </a:r>
            <a:endParaRPr sz="2597">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idx="1" type="body"/>
          </p:nvPr>
        </p:nvSpPr>
        <p:spPr>
          <a:xfrm>
            <a:off x="311700" y="223100"/>
            <a:ext cx="8520600" cy="4672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600">
                <a:solidFill>
                  <a:srgbClr val="333333"/>
                </a:solidFill>
                <a:highlight>
                  <a:srgbClr val="FFFFFF"/>
                </a:highlight>
                <a:latin typeface="Times New Roman"/>
                <a:ea typeface="Times New Roman"/>
                <a:cs typeface="Times New Roman"/>
                <a:sym typeface="Times New Roman"/>
              </a:rPr>
              <a:t>Syntax</a:t>
            </a:r>
            <a:endParaRPr b="1" sz="1600">
              <a:solidFill>
                <a:srgbClr val="333333"/>
              </a:solidFill>
              <a:highlight>
                <a:srgbClr val="FFFFFF"/>
              </a:highlight>
              <a:latin typeface="Times New Roman"/>
              <a:ea typeface="Times New Roman"/>
              <a:cs typeface="Times New Roman"/>
              <a:sym typeface="Times New Roman"/>
            </a:endParaRPr>
          </a:p>
          <a:p>
            <a:pPr indent="-330200" lvl="0" marL="457200" rtl="0" algn="just">
              <a:lnSpc>
                <a:spcPct val="15625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SELECT column_name FROM table1  </a:t>
            </a:r>
            <a:endParaRPr sz="1600">
              <a:solidFill>
                <a:schemeClr val="dk1"/>
              </a:solidFill>
              <a:latin typeface="Times New Roman"/>
              <a:ea typeface="Times New Roman"/>
              <a:cs typeface="Times New Roman"/>
              <a:sym typeface="Times New Roman"/>
            </a:endParaRPr>
          </a:p>
          <a:p>
            <a:pPr indent="-330200" lvl="0" marL="457200" rtl="0" algn="just">
              <a:lnSpc>
                <a:spcPct val="15625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INTERSECT  </a:t>
            </a:r>
            <a:endParaRPr sz="1600">
              <a:solidFill>
                <a:schemeClr val="dk1"/>
              </a:solidFill>
              <a:latin typeface="Times New Roman"/>
              <a:ea typeface="Times New Roman"/>
              <a:cs typeface="Times New Roman"/>
              <a:sym typeface="Times New Roman"/>
            </a:endParaRPr>
          </a:p>
          <a:p>
            <a:pPr indent="-330200" lvl="0" marL="457200" rtl="0" algn="just">
              <a:lnSpc>
                <a:spcPct val="15625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SELECT column_name FROM table2;  </a:t>
            </a:r>
            <a:endParaRPr b="1"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 sz="1600">
                <a:solidFill>
                  <a:srgbClr val="333333"/>
                </a:solidFill>
                <a:highlight>
                  <a:srgbClr val="FFFFFF"/>
                </a:highlight>
                <a:latin typeface="Times New Roman"/>
                <a:ea typeface="Times New Roman"/>
                <a:cs typeface="Times New Roman"/>
                <a:sym typeface="Times New Roman"/>
              </a:rPr>
              <a:t>Example:</a:t>
            </a:r>
            <a:endParaRPr b="1"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 sz="1600">
                <a:solidFill>
                  <a:srgbClr val="333333"/>
                </a:solidFill>
                <a:highlight>
                  <a:srgbClr val="FFFFFF"/>
                </a:highlight>
                <a:latin typeface="Times New Roman"/>
                <a:ea typeface="Times New Roman"/>
                <a:cs typeface="Times New Roman"/>
                <a:sym typeface="Times New Roman"/>
              </a:rPr>
              <a:t>Using the above First and Second table.</a:t>
            </a:r>
            <a:endParaRPr b="1"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Times New Roman"/>
                <a:ea typeface="Times New Roman"/>
                <a:cs typeface="Times New Roman"/>
                <a:sym typeface="Times New Roman"/>
              </a:rPr>
              <a:t>Intersect query will be:</a:t>
            </a:r>
            <a:endParaRPr sz="1600">
              <a:solidFill>
                <a:srgbClr val="333333"/>
              </a:solidFill>
              <a:highlight>
                <a:srgbClr val="FFFFFF"/>
              </a:highlight>
              <a:latin typeface="Times New Roman"/>
              <a:ea typeface="Times New Roman"/>
              <a:cs typeface="Times New Roman"/>
              <a:sym typeface="Times New Roman"/>
            </a:endParaRPr>
          </a:p>
          <a:p>
            <a:pPr indent="0" lvl="0" marL="457200" rtl="0" algn="just">
              <a:lnSpc>
                <a:spcPct val="156250"/>
              </a:lnSpc>
              <a:spcBef>
                <a:spcPts val="1200"/>
              </a:spcBef>
              <a:spcAft>
                <a:spcPts val="0"/>
              </a:spcAft>
              <a:buSzPts val="1800"/>
              <a:buNone/>
            </a:pPr>
            <a:r>
              <a:rPr lang="en" sz="1600">
                <a:solidFill>
                  <a:schemeClr val="dk1"/>
                </a:solidFill>
                <a:latin typeface="Times New Roman"/>
                <a:ea typeface="Times New Roman"/>
                <a:cs typeface="Times New Roman"/>
                <a:sym typeface="Times New Roman"/>
              </a:rPr>
              <a:t>SELECT * FROM First   </a:t>
            </a:r>
            <a:endParaRPr sz="16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INTERSECT  </a:t>
            </a:r>
            <a:endParaRPr sz="16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SELECT * FROM Second;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1200"/>
              </a:spcAft>
              <a:buSzPts val="1800"/>
              <a:buNone/>
            </a:pPr>
            <a:r>
              <a:t/>
            </a:r>
            <a:endParaRPr sz="2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b="0" l="0" r="0" t="0"/>
          <a:stretch/>
        </p:blipFill>
        <p:spPr>
          <a:xfrm>
            <a:off x="297450" y="1474875"/>
            <a:ext cx="8142850" cy="1701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idx="1" type="body"/>
          </p:nvPr>
        </p:nvSpPr>
        <p:spPr>
          <a:xfrm>
            <a:off x="311700" y="198300"/>
            <a:ext cx="8520600" cy="4370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400"/>
              </a:spcBef>
              <a:spcAft>
                <a:spcPts val="0"/>
              </a:spcAft>
              <a:buClr>
                <a:schemeClr val="dk1"/>
              </a:buClr>
              <a:buSzPts val="1100"/>
              <a:buFont typeface="Arial"/>
              <a:buNone/>
            </a:pPr>
            <a:r>
              <a:rPr b="1" lang="en" sz="2500">
                <a:solidFill>
                  <a:srgbClr val="222222"/>
                </a:solidFill>
                <a:highlight>
                  <a:srgbClr val="FFFFFF"/>
                </a:highlight>
                <a:latin typeface="Times New Roman"/>
                <a:ea typeface="Times New Roman"/>
                <a:cs typeface="Times New Roman"/>
                <a:sym typeface="Times New Roman"/>
              </a:rPr>
              <a:t>4. Minus</a:t>
            </a:r>
            <a:endParaRPr b="1" sz="2500">
              <a:solidFill>
                <a:srgbClr val="222222"/>
              </a:solidFill>
              <a:highlight>
                <a:srgbClr val="FFFFFF"/>
              </a:highlight>
              <a:latin typeface="Times New Roman"/>
              <a:ea typeface="Times New Roman"/>
              <a:cs typeface="Times New Roman"/>
              <a:sym typeface="Times New Roman"/>
            </a:endParaRPr>
          </a:p>
          <a:p>
            <a:pPr indent="-342900" lvl="0" marL="457200" marR="25400" rtl="0" algn="just">
              <a:lnSpc>
                <a:spcPct val="156250"/>
              </a:lnSpc>
              <a:spcBef>
                <a:spcPts val="150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It combines the result of two SELECT statements. Minus operator is used to display the rows which are present in the first query but absent in the second query.</a:t>
            </a:r>
            <a:endParaRPr>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625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It has no duplicates and data arranged in ascending order by default.</a:t>
            </a:r>
            <a:endParaRPr>
              <a:solidFill>
                <a:schemeClr val="dk1"/>
              </a:solidFill>
              <a:highlight>
                <a:srgbClr val="FFFFFF"/>
              </a:highlight>
              <a:latin typeface="Times New Roman"/>
              <a:ea typeface="Times New Roman"/>
              <a:cs typeface="Times New Roman"/>
              <a:sym typeface="Times New Roman"/>
            </a:endParaRPr>
          </a:p>
          <a:p>
            <a:pPr indent="0" lvl="0" marL="457200" marR="25400" rtl="0" algn="just">
              <a:lnSpc>
                <a:spcPct val="156250"/>
              </a:lnSpc>
              <a:spcBef>
                <a:spcPts val="150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
                <a:solidFill>
                  <a:srgbClr val="333333"/>
                </a:solidFill>
                <a:highlight>
                  <a:srgbClr val="FFFFFF"/>
                </a:highlight>
                <a:latin typeface="Times New Roman"/>
                <a:ea typeface="Times New Roman"/>
                <a:cs typeface="Times New Roman"/>
                <a:sym typeface="Times New Roman"/>
              </a:rPr>
              <a:t>Syntax:</a:t>
            </a:r>
            <a:endParaRPr b="1">
              <a:solidFill>
                <a:srgbClr val="333333"/>
              </a:solidFill>
              <a:highlight>
                <a:srgbClr val="FFFFFF"/>
              </a:highlight>
              <a:latin typeface="Times New Roman"/>
              <a:ea typeface="Times New Roman"/>
              <a:cs typeface="Times New Roman"/>
              <a:sym typeface="Times New Roman"/>
            </a:endParaRPr>
          </a:p>
          <a:p>
            <a:pPr indent="0" lvl="0" marL="457200" rtl="0" algn="just">
              <a:lnSpc>
                <a:spcPct val="156250"/>
              </a:lnSpc>
              <a:spcBef>
                <a:spcPts val="1200"/>
              </a:spcBef>
              <a:spcAft>
                <a:spcPts val="0"/>
              </a:spcAft>
              <a:buSzPts val="1800"/>
              <a:buNone/>
            </a:pPr>
            <a:r>
              <a:rPr lang="en">
                <a:solidFill>
                  <a:schemeClr val="dk1"/>
                </a:solidFill>
                <a:latin typeface="Times New Roman"/>
                <a:ea typeface="Times New Roman"/>
                <a:cs typeface="Times New Roman"/>
                <a:sym typeface="Times New Roman"/>
              </a:rPr>
              <a:t>SELECT column_name FROM table1  </a:t>
            </a:r>
            <a:endParaRPr>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MINUS  </a:t>
            </a:r>
            <a:endParaRPr>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SELECT column_name FROM table2;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1200"/>
              </a:spcAft>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idx="1" type="body"/>
          </p:nvPr>
        </p:nvSpPr>
        <p:spPr>
          <a:xfrm>
            <a:off x="311700" y="644475"/>
            <a:ext cx="8520600" cy="3924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SzPts val="1800"/>
              <a:buNone/>
            </a:pPr>
            <a:r>
              <a:rPr lang="en" sz="1900">
                <a:solidFill>
                  <a:srgbClr val="333333"/>
                </a:solidFill>
                <a:highlight>
                  <a:srgbClr val="FFFFFF"/>
                </a:highlight>
                <a:latin typeface="Times New Roman"/>
                <a:ea typeface="Times New Roman"/>
                <a:cs typeface="Times New Roman"/>
                <a:sym typeface="Times New Roman"/>
              </a:rPr>
              <a:t>Minus query will be:</a:t>
            </a:r>
            <a:endParaRPr sz="19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900">
              <a:solidFill>
                <a:srgbClr val="333333"/>
              </a:solidFill>
              <a:highlight>
                <a:srgbClr val="FFFFFF"/>
              </a:highlight>
              <a:latin typeface="Times New Roman"/>
              <a:ea typeface="Times New Roman"/>
              <a:cs typeface="Times New Roman"/>
              <a:sym typeface="Times New Roman"/>
            </a:endParaRPr>
          </a:p>
          <a:p>
            <a:pPr indent="0" lvl="0" marL="457200" rtl="0" algn="just">
              <a:lnSpc>
                <a:spcPct val="156250"/>
              </a:lnSpc>
              <a:spcBef>
                <a:spcPts val="1200"/>
              </a:spcBef>
              <a:spcAft>
                <a:spcPts val="0"/>
              </a:spcAft>
              <a:buSzPts val="1800"/>
              <a:buNone/>
            </a:pPr>
            <a:r>
              <a:rPr lang="en" sz="1900">
                <a:solidFill>
                  <a:schemeClr val="dk1"/>
                </a:solidFill>
                <a:latin typeface="Times New Roman"/>
                <a:ea typeface="Times New Roman"/>
                <a:cs typeface="Times New Roman"/>
                <a:sym typeface="Times New Roman"/>
              </a:rPr>
              <a:t>SELECT * FROM First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MINUS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SELECT * FROM Second;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1200"/>
              </a:spcAft>
              <a:buSzPts val="1800"/>
              <a:buNone/>
            </a:pPr>
            <a:r>
              <a:t/>
            </a:r>
            <a:endParaRPr sz="25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3">
            <a:alphaModFix/>
          </a:blip>
          <a:srcRect b="0" l="0" r="0" t="0"/>
          <a:stretch/>
        </p:blipFill>
        <p:spPr>
          <a:xfrm>
            <a:off x="672951" y="1301776"/>
            <a:ext cx="8050525" cy="209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134300"/>
            <a:ext cx="8520600" cy="671400"/>
          </a:xfrm>
          <a:prstGeom prst="rect">
            <a:avLst/>
          </a:prstGeom>
          <a:noFill/>
          <a:ln>
            <a:noFill/>
          </a:ln>
        </p:spPr>
        <p:txBody>
          <a:bodyPr anchorCtr="0" anchor="t" bIns="91425" lIns="91425" spcFirstLastPara="1" rIns="91425" wrap="square" tIns="91425">
            <a:noAutofit/>
          </a:bodyPr>
          <a:lstStyle/>
          <a:p>
            <a:pPr indent="0" lvl="0" marL="0" rtl="0" algn="ctr">
              <a:lnSpc>
                <a:spcPct val="138000"/>
              </a:lnSpc>
              <a:spcBef>
                <a:spcPts val="0"/>
              </a:spcBef>
              <a:spcAft>
                <a:spcPts val="0"/>
              </a:spcAft>
              <a:buSzPts val="990"/>
              <a:buNone/>
            </a:pPr>
            <a:r>
              <a:rPr b="1" lang="en" sz="2560">
                <a:solidFill>
                  <a:srgbClr val="272C37"/>
                </a:solidFill>
                <a:highlight>
                  <a:srgbClr val="FFFFFF"/>
                </a:highlight>
                <a:latin typeface="Times New Roman"/>
                <a:ea typeface="Times New Roman"/>
                <a:cs typeface="Times New Roman"/>
                <a:sym typeface="Times New Roman"/>
              </a:rPr>
              <a:t>SQL Aggregate Functions</a:t>
            </a:r>
            <a:endParaRPr b="1" sz="2560">
              <a:solidFill>
                <a:srgbClr val="272C37"/>
              </a:solidFill>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t/>
            </a:r>
            <a:endParaRPr b="1" sz="2920">
              <a:latin typeface="Times New Roman"/>
              <a:ea typeface="Times New Roman"/>
              <a:cs typeface="Times New Roman"/>
              <a:sym typeface="Times New Roman"/>
            </a:endParaRPr>
          </a:p>
        </p:txBody>
      </p:sp>
      <p:sp>
        <p:nvSpPr>
          <p:cNvPr id="199" name="Google Shape;199;p27"/>
          <p:cNvSpPr txBox="1"/>
          <p:nvPr>
            <p:ph idx="1" type="body"/>
          </p:nvPr>
        </p:nvSpPr>
        <p:spPr>
          <a:xfrm>
            <a:off x="311700" y="805700"/>
            <a:ext cx="8520600" cy="41766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1800"/>
              <a:buNone/>
            </a:pPr>
            <a:r>
              <a:rPr b="1" lang="en" sz="24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What is an Aggregate Function in SQL?</a:t>
            </a:r>
            <a:endParaRPr b="1" sz="3000">
              <a:solidFill>
                <a:schemeClr val="dk1"/>
              </a:solidFill>
              <a:latin typeface="Times New Roman"/>
              <a:ea typeface="Times New Roman"/>
              <a:cs typeface="Times New Roman"/>
              <a:sym typeface="Times New Roman"/>
            </a:endParaRPr>
          </a:p>
          <a:p>
            <a:pPr indent="-412750" lvl="0" marL="457200" rtl="0" algn="just">
              <a:lnSpc>
                <a:spcPct val="105000"/>
              </a:lnSpc>
              <a:spcBef>
                <a:spcPts val="1200"/>
              </a:spcBef>
              <a:spcAft>
                <a:spcPts val="0"/>
              </a:spcAft>
              <a:buClr>
                <a:schemeClr val="dk1"/>
              </a:buClr>
              <a:buSzPts val="2900"/>
              <a:buFont typeface="Times New Roman"/>
              <a:buChar char="●"/>
            </a:pPr>
            <a:r>
              <a:rPr lang="en" sz="2900">
                <a:solidFill>
                  <a:schemeClr val="dk1"/>
                </a:solidFill>
                <a:latin typeface="Times New Roman"/>
                <a:ea typeface="Times New Roman"/>
                <a:cs typeface="Times New Roman"/>
                <a:sym typeface="Times New Roman"/>
              </a:rPr>
              <a:t>An aggregate function in SQL returns one value after calculating multiple values of a column. We often use aggregate functions with the GROUP BY and HAVING clauses of the SELECT statement.</a:t>
            </a:r>
            <a:endParaRPr sz="2900">
              <a:solidFill>
                <a:schemeClr val="dk1"/>
              </a:solidFill>
              <a:latin typeface="Times New Roman"/>
              <a:ea typeface="Times New Roman"/>
              <a:cs typeface="Times New Roman"/>
              <a:sym typeface="Times New Roman"/>
            </a:endParaRPr>
          </a:p>
          <a:p>
            <a:pPr indent="-374650" lvl="1" marL="914400" rtl="0" algn="just">
              <a:lnSpc>
                <a:spcPct val="105000"/>
              </a:lnSpc>
              <a:spcBef>
                <a:spcPts val="0"/>
              </a:spcBef>
              <a:spcAft>
                <a:spcPts val="0"/>
              </a:spcAft>
              <a:buSzPts val="2300"/>
              <a:buFont typeface="Times New Roman"/>
              <a:buChar char="○"/>
            </a:pPr>
            <a:r>
              <a:rPr lang="en" sz="23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COUNT() Function</a:t>
            </a:r>
            <a:endParaRPr sz="2900">
              <a:solidFill>
                <a:schemeClr val="dk1"/>
              </a:solidFill>
              <a:latin typeface="Times New Roman"/>
              <a:ea typeface="Times New Roman"/>
              <a:cs typeface="Times New Roman"/>
              <a:sym typeface="Times New Roman"/>
            </a:endParaRPr>
          </a:p>
          <a:p>
            <a:pPr indent="-374650" lvl="1" marL="914400" rtl="0" algn="just">
              <a:lnSpc>
                <a:spcPct val="105000"/>
              </a:lnSpc>
              <a:spcBef>
                <a:spcPts val="0"/>
              </a:spcBef>
              <a:spcAft>
                <a:spcPts val="0"/>
              </a:spcAft>
              <a:buSzPts val="2300"/>
              <a:buFont typeface="Times New Roman"/>
              <a:buChar char="○"/>
            </a:pPr>
            <a:r>
              <a:rPr lang="en" sz="23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SUM() Function</a:t>
            </a:r>
            <a:endParaRPr sz="2900">
              <a:solidFill>
                <a:schemeClr val="dk1"/>
              </a:solidFill>
              <a:latin typeface="Times New Roman"/>
              <a:ea typeface="Times New Roman"/>
              <a:cs typeface="Times New Roman"/>
              <a:sym typeface="Times New Roman"/>
            </a:endParaRPr>
          </a:p>
          <a:p>
            <a:pPr indent="-374650" lvl="1" marL="914400" rtl="0" algn="just">
              <a:lnSpc>
                <a:spcPct val="105000"/>
              </a:lnSpc>
              <a:spcBef>
                <a:spcPts val="0"/>
              </a:spcBef>
              <a:spcAft>
                <a:spcPts val="0"/>
              </a:spcAft>
              <a:buSzPts val="2300"/>
              <a:buFont typeface="Times New Roman"/>
              <a:buChar char="○"/>
            </a:pPr>
            <a:r>
              <a:rPr lang="en" sz="23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AVG() Function</a:t>
            </a:r>
            <a:endParaRPr sz="2900">
              <a:solidFill>
                <a:schemeClr val="dk1"/>
              </a:solidFill>
              <a:latin typeface="Times New Roman"/>
              <a:ea typeface="Times New Roman"/>
              <a:cs typeface="Times New Roman"/>
              <a:sym typeface="Times New Roman"/>
            </a:endParaRPr>
          </a:p>
          <a:p>
            <a:pPr indent="-374650" lvl="1" marL="914400" rtl="0" algn="just">
              <a:lnSpc>
                <a:spcPct val="105000"/>
              </a:lnSpc>
              <a:spcBef>
                <a:spcPts val="0"/>
              </a:spcBef>
              <a:spcAft>
                <a:spcPts val="0"/>
              </a:spcAft>
              <a:buSzPts val="2300"/>
              <a:buFont typeface="Times New Roman"/>
              <a:buChar char="○"/>
            </a:pPr>
            <a:r>
              <a:rPr lang="en" sz="23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MIN() Function</a:t>
            </a:r>
            <a:endParaRPr sz="29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 type="body"/>
          </p:nvPr>
        </p:nvSpPr>
        <p:spPr>
          <a:xfrm>
            <a:off x="311700" y="147725"/>
            <a:ext cx="8520600" cy="47541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4800"/>
              </a:spcBef>
              <a:spcAft>
                <a:spcPts val="0"/>
              </a:spcAft>
              <a:buClr>
                <a:schemeClr val="dk1"/>
              </a:buClr>
              <a:buSzPts val="2300"/>
              <a:buFont typeface="Times New Roman"/>
              <a:buChar char="●"/>
            </a:pPr>
            <a:r>
              <a:rPr b="1" lang="en" sz="2300">
                <a:solidFill>
                  <a:schemeClr val="dk1"/>
                </a:solidFill>
                <a:highlight>
                  <a:srgbClr val="FFFFFF"/>
                </a:highlight>
                <a:latin typeface="Times New Roman"/>
                <a:ea typeface="Times New Roman"/>
                <a:cs typeface="Times New Roman"/>
                <a:sym typeface="Times New Roman"/>
              </a:rPr>
              <a:t>COUNT() Function</a:t>
            </a:r>
            <a:endParaRPr b="1" sz="2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The COUNT() function returns the number of rows in a database table.</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t/>
            </a:r>
            <a:endParaRPr b="1" sz="2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rPr b="1" lang="en" sz="2200">
                <a:solidFill>
                  <a:schemeClr val="dk1"/>
                </a:solidFill>
                <a:highlight>
                  <a:srgbClr val="FFFFFF"/>
                </a:highlight>
                <a:latin typeface="Times New Roman"/>
                <a:ea typeface="Times New Roman"/>
                <a:cs typeface="Times New Roman"/>
                <a:sym typeface="Times New Roman"/>
              </a:rPr>
              <a:t>Syntax:</a:t>
            </a:r>
            <a:endParaRPr b="1" sz="22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20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COUNT(*)  </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20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or  </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20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COUNT( [ALL|DISTINCT] expression )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1200"/>
              </a:spcAft>
              <a:buSzPts val="18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9"/>
          <p:cNvPicPr preferRelativeResize="0"/>
          <p:nvPr/>
        </p:nvPicPr>
        <p:blipFill rotWithShape="1">
          <a:blip r:embed="rId3">
            <a:alphaModFix/>
          </a:blip>
          <a:srcRect b="0" l="0" r="0" t="0"/>
          <a:stretch/>
        </p:blipFill>
        <p:spPr>
          <a:xfrm>
            <a:off x="1291225" y="134300"/>
            <a:ext cx="6524749" cy="484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idx="1" type="body"/>
          </p:nvPr>
        </p:nvSpPr>
        <p:spPr>
          <a:xfrm>
            <a:off x="311700" y="363250"/>
            <a:ext cx="8520600" cy="45495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SQL follows the following rules:</a:t>
            </a:r>
            <a:endParaRPr sz="23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12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Structure query language is not case sensitive. Generally, keywords of SQL are written in uppercase.</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Statements of SQL are dependent on text lines. We can use a single SQL statement on one or multiple text line.</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Using the SQL statements, you can perform most of the actions in a database.</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SQL depends on tuple relational calculus and relational algebra</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0"/>
          <p:cNvPicPr preferRelativeResize="0"/>
          <p:nvPr/>
        </p:nvPicPr>
        <p:blipFill rotWithShape="1">
          <a:blip r:embed="rId3">
            <a:alphaModFix/>
          </a:blip>
          <a:srcRect b="0" l="0" r="0" t="0"/>
          <a:stretch/>
        </p:blipFill>
        <p:spPr>
          <a:xfrm>
            <a:off x="1104900" y="255150"/>
            <a:ext cx="7570476" cy="4619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 type="body"/>
          </p:nvPr>
        </p:nvSpPr>
        <p:spPr>
          <a:xfrm>
            <a:off x="311700" y="241725"/>
            <a:ext cx="8520600" cy="46869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chemeClr val="dk1"/>
              </a:buClr>
              <a:buSzPts val="2500"/>
              <a:buFont typeface="Times New Roman"/>
              <a:buChar char="●"/>
            </a:pPr>
            <a:r>
              <a:rPr b="1" lang="en" sz="2500">
                <a:solidFill>
                  <a:schemeClr val="dk1"/>
                </a:solidFill>
                <a:latin typeface="Times New Roman"/>
                <a:ea typeface="Times New Roman"/>
                <a:cs typeface="Times New Roman"/>
                <a:sym typeface="Times New Roman"/>
              </a:rPr>
              <a:t>SUM() Function</a:t>
            </a:r>
            <a:endParaRPr b="1"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500">
                <a:solidFill>
                  <a:schemeClr val="dk1"/>
                </a:solidFill>
                <a:latin typeface="Times New Roman"/>
                <a:ea typeface="Times New Roman"/>
                <a:cs typeface="Times New Roman"/>
                <a:sym typeface="Times New Roman"/>
              </a:rPr>
              <a:t>The SUM() function returns the total sum of a numeric column.</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b="1"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 sz="2500">
                <a:solidFill>
                  <a:schemeClr val="dk1"/>
                </a:solidFill>
                <a:latin typeface="Times New Roman"/>
                <a:ea typeface="Times New Roman"/>
                <a:cs typeface="Times New Roman"/>
                <a:sym typeface="Times New Roman"/>
              </a:rPr>
              <a:t>Syntax:</a:t>
            </a:r>
            <a:endParaRPr b="1"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500">
                <a:solidFill>
                  <a:schemeClr val="dk1"/>
                </a:solidFill>
                <a:latin typeface="Times New Roman"/>
                <a:ea typeface="Times New Roman"/>
                <a:cs typeface="Times New Roman"/>
                <a:sym typeface="Times New Roman"/>
              </a:rPr>
              <a:t>SUM()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500">
                <a:solidFill>
                  <a:schemeClr val="dk1"/>
                </a:solidFill>
                <a:latin typeface="Times New Roman"/>
                <a:ea typeface="Times New Roman"/>
                <a:cs typeface="Times New Roman"/>
                <a:sym typeface="Times New Roman"/>
              </a:rPr>
              <a:t>or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500">
                <a:solidFill>
                  <a:schemeClr val="dk1"/>
                </a:solidFill>
                <a:latin typeface="Times New Roman"/>
                <a:ea typeface="Times New Roman"/>
                <a:cs typeface="Times New Roman"/>
                <a:sym typeface="Times New Roman"/>
              </a:rPr>
              <a:t>SUM( [ALL|DISTINCT] expression )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3">
            <a:alphaModFix/>
          </a:blip>
          <a:srcRect b="0" l="0" r="0" t="0"/>
          <a:stretch/>
        </p:blipFill>
        <p:spPr>
          <a:xfrm>
            <a:off x="174575" y="738625"/>
            <a:ext cx="8873149" cy="3894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3"/>
          <p:cNvPicPr preferRelativeResize="0"/>
          <p:nvPr/>
        </p:nvPicPr>
        <p:blipFill rotWithShape="1">
          <a:blip r:embed="rId3">
            <a:alphaModFix/>
          </a:blip>
          <a:srcRect b="0" l="0" r="0" t="0"/>
          <a:stretch/>
        </p:blipFill>
        <p:spPr>
          <a:xfrm>
            <a:off x="957263" y="147638"/>
            <a:ext cx="7229475" cy="4848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4"/>
          <p:cNvPicPr preferRelativeResize="0"/>
          <p:nvPr/>
        </p:nvPicPr>
        <p:blipFill rotWithShape="1">
          <a:blip r:embed="rId3">
            <a:alphaModFix/>
          </a:blip>
          <a:srcRect b="0" l="0" r="0" t="0"/>
          <a:stretch/>
        </p:blipFill>
        <p:spPr>
          <a:xfrm>
            <a:off x="728400" y="564050"/>
            <a:ext cx="7154726" cy="3518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idx="1" type="body"/>
          </p:nvPr>
        </p:nvSpPr>
        <p:spPr>
          <a:xfrm>
            <a:off x="311700" y="335750"/>
            <a:ext cx="8520600" cy="4233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AVG() Function</a:t>
            </a:r>
            <a:endParaRPr b="1"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The AVG() function calculates the average of a set of values.</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 sz="2200">
                <a:solidFill>
                  <a:schemeClr val="dk1"/>
                </a:solidFill>
                <a:latin typeface="Times New Roman"/>
                <a:ea typeface="Times New Roman"/>
                <a:cs typeface="Times New Roman"/>
                <a:sym typeface="Times New Roman"/>
              </a:rPr>
              <a:t>Syntax:</a:t>
            </a:r>
            <a:endParaRPr b="1"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AVG()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or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200">
                <a:solidFill>
                  <a:schemeClr val="dk1"/>
                </a:solidFill>
                <a:latin typeface="Times New Roman"/>
                <a:ea typeface="Times New Roman"/>
                <a:cs typeface="Times New Roman"/>
                <a:sym typeface="Times New Roman"/>
              </a:rPr>
              <a:t>AVG( [ALL|DISTINCT] expression )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6"/>
          <p:cNvPicPr preferRelativeResize="0"/>
          <p:nvPr/>
        </p:nvPicPr>
        <p:blipFill rotWithShape="1">
          <a:blip r:embed="rId3">
            <a:alphaModFix/>
          </a:blip>
          <a:srcRect b="0" l="0" r="0" t="0"/>
          <a:stretch/>
        </p:blipFill>
        <p:spPr>
          <a:xfrm>
            <a:off x="676025" y="429749"/>
            <a:ext cx="8052600" cy="4149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1" type="body"/>
          </p:nvPr>
        </p:nvSpPr>
        <p:spPr>
          <a:xfrm>
            <a:off x="311700" y="282025"/>
            <a:ext cx="8520600" cy="4287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Times New Roman"/>
              <a:buChar char="●"/>
            </a:pPr>
            <a:r>
              <a:rPr b="1" lang="en" sz="2200">
                <a:solidFill>
                  <a:schemeClr val="dk1"/>
                </a:solidFill>
                <a:latin typeface="Times New Roman"/>
                <a:ea typeface="Times New Roman"/>
                <a:cs typeface="Times New Roman"/>
                <a:sym typeface="Times New Roman"/>
              </a:rPr>
              <a:t>MIN() Function</a:t>
            </a:r>
            <a:endParaRPr b="1"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The MIN() aggregate function returns the lowest value (minimum) in a set of non-NULL values.</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Syntax:</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MIN()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or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200">
                <a:solidFill>
                  <a:schemeClr val="dk1"/>
                </a:solidFill>
                <a:latin typeface="Times New Roman"/>
                <a:ea typeface="Times New Roman"/>
                <a:cs typeface="Times New Roman"/>
                <a:sym typeface="Times New Roman"/>
              </a:rPr>
              <a:t>MIN( [ALL|DISTINCT] expression )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8"/>
          <p:cNvPicPr preferRelativeResize="0"/>
          <p:nvPr/>
        </p:nvPicPr>
        <p:blipFill rotWithShape="1">
          <a:blip r:embed="rId3">
            <a:alphaModFix/>
          </a:blip>
          <a:srcRect b="0" l="0" r="0" t="0"/>
          <a:stretch/>
        </p:blipFill>
        <p:spPr>
          <a:xfrm>
            <a:off x="346550" y="320675"/>
            <a:ext cx="8575824" cy="4272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idx="1" type="body"/>
          </p:nvPr>
        </p:nvSpPr>
        <p:spPr>
          <a:xfrm>
            <a:off x="311700" y="308875"/>
            <a:ext cx="8520600" cy="42600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4800"/>
              </a:spcBef>
              <a:spcAft>
                <a:spcPts val="0"/>
              </a:spcAft>
              <a:buClr>
                <a:schemeClr val="dk1"/>
              </a:buClr>
              <a:buSzPts val="2500"/>
              <a:buFont typeface="Times New Roman"/>
              <a:buChar char="●"/>
            </a:pPr>
            <a:r>
              <a:rPr b="1" lang="en" sz="2500">
                <a:solidFill>
                  <a:schemeClr val="dk1"/>
                </a:solidFill>
                <a:highlight>
                  <a:srgbClr val="FFFFFF"/>
                </a:highlight>
                <a:latin typeface="Times New Roman"/>
                <a:ea typeface="Times New Roman"/>
                <a:cs typeface="Times New Roman"/>
                <a:sym typeface="Times New Roman"/>
              </a:rPr>
              <a:t>MAX() Function</a:t>
            </a:r>
            <a:endParaRPr b="1" sz="2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Clr>
                <a:schemeClr val="dk1"/>
              </a:buClr>
              <a:buSzPts val="1100"/>
              <a:buFont typeface="Arial"/>
              <a:buNone/>
            </a:pPr>
            <a:r>
              <a:rPr lang="en" sz="2000">
                <a:solidFill>
                  <a:schemeClr val="dk1"/>
                </a:solidFill>
                <a:highlight>
                  <a:srgbClr val="FFFFFF"/>
                </a:highlight>
                <a:latin typeface="Times New Roman"/>
                <a:ea typeface="Times New Roman"/>
                <a:cs typeface="Times New Roman"/>
                <a:sym typeface="Times New Roman"/>
              </a:rPr>
              <a:t>The MAX() aggregate function returns the highest value (maximum) in a set of non-NULL values.</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rPr b="1" lang="en" sz="2000">
                <a:solidFill>
                  <a:schemeClr val="dk1"/>
                </a:solidFill>
                <a:highlight>
                  <a:srgbClr val="FFFFFF"/>
                </a:highlight>
                <a:latin typeface="Times New Roman"/>
                <a:ea typeface="Times New Roman"/>
                <a:cs typeface="Times New Roman"/>
                <a:sym typeface="Times New Roman"/>
              </a:rPr>
              <a:t>Syntax:</a:t>
            </a:r>
            <a:endParaRPr b="1"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rPr lang="en" sz="2000">
                <a:solidFill>
                  <a:schemeClr val="dk1"/>
                </a:solidFill>
                <a:highlight>
                  <a:srgbClr val="FFFFFF"/>
                </a:highlight>
                <a:latin typeface="Times New Roman"/>
                <a:ea typeface="Times New Roman"/>
                <a:cs typeface="Times New Roman"/>
                <a:sym typeface="Times New Roman"/>
              </a:rPr>
              <a:t>AVG()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rPr lang="en" sz="2000">
                <a:solidFill>
                  <a:schemeClr val="dk1"/>
                </a:solidFill>
                <a:highlight>
                  <a:srgbClr val="FFFFFF"/>
                </a:highlight>
                <a:latin typeface="Times New Roman"/>
                <a:ea typeface="Times New Roman"/>
                <a:cs typeface="Times New Roman"/>
                <a:sym typeface="Times New Roman"/>
              </a:rPr>
              <a:t>or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rPr lang="en" sz="2000">
                <a:solidFill>
                  <a:schemeClr val="dk1"/>
                </a:solidFill>
                <a:highlight>
                  <a:srgbClr val="FFFFFF"/>
                </a:highlight>
                <a:latin typeface="Times New Roman"/>
                <a:ea typeface="Times New Roman"/>
                <a:cs typeface="Times New Roman"/>
                <a:sym typeface="Times New Roman"/>
              </a:rPr>
              <a:t>AVG( [ALL|DISTINCT] expression )  </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1200"/>
              </a:spcAft>
              <a:buSzPts val="1800"/>
              <a:buNone/>
            </a:pPr>
            <a:r>
              <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4"/>
          <p:cNvPicPr preferRelativeResize="0"/>
          <p:nvPr/>
        </p:nvPicPr>
        <p:blipFill rotWithShape="1">
          <a:blip r:embed="rId3">
            <a:alphaModFix/>
          </a:blip>
          <a:srcRect b="0" l="0" r="0" t="0"/>
          <a:stretch/>
        </p:blipFill>
        <p:spPr>
          <a:xfrm>
            <a:off x="1471613" y="242888"/>
            <a:ext cx="6200775" cy="4657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0"/>
          <p:cNvPicPr preferRelativeResize="0"/>
          <p:nvPr/>
        </p:nvPicPr>
        <p:blipFill rotWithShape="1">
          <a:blip r:embed="rId3">
            <a:alphaModFix/>
          </a:blip>
          <a:srcRect b="0" l="0" r="0" t="0"/>
          <a:stretch/>
        </p:blipFill>
        <p:spPr>
          <a:xfrm>
            <a:off x="429750" y="523750"/>
            <a:ext cx="8198250" cy="4351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235475"/>
            <a:ext cx="8520600" cy="7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b="1" lang="en" sz="2620">
                <a:latin typeface="Times New Roman"/>
                <a:ea typeface="Times New Roman"/>
                <a:cs typeface="Times New Roman"/>
                <a:sym typeface="Times New Roman"/>
              </a:rPr>
              <a:t>Complex Retrieval Queries using Group By</a:t>
            </a:r>
            <a:endParaRPr b="1" sz="262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t/>
            </a:r>
            <a:endParaRPr b="1" sz="2620">
              <a:latin typeface="Times New Roman"/>
              <a:ea typeface="Times New Roman"/>
              <a:cs typeface="Times New Roman"/>
              <a:sym typeface="Times New Roman"/>
            </a:endParaRPr>
          </a:p>
        </p:txBody>
      </p:sp>
      <p:sp>
        <p:nvSpPr>
          <p:cNvPr id="270" name="Google Shape;270;p41"/>
          <p:cNvSpPr txBox="1"/>
          <p:nvPr>
            <p:ph idx="1" type="body"/>
          </p:nvPr>
        </p:nvSpPr>
        <p:spPr>
          <a:xfrm>
            <a:off x="311700" y="1152475"/>
            <a:ext cx="8520600" cy="3768000"/>
          </a:xfrm>
          <a:prstGeom prst="rect">
            <a:avLst/>
          </a:prstGeom>
          <a:noFill/>
          <a:ln>
            <a:noFill/>
          </a:ln>
        </p:spPr>
        <p:txBody>
          <a:bodyPr anchorCtr="0" anchor="t" bIns="91425" lIns="91425" spcFirstLastPara="1" rIns="91425" wrap="square" tIns="91425">
            <a:normAutofit/>
          </a:bodyPr>
          <a:lstStyle/>
          <a:p>
            <a:pPr indent="-358775" lvl="0" marL="457200" rtl="0" algn="just">
              <a:lnSpc>
                <a:spcPct val="115000"/>
              </a:lnSpc>
              <a:spcBef>
                <a:spcPts val="0"/>
              </a:spcBef>
              <a:spcAft>
                <a:spcPts val="0"/>
              </a:spcAft>
              <a:buClr>
                <a:srgbClr val="222222"/>
              </a:buClr>
              <a:buSzPts val="2050"/>
              <a:buFont typeface="Times New Roman"/>
              <a:buChar char="●"/>
            </a:pPr>
            <a:r>
              <a:rPr lang="en" sz="2050">
                <a:solidFill>
                  <a:srgbClr val="222222"/>
                </a:solidFill>
                <a:highlight>
                  <a:srgbClr val="FFFFFF"/>
                </a:highlight>
                <a:latin typeface="Times New Roman"/>
                <a:ea typeface="Times New Roman"/>
                <a:cs typeface="Times New Roman"/>
                <a:sym typeface="Times New Roman"/>
              </a:rPr>
              <a:t>The GROUP BY clause is a SQL command that is used to </a:t>
            </a:r>
            <a:r>
              <a:rPr b="1" lang="en" sz="2050">
                <a:solidFill>
                  <a:srgbClr val="222222"/>
                </a:solidFill>
                <a:highlight>
                  <a:srgbClr val="FFFFFF"/>
                </a:highlight>
                <a:latin typeface="Times New Roman"/>
                <a:ea typeface="Times New Roman"/>
                <a:cs typeface="Times New Roman"/>
                <a:sym typeface="Times New Roman"/>
              </a:rPr>
              <a:t>group rows that have the same values</a:t>
            </a:r>
            <a:r>
              <a:rPr lang="en" sz="2050">
                <a:solidFill>
                  <a:srgbClr val="222222"/>
                </a:solidFill>
                <a:highlight>
                  <a:srgbClr val="FFFFFF"/>
                </a:highlight>
                <a:latin typeface="Times New Roman"/>
                <a:ea typeface="Times New Roman"/>
                <a:cs typeface="Times New Roman"/>
                <a:sym typeface="Times New Roman"/>
              </a:rPr>
              <a:t>.</a:t>
            </a:r>
            <a:endParaRPr sz="2050">
              <a:solidFill>
                <a:srgbClr val="222222"/>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rPr lang="en" sz="2050">
                <a:solidFill>
                  <a:srgbClr val="222222"/>
                </a:solidFill>
                <a:highlight>
                  <a:srgbClr val="FFFFFF"/>
                </a:highlight>
                <a:latin typeface="Times New Roman"/>
                <a:ea typeface="Times New Roman"/>
                <a:cs typeface="Times New Roman"/>
                <a:sym typeface="Times New Roman"/>
              </a:rPr>
              <a:t> </a:t>
            </a:r>
            <a:endParaRPr sz="2050">
              <a:solidFill>
                <a:srgbClr val="222222"/>
              </a:solidFill>
              <a:highlight>
                <a:srgbClr val="FFFFFF"/>
              </a:highlight>
              <a:latin typeface="Times New Roman"/>
              <a:ea typeface="Times New Roman"/>
              <a:cs typeface="Times New Roman"/>
              <a:sym typeface="Times New Roman"/>
            </a:endParaRPr>
          </a:p>
          <a:p>
            <a:pPr indent="-358775" lvl="0" marL="457200" rtl="0" algn="just">
              <a:lnSpc>
                <a:spcPct val="115000"/>
              </a:lnSpc>
              <a:spcBef>
                <a:spcPts val="1200"/>
              </a:spcBef>
              <a:spcAft>
                <a:spcPts val="0"/>
              </a:spcAft>
              <a:buClr>
                <a:srgbClr val="222222"/>
              </a:buClr>
              <a:buSzPts val="2050"/>
              <a:buFont typeface="Times New Roman"/>
              <a:buChar char="●"/>
            </a:pPr>
            <a:r>
              <a:rPr lang="en" sz="2050">
                <a:solidFill>
                  <a:srgbClr val="222222"/>
                </a:solidFill>
                <a:highlight>
                  <a:srgbClr val="FFFFFF"/>
                </a:highlight>
                <a:latin typeface="Times New Roman"/>
                <a:ea typeface="Times New Roman"/>
                <a:cs typeface="Times New Roman"/>
                <a:sym typeface="Times New Roman"/>
              </a:rPr>
              <a:t>The GROUP BY clause is used in the SELECT statement.</a:t>
            </a:r>
            <a:endParaRPr sz="2050">
              <a:solidFill>
                <a:srgbClr val="222222"/>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50">
              <a:solidFill>
                <a:srgbClr val="222222"/>
              </a:solidFill>
              <a:highlight>
                <a:srgbClr val="FFFFFF"/>
              </a:highlight>
              <a:latin typeface="Times New Roman"/>
              <a:ea typeface="Times New Roman"/>
              <a:cs typeface="Times New Roman"/>
              <a:sym typeface="Times New Roman"/>
            </a:endParaRPr>
          </a:p>
          <a:p>
            <a:pPr indent="-358775" lvl="0" marL="457200" rtl="0" algn="just">
              <a:lnSpc>
                <a:spcPct val="115000"/>
              </a:lnSpc>
              <a:spcBef>
                <a:spcPts val="1200"/>
              </a:spcBef>
              <a:spcAft>
                <a:spcPts val="0"/>
              </a:spcAft>
              <a:buClr>
                <a:srgbClr val="222222"/>
              </a:buClr>
              <a:buSzPts val="2050"/>
              <a:buFont typeface="Times New Roman"/>
              <a:buChar char="●"/>
            </a:pPr>
            <a:r>
              <a:rPr lang="en" sz="2050">
                <a:solidFill>
                  <a:srgbClr val="222222"/>
                </a:solidFill>
                <a:highlight>
                  <a:srgbClr val="FFFFFF"/>
                </a:highlight>
                <a:latin typeface="Times New Roman"/>
                <a:ea typeface="Times New Roman"/>
                <a:cs typeface="Times New Roman"/>
                <a:sym typeface="Times New Roman"/>
              </a:rPr>
              <a:t>The queries that contain the GROUP BY clause are called grouped queries and only return a single row for every grouped item.</a:t>
            </a:r>
            <a:endParaRPr sz="205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idx="1" type="body"/>
          </p:nvPr>
        </p:nvSpPr>
        <p:spPr>
          <a:xfrm>
            <a:off x="311700" y="297450"/>
            <a:ext cx="8520600" cy="4623000"/>
          </a:xfrm>
          <a:prstGeom prst="rect">
            <a:avLst/>
          </a:prstGeom>
          <a:noFill/>
          <a:ln>
            <a:noFill/>
          </a:ln>
        </p:spPr>
        <p:txBody>
          <a:bodyPr anchorCtr="0" anchor="t" bIns="91425" lIns="91425" spcFirstLastPara="1" rIns="91425" wrap="square" tIns="91425">
            <a:noAutofit/>
          </a:bodyPr>
          <a:lstStyle/>
          <a:p>
            <a:pPr indent="0" lvl="0" marL="0" rtl="0" algn="just">
              <a:lnSpc>
                <a:spcPct val="133846"/>
              </a:lnSpc>
              <a:spcBef>
                <a:spcPts val="1800"/>
              </a:spcBef>
              <a:spcAft>
                <a:spcPts val="0"/>
              </a:spcAft>
              <a:buClr>
                <a:schemeClr val="dk1"/>
              </a:buClr>
              <a:buSzPts val="1100"/>
              <a:buFont typeface="Arial"/>
              <a:buNone/>
            </a:pPr>
            <a:r>
              <a:rPr b="1" lang="en" sz="2950">
                <a:solidFill>
                  <a:srgbClr val="222222"/>
                </a:solidFill>
                <a:highlight>
                  <a:srgbClr val="FFFFFF"/>
                </a:highlight>
                <a:latin typeface="Times New Roman"/>
                <a:ea typeface="Times New Roman"/>
                <a:cs typeface="Times New Roman"/>
                <a:sym typeface="Times New Roman"/>
              </a:rPr>
              <a:t>SQL GROUP BY Syntax</a:t>
            </a:r>
            <a:endParaRPr b="1" sz="2950">
              <a:solidFill>
                <a:srgbClr val="222222"/>
              </a:solidFill>
              <a:highlight>
                <a:srgbClr val="FFFFFF"/>
              </a:highlight>
              <a:latin typeface="Times New Roman"/>
              <a:ea typeface="Times New Roman"/>
              <a:cs typeface="Times New Roman"/>
              <a:sym typeface="Times New Roman"/>
            </a:endParaRPr>
          </a:p>
          <a:p>
            <a:pPr indent="0" lvl="0" marL="0" rtl="0" algn="just">
              <a:lnSpc>
                <a:spcPct val="95000"/>
              </a:lnSpc>
              <a:spcBef>
                <a:spcPts val="900"/>
              </a:spcBef>
              <a:spcAft>
                <a:spcPts val="0"/>
              </a:spcAft>
              <a:buClr>
                <a:schemeClr val="dk1"/>
              </a:buClr>
              <a:buSzPts val="1100"/>
              <a:buFont typeface="Arial"/>
              <a:buNone/>
            </a:pPr>
            <a:r>
              <a:t/>
            </a:r>
            <a:endParaRPr sz="2350">
              <a:solidFill>
                <a:srgbClr val="222222"/>
              </a:solidFill>
              <a:highlight>
                <a:srgbClr val="FFFFFF"/>
              </a:highlight>
              <a:latin typeface="Times New Roman"/>
              <a:ea typeface="Times New Roman"/>
              <a:cs typeface="Times New Roman"/>
              <a:sym typeface="Times New Roman"/>
            </a:endParaRPr>
          </a:p>
          <a:p>
            <a:pPr indent="0" lvl="0" marL="254000" marR="254000" rtl="0" algn="l">
              <a:lnSpc>
                <a:spcPct val="140000"/>
              </a:lnSpc>
              <a:spcBef>
                <a:spcPts val="0"/>
              </a:spcBef>
              <a:spcAft>
                <a:spcPts val="0"/>
              </a:spcAft>
              <a:buSzPts val="1800"/>
              <a:buNone/>
            </a:pPr>
            <a:r>
              <a:rPr lang="en" sz="1950">
                <a:solidFill>
                  <a:srgbClr val="222222"/>
                </a:solidFill>
                <a:highlight>
                  <a:srgbClr val="FFFFFF"/>
                </a:highlight>
                <a:latin typeface="Times New Roman"/>
                <a:ea typeface="Times New Roman"/>
                <a:cs typeface="Times New Roman"/>
                <a:sym typeface="Times New Roman"/>
              </a:rPr>
              <a:t>SELECT statements... GROUP BY column_name1[,column_name2,...] [HAVING condition];</a:t>
            </a:r>
            <a:endParaRPr sz="1950">
              <a:solidFill>
                <a:srgbClr val="222222"/>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1800"/>
              <a:buNone/>
            </a:pPr>
            <a:r>
              <a:rPr b="1" lang="en" sz="1850">
                <a:solidFill>
                  <a:srgbClr val="222222"/>
                </a:solidFill>
                <a:highlight>
                  <a:srgbClr val="FFFFFF"/>
                </a:highlight>
                <a:latin typeface="Times New Roman"/>
                <a:ea typeface="Times New Roman"/>
                <a:cs typeface="Times New Roman"/>
                <a:sym typeface="Times New Roman"/>
              </a:rPr>
              <a:t>HERE,</a:t>
            </a:r>
            <a:endParaRPr b="1" sz="1850">
              <a:solidFill>
                <a:srgbClr val="222222"/>
              </a:solidFill>
              <a:highlight>
                <a:srgbClr val="FFFFFF"/>
              </a:highlight>
              <a:latin typeface="Times New Roman"/>
              <a:ea typeface="Times New Roman"/>
              <a:cs typeface="Times New Roman"/>
              <a:sym typeface="Times New Roman"/>
            </a:endParaRPr>
          </a:p>
          <a:p>
            <a:pPr indent="-346075" lvl="0" marL="457200" rtl="0" algn="just">
              <a:lnSpc>
                <a:spcPct val="95000"/>
              </a:lnSpc>
              <a:spcBef>
                <a:spcPts val="0"/>
              </a:spcBef>
              <a:spcAft>
                <a:spcPts val="0"/>
              </a:spcAft>
              <a:buClr>
                <a:srgbClr val="222222"/>
              </a:buClr>
              <a:buSzPts val="1850"/>
              <a:buFont typeface="Times New Roman"/>
              <a:buChar char="●"/>
            </a:pPr>
            <a:r>
              <a:rPr lang="en" sz="1850">
                <a:solidFill>
                  <a:srgbClr val="222222"/>
                </a:solidFill>
                <a:highlight>
                  <a:srgbClr val="FFFFFF"/>
                </a:highlight>
                <a:latin typeface="Times New Roman"/>
                <a:ea typeface="Times New Roman"/>
                <a:cs typeface="Times New Roman"/>
                <a:sym typeface="Times New Roman"/>
              </a:rPr>
              <a:t>“SELECT statements…” is the standard SQL SELECT command query.</a:t>
            </a:r>
            <a:endParaRPr sz="1850">
              <a:solidFill>
                <a:srgbClr val="222222"/>
              </a:solidFill>
              <a:highlight>
                <a:srgbClr val="FFFFFF"/>
              </a:highlight>
              <a:latin typeface="Times New Roman"/>
              <a:ea typeface="Times New Roman"/>
              <a:cs typeface="Times New Roman"/>
              <a:sym typeface="Times New Roman"/>
            </a:endParaRPr>
          </a:p>
          <a:p>
            <a:pPr indent="-346075" lvl="0" marL="457200" rtl="0" algn="just">
              <a:lnSpc>
                <a:spcPct val="95000"/>
              </a:lnSpc>
              <a:spcBef>
                <a:spcPts val="0"/>
              </a:spcBef>
              <a:spcAft>
                <a:spcPts val="0"/>
              </a:spcAft>
              <a:buClr>
                <a:srgbClr val="222222"/>
              </a:buClr>
              <a:buSzPts val="1850"/>
              <a:buChar char="●"/>
            </a:pPr>
            <a:r>
              <a:rPr lang="en" sz="1850">
                <a:solidFill>
                  <a:srgbClr val="222222"/>
                </a:solidFill>
                <a:highlight>
                  <a:srgbClr val="FFFFFF"/>
                </a:highlight>
                <a:latin typeface="Times New Roman"/>
                <a:ea typeface="Times New Roman"/>
                <a:cs typeface="Times New Roman"/>
                <a:sym typeface="Times New Roman"/>
              </a:rPr>
              <a:t>“</a:t>
            </a:r>
            <a:r>
              <a:rPr b="1" lang="en" sz="1850">
                <a:solidFill>
                  <a:srgbClr val="222222"/>
                </a:solidFill>
                <a:highlight>
                  <a:srgbClr val="FFFFFF"/>
                </a:highlight>
                <a:latin typeface="Times New Roman"/>
                <a:ea typeface="Times New Roman"/>
                <a:cs typeface="Times New Roman"/>
                <a:sym typeface="Times New Roman"/>
              </a:rPr>
              <a:t>GROUP BY</a:t>
            </a:r>
            <a:r>
              <a:rPr lang="en" sz="1850">
                <a:solidFill>
                  <a:srgbClr val="222222"/>
                </a:solidFill>
                <a:highlight>
                  <a:srgbClr val="FFFFFF"/>
                </a:highlight>
                <a:latin typeface="Times New Roman"/>
                <a:ea typeface="Times New Roman"/>
                <a:cs typeface="Times New Roman"/>
                <a:sym typeface="Times New Roman"/>
              </a:rPr>
              <a:t> </a:t>
            </a:r>
            <a:r>
              <a:rPr i="1" lang="en" sz="1850">
                <a:solidFill>
                  <a:srgbClr val="222222"/>
                </a:solidFill>
                <a:highlight>
                  <a:srgbClr val="FFFFFF"/>
                </a:highlight>
                <a:latin typeface="Times New Roman"/>
                <a:ea typeface="Times New Roman"/>
                <a:cs typeface="Times New Roman"/>
                <a:sym typeface="Times New Roman"/>
              </a:rPr>
              <a:t>column_name1</a:t>
            </a:r>
            <a:r>
              <a:rPr lang="en" sz="1850">
                <a:solidFill>
                  <a:srgbClr val="222222"/>
                </a:solidFill>
                <a:highlight>
                  <a:srgbClr val="FFFFFF"/>
                </a:highlight>
                <a:latin typeface="Times New Roman"/>
                <a:ea typeface="Times New Roman"/>
                <a:cs typeface="Times New Roman"/>
                <a:sym typeface="Times New Roman"/>
              </a:rPr>
              <a:t>” is the clause that performs the grouping based on column_name1.</a:t>
            </a:r>
            <a:endParaRPr sz="1850">
              <a:solidFill>
                <a:srgbClr val="222222"/>
              </a:solidFill>
              <a:highlight>
                <a:srgbClr val="FFFFFF"/>
              </a:highlight>
              <a:latin typeface="Times New Roman"/>
              <a:ea typeface="Times New Roman"/>
              <a:cs typeface="Times New Roman"/>
              <a:sym typeface="Times New Roman"/>
            </a:endParaRPr>
          </a:p>
          <a:p>
            <a:pPr indent="-346075" lvl="0" marL="457200" rtl="0" algn="just">
              <a:lnSpc>
                <a:spcPct val="95000"/>
              </a:lnSpc>
              <a:spcBef>
                <a:spcPts val="0"/>
              </a:spcBef>
              <a:spcAft>
                <a:spcPts val="0"/>
              </a:spcAft>
              <a:buClr>
                <a:srgbClr val="222222"/>
              </a:buClr>
              <a:buSzPts val="1850"/>
              <a:buFont typeface="Times New Roman"/>
              <a:buChar char="●"/>
            </a:pPr>
            <a:r>
              <a:rPr lang="en" sz="1850">
                <a:solidFill>
                  <a:srgbClr val="222222"/>
                </a:solidFill>
                <a:highlight>
                  <a:srgbClr val="FFFFFF"/>
                </a:highlight>
                <a:latin typeface="Times New Roman"/>
                <a:ea typeface="Times New Roman"/>
                <a:cs typeface="Times New Roman"/>
                <a:sym typeface="Times New Roman"/>
              </a:rPr>
              <a:t>“[,column_name2,…]” is optional; represents other column names when the grouping is done on more than one column.</a:t>
            </a:r>
            <a:endParaRPr sz="1850">
              <a:solidFill>
                <a:srgbClr val="222222"/>
              </a:solidFill>
              <a:highlight>
                <a:srgbClr val="FFFFFF"/>
              </a:highlight>
              <a:latin typeface="Times New Roman"/>
              <a:ea typeface="Times New Roman"/>
              <a:cs typeface="Times New Roman"/>
              <a:sym typeface="Times New Roman"/>
            </a:endParaRPr>
          </a:p>
          <a:p>
            <a:pPr indent="-346075" lvl="0" marL="457200" rtl="0" algn="just">
              <a:lnSpc>
                <a:spcPct val="95000"/>
              </a:lnSpc>
              <a:spcBef>
                <a:spcPts val="0"/>
              </a:spcBef>
              <a:spcAft>
                <a:spcPts val="0"/>
              </a:spcAft>
              <a:buClr>
                <a:srgbClr val="222222"/>
              </a:buClr>
              <a:buSzPts val="1850"/>
              <a:buFont typeface="Times New Roman"/>
              <a:buChar char="●"/>
            </a:pPr>
            <a:r>
              <a:rPr lang="en" sz="1850">
                <a:solidFill>
                  <a:srgbClr val="222222"/>
                </a:solidFill>
                <a:highlight>
                  <a:srgbClr val="FFFFFF"/>
                </a:highlight>
                <a:latin typeface="Times New Roman"/>
                <a:ea typeface="Times New Roman"/>
                <a:cs typeface="Times New Roman"/>
                <a:sym typeface="Times New Roman"/>
              </a:rPr>
              <a:t>“[HAVING condition]” is optional; it is used to restrict the rows affected by the GROUP BY clause. It is similar to the WHERE clause.</a:t>
            </a:r>
            <a:endParaRPr sz="1850">
              <a:solidFill>
                <a:srgbClr val="222222"/>
              </a:solidFill>
              <a:highlight>
                <a:srgbClr val="FFFFFF"/>
              </a:highlight>
              <a:latin typeface="Times New Roman"/>
              <a:ea typeface="Times New Roman"/>
              <a:cs typeface="Times New Roman"/>
              <a:sym typeface="Times New Roman"/>
            </a:endParaRPr>
          </a:p>
          <a:p>
            <a:pPr indent="0" lvl="0" marL="254000" marR="254000" rtl="0" algn="just">
              <a:lnSpc>
                <a:spcPct val="140000"/>
              </a:lnSpc>
              <a:spcBef>
                <a:spcPts val="0"/>
              </a:spcBef>
              <a:spcAft>
                <a:spcPts val="0"/>
              </a:spcAft>
              <a:buSzPts val="1800"/>
              <a:buNone/>
            </a:pPr>
            <a:r>
              <a:t/>
            </a:r>
            <a:endParaRPr sz="2350">
              <a:solidFill>
                <a:srgbClr val="222222"/>
              </a:solidFill>
              <a:highlight>
                <a:srgbClr val="FFFFFF"/>
              </a:highlight>
              <a:latin typeface="Times New Roman"/>
              <a:ea typeface="Times New Roman"/>
              <a:cs typeface="Times New Roman"/>
              <a:sym typeface="Times New Roman"/>
            </a:endParaRPr>
          </a:p>
          <a:p>
            <a:pPr indent="0" lvl="0" marL="254000" marR="254000" rtl="0" algn="just">
              <a:lnSpc>
                <a:spcPct val="140000"/>
              </a:lnSpc>
              <a:spcBef>
                <a:spcPts val="0"/>
              </a:spcBef>
              <a:spcAft>
                <a:spcPts val="0"/>
              </a:spcAft>
              <a:buClr>
                <a:schemeClr val="dk1"/>
              </a:buClr>
              <a:buSzPts val="1100"/>
              <a:buFont typeface="Arial"/>
              <a:buNone/>
            </a:pPr>
            <a:r>
              <a:t/>
            </a:r>
            <a:endParaRPr sz="2350">
              <a:solidFill>
                <a:srgbClr val="222222"/>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1200"/>
              </a:spcAft>
              <a:buSzPts val="1800"/>
              <a:buNone/>
            </a:pPr>
            <a:r>
              <a:t/>
            </a:r>
            <a:endParaRPr sz="2800">
              <a:solidFill>
                <a:srgbClr val="222222"/>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3"/>
          <p:cNvPicPr preferRelativeResize="0"/>
          <p:nvPr/>
        </p:nvPicPr>
        <p:blipFill rotWithShape="1">
          <a:blip r:embed="rId3">
            <a:alphaModFix/>
          </a:blip>
          <a:srcRect b="0" l="0" r="0" t="0"/>
          <a:stretch/>
        </p:blipFill>
        <p:spPr>
          <a:xfrm>
            <a:off x="338150" y="442925"/>
            <a:ext cx="8467725" cy="4257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250">
                <a:solidFill>
                  <a:schemeClr val="dk1"/>
                </a:solidFill>
                <a:highlight>
                  <a:srgbClr val="FFFFFF"/>
                </a:highlight>
                <a:latin typeface="Times New Roman"/>
                <a:ea typeface="Times New Roman"/>
                <a:cs typeface="Times New Roman"/>
                <a:sym typeface="Times New Roman"/>
              </a:rPr>
              <a:t>SELECT COUNT(CustomerID), Country</a:t>
            </a:r>
            <a:endParaRPr sz="22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2250">
                <a:solidFill>
                  <a:schemeClr val="dk1"/>
                </a:solidFill>
                <a:highlight>
                  <a:srgbClr val="FFFFFF"/>
                </a:highlight>
                <a:latin typeface="Times New Roman"/>
                <a:ea typeface="Times New Roman"/>
                <a:cs typeface="Times New Roman"/>
                <a:sym typeface="Times New Roman"/>
              </a:rPr>
              <a:t>FROM Customers</a:t>
            </a:r>
            <a:endParaRPr sz="22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250">
                <a:solidFill>
                  <a:schemeClr val="dk1"/>
                </a:solidFill>
                <a:highlight>
                  <a:srgbClr val="FFFFFF"/>
                </a:highlight>
                <a:latin typeface="Times New Roman"/>
                <a:ea typeface="Times New Roman"/>
                <a:cs typeface="Times New Roman"/>
                <a:sym typeface="Times New Roman"/>
              </a:rPr>
              <a:t>GROUP BY Country;</a:t>
            </a:r>
            <a:endParaRPr sz="29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1" name="Google Shape;291;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2" name="Google Shape;292;p45"/>
          <p:cNvPicPr preferRelativeResize="0"/>
          <p:nvPr/>
        </p:nvPicPr>
        <p:blipFill rotWithShape="1">
          <a:blip r:embed="rId3">
            <a:alphaModFix/>
          </a:blip>
          <a:srcRect b="0" l="0" r="0" t="0"/>
          <a:stretch/>
        </p:blipFill>
        <p:spPr>
          <a:xfrm>
            <a:off x="200025" y="233363"/>
            <a:ext cx="8743950" cy="4676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850">
                <a:solidFill>
                  <a:srgbClr val="0000CD"/>
                </a:solidFill>
                <a:highlight>
                  <a:srgbClr val="FFFFFF"/>
                </a:highlight>
                <a:latin typeface="Times New Roman"/>
                <a:ea typeface="Times New Roman"/>
                <a:cs typeface="Times New Roman"/>
                <a:sym typeface="Times New Roman"/>
              </a:rPr>
              <a:t>SELECT</a:t>
            </a:r>
            <a:r>
              <a:rPr lang="en" sz="1850">
                <a:solidFill>
                  <a:schemeClr val="dk1"/>
                </a:solidFill>
                <a:highlight>
                  <a:srgbClr val="FFFFFF"/>
                </a:highlight>
                <a:latin typeface="Times New Roman"/>
                <a:ea typeface="Times New Roman"/>
                <a:cs typeface="Times New Roman"/>
                <a:sym typeface="Times New Roman"/>
              </a:rPr>
              <a:t> Shippers.ShipperName, </a:t>
            </a:r>
            <a:r>
              <a:rPr lang="en" sz="1850">
                <a:solidFill>
                  <a:srgbClr val="0000CD"/>
                </a:solidFill>
                <a:highlight>
                  <a:srgbClr val="FFFFFF"/>
                </a:highlight>
                <a:latin typeface="Times New Roman"/>
                <a:ea typeface="Times New Roman"/>
                <a:cs typeface="Times New Roman"/>
                <a:sym typeface="Times New Roman"/>
              </a:rPr>
              <a:t>COUNT</a:t>
            </a:r>
            <a:r>
              <a:rPr lang="en" sz="1850">
                <a:solidFill>
                  <a:schemeClr val="dk1"/>
                </a:solidFill>
                <a:highlight>
                  <a:srgbClr val="FFFFFF"/>
                </a:highlight>
                <a:latin typeface="Times New Roman"/>
                <a:ea typeface="Times New Roman"/>
                <a:cs typeface="Times New Roman"/>
                <a:sym typeface="Times New Roman"/>
              </a:rPr>
              <a:t>(Orders.OrderID) </a:t>
            </a:r>
            <a:r>
              <a:rPr lang="en" sz="1850">
                <a:solidFill>
                  <a:srgbClr val="0000CD"/>
                </a:solidFill>
                <a:highlight>
                  <a:srgbClr val="FFFFFF"/>
                </a:highlight>
                <a:latin typeface="Times New Roman"/>
                <a:ea typeface="Times New Roman"/>
                <a:cs typeface="Times New Roman"/>
                <a:sym typeface="Times New Roman"/>
              </a:rPr>
              <a:t>AS</a:t>
            </a:r>
            <a:r>
              <a:rPr lang="en" sz="1850">
                <a:solidFill>
                  <a:schemeClr val="dk1"/>
                </a:solidFill>
                <a:highlight>
                  <a:srgbClr val="FFFFFF"/>
                </a:highlight>
                <a:latin typeface="Times New Roman"/>
                <a:ea typeface="Times New Roman"/>
                <a:cs typeface="Times New Roman"/>
                <a:sym typeface="Times New Roman"/>
              </a:rPr>
              <a:t> NumberOfOrders </a:t>
            </a:r>
            <a:r>
              <a:rPr lang="en" sz="1850">
                <a:solidFill>
                  <a:srgbClr val="0000CD"/>
                </a:solidFill>
                <a:highlight>
                  <a:srgbClr val="FFFFFF"/>
                </a:highlight>
                <a:latin typeface="Times New Roman"/>
                <a:ea typeface="Times New Roman"/>
                <a:cs typeface="Times New Roman"/>
                <a:sym typeface="Times New Roman"/>
              </a:rPr>
              <a:t>FROM</a:t>
            </a:r>
            <a:r>
              <a:rPr lang="en" sz="1850">
                <a:solidFill>
                  <a:schemeClr val="dk1"/>
                </a:solidFill>
                <a:highlight>
                  <a:srgbClr val="FFFFFF"/>
                </a:highlight>
                <a:latin typeface="Times New Roman"/>
                <a:ea typeface="Times New Roman"/>
                <a:cs typeface="Times New Roman"/>
                <a:sym typeface="Times New Roman"/>
              </a:rPr>
              <a:t> Orders</a:t>
            </a:r>
            <a:endParaRPr sz="18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850">
                <a:solidFill>
                  <a:srgbClr val="0000CD"/>
                </a:solidFill>
                <a:highlight>
                  <a:srgbClr val="FFFFFF"/>
                </a:highlight>
                <a:latin typeface="Times New Roman"/>
                <a:ea typeface="Times New Roman"/>
                <a:cs typeface="Times New Roman"/>
                <a:sym typeface="Times New Roman"/>
              </a:rPr>
              <a:t>LEFT</a:t>
            </a:r>
            <a:r>
              <a:rPr lang="en" sz="1850">
                <a:solidFill>
                  <a:schemeClr val="dk1"/>
                </a:solidFill>
                <a:highlight>
                  <a:srgbClr val="FFFFFF"/>
                </a:highlight>
                <a:latin typeface="Times New Roman"/>
                <a:ea typeface="Times New Roman"/>
                <a:cs typeface="Times New Roman"/>
                <a:sym typeface="Times New Roman"/>
              </a:rPr>
              <a:t> </a:t>
            </a:r>
            <a:r>
              <a:rPr lang="en" sz="1850">
                <a:solidFill>
                  <a:srgbClr val="0000CD"/>
                </a:solidFill>
                <a:highlight>
                  <a:srgbClr val="FFFFFF"/>
                </a:highlight>
                <a:latin typeface="Times New Roman"/>
                <a:ea typeface="Times New Roman"/>
                <a:cs typeface="Times New Roman"/>
                <a:sym typeface="Times New Roman"/>
              </a:rPr>
              <a:t>JOIN</a:t>
            </a:r>
            <a:r>
              <a:rPr lang="en" sz="1850">
                <a:solidFill>
                  <a:schemeClr val="dk1"/>
                </a:solidFill>
                <a:highlight>
                  <a:srgbClr val="FFFFFF"/>
                </a:highlight>
                <a:latin typeface="Times New Roman"/>
                <a:ea typeface="Times New Roman"/>
                <a:cs typeface="Times New Roman"/>
                <a:sym typeface="Times New Roman"/>
              </a:rPr>
              <a:t> Shippers </a:t>
            </a:r>
            <a:r>
              <a:rPr lang="en" sz="1850">
                <a:solidFill>
                  <a:srgbClr val="0000CD"/>
                </a:solidFill>
                <a:highlight>
                  <a:srgbClr val="FFFFFF"/>
                </a:highlight>
                <a:latin typeface="Times New Roman"/>
                <a:ea typeface="Times New Roman"/>
                <a:cs typeface="Times New Roman"/>
                <a:sym typeface="Times New Roman"/>
              </a:rPr>
              <a:t>ON</a:t>
            </a:r>
            <a:r>
              <a:rPr lang="en" sz="1850">
                <a:solidFill>
                  <a:schemeClr val="dk1"/>
                </a:solidFill>
                <a:highlight>
                  <a:srgbClr val="FFFFFF"/>
                </a:highlight>
                <a:latin typeface="Times New Roman"/>
                <a:ea typeface="Times New Roman"/>
                <a:cs typeface="Times New Roman"/>
                <a:sym typeface="Times New Roman"/>
              </a:rPr>
              <a:t> Orders.ShipperID = Shippers.ShipperID</a:t>
            </a:r>
            <a:endParaRPr sz="185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1850">
                <a:solidFill>
                  <a:srgbClr val="0000CD"/>
                </a:solidFill>
                <a:highlight>
                  <a:srgbClr val="FFFFFF"/>
                </a:highlight>
                <a:latin typeface="Times New Roman"/>
                <a:ea typeface="Times New Roman"/>
                <a:cs typeface="Times New Roman"/>
                <a:sym typeface="Times New Roman"/>
              </a:rPr>
              <a:t>GROUP</a:t>
            </a:r>
            <a:r>
              <a:rPr lang="en" sz="1850">
                <a:solidFill>
                  <a:schemeClr val="dk1"/>
                </a:solidFill>
                <a:highlight>
                  <a:srgbClr val="FFFFFF"/>
                </a:highlight>
                <a:latin typeface="Times New Roman"/>
                <a:ea typeface="Times New Roman"/>
                <a:cs typeface="Times New Roman"/>
                <a:sym typeface="Times New Roman"/>
              </a:rPr>
              <a:t> </a:t>
            </a:r>
            <a:r>
              <a:rPr lang="en" sz="1850">
                <a:solidFill>
                  <a:srgbClr val="0000CD"/>
                </a:solidFill>
                <a:highlight>
                  <a:srgbClr val="FFFFFF"/>
                </a:highlight>
                <a:latin typeface="Times New Roman"/>
                <a:ea typeface="Times New Roman"/>
                <a:cs typeface="Times New Roman"/>
                <a:sym typeface="Times New Roman"/>
              </a:rPr>
              <a:t>BY</a:t>
            </a:r>
            <a:r>
              <a:rPr lang="en" sz="1850">
                <a:solidFill>
                  <a:schemeClr val="dk1"/>
                </a:solidFill>
                <a:highlight>
                  <a:srgbClr val="FFFFFF"/>
                </a:highlight>
                <a:latin typeface="Times New Roman"/>
                <a:ea typeface="Times New Roman"/>
                <a:cs typeface="Times New Roman"/>
                <a:sym typeface="Times New Roman"/>
              </a:rPr>
              <a:t> ShipperName;</a:t>
            </a:r>
            <a:endParaRPr sz="25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idx="1" type="body"/>
          </p:nvPr>
        </p:nvSpPr>
        <p:spPr>
          <a:xfrm>
            <a:off x="311700" y="322250"/>
            <a:ext cx="8520600" cy="42465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 SQL, the GROUP BY clause is used to group rows by one or more columns. </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100">
                <a:solidFill>
                  <a:schemeClr val="dk1"/>
                </a:solidFill>
                <a:latin typeface="Times New Roman"/>
                <a:ea typeface="Times New Roman"/>
                <a:cs typeface="Times New Roman"/>
                <a:sym typeface="Times New Roman"/>
              </a:rPr>
              <a:t>For example,</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100">
                <a:solidFill>
                  <a:schemeClr val="dk1"/>
                </a:solidFill>
                <a:latin typeface="Times New Roman"/>
                <a:ea typeface="Times New Roman"/>
                <a:cs typeface="Times New Roman"/>
                <a:sym typeface="Times New Roman"/>
              </a:rPr>
              <a:t>SELECT country, COUNT(*) AS number</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100">
                <a:solidFill>
                  <a:schemeClr val="dk1"/>
                </a:solidFill>
                <a:latin typeface="Times New Roman"/>
                <a:ea typeface="Times New Roman"/>
                <a:cs typeface="Times New Roman"/>
                <a:sym typeface="Times New Roman"/>
              </a:rPr>
              <a:t>FROM Customers</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100">
                <a:solidFill>
                  <a:schemeClr val="dk1"/>
                </a:solidFill>
                <a:latin typeface="Times New Roman"/>
                <a:ea typeface="Times New Roman"/>
                <a:cs typeface="Times New Roman"/>
                <a:sym typeface="Times New Roman"/>
              </a:rPr>
              <a:t>GROUP BY count</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SQL command groups the rows by the country column, and counts the number of each country (because of the COUNT() function).</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300">
                <a:solidFill>
                  <a:schemeClr val="dk1"/>
                </a:solidFill>
                <a:latin typeface="Times New Roman"/>
                <a:ea typeface="Times New Roman"/>
                <a:cs typeface="Times New Roman"/>
                <a:sym typeface="Times New Roman"/>
              </a:rPr>
              <a:t>SELECT customer_id, SUM(amount) AS total</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300">
                <a:solidFill>
                  <a:schemeClr val="dk1"/>
                </a:solidFill>
                <a:latin typeface="Times New Roman"/>
                <a:ea typeface="Times New Roman"/>
                <a:cs typeface="Times New Roman"/>
                <a:sym typeface="Times New Roman"/>
              </a:rPr>
              <a:t>FROM Orders</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300">
                <a:solidFill>
                  <a:schemeClr val="dk1"/>
                </a:solidFill>
                <a:latin typeface="Times New Roman"/>
                <a:ea typeface="Times New Roman"/>
                <a:cs typeface="Times New Roman"/>
                <a:sym typeface="Times New Roman"/>
              </a:rPr>
              <a:t>GROUP BY customer_id;</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idx="1" type="body"/>
          </p:nvPr>
        </p:nvSpPr>
        <p:spPr>
          <a:xfrm>
            <a:off x="311700" y="768425"/>
            <a:ext cx="8520600" cy="380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solidFill>
                  <a:schemeClr val="dk1"/>
                </a:solidFill>
                <a:latin typeface="Times New Roman"/>
                <a:ea typeface="Times New Roman"/>
                <a:cs typeface="Times New Roman"/>
                <a:sym typeface="Times New Roman"/>
              </a:rPr>
              <a:t>GROUP BY can also be used to group rows based on multiple columns.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For example,</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SELECT country, state, MIN(age) as min_age</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200">
                <a:solidFill>
                  <a:schemeClr val="dk1"/>
                </a:solidFill>
                <a:latin typeface="Times New Roman"/>
                <a:ea typeface="Times New Roman"/>
                <a:cs typeface="Times New Roman"/>
                <a:sym typeface="Times New Roman"/>
              </a:rPr>
              <a:t>FROM Persons</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200">
                <a:solidFill>
                  <a:schemeClr val="dk1"/>
                </a:solidFill>
                <a:latin typeface="Times New Roman"/>
                <a:ea typeface="Times New Roman"/>
                <a:cs typeface="Times New Roman"/>
                <a:sym typeface="Times New Roman"/>
              </a:rPr>
              <a:t>GROUP BY country, state;</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87950"/>
            <a:ext cx="8520600" cy="6519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400"/>
              </a:spcBef>
              <a:spcAft>
                <a:spcPts val="0"/>
              </a:spcAft>
              <a:buClr>
                <a:schemeClr val="dk1"/>
              </a:buClr>
              <a:buSzPts val="990"/>
              <a:buFont typeface="Arial"/>
              <a:buNone/>
            </a:pPr>
            <a:r>
              <a:rPr b="1" lang="en" sz="2980">
                <a:highlight>
                  <a:srgbClr val="FFFFFF"/>
                </a:highlight>
                <a:latin typeface="Times New Roman"/>
                <a:ea typeface="Times New Roman"/>
                <a:cs typeface="Times New Roman"/>
                <a:sym typeface="Times New Roman"/>
              </a:rPr>
              <a:t>Characteristics of SQL</a:t>
            </a:r>
            <a:endParaRPr b="1" sz="2980">
              <a:highlight>
                <a:srgbClr val="FFFFFF"/>
              </a:highlight>
              <a:latin typeface="Times New Roman"/>
              <a:ea typeface="Times New Roman"/>
              <a:cs typeface="Times New Roman"/>
              <a:sym typeface="Times New Roman"/>
            </a:endParaRPr>
          </a:p>
          <a:p>
            <a:pPr indent="0" lvl="0" marL="0" rtl="0" algn="ctr">
              <a:lnSpc>
                <a:spcPct val="100000"/>
              </a:lnSpc>
              <a:spcBef>
                <a:spcPts val="600"/>
              </a:spcBef>
              <a:spcAft>
                <a:spcPts val="0"/>
              </a:spcAft>
              <a:buSzPts val="990"/>
              <a:buNone/>
            </a:pPr>
            <a:r>
              <a:t/>
            </a:r>
            <a:endParaRPr b="1" sz="3520">
              <a:latin typeface="Times New Roman"/>
              <a:ea typeface="Times New Roman"/>
              <a:cs typeface="Times New Roman"/>
              <a:sym typeface="Times New Roman"/>
            </a:endParaRPr>
          </a:p>
        </p:txBody>
      </p:sp>
      <p:sp>
        <p:nvSpPr>
          <p:cNvPr id="82" name="Google Shape;82;p5"/>
          <p:cNvSpPr txBox="1"/>
          <p:nvPr>
            <p:ph idx="1" type="body"/>
          </p:nvPr>
        </p:nvSpPr>
        <p:spPr>
          <a:xfrm>
            <a:off x="311700" y="841375"/>
            <a:ext cx="8520600" cy="3727500"/>
          </a:xfrm>
          <a:prstGeom prst="rect">
            <a:avLst/>
          </a:prstGeom>
          <a:noFill/>
          <a:ln>
            <a:noFill/>
          </a:ln>
        </p:spPr>
        <p:txBody>
          <a:bodyPr anchorCtr="0" anchor="t" bIns="91425" lIns="91425" spcFirstLastPara="1" rIns="91425" wrap="square" tIns="91425">
            <a:noAutofit/>
          </a:bodyPr>
          <a:lstStyle/>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is easy to learn.</a:t>
            </a:r>
            <a:endParaRPr sz="2400">
              <a:solidFill>
                <a:schemeClr val="dk1"/>
              </a:solidFill>
              <a:latin typeface="Times New Roman"/>
              <a:ea typeface="Times New Roman"/>
              <a:cs typeface="Times New Roman"/>
              <a:sym typeface="Times New Roman"/>
            </a:endParaRPr>
          </a:p>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is used to access data from relational database management systems.</a:t>
            </a:r>
            <a:endParaRPr sz="2400">
              <a:solidFill>
                <a:schemeClr val="dk1"/>
              </a:solidFill>
              <a:latin typeface="Times New Roman"/>
              <a:ea typeface="Times New Roman"/>
              <a:cs typeface="Times New Roman"/>
              <a:sym typeface="Times New Roman"/>
            </a:endParaRPr>
          </a:p>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can execute queries against the database.</a:t>
            </a:r>
            <a:endParaRPr sz="2400">
              <a:solidFill>
                <a:schemeClr val="dk1"/>
              </a:solidFill>
              <a:latin typeface="Times New Roman"/>
              <a:ea typeface="Times New Roman"/>
              <a:cs typeface="Times New Roman"/>
              <a:sym typeface="Times New Roman"/>
            </a:endParaRPr>
          </a:p>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is used to describe the data.</a:t>
            </a:r>
            <a:endParaRPr sz="2400">
              <a:solidFill>
                <a:schemeClr val="dk1"/>
              </a:solidFill>
              <a:latin typeface="Times New Roman"/>
              <a:ea typeface="Times New Roman"/>
              <a:cs typeface="Times New Roman"/>
              <a:sym typeface="Times New Roman"/>
            </a:endParaRPr>
          </a:p>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is used to define the data in the database and manipulate it when needed.</a:t>
            </a:r>
            <a:endParaRPr sz="2400">
              <a:solidFill>
                <a:schemeClr val="dk1"/>
              </a:solidFill>
              <a:latin typeface="Times New Roman"/>
              <a:ea typeface="Times New Roman"/>
              <a:cs typeface="Times New Roman"/>
              <a:sym typeface="Times New Roman"/>
            </a:endParaRPr>
          </a:p>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is used to create and drop the database and table.</a:t>
            </a:r>
            <a:endParaRPr sz="2400">
              <a:solidFill>
                <a:schemeClr val="dk1"/>
              </a:solidFill>
              <a:latin typeface="Times New Roman"/>
              <a:ea typeface="Times New Roman"/>
              <a:cs typeface="Times New Roman"/>
              <a:sym typeface="Times New Roman"/>
            </a:endParaRPr>
          </a:p>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is used to create a view, stored procedure, function in a database.</a:t>
            </a:r>
            <a:endParaRPr sz="2400">
              <a:solidFill>
                <a:schemeClr val="dk1"/>
              </a:solidFill>
              <a:latin typeface="Times New Roman"/>
              <a:ea typeface="Times New Roman"/>
              <a:cs typeface="Times New Roman"/>
              <a:sym typeface="Times New Roman"/>
            </a:endParaRPr>
          </a:p>
          <a:p>
            <a:pPr indent="-381000" lvl="0" marL="457200" rtl="0" algn="just">
              <a:lnSpc>
                <a:spcPct val="9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SQL allows users to set permissions on tables, procedures, and views.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idx="1" type="body"/>
          </p:nvPr>
        </p:nvSpPr>
        <p:spPr>
          <a:xfrm>
            <a:off x="311700" y="260275"/>
            <a:ext cx="8520600" cy="43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solidFill>
                  <a:schemeClr val="dk1"/>
                </a:solidFill>
                <a:latin typeface="Times New Roman"/>
                <a:ea typeface="Times New Roman"/>
                <a:cs typeface="Times New Roman"/>
                <a:sym typeface="Times New Roman"/>
              </a:rPr>
              <a:t>We can use the GROUP BY clause with the HAVING clause to filter the result set based on aggregate functions.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000">
                <a:solidFill>
                  <a:schemeClr val="dk1"/>
                </a:solidFill>
                <a:latin typeface="Times New Roman"/>
                <a:ea typeface="Times New Roman"/>
                <a:cs typeface="Times New Roman"/>
                <a:sym typeface="Times New Roman"/>
              </a:rPr>
              <a:t>For example,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000">
                <a:solidFill>
                  <a:schemeClr val="dk1"/>
                </a:solidFill>
                <a:latin typeface="Times New Roman"/>
                <a:ea typeface="Times New Roman"/>
                <a:cs typeface="Times New Roman"/>
                <a:sym typeface="Times New Roman"/>
              </a:rPr>
              <a:t>SELECT COUNT(customer_id), country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000">
                <a:solidFill>
                  <a:schemeClr val="dk1"/>
                </a:solidFill>
                <a:latin typeface="Times New Roman"/>
                <a:ea typeface="Times New Roman"/>
                <a:cs typeface="Times New Roman"/>
                <a:sym typeface="Times New Roman"/>
              </a:rPr>
              <a:t>FROM Customers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2000">
                <a:solidFill>
                  <a:schemeClr val="dk1"/>
                </a:solidFill>
                <a:latin typeface="Times New Roman"/>
                <a:ea typeface="Times New Roman"/>
                <a:cs typeface="Times New Roman"/>
                <a:sym typeface="Times New Roman"/>
              </a:rPr>
              <a:t>GROUP BY country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rPr lang="en" sz="2000">
                <a:solidFill>
                  <a:schemeClr val="dk1"/>
                </a:solidFill>
                <a:latin typeface="Times New Roman"/>
                <a:ea typeface="Times New Roman"/>
                <a:cs typeface="Times New Roman"/>
                <a:sym typeface="Times New Roman"/>
              </a:rPr>
              <a:t>HAVING COUNT(customer_id) &gt; 1</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228600" y="228600"/>
            <a:ext cx="8496300" cy="5928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200"/>
              <a:buFont typeface="Century Schoolbook"/>
              <a:buNone/>
            </a:pPr>
            <a:r>
              <a:rPr b="1" i="0" lang="en" sz="3200" u="none">
                <a:solidFill>
                  <a:srgbClr val="222222"/>
                </a:solidFill>
                <a:latin typeface="Century Schoolbook"/>
                <a:ea typeface="Century Schoolbook"/>
                <a:cs typeface="Century Schoolbook"/>
                <a:sym typeface="Century Schoolbook"/>
              </a:rPr>
              <a:t>NATURAL JOIN</a:t>
            </a:r>
            <a:endParaRPr>
              <a:solidFill>
                <a:srgbClr val="222222"/>
              </a:solidFill>
            </a:endParaRPr>
          </a:p>
        </p:txBody>
      </p:sp>
      <p:sp>
        <p:nvSpPr>
          <p:cNvPr id="323" name="Google Shape;323;p51"/>
          <p:cNvSpPr txBox="1"/>
          <p:nvPr>
            <p:ph idx="1" type="body"/>
          </p:nvPr>
        </p:nvSpPr>
        <p:spPr>
          <a:xfrm>
            <a:off x="38100" y="1112100"/>
            <a:ext cx="8686800" cy="37170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Times New Roman"/>
              <a:buChar char="●"/>
            </a:pPr>
            <a:r>
              <a:rPr i="0" lang="en" sz="2800" u="none" cap="none" strike="noStrike">
                <a:solidFill>
                  <a:schemeClr val="dk1"/>
                </a:solidFill>
                <a:latin typeface="Times New Roman"/>
                <a:ea typeface="Times New Roman"/>
                <a:cs typeface="Times New Roman"/>
                <a:sym typeface="Times New Roman"/>
              </a:rPr>
              <a:t>Join more than one relation that has got common attribute.</a:t>
            </a:r>
            <a:endParaRPr sz="2800">
              <a:solidFill>
                <a:schemeClr val="dk1"/>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chemeClr val="dk1"/>
              </a:buClr>
              <a:buSzPts val="2800"/>
              <a:buFont typeface="Times New Roman"/>
              <a:buChar char="●"/>
            </a:pPr>
            <a:r>
              <a:rPr i="0" lang="en" sz="2800" u="none" cap="none" strike="noStrike">
                <a:solidFill>
                  <a:schemeClr val="dk1"/>
                </a:solidFill>
                <a:latin typeface="Times New Roman"/>
                <a:ea typeface="Times New Roman"/>
                <a:cs typeface="Times New Roman"/>
                <a:sym typeface="Times New Roman"/>
              </a:rPr>
              <a:t>Symbol:</a:t>
            </a:r>
            <a:endParaRPr i="0" sz="28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560"/>
              </a:spcBef>
              <a:spcAft>
                <a:spcPts val="0"/>
              </a:spcAft>
              <a:buSzPts val="1260"/>
              <a:buNone/>
            </a:pPr>
            <a:r>
              <a:t/>
            </a:r>
            <a:endParaRPr sz="2800">
              <a:solidFill>
                <a:schemeClr val="dk1"/>
              </a:solidFill>
              <a:latin typeface="Times New Roman"/>
              <a:ea typeface="Times New Roman"/>
              <a:cs typeface="Times New Roman"/>
              <a:sym typeface="Times New Roman"/>
            </a:endParaRPr>
          </a:p>
          <a:p>
            <a:pPr indent="0" lvl="0" marL="914400" marR="0" rtl="0" algn="l">
              <a:lnSpc>
                <a:spcPct val="100000"/>
              </a:lnSpc>
              <a:spcBef>
                <a:spcPts val="560"/>
              </a:spcBef>
              <a:spcAft>
                <a:spcPts val="0"/>
              </a:spcAft>
              <a:buSzPts val="1260"/>
              <a:buNone/>
            </a:pPr>
            <a:r>
              <a:rPr i="0" lang="en" sz="2400" u="none" cap="none" strike="noStrike">
                <a:solidFill>
                  <a:schemeClr val="dk1"/>
                </a:solidFill>
                <a:latin typeface="Times New Roman"/>
                <a:ea typeface="Times New Roman"/>
                <a:cs typeface="Times New Roman"/>
                <a:sym typeface="Times New Roman"/>
              </a:rPr>
              <a:t>∏ </a:t>
            </a:r>
            <a:r>
              <a:rPr baseline="-25000" i="1" lang="en" sz="2800" u="none" cap="none" strike="noStrike">
                <a:solidFill>
                  <a:schemeClr val="dk1"/>
                </a:solidFill>
                <a:latin typeface="Times New Roman"/>
                <a:ea typeface="Times New Roman"/>
                <a:cs typeface="Times New Roman"/>
                <a:sym typeface="Times New Roman"/>
              </a:rPr>
              <a:t>rollno, name, feess (student        specialization )</a:t>
            </a:r>
            <a:endParaRPr>
              <a:latin typeface="Times New Roman"/>
              <a:ea typeface="Times New Roman"/>
              <a:cs typeface="Times New Roman"/>
              <a:sym typeface="Times New Roman"/>
            </a:endParaRPr>
          </a:p>
          <a:p>
            <a:pPr indent="0" lvl="0" marL="457200" marR="0" rtl="0" algn="l">
              <a:lnSpc>
                <a:spcPct val="100000"/>
              </a:lnSpc>
              <a:spcBef>
                <a:spcPts val="560"/>
              </a:spcBef>
              <a:spcAft>
                <a:spcPts val="0"/>
              </a:spcAft>
              <a:buSzPts val="1260"/>
              <a:buNone/>
            </a:pPr>
            <a:r>
              <a:rPr baseline="-25000" i="1" lang="en" sz="2800" u="none" cap="none" strike="noStrike">
                <a:solidFill>
                  <a:schemeClr val="dk1"/>
                </a:solidFill>
                <a:latin typeface="Times New Roman"/>
                <a:ea typeface="Times New Roman"/>
                <a:cs typeface="Times New Roman"/>
                <a:sym typeface="Times New Roman"/>
              </a:rPr>
              <a:t> </a:t>
            </a:r>
            <a:endParaRPr i="0" sz="2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560"/>
              </a:spcBef>
              <a:spcAft>
                <a:spcPts val="0"/>
              </a:spcAft>
              <a:buSzPts val="1260"/>
              <a:buNone/>
            </a:pPr>
            <a:r>
              <a:t/>
            </a:r>
            <a:endParaRPr i="0" sz="28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600"/>
              </a:spcBef>
              <a:spcAft>
                <a:spcPts val="0"/>
              </a:spcAft>
              <a:buSzPts val="1260"/>
              <a:buNone/>
            </a:pPr>
            <a:r>
              <a:t/>
            </a:r>
            <a:endParaRPr i="0" sz="2800" u="none" cap="none" strike="noStrike">
              <a:solidFill>
                <a:schemeClr val="dk1"/>
              </a:solidFill>
              <a:latin typeface="Times New Roman"/>
              <a:ea typeface="Times New Roman"/>
              <a:cs typeface="Times New Roman"/>
              <a:sym typeface="Times New Roman"/>
            </a:endParaRPr>
          </a:p>
        </p:txBody>
      </p:sp>
      <p:sp>
        <p:nvSpPr>
          <p:cNvPr id="324" name="Google Shape;324;p51"/>
          <p:cNvSpPr/>
          <p:nvPr/>
        </p:nvSpPr>
        <p:spPr>
          <a:xfrm flipH="1" rot="5400000">
            <a:off x="1905000" y="2549128"/>
            <a:ext cx="228600" cy="304800"/>
          </a:xfrm>
          <a:prstGeom prst="flowChartCollat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325" name="Google Shape;325;p51"/>
          <p:cNvSpPr/>
          <p:nvPr/>
        </p:nvSpPr>
        <p:spPr>
          <a:xfrm flipH="1" rot="5400000">
            <a:off x="3820650" y="3275400"/>
            <a:ext cx="228600" cy="304800"/>
          </a:xfrm>
          <a:prstGeom prst="flowChartCollat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idx="1" type="body"/>
          </p:nvPr>
        </p:nvSpPr>
        <p:spPr>
          <a:xfrm>
            <a:off x="311700" y="454950"/>
            <a:ext cx="8520600" cy="41139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1800"/>
              <a:buNone/>
            </a:pPr>
            <a:r>
              <a:rPr lang="en" sz="2300">
                <a:solidFill>
                  <a:schemeClr val="dk1"/>
                </a:solidFill>
                <a:latin typeface="Times New Roman"/>
                <a:ea typeface="Times New Roman"/>
                <a:cs typeface="Times New Roman"/>
                <a:sym typeface="Times New Roman"/>
              </a:rPr>
              <a:t>As the name shows, JOIN means to combine something. In case of SQL, JOIN means "to combine two or more tables".</a:t>
            </a:r>
            <a:endParaRPr sz="230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1800"/>
              <a:buNone/>
            </a:pPr>
            <a:r>
              <a:t/>
            </a:r>
            <a:endParaRPr sz="230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1800"/>
              <a:buNone/>
            </a:pPr>
            <a:r>
              <a:rPr lang="en" sz="2300">
                <a:solidFill>
                  <a:schemeClr val="dk1"/>
                </a:solidFill>
                <a:latin typeface="Times New Roman"/>
                <a:ea typeface="Times New Roman"/>
                <a:cs typeface="Times New Roman"/>
                <a:sym typeface="Times New Roman"/>
              </a:rPr>
              <a:t>In SQL, JOIN clause is used to combine the records from two or more tables in a database.</a:t>
            </a:r>
            <a:endParaRPr sz="2300">
              <a:solidFill>
                <a:schemeClr val="dk1"/>
              </a:solidFill>
              <a:latin typeface="Times New Roman"/>
              <a:ea typeface="Times New Roman"/>
              <a:cs typeface="Times New Roman"/>
              <a:sym typeface="Times New Roman"/>
            </a:endParaRPr>
          </a:p>
          <a:p>
            <a:pPr indent="0" lvl="0" marL="0" rtl="0" algn="just">
              <a:lnSpc>
                <a:spcPct val="120000"/>
              </a:lnSpc>
              <a:spcBef>
                <a:spcPts val="18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Types of SQL JOIN</a:t>
            </a:r>
            <a:endParaRPr sz="2400">
              <a:solidFill>
                <a:schemeClr val="dk1"/>
              </a:solidFill>
              <a:highlight>
                <a:srgbClr val="FFFFFF"/>
              </a:highlight>
              <a:latin typeface="Times New Roman"/>
              <a:ea typeface="Times New Roman"/>
              <a:cs typeface="Times New Roman"/>
              <a:sym typeface="Times New Roman"/>
            </a:endParaRPr>
          </a:p>
          <a:p>
            <a:pPr indent="-336550" lvl="0" marL="457200" marR="25400" rtl="0" algn="just">
              <a:lnSpc>
                <a:spcPct val="146250"/>
              </a:lnSpc>
              <a:spcBef>
                <a:spcPts val="150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INNER JOIN</a:t>
            </a:r>
            <a:endParaRPr sz="1700">
              <a:solidFill>
                <a:schemeClr val="dk1"/>
              </a:solidFill>
              <a:highlight>
                <a:srgbClr val="FFFFFF"/>
              </a:highlight>
              <a:latin typeface="Times New Roman"/>
              <a:ea typeface="Times New Roman"/>
              <a:cs typeface="Times New Roman"/>
              <a:sym typeface="Times New Roman"/>
            </a:endParaRPr>
          </a:p>
          <a:p>
            <a:pPr indent="-336550" lvl="0" marL="457200" marR="25400" rtl="0" algn="just">
              <a:lnSpc>
                <a:spcPct val="146250"/>
              </a:lnSpc>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LEFT JOIN</a:t>
            </a:r>
            <a:endParaRPr sz="1700">
              <a:solidFill>
                <a:schemeClr val="dk1"/>
              </a:solidFill>
              <a:highlight>
                <a:srgbClr val="FFFFFF"/>
              </a:highlight>
              <a:latin typeface="Times New Roman"/>
              <a:ea typeface="Times New Roman"/>
              <a:cs typeface="Times New Roman"/>
              <a:sym typeface="Times New Roman"/>
            </a:endParaRPr>
          </a:p>
          <a:p>
            <a:pPr indent="-336550" lvl="0" marL="457200" marR="25400" rtl="0" algn="just">
              <a:lnSpc>
                <a:spcPct val="146250"/>
              </a:lnSpc>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RIGHT JOIN</a:t>
            </a:r>
            <a:endParaRPr sz="1700">
              <a:solidFill>
                <a:schemeClr val="dk1"/>
              </a:solidFill>
              <a:highlight>
                <a:srgbClr val="FFFFFF"/>
              </a:highlight>
              <a:latin typeface="Times New Roman"/>
              <a:ea typeface="Times New Roman"/>
              <a:cs typeface="Times New Roman"/>
              <a:sym typeface="Times New Roman"/>
            </a:endParaRPr>
          </a:p>
          <a:p>
            <a:pPr indent="-336550" lvl="0" marL="457200" marR="25400" rtl="0" algn="just">
              <a:lnSpc>
                <a:spcPct val="146250"/>
              </a:lnSpc>
              <a:spcBef>
                <a:spcPts val="0"/>
              </a:spcBef>
              <a:spcAft>
                <a:spcPts val="0"/>
              </a:spcAft>
              <a:buClr>
                <a:schemeClr val="dk1"/>
              </a:buClr>
              <a:buSzPts val="1700"/>
              <a:buFont typeface="Times New Roman"/>
              <a:buAutoNum type="arabicPeriod"/>
            </a:pPr>
            <a:r>
              <a:rPr lang="en" sz="1700">
                <a:solidFill>
                  <a:schemeClr val="dk1"/>
                </a:solidFill>
                <a:highlight>
                  <a:srgbClr val="FFFFFF"/>
                </a:highlight>
                <a:latin typeface="Times New Roman"/>
                <a:ea typeface="Times New Roman"/>
                <a:cs typeface="Times New Roman"/>
                <a:sym typeface="Times New Roman"/>
              </a:rPr>
              <a:t>FULL JOIN</a:t>
            </a:r>
            <a:endParaRPr sz="1700">
              <a:solidFill>
                <a:schemeClr val="dk1"/>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1200"/>
              </a:spcAft>
              <a:buSzPts val="1800"/>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ph idx="1" type="body"/>
          </p:nvPr>
        </p:nvSpPr>
        <p:spPr>
          <a:xfrm>
            <a:off x="311700" y="456600"/>
            <a:ext cx="8520600" cy="41124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800"/>
              </a:spcBef>
              <a:spcAft>
                <a:spcPts val="0"/>
              </a:spcAft>
              <a:buClr>
                <a:schemeClr val="dk1"/>
              </a:buClr>
              <a:buSzPts val="1100"/>
              <a:buFont typeface="Arial"/>
              <a:buNone/>
            </a:pPr>
            <a:r>
              <a:rPr b="1" lang="en" sz="2900">
                <a:solidFill>
                  <a:schemeClr val="dk1"/>
                </a:solidFill>
                <a:highlight>
                  <a:srgbClr val="FFFFFF"/>
                </a:highlight>
                <a:latin typeface="Times New Roman"/>
                <a:ea typeface="Times New Roman"/>
                <a:cs typeface="Times New Roman"/>
                <a:sym typeface="Times New Roman"/>
              </a:rPr>
              <a:t>Types of SQL JOIN</a:t>
            </a:r>
            <a:endParaRPr b="1" sz="2900">
              <a:solidFill>
                <a:schemeClr val="dk1"/>
              </a:solidFill>
              <a:highlight>
                <a:srgbClr val="FFFFFF"/>
              </a:highlight>
              <a:latin typeface="Times New Roman"/>
              <a:ea typeface="Times New Roman"/>
              <a:cs typeface="Times New Roman"/>
              <a:sym typeface="Times New Roman"/>
            </a:endParaRPr>
          </a:p>
          <a:p>
            <a:pPr indent="0" lvl="0" marL="0" rtl="0" algn="just">
              <a:lnSpc>
                <a:spcPct val="130000"/>
              </a:lnSpc>
              <a:spcBef>
                <a:spcPts val="1800"/>
              </a:spcBef>
              <a:spcAft>
                <a:spcPts val="0"/>
              </a:spcAft>
              <a:buClr>
                <a:schemeClr val="dk1"/>
              </a:buClr>
              <a:buSzPts val="1100"/>
              <a:buFont typeface="Arial"/>
              <a:buNone/>
            </a:pPr>
            <a:r>
              <a:t/>
            </a:r>
            <a:endParaRPr b="1" sz="2900">
              <a:solidFill>
                <a:schemeClr val="dk1"/>
              </a:solidFill>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1500"/>
              </a:spcBef>
              <a:spcAft>
                <a:spcPts val="0"/>
              </a:spcAft>
              <a:buClr>
                <a:schemeClr val="dk1"/>
              </a:buClr>
              <a:buSzPts val="2200"/>
              <a:buFont typeface="Times New Roman"/>
              <a:buAutoNum type="arabicPeriod"/>
            </a:pPr>
            <a:r>
              <a:rPr lang="en" sz="2200">
                <a:solidFill>
                  <a:schemeClr val="dk1"/>
                </a:solidFill>
                <a:highlight>
                  <a:srgbClr val="FFFFFF"/>
                </a:highlight>
                <a:latin typeface="Times New Roman"/>
                <a:ea typeface="Times New Roman"/>
                <a:cs typeface="Times New Roman"/>
                <a:sym typeface="Times New Roman"/>
              </a:rPr>
              <a:t>INNER JOIN</a:t>
            </a:r>
            <a:endParaRPr sz="2200">
              <a:solidFill>
                <a:schemeClr val="dk1"/>
              </a:solidFill>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 sz="2200">
                <a:solidFill>
                  <a:schemeClr val="dk1"/>
                </a:solidFill>
                <a:highlight>
                  <a:srgbClr val="FFFFFF"/>
                </a:highlight>
                <a:latin typeface="Times New Roman"/>
                <a:ea typeface="Times New Roman"/>
                <a:cs typeface="Times New Roman"/>
                <a:sym typeface="Times New Roman"/>
              </a:rPr>
              <a:t>LEFT JOIN</a:t>
            </a:r>
            <a:endParaRPr sz="2200">
              <a:solidFill>
                <a:schemeClr val="dk1"/>
              </a:solidFill>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 sz="2200">
                <a:solidFill>
                  <a:schemeClr val="dk1"/>
                </a:solidFill>
                <a:highlight>
                  <a:srgbClr val="FFFFFF"/>
                </a:highlight>
                <a:latin typeface="Times New Roman"/>
                <a:ea typeface="Times New Roman"/>
                <a:cs typeface="Times New Roman"/>
                <a:sym typeface="Times New Roman"/>
              </a:rPr>
              <a:t>RIGHT JOIN</a:t>
            </a:r>
            <a:endParaRPr sz="2200">
              <a:solidFill>
                <a:schemeClr val="dk1"/>
              </a:solidFill>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 sz="2200">
                <a:solidFill>
                  <a:schemeClr val="dk1"/>
                </a:solidFill>
                <a:highlight>
                  <a:srgbClr val="FFFFFF"/>
                </a:highlight>
                <a:latin typeface="Times New Roman"/>
                <a:ea typeface="Times New Roman"/>
                <a:cs typeface="Times New Roman"/>
                <a:sym typeface="Times New Roman"/>
              </a:rPr>
              <a:t>FULL JOIN</a:t>
            </a:r>
            <a:endParaRPr sz="2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4"/>
          <p:cNvPicPr preferRelativeResize="0"/>
          <p:nvPr/>
        </p:nvPicPr>
        <p:blipFill rotWithShape="1">
          <a:blip r:embed="rId3">
            <a:alphaModFix/>
          </a:blip>
          <a:srcRect b="0" l="0" r="0" t="0"/>
          <a:stretch/>
        </p:blipFill>
        <p:spPr>
          <a:xfrm>
            <a:off x="1350600" y="138200"/>
            <a:ext cx="5947650" cy="2566250"/>
          </a:xfrm>
          <a:prstGeom prst="rect">
            <a:avLst/>
          </a:prstGeom>
          <a:noFill/>
          <a:ln>
            <a:noFill/>
          </a:ln>
        </p:spPr>
      </p:pic>
      <p:pic>
        <p:nvPicPr>
          <p:cNvPr id="341" name="Google Shape;341;p54"/>
          <p:cNvPicPr preferRelativeResize="0"/>
          <p:nvPr/>
        </p:nvPicPr>
        <p:blipFill rotWithShape="1">
          <a:blip r:embed="rId4">
            <a:alphaModFix/>
          </a:blip>
          <a:srcRect b="0" l="0" r="0" t="0"/>
          <a:stretch/>
        </p:blipFill>
        <p:spPr>
          <a:xfrm>
            <a:off x="1371600" y="2856850"/>
            <a:ext cx="5947651" cy="22866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idx="1" type="body"/>
          </p:nvPr>
        </p:nvSpPr>
        <p:spPr>
          <a:xfrm>
            <a:off x="311700" y="161150"/>
            <a:ext cx="8520600" cy="44076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400"/>
              </a:spcBef>
              <a:spcAft>
                <a:spcPts val="0"/>
              </a:spcAft>
              <a:buClr>
                <a:schemeClr val="dk1"/>
              </a:buClr>
              <a:buSzPts val="1100"/>
              <a:buFont typeface="Arial"/>
              <a:buNone/>
            </a:pPr>
            <a:r>
              <a:rPr b="1" lang="en" sz="2300">
                <a:solidFill>
                  <a:schemeClr val="dk1"/>
                </a:solidFill>
                <a:highlight>
                  <a:srgbClr val="FFFFFF"/>
                </a:highlight>
                <a:latin typeface="Times New Roman"/>
                <a:ea typeface="Times New Roman"/>
                <a:cs typeface="Times New Roman"/>
                <a:sym typeface="Times New Roman"/>
              </a:rPr>
              <a:t>1. INNER JOIN</a:t>
            </a:r>
            <a:endParaRPr b="1" sz="23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900">
                <a:solidFill>
                  <a:schemeClr val="dk1"/>
                </a:solidFill>
                <a:highlight>
                  <a:srgbClr val="FFFFFF"/>
                </a:highlight>
                <a:latin typeface="Times New Roman"/>
                <a:ea typeface="Times New Roman"/>
                <a:cs typeface="Times New Roman"/>
                <a:sym typeface="Times New Roman"/>
              </a:rPr>
              <a:t>In SQL, INNER JOIN selects records that have matching values in both tables as long as the condition is satisfied. It returns the combination of all rows from both the tables where the condition satisfies.</a:t>
            </a:r>
            <a:endParaRPr sz="19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 sz="1900">
                <a:solidFill>
                  <a:schemeClr val="dk1"/>
                </a:solidFill>
                <a:highlight>
                  <a:srgbClr val="FFFFFF"/>
                </a:highlight>
                <a:latin typeface="Times New Roman"/>
                <a:ea typeface="Times New Roman"/>
                <a:cs typeface="Times New Roman"/>
                <a:sym typeface="Times New Roman"/>
              </a:rPr>
              <a:t>Syntax</a:t>
            </a:r>
            <a:endParaRPr b="1" sz="1900">
              <a:solidFill>
                <a:schemeClr val="dk1"/>
              </a:solidFill>
              <a:highlight>
                <a:srgbClr val="FFFFFF"/>
              </a:highlight>
              <a:latin typeface="Times New Roman"/>
              <a:ea typeface="Times New Roman"/>
              <a:cs typeface="Times New Roman"/>
              <a:sym typeface="Times New Roman"/>
            </a:endParaRPr>
          </a:p>
          <a:p>
            <a:pPr indent="0" lvl="0" marL="457200" rtl="0" algn="just">
              <a:lnSpc>
                <a:spcPct val="156250"/>
              </a:lnSpc>
              <a:spcBef>
                <a:spcPts val="1200"/>
              </a:spcBef>
              <a:spcAft>
                <a:spcPts val="0"/>
              </a:spcAft>
              <a:buSzPts val="1800"/>
              <a:buNone/>
            </a:pPr>
            <a:r>
              <a:rPr lang="en" sz="1900">
                <a:solidFill>
                  <a:schemeClr val="dk1"/>
                </a:solidFill>
                <a:latin typeface="Times New Roman"/>
                <a:ea typeface="Times New Roman"/>
                <a:cs typeface="Times New Roman"/>
                <a:sym typeface="Times New Roman"/>
              </a:rPr>
              <a:t>SELECT table1.column1, table1.column2, table2.column1,....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FROM table1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INNER JOIN table2  </a:t>
            </a:r>
            <a:endParaRPr sz="1900">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sz="1900">
                <a:solidFill>
                  <a:schemeClr val="dk1"/>
                </a:solidFill>
                <a:latin typeface="Times New Roman"/>
                <a:ea typeface="Times New Roman"/>
                <a:cs typeface="Times New Roman"/>
                <a:sym typeface="Times New Roman"/>
              </a:rPr>
              <a:t>ON table1.matching_column = table2.matching_column;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1200"/>
              </a:spcAft>
              <a:buSzPts val="1800"/>
              <a:buNone/>
            </a:pPr>
            <a:r>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idx="1" type="body"/>
          </p:nvPr>
        </p:nvSpPr>
        <p:spPr>
          <a:xfrm>
            <a:off x="311700" y="147725"/>
            <a:ext cx="8520600" cy="4421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SzPts val="1800"/>
              <a:buNone/>
            </a:pPr>
            <a:r>
              <a:rPr b="1" lang="en" sz="1600">
                <a:solidFill>
                  <a:schemeClr val="dk1"/>
                </a:solidFill>
                <a:highlight>
                  <a:srgbClr val="FFFFFF"/>
                </a:highlight>
                <a:latin typeface="Times New Roman"/>
                <a:ea typeface="Times New Roman"/>
                <a:cs typeface="Times New Roman"/>
                <a:sym typeface="Times New Roman"/>
              </a:rPr>
              <a:t>Query</a:t>
            </a:r>
            <a:endParaRPr b="1" sz="1600">
              <a:solidFill>
                <a:schemeClr val="dk1"/>
              </a:solidFill>
              <a:highlight>
                <a:srgbClr val="FFFFFF"/>
              </a:highlight>
              <a:latin typeface="Times New Roman"/>
              <a:ea typeface="Times New Roman"/>
              <a:cs typeface="Times New Roman"/>
              <a:sym typeface="Times New Roman"/>
            </a:endParaRPr>
          </a:p>
          <a:p>
            <a:pPr indent="0" lvl="0" marL="457200" rtl="0" algn="l">
              <a:lnSpc>
                <a:spcPct val="156250"/>
              </a:lnSpc>
              <a:spcBef>
                <a:spcPts val="1200"/>
              </a:spcBef>
              <a:spcAft>
                <a:spcPts val="0"/>
              </a:spcAft>
              <a:buSzPts val="1800"/>
              <a:buNone/>
            </a:pPr>
            <a:r>
              <a:rPr lang="en" sz="1600">
                <a:solidFill>
                  <a:schemeClr val="dk1"/>
                </a:solidFill>
                <a:latin typeface="Times New Roman"/>
                <a:ea typeface="Times New Roman"/>
                <a:cs typeface="Times New Roman"/>
                <a:sym typeface="Times New Roman"/>
              </a:rPr>
              <a:t>SELECT EMPLOYEE.EMP_NAME, PROJECT.DEPARTMENT   </a:t>
            </a:r>
            <a:endParaRPr sz="1600">
              <a:solidFill>
                <a:schemeClr val="dk1"/>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FROM EMPLOYEE  </a:t>
            </a:r>
            <a:endParaRPr sz="1600">
              <a:solidFill>
                <a:schemeClr val="dk1"/>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INNER JOIN PROJECT  </a:t>
            </a:r>
            <a:endParaRPr sz="1600">
              <a:solidFill>
                <a:schemeClr val="dk1"/>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ON PROJECT.EMP_ID = EMPLOYEE.EMP_ID;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1200"/>
              </a:spcAft>
              <a:buSzPts val="1800"/>
              <a:buNone/>
            </a:pPr>
            <a:r>
              <a:t/>
            </a:r>
            <a:endParaRPr sz="2200">
              <a:solidFill>
                <a:schemeClr val="dk1"/>
              </a:solidFill>
              <a:latin typeface="Times New Roman"/>
              <a:ea typeface="Times New Roman"/>
              <a:cs typeface="Times New Roman"/>
              <a:sym typeface="Times New Roman"/>
            </a:endParaRPr>
          </a:p>
        </p:txBody>
      </p:sp>
      <p:pic>
        <p:nvPicPr>
          <p:cNvPr id="352" name="Google Shape;352;p56"/>
          <p:cNvPicPr preferRelativeResize="0"/>
          <p:nvPr/>
        </p:nvPicPr>
        <p:blipFill rotWithShape="1">
          <a:blip r:embed="rId3">
            <a:alphaModFix/>
          </a:blip>
          <a:srcRect b="0" l="0" r="0" t="0"/>
          <a:stretch/>
        </p:blipFill>
        <p:spPr>
          <a:xfrm>
            <a:off x="981075" y="2793322"/>
            <a:ext cx="7181850" cy="2128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idx="1" type="body"/>
          </p:nvPr>
        </p:nvSpPr>
        <p:spPr>
          <a:xfrm>
            <a:off x="311700" y="255150"/>
            <a:ext cx="8520600" cy="43140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400"/>
              </a:spcBef>
              <a:spcAft>
                <a:spcPts val="0"/>
              </a:spcAft>
              <a:buClr>
                <a:schemeClr val="dk1"/>
              </a:buClr>
              <a:buSzPts val="1100"/>
              <a:buFont typeface="Arial"/>
              <a:buNone/>
            </a:pPr>
            <a:r>
              <a:rPr b="1" lang="en" sz="2200">
                <a:solidFill>
                  <a:srgbClr val="222222"/>
                </a:solidFill>
                <a:highlight>
                  <a:srgbClr val="FFFFFF"/>
                </a:highlight>
                <a:latin typeface="Times New Roman"/>
                <a:ea typeface="Times New Roman"/>
                <a:cs typeface="Times New Roman"/>
                <a:sym typeface="Times New Roman"/>
              </a:rPr>
              <a:t>2. LEFT JOIN</a:t>
            </a:r>
            <a:endParaRPr b="1" sz="2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a:solidFill>
                  <a:srgbClr val="222222"/>
                </a:solidFill>
                <a:highlight>
                  <a:srgbClr val="FFFFFF"/>
                </a:highlight>
                <a:latin typeface="Times New Roman"/>
                <a:ea typeface="Times New Roman"/>
                <a:cs typeface="Times New Roman"/>
                <a:sym typeface="Times New Roman"/>
              </a:rPr>
              <a:t>The SQL left join returns all the values from left table and the matching values from the right table. If there is no matching join value, it will return NULL.</a:t>
            </a:r>
            <a:endParaRPr>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
                <a:solidFill>
                  <a:srgbClr val="222222"/>
                </a:solidFill>
                <a:highlight>
                  <a:srgbClr val="FFFFFF"/>
                </a:highlight>
                <a:latin typeface="Times New Roman"/>
                <a:ea typeface="Times New Roman"/>
                <a:cs typeface="Times New Roman"/>
                <a:sym typeface="Times New Roman"/>
              </a:rPr>
              <a:t>Syntax</a:t>
            </a:r>
            <a:endParaRPr b="1">
              <a:solidFill>
                <a:srgbClr val="222222"/>
              </a:solidFill>
              <a:highlight>
                <a:srgbClr val="FFFFFF"/>
              </a:highlight>
              <a:latin typeface="Times New Roman"/>
              <a:ea typeface="Times New Roman"/>
              <a:cs typeface="Times New Roman"/>
              <a:sym typeface="Times New Roman"/>
            </a:endParaRPr>
          </a:p>
          <a:p>
            <a:pPr indent="0" lvl="0" marL="457200" rtl="0" algn="l">
              <a:lnSpc>
                <a:spcPct val="156250"/>
              </a:lnSpc>
              <a:spcBef>
                <a:spcPts val="1200"/>
              </a:spcBef>
              <a:spcAft>
                <a:spcPts val="0"/>
              </a:spcAft>
              <a:buSzPts val="1800"/>
              <a:buNone/>
            </a:pPr>
            <a:r>
              <a:rPr lang="en">
                <a:solidFill>
                  <a:srgbClr val="222222"/>
                </a:solidFill>
                <a:latin typeface="Times New Roman"/>
                <a:ea typeface="Times New Roman"/>
                <a:cs typeface="Times New Roman"/>
                <a:sym typeface="Times New Roman"/>
              </a:rPr>
              <a:t>SELECT table1.column1, table1.column2, table2.column1,....  </a:t>
            </a:r>
            <a:endParaRPr>
              <a:solidFill>
                <a:srgbClr val="222222"/>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a:solidFill>
                  <a:srgbClr val="222222"/>
                </a:solidFill>
                <a:latin typeface="Times New Roman"/>
                <a:ea typeface="Times New Roman"/>
                <a:cs typeface="Times New Roman"/>
                <a:sym typeface="Times New Roman"/>
              </a:rPr>
              <a:t>FROM table1   </a:t>
            </a:r>
            <a:endParaRPr>
              <a:solidFill>
                <a:srgbClr val="222222"/>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a:solidFill>
                  <a:srgbClr val="222222"/>
                </a:solidFill>
                <a:latin typeface="Times New Roman"/>
                <a:ea typeface="Times New Roman"/>
                <a:cs typeface="Times New Roman"/>
                <a:sym typeface="Times New Roman"/>
              </a:rPr>
              <a:t>LEFT JOIN table2  </a:t>
            </a:r>
            <a:endParaRPr>
              <a:solidFill>
                <a:srgbClr val="222222"/>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a:solidFill>
                  <a:srgbClr val="222222"/>
                </a:solidFill>
                <a:latin typeface="Times New Roman"/>
                <a:ea typeface="Times New Roman"/>
                <a:cs typeface="Times New Roman"/>
                <a:sym typeface="Times New Roman"/>
              </a:rPr>
              <a:t>ON table1.matching_column = table2.matching_column;  </a:t>
            </a:r>
            <a:endParaRPr>
              <a:solidFill>
                <a:srgbClr val="222222"/>
              </a:solidFill>
              <a:latin typeface="Times New Roman"/>
              <a:ea typeface="Times New Roman"/>
              <a:cs typeface="Times New Roman"/>
              <a:sym typeface="Times New Roman"/>
            </a:endParaRPr>
          </a:p>
          <a:p>
            <a:pPr indent="0" lvl="0" marL="0" rtl="0" algn="l">
              <a:lnSpc>
                <a:spcPct val="115000"/>
              </a:lnSpc>
              <a:spcBef>
                <a:spcPts val="600"/>
              </a:spcBef>
              <a:spcAft>
                <a:spcPts val="1200"/>
              </a:spcAft>
              <a:buSzPts val="1800"/>
              <a:buNone/>
            </a:pPr>
            <a:r>
              <a:t/>
            </a:r>
            <a:endParaRPr sz="2400">
              <a:solidFill>
                <a:srgbClr val="222222"/>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idx="1" type="body"/>
          </p:nvPr>
        </p:nvSpPr>
        <p:spPr>
          <a:xfrm>
            <a:off x="311700" y="0"/>
            <a:ext cx="8520600" cy="4569000"/>
          </a:xfrm>
          <a:prstGeom prst="rect">
            <a:avLst/>
          </a:prstGeom>
          <a:noFill/>
          <a:ln>
            <a:noFill/>
          </a:ln>
        </p:spPr>
        <p:txBody>
          <a:bodyPr anchorCtr="0" anchor="t" bIns="91425" lIns="91425" spcFirstLastPara="1" rIns="91425" wrap="square" tIns="91425">
            <a:normAutofit/>
          </a:bodyPr>
          <a:lstStyle/>
          <a:p>
            <a:pPr indent="0" lvl="0" marL="457200" rtl="0" algn="l">
              <a:lnSpc>
                <a:spcPct val="156250"/>
              </a:lnSpc>
              <a:spcBef>
                <a:spcPts val="300"/>
              </a:spcBef>
              <a:spcAft>
                <a:spcPts val="0"/>
              </a:spcAft>
              <a:buSzPts val="1800"/>
              <a:buNone/>
            </a:pPr>
            <a:r>
              <a:rPr lang="en">
                <a:solidFill>
                  <a:schemeClr val="dk1"/>
                </a:solidFill>
                <a:latin typeface="Times New Roman"/>
                <a:ea typeface="Times New Roman"/>
                <a:cs typeface="Times New Roman"/>
                <a:sym typeface="Times New Roman"/>
              </a:rPr>
              <a:t>SELECT EMPLOYEE.EMP_NAME, PROJECT.DEPARTMENT   </a:t>
            </a:r>
            <a:endParaRPr>
              <a:solidFill>
                <a:schemeClr val="dk1"/>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SzPts val="1800"/>
              <a:buNone/>
            </a:pPr>
            <a:r>
              <a:rPr lang="en">
                <a:solidFill>
                  <a:schemeClr val="dk1"/>
                </a:solidFill>
                <a:latin typeface="Times New Roman"/>
                <a:ea typeface="Times New Roman"/>
                <a:cs typeface="Times New Roman"/>
                <a:sym typeface="Times New Roman"/>
              </a:rPr>
              <a:t>FROM EMPLOYEE  </a:t>
            </a:r>
            <a:endParaRPr>
              <a:solidFill>
                <a:schemeClr val="dk1"/>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SzPts val="1800"/>
              <a:buNone/>
            </a:pPr>
            <a:r>
              <a:rPr lang="en">
                <a:solidFill>
                  <a:schemeClr val="dk1"/>
                </a:solidFill>
                <a:latin typeface="Times New Roman"/>
                <a:ea typeface="Times New Roman"/>
                <a:cs typeface="Times New Roman"/>
                <a:sym typeface="Times New Roman"/>
              </a:rPr>
              <a:t>LEFT JOIN PROJECT  </a:t>
            </a:r>
            <a:endParaRPr>
              <a:solidFill>
                <a:schemeClr val="dk1"/>
              </a:solidFill>
              <a:latin typeface="Times New Roman"/>
              <a:ea typeface="Times New Roman"/>
              <a:cs typeface="Times New Roman"/>
              <a:sym typeface="Times New Roman"/>
            </a:endParaRPr>
          </a:p>
          <a:p>
            <a:pPr indent="0" lvl="0" marL="457200" rtl="0" algn="l">
              <a:lnSpc>
                <a:spcPct val="156250"/>
              </a:lnSpc>
              <a:spcBef>
                <a:spcPts val="300"/>
              </a:spcBef>
              <a:spcAft>
                <a:spcPts val="0"/>
              </a:spcAft>
              <a:buSzPts val="1800"/>
              <a:buNone/>
            </a:pPr>
            <a:r>
              <a:rPr lang="en">
                <a:solidFill>
                  <a:schemeClr val="dk1"/>
                </a:solidFill>
                <a:latin typeface="Times New Roman"/>
                <a:ea typeface="Times New Roman"/>
                <a:cs typeface="Times New Roman"/>
                <a:sym typeface="Times New Roman"/>
              </a:rPr>
              <a:t>ON PROJECT.EMP_ID = EMPLOYEE.EMP_ID;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1200"/>
              </a:spcAft>
              <a:buSzPts val="1800"/>
              <a:buNone/>
            </a:pPr>
            <a:r>
              <a:t/>
            </a:r>
            <a:endParaRPr sz="2400">
              <a:solidFill>
                <a:schemeClr val="dk1"/>
              </a:solidFill>
              <a:latin typeface="Times New Roman"/>
              <a:ea typeface="Times New Roman"/>
              <a:cs typeface="Times New Roman"/>
              <a:sym typeface="Times New Roman"/>
            </a:endParaRPr>
          </a:p>
        </p:txBody>
      </p:sp>
      <p:pic>
        <p:nvPicPr>
          <p:cNvPr id="363" name="Google Shape;363;p58"/>
          <p:cNvPicPr preferRelativeResize="0"/>
          <p:nvPr/>
        </p:nvPicPr>
        <p:blipFill rotWithShape="1">
          <a:blip r:embed="rId3">
            <a:alphaModFix/>
          </a:blip>
          <a:srcRect b="0" l="0" r="0" t="0"/>
          <a:stretch/>
        </p:blipFill>
        <p:spPr>
          <a:xfrm>
            <a:off x="1023575" y="2363597"/>
            <a:ext cx="7248525" cy="2597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ph idx="1" type="body"/>
          </p:nvPr>
        </p:nvSpPr>
        <p:spPr>
          <a:xfrm>
            <a:off x="311700" y="322300"/>
            <a:ext cx="8520600" cy="42465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400"/>
              </a:spcBef>
              <a:spcAft>
                <a:spcPts val="0"/>
              </a:spcAft>
              <a:buClr>
                <a:schemeClr val="dk1"/>
              </a:buClr>
              <a:buSzPts val="1100"/>
              <a:buFont typeface="Arial"/>
              <a:buNone/>
            </a:pPr>
            <a:r>
              <a:rPr b="1" lang="en" sz="2200">
                <a:solidFill>
                  <a:schemeClr val="dk1"/>
                </a:solidFill>
                <a:highlight>
                  <a:srgbClr val="FFFFFF"/>
                </a:highlight>
                <a:latin typeface="Times New Roman"/>
                <a:ea typeface="Times New Roman"/>
                <a:cs typeface="Times New Roman"/>
                <a:sym typeface="Times New Roman"/>
              </a:rPr>
              <a:t>3. RIGHT JOIN</a:t>
            </a:r>
            <a:endParaRPr b="1" sz="2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In SQL, RIGHT JOIN returns all the values from the values from the rows of right table and the matched values from the left table. If there is no matching in both tables, it will return NULL.</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
                <a:solidFill>
                  <a:schemeClr val="dk1"/>
                </a:solidFill>
                <a:highlight>
                  <a:srgbClr val="FFFFFF"/>
                </a:highlight>
                <a:latin typeface="Times New Roman"/>
                <a:ea typeface="Times New Roman"/>
                <a:cs typeface="Times New Roman"/>
                <a:sym typeface="Times New Roman"/>
              </a:rPr>
              <a:t>Syntax</a:t>
            </a:r>
            <a:endParaRPr b="1">
              <a:solidFill>
                <a:schemeClr val="dk1"/>
              </a:solidFill>
              <a:highlight>
                <a:srgbClr val="FFFFFF"/>
              </a:highlight>
              <a:latin typeface="Times New Roman"/>
              <a:ea typeface="Times New Roman"/>
              <a:cs typeface="Times New Roman"/>
              <a:sym typeface="Times New Roman"/>
            </a:endParaRPr>
          </a:p>
          <a:p>
            <a:pPr indent="0" lvl="0" marL="457200" rtl="0" algn="just">
              <a:lnSpc>
                <a:spcPct val="156250"/>
              </a:lnSpc>
              <a:spcBef>
                <a:spcPts val="1200"/>
              </a:spcBef>
              <a:spcAft>
                <a:spcPts val="0"/>
              </a:spcAft>
              <a:buSzPts val="1800"/>
              <a:buNone/>
            </a:pPr>
            <a:r>
              <a:rPr lang="en">
                <a:solidFill>
                  <a:schemeClr val="dk1"/>
                </a:solidFill>
                <a:latin typeface="Times New Roman"/>
                <a:ea typeface="Times New Roman"/>
                <a:cs typeface="Times New Roman"/>
                <a:sym typeface="Times New Roman"/>
              </a:rPr>
              <a:t>SELECT table1.column1, table1.column2, table2.column1,....  </a:t>
            </a:r>
            <a:endParaRPr>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FROM table1   </a:t>
            </a:r>
            <a:endParaRPr>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RIGHT JOIN table2  </a:t>
            </a:r>
            <a:endParaRPr>
              <a:solidFill>
                <a:schemeClr val="dk1"/>
              </a:solidFill>
              <a:latin typeface="Times New Roman"/>
              <a:ea typeface="Times New Roman"/>
              <a:cs typeface="Times New Roman"/>
              <a:sym typeface="Times New Roman"/>
            </a:endParaRPr>
          </a:p>
          <a:p>
            <a:pPr indent="0" lvl="0" marL="457200" rtl="0" algn="just">
              <a:lnSpc>
                <a:spcPct val="15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ON table1.matching_column = table2.matching_column;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1200"/>
              </a:spcAft>
              <a:buSzPts val="18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idx="1" type="body"/>
          </p:nvPr>
        </p:nvSpPr>
        <p:spPr>
          <a:xfrm>
            <a:off x="311700" y="174900"/>
            <a:ext cx="8520600" cy="466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2000">
                <a:solidFill>
                  <a:srgbClr val="222222"/>
                </a:solidFill>
                <a:latin typeface="Times New Roman"/>
                <a:ea typeface="Times New Roman"/>
                <a:cs typeface="Times New Roman"/>
                <a:sym typeface="Times New Roman"/>
              </a:rPr>
              <a:t>Advantages of SQL</a:t>
            </a:r>
            <a:endParaRPr b="1" sz="20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000">
                <a:solidFill>
                  <a:srgbClr val="222222"/>
                </a:solidFill>
                <a:latin typeface="Times New Roman"/>
                <a:ea typeface="Times New Roman"/>
                <a:cs typeface="Times New Roman"/>
                <a:sym typeface="Times New Roman"/>
              </a:rPr>
              <a:t>There are the following advantages of SQL:</a:t>
            </a:r>
            <a:endParaRPr sz="20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000">
              <a:solidFill>
                <a:srgbClr val="222222"/>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rgbClr val="222222"/>
              </a:buClr>
              <a:buSzPts val="2000"/>
              <a:buFont typeface="Times New Roman"/>
              <a:buChar char="●"/>
            </a:pPr>
            <a:r>
              <a:rPr lang="en" sz="2000">
                <a:solidFill>
                  <a:srgbClr val="222222"/>
                </a:solidFill>
                <a:latin typeface="Times New Roman"/>
                <a:ea typeface="Times New Roman"/>
                <a:cs typeface="Times New Roman"/>
                <a:sym typeface="Times New Roman"/>
              </a:rPr>
              <a:t>High speed</a:t>
            </a:r>
            <a:endParaRPr sz="20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000">
                <a:solidFill>
                  <a:srgbClr val="222222"/>
                </a:solidFill>
                <a:latin typeface="Times New Roman"/>
                <a:ea typeface="Times New Roman"/>
                <a:cs typeface="Times New Roman"/>
                <a:sym typeface="Times New Roman"/>
              </a:rPr>
              <a:t>Using the SQL queries, the user can quickly and efficiently retrieve a large amount of records from a database.</a:t>
            </a:r>
            <a:endParaRPr sz="20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000">
              <a:solidFill>
                <a:srgbClr val="222222"/>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rgbClr val="222222"/>
              </a:buClr>
              <a:buSzPts val="2000"/>
              <a:buFont typeface="Times New Roman"/>
              <a:buChar char="●"/>
            </a:pPr>
            <a:r>
              <a:rPr lang="en" sz="2000">
                <a:solidFill>
                  <a:srgbClr val="222222"/>
                </a:solidFill>
                <a:latin typeface="Times New Roman"/>
                <a:ea typeface="Times New Roman"/>
                <a:cs typeface="Times New Roman"/>
                <a:sym typeface="Times New Roman"/>
              </a:rPr>
              <a:t>No coding needed</a:t>
            </a:r>
            <a:endParaRPr sz="20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rPr lang="en" sz="2000">
                <a:solidFill>
                  <a:srgbClr val="222222"/>
                </a:solidFill>
                <a:latin typeface="Times New Roman"/>
                <a:ea typeface="Times New Roman"/>
                <a:cs typeface="Times New Roman"/>
                <a:sym typeface="Times New Roman"/>
              </a:rPr>
              <a:t>In the standard SQL, it is very easy to manage the database system. It doesn't require a substantial amount of code to manage the database system.</a:t>
            </a:r>
            <a:endParaRPr sz="2000">
              <a:solidFill>
                <a:srgbClr val="222222"/>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txBox="1"/>
          <p:nvPr>
            <p:ph idx="1" type="body"/>
          </p:nvPr>
        </p:nvSpPr>
        <p:spPr>
          <a:xfrm>
            <a:off x="311700" y="228300"/>
            <a:ext cx="8520600" cy="4340700"/>
          </a:xfrm>
          <a:prstGeom prst="rect">
            <a:avLst/>
          </a:prstGeom>
          <a:noFill/>
          <a:ln>
            <a:noFill/>
          </a:ln>
        </p:spPr>
        <p:txBody>
          <a:bodyPr anchorCtr="0" anchor="t" bIns="91425" lIns="91425" spcFirstLastPara="1" rIns="91425" wrap="square" tIns="91425">
            <a:normAutofit/>
          </a:bodyPr>
          <a:lstStyle/>
          <a:p>
            <a:pPr indent="0" lvl="0" marL="457200" rtl="0" algn="l">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SELECT EMPLOYEE.EMP_NAME, PROJECT.DEPARTMENT   </a:t>
            </a:r>
            <a:endParaRPr sz="1600">
              <a:solidFill>
                <a:schemeClr val="dk1"/>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FROM EMPLOYEE  </a:t>
            </a:r>
            <a:endParaRPr sz="1600">
              <a:solidFill>
                <a:schemeClr val="dk1"/>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RIGHT JOIN PROJECT  </a:t>
            </a:r>
            <a:endParaRPr sz="1600">
              <a:solidFill>
                <a:schemeClr val="dk1"/>
              </a:solidFill>
              <a:latin typeface="Times New Roman"/>
              <a:ea typeface="Times New Roman"/>
              <a:cs typeface="Times New Roman"/>
              <a:sym typeface="Times New Roman"/>
            </a:endParaRPr>
          </a:p>
          <a:p>
            <a:pPr indent="0" lvl="0" marL="457200" rtl="0" algn="l">
              <a:lnSpc>
                <a:spcPct val="156250"/>
              </a:lnSpc>
              <a:spcBef>
                <a:spcPts val="900"/>
              </a:spcBef>
              <a:spcAft>
                <a:spcPts val="0"/>
              </a:spcAft>
              <a:buSzPts val="1800"/>
              <a:buNone/>
            </a:pPr>
            <a:r>
              <a:rPr lang="en" sz="1600">
                <a:solidFill>
                  <a:schemeClr val="dk1"/>
                </a:solidFill>
                <a:latin typeface="Times New Roman"/>
                <a:ea typeface="Times New Roman"/>
                <a:cs typeface="Times New Roman"/>
                <a:sym typeface="Times New Roman"/>
              </a:rPr>
              <a:t>ON PROJECT.EMP_ID = EMPLOYEE.EMP_ID;  </a:t>
            </a:r>
            <a:endParaRPr sz="16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b="1" sz="16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2200">
              <a:solidFill>
                <a:schemeClr val="dk1"/>
              </a:solidFill>
              <a:latin typeface="Times New Roman"/>
              <a:ea typeface="Times New Roman"/>
              <a:cs typeface="Times New Roman"/>
              <a:sym typeface="Times New Roman"/>
            </a:endParaRPr>
          </a:p>
        </p:txBody>
      </p:sp>
      <p:pic>
        <p:nvPicPr>
          <p:cNvPr id="374" name="Google Shape;374;p60"/>
          <p:cNvPicPr preferRelativeResize="0"/>
          <p:nvPr/>
        </p:nvPicPr>
        <p:blipFill rotWithShape="1">
          <a:blip r:embed="rId3">
            <a:alphaModFix/>
          </a:blip>
          <a:srcRect b="0" l="0" r="0" t="0"/>
          <a:stretch/>
        </p:blipFill>
        <p:spPr>
          <a:xfrm>
            <a:off x="976313" y="2533650"/>
            <a:ext cx="7191375" cy="2362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idx="1" type="body"/>
          </p:nvPr>
        </p:nvSpPr>
        <p:spPr>
          <a:xfrm>
            <a:off x="311700" y="94000"/>
            <a:ext cx="8520600" cy="49554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1400"/>
              </a:spcBef>
              <a:spcAft>
                <a:spcPts val="0"/>
              </a:spcAft>
              <a:buClr>
                <a:schemeClr val="dk1"/>
              </a:buClr>
              <a:buSzPts val="1100"/>
              <a:buFont typeface="Arial"/>
              <a:buNone/>
            </a:pPr>
            <a:r>
              <a:rPr b="1" lang="en" sz="2200">
                <a:solidFill>
                  <a:schemeClr val="dk1"/>
                </a:solidFill>
                <a:highlight>
                  <a:srgbClr val="FFFFFF"/>
                </a:highlight>
                <a:latin typeface="Times New Roman"/>
                <a:ea typeface="Times New Roman"/>
                <a:cs typeface="Times New Roman"/>
                <a:sym typeface="Times New Roman"/>
              </a:rPr>
              <a:t>4. FULL JOIN</a:t>
            </a:r>
            <a:endParaRPr b="1" sz="2200">
              <a:solidFill>
                <a:schemeClr val="dk1"/>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In SQL, FULL JOIN is the result of a combination of both left and right outer join. Join tables have all the records from both tables. It puts NULL on the place of matches not found.</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1800"/>
              <a:buNone/>
            </a:pPr>
            <a:r>
              <a:rPr b="1" lang="en">
                <a:solidFill>
                  <a:schemeClr val="dk1"/>
                </a:solidFill>
                <a:highlight>
                  <a:srgbClr val="FFFFFF"/>
                </a:highlight>
                <a:latin typeface="Times New Roman"/>
                <a:ea typeface="Times New Roman"/>
                <a:cs typeface="Times New Roman"/>
                <a:sym typeface="Times New Roman"/>
              </a:rPr>
              <a:t>Syntax</a:t>
            </a:r>
            <a:endParaRPr b="1">
              <a:solidFill>
                <a:schemeClr val="dk1"/>
              </a:solidFill>
              <a:highlight>
                <a:srgbClr val="FFFFFF"/>
              </a:highlight>
              <a:latin typeface="Times New Roman"/>
              <a:ea typeface="Times New Roman"/>
              <a:cs typeface="Times New Roman"/>
              <a:sym typeface="Times New Roman"/>
            </a:endParaRPr>
          </a:p>
          <a:p>
            <a:pPr indent="0" lvl="0" marL="457200" rtl="0" algn="just">
              <a:lnSpc>
                <a:spcPct val="146250"/>
              </a:lnSpc>
              <a:spcBef>
                <a:spcPts val="1200"/>
              </a:spcBef>
              <a:spcAft>
                <a:spcPts val="0"/>
              </a:spcAft>
              <a:buSzPts val="1800"/>
              <a:buNone/>
            </a:pPr>
            <a:r>
              <a:rPr lang="en">
                <a:solidFill>
                  <a:schemeClr val="dk1"/>
                </a:solidFill>
                <a:latin typeface="Times New Roman"/>
                <a:ea typeface="Times New Roman"/>
                <a:cs typeface="Times New Roman"/>
                <a:sym typeface="Times New Roman"/>
              </a:rPr>
              <a:t>SELECT table1.column1, table1.column2, table2.column1,....  </a:t>
            </a:r>
            <a:endParaRPr>
              <a:solidFill>
                <a:schemeClr val="dk1"/>
              </a:solidFill>
              <a:latin typeface="Times New Roman"/>
              <a:ea typeface="Times New Roman"/>
              <a:cs typeface="Times New Roman"/>
              <a:sym typeface="Times New Roman"/>
            </a:endParaRPr>
          </a:p>
          <a:p>
            <a:pPr indent="0" lvl="0" marL="457200" rtl="0" algn="just">
              <a:lnSpc>
                <a:spcPct val="14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FROM table1   </a:t>
            </a:r>
            <a:endParaRPr>
              <a:solidFill>
                <a:schemeClr val="dk1"/>
              </a:solidFill>
              <a:latin typeface="Times New Roman"/>
              <a:ea typeface="Times New Roman"/>
              <a:cs typeface="Times New Roman"/>
              <a:sym typeface="Times New Roman"/>
            </a:endParaRPr>
          </a:p>
          <a:p>
            <a:pPr indent="0" lvl="0" marL="457200" rtl="0" algn="just">
              <a:lnSpc>
                <a:spcPct val="14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FULL JOIN table2  </a:t>
            </a:r>
            <a:endParaRPr>
              <a:solidFill>
                <a:schemeClr val="dk1"/>
              </a:solidFill>
              <a:latin typeface="Times New Roman"/>
              <a:ea typeface="Times New Roman"/>
              <a:cs typeface="Times New Roman"/>
              <a:sym typeface="Times New Roman"/>
            </a:endParaRPr>
          </a:p>
          <a:p>
            <a:pPr indent="0" lvl="0" marL="457200" rtl="0" algn="just">
              <a:lnSpc>
                <a:spcPct val="146250"/>
              </a:lnSpc>
              <a:spcBef>
                <a:spcPts val="900"/>
              </a:spcBef>
              <a:spcAft>
                <a:spcPts val="0"/>
              </a:spcAft>
              <a:buSzPts val="1800"/>
              <a:buNone/>
            </a:pPr>
            <a:r>
              <a:rPr lang="en">
                <a:solidFill>
                  <a:schemeClr val="dk1"/>
                </a:solidFill>
                <a:latin typeface="Times New Roman"/>
                <a:ea typeface="Times New Roman"/>
                <a:cs typeface="Times New Roman"/>
                <a:sym typeface="Times New Roman"/>
              </a:rPr>
              <a:t>ON table1.matching_column = table2.matching_column;  </a:t>
            </a:r>
            <a:endParaRPr>
              <a:solidFill>
                <a:schemeClr val="dk1"/>
              </a:solidFill>
              <a:latin typeface="Times New Roman"/>
              <a:ea typeface="Times New Roman"/>
              <a:cs typeface="Times New Roman"/>
              <a:sym typeface="Times New Roman"/>
            </a:endParaRPr>
          </a:p>
          <a:p>
            <a:pPr indent="0" lvl="0" marL="457200" rtl="0" algn="just">
              <a:lnSpc>
                <a:spcPct val="146250"/>
              </a:lnSpc>
              <a:spcBef>
                <a:spcPts val="90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1200"/>
              </a:spcAft>
              <a:buSzPts val="18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62"/>
          <p:cNvPicPr preferRelativeResize="0"/>
          <p:nvPr/>
        </p:nvPicPr>
        <p:blipFill rotWithShape="1">
          <a:blip r:embed="rId3">
            <a:alphaModFix/>
          </a:blip>
          <a:srcRect b="0" l="0" r="0" t="0"/>
          <a:stretch/>
        </p:blipFill>
        <p:spPr>
          <a:xfrm>
            <a:off x="957275" y="2571747"/>
            <a:ext cx="7229475" cy="2452700"/>
          </a:xfrm>
          <a:prstGeom prst="rect">
            <a:avLst/>
          </a:prstGeom>
          <a:noFill/>
          <a:ln>
            <a:noFill/>
          </a:ln>
        </p:spPr>
      </p:pic>
      <p:sp>
        <p:nvSpPr>
          <p:cNvPr id="385" name="Google Shape;385;p62"/>
          <p:cNvSpPr txBox="1"/>
          <p:nvPr/>
        </p:nvSpPr>
        <p:spPr>
          <a:xfrm>
            <a:off x="0" y="0"/>
            <a:ext cx="8863500" cy="24684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5000"/>
              </a:lnSpc>
              <a:spcBef>
                <a:spcPts val="1200"/>
              </a:spcBef>
              <a:spcAft>
                <a:spcPts val="0"/>
              </a:spcAft>
              <a:buClr>
                <a:srgbClr val="000000"/>
              </a:buClr>
              <a:buSzPts val="1800"/>
              <a:buFont typeface="Arial"/>
              <a:buNone/>
            </a:pPr>
            <a:r>
              <a:rPr b="1" i="0" lang="en" sz="1800" u="none" cap="none" strike="noStrike">
                <a:solidFill>
                  <a:schemeClr val="dk1"/>
                </a:solidFill>
                <a:highlight>
                  <a:schemeClr val="lt1"/>
                </a:highlight>
                <a:latin typeface="Times New Roman"/>
                <a:ea typeface="Times New Roman"/>
                <a:cs typeface="Times New Roman"/>
                <a:sym typeface="Times New Roman"/>
              </a:rPr>
              <a:t>Query</a:t>
            </a:r>
            <a:endParaRPr b="1" i="0" sz="1800" u="none" cap="none" strike="noStrike">
              <a:solidFill>
                <a:schemeClr val="dk1"/>
              </a:solidFill>
              <a:highlight>
                <a:schemeClr val="lt1"/>
              </a:highlight>
              <a:latin typeface="Times New Roman"/>
              <a:ea typeface="Times New Roman"/>
              <a:cs typeface="Times New Roman"/>
              <a:sym typeface="Times New Roman"/>
            </a:endParaRPr>
          </a:p>
          <a:p>
            <a:pPr indent="0" lvl="0" marL="457200" marR="0" rtl="0" algn="just">
              <a:lnSpc>
                <a:spcPct val="146250"/>
              </a:lnSpc>
              <a:spcBef>
                <a:spcPts val="120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SELECT EMPLOYEE.EMP_NAME, PROJECT.DEPARTMENT   </a:t>
            </a:r>
            <a:endParaRPr b="0" i="0" sz="1800" u="none" cap="none" strike="noStrike">
              <a:solidFill>
                <a:schemeClr val="dk1"/>
              </a:solidFill>
              <a:latin typeface="Times New Roman"/>
              <a:ea typeface="Times New Roman"/>
              <a:cs typeface="Times New Roman"/>
              <a:sym typeface="Times New Roman"/>
            </a:endParaRPr>
          </a:p>
          <a:p>
            <a:pPr indent="0" lvl="0" marL="457200" marR="0" rtl="0" algn="just">
              <a:lnSpc>
                <a:spcPct val="146250"/>
              </a:lnSpc>
              <a:spcBef>
                <a:spcPts val="90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FROM EMPLOYEE  </a:t>
            </a:r>
            <a:endParaRPr b="0" i="0" sz="1800" u="none" cap="none" strike="noStrike">
              <a:solidFill>
                <a:schemeClr val="dk1"/>
              </a:solidFill>
              <a:latin typeface="Times New Roman"/>
              <a:ea typeface="Times New Roman"/>
              <a:cs typeface="Times New Roman"/>
              <a:sym typeface="Times New Roman"/>
            </a:endParaRPr>
          </a:p>
          <a:p>
            <a:pPr indent="0" lvl="0" marL="457200" marR="0" rtl="0" algn="just">
              <a:lnSpc>
                <a:spcPct val="146250"/>
              </a:lnSpc>
              <a:spcBef>
                <a:spcPts val="90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FULL JOIN PROJECT   </a:t>
            </a:r>
            <a:endParaRPr b="0" i="0" sz="1800" u="none" cap="none" strike="noStrike">
              <a:solidFill>
                <a:schemeClr val="dk1"/>
              </a:solidFill>
              <a:latin typeface="Times New Roman"/>
              <a:ea typeface="Times New Roman"/>
              <a:cs typeface="Times New Roman"/>
              <a:sym typeface="Times New Roman"/>
            </a:endParaRPr>
          </a:p>
          <a:p>
            <a:pPr indent="0" lvl="0" marL="457200" marR="0" rtl="0" algn="just">
              <a:lnSpc>
                <a:spcPct val="146250"/>
              </a:lnSpc>
              <a:spcBef>
                <a:spcPts val="900"/>
              </a:spcBef>
              <a:spcAft>
                <a:spcPts val="60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ON PROJECT.EMP_ID = EMPLOYEE.EMP_ID;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3"/>
          <p:cNvSpPr txBox="1"/>
          <p:nvPr>
            <p:ph type="title"/>
          </p:nvPr>
        </p:nvSpPr>
        <p:spPr>
          <a:xfrm>
            <a:off x="311700" y="137300"/>
            <a:ext cx="8520600" cy="64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2620">
                <a:latin typeface="Times New Roman"/>
                <a:ea typeface="Times New Roman"/>
                <a:cs typeface="Times New Roman"/>
                <a:sym typeface="Times New Roman"/>
              </a:rPr>
              <a:t>Integrity constraints in SQL</a:t>
            </a:r>
            <a:endParaRPr b="1" sz="2620">
              <a:latin typeface="Times New Roman"/>
              <a:ea typeface="Times New Roman"/>
              <a:cs typeface="Times New Roman"/>
              <a:sym typeface="Times New Roman"/>
            </a:endParaRPr>
          </a:p>
        </p:txBody>
      </p:sp>
      <p:sp>
        <p:nvSpPr>
          <p:cNvPr id="391" name="Google Shape;391;p63"/>
          <p:cNvSpPr txBox="1"/>
          <p:nvPr>
            <p:ph idx="1" type="body"/>
          </p:nvPr>
        </p:nvSpPr>
        <p:spPr>
          <a:xfrm>
            <a:off x="311700" y="887175"/>
            <a:ext cx="8520600" cy="41508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Integrity constraints are a set of rules. It is used to maintain the quality of information.</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Integrity constraints ensure that the data insertion, updating, and other processes have to be performed in such a way that data integrity is not affected.</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Thus, integrity constraint is used to guard against accidental damage to the database.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19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64"/>
          <p:cNvPicPr preferRelativeResize="0"/>
          <p:nvPr/>
        </p:nvPicPr>
        <p:blipFill rotWithShape="1">
          <a:blip r:embed="rId3">
            <a:alphaModFix/>
          </a:blip>
          <a:srcRect b="0" l="0" r="0" t="0"/>
          <a:stretch/>
        </p:blipFill>
        <p:spPr>
          <a:xfrm>
            <a:off x="1214575" y="423800"/>
            <a:ext cx="6887275" cy="42021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5"/>
          <p:cNvSpPr txBox="1"/>
          <p:nvPr>
            <p:ph idx="1" type="body"/>
          </p:nvPr>
        </p:nvSpPr>
        <p:spPr>
          <a:xfrm>
            <a:off x="311700" y="348525"/>
            <a:ext cx="8520600" cy="4220400"/>
          </a:xfrm>
          <a:prstGeom prst="rect">
            <a:avLst/>
          </a:prstGeom>
          <a:noFill/>
          <a:ln>
            <a:noFill/>
          </a:ln>
        </p:spPr>
        <p:txBody>
          <a:bodyPr anchorCtr="0" anchor="t" bIns="91425" lIns="91425" spcFirstLastPara="1" rIns="91425" wrap="square" tIns="91425">
            <a:normAutofit lnSpcReduction="10000"/>
          </a:bodyPr>
          <a:lstStyle/>
          <a:p>
            <a:pPr indent="-361950" lvl="0" marL="457200" rtl="0" algn="just">
              <a:lnSpc>
                <a:spcPct val="115000"/>
              </a:lnSpc>
              <a:spcBef>
                <a:spcPts val="0"/>
              </a:spcBef>
              <a:spcAft>
                <a:spcPts val="0"/>
              </a:spcAft>
              <a:buClr>
                <a:schemeClr val="dk1"/>
              </a:buClr>
              <a:buSzPts val="2100"/>
              <a:buFont typeface="Times New Roman"/>
              <a:buAutoNum type="arabicPeriod"/>
            </a:pPr>
            <a:r>
              <a:rPr b="1" lang="en" sz="2100">
                <a:solidFill>
                  <a:schemeClr val="dk1"/>
                </a:solidFill>
                <a:latin typeface="Times New Roman"/>
                <a:ea typeface="Times New Roman"/>
                <a:cs typeface="Times New Roman"/>
                <a:sym typeface="Times New Roman"/>
              </a:rPr>
              <a:t>Domain constraints</a:t>
            </a:r>
            <a:endParaRPr b="1" sz="21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Domain constraints can be defined as the definition of a valid set of values for an attribute.</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data type of domain includes string, character, integer, time, date, currency, etc. </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value of the attribute must be available in the corresponding domain.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6"/>
          <p:cNvSpPr txBox="1"/>
          <p:nvPr>
            <p:ph idx="1" type="body"/>
          </p:nvPr>
        </p:nvSpPr>
        <p:spPr>
          <a:xfrm>
            <a:off x="311700" y="401350"/>
            <a:ext cx="8520600" cy="41676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2</a:t>
            </a:r>
            <a:r>
              <a:rPr b="1" lang="en" sz="2000">
                <a:solidFill>
                  <a:schemeClr val="dk1"/>
                </a:solidFill>
                <a:latin typeface="Times New Roman"/>
                <a:ea typeface="Times New Roman"/>
                <a:cs typeface="Times New Roman"/>
                <a:sym typeface="Times New Roman"/>
              </a:rPr>
              <a:t>. Entity integrity constraints</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entity integrity constraint states that primary key value can't be null.</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is because the primary key value is used to identify individual rows in relation and if the primary key has a null value, then we can't identify those rows.</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 table can contain a null value other than the primary key field.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idx="1" type="body"/>
          </p:nvPr>
        </p:nvSpPr>
        <p:spPr>
          <a:xfrm>
            <a:off x="311700" y="232350"/>
            <a:ext cx="8520600" cy="4699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2200">
                <a:solidFill>
                  <a:schemeClr val="dk1"/>
                </a:solidFill>
                <a:latin typeface="Times New Roman"/>
                <a:ea typeface="Times New Roman"/>
                <a:cs typeface="Times New Roman"/>
                <a:sym typeface="Times New Roman"/>
              </a:rPr>
              <a:t>3. Referential Integrity Constraints</a:t>
            </a:r>
            <a:endParaRPr b="1"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12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 referential integrity constraint is specified between two tables.</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 sz="2200">
                <a:solidFill>
                  <a:schemeClr val="dk1"/>
                </a:solidFill>
                <a:latin typeface="Times New Roman"/>
                <a:ea typeface="Times New Roman"/>
                <a:cs typeface="Times New Roman"/>
                <a:sym typeface="Times New Roman"/>
              </a:rPr>
              <a:t>4. Key constraints</a:t>
            </a:r>
            <a:endParaRPr b="1"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12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Keys are the entity set that is used to identify an entity within its entity set uniquely.</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An entity set can have multiple keys, but out of which one key will be the primary key. A primary key can contain a unique and null value in the relational table.</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311700" y="105625"/>
            <a:ext cx="8520600" cy="9120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Times New Roman"/>
                <a:ea typeface="Times New Roman"/>
                <a:cs typeface="Times New Roman"/>
                <a:sym typeface="Times New Roman"/>
              </a:rPr>
              <a:t>Security and authorization: Grant &amp; Revoke in SQL Functions</a:t>
            </a:r>
            <a:endParaRPr b="1">
              <a:latin typeface="Times New Roman"/>
              <a:ea typeface="Times New Roman"/>
              <a:cs typeface="Times New Roman"/>
              <a:sym typeface="Times New Roman"/>
            </a:endParaRPr>
          </a:p>
        </p:txBody>
      </p:sp>
      <p:sp>
        <p:nvSpPr>
          <p:cNvPr id="417" name="Google Shape;417;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Grant Privileges </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a:solidFill>
                  <a:schemeClr val="dk1"/>
                </a:solidFill>
                <a:latin typeface="Times New Roman"/>
                <a:ea typeface="Times New Roman"/>
                <a:cs typeface="Times New Roman"/>
                <a:sym typeface="Times New Roman"/>
              </a:rPr>
              <a:t>You can grant users various privileges to tables. These permissions can be any combination of SELECT, INSERT, UPDATE, DELETE, REFERENCES, ALTER, or ALL.</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a:solidFill>
                  <a:schemeClr val="dk1"/>
                </a:solidFill>
                <a:latin typeface="Times New Roman"/>
                <a:ea typeface="Times New Roman"/>
                <a:cs typeface="Times New Roman"/>
                <a:sym typeface="Times New Roman"/>
              </a:rPr>
              <a:t>Syntax</a:t>
            </a:r>
            <a:endParaRPr>
              <a:solidFill>
                <a:schemeClr val="dk1"/>
              </a:solidFill>
              <a:latin typeface="Times New Roman"/>
              <a:ea typeface="Times New Roman"/>
              <a:cs typeface="Times New Roman"/>
              <a:sym typeface="Times New Roman"/>
            </a:endParaRPr>
          </a:p>
          <a:p>
            <a:pPr indent="457200" lvl="0" marL="0" rtl="0" algn="just">
              <a:lnSpc>
                <a:spcPct val="115000"/>
              </a:lnSpc>
              <a:spcBef>
                <a:spcPts val="1200"/>
              </a:spcBef>
              <a:spcAft>
                <a:spcPts val="1200"/>
              </a:spcAft>
              <a:buSzPts val="1800"/>
              <a:buNone/>
            </a:pPr>
            <a:r>
              <a:rPr lang="en">
                <a:solidFill>
                  <a:schemeClr val="dk1"/>
                </a:solidFill>
                <a:latin typeface="Times New Roman"/>
                <a:ea typeface="Times New Roman"/>
                <a:cs typeface="Times New Roman"/>
                <a:sym typeface="Times New Roman"/>
              </a:rPr>
              <a:t>GRANT privileges ON object TO user;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Example</a:t>
            </a:r>
            <a:endParaRPr b="1"/>
          </a:p>
        </p:txBody>
      </p:sp>
      <p:sp>
        <p:nvSpPr>
          <p:cNvPr id="423" name="Google Shape;423;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sz="1900">
                <a:solidFill>
                  <a:schemeClr val="dk1"/>
                </a:solidFill>
                <a:latin typeface="Times New Roman"/>
                <a:ea typeface="Times New Roman"/>
                <a:cs typeface="Times New Roman"/>
                <a:sym typeface="Times New Roman"/>
              </a:rPr>
              <a:t>If you wanted to grant SELECT, INSERT, UPDATE, and DELETE privileges on a table called employees to a user name smith, you would run the following GRANT statement:</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900">
              <a:solidFill>
                <a:schemeClr val="dk1"/>
              </a:solidFill>
              <a:latin typeface="Times New Roman"/>
              <a:ea typeface="Times New Roman"/>
              <a:cs typeface="Times New Roman"/>
              <a:sym typeface="Times New Roman"/>
            </a:endParaRPr>
          </a:p>
          <a:p>
            <a:pPr indent="457200" lvl="0" marL="0" rtl="0" algn="just">
              <a:lnSpc>
                <a:spcPct val="115000"/>
              </a:lnSpc>
              <a:spcBef>
                <a:spcPts val="1200"/>
              </a:spcBef>
              <a:spcAft>
                <a:spcPts val="1200"/>
              </a:spcAft>
              <a:buSzPts val="1800"/>
              <a:buNone/>
            </a:pPr>
            <a:r>
              <a:rPr lang="en" sz="1900">
                <a:solidFill>
                  <a:schemeClr val="dk1"/>
                </a:solidFill>
                <a:latin typeface="Times New Roman"/>
                <a:ea typeface="Times New Roman"/>
                <a:cs typeface="Times New Roman"/>
                <a:sym typeface="Times New Roman"/>
              </a:rPr>
              <a:t>GRANT SELECT, INSERT, UPDATE, DELETE ON employees TO smith;</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idx="1" type="body"/>
          </p:nvPr>
        </p:nvSpPr>
        <p:spPr>
          <a:xfrm>
            <a:off x="311700" y="218350"/>
            <a:ext cx="8520600" cy="46218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rgbClr val="222222"/>
              </a:buClr>
              <a:buSzPts val="2200"/>
              <a:buFont typeface="Times New Roman"/>
              <a:buChar char="●"/>
            </a:pPr>
            <a:r>
              <a:rPr lang="en" sz="2200">
                <a:solidFill>
                  <a:srgbClr val="222222"/>
                </a:solidFill>
                <a:latin typeface="Times New Roman"/>
                <a:ea typeface="Times New Roman"/>
                <a:cs typeface="Times New Roman"/>
                <a:sym typeface="Times New Roman"/>
              </a:rPr>
              <a:t>Portability</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200">
                <a:solidFill>
                  <a:srgbClr val="222222"/>
                </a:solidFill>
                <a:latin typeface="Times New Roman"/>
                <a:ea typeface="Times New Roman"/>
                <a:cs typeface="Times New Roman"/>
                <a:sym typeface="Times New Roman"/>
              </a:rPr>
              <a:t>SQL can be used in laptop, PCs, server and even some mobile phones.</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200">
              <a:solidFill>
                <a:srgbClr val="222222"/>
              </a:solidFill>
              <a:latin typeface="Times New Roman"/>
              <a:ea typeface="Times New Roman"/>
              <a:cs typeface="Times New Roman"/>
              <a:sym typeface="Times New Roman"/>
            </a:endParaRPr>
          </a:p>
          <a:p>
            <a:pPr indent="-368300" lvl="0" marL="457200" rtl="0" algn="just">
              <a:lnSpc>
                <a:spcPct val="115000"/>
              </a:lnSpc>
              <a:spcBef>
                <a:spcPts val="1200"/>
              </a:spcBef>
              <a:spcAft>
                <a:spcPts val="0"/>
              </a:spcAft>
              <a:buClr>
                <a:srgbClr val="222222"/>
              </a:buClr>
              <a:buSzPts val="2200"/>
              <a:buFont typeface="Times New Roman"/>
              <a:buChar char="●"/>
            </a:pPr>
            <a:r>
              <a:rPr lang="en" sz="2200">
                <a:solidFill>
                  <a:srgbClr val="222222"/>
                </a:solidFill>
                <a:latin typeface="Times New Roman"/>
                <a:ea typeface="Times New Roman"/>
                <a:cs typeface="Times New Roman"/>
                <a:sym typeface="Times New Roman"/>
              </a:rPr>
              <a:t>Interactive language</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2200">
                <a:solidFill>
                  <a:srgbClr val="222222"/>
                </a:solidFill>
                <a:latin typeface="Times New Roman"/>
                <a:ea typeface="Times New Roman"/>
                <a:cs typeface="Times New Roman"/>
                <a:sym typeface="Times New Roman"/>
              </a:rPr>
              <a:t>SQL is a domain language used to communicate with the database.</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200">
              <a:solidFill>
                <a:srgbClr val="222222"/>
              </a:solidFill>
              <a:latin typeface="Times New Roman"/>
              <a:ea typeface="Times New Roman"/>
              <a:cs typeface="Times New Roman"/>
              <a:sym typeface="Times New Roman"/>
            </a:endParaRPr>
          </a:p>
          <a:p>
            <a:pPr indent="-368300" lvl="0" marL="457200" rtl="0" algn="just">
              <a:lnSpc>
                <a:spcPct val="115000"/>
              </a:lnSpc>
              <a:spcBef>
                <a:spcPts val="1200"/>
              </a:spcBef>
              <a:spcAft>
                <a:spcPts val="0"/>
              </a:spcAft>
              <a:buClr>
                <a:srgbClr val="222222"/>
              </a:buClr>
              <a:buSzPts val="2200"/>
              <a:buFont typeface="Times New Roman"/>
              <a:buChar char="●"/>
            </a:pPr>
            <a:r>
              <a:rPr lang="en" sz="2200">
                <a:solidFill>
                  <a:srgbClr val="222222"/>
                </a:solidFill>
                <a:latin typeface="Times New Roman"/>
                <a:ea typeface="Times New Roman"/>
                <a:cs typeface="Times New Roman"/>
                <a:sym typeface="Times New Roman"/>
              </a:rPr>
              <a:t>Well defined standards</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rPr lang="en" sz="2200">
                <a:solidFill>
                  <a:srgbClr val="222222"/>
                </a:solidFill>
                <a:latin typeface="Times New Roman"/>
                <a:ea typeface="Times New Roman"/>
                <a:cs typeface="Times New Roman"/>
                <a:sym typeface="Times New Roman"/>
              </a:rPr>
              <a:t>Long established are used by the SQL databases that are being used by ISO and ANSI.</a:t>
            </a:r>
            <a:endParaRPr sz="2200">
              <a:solidFill>
                <a:srgbClr val="222222"/>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idx="1" type="body"/>
          </p:nvPr>
        </p:nvSpPr>
        <p:spPr>
          <a:xfrm>
            <a:off x="311700" y="190100"/>
            <a:ext cx="8520600" cy="4378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lang="en" sz="1900">
                <a:solidFill>
                  <a:schemeClr val="dk1"/>
                </a:solidFill>
                <a:latin typeface="Times New Roman"/>
                <a:ea typeface="Times New Roman"/>
                <a:cs typeface="Times New Roman"/>
                <a:sym typeface="Times New Roman"/>
              </a:rPr>
              <a:t>Revoke Privileges </a:t>
            </a:r>
            <a:endParaRPr b="1" sz="1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900">
                <a:solidFill>
                  <a:schemeClr val="dk1"/>
                </a:solidFill>
                <a:latin typeface="Times New Roman"/>
                <a:ea typeface="Times New Roman"/>
                <a:cs typeface="Times New Roman"/>
                <a:sym typeface="Times New Roman"/>
              </a:rPr>
              <a:t>Once you have granted privileges, you may need to revoke some or all of these privileges. To do this, you can run a revoke command.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900">
                <a:solidFill>
                  <a:schemeClr val="dk1"/>
                </a:solidFill>
                <a:latin typeface="Times New Roman"/>
                <a:ea typeface="Times New Roman"/>
                <a:cs typeface="Times New Roman"/>
                <a:sym typeface="Times New Roman"/>
              </a:rPr>
              <a:t>You can revoke any combination of SELECT, INSERT, UPDATE, DELETE, REFERENCES, ALTER, or ALL.</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900">
                <a:solidFill>
                  <a:schemeClr val="dk1"/>
                </a:solidFill>
                <a:latin typeface="Times New Roman"/>
                <a:ea typeface="Times New Roman"/>
                <a:cs typeface="Times New Roman"/>
                <a:sym typeface="Times New Roman"/>
              </a:rPr>
              <a:t>Syntax</a:t>
            </a:r>
            <a:endParaRPr sz="1900">
              <a:solidFill>
                <a:schemeClr val="dk1"/>
              </a:solidFill>
              <a:latin typeface="Times New Roman"/>
              <a:ea typeface="Times New Roman"/>
              <a:cs typeface="Times New Roman"/>
              <a:sym typeface="Times New Roman"/>
            </a:endParaRPr>
          </a:p>
          <a:p>
            <a:pPr indent="457200" lvl="0" marL="0" rtl="0" algn="just">
              <a:lnSpc>
                <a:spcPct val="115000"/>
              </a:lnSpc>
              <a:spcBef>
                <a:spcPts val="1200"/>
              </a:spcBef>
              <a:spcAft>
                <a:spcPts val="1200"/>
              </a:spcAft>
              <a:buSzPts val="1800"/>
              <a:buNone/>
            </a:pPr>
            <a:r>
              <a:rPr lang="en" sz="1900">
                <a:solidFill>
                  <a:schemeClr val="dk1"/>
                </a:solidFill>
                <a:latin typeface="Times New Roman"/>
                <a:ea typeface="Times New Roman"/>
                <a:cs typeface="Times New Roman"/>
                <a:sym typeface="Times New Roman"/>
              </a:rPr>
              <a:t>REVOKE privileges ON object FROM user;</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311700" y="274600"/>
            <a:ext cx="8520600" cy="7431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2300"/>
              </a:spcBef>
              <a:spcAft>
                <a:spcPts val="0"/>
              </a:spcAft>
              <a:buClr>
                <a:schemeClr val="dk1"/>
              </a:buClr>
              <a:buSzPts val="990"/>
              <a:buFont typeface="Arial"/>
              <a:buNone/>
            </a:pPr>
            <a:r>
              <a:rPr b="1" lang="en" sz="2715">
                <a:solidFill>
                  <a:srgbClr val="333333"/>
                </a:solidFill>
                <a:highlight>
                  <a:srgbClr val="FFFFFF"/>
                </a:highlight>
                <a:latin typeface="Times New Roman"/>
                <a:ea typeface="Times New Roman"/>
                <a:cs typeface="Times New Roman"/>
                <a:sym typeface="Times New Roman"/>
              </a:rPr>
              <a:t>Example</a:t>
            </a:r>
            <a:endParaRPr b="1" sz="2715">
              <a:solidFill>
                <a:srgbClr val="333333"/>
              </a:solidFill>
              <a:highlight>
                <a:srgbClr val="FFFFFF"/>
              </a:highlight>
              <a:latin typeface="Times New Roman"/>
              <a:ea typeface="Times New Roman"/>
              <a:cs typeface="Times New Roman"/>
              <a:sym typeface="Times New Roman"/>
            </a:endParaRPr>
          </a:p>
          <a:p>
            <a:pPr indent="0" lvl="0" marL="0" rtl="0" algn="ctr">
              <a:lnSpc>
                <a:spcPct val="100000"/>
              </a:lnSpc>
              <a:spcBef>
                <a:spcPts val="800"/>
              </a:spcBef>
              <a:spcAft>
                <a:spcPts val="0"/>
              </a:spcAft>
              <a:buSzPts val="990"/>
              <a:buNone/>
            </a:pPr>
            <a:r>
              <a:t/>
            </a:r>
            <a:endParaRPr b="1" sz="4020">
              <a:latin typeface="Times New Roman"/>
              <a:ea typeface="Times New Roman"/>
              <a:cs typeface="Times New Roman"/>
              <a:sym typeface="Times New Roman"/>
            </a:endParaRPr>
          </a:p>
        </p:txBody>
      </p:sp>
      <p:sp>
        <p:nvSpPr>
          <p:cNvPr id="434" name="Google Shape;434;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sz="2000">
                <a:solidFill>
                  <a:schemeClr val="dk1"/>
                </a:solidFill>
                <a:latin typeface="Times New Roman"/>
                <a:ea typeface="Times New Roman"/>
                <a:cs typeface="Times New Roman"/>
                <a:sym typeface="Times New Roman"/>
              </a:rPr>
              <a:t>If you wanted to revoke DELETE privileges on a table called employees from a user named anderson, you would run the following REVOKE statement: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457200" lvl="0" marL="0" rtl="0" algn="just">
              <a:lnSpc>
                <a:spcPct val="115000"/>
              </a:lnSpc>
              <a:spcBef>
                <a:spcPts val="1200"/>
              </a:spcBef>
              <a:spcAft>
                <a:spcPts val="1200"/>
              </a:spcAft>
              <a:buSzPts val="1800"/>
              <a:buNone/>
            </a:pPr>
            <a:r>
              <a:rPr lang="en" sz="2000">
                <a:solidFill>
                  <a:schemeClr val="dk1"/>
                </a:solidFill>
                <a:latin typeface="Times New Roman"/>
                <a:ea typeface="Times New Roman"/>
                <a:cs typeface="Times New Roman"/>
                <a:sym typeface="Times New Roman"/>
              </a:rPr>
              <a:t>REVOKE DELETE ON employees FROM anderson;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2"/>
          <p:cNvSpPr txBox="1"/>
          <p:nvPr>
            <p:ph type="title"/>
          </p:nvPr>
        </p:nvSpPr>
        <p:spPr>
          <a:xfrm>
            <a:off x="311700" y="158425"/>
            <a:ext cx="8520600" cy="623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Procedures in SQL and cursors.</a:t>
            </a:r>
            <a:endParaRPr b="1">
              <a:latin typeface="Times New Roman"/>
              <a:ea typeface="Times New Roman"/>
              <a:cs typeface="Times New Roman"/>
              <a:sym typeface="Times New Roman"/>
            </a:endParaRPr>
          </a:p>
        </p:txBody>
      </p:sp>
      <p:sp>
        <p:nvSpPr>
          <p:cNvPr id="440" name="Google Shape;440;p72"/>
          <p:cNvSpPr txBox="1"/>
          <p:nvPr>
            <p:ph idx="1" type="body"/>
          </p:nvPr>
        </p:nvSpPr>
        <p:spPr>
          <a:xfrm>
            <a:off x="311700" y="961100"/>
            <a:ext cx="8520600" cy="40452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just">
              <a:lnSpc>
                <a:spcPct val="115000"/>
              </a:lnSpc>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A function or procedure is a set of instructions to perform some task. </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108108"/>
              <a:buNone/>
            </a:pPr>
            <a:r>
              <a:t/>
            </a:r>
            <a:endParaRPr>
              <a:solidFill>
                <a:schemeClr val="dk1"/>
              </a:solidFill>
              <a:latin typeface="Times New Roman"/>
              <a:ea typeface="Times New Roman"/>
              <a:cs typeface="Times New Roman"/>
              <a:sym typeface="Times New Roman"/>
            </a:endParaRPr>
          </a:p>
          <a:p>
            <a:pPr indent="-334327" lvl="0" marL="457200" rtl="0" algn="just">
              <a:lnSpc>
                <a:spcPct val="115000"/>
              </a:lnSpc>
              <a:spcBef>
                <a:spcPts val="120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A cursor is an array that can stores the result set of a query.</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108108"/>
              <a:buNone/>
            </a:pPr>
            <a:r>
              <a:t/>
            </a:r>
            <a:endParaRPr>
              <a:solidFill>
                <a:schemeClr val="dk1"/>
              </a:solidFill>
              <a:latin typeface="Times New Roman"/>
              <a:ea typeface="Times New Roman"/>
              <a:cs typeface="Times New Roman"/>
              <a:sym typeface="Times New Roman"/>
            </a:endParaRPr>
          </a:p>
          <a:p>
            <a:pPr indent="-334327" lvl="0" marL="457200" rtl="0" algn="just">
              <a:lnSpc>
                <a:spcPct val="115000"/>
              </a:lnSpc>
              <a:spcBef>
                <a:spcPts val="120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The general syntax for writing a procedure is as follows:</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108108"/>
              <a:buNone/>
            </a:pPr>
            <a:r>
              <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108108"/>
              <a:buNone/>
            </a:pPr>
            <a:r>
              <a:rPr lang="en">
                <a:solidFill>
                  <a:schemeClr val="dk1"/>
                </a:solidFill>
                <a:latin typeface="Times New Roman"/>
                <a:ea typeface="Times New Roman"/>
                <a:cs typeface="Times New Roman"/>
                <a:sym typeface="Times New Roman"/>
              </a:rPr>
              <a:t>CREATE PROCEDURE procedure_name</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108108"/>
              <a:buNone/>
            </a:pPr>
            <a:r>
              <a:rPr lang="en">
                <a:solidFill>
                  <a:schemeClr val="dk1"/>
                </a:solidFill>
                <a:latin typeface="Times New Roman"/>
                <a:ea typeface="Times New Roman"/>
                <a:cs typeface="Times New Roman"/>
                <a:sym typeface="Times New Roman"/>
              </a:rPr>
              <a:t>AS</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108108"/>
              <a:buNone/>
            </a:pPr>
            <a:r>
              <a:rPr lang="en">
                <a:solidFill>
                  <a:schemeClr val="dk1"/>
                </a:solidFill>
                <a:latin typeface="Times New Roman"/>
                <a:ea typeface="Times New Roman"/>
                <a:cs typeface="Times New Roman"/>
                <a:sym typeface="Times New Roman"/>
              </a:rPr>
              <a:t>sql_statement</a:t>
            </a:r>
            <a:endParaRPr>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1200"/>
              </a:spcAft>
              <a:buSzPct val="108108"/>
              <a:buNone/>
            </a:pPr>
            <a:r>
              <a:rPr lang="en">
                <a:solidFill>
                  <a:schemeClr val="dk1"/>
                </a:solidFill>
                <a:latin typeface="Times New Roman"/>
                <a:ea typeface="Times New Roman"/>
                <a:cs typeface="Times New Roman"/>
                <a:sym typeface="Times New Roman"/>
              </a:rPr>
              <a:t>GO;</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idx="1" type="body"/>
          </p:nvPr>
        </p:nvSpPr>
        <p:spPr>
          <a:xfrm>
            <a:off x="385625" y="2809400"/>
            <a:ext cx="8520600" cy="2334000"/>
          </a:xfrm>
          <a:prstGeom prst="rect">
            <a:avLst/>
          </a:prstGeom>
          <a:noFill/>
          <a:ln>
            <a:noFill/>
          </a:ln>
        </p:spPr>
        <p:txBody>
          <a:bodyPr anchorCtr="0" anchor="t" bIns="91425" lIns="91425" spcFirstLastPara="1" rIns="91425" wrap="square" tIns="91425">
            <a:normAutofit fontScale="92500" lnSpcReduction="20000"/>
          </a:bodyPr>
          <a:lstStyle/>
          <a:p>
            <a:pPr indent="-340734" lvl="0" marL="457200" rtl="0" algn="l">
              <a:lnSpc>
                <a:spcPct val="115000"/>
              </a:lnSpc>
              <a:spcBef>
                <a:spcPts val="0"/>
              </a:spcBef>
              <a:spcAft>
                <a:spcPts val="0"/>
              </a:spcAft>
              <a:buClr>
                <a:schemeClr val="dk1"/>
              </a:buClr>
              <a:buSzPct val="100000"/>
              <a:buFont typeface="Times New Roman"/>
              <a:buChar char="●"/>
            </a:pPr>
            <a:r>
              <a:rPr lang="en" sz="1908">
                <a:solidFill>
                  <a:schemeClr val="dk1"/>
                </a:solidFill>
                <a:latin typeface="Times New Roman"/>
                <a:ea typeface="Times New Roman"/>
                <a:cs typeface="Times New Roman"/>
                <a:sym typeface="Times New Roman"/>
              </a:rPr>
              <a:t>Write a procedure named SelectAllCustomers which will select all the customers from Customers-</a:t>
            </a:r>
            <a:endParaRPr sz="1908">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101988"/>
              <a:buNone/>
            </a:pPr>
            <a:r>
              <a:rPr lang="en" sz="1908">
                <a:solidFill>
                  <a:schemeClr val="dk1"/>
                </a:solidFill>
                <a:latin typeface="Times New Roman"/>
                <a:ea typeface="Times New Roman"/>
                <a:cs typeface="Times New Roman"/>
                <a:sym typeface="Times New Roman"/>
              </a:rPr>
              <a:t>CREATE PROCEDURE SelectAllCustomers</a:t>
            </a:r>
            <a:endParaRPr sz="1908">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101988"/>
              <a:buNone/>
            </a:pPr>
            <a:r>
              <a:rPr lang="en" sz="1908">
                <a:solidFill>
                  <a:schemeClr val="dk1"/>
                </a:solidFill>
                <a:latin typeface="Times New Roman"/>
                <a:ea typeface="Times New Roman"/>
                <a:cs typeface="Times New Roman"/>
                <a:sym typeface="Times New Roman"/>
              </a:rPr>
              <a:t>AS</a:t>
            </a:r>
            <a:endParaRPr sz="1908">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ct val="101988"/>
              <a:buNone/>
            </a:pPr>
            <a:r>
              <a:rPr lang="en" sz="1908">
                <a:solidFill>
                  <a:schemeClr val="dk1"/>
                </a:solidFill>
                <a:latin typeface="Times New Roman"/>
                <a:ea typeface="Times New Roman"/>
                <a:cs typeface="Times New Roman"/>
                <a:sym typeface="Times New Roman"/>
              </a:rPr>
              <a:t>SELECT * FROM Customers</a:t>
            </a:r>
            <a:endParaRPr sz="1908">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ct val="101988"/>
              <a:buNone/>
            </a:pPr>
            <a:r>
              <a:rPr lang="en" sz="1908">
                <a:solidFill>
                  <a:schemeClr val="dk1"/>
                </a:solidFill>
                <a:latin typeface="Times New Roman"/>
                <a:ea typeface="Times New Roman"/>
                <a:cs typeface="Times New Roman"/>
                <a:sym typeface="Times New Roman"/>
              </a:rPr>
              <a:t>GO;</a:t>
            </a:r>
            <a:endParaRPr sz="1908">
              <a:solidFill>
                <a:schemeClr val="dk1"/>
              </a:solidFill>
              <a:latin typeface="Times New Roman"/>
              <a:ea typeface="Times New Roman"/>
              <a:cs typeface="Times New Roman"/>
              <a:sym typeface="Times New Roman"/>
            </a:endParaRPr>
          </a:p>
        </p:txBody>
      </p:sp>
      <p:pic>
        <p:nvPicPr>
          <p:cNvPr id="446" name="Google Shape;446;p73"/>
          <p:cNvPicPr preferRelativeResize="0"/>
          <p:nvPr/>
        </p:nvPicPr>
        <p:blipFill rotWithShape="1">
          <a:blip r:embed="rId3">
            <a:alphaModFix/>
          </a:blip>
          <a:srcRect b="0" l="0" r="0" t="0"/>
          <a:stretch/>
        </p:blipFill>
        <p:spPr>
          <a:xfrm>
            <a:off x="1235975" y="122050"/>
            <a:ext cx="6819900"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311700" y="116950"/>
            <a:ext cx="8520600" cy="9009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Clr>
                <a:schemeClr val="dk1"/>
              </a:buClr>
              <a:buSzPts val="990"/>
              <a:buFont typeface="Arial"/>
              <a:buNone/>
            </a:pPr>
            <a:r>
              <a:rPr b="1" lang="en" sz="2250">
                <a:latin typeface="Times New Roman"/>
                <a:ea typeface="Times New Roman"/>
                <a:cs typeface="Times New Roman"/>
                <a:sym typeface="Times New Roman"/>
              </a:rPr>
              <a:t>DDL - Data Definition Language</a:t>
            </a:r>
            <a:endParaRPr b="1" sz="225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t/>
            </a:r>
            <a:endParaRPr b="1" sz="3420">
              <a:latin typeface="Times New Roman"/>
              <a:ea typeface="Times New Roman"/>
              <a:cs typeface="Times New Roman"/>
              <a:sym typeface="Times New Roman"/>
            </a:endParaRPr>
          </a:p>
        </p:txBody>
      </p:sp>
      <p:pic>
        <p:nvPicPr>
          <p:cNvPr id="98" name="Google Shape;98;p8"/>
          <p:cNvPicPr preferRelativeResize="0"/>
          <p:nvPr/>
        </p:nvPicPr>
        <p:blipFill rotWithShape="1">
          <a:blip r:embed="rId3">
            <a:alphaModFix/>
          </a:blip>
          <a:srcRect b="0" l="0" r="0" t="0"/>
          <a:stretch/>
        </p:blipFill>
        <p:spPr>
          <a:xfrm>
            <a:off x="1083226" y="1150400"/>
            <a:ext cx="6695550" cy="348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11700" y="261825"/>
            <a:ext cx="8520600" cy="7560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Clr>
                <a:schemeClr val="dk1"/>
              </a:buClr>
              <a:buSzPts val="990"/>
              <a:buFont typeface="Arial"/>
              <a:buNone/>
            </a:pPr>
            <a:r>
              <a:rPr b="1" lang="en" sz="2450">
                <a:latin typeface="Times New Roman"/>
                <a:ea typeface="Times New Roman"/>
                <a:cs typeface="Times New Roman"/>
                <a:sym typeface="Times New Roman"/>
              </a:rPr>
              <a:t>DML - Data Manipulation Language</a:t>
            </a:r>
            <a:endParaRPr b="1" sz="245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t/>
            </a:r>
            <a:endParaRPr b="1" sz="3620">
              <a:latin typeface="Times New Roman"/>
              <a:ea typeface="Times New Roman"/>
              <a:cs typeface="Times New Roman"/>
              <a:sym typeface="Times New Roman"/>
            </a:endParaRPr>
          </a:p>
        </p:txBody>
      </p:sp>
      <p:pic>
        <p:nvPicPr>
          <p:cNvPr id="104" name="Google Shape;104;p9"/>
          <p:cNvPicPr preferRelativeResize="0"/>
          <p:nvPr/>
        </p:nvPicPr>
        <p:blipFill rotWithShape="1">
          <a:blip r:embed="rId3">
            <a:alphaModFix/>
          </a:blip>
          <a:srcRect b="0" l="0" r="0" t="0"/>
          <a:stretch/>
        </p:blipFill>
        <p:spPr>
          <a:xfrm>
            <a:off x="1659963" y="1017725"/>
            <a:ext cx="6200775" cy="407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