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c68e0fa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8c68e0fa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8c68e0fa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8c68e0fa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c68e0fa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8c68e0fa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8c68e0fad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8c68e0fad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8c68e0fa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8c68e0fa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8c68e0fa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8c68e0fa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c68e0fa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8c68e0fad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8c68e0fad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8c68e0fad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c68e0fad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8c68e0fad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http://www.cs.nuim.ie/~jpower/Courses/Previous/PROLOG/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8c68e0fad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8c68e0fad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14dc7d7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14dc7d7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c68e0fa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c68e0fa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c68e0fa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c68e0fa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c14dc7d7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c14dc7d7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c970d0d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c970d0d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14dc7d7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14dc7d7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14dc7d7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14dc7d7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c14dc7d7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c14dc7d7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14dc7d7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14dc7d7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c14dc7d7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c14dc7d7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c14dc7d7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c14dc7d7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c68e0f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c68e0f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c14dc7d7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c14dc7d7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2776f51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62776f51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c14dc7d7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c14dc7d7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140d7c8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140d7c8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140d7c8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140d7c8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8c68e0fa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8c68e0fa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d5e7a0da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d5e7a0da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5e7a0da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d5e7a0da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d5e7a0da1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d5e7a0da1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14dc7d7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14dc7d7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14dc7d7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14dc7d7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c14dc7d7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c14dc7d7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140d7c8e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140d7c8e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c14dc7d7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c14dc7d7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d5e7a0da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d5e7a0da1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d5e7a0da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d5e7a0da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d5e7a0da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d5e7a0da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26acd665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26acd665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d5e7a0da1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d5e7a0da1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b527a0b2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b527a0b2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45f0986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45f09869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4dc7d7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4dc7d7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8c68e0fa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8c68e0fa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45f0986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45f0986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26acd665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26acd665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1610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3447ec7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03447ec7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3447ec7fb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3447ec7fb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3447ec7fb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3447ec7fb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3447ec7fb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3447ec7fb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3447ec7fb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3447ec7fb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3447ec7fb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3447ec7fb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http://www.cse.unsw.edu.au/~billw/dictionaries/prolog/negation.html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3447ec7fb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3447ec7fb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8c68e0fa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8c68e0fa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2776f51a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2776f51a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62776f51a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62776f51a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62776f51a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62776f51a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2776f51a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2776f51a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2776f51a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2776f51a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62776f51a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62776f51a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2776f51a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2776f51a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2776f51a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2776f51a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38f1d1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38f1d1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38f1d14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038f1d14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c68e0fa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c68e0fa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c14dc7d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c14dc7d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d5e7a0da1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d5e7a0da1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d5e7a0da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d5e7a0da1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d5e7a0da1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d5e7a0da1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d5e7a0da1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d5e7a0da1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d5e7a0da1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d5e7a0da1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d5e7a0da1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d5e7a0da1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d5e7a0da1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d5e7a0da1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d5e7a0da1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d5e7a0da1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d5e7a0da1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ad5e7a0da1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8c68e0fa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8c68e0fa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c14dc7d7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c14dc7d7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ad5e7a0da1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ad5e7a0da1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ad5e7a0da1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ad5e7a0da1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d5e7a0da1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d5e7a0da1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d5e7a0da1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d5e7a0da1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ad5e7a0da1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ad5e7a0da1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d5e7a0da1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d5e7a0da1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9119cffe3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9119cffe3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8c68e0fa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8c68e0fa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-prolog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wish.swi-prolog.org/" TargetMode="External"/><Relationship Id="rId5" Type="http://schemas.openxmlformats.org/officeDocument/2006/relationships/hyperlink" Target="http://www.swi-prolog.org/download/stable" TargetMode="External"/><Relationship Id="rId4" Type="http://schemas.openxmlformats.org/officeDocument/2006/relationships/hyperlink" Target="https://www.swi-prolog.org/Download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google.com/presentation/d/1bTOymRnwE7b9BgPQT2fUCB9NFat6rg4A/edit?usp=sharing&amp;ouid=117314455645730282491&amp;rtpof=true&amp;sd=true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bTOymRnwE7b9BgPQT2fUCB9NFat6rg4A/edit?usp=sharing&amp;ouid=117314455645730282491&amp;rtpof=true&amp;sd=true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rolognow.org/lpnpage.php?pageid=online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pp.edu/~jrfisher/www/prolog_tutorial/2.html" TargetMode="External"/><Relationship Id="rId4" Type="http://schemas.openxmlformats.org/officeDocument/2006/relationships/hyperlink" Target="http://athena.ecs.csus.edu/~mei/logicp/prolog/programming-example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Declarative Programming Paradigm: Logic Programming</a:t>
            </a:r>
            <a:endParaRPr sz="37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62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Predicate                             Interpretation</a:t>
            </a:r>
            <a:endParaRPr sz="2400"/>
          </a:p>
        </p:txBody>
      </p:sp>
      <p:sp>
        <p:nvSpPr>
          <p:cNvPr id="110" name="Google Shape;110;p22"/>
          <p:cNvSpPr txBox="1"/>
          <p:nvPr/>
        </p:nvSpPr>
        <p:spPr>
          <a:xfrm>
            <a:off x="545325" y="1660800"/>
            <a:ext cx="3433200" cy="21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valuable(gold) 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owns(john,gold) .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father(john,mary) .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gives (john,book,mary) .</a:t>
            </a:r>
            <a:endParaRPr sz="2000"/>
          </a:p>
        </p:txBody>
      </p:sp>
      <p:sp>
        <p:nvSpPr>
          <p:cNvPr id="111" name="Google Shape;111;p22"/>
          <p:cNvSpPr txBox="1"/>
          <p:nvPr/>
        </p:nvSpPr>
        <p:spPr>
          <a:xfrm>
            <a:off x="4399850" y="1611225"/>
            <a:ext cx="4511400" cy="22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Gold is valuable.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John owns gold.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John is the father of Mary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John gives the book to Mary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Rules</a:t>
            </a:r>
            <a:endParaRPr sz="24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Specifies under what conditions a tuple of values satisfies a predicate.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basic building block of a rule is called an atom  </a:t>
            </a:r>
            <a:endParaRPr sz="200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Atom :- Atom1, ..., Atomn </a:t>
            </a:r>
            <a:endParaRPr sz="24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each of Atom1,...,Atomn is true, then Atom is also true.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Rules specify:  </a:t>
            </a:r>
            <a:endParaRPr sz="24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If-then conditions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 I use an umbrella if there is a rain 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use(i, umbrella) :- occur(rain). 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Generalizations 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 men are mortal 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mortal(X) :- man(X). 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Definitions 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 animal is a bird if it has feathers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 bird(X) :- animal(X), has_feather(X).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Queries</a:t>
            </a:r>
            <a:endParaRPr sz="24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Ground Query 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b="1"/>
              <a:t>edge(a,b)  </a:t>
            </a:r>
            <a:endParaRPr sz="2000" b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This query is called a ground query because it consists only of value identifiers as parameters to the predicate. 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ground query is posed we expect a true/false answer. 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 Ground Query 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They have variables as parameters 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b="1"/>
              <a:t>tedge(a,X)</a:t>
            </a:r>
            <a:endParaRPr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Syntax of rule</a:t>
            </a:r>
            <a:endParaRPr sz="24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&lt;head&gt;:- &lt;body&gt;</a:t>
            </a:r>
            <a:endParaRPr sz="24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Read ‘:-’ as ‘if’. 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likes(john,X) :- likes(X,cricket).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“John likes X if X likes cricket”.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i.e., “John likes anyone who likes cricket”.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Rules always end with ‘.’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Examples</a:t>
            </a:r>
            <a:endParaRPr sz="24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Facts: ()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likes(john,mary).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likes(john,X). % Variables begin with capital 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Queries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?- likes(X,Y).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X=john, Y=Mary. % hit “;” for more or Next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?- likes(X,X).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X=john.</a:t>
            </a:r>
            <a:endParaRPr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794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Example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322513"/>
            <a:ext cx="68389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900" y="1017725"/>
            <a:ext cx="62293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400" y="445026"/>
            <a:ext cx="5779375" cy="4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11700" y="68871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Knowledge base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2A1A00"/>
                </a:solidFill>
              </a:rPr>
              <a:t>•</a:t>
            </a:r>
            <a:r>
              <a:rPr lang="en" sz="2000"/>
              <a:t>may have facts and rules</a:t>
            </a:r>
            <a:endParaRPr sz="2000"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–If the body of the rule is true then head implies true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25" y="2404424"/>
            <a:ext cx="5478149" cy="27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472" y="1819275"/>
            <a:ext cx="2741975" cy="11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Programming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•Axiom are written in a standard form known as Horn clauses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–A Horn clause consists of a consequent (head H) and a body (terms Bi)</a:t>
            </a:r>
            <a:endParaRPr sz="2400"/>
          </a:p>
          <a:p>
            <a:pPr marL="11430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H  ➨ B1, B2,…, Bn</a:t>
            </a:r>
            <a:endParaRPr sz="2400"/>
          </a:p>
          <a:p>
            <a:pPr marL="11430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–Semantics: when all Bi are true, we can deduce that H is true</a:t>
            </a:r>
            <a:endParaRPr sz="2400">
              <a:solidFill>
                <a:srgbClr val="08080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23732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Question Answering in presence of rules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Facts 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male (ram). 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male (shyam).  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female (sita).  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female (gita).  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parents (shyam, gita, ram).  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parents (sita, gita, ram). 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Rule: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sister_of (X,Y):- female (X), parents (X, M, F),parents (Y, M, F).</a:t>
            </a:r>
            <a:endParaRPr sz="20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X is a sister of Y is X is a female and X and Y have same parents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175" name="Google Shape;175;p32"/>
          <p:cNvSpPr txBox="1"/>
          <p:nvPr/>
        </p:nvSpPr>
        <p:spPr>
          <a:xfrm>
            <a:off x="3643850" y="2164375"/>
            <a:ext cx="5574600" cy="24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Conjunction and Disjunction</a:t>
            </a: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Rules can be deduced using conjunction and / or disjuction</a:t>
            </a:r>
            <a:endParaRPr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Conjunction of predicates is represented as a sequence of structures, separated by commas”,”.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It is referred as “AND” </a:t>
            </a: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sister_of (X,Y):- female (X), parents (X, M, F)</a:t>
            </a:r>
            <a:r>
              <a:rPr lang="en" sz="2000"/>
              <a:t> </a:t>
            </a:r>
            <a:r>
              <a:rPr lang="en" sz="2000">
                <a:solidFill>
                  <a:srgbClr val="000000"/>
                </a:solidFill>
              </a:rPr>
              <a:t>,parents(Y,M,F).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Disjunction of predicates is represented as a sequence of structures, separated by semicolon”;”. 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It is referred as “OR” </a:t>
            </a: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friend(ram,shyam):- friend(shyam,sita);friend(shyam,mohan).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chemeClr val="dk1"/>
                </a:solidFill>
              </a:rPr>
              <a:t>Terms</a:t>
            </a:r>
            <a:endParaRPr sz="23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Prolog is a typeless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Prolog has one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Prolog data structure is a term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term is one of: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constant , which is either an atom or a number (integer or float)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variable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compound term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24" y="507000"/>
            <a:ext cx="7927349" cy="43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Atom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An atom is: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Anything enclosed in single quotes (e.g. 'Whatever you like').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Any sequence of characters, numbers and/or the underscore character which is preceded by a lower case character (e.g. this_IS_an_atom).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Any continuous sequence of the symbols: +, -, *, /, \, ^, &gt;, &lt;, =, ', :, ., ?, @, #, $, &amp;. (e.g. ***+***+@).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Any of the special atoms: [], {}, ;, !.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Prolog built-in predicate atom/1 will tell you if a given term is or isn't an atom. It gives the following behaviour: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?- atom(foo).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?- atom(Foo).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?- atom('Foo').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?- atom([]).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Number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number can be either: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An integer (e.g. 99).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 floating point number (e.g. 99.91).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built-in predicate integer/1 succeeds if its argument is an integer. The built-in predicate real/1 succeeds if its argument is a real number.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give the following behaviour: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?- integer(9).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?- integer(99.9).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662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?- real(99.9).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?- real(9).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?- number(9).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?- number(99.9).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?- number(foo).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?- number(Foo).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Variables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variable is: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sequence of characters, numbers and/or the underscore character which is preceded by an upper case character (e.g. This_IS_a_variable).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sequence of characters, numbers and/or the underscore character which is preceded by an underscore (e.g. _this_IS_a_variable).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underscore character by itself (e.g. _). The underscore character is referred to as the anonymous variable because it cannot be referenced by its name in other parts of the clause.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Prolog built-in predicate var/1 will tell you if a given term is or isn't a variable. It gives the following behaviour: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?- var(Foo).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?- var(_).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?- var(foo).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Prolog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SWI-Prolog has been under continuous development since 1987.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Its main author is Jan Wielemaker. 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name SWI is derived from</a:t>
            </a:r>
            <a:endParaRPr sz="2000"/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/>
              <a:t>Sociaal-Wetenschappelijke Informatica ("Social Science</a:t>
            </a:r>
            <a:endParaRPr sz="2000" i="1"/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/>
              <a:t>Informatics"), the former name of the gro</a:t>
            </a:r>
            <a:r>
              <a:rPr lang="en" sz="2000"/>
              <a:t>up at the University of</a:t>
            </a:r>
            <a:endParaRPr sz="2000"/>
          </a:p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Amsterdam, where Wielemaker is employed.</a:t>
            </a:r>
            <a:endParaRPr sz="2000"/>
          </a:p>
          <a:p>
            <a:pPr marL="457200" marR="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 applications:</a:t>
            </a:r>
            <a:endParaRPr sz="2000"/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–Artificial intelligence: expert systems, natural language processing,...</a:t>
            </a:r>
            <a:endParaRPr sz="2000"/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–Databases: query languages, data mining,…</a:t>
            </a:r>
            <a:endParaRPr sz="2000"/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–Mathematics: theorem proving, symbolic packages,…</a:t>
            </a:r>
            <a:endParaRPr sz="2000"/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b="1"/>
              <a:t>Compound Terms</a:t>
            </a:r>
            <a:endParaRPr b="1"/>
          </a:p>
          <a:p>
            <a:pPr marL="457200" lvl="0" indent="-355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/>
              <a:t>Structures (like function, applications)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800"/>
              <a:t>&lt;identifier&gt;(Term1, ..., Termk)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/>
              <a:t>date(1, may, 1983)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/>
              <a:t>point(X, Y, Z)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800"/>
              <a:t>note that the definition is recursive. So each term can itself be a structure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/>
              <a:t>date(+(0,1), may, +(1900,-(183,100)))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800"/>
              <a:t>Structures can be represented as a tree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3" name="Google Shape;2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038" y="911275"/>
            <a:ext cx="7037925" cy="35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Anonymous Variables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wealthy(employee(_, _, _, Salary)) :- Salary &gt;= 100000.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Each is a separate anonymous variable; it means we don’t care about its value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?- wealthy(employee(1234,’Jones’, ’James’, 100000)).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Yes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?- wealthy(employee(5678,’Smith’, ’Sam’, 20000)).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No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Prolog uses two types of comments: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Line comments go from the “%” symbol to the end of the line</a:t>
            </a:r>
            <a:endParaRPr sz="20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% This is a comment  A An Introduction to Prolog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Multiline comments begin with a “/*” and end with a “*/”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 /* this is a comment */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</a:t>
            </a:r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Char char="●"/>
            </a:pPr>
            <a:r>
              <a:rPr lang="en" sz="2000">
                <a:solidFill>
                  <a:srgbClr val="080808"/>
                </a:solidFill>
              </a:rPr>
              <a:t>Prolog execution is based on the </a:t>
            </a:r>
            <a:r>
              <a:rPr lang="en" sz="2000" i="1">
                <a:solidFill>
                  <a:srgbClr val="080808"/>
                </a:solidFill>
              </a:rPr>
              <a:t>principle of resolution</a:t>
            </a:r>
            <a:endParaRPr sz="2000" i="1">
              <a:solidFill>
                <a:srgbClr val="080808"/>
              </a:solidFill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Char char="○"/>
            </a:pPr>
            <a:r>
              <a:rPr lang="en" sz="2000">
                <a:solidFill>
                  <a:srgbClr val="080808"/>
                </a:solidFill>
              </a:rPr>
              <a:t>If C</a:t>
            </a:r>
            <a:r>
              <a:rPr lang="en" sz="2000" baseline="-25000">
                <a:solidFill>
                  <a:srgbClr val="080808"/>
                </a:solidFill>
              </a:rPr>
              <a:t>1</a:t>
            </a:r>
            <a:r>
              <a:rPr lang="en" sz="2000">
                <a:solidFill>
                  <a:srgbClr val="080808"/>
                </a:solidFill>
              </a:rPr>
              <a:t> and C</a:t>
            </a:r>
            <a:r>
              <a:rPr lang="en" sz="2000" baseline="-25000">
                <a:solidFill>
                  <a:srgbClr val="080808"/>
                </a:solidFill>
              </a:rPr>
              <a:t>2</a:t>
            </a:r>
            <a:r>
              <a:rPr lang="en" sz="2000">
                <a:solidFill>
                  <a:srgbClr val="080808"/>
                </a:solidFill>
              </a:rPr>
              <a:t> are Horn clauses and the head of C</a:t>
            </a:r>
            <a:r>
              <a:rPr lang="en" sz="2000" baseline="-25000">
                <a:solidFill>
                  <a:srgbClr val="080808"/>
                </a:solidFill>
              </a:rPr>
              <a:t>1</a:t>
            </a:r>
            <a:r>
              <a:rPr lang="en" sz="2000">
                <a:solidFill>
                  <a:srgbClr val="080808"/>
                </a:solidFill>
              </a:rPr>
              <a:t> matches one of the terms in the body of C</a:t>
            </a:r>
            <a:r>
              <a:rPr lang="en" sz="2000" baseline="-25000">
                <a:solidFill>
                  <a:srgbClr val="080808"/>
                </a:solidFill>
              </a:rPr>
              <a:t>2</a:t>
            </a:r>
            <a:r>
              <a:rPr lang="en" sz="2000">
                <a:solidFill>
                  <a:srgbClr val="080808"/>
                </a:solidFill>
              </a:rPr>
              <a:t>, then we can replace the term in C</a:t>
            </a:r>
            <a:r>
              <a:rPr lang="en" sz="2000" baseline="-25000">
                <a:solidFill>
                  <a:srgbClr val="080808"/>
                </a:solidFill>
              </a:rPr>
              <a:t>2</a:t>
            </a:r>
            <a:r>
              <a:rPr lang="en" sz="2000">
                <a:solidFill>
                  <a:srgbClr val="080808"/>
                </a:solidFill>
              </a:rPr>
              <a:t> with the body of C</a:t>
            </a:r>
            <a:r>
              <a:rPr lang="en" sz="2000" baseline="-25000">
                <a:solidFill>
                  <a:srgbClr val="080808"/>
                </a:solidFill>
              </a:rPr>
              <a:t>1</a:t>
            </a:r>
            <a:endParaRPr sz="2000" baseline="-25000">
              <a:solidFill>
                <a:srgbClr val="080808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Char char="●"/>
            </a:pPr>
            <a:r>
              <a:rPr lang="en" sz="2000">
                <a:solidFill>
                  <a:srgbClr val="080808"/>
                </a:solidFill>
              </a:rPr>
              <a:t>For example,</a:t>
            </a:r>
            <a:endParaRPr sz="2000">
              <a:solidFill>
                <a:srgbClr val="080808"/>
              </a:solidFill>
            </a:endParaRPr>
          </a:p>
          <a:p>
            <a:pPr marL="6858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80808"/>
                </a:solidFill>
              </a:rPr>
              <a:t>C</a:t>
            </a:r>
            <a:r>
              <a:rPr lang="en" sz="2000" baseline="-25000">
                <a:solidFill>
                  <a:srgbClr val="080808"/>
                </a:solidFill>
              </a:rPr>
              <a:t>1</a:t>
            </a:r>
            <a:r>
              <a:rPr lang="en" sz="2000">
                <a:solidFill>
                  <a:srgbClr val="080808"/>
                </a:solidFill>
              </a:rPr>
              <a:t>: </a:t>
            </a:r>
            <a:r>
              <a:rPr lang="en" sz="20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likes(sam,Food) :- indian(Food), mild(Food).</a:t>
            </a:r>
            <a:endParaRPr sz="20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80808"/>
                </a:solidFill>
              </a:rPr>
              <a:t>C</a:t>
            </a:r>
            <a:r>
              <a:rPr lang="en" sz="2000" baseline="-25000">
                <a:solidFill>
                  <a:srgbClr val="080808"/>
                </a:solidFill>
              </a:rPr>
              <a:t>2</a:t>
            </a:r>
            <a:r>
              <a:rPr lang="en" sz="2000">
                <a:solidFill>
                  <a:srgbClr val="080808"/>
                </a:solidFill>
              </a:rPr>
              <a:t>: </a:t>
            </a:r>
            <a:r>
              <a:rPr lang="en" sz="20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indian(dahl).</a:t>
            </a:r>
            <a:endParaRPr sz="20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80808"/>
                </a:solidFill>
              </a:rPr>
              <a:t>C</a:t>
            </a:r>
            <a:r>
              <a:rPr lang="en" sz="2000" baseline="-25000">
                <a:solidFill>
                  <a:srgbClr val="080808"/>
                </a:solidFill>
              </a:rPr>
              <a:t>3</a:t>
            </a:r>
            <a:r>
              <a:rPr lang="en" sz="2000">
                <a:solidFill>
                  <a:srgbClr val="080808"/>
                </a:solidFill>
              </a:rPr>
              <a:t>: </a:t>
            </a:r>
            <a:r>
              <a:rPr lang="en" sz="20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mild(dahl).</a:t>
            </a:r>
            <a:endParaRPr sz="20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Char char="●"/>
            </a:pPr>
            <a:r>
              <a:rPr lang="en" sz="2000">
                <a:solidFill>
                  <a:srgbClr val="080808"/>
                </a:solidFill>
              </a:rPr>
              <a:t>We can replace the first and the second terms in C</a:t>
            </a:r>
            <a:r>
              <a:rPr lang="en" sz="2000" baseline="-25000">
                <a:solidFill>
                  <a:srgbClr val="080808"/>
                </a:solidFill>
              </a:rPr>
              <a:t>1</a:t>
            </a:r>
            <a:r>
              <a:rPr lang="en" sz="2000">
                <a:solidFill>
                  <a:srgbClr val="080808"/>
                </a:solidFill>
              </a:rPr>
              <a:t> by C</a:t>
            </a:r>
            <a:r>
              <a:rPr lang="en" sz="2000" baseline="-25000">
                <a:solidFill>
                  <a:srgbClr val="080808"/>
                </a:solidFill>
              </a:rPr>
              <a:t>2</a:t>
            </a:r>
            <a:r>
              <a:rPr lang="en" sz="2000">
                <a:solidFill>
                  <a:srgbClr val="080808"/>
                </a:solidFill>
              </a:rPr>
              <a:t> and C</a:t>
            </a:r>
            <a:r>
              <a:rPr lang="en" sz="2000" baseline="-25000">
                <a:solidFill>
                  <a:srgbClr val="080808"/>
                </a:solidFill>
              </a:rPr>
              <a:t>3 </a:t>
            </a:r>
            <a:r>
              <a:rPr lang="en" sz="2000">
                <a:solidFill>
                  <a:srgbClr val="080808"/>
                </a:solidFill>
              </a:rPr>
              <a:t>using the principle of resolution (after </a:t>
            </a:r>
            <a:r>
              <a:rPr lang="en" sz="2000" i="1">
                <a:solidFill>
                  <a:srgbClr val="080808"/>
                </a:solidFill>
              </a:rPr>
              <a:t>instantiating</a:t>
            </a:r>
            <a:r>
              <a:rPr lang="en" sz="2000">
                <a:solidFill>
                  <a:srgbClr val="080808"/>
                </a:solidFill>
              </a:rPr>
              <a:t> variable </a:t>
            </a:r>
            <a:r>
              <a:rPr lang="en" sz="20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Food</a:t>
            </a:r>
            <a:r>
              <a:rPr lang="en" sz="2000">
                <a:solidFill>
                  <a:srgbClr val="080808"/>
                </a:solidFill>
              </a:rPr>
              <a:t> to </a:t>
            </a:r>
            <a:r>
              <a:rPr lang="en" sz="20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dahl</a:t>
            </a:r>
            <a:r>
              <a:rPr lang="en" sz="2000">
                <a:solidFill>
                  <a:srgbClr val="080808"/>
                </a:solidFill>
              </a:rPr>
              <a:t>)</a:t>
            </a:r>
            <a:endParaRPr sz="2000">
              <a:solidFill>
                <a:srgbClr val="080808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Char char="●"/>
            </a:pPr>
            <a:r>
              <a:rPr lang="en" sz="2000">
                <a:solidFill>
                  <a:srgbClr val="080808"/>
                </a:solidFill>
              </a:rPr>
              <a:t>Therefore, </a:t>
            </a:r>
            <a:r>
              <a:rPr lang="en" sz="20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likes(sam, dahl)</a:t>
            </a:r>
            <a:r>
              <a:rPr lang="en" sz="2000">
                <a:solidFill>
                  <a:srgbClr val="080808"/>
                </a:solidFill>
              </a:rPr>
              <a:t> can be proved</a:t>
            </a:r>
            <a:endParaRPr sz="2000">
              <a:solidFill>
                <a:srgbClr val="08080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Unification</a:t>
            </a:r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Questions based on facts are answered by matching 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Unification is the name given to the way Prolog does its matching.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facts match if their predicates are same (spelt the same way) and the arguments each are same. 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matched, prolog answers true, else false. 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false does not mean falsity . This means falset provable from the given facts.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Rule 1: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Term1 and Term2 are constants → They unify iff they are the same atom or number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Eg: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bing = bong.                    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 = 2.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‘joe’ = joe.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‘2’ = 2. 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Rule 2:</a:t>
            </a:r>
            <a:r>
              <a:rPr lang="en"/>
              <a:t> Either Term1 or Term2 is a variable → The variable is instantiated to the value of the other term, whatever type of term that may be, and the terms unify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joe = X.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X =joe 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429000" y="1125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3: 3. Term1 and Term2 are complex terms → They unify iff: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Their functors( predicate) and arities match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Their corresponding arguments unify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Their variable instantiations are compatible (X cannot equal joe and mary at the same time)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solidFill>
                  <a:srgbClr val="FF0000"/>
                </a:solidFill>
              </a:rPr>
              <a:t>                     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ancestor(french(jean), B) = ancestor(A, irish(joe)).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likes(X, X) = likes(joe, pizza).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J = joe, J = john.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					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body" idx="1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Char char="●"/>
            </a:pPr>
            <a:r>
              <a:rPr lang="en" sz="2000">
                <a:solidFill>
                  <a:srgbClr val="080808"/>
                </a:solidFill>
              </a:rPr>
              <a:t>example</a:t>
            </a:r>
            <a:endParaRPr sz="2000">
              <a:solidFill>
                <a:srgbClr val="08080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takes(jane_doe, his201).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takes(jane_doe, cs254).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takes(ajit_chandra, art302).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takes(ajit_chandra, cs254).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classmates(X, Y) :- takes(X, Z), takes(Y, Z).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/>
              <a:t> Let X be jane_doe and Z be cs254</a:t>
            </a: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/>
              <a:t>replace the ﬁrst term on the right-hand side of the last clause with the (empty) body of the second clause, yielding the new rule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/>
              <a:t>classmates(jane_doe, Y) :- takes(Y, cs254).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 Prolog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SWI-Prolog offers a comprehensive FREE SOFTWARE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Prolog environment.Development environment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https://www.swi-prolog.org/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https://www.swi-prolog.org/Download.html</a:t>
            </a:r>
            <a:r>
              <a:rPr lang="en"/>
              <a:t>  OR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http://www.swi-prolog.org/download/stable</a:t>
            </a:r>
            <a:r>
              <a:rPr lang="en"/>
              <a:t>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https://swish.swi-prolog.org/</a:t>
            </a: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versions are also available.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/>
              <a:t>In other words, </a:t>
            </a: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/>
              <a:t>Y is a classmate of jane_doe if Y takes cs254. </a:t>
            </a: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/>
              <a:t>The pattern-matching process used to associate X with jane_doe and Z with cs254 is known as </a:t>
            </a:r>
            <a:r>
              <a:rPr lang="en" sz="2000" b="1"/>
              <a:t>uniﬁcation</a:t>
            </a:r>
            <a:r>
              <a:rPr lang="en" sz="2000"/>
              <a:t>.</a:t>
            </a: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/>
              <a:t> Variables that are given values as a result of uniﬁcation are said to be </a:t>
            </a:r>
            <a:r>
              <a:rPr lang="en" sz="2000" b="1"/>
              <a:t>instantiated</a:t>
            </a:r>
            <a:r>
              <a:rPr lang="en" sz="2000"/>
              <a:t>.</a:t>
            </a: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takes(jane_doe, his201).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takes(jane_doe, cs254).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takes(ajit_chandra, art302).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takes(ajit_chandra, cs254).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classmates(X, Y) :- takes(X, Z), takes(Y, Z).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Query/Goal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?- classmates(jane_doe, Y).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880000"/>
                </a:solidFill>
                <a:highlight>
                  <a:srgbClr val="FFFFFF"/>
                </a:highlight>
              </a:rPr>
              <a:t>Y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 = </a:t>
            </a:r>
            <a:r>
              <a:rPr lang="en" sz="2000">
                <a:solidFill>
                  <a:srgbClr val="773300"/>
                </a:solidFill>
                <a:highlight>
                  <a:srgbClr val="FFFFFF"/>
                </a:highlight>
              </a:rPr>
              <a:t>jane_doe                                </a:t>
            </a:r>
            <a:endParaRPr sz="2000">
              <a:solidFill>
                <a:srgbClr val="773300"/>
              </a:solidFill>
              <a:highlight>
                <a:srgbClr val="FFFFFF"/>
              </a:highlight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880000"/>
                </a:solidFill>
                <a:highlight>
                  <a:srgbClr val="EEEEEE"/>
                </a:highlight>
              </a:rPr>
              <a:t>Y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</a:rPr>
              <a:t> = </a:t>
            </a:r>
            <a:r>
              <a:rPr lang="en" sz="2000">
                <a:solidFill>
                  <a:srgbClr val="773300"/>
                </a:solidFill>
                <a:highlight>
                  <a:srgbClr val="EEEEEE"/>
                </a:highlight>
              </a:rPr>
              <a:t>jane_doe</a:t>
            </a:r>
            <a:endParaRPr sz="2000">
              <a:solidFill>
                <a:srgbClr val="773300"/>
              </a:solidFill>
              <a:highlight>
                <a:srgbClr val="EEEEEE"/>
              </a:highlight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880000"/>
                </a:solidFill>
                <a:highlight>
                  <a:srgbClr val="FFFFFF"/>
                </a:highlight>
              </a:rPr>
              <a:t>Y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 = </a:t>
            </a:r>
            <a:r>
              <a:rPr lang="en" sz="2000">
                <a:solidFill>
                  <a:srgbClr val="773300"/>
                </a:solidFill>
                <a:highlight>
                  <a:srgbClr val="FFFFFF"/>
                </a:highlight>
              </a:rPr>
              <a:t>ajit_chandra     unifying to itself !!!</a:t>
            </a:r>
            <a:endParaRPr sz="2000">
              <a:solidFill>
                <a:srgbClr val="7733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Again, summarizing the uniﬁcation rules for Prolog are as follows.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i="1"/>
              <a:t>A constant uniﬁes only with itself.</a:t>
            </a:r>
            <a:endParaRPr sz="2000" i="1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structures unify if and only if they have the same predicate 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(functor) and the same number of arguments, and the corresponding 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arguments unify recursively.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i="1"/>
              <a:t>A variable uniﬁes with anything. </a:t>
            </a:r>
            <a:endParaRPr sz="2000" i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the other thing has a value, then the variable is instantiated. If the other thing is an uninstantiated variable, then the two variables are associated in such a way that if either is given a value later, that value will be shared by both</a:t>
            </a: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</a:t>
            </a:r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?- mia = mia.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yes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?- mia = vincent.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no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?- mia = X.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X=mia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Yes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?-X=mia, X=vincent.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no</a:t>
            </a:r>
            <a:endParaRPr sz="32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?- k(s(g),Y) = k(X,t(k)).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X=s(g)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Y=t(k)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yes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?- k(s(g),t(k)) = k(X,t(Y)).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X=s(g)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Y=k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Yes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?- loves(X,X) = loves(marsellus,mia). 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no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?- father(X) = X.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X=father(father(father(…))))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yes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?-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4" name="Google Shape;33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25" y="1152475"/>
            <a:ext cx="343315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800" y="1152474"/>
            <a:ext cx="405765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body" idx="1"/>
          </p:nvPr>
        </p:nvSpPr>
        <p:spPr>
          <a:xfrm>
            <a:off x="311700" y="368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vertical( line(point(X,Y), point(X,Z))).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horizontal( line(point(X,Y), point(Z,Y))).</a:t>
            </a: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?- vertical(line(point(1,1),point(1,3))).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yes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?- vertical(line(point(1,1),point(3,2))).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no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?- horizontal(line(point(1,1),point(1,Y))).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Y = 1;</a:t>
            </a: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?- horizontal(line(point(2,3),Point)).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Point = point(_554,3);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?-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>
            <a:spLocks noGrp="1"/>
          </p:cNvSpPr>
          <p:nvPr>
            <p:ph type="body" idx="1"/>
          </p:nvPr>
        </p:nvSpPr>
        <p:spPr>
          <a:xfrm>
            <a:off x="311700" y="560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TRY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takes(jane_doe, his201).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takes(jane_doe, cs254).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takes(ajit_chandra, art302).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takes(ajit_chandra, cs254).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classmates(X, Y) :- takes(X, Z), takes(Y, Z).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takes_lab(S) :- takes(S, C), has_lab(C).	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has_lab(D) :- meets_in(D, R), is_lab(R).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meets_in(cs254, csb727).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is_lab(csb727).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?- takes_lab(S).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(S takes a lab class if S takes C and C is a lab class. Moreover D is a lab class if D meets in room R and R is a lab.) An attempt to resolve these rules will unify the head of the second with the second term in the body of the ﬁrst, causing C and D to be uniﬁed, even though neither is instantiated.	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endParaRPr/>
          </a:p>
        </p:txBody>
      </p:sp>
      <p:sp>
        <p:nvSpPr>
          <p:cNvPr id="351" name="Google Shape;351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Backtracking is a procedure, in which prolog searches the truth value of different predicates by checking whether they are correct or not. 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Prolog, until it reaches proper destination, it tries to backtrack. When the destination is found, it stops.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While we are running some prolog code, during backtracking there may be multiple answers, we can press semicolon (;) to get next answers one by one, that helps to backtrack. Otherwise when we get one result, it will stop.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CC"/>
                </a:solidFill>
              </a:rPr>
              <a:t>•</a:t>
            </a:r>
            <a:r>
              <a:rPr lang="en" sz="2000">
                <a:solidFill>
                  <a:srgbClr val="080808"/>
                </a:solidFill>
              </a:rPr>
              <a:t>The program, sometimes called </a:t>
            </a:r>
            <a:r>
              <a:rPr lang="en" sz="2000" b="1" i="1">
                <a:solidFill>
                  <a:srgbClr val="080808"/>
                </a:solidFill>
              </a:rPr>
              <a:t>Database is a text file (*.pl)</a:t>
            </a:r>
            <a:r>
              <a:rPr lang="en" sz="2000">
                <a:solidFill>
                  <a:srgbClr val="080808"/>
                </a:solidFill>
              </a:rPr>
              <a:t> that contain the facts and rules. It contains all the relations needed to define the problem.</a:t>
            </a:r>
            <a:endParaRPr sz="2000">
              <a:solidFill>
                <a:srgbClr val="080808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CC"/>
                </a:solidFill>
              </a:rPr>
              <a:t>•</a:t>
            </a:r>
            <a:r>
              <a:rPr lang="en" sz="2000">
                <a:solidFill>
                  <a:srgbClr val="080808"/>
                </a:solidFill>
              </a:rPr>
              <a:t>When you launch a program you are in </a:t>
            </a:r>
            <a:r>
              <a:rPr lang="en" sz="2000" b="1" i="1">
                <a:solidFill>
                  <a:srgbClr val="080808"/>
                </a:solidFill>
              </a:rPr>
              <a:t>query mode</a:t>
            </a:r>
            <a:r>
              <a:rPr lang="en" sz="2000">
                <a:solidFill>
                  <a:srgbClr val="080808"/>
                </a:solidFill>
              </a:rPr>
              <a:t> represented by the ? – prompt. In query mode you ask questions about the relations described in the program.</a:t>
            </a:r>
            <a:endParaRPr sz="2000">
              <a:solidFill>
                <a:srgbClr val="080808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CC"/>
                </a:solidFill>
              </a:rPr>
              <a:t>•</a:t>
            </a:r>
            <a:r>
              <a:rPr lang="en" sz="2000">
                <a:solidFill>
                  <a:srgbClr val="080808"/>
                </a:solidFill>
              </a:rPr>
              <a:t>When Prolog is launched the ?- should appear meaning you are in query mode. In </a:t>
            </a:r>
            <a:r>
              <a:rPr lang="en" sz="2000" i="1">
                <a:solidFill>
                  <a:srgbClr val="080808"/>
                </a:solidFill>
              </a:rPr>
              <a:t>SWI-Prolog</a:t>
            </a:r>
            <a:r>
              <a:rPr lang="en" sz="2000">
                <a:solidFill>
                  <a:srgbClr val="080808"/>
                </a:solidFill>
              </a:rPr>
              <a:t> you can load a program by typing the command </a:t>
            </a:r>
            <a:r>
              <a:rPr lang="en" sz="2000">
                <a:solidFill>
                  <a:srgbClr val="CF0E30"/>
                </a:solidFill>
              </a:rPr>
              <a:t>[file].</a:t>
            </a:r>
            <a:r>
              <a:rPr lang="en" sz="2000">
                <a:solidFill>
                  <a:srgbClr val="080808"/>
                </a:solidFill>
              </a:rPr>
              <a:t> when the file containing your program is file.pl. When you have done this you can use all the facts and rules that are contained in the program. OR</a:t>
            </a:r>
            <a:r>
              <a:rPr lang="en" sz="2000" b="1" i="1">
                <a:solidFill>
                  <a:srgbClr val="080808"/>
                </a:solidFill>
              </a:rPr>
              <a:t> use Query  Window</a:t>
            </a:r>
            <a:endParaRPr sz="2000" b="1" i="1">
              <a:solidFill>
                <a:srgbClr val="080808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8080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 txBox="1">
            <a:spLocks noGrp="1"/>
          </p:cNvSpPr>
          <p:nvPr>
            <p:ph type="body" idx="1"/>
          </p:nvPr>
        </p:nvSpPr>
        <p:spPr>
          <a:xfrm>
            <a:off x="349405" y="727225"/>
            <a:ext cx="8606820" cy="436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58" name="Google Shape;35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175" y="1284525"/>
            <a:ext cx="5551700" cy="35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2"/>
          <p:cNvSpPr txBox="1"/>
          <p:nvPr/>
        </p:nvSpPr>
        <p:spPr>
          <a:xfrm>
            <a:off x="6144000" y="44755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endParaRPr/>
          </a:p>
        </p:txBody>
      </p:sp>
      <p:sp>
        <p:nvSpPr>
          <p:cNvPr id="360" name="Google Shape;360;p62"/>
          <p:cNvSpPr txBox="1"/>
          <p:nvPr/>
        </p:nvSpPr>
        <p:spPr>
          <a:xfrm>
            <a:off x="6686750" y="5094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cut animation.ppt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3"/>
          <p:cNvSpPr txBox="1">
            <a:spLocks noGrp="1"/>
          </p:cNvSpPr>
          <p:nvPr>
            <p:ph type="body" idx="1"/>
          </p:nvPr>
        </p:nvSpPr>
        <p:spPr>
          <a:xfrm>
            <a:off x="152400" y="128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Swi-Prlog Interpreter (on Desktop) is ; to get the next backtracked solution ( / goal)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 Online Interpreter us Next</a:t>
            </a:r>
            <a:endParaRPr/>
          </a:p>
        </p:txBody>
      </p:sp>
      <p:pic>
        <p:nvPicPr>
          <p:cNvPr id="366" name="Google Shape;36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49" y="566725"/>
            <a:ext cx="5019900" cy="17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000" y="2912200"/>
            <a:ext cx="5885749" cy="20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Backtracking can occur at every stage as the  query is processed.</a:t>
            </a:r>
            <a:endParaRPr sz="20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p(1) :- a(1).</a:t>
            </a:r>
            <a:endParaRPr sz="2000">
              <a:solidFill>
                <a:schemeClr val="dk1"/>
              </a:solidFill>
            </a:endParaRPr>
          </a:p>
          <a:p>
            <a:pPr marL="914400" marR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p(1) :- b(1).</a:t>
            </a:r>
            <a:endParaRPr sz="2000">
              <a:solidFill>
                <a:schemeClr val="dk1"/>
              </a:solidFill>
            </a:endParaRPr>
          </a:p>
          <a:p>
            <a:pPr marL="914400" marR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a(1) :- c(1).</a:t>
            </a:r>
            <a:endParaRPr sz="2000">
              <a:solidFill>
                <a:schemeClr val="dk1"/>
              </a:solidFill>
            </a:endParaRPr>
          </a:p>
          <a:p>
            <a:pPr marL="914400" marR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c(1) :- d(1).</a:t>
            </a:r>
            <a:endParaRPr sz="2000">
              <a:solidFill>
                <a:schemeClr val="dk1"/>
              </a:solidFill>
            </a:endParaRPr>
          </a:p>
          <a:p>
            <a:pPr marL="914400" marR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c(1) :- d(2).</a:t>
            </a:r>
            <a:endParaRPr sz="2000">
              <a:solidFill>
                <a:schemeClr val="dk1"/>
              </a:solidFill>
            </a:endParaRPr>
          </a:p>
          <a:p>
            <a:pPr marL="914400" marR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b(1) :- e(1);d(3)</a:t>
            </a:r>
            <a:endParaRPr sz="20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e(1).</a:t>
            </a:r>
            <a:endParaRPr sz="20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d(3).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Query: ?- p(1)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With backtracking we can get more answers by  using “;”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DFS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1816100" lvl="0" indent="0" algn="ctr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  <p:pic>
        <p:nvPicPr>
          <p:cNvPr id="374" name="Google Shape;37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475" y="1540200"/>
            <a:ext cx="3727824" cy="27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Backtracking is a characteristic feature of Prolog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But backtracking can lead to inefficiency:</a:t>
            </a:r>
            <a:endParaRPr sz="2000">
              <a:solidFill>
                <a:schemeClr val="dk1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solidFill>
                  <a:schemeClr val="dk1"/>
                </a:solidFill>
              </a:rPr>
              <a:t>Prolog can waste time exploring possibilities that lead nowhere</a:t>
            </a:r>
            <a:endParaRPr sz="2000">
              <a:solidFill>
                <a:schemeClr val="dk1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solidFill>
                  <a:schemeClr val="dk1"/>
                </a:solidFill>
              </a:rPr>
              <a:t>It would be nice to have some control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The cut predicate ! offers a way to control backtracking 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The cut is a Prolog predicate, so we can add it to rules in the body: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– Example:</a:t>
            </a:r>
            <a:endParaRPr sz="2000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p(X):- b(X), c(X), !, d(X), e(X).                 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Animation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66"/>
          <p:cNvSpPr txBox="1"/>
          <p:nvPr/>
        </p:nvSpPr>
        <p:spPr>
          <a:xfrm>
            <a:off x="350700" y="1266400"/>
            <a:ext cx="34485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Example: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father(mary,george).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father(john,george).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father(sue,harry).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father(george,edward).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works as expected for: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?− father(X, Y ) 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 = mary , Y = george ;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 = john , Y = george ;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 = sue , Y = harry ;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 = george , Y = edward 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7" name="Google Shape;387;p66"/>
          <p:cNvSpPr txBox="1"/>
          <p:nvPr/>
        </p:nvSpPr>
        <p:spPr>
          <a:xfrm>
            <a:off x="4666175" y="1237175"/>
            <a:ext cx="3575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for this: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?− father ( _ , X )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X = george ;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X = george ;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X = harry 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X = edward .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Example </a:t>
            </a: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member(X, [X|T]). </a:t>
            </a: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member(X, [H|T]) :- member(X, T). </a:t>
            </a:r>
            <a:endParaRPr sz="20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member may succeed succeed n times </a:t>
            </a: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With cut…..</a:t>
            </a: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member(X, [X|T]) :- !. </a:t>
            </a: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member(X, [H|T]) :- member(X, T). </a:t>
            </a:r>
            <a:endParaRPr sz="20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member may succeed at most one time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Example </a:t>
            </a: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max(X,Y,Y):- X =&lt; Y.</a:t>
            </a: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max(X,Y,X):- X&gt;Y.</a:t>
            </a:r>
            <a:endParaRPr sz="20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With cut…..	</a:t>
            </a: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max(X,Y,Y):- X =&lt; Y, !.</a:t>
            </a:r>
            <a:endParaRPr sz="20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max(X,Y,X).</a:t>
            </a:r>
            <a:endParaRPr sz="20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cut predicate !/0 tells Prolog to discard certain choices of backtracking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the effect of pruning branches of the search space.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an effect,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the programs will run faster</a:t>
            </a:r>
            <a:endParaRPr sz="18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the programs will occupy less memory less memory (less backtracking points to be remembered)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logic program contains no negative information, only queries that can be prove nor not.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Prolog built-in negation corresponds to a query failure: the program cannot prove the query.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negation symbol is written “\+” or not in older Prolog system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round(sphere).</a:t>
            </a:r>
            <a:endParaRPr sz="20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?- round(earth).</a:t>
            </a:r>
            <a:endParaRPr sz="20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?- \+ round(earth).</a:t>
            </a:r>
            <a:endParaRPr sz="20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Prolog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PROgramming LOGic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Prolog is a declarative language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program is a collection of axioms from which theorems can be proven.</a:t>
            </a:r>
            <a:endParaRPr sz="2000"/>
          </a:p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–Rather than describing how to compute a solution, a program consists of a data base of facts and logical relationships (rules).</a:t>
            </a:r>
            <a:endParaRPr sz="2000"/>
          </a:p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–Rather then running a program to obtain a solution, the user asks a question. When asked a question, the run time system searches through the data base of facts and rules to determine (by logical deduction) the answer.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Expressions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•Prolog provides a number of basic arithmetic tools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•Integer and real numbers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  <p:pic>
        <p:nvPicPr>
          <p:cNvPr id="424" name="Google Shape;42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963" y="2206574"/>
            <a:ext cx="7070075" cy="29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'is' is a special functionality used in evaluating arithmetic expressions.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 should be on the right side of 'is' otherwise it will give an error.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 checks for unification!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-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?- X is 3+2.         // expression on right side of 'is'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?- 3+2 is X.        // expression on left side of 'is' ERROR: is/2: Arguments are not sufficiently instantiated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= 3+2.              // just instantiate variable X to value 3+2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3+2.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?- 3+2 = X.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3+2.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+(3,2).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?- 5 is 3+2.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true.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?- 3+2 is 5.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3*2.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6.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3-2.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-(2,3).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X = -1.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5-3-1.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1.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-(5,3,1).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ERROR: is/2: Arithmetic: `(-)/3' is not a function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-(-(5,3),1).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1.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5-3-1.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1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3/5.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 = 0.6.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3 mod 5.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3.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5 mod 3.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2.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5^3.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125.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(5^3)^2.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15625.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= (5^3)^2.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 = (5^3)^2.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?- 25 is 5^2.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Y is 3+2*4-1.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10.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Y is (3+2)*(4)-(1).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19.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Y is -(*(+(3,2),4),1).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19.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X is 3*2, Y is X*2.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 = 6, Y = 12.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Logical Expressions</a:t>
            </a:r>
            <a:endParaRPr/>
          </a:p>
        </p:txBody>
      </p:sp>
      <p:pic>
        <p:nvPicPr>
          <p:cNvPr id="466" name="Google Shape;46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50" y="2230926"/>
            <a:ext cx="7174599" cy="28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Imperative Control Flow</a:t>
            </a:r>
            <a:endParaRPr/>
          </a:p>
        </p:txBody>
      </p:sp>
      <p:sp>
        <p:nvSpPr>
          <p:cNvPr id="472" name="Google Shape;472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Loops/ Recursion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factorial(0,1).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factorial(N,F) :-m    N&gt;0,   N1 is N-1,   factorial(N1,F1),   F is N * F1.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79" name="Google Shape;47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800" y="2608250"/>
            <a:ext cx="45339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6556425" y="1487275"/>
            <a:ext cx="235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8100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 PROLOG program consists of:</a:t>
            </a:r>
            <a:endParaRPr sz="2000"/>
          </a:p>
          <a:p>
            <a:pPr marL="457200" marR="3810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Declaration of the </a:t>
            </a:r>
            <a:r>
              <a:rPr lang="en" sz="2000" b="1"/>
              <a:t>facts </a:t>
            </a:r>
            <a:r>
              <a:rPr lang="en" sz="2000"/>
              <a:t>of the relations involved.</a:t>
            </a:r>
            <a:endParaRPr sz="2000"/>
          </a:p>
          <a:p>
            <a:pPr marL="457200" marR="3810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Declaration of </a:t>
            </a:r>
            <a:r>
              <a:rPr lang="en" sz="2000" b="1"/>
              <a:t>rules </a:t>
            </a:r>
            <a:r>
              <a:rPr lang="en" sz="2000"/>
              <a:t>concerning relations</a:t>
            </a:r>
            <a:endParaRPr sz="2000"/>
          </a:p>
          <a:p>
            <a:pPr marL="457200" marR="3810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Formulation of </a:t>
            </a:r>
            <a:r>
              <a:rPr lang="en" sz="2000" b="1"/>
              <a:t>questions </a:t>
            </a:r>
            <a:r>
              <a:rPr lang="en" sz="2000"/>
              <a:t>to be answered</a:t>
            </a:r>
            <a:r>
              <a:rPr lang="en" sz="2000">
                <a:solidFill>
                  <a:srgbClr val="080808"/>
                </a:solidFill>
              </a:rPr>
              <a:t>.</a:t>
            </a:r>
            <a:endParaRPr sz="2000">
              <a:solidFill>
                <a:srgbClr val="080808"/>
              </a:solidFill>
            </a:endParaRPr>
          </a:p>
          <a:p>
            <a:pPr marL="0" marR="38100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8080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Lists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list is a finite sequence of elements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Examples of lists in Prolog: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[mia, vincent, jules, yolanda]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[mia, robber(honeybunny), X, 2, mia]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[ ]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[mia, [vincent, jules], [butch, friend(butch)]]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[[ ], dead(z), [2, [b,c]], [ ], Z, [2, [b,c]]]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List elements are enclosed in square brackets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length of a list is the number of elements it has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All sorts of Prolog terms can be elements of a list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There is a special list: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the empty list   [ ]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non-empty list can be thought of as consisting of two parts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–The head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–The tail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head is the first item in the list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tail is everything else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–The tail is the list that remains when we take the first element away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–</a:t>
            </a:r>
            <a:r>
              <a:rPr lang="en" sz="2000" u="sng">
                <a:solidFill>
                  <a:schemeClr val="dk1"/>
                </a:solidFill>
              </a:rPr>
              <a:t>The tail of a list is always a list</a:t>
            </a:r>
            <a:endParaRPr sz="2000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Examples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[mia, vincent, jules, yolanda]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Head:	mia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Tail:   	[vincent, jules, yolanda]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[[ ], dead(z), [2, [b,c]], [ ], Z, [2, [b,c]]]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Head:  [ ]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Tail: [dead(z), [2, [b,c]], [ ], Z, [2, [b,c]]]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[dead(z)]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Head:  dead(z)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Tail:	[ ]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empty list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empty list has neither a head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nor a tail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For Prolog, [ ] is a special simple list without any internal structure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empty list plays an important role in recursive predicates for list processing in Prolog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built-in operator |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Prolog has a special built-in operator | which can be used to decompose a list into its head and tail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| operator is a key tool for writing Prolog list manipulation predicates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Each list is thus of the form [&lt;head&gt; | &lt;rest_of_list&gt;]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?- [Head|Tail] = [mia, vincent, jules, yolanda].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Head = mia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Tail = [vincent,jules,yolanda]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Yes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?- [X|Y] = [mia, vincent, jules, yolanda].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X = mia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Y = [vincent,jules,yolanda]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Yes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?- [X|Y] = [ ].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no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?- [ _,X2, _,X4|_ ] = [mia, vincent, marsellus, jody, yolanda].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X2 = vincent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X4 = jody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Yes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Some more Examples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Check if an element is there is list or not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925" y="0"/>
            <a:ext cx="7711375" cy="53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35" name="Google Shape;535;p90"/>
          <p:cNvSpPr txBox="1">
            <a:spLocks noGrp="1"/>
          </p:cNvSpPr>
          <p:nvPr>
            <p:ph type="title"/>
          </p:nvPr>
        </p:nvSpPr>
        <p:spPr>
          <a:xfrm>
            <a:off x="311700" y="3146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predicate/functor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Check if the list is sorted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Find the sum of list of elements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With use of accumulators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Append 2 lists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Try: Find the length of list of elements</a:t>
            </a:r>
            <a:endParaRPr/>
          </a:p>
        </p:txBody>
      </p:sp>
      <p:sp>
        <p:nvSpPr>
          <p:cNvPr id="541" name="Google Shape;541;p91"/>
          <p:cNvSpPr txBox="1">
            <a:spLocks noGrp="1"/>
          </p:cNvSpPr>
          <p:nvPr>
            <p:ph type="title"/>
          </p:nvPr>
        </p:nvSpPr>
        <p:spPr>
          <a:xfrm>
            <a:off x="311700" y="373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Facts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Facts are statements about what is true about a problem, instead of instructions how to accomplish the solution. 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Prolog system uses the facts to work out how to accomplish the solution by searching through the space of possible solutions. 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is defined by an identifier followed by an n-tuple of constants. 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relation identifier is referred to as a predicate 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a tuple of values is in a relation we say the tuple satisfies the predicate</a:t>
            </a:r>
            <a:endParaRPr sz="2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3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Also, [a,b,c,d]=[a|[b,c,d]] =[a,b|[c,d]] = [a,b,c|[d]]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76272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List elements can be any term!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76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 [a, f(a), 2, 3+5, point(X,1.5,Z)] contains 5 elements.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List is a structured term</a:t>
            </a:r>
            <a:endParaRPr sz="2000">
              <a:solidFill>
                <a:schemeClr val="dk1"/>
              </a:solidFill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[a | [c | [b | [d | []]]]]</a:t>
            </a:r>
            <a:endParaRPr sz="2000">
              <a:solidFill>
                <a:schemeClr val="dk1"/>
              </a:solidFill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Where [] is a special constant the empty list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Database manipulation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five database manipulation commands that we will using:</a:t>
            </a:r>
            <a:endParaRPr/>
          </a:p>
          <a:p>
            <a:pPr marL="34290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assert </a:t>
            </a:r>
            <a:endParaRPr/>
          </a:p>
          <a:p>
            <a:pPr marL="800100" marR="0" lvl="0" indent="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-Adds a new fact or clause to the database. Term is asserted as the last fact or clause with the same key predicate.</a:t>
            </a:r>
            <a:endParaRPr/>
          </a:p>
          <a:p>
            <a:pPr marL="34290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retract</a:t>
            </a:r>
            <a:endParaRPr/>
          </a:p>
          <a:p>
            <a:pPr marL="800100" marR="0" lvl="0" indent="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-Removes fact or clause X from the database.</a:t>
            </a:r>
            <a:endParaRPr/>
          </a:p>
          <a:p>
            <a:pPr marL="34290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asserta </a:t>
            </a:r>
            <a:endParaRPr/>
          </a:p>
          <a:p>
            <a:pPr marL="800100" marR="0" lvl="0" indent="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Same as assert, but adds a clause at the beginning of the database</a:t>
            </a:r>
            <a:endParaRPr/>
          </a:p>
          <a:p>
            <a:pPr marL="34290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assertz</a:t>
            </a:r>
            <a:endParaRPr/>
          </a:p>
          <a:p>
            <a:pPr marL="800100" marR="0" lvl="0" indent="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-Exactly the same as assert(X)</a:t>
            </a:r>
            <a:endParaRPr/>
          </a:p>
          <a:p>
            <a:pPr marL="34290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retractall </a:t>
            </a:r>
            <a:endParaRPr/>
          </a:p>
          <a:p>
            <a:pPr marL="800100" marR="0" lvl="0" indent="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-Removes all facts or clauses from the database for which the head unifies with X.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start with an empty database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?- listing.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?-assert(good(skywalker, luke)).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?-assert(good(solo, han)).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?-assert(bad(vader, darth)).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 listing(good).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good(skywalker, luke).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good(solo, han).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bad(vader, darth).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?-retract(bad(vader, darth)).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?-retractall(good(_, _)).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?- good(X, Y).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manipulation is useful when we want to store the results of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Queries, stored to be accessed in future,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just look up the asserted fact. This technique is called memoization or caching.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Deficiencies of Prolog</a:t>
            </a:r>
            <a:endParaRPr/>
          </a:p>
        </p:txBody>
      </p:sp>
      <p:sp>
        <p:nvSpPr>
          <p:cNvPr id="571" name="Google Shape;571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Intrinsic Limitations 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Prolog is often not efficient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sorted( [ ] ) .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sorted( [x]) .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sorted([x, y | list]) x &lt;= y, sorted([y | list]).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permutations of list must be tried until the right one is found.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Closed-world assumption (CWA)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Prolog, the truths are those that can be proved using its database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insufficient information in the database to prove a query, it is not actually false, it fails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Negation Problem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following statement: - 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sibling (X, Y) : - parent (M, X) , parent (M, Y) .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person can be his/her sibling!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solved with a not proposition: - 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sibling (X, Y) :- parent (M, X) , parent (M, Y) , not (X = Y) 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 not proposition is not a not operator (double negation is not allowed), which causes some limitations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Advantages: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Prolog programs based on logic, so likely to be more logically organized and written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Processine is naturally parallel, so Prolog interpreters can take advantage of multiprocessor machines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Programs are concise, so development time is decreased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prototyping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Refernces</a:t>
            </a:r>
            <a:endParaRPr/>
          </a:p>
        </p:txBody>
      </p:sp>
      <p:sp>
        <p:nvSpPr>
          <p:cNvPr id="589" name="Google Shape;589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Text Book :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1. Scott M L, Programming Language Pragmatics, 3rd Edn., Morgan Kaufmann Publishers, </a:t>
            </a:r>
            <a:r>
              <a:rPr lang="en" sz="1600">
                <a:solidFill>
                  <a:schemeClr val="dk1"/>
                </a:solidFill>
              </a:rPr>
              <a:t>2009</a:t>
            </a:r>
            <a:endParaRPr sz="1600" u="sng">
              <a:solidFill>
                <a:srgbClr val="F59E00"/>
              </a:solidFill>
            </a:endParaRPr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Chapter 11: Logic Languages (Page no. 545)</a:t>
            </a:r>
            <a:endParaRPr sz="2000" b="1">
              <a:solidFill>
                <a:schemeClr val="dk1"/>
              </a:solidFill>
            </a:endParaRPr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Online Resources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b="1" u="sng">
                <a:solidFill>
                  <a:schemeClr val="hlink"/>
                </a:solidFill>
                <a:hlinkClick r:id="rId3"/>
              </a:rPr>
              <a:t>http://www.learnprolog</a:t>
            </a:r>
            <a:r>
              <a:rPr lang="en" sz="2000" b="1" u="sng">
                <a:solidFill>
                  <a:schemeClr val="hlink"/>
                </a:solidFill>
                <a:hlinkClick r:id="rId3"/>
              </a:rPr>
              <a:t>false</a:t>
            </a:r>
            <a:r>
              <a:rPr lang="en" sz="2000" b="1" u="sng">
                <a:solidFill>
                  <a:schemeClr val="hlink"/>
                </a:solidFill>
                <a:hlinkClick r:id="rId3"/>
              </a:rPr>
              <a:t>w.org/lpnpage.php?pageid=online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b="1" u="sng">
                <a:solidFill>
                  <a:schemeClr val="hlink"/>
                </a:solidFill>
                <a:hlinkClick r:id="rId4"/>
              </a:rPr>
              <a:t>http://athena.ecs.csus.edu/~mei/logicp/prolog/programming-examples.html</a:t>
            </a:r>
            <a:r>
              <a:rPr lang="en" sz="2000" b="1">
                <a:solidFill>
                  <a:schemeClr val="dk1"/>
                </a:solidFill>
              </a:rPr>
              <a:t> 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b="1" u="sng">
                <a:solidFill>
                  <a:schemeClr val="hlink"/>
                </a:solidFill>
                <a:hlinkClick r:id="rId5"/>
              </a:rPr>
              <a:t>https://www.cpp.edu/~jrfisher/www/prolog_tutorial/2.html</a:t>
            </a:r>
            <a:r>
              <a:rPr lang="en" sz="2000" b="1">
                <a:solidFill>
                  <a:schemeClr val="dk1"/>
                </a:solidFill>
              </a:rPr>
              <a:t> 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Syntax for fact declaration</a:t>
            </a:r>
            <a:endParaRPr sz="24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 of relationship and objects must begin with a lowercase letter.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is written first (typically the predicate of the sentence).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are written separated by commas and are enclosed by a pair of round brackets.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full stop character ‘.’ must come at the end of a fact.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5121</Words>
  <Application>Microsoft Office PowerPoint</Application>
  <PresentationFormat>On-screen Show (16:9)</PresentationFormat>
  <Paragraphs>649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0" baseType="lpstr">
      <vt:lpstr>Arial</vt:lpstr>
      <vt:lpstr>Courier New</vt:lpstr>
      <vt:lpstr>Simple Light</vt:lpstr>
      <vt:lpstr>Declarative Programming Paradigm: Logic Programming</vt:lpstr>
      <vt:lpstr>Logic Programming</vt:lpstr>
      <vt:lpstr>Prolog</vt:lpstr>
      <vt:lpstr>SWI Prolog</vt:lpstr>
      <vt:lpstr>PowerPoint Presentation</vt:lpstr>
      <vt:lpstr>Prolog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Conjunction and Disjunction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Resolution</vt:lpstr>
      <vt:lpstr>Unification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Expressions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Imperative Control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 predicate/functor</vt:lpstr>
      <vt:lpstr>PowerPoint Presentation</vt:lpstr>
      <vt:lpstr>PowerPoint Presentation</vt:lpstr>
      <vt:lpstr>Database manipulation </vt:lpstr>
      <vt:lpstr>PowerPoint Presentation</vt:lpstr>
      <vt:lpstr>PowerPoint Presentation</vt:lpstr>
      <vt:lpstr>Deficiencies of Prolog</vt:lpstr>
      <vt:lpstr>PowerPoint Presentation</vt:lpstr>
      <vt:lpstr>PowerPoint Presentation</vt:lpstr>
      <vt:lpstr>Refernces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Declarative Programming Paradigm: Logic Programming</dc:title>
  <cp:lastModifiedBy>Yajat Bhasin</cp:lastModifiedBy>
  <cp:revision>1</cp:revision>
  <dcterms:modified xsi:type="dcterms:W3CDTF">2022-10-16T07:08:43Z</dcterms:modified>
</cp:coreProperties>
</file>