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5" roundtripDataSignature="AMtx7mhpTfedrgylIs+4Z9g89lAmwkdn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b3d27458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b3d27458c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15b3d27458c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f4d83f5fd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f4d83f5fd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15f4d83f5fd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f4d83f5fd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f4d83f5fd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5f4d83f5fd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f4d83f5fd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f4d83f5fd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5f4d83f5fd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b391f4e7e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b391f4e7e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5b391f4e7e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b391f4e7e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b391f4e7e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5b391f4e7e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b391f4e7e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b391f4e7e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5b391f4e7e_0_6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b391f4e7e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b391f4e7e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15b391f4e7e_0_8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b391f4e7e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5b391f4e7e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5b391f4e7e_0_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b391f4e7e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5b391f4e7e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5b391f4e7e_0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b391f4e7e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b391f4e7e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15b391f4e7e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b3d27458c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b3d27458c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5b3d27458c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b391f4e7e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5b391f4e7e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5b391f4e7e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b391f4e7e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b391f4e7e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5b391f4e7e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b7cca7971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b7cca7971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5b7cca7971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bad2f572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bad2f572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5bad2f5722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bad2f5722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5bad2f5722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15bad2f5722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bad2f5722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bad2f5722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5bad2f5722_0_7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bad2f5722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bad2f5722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5bad2f5722_0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bad2f5722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bad2f5722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5bad2f5722_0_6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bad2f5722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bad2f5722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5bad2f5722_0_5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bad2f5722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bad2f5722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15bad2f5722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b3d27458c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b3d27458c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15b3d27458c_0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bad2f5722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bad2f5722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5bad2f5722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bad2f5722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bad2f5722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15bad2f5722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bad2f5722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bad2f5722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15bad2f5722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bad2f5722_0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bad2f5722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15bad2f5722_0_1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5bad2f5722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bad2f5722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5bad2f5722_0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5bad2f5722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5bad2f5722_0_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5bad2f5722_0_1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5bad2f5722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5bad2f5722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15bad2f5722_0_1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5bad2f5722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5bad2f5722_0_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15bad2f5722_0_1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bad2f5722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bad2f5722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5bad2f5722_0_1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5bad2f5722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5bad2f5722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15bad2f5722_0_1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b3d27458c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b3d27458c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5b3d27458c_0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5bad2f5722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5bad2f5722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15bad2f5722_0_1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5bad2f5722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5bad2f5722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15bad2f5722_0_1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bad2f5722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bad2f5722_0_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5bad2f5722_0_10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5bad2f5722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5bad2f5722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15bad2f5722_0_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5c5c3ba730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5c5c3ba730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15c5c3ba730_0_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5c5c3ba730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5c5c3ba730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15c5c3ba730_0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5c5c3ba730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5c5c3ba730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15c5c3ba730_0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5c5c3ba730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5c5c3ba730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15c5c3ba730_0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5c5c3ba730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5c5c3ba730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15c5c3ba730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5c5c3ba730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5c5c3ba730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15c5c3ba730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b3d27458c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b3d27458c_0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15b3d27458c_0_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b3d27458c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b3d27458c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15b3d27458c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b3d27458c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b3d27458c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5b3d27458c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b391f4e7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b391f4e7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15b391f4e7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f4d83f5fd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f4d83f5fd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5f4d83f5fd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9" name="Google Shape;29;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6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6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6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6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5"/>
          <p:cNvSpPr/>
          <p:nvPr>
            <p:ph idx="2" type="pic"/>
          </p:nvPr>
        </p:nvSpPr>
        <p:spPr>
          <a:xfrm>
            <a:off x="1792288" y="612775"/>
            <a:ext cx="5486400" cy="4114800"/>
          </a:xfrm>
          <a:prstGeom prst="rect">
            <a:avLst/>
          </a:prstGeom>
          <a:noFill/>
          <a:ln>
            <a:noFill/>
          </a:ln>
        </p:spPr>
      </p:sp>
      <p:sp>
        <p:nvSpPr>
          <p:cNvPr id="68" name="Google Shape;68;p6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5b3d27458c_0_6"/>
          <p:cNvSpPr txBox="1"/>
          <p:nvPr>
            <p:ph type="ctrTitle"/>
          </p:nvPr>
        </p:nvSpPr>
        <p:spPr>
          <a:xfrm>
            <a:off x="685800" y="1203525"/>
            <a:ext cx="7772400" cy="3981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5000">
                <a:latin typeface="Times New Roman"/>
                <a:ea typeface="Times New Roman"/>
                <a:cs typeface="Times New Roman"/>
                <a:sym typeface="Times New Roman"/>
              </a:rPr>
              <a:t>	CH 5 </a:t>
            </a:r>
            <a:endParaRPr b="1" sz="5000">
              <a:latin typeface="Times New Roman"/>
              <a:ea typeface="Times New Roman"/>
              <a:cs typeface="Times New Roman"/>
              <a:sym typeface="Times New Roman"/>
            </a:endParaRPr>
          </a:p>
          <a:p>
            <a:pPr indent="0" lvl="0" marL="0" rtl="0" algn="ctr">
              <a:spcBef>
                <a:spcPts val="0"/>
              </a:spcBef>
              <a:spcAft>
                <a:spcPts val="0"/>
              </a:spcAft>
              <a:buNone/>
            </a:pPr>
            <a:r>
              <a:t/>
            </a:r>
            <a:endParaRPr b="1" sz="50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US" sz="5000">
                <a:latin typeface="Times New Roman"/>
                <a:ea typeface="Times New Roman"/>
                <a:cs typeface="Times New Roman"/>
                <a:sym typeface="Times New Roman"/>
              </a:rPr>
              <a:t>Relational Database Design</a:t>
            </a:r>
            <a:endParaRPr b="1" sz="5000">
              <a:latin typeface="Times New Roman"/>
              <a:ea typeface="Times New Roman"/>
              <a:cs typeface="Times New Roman"/>
              <a:sym typeface="Times New Roman"/>
            </a:endParaRPr>
          </a:p>
          <a:p>
            <a:pPr indent="0" lvl="0" marL="0" rtl="0" algn="ctr">
              <a:spcBef>
                <a:spcPts val="0"/>
              </a:spcBef>
              <a:spcAft>
                <a:spcPts val="0"/>
              </a:spcAft>
              <a:buNone/>
            </a:pPr>
            <a:r>
              <a:t/>
            </a:r>
            <a:endParaRPr b="1" sz="5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5f4d83f5fd_0_15"/>
          <p:cNvSpPr txBox="1"/>
          <p:nvPr>
            <p:ph idx="1" type="body"/>
          </p:nvPr>
        </p:nvSpPr>
        <p:spPr>
          <a:xfrm>
            <a:off x="457200" y="478800"/>
            <a:ext cx="8229600" cy="56475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b="1" lang="en-US">
                <a:latin typeface="Times New Roman"/>
                <a:ea typeface="Times New Roman"/>
                <a:cs typeface="Times New Roman"/>
                <a:sym typeface="Times New Roman"/>
              </a:rPr>
              <a:t>Insert anomaly: </a:t>
            </a:r>
            <a:endParaRPr b="1">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Suppose a new employee joins the company, who is under training and currently not assigned to any department then we would not be able to insert the data into the table if emp_dept field doesn’t allow nulls.</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5f4d83f5fd_0_9"/>
          <p:cNvSpPr txBox="1"/>
          <p:nvPr>
            <p:ph idx="1" type="body"/>
          </p:nvPr>
        </p:nvSpPr>
        <p:spPr>
          <a:xfrm>
            <a:off x="337975" y="281650"/>
            <a:ext cx="8348700" cy="58449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b="1" lang="en-US" sz="3000">
                <a:latin typeface="Times New Roman"/>
                <a:ea typeface="Times New Roman"/>
                <a:cs typeface="Times New Roman"/>
                <a:sym typeface="Times New Roman"/>
              </a:rPr>
              <a:t>Delete anomaly: </a:t>
            </a:r>
            <a:endParaRPr b="1" sz="3000">
              <a:latin typeface="Times New Roman"/>
              <a:ea typeface="Times New Roman"/>
              <a:cs typeface="Times New Roman"/>
              <a:sym typeface="Times New Roman"/>
            </a:endParaRPr>
          </a:p>
          <a:p>
            <a:pPr indent="0" lvl="0" marL="0" rtl="0" algn="ctr">
              <a:spcBef>
                <a:spcPts val="360"/>
              </a:spcBef>
              <a:spcAft>
                <a:spcPts val="0"/>
              </a:spcAft>
              <a:buNone/>
            </a:pPr>
            <a:r>
              <a:t/>
            </a:r>
            <a:endParaRPr b="1" sz="3000">
              <a:latin typeface="Times New Roman"/>
              <a:ea typeface="Times New Roman"/>
              <a:cs typeface="Times New Roman"/>
              <a:sym typeface="Times New Roman"/>
            </a:endParaRPr>
          </a:p>
          <a:p>
            <a:pPr indent="-419100" lvl="0" marL="457200" rtl="0" algn="just">
              <a:spcBef>
                <a:spcPts val="360"/>
              </a:spcBef>
              <a:spcAft>
                <a:spcPts val="0"/>
              </a:spcAft>
              <a:buSzPts val="3000"/>
              <a:buFont typeface="Times New Roman"/>
              <a:buChar char="•"/>
            </a:pPr>
            <a:r>
              <a:rPr lang="en-US" sz="3000">
                <a:latin typeface="Times New Roman"/>
                <a:ea typeface="Times New Roman"/>
                <a:cs typeface="Times New Roman"/>
                <a:sym typeface="Times New Roman"/>
              </a:rPr>
              <a:t>Suppose, if at a point of time the company closes the department D890 then deleting the rows that are having emp_dept as D890 would also delete the information of employee Maggie since she is assigned only to this department.</a:t>
            </a:r>
            <a:endParaRPr sz="3000">
              <a:latin typeface="Times New Roman"/>
              <a:ea typeface="Times New Roman"/>
              <a:cs typeface="Times New Roman"/>
              <a:sym typeface="Times New Roman"/>
            </a:endParaRPr>
          </a:p>
          <a:p>
            <a:pPr indent="0" lvl="0" marL="457200" rtl="0" algn="just">
              <a:spcBef>
                <a:spcPts val="360"/>
              </a:spcBef>
              <a:spcAft>
                <a:spcPts val="0"/>
              </a:spcAft>
              <a:buNone/>
            </a:pPr>
            <a:r>
              <a:t/>
            </a:r>
            <a:endParaRPr sz="3000">
              <a:latin typeface="Times New Roman"/>
              <a:ea typeface="Times New Roman"/>
              <a:cs typeface="Times New Roman"/>
              <a:sym typeface="Times New Roman"/>
            </a:endParaRPr>
          </a:p>
          <a:p>
            <a:pPr indent="-419100" lvl="0" marL="457200" rtl="0" algn="just">
              <a:spcBef>
                <a:spcPts val="360"/>
              </a:spcBef>
              <a:spcAft>
                <a:spcPts val="0"/>
              </a:spcAft>
              <a:buSzPts val="3000"/>
              <a:buFont typeface="Times New Roman"/>
              <a:buChar char="•"/>
            </a:pPr>
            <a:r>
              <a:rPr lang="en-US" sz="3000">
                <a:latin typeface="Times New Roman"/>
                <a:ea typeface="Times New Roman"/>
                <a:cs typeface="Times New Roman"/>
                <a:sym typeface="Times New Roman"/>
              </a:rPr>
              <a:t>To overcome these anomalies we need to normalize the data for this we need normalization.</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5f4d83f5fd_0_3"/>
          <p:cNvSpPr txBox="1"/>
          <p:nvPr>
            <p:ph idx="1" type="body"/>
          </p:nvPr>
        </p:nvSpPr>
        <p:spPr>
          <a:xfrm>
            <a:off x="457200" y="492875"/>
            <a:ext cx="8229600" cy="56334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en-US">
                <a:latin typeface="Times New Roman"/>
                <a:ea typeface="Times New Roman"/>
                <a:cs typeface="Times New Roman"/>
                <a:sym typeface="Times New Roman"/>
              </a:rPr>
              <a:t>1. Due to _______, the database design precludes some data from being stored.</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a. Insertion Anomalies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b. Deletion Anomalies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c. Selection Anomalies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d. Update Anomalies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5b391f4e7e_0_6"/>
          <p:cNvSpPr txBox="1"/>
          <p:nvPr>
            <p:ph idx="1" type="body"/>
          </p:nvPr>
        </p:nvSpPr>
        <p:spPr>
          <a:xfrm>
            <a:off x="457200" y="352050"/>
            <a:ext cx="8229600" cy="57741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a:latin typeface="Times New Roman"/>
                <a:ea typeface="Times New Roman"/>
                <a:cs typeface="Times New Roman"/>
                <a:sym typeface="Times New Roman"/>
              </a:rPr>
              <a:t>3. What are the different types of relationships produced by the technique in order to prevent modification anomalies?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a. Referential integrity constraints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b. Functional dependencies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c. Normal forms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d. None of the above</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5b391f4e7e_0_7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US" sz="3459">
                <a:latin typeface="Times New Roman"/>
                <a:ea typeface="Times New Roman"/>
                <a:cs typeface="Times New Roman"/>
                <a:sym typeface="Times New Roman"/>
              </a:rPr>
              <a:t>What is Functional Dependency in DBMS?</a:t>
            </a:r>
            <a:endParaRPr b="1" sz="3459">
              <a:latin typeface="Times New Roman"/>
              <a:ea typeface="Times New Roman"/>
              <a:cs typeface="Times New Roman"/>
              <a:sym typeface="Times New Roman"/>
            </a:endParaRPr>
          </a:p>
        </p:txBody>
      </p:sp>
      <p:sp>
        <p:nvSpPr>
          <p:cNvPr id="170" name="Google Shape;170;g15b391f4e7e_0_7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10000"/>
          </a:bodyPr>
          <a:lstStyle/>
          <a:p>
            <a:pPr indent="0" lvl="0" marL="0" rtl="0" algn="just">
              <a:spcBef>
                <a:spcPts val="360"/>
              </a:spcBef>
              <a:spcAft>
                <a:spcPts val="0"/>
              </a:spcAft>
              <a:buNone/>
            </a:pPr>
            <a:r>
              <a:rPr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f X is a relation that has attributes P and Q, then their functional dependency would be represented by -&gt; (arrow sign)</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Thus, here, the following would represent the functional dependency between the attributes using an arrow sign:</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P -&gt; Q</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5b391f4e7e_0_66"/>
          <p:cNvSpPr txBox="1"/>
          <p:nvPr>
            <p:ph idx="1" type="body"/>
          </p:nvPr>
        </p:nvSpPr>
        <p:spPr>
          <a:xfrm>
            <a:off x="457200" y="253475"/>
            <a:ext cx="8229600" cy="6449700"/>
          </a:xfrm>
          <a:prstGeom prst="rect">
            <a:avLst/>
          </a:prstGeom>
        </p:spPr>
        <p:txBody>
          <a:bodyPr anchorCtr="0" anchor="t" bIns="45700" lIns="91425" spcFirstLastPara="1" rIns="91425" wrap="square" tIns="45700">
            <a:normAutofit/>
          </a:bodyPr>
          <a:lstStyle/>
          <a:p>
            <a:pPr indent="-419100" lvl="0" marL="457200" rtl="0" algn="just">
              <a:spcBef>
                <a:spcPts val="360"/>
              </a:spcBef>
              <a:spcAft>
                <a:spcPts val="0"/>
              </a:spcAft>
              <a:buSzPts val="3000"/>
              <a:buFont typeface="Times New Roman"/>
              <a:buChar char="•"/>
            </a:pPr>
            <a:r>
              <a:rPr lang="en-US" sz="3000">
                <a:latin typeface="Times New Roman"/>
                <a:ea typeface="Times New Roman"/>
                <a:cs typeface="Times New Roman"/>
                <a:sym typeface="Times New Roman"/>
              </a:rPr>
              <a:t>In this case, the left side of this arrow is a Determinant. </a:t>
            </a:r>
            <a:endParaRPr sz="3000">
              <a:latin typeface="Times New Roman"/>
              <a:ea typeface="Times New Roman"/>
              <a:cs typeface="Times New Roman"/>
              <a:sym typeface="Times New Roman"/>
            </a:endParaRPr>
          </a:p>
          <a:p>
            <a:pPr indent="0" lvl="0" marL="914400" rtl="0" algn="just">
              <a:spcBef>
                <a:spcPts val="360"/>
              </a:spcBef>
              <a:spcAft>
                <a:spcPts val="0"/>
              </a:spcAft>
              <a:buNone/>
            </a:pPr>
            <a:r>
              <a:t/>
            </a:r>
            <a:endParaRPr sz="3000">
              <a:latin typeface="Times New Roman"/>
              <a:ea typeface="Times New Roman"/>
              <a:cs typeface="Times New Roman"/>
              <a:sym typeface="Times New Roman"/>
            </a:endParaRPr>
          </a:p>
          <a:p>
            <a:pPr indent="-419100" lvl="0" marL="457200" rtl="0" algn="just">
              <a:spcBef>
                <a:spcPts val="360"/>
              </a:spcBef>
              <a:spcAft>
                <a:spcPts val="0"/>
              </a:spcAft>
              <a:buSzPts val="3000"/>
              <a:buFont typeface="Times New Roman"/>
              <a:buChar char="•"/>
            </a:pPr>
            <a:r>
              <a:rPr lang="en-US" sz="3000">
                <a:latin typeface="Times New Roman"/>
                <a:ea typeface="Times New Roman"/>
                <a:cs typeface="Times New Roman"/>
                <a:sym typeface="Times New Roman"/>
              </a:rPr>
              <a:t>The right side of this arrow is a Dependent. </a:t>
            </a:r>
            <a:endParaRPr sz="3000">
              <a:latin typeface="Times New Roman"/>
              <a:ea typeface="Times New Roman"/>
              <a:cs typeface="Times New Roman"/>
              <a:sym typeface="Times New Roman"/>
            </a:endParaRPr>
          </a:p>
          <a:p>
            <a:pPr indent="0" lvl="0" marL="914400" rtl="0" algn="just">
              <a:spcBef>
                <a:spcPts val="360"/>
              </a:spcBef>
              <a:spcAft>
                <a:spcPts val="0"/>
              </a:spcAft>
              <a:buNone/>
            </a:pPr>
            <a:r>
              <a:t/>
            </a:r>
            <a:endParaRPr sz="3000">
              <a:latin typeface="Times New Roman"/>
              <a:ea typeface="Times New Roman"/>
              <a:cs typeface="Times New Roman"/>
              <a:sym typeface="Times New Roman"/>
            </a:endParaRPr>
          </a:p>
          <a:p>
            <a:pPr indent="-419100" lvl="0" marL="457200" rtl="0" algn="just">
              <a:spcBef>
                <a:spcPts val="360"/>
              </a:spcBef>
              <a:spcAft>
                <a:spcPts val="0"/>
              </a:spcAft>
              <a:buSzPts val="3000"/>
              <a:buFont typeface="Times New Roman"/>
              <a:buChar char="•"/>
            </a:pPr>
            <a:r>
              <a:rPr lang="en-US" sz="3000">
                <a:latin typeface="Times New Roman"/>
                <a:ea typeface="Times New Roman"/>
                <a:cs typeface="Times New Roman"/>
                <a:sym typeface="Times New Roman"/>
              </a:rPr>
              <a:t>P will be the primary key attribute, while Q will be a dependent non-key attribute from a similar table as the primary key. </a:t>
            </a:r>
            <a:endParaRPr sz="3000">
              <a:latin typeface="Times New Roman"/>
              <a:ea typeface="Times New Roman"/>
              <a:cs typeface="Times New Roman"/>
              <a:sym typeface="Times New Roman"/>
            </a:endParaRPr>
          </a:p>
          <a:p>
            <a:pPr indent="0" lvl="0" marL="914400" rtl="0" algn="just">
              <a:spcBef>
                <a:spcPts val="360"/>
              </a:spcBef>
              <a:spcAft>
                <a:spcPts val="0"/>
              </a:spcAft>
              <a:buNone/>
            </a:pPr>
            <a:r>
              <a:t/>
            </a:r>
            <a:endParaRPr sz="3000">
              <a:latin typeface="Times New Roman"/>
              <a:ea typeface="Times New Roman"/>
              <a:cs typeface="Times New Roman"/>
              <a:sym typeface="Times New Roman"/>
            </a:endParaRPr>
          </a:p>
          <a:p>
            <a:pPr indent="0" lvl="0" marL="457200" rtl="0" algn="just">
              <a:spcBef>
                <a:spcPts val="360"/>
              </a:spcBef>
              <a:spcAft>
                <a:spcPts val="0"/>
              </a:spcAft>
              <a:buNone/>
            </a:pPr>
            <a:r>
              <a:rPr b="1" lang="en-US" sz="3000">
                <a:solidFill>
                  <a:srgbClr val="FF0000"/>
                </a:solidFill>
                <a:latin typeface="Times New Roman"/>
                <a:ea typeface="Times New Roman"/>
                <a:cs typeface="Times New Roman"/>
                <a:sym typeface="Times New Roman"/>
              </a:rPr>
              <a:t>Conclusion</a:t>
            </a:r>
            <a:endParaRPr b="1" sz="3000">
              <a:solidFill>
                <a:srgbClr val="FF0000"/>
              </a:solidFill>
              <a:latin typeface="Times New Roman"/>
              <a:ea typeface="Times New Roman"/>
              <a:cs typeface="Times New Roman"/>
              <a:sym typeface="Times New Roman"/>
            </a:endParaRPr>
          </a:p>
          <a:p>
            <a:pPr indent="-419100" lvl="0" marL="457200" rtl="0" algn="just">
              <a:spcBef>
                <a:spcPts val="360"/>
              </a:spcBef>
              <a:spcAft>
                <a:spcPts val="0"/>
              </a:spcAft>
              <a:buSzPts val="3000"/>
              <a:buFont typeface="Times New Roman"/>
              <a:buChar char="•"/>
            </a:pPr>
            <a:r>
              <a:rPr lang="en-US" sz="3000">
                <a:latin typeface="Times New Roman"/>
                <a:ea typeface="Times New Roman"/>
                <a:cs typeface="Times New Roman"/>
                <a:sym typeface="Times New Roman"/>
              </a:rPr>
              <a:t>It shows that </a:t>
            </a:r>
            <a:r>
              <a:rPr lang="en-US" sz="3000">
                <a:solidFill>
                  <a:srgbClr val="FF0000"/>
                </a:solidFill>
                <a:latin typeface="Times New Roman"/>
                <a:ea typeface="Times New Roman"/>
                <a:cs typeface="Times New Roman"/>
                <a:sym typeface="Times New Roman"/>
              </a:rPr>
              <a:t>non-key attribute Q</a:t>
            </a:r>
            <a:r>
              <a:rPr lang="en-US" sz="3000">
                <a:latin typeface="Times New Roman"/>
                <a:ea typeface="Times New Roman"/>
                <a:cs typeface="Times New Roman"/>
                <a:sym typeface="Times New Roman"/>
              </a:rPr>
              <a:t> is functionally dependent on </a:t>
            </a:r>
            <a:r>
              <a:rPr lang="en-US" sz="3000">
                <a:solidFill>
                  <a:srgbClr val="FF0000"/>
                </a:solidFill>
                <a:latin typeface="Times New Roman"/>
                <a:ea typeface="Times New Roman"/>
                <a:cs typeface="Times New Roman"/>
                <a:sym typeface="Times New Roman"/>
              </a:rPr>
              <a:t>primary key attribute P.</a:t>
            </a:r>
            <a:endParaRPr sz="3000">
              <a:solidFill>
                <a:srgbClr val="FF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5b391f4e7e_0_84"/>
          <p:cNvSpPr txBox="1"/>
          <p:nvPr>
            <p:ph idx="1" type="body"/>
          </p:nvPr>
        </p:nvSpPr>
        <p:spPr>
          <a:xfrm>
            <a:off x="457200" y="225325"/>
            <a:ext cx="8229600" cy="6336900"/>
          </a:xfrm>
          <a:prstGeom prst="rect">
            <a:avLst/>
          </a:prstGeom>
        </p:spPr>
        <p:txBody>
          <a:bodyPr anchorCtr="0" anchor="t" bIns="45700" lIns="91425" spcFirstLastPara="1" rIns="91425" wrap="square" tIns="45700">
            <a:normAutofit fontScale="92500" lnSpcReduction="20000"/>
          </a:bodyPr>
          <a:lstStyle/>
          <a:p>
            <a:pPr indent="0" lvl="0" marL="0" rtl="0" algn="just">
              <a:spcBef>
                <a:spcPts val="360"/>
              </a:spcBef>
              <a:spcAft>
                <a:spcPts val="0"/>
              </a:spcAft>
              <a:buNone/>
            </a:pPr>
            <a:r>
              <a:rPr b="1" lang="en-US">
                <a:latin typeface="Times New Roman"/>
                <a:ea typeface="Times New Roman"/>
                <a:cs typeface="Times New Roman"/>
                <a:sym typeface="Times New Roman"/>
              </a:rPr>
              <a:t>Example</a:t>
            </a:r>
            <a:endParaRPr b="1">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Let us look at an example that makes it easier to comprehend functional dependency.</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Suppose we have a </a:t>
            </a:r>
            <a:r>
              <a:rPr lang="en-US">
                <a:solidFill>
                  <a:srgbClr val="FF0000"/>
                </a:solidFill>
                <a:latin typeface="Times New Roman"/>
                <a:ea typeface="Times New Roman"/>
                <a:cs typeface="Times New Roman"/>
                <a:sym typeface="Times New Roman"/>
              </a:rPr>
              <a:t>&lt;Student&gt; table</a:t>
            </a:r>
            <a:r>
              <a:rPr lang="en-US">
                <a:latin typeface="Times New Roman"/>
                <a:ea typeface="Times New Roman"/>
                <a:cs typeface="Times New Roman"/>
                <a:sym typeface="Times New Roman"/>
              </a:rPr>
              <a:t> with two separate attributes − </a:t>
            </a:r>
            <a:r>
              <a:rPr lang="en-US">
                <a:solidFill>
                  <a:srgbClr val="FF0000"/>
                </a:solidFill>
                <a:latin typeface="Times New Roman"/>
                <a:ea typeface="Times New Roman"/>
                <a:cs typeface="Times New Roman"/>
                <a:sym typeface="Times New Roman"/>
              </a:rPr>
              <a:t>Stu_Id and Stu_Name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457200" lvl="0" marL="0" rtl="0" algn="just">
              <a:spcBef>
                <a:spcPts val="360"/>
              </a:spcBef>
              <a:spcAft>
                <a:spcPts val="0"/>
              </a:spcAft>
              <a:buNone/>
            </a:pPr>
            <a:r>
              <a:rPr lang="en-US">
                <a:latin typeface="Times New Roman"/>
                <a:ea typeface="Times New Roman"/>
                <a:cs typeface="Times New Roman"/>
                <a:sym typeface="Times New Roman"/>
              </a:rPr>
              <a:t>Stu_Id = Student ID</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457200" lvl="0" marL="0" rtl="0" algn="just">
              <a:spcBef>
                <a:spcPts val="360"/>
              </a:spcBef>
              <a:spcAft>
                <a:spcPts val="0"/>
              </a:spcAft>
              <a:buNone/>
            </a:pPr>
            <a:r>
              <a:rPr lang="en-US">
                <a:latin typeface="Times New Roman"/>
                <a:ea typeface="Times New Roman"/>
                <a:cs typeface="Times New Roman"/>
                <a:sym typeface="Times New Roman"/>
              </a:rPr>
              <a:t>Stu_Name = Student Name</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The </a:t>
            </a:r>
            <a:r>
              <a:rPr lang="en-US">
                <a:solidFill>
                  <a:srgbClr val="FF0000"/>
                </a:solidFill>
                <a:latin typeface="Times New Roman"/>
                <a:ea typeface="Times New Roman"/>
                <a:cs typeface="Times New Roman"/>
                <a:sym typeface="Times New Roman"/>
              </a:rPr>
              <a:t>StuId is our primary key</a:t>
            </a:r>
            <a:r>
              <a:rPr lang="en-US">
                <a:latin typeface="Times New Roman"/>
                <a:ea typeface="Times New Roman"/>
                <a:cs typeface="Times New Roman"/>
                <a:sym typeface="Times New Roman"/>
              </a:rPr>
              <a:t>. And StuId here identifies the StuName attribute uniquely. It is because if someone wants to know the student’s name, then you need to have the StuId at first.</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15b391f4e7e_0_78"/>
          <p:cNvPicPr preferRelativeResize="0"/>
          <p:nvPr/>
        </p:nvPicPr>
        <p:blipFill>
          <a:blip r:embed="rId3">
            <a:alphaModFix/>
          </a:blip>
          <a:stretch>
            <a:fillRect/>
          </a:stretch>
        </p:blipFill>
        <p:spPr>
          <a:xfrm>
            <a:off x="394300" y="317300"/>
            <a:ext cx="8492825" cy="3111700"/>
          </a:xfrm>
          <a:prstGeom prst="rect">
            <a:avLst/>
          </a:prstGeom>
          <a:noFill/>
          <a:ln>
            <a:noFill/>
          </a:ln>
        </p:spPr>
      </p:pic>
      <p:sp>
        <p:nvSpPr>
          <p:cNvPr id="189" name="Google Shape;189;g15b391f4e7e_0_78"/>
          <p:cNvSpPr txBox="1"/>
          <p:nvPr/>
        </p:nvSpPr>
        <p:spPr>
          <a:xfrm>
            <a:off x="605525" y="3689525"/>
            <a:ext cx="8281500" cy="2604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450">
                <a:solidFill>
                  <a:schemeClr val="dk1"/>
                </a:solidFill>
                <a:highlight>
                  <a:srgbClr val="FFFFFF"/>
                </a:highlight>
                <a:latin typeface="Times New Roman"/>
                <a:ea typeface="Times New Roman"/>
                <a:cs typeface="Times New Roman"/>
                <a:sym typeface="Times New Roman"/>
              </a:rPr>
              <a:t>Stu_Id -&gt; Stu_Name</a:t>
            </a:r>
            <a:endParaRPr b="1" sz="245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800"/>
              </a:spcBef>
              <a:spcAft>
                <a:spcPts val="0"/>
              </a:spcAft>
              <a:buNone/>
            </a:pPr>
            <a:r>
              <a:t/>
            </a:r>
            <a:endParaRPr sz="245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800"/>
              </a:spcBef>
              <a:spcAft>
                <a:spcPts val="0"/>
              </a:spcAft>
              <a:buNone/>
            </a:pPr>
            <a:r>
              <a:rPr b="1" lang="en-US" sz="2450">
                <a:solidFill>
                  <a:schemeClr val="dk1"/>
                </a:solidFill>
                <a:highlight>
                  <a:srgbClr val="FFFFFF"/>
                </a:highlight>
                <a:latin typeface="Times New Roman"/>
                <a:ea typeface="Times New Roman"/>
                <a:cs typeface="Times New Roman"/>
                <a:sym typeface="Times New Roman"/>
              </a:rPr>
              <a:t>Conclusion </a:t>
            </a:r>
            <a:endParaRPr b="1" sz="2450">
              <a:solidFill>
                <a:schemeClr val="dk1"/>
              </a:solidFill>
              <a:highlight>
                <a:srgbClr val="FFFFFF"/>
              </a:highlight>
              <a:latin typeface="Times New Roman"/>
              <a:ea typeface="Times New Roman"/>
              <a:cs typeface="Times New Roman"/>
              <a:sym typeface="Times New Roman"/>
            </a:endParaRPr>
          </a:p>
          <a:p>
            <a:pPr indent="-384175" lvl="0" marL="457200" rtl="0" algn="just">
              <a:lnSpc>
                <a:spcPct val="115000"/>
              </a:lnSpc>
              <a:spcBef>
                <a:spcPts val="800"/>
              </a:spcBef>
              <a:spcAft>
                <a:spcPts val="0"/>
              </a:spcAft>
              <a:buClr>
                <a:schemeClr val="dk1"/>
              </a:buClr>
              <a:buSzPts val="2450"/>
              <a:buFont typeface="Times New Roman"/>
              <a:buChar char="●"/>
            </a:pPr>
            <a:r>
              <a:rPr lang="en-US" sz="2450">
                <a:solidFill>
                  <a:schemeClr val="dk1"/>
                </a:solidFill>
                <a:highlight>
                  <a:srgbClr val="FFFFFF"/>
                </a:highlight>
                <a:latin typeface="Times New Roman"/>
                <a:ea typeface="Times New Roman"/>
                <a:cs typeface="Times New Roman"/>
                <a:sym typeface="Times New Roman"/>
              </a:rPr>
              <a:t>It shows that </a:t>
            </a:r>
            <a:r>
              <a:rPr lang="en-US" sz="2450">
                <a:solidFill>
                  <a:srgbClr val="FF0000"/>
                </a:solidFill>
                <a:highlight>
                  <a:srgbClr val="FFFFFF"/>
                </a:highlight>
                <a:latin typeface="Times New Roman"/>
                <a:ea typeface="Times New Roman"/>
                <a:cs typeface="Times New Roman"/>
                <a:sym typeface="Times New Roman"/>
              </a:rPr>
              <a:t>non-key attribute stud_name</a:t>
            </a:r>
            <a:r>
              <a:rPr lang="en-US" sz="2450">
                <a:solidFill>
                  <a:schemeClr val="dk1"/>
                </a:solidFill>
                <a:highlight>
                  <a:srgbClr val="FFFFFF"/>
                </a:highlight>
                <a:latin typeface="Times New Roman"/>
                <a:ea typeface="Times New Roman"/>
                <a:cs typeface="Times New Roman"/>
                <a:sym typeface="Times New Roman"/>
              </a:rPr>
              <a:t> is functionally dependent on </a:t>
            </a:r>
            <a:r>
              <a:rPr lang="en-US" sz="2450">
                <a:solidFill>
                  <a:srgbClr val="FF0000"/>
                </a:solidFill>
                <a:highlight>
                  <a:srgbClr val="FFFFFF"/>
                </a:highlight>
                <a:latin typeface="Times New Roman"/>
                <a:ea typeface="Times New Roman"/>
                <a:cs typeface="Times New Roman"/>
                <a:sym typeface="Times New Roman"/>
              </a:rPr>
              <a:t>primary key attribute stud_id</a:t>
            </a:r>
            <a:r>
              <a:rPr lang="en-US" sz="2450">
                <a:solidFill>
                  <a:schemeClr val="dk1"/>
                </a:solidFill>
                <a:highlight>
                  <a:srgbClr val="FFFFFF"/>
                </a:highlight>
                <a:latin typeface="Times New Roman"/>
                <a:ea typeface="Times New Roman"/>
                <a:cs typeface="Times New Roman"/>
                <a:sym typeface="Times New Roman"/>
              </a:rPr>
              <a:t>.</a:t>
            </a:r>
            <a:endParaRPr sz="245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5b391f4e7e_0_5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SzPts val="990"/>
              <a:buNone/>
            </a:pPr>
            <a:r>
              <a:rPr b="1" lang="en-US" sz="3659">
                <a:latin typeface="Times New Roman"/>
                <a:ea typeface="Times New Roman"/>
                <a:cs typeface="Times New Roman"/>
                <a:sym typeface="Times New Roman"/>
              </a:rPr>
              <a:t>Types of Functional Dependencies</a:t>
            </a:r>
            <a:endParaRPr b="1" sz="3659">
              <a:latin typeface="Times New Roman"/>
              <a:ea typeface="Times New Roman"/>
              <a:cs typeface="Times New Roman"/>
              <a:sym typeface="Times New Roman"/>
            </a:endParaRPr>
          </a:p>
        </p:txBody>
      </p:sp>
      <p:sp>
        <p:nvSpPr>
          <p:cNvPr id="196" name="Google Shape;196;g15b391f4e7e_0_5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457200" rtl="0" algn="just">
              <a:spcBef>
                <a:spcPts val="360"/>
              </a:spcBef>
              <a:spcAft>
                <a:spcPts val="0"/>
              </a:spcAft>
              <a:buNone/>
            </a:pPr>
            <a:r>
              <a:t/>
            </a:r>
            <a:endParaRPr sz="3300">
              <a:latin typeface="Times New Roman"/>
              <a:ea typeface="Times New Roman"/>
              <a:cs typeface="Times New Roman"/>
              <a:sym typeface="Times New Roman"/>
            </a:endParaRPr>
          </a:p>
          <a:p>
            <a:pPr indent="-349250" lvl="0" marL="457200" rtl="0" algn="just">
              <a:spcBef>
                <a:spcPts val="360"/>
              </a:spcBef>
              <a:spcAft>
                <a:spcPts val="0"/>
              </a:spcAft>
              <a:buSzPts val="1900"/>
              <a:buFont typeface="Times New Roman"/>
              <a:buChar char="●"/>
            </a:pPr>
            <a:r>
              <a:rPr lang="en-US" sz="3300">
                <a:latin typeface="Times New Roman"/>
                <a:ea typeface="Times New Roman"/>
                <a:cs typeface="Times New Roman"/>
                <a:sym typeface="Times New Roman"/>
              </a:rPr>
              <a:t>Funct</a:t>
            </a:r>
            <a:r>
              <a:rPr lang="en-US" sz="3300">
                <a:latin typeface="Times New Roman"/>
                <a:ea typeface="Times New Roman"/>
                <a:cs typeface="Times New Roman"/>
                <a:sym typeface="Times New Roman"/>
              </a:rPr>
              <a:t>ional Dependencies are of four major types:</a:t>
            </a:r>
            <a:endParaRPr sz="3300">
              <a:latin typeface="Times New Roman"/>
              <a:ea typeface="Times New Roman"/>
              <a:cs typeface="Times New Roman"/>
              <a:sym typeface="Times New Roman"/>
            </a:endParaRPr>
          </a:p>
          <a:p>
            <a:pPr indent="0" lvl="0" marL="457200" rtl="0" algn="just">
              <a:spcBef>
                <a:spcPts val="360"/>
              </a:spcBef>
              <a:spcAft>
                <a:spcPts val="0"/>
              </a:spcAft>
              <a:buNone/>
            </a:pPr>
            <a:r>
              <a:t/>
            </a:r>
            <a:endParaRPr sz="3300">
              <a:latin typeface="Times New Roman"/>
              <a:ea typeface="Times New Roman"/>
              <a:cs typeface="Times New Roman"/>
              <a:sym typeface="Times New Roman"/>
            </a:endParaRPr>
          </a:p>
          <a:p>
            <a:pPr indent="-349250" lvl="1" marL="914400" rtl="0" algn="just">
              <a:spcBef>
                <a:spcPts val="360"/>
              </a:spcBef>
              <a:spcAft>
                <a:spcPts val="0"/>
              </a:spcAft>
              <a:buSzPts val="1900"/>
              <a:buFont typeface="Times New Roman"/>
              <a:buChar char="○"/>
            </a:pPr>
            <a:r>
              <a:rPr lang="en-US" sz="2900">
                <a:latin typeface="Times New Roman"/>
                <a:ea typeface="Times New Roman"/>
                <a:cs typeface="Times New Roman"/>
                <a:sym typeface="Times New Roman"/>
              </a:rPr>
              <a:t>Trivial FD</a:t>
            </a:r>
            <a:endParaRPr sz="2900">
              <a:latin typeface="Times New Roman"/>
              <a:ea typeface="Times New Roman"/>
              <a:cs typeface="Times New Roman"/>
              <a:sym typeface="Times New Roman"/>
            </a:endParaRPr>
          </a:p>
          <a:p>
            <a:pPr indent="-349250" lvl="1" marL="914400" rtl="0" algn="just">
              <a:spcBef>
                <a:spcPts val="0"/>
              </a:spcBef>
              <a:spcAft>
                <a:spcPts val="0"/>
              </a:spcAft>
              <a:buSzPts val="1900"/>
              <a:buFont typeface="Times New Roman"/>
              <a:buChar char="○"/>
            </a:pPr>
            <a:r>
              <a:rPr lang="en-US" sz="2900">
                <a:latin typeface="Times New Roman"/>
                <a:ea typeface="Times New Roman"/>
                <a:cs typeface="Times New Roman"/>
                <a:sym typeface="Times New Roman"/>
              </a:rPr>
              <a:t>Non-Trivial FD</a:t>
            </a:r>
            <a:endParaRPr sz="2900">
              <a:latin typeface="Times New Roman"/>
              <a:ea typeface="Times New Roman"/>
              <a:cs typeface="Times New Roman"/>
              <a:sym typeface="Times New Roman"/>
            </a:endParaRPr>
          </a:p>
          <a:p>
            <a:pPr indent="-349250" lvl="1" marL="914400" rtl="0" algn="just">
              <a:spcBef>
                <a:spcPts val="0"/>
              </a:spcBef>
              <a:spcAft>
                <a:spcPts val="0"/>
              </a:spcAft>
              <a:buSzPts val="1900"/>
              <a:buFont typeface="Times New Roman"/>
              <a:buChar char="○"/>
            </a:pPr>
            <a:r>
              <a:rPr lang="en-US" sz="2900">
                <a:latin typeface="Times New Roman"/>
                <a:ea typeface="Times New Roman"/>
                <a:cs typeface="Times New Roman"/>
                <a:sym typeface="Times New Roman"/>
              </a:rPr>
              <a:t>Completely Non-Trivial FD</a:t>
            </a:r>
            <a:endParaRPr sz="29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5b391f4e7e_0_48"/>
          <p:cNvSpPr txBox="1"/>
          <p:nvPr>
            <p:ph type="title"/>
          </p:nvPr>
        </p:nvSpPr>
        <p:spPr>
          <a:xfrm>
            <a:off x="457200" y="110825"/>
            <a:ext cx="8229600" cy="969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200">
                <a:latin typeface="Times New Roman"/>
                <a:ea typeface="Times New Roman"/>
                <a:cs typeface="Times New Roman"/>
                <a:sym typeface="Times New Roman"/>
              </a:rPr>
              <a:t>1</a:t>
            </a:r>
            <a:r>
              <a:rPr b="1" lang="en-US" sz="4200">
                <a:latin typeface="Times New Roman"/>
                <a:ea typeface="Times New Roman"/>
                <a:cs typeface="Times New Roman"/>
                <a:sym typeface="Times New Roman"/>
              </a:rPr>
              <a:t>. Trivial Functional Dependency</a:t>
            </a:r>
            <a:endParaRPr b="1" sz="4200">
              <a:latin typeface="Times New Roman"/>
              <a:ea typeface="Times New Roman"/>
              <a:cs typeface="Times New Roman"/>
              <a:sym typeface="Times New Roman"/>
            </a:endParaRPr>
          </a:p>
        </p:txBody>
      </p:sp>
      <p:sp>
        <p:nvSpPr>
          <p:cNvPr id="203" name="Google Shape;203;g15b391f4e7e_0_48"/>
          <p:cNvSpPr txBox="1"/>
          <p:nvPr>
            <p:ph idx="1" type="body"/>
          </p:nvPr>
        </p:nvSpPr>
        <p:spPr>
          <a:xfrm>
            <a:off x="457200" y="1219200"/>
            <a:ext cx="8229600" cy="5292300"/>
          </a:xfrm>
          <a:prstGeom prst="rect">
            <a:avLst/>
          </a:prstGeom>
        </p:spPr>
        <p:txBody>
          <a:bodyPr anchorCtr="0" anchor="t" bIns="45700" lIns="91425" spcFirstLastPara="1" rIns="91425" wrap="square" tIns="45700">
            <a:normAutofit fontScale="85000" lnSpcReduction="20000"/>
          </a:bodyPr>
          <a:lstStyle/>
          <a:p>
            <a:pPr indent="-325755" lvl="0" marL="457200" rtl="0" algn="just">
              <a:spcBef>
                <a:spcPts val="360"/>
              </a:spcBef>
              <a:spcAft>
                <a:spcPts val="0"/>
              </a:spcAft>
              <a:buSzPct val="56250"/>
              <a:buFont typeface="Times New Roman"/>
              <a:buChar char="•"/>
            </a:pPr>
            <a:r>
              <a:rPr lang="en-US">
                <a:latin typeface="Times New Roman"/>
                <a:ea typeface="Times New Roman"/>
                <a:cs typeface="Times New Roman"/>
                <a:sym typeface="Times New Roman"/>
              </a:rPr>
              <a:t>A trivial functional dependency occurs when Q is a subset of P in −</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457200" lvl="0" marL="0" rtl="0" algn="just">
              <a:spcBef>
                <a:spcPts val="360"/>
              </a:spcBef>
              <a:spcAft>
                <a:spcPts val="0"/>
              </a:spcAft>
              <a:buNone/>
            </a:pPr>
            <a:r>
              <a:rPr lang="en-US">
                <a:latin typeface="Times New Roman"/>
                <a:ea typeface="Times New Roman"/>
                <a:cs typeface="Times New Roman"/>
                <a:sym typeface="Times New Roman"/>
              </a:rPr>
              <a:t>P -&gt;Q</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E</a:t>
            </a:r>
            <a:r>
              <a:rPr lang="en-US">
                <a:latin typeface="Times New Roman"/>
                <a:ea typeface="Times New Roman"/>
                <a:cs typeface="Times New Roman"/>
                <a:sym typeface="Times New Roman"/>
              </a:rPr>
              <a:t>xample,</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325755" lvl="0" marL="457200" rtl="0" algn="just">
              <a:spcBef>
                <a:spcPts val="360"/>
              </a:spcBef>
              <a:spcAft>
                <a:spcPts val="0"/>
              </a:spcAft>
              <a:buSzPct val="56250"/>
              <a:buFont typeface="Times New Roman"/>
              <a:buChar char="•"/>
            </a:pPr>
            <a:r>
              <a:rPr lang="en-US">
                <a:latin typeface="Times New Roman"/>
                <a:ea typeface="Times New Roman"/>
                <a:cs typeface="Times New Roman"/>
                <a:sym typeface="Times New Roman"/>
              </a:rPr>
              <a:t>Let us now consider the same &lt;Section&gt; table with two separate attributes to comprehend the trivial dependency’s concept. Here is a trivial functional dependency because SecId is a subset of SecId and SecName.</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457200" lvl="0" marL="0" rtl="0" algn="just">
              <a:spcBef>
                <a:spcPts val="360"/>
              </a:spcBef>
              <a:spcAft>
                <a:spcPts val="0"/>
              </a:spcAft>
              <a:buNone/>
            </a:pPr>
            <a:r>
              <a:rPr lang="en-US">
                <a:latin typeface="Times New Roman"/>
                <a:ea typeface="Times New Roman"/>
                <a:cs typeface="Times New Roman"/>
                <a:sym typeface="Times New Roman"/>
              </a:rPr>
              <a:t>{ Sec_Id, Sec_Name } -&gt; Sec Id</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5b3d27458c_0_1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US" sz="3759">
                <a:latin typeface="Times New Roman"/>
                <a:ea typeface="Times New Roman"/>
                <a:cs typeface="Times New Roman"/>
                <a:sym typeface="Times New Roman"/>
              </a:rPr>
              <a:t>Design guidelines for relational Schema</a:t>
            </a:r>
            <a:endParaRPr b="1" sz="3759">
              <a:latin typeface="Times New Roman"/>
              <a:ea typeface="Times New Roman"/>
              <a:cs typeface="Times New Roman"/>
              <a:sym typeface="Times New Roman"/>
            </a:endParaRPr>
          </a:p>
        </p:txBody>
      </p:sp>
      <p:sp>
        <p:nvSpPr>
          <p:cNvPr id="96" name="Google Shape;96;g15b3d27458c_0_13"/>
          <p:cNvSpPr txBox="1"/>
          <p:nvPr>
            <p:ph idx="1" type="body"/>
          </p:nvPr>
        </p:nvSpPr>
        <p:spPr>
          <a:xfrm>
            <a:off x="457200" y="1600200"/>
            <a:ext cx="8229600" cy="5121300"/>
          </a:xfrm>
          <a:prstGeom prst="rect">
            <a:avLst/>
          </a:prstGeom>
        </p:spPr>
        <p:txBody>
          <a:bodyPr anchorCtr="0" anchor="t" bIns="45700" lIns="91425" spcFirstLastPara="1" rIns="91425" wrap="square" tIns="45700">
            <a:normAutofit/>
          </a:bodyPr>
          <a:lstStyle/>
          <a:p>
            <a:pPr indent="-374650" lvl="0" marL="457200" rtl="0" algn="just">
              <a:spcBef>
                <a:spcPts val="360"/>
              </a:spcBef>
              <a:spcAft>
                <a:spcPts val="0"/>
              </a:spcAft>
              <a:buSzPts val="2300"/>
              <a:buFont typeface="Times New Roman"/>
              <a:buChar char="●"/>
            </a:pPr>
            <a:r>
              <a:rPr lang="en-US" sz="3700">
                <a:latin typeface="Times New Roman"/>
                <a:ea typeface="Times New Roman"/>
                <a:cs typeface="Times New Roman"/>
                <a:sym typeface="Times New Roman"/>
              </a:rPr>
              <a:t>Semantic of the relation attributes</a:t>
            </a:r>
            <a:endParaRPr sz="3700">
              <a:latin typeface="Times New Roman"/>
              <a:ea typeface="Times New Roman"/>
              <a:cs typeface="Times New Roman"/>
              <a:sym typeface="Times New Roman"/>
            </a:endParaRPr>
          </a:p>
          <a:p>
            <a:pPr indent="-374650" lvl="1" marL="914400" rtl="0" algn="just">
              <a:spcBef>
                <a:spcPts val="0"/>
              </a:spcBef>
              <a:spcAft>
                <a:spcPts val="0"/>
              </a:spcAft>
              <a:buSzPts val="2300"/>
              <a:buFont typeface="Times New Roman"/>
              <a:buChar char="○"/>
            </a:pPr>
            <a:r>
              <a:rPr lang="en-US" sz="3300">
                <a:latin typeface="Times New Roman"/>
                <a:ea typeface="Times New Roman"/>
                <a:cs typeface="Times New Roman"/>
                <a:sym typeface="Times New Roman"/>
              </a:rPr>
              <a:t>Do not mix attributes from distinct real</a:t>
            </a:r>
            <a:endParaRPr sz="3300">
              <a:latin typeface="Times New Roman"/>
              <a:ea typeface="Times New Roman"/>
              <a:cs typeface="Times New Roman"/>
              <a:sym typeface="Times New Roman"/>
            </a:endParaRPr>
          </a:p>
          <a:p>
            <a:pPr indent="0" lvl="0" marL="457200" rtl="0" algn="just">
              <a:spcBef>
                <a:spcPts val="360"/>
              </a:spcBef>
              <a:spcAft>
                <a:spcPts val="0"/>
              </a:spcAft>
              <a:buNone/>
            </a:pPr>
            <a:r>
              <a:rPr lang="en-US" sz="3700">
                <a:latin typeface="Times New Roman"/>
                <a:ea typeface="Times New Roman"/>
                <a:cs typeface="Times New Roman"/>
                <a:sym typeface="Times New Roman"/>
              </a:rPr>
              <a:t>     world</a:t>
            </a:r>
            <a:endParaRPr sz="3700">
              <a:latin typeface="Times New Roman"/>
              <a:ea typeface="Times New Roman"/>
              <a:cs typeface="Times New Roman"/>
              <a:sym typeface="Times New Roman"/>
            </a:endParaRPr>
          </a:p>
          <a:p>
            <a:pPr indent="-374650" lvl="1" marL="914400" rtl="0" algn="just">
              <a:spcBef>
                <a:spcPts val="360"/>
              </a:spcBef>
              <a:spcAft>
                <a:spcPts val="0"/>
              </a:spcAft>
              <a:buSzPts val="2300"/>
              <a:buFont typeface="Times New Roman"/>
              <a:buChar char="○"/>
            </a:pPr>
            <a:r>
              <a:rPr lang="en-US" sz="3300">
                <a:latin typeface="Times New Roman"/>
                <a:ea typeface="Times New Roman"/>
                <a:cs typeface="Times New Roman"/>
                <a:sym typeface="Times New Roman"/>
              </a:rPr>
              <a:t>Design a relation schema so that it is easy to explain its meaning.</a:t>
            </a:r>
            <a:endParaRPr sz="3300">
              <a:latin typeface="Times New Roman"/>
              <a:ea typeface="Times New Roman"/>
              <a:cs typeface="Times New Roman"/>
              <a:sym typeface="Times New Roman"/>
            </a:endParaRPr>
          </a:p>
          <a:p>
            <a:pPr indent="-374650" lvl="0" marL="457200" rtl="0" algn="just">
              <a:spcBef>
                <a:spcPts val="0"/>
              </a:spcBef>
              <a:spcAft>
                <a:spcPts val="0"/>
              </a:spcAft>
              <a:buSzPts val="2300"/>
              <a:buFont typeface="Times New Roman"/>
              <a:buChar char="●"/>
            </a:pPr>
            <a:r>
              <a:rPr lang="en-US" sz="3700">
                <a:latin typeface="Times New Roman"/>
                <a:ea typeface="Times New Roman"/>
                <a:cs typeface="Times New Roman"/>
                <a:sym typeface="Times New Roman"/>
              </a:rPr>
              <a:t>Do not combine attributes from multiple entity types and relationship types into a single relation.</a:t>
            </a:r>
            <a:endParaRPr sz="3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5b391f4e7e_0_42"/>
          <p:cNvSpPr txBox="1"/>
          <p:nvPr>
            <p:ph type="title"/>
          </p:nvPr>
        </p:nvSpPr>
        <p:spPr>
          <a:xfrm>
            <a:off x="457200" y="274647"/>
            <a:ext cx="8229600" cy="833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US" sz="3759">
                <a:latin typeface="Times New Roman"/>
                <a:ea typeface="Times New Roman"/>
                <a:cs typeface="Times New Roman"/>
                <a:sym typeface="Times New Roman"/>
              </a:rPr>
              <a:t>2. Non –Trivial Functional Dependency</a:t>
            </a:r>
            <a:endParaRPr b="1" sz="3759">
              <a:latin typeface="Times New Roman"/>
              <a:ea typeface="Times New Roman"/>
              <a:cs typeface="Times New Roman"/>
              <a:sym typeface="Times New Roman"/>
            </a:endParaRPr>
          </a:p>
        </p:txBody>
      </p:sp>
      <p:sp>
        <p:nvSpPr>
          <p:cNvPr id="210" name="Google Shape;210;g15b391f4e7e_0_4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360"/>
              </a:spcBef>
              <a:spcAft>
                <a:spcPts val="0"/>
              </a:spcAft>
              <a:buSzPct val="56250"/>
              <a:buFont typeface="Times New Roman"/>
              <a:buChar char="•"/>
            </a:pPr>
            <a:r>
              <a:rPr lang="en-US">
                <a:latin typeface="Times New Roman"/>
                <a:ea typeface="Times New Roman"/>
                <a:cs typeface="Times New Roman"/>
                <a:sym typeface="Times New Roman"/>
              </a:rPr>
              <a:t>A non-trivial functional dependency occurs when Q is not a subset of P in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457200" lvl="0" marL="0" rtl="0" algn="l">
              <a:spcBef>
                <a:spcPts val="360"/>
              </a:spcBef>
              <a:spcAft>
                <a:spcPts val="0"/>
              </a:spcAft>
              <a:buNone/>
            </a:pPr>
            <a:r>
              <a:rPr lang="en-US">
                <a:latin typeface="Times New Roman"/>
                <a:ea typeface="Times New Roman"/>
                <a:cs typeface="Times New Roman"/>
                <a:sym typeface="Times New Roman"/>
              </a:rPr>
              <a:t>P -&gt; Q</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E</a:t>
            </a:r>
            <a:r>
              <a:rPr lang="en-US">
                <a:latin typeface="Times New Roman"/>
                <a:ea typeface="Times New Roman"/>
                <a:cs typeface="Times New Roman"/>
                <a:sym typeface="Times New Roman"/>
              </a:rPr>
              <a:t>xample,</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457200" lvl="0" marL="0" rtl="0" algn="l">
              <a:spcBef>
                <a:spcPts val="360"/>
              </a:spcBef>
              <a:spcAft>
                <a:spcPts val="0"/>
              </a:spcAft>
              <a:buNone/>
            </a:pPr>
            <a:r>
              <a:rPr lang="en-US">
                <a:latin typeface="Times New Roman"/>
                <a:ea typeface="Times New Roman"/>
                <a:cs typeface="Times New Roman"/>
                <a:sym typeface="Times New Roman"/>
              </a:rPr>
              <a:t>Sec_Id -&gt; Sec_Name</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334327" lvl="0" marL="457200" rtl="0" algn="l">
              <a:spcBef>
                <a:spcPts val="360"/>
              </a:spcBef>
              <a:spcAft>
                <a:spcPts val="0"/>
              </a:spcAft>
              <a:buSzPct val="56250"/>
              <a:buFont typeface="Times New Roman"/>
              <a:buChar char="•"/>
            </a:pPr>
            <a:r>
              <a:rPr lang="en-US">
                <a:latin typeface="Times New Roman"/>
                <a:ea typeface="Times New Roman"/>
                <a:cs typeface="Times New Roman"/>
                <a:sym typeface="Times New Roman"/>
              </a:rPr>
              <a:t>The FD given above is that of a non-trivial type since SecName is not a subset of SecId.</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5b391f4e7e_0_36"/>
          <p:cNvSpPr txBox="1"/>
          <p:nvPr>
            <p:ph type="title"/>
          </p:nvPr>
        </p:nvSpPr>
        <p:spPr>
          <a:xfrm>
            <a:off x="152400" y="274650"/>
            <a:ext cx="89085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US" sz="3060">
                <a:latin typeface="Times New Roman"/>
                <a:ea typeface="Times New Roman"/>
                <a:cs typeface="Times New Roman"/>
                <a:sym typeface="Times New Roman"/>
              </a:rPr>
              <a:t>3. Completely Non-Trivial Functional Dependency</a:t>
            </a:r>
            <a:endParaRPr b="1" sz="3060">
              <a:latin typeface="Times New Roman"/>
              <a:ea typeface="Times New Roman"/>
              <a:cs typeface="Times New Roman"/>
              <a:sym typeface="Times New Roman"/>
            </a:endParaRPr>
          </a:p>
        </p:txBody>
      </p:sp>
      <p:sp>
        <p:nvSpPr>
          <p:cNvPr id="217" name="Google Shape;217;g15b391f4e7e_0_3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6550" lvl="0" marL="457200" rtl="0" algn="just">
              <a:spcBef>
                <a:spcPts val="360"/>
              </a:spcBef>
              <a:spcAft>
                <a:spcPts val="0"/>
              </a:spcAft>
              <a:buSzPts val="1700"/>
              <a:buFont typeface="Times New Roman"/>
              <a:buChar char="•"/>
            </a:pPr>
            <a:r>
              <a:rPr lang="en-US" sz="3100">
                <a:latin typeface="Times New Roman"/>
                <a:ea typeface="Times New Roman"/>
                <a:cs typeface="Times New Roman"/>
                <a:sym typeface="Times New Roman"/>
              </a:rPr>
              <a:t>A completely non-trivial functional dependency occurs when P intersection Q is null then this dependency is said to be completely non trivial </a:t>
            </a:r>
            <a:r>
              <a:rPr lang="en-US" sz="3100">
                <a:latin typeface="Times New Roman"/>
                <a:ea typeface="Times New Roman"/>
                <a:cs typeface="Times New Roman"/>
                <a:sym typeface="Times New Roman"/>
              </a:rPr>
              <a:t>functional</a:t>
            </a:r>
            <a:r>
              <a:rPr lang="en-US" sz="3100">
                <a:latin typeface="Times New Roman"/>
                <a:ea typeface="Times New Roman"/>
                <a:cs typeface="Times New Roman"/>
                <a:sym typeface="Times New Roman"/>
              </a:rPr>
              <a:t> dependency −</a:t>
            </a:r>
            <a:endParaRPr sz="3100">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457200" lvl="0" marL="0" rtl="0" algn="just">
              <a:spcBef>
                <a:spcPts val="360"/>
              </a:spcBef>
              <a:spcAft>
                <a:spcPts val="0"/>
              </a:spcAft>
              <a:buNone/>
            </a:pPr>
            <a:r>
              <a:rPr lang="en-US">
                <a:latin typeface="Times New Roman"/>
                <a:ea typeface="Times New Roman"/>
                <a:cs typeface="Times New Roman"/>
                <a:sym typeface="Times New Roman"/>
              </a:rPr>
              <a:t>P -&gt; Q</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5b7cca7971_0_7"/>
          <p:cNvSpPr txBox="1"/>
          <p:nvPr>
            <p:ph idx="1" type="body"/>
          </p:nvPr>
        </p:nvSpPr>
        <p:spPr>
          <a:xfrm>
            <a:off x="360225" y="207825"/>
            <a:ext cx="8520600" cy="6525600"/>
          </a:xfrm>
          <a:prstGeom prst="rect">
            <a:avLst/>
          </a:prstGeom>
        </p:spPr>
        <p:txBody>
          <a:bodyPr anchorCtr="0" anchor="t" bIns="45700" lIns="91425" spcFirstLastPara="1" rIns="91425" wrap="square" tIns="45700">
            <a:normAutofit lnSpcReduction="10000"/>
          </a:bodyPr>
          <a:lstStyle/>
          <a:p>
            <a:pPr indent="0" lvl="0" marL="0" rtl="0" algn="ctr">
              <a:spcBef>
                <a:spcPts val="360"/>
              </a:spcBef>
              <a:spcAft>
                <a:spcPts val="0"/>
              </a:spcAft>
              <a:buNone/>
            </a:pPr>
            <a:r>
              <a:rPr b="1" lang="en-US">
                <a:latin typeface="Times New Roman"/>
                <a:ea typeface="Times New Roman"/>
                <a:cs typeface="Times New Roman"/>
                <a:sym typeface="Times New Roman"/>
              </a:rPr>
              <a:t>Functional Dependency’s Armstrong’s Axioms Property</a:t>
            </a:r>
            <a:endParaRPr b="1">
              <a:latin typeface="Times New Roman"/>
              <a:ea typeface="Times New Roman"/>
              <a:cs typeface="Times New Roman"/>
              <a:sym typeface="Times New Roman"/>
            </a:endParaRPr>
          </a:p>
          <a:p>
            <a:pPr indent="0" lvl="0" marL="0" rtl="0" algn="ctr">
              <a:spcBef>
                <a:spcPts val="360"/>
              </a:spcBef>
              <a:spcAft>
                <a:spcPts val="0"/>
              </a:spcAft>
              <a:buNone/>
            </a:pPr>
            <a:r>
              <a:t/>
            </a:r>
            <a:endParaRPr b="1">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Armstrong's Axioms is a set of rules.</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It provides a simple technique for reasoning about functional dependencies.</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It was developed by William W. Armstrong in 1974.</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It is used to infer all the functional dependencies on a relational database.</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5bad2f5722_0_0"/>
          <p:cNvSpPr txBox="1"/>
          <p:nvPr>
            <p:ph idx="1" type="body"/>
          </p:nvPr>
        </p:nvSpPr>
        <p:spPr>
          <a:xfrm>
            <a:off x="457200" y="183075"/>
            <a:ext cx="8344200" cy="6266700"/>
          </a:xfrm>
          <a:prstGeom prst="rect">
            <a:avLst/>
          </a:prstGeom>
        </p:spPr>
        <p:txBody>
          <a:bodyPr anchorCtr="0" anchor="t" bIns="45700" lIns="91425" spcFirstLastPara="1" rIns="91425" wrap="square" tIns="45700">
            <a:normAutofit lnSpcReduction="10000"/>
          </a:bodyPr>
          <a:lstStyle/>
          <a:p>
            <a:pPr indent="0" lvl="0" marL="0" rtl="0" algn="just">
              <a:spcBef>
                <a:spcPts val="360"/>
              </a:spcBef>
              <a:spcAft>
                <a:spcPts val="0"/>
              </a:spcAft>
              <a:buNone/>
            </a:pPr>
            <a:r>
              <a:rPr b="1" lang="en-US" sz="3100" u="sng">
                <a:solidFill>
                  <a:srgbClr val="FF0000"/>
                </a:solidFill>
                <a:latin typeface="Times New Roman"/>
                <a:ea typeface="Times New Roman"/>
                <a:cs typeface="Times New Roman"/>
                <a:sym typeface="Times New Roman"/>
              </a:rPr>
              <a:t>A. Primary Rules</a:t>
            </a:r>
            <a:endParaRPr b="1" sz="3100" u="sng">
              <a:solidFill>
                <a:srgbClr val="FF0000"/>
              </a:solidFill>
              <a:latin typeface="Times New Roman"/>
              <a:ea typeface="Times New Roman"/>
              <a:cs typeface="Times New Roman"/>
              <a:sym typeface="Times New Roman"/>
            </a:endParaRPr>
          </a:p>
          <a:p>
            <a:pPr indent="0" lvl="0" marL="0" rtl="0" algn="just">
              <a:spcBef>
                <a:spcPts val="360"/>
              </a:spcBef>
              <a:spcAft>
                <a:spcPts val="0"/>
              </a:spcAft>
              <a:buNone/>
            </a:pPr>
            <a:r>
              <a:t/>
            </a:r>
            <a:endParaRPr sz="3100">
              <a:latin typeface="Times New Roman"/>
              <a:ea typeface="Times New Roman"/>
              <a:cs typeface="Times New Roman"/>
              <a:sym typeface="Times New Roman"/>
            </a:endParaRPr>
          </a:p>
          <a:p>
            <a:pPr indent="0" lvl="0" marL="0" rtl="0" algn="just">
              <a:spcBef>
                <a:spcPts val="360"/>
              </a:spcBef>
              <a:spcAft>
                <a:spcPts val="0"/>
              </a:spcAft>
              <a:buNone/>
            </a:pPr>
            <a:r>
              <a:rPr lang="en-US" sz="3100">
                <a:latin typeface="Times New Roman"/>
                <a:ea typeface="Times New Roman"/>
                <a:cs typeface="Times New Roman"/>
                <a:sym typeface="Times New Roman"/>
              </a:rPr>
              <a:t>This property suggests those rules that hold true only when the following ones are satisfied:</a:t>
            </a:r>
            <a:endParaRPr sz="3100">
              <a:latin typeface="Times New Roman"/>
              <a:ea typeface="Times New Roman"/>
              <a:cs typeface="Times New Roman"/>
              <a:sym typeface="Times New Roman"/>
            </a:endParaRPr>
          </a:p>
          <a:p>
            <a:pPr indent="0" lvl="0" marL="0" rtl="0" algn="just">
              <a:spcBef>
                <a:spcPts val="360"/>
              </a:spcBef>
              <a:spcAft>
                <a:spcPts val="0"/>
              </a:spcAft>
              <a:buNone/>
            </a:pPr>
            <a:r>
              <a:t/>
            </a:r>
            <a:endParaRPr sz="3100">
              <a:latin typeface="Times New Roman"/>
              <a:ea typeface="Times New Roman"/>
              <a:cs typeface="Times New Roman"/>
              <a:sym typeface="Times New Roman"/>
            </a:endParaRPr>
          </a:p>
          <a:p>
            <a:pPr indent="-425450" lvl="0" marL="457200" rtl="0" algn="just">
              <a:spcBef>
                <a:spcPts val="360"/>
              </a:spcBef>
              <a:spcAft>
                <a:spcPts val="0"/>
              </a:spcAft>
              <a:buSzPts val="3100"/>
              <a:buFont typeface="Times New Roman"/>
              <a:buChar char="•"/>
            </a:pPr>
            <a:r>
              <a:rPr b="1" lang="en-US" sz="3100" u="sng">
                <a:latin typeface="Times New Roman"/>
                <a:ea typeface="Times New Roman"/>
                <a:cs typeface="Times New Roman"/>
                <a:sym typeface="Times New Roman"/>
              </a:rPr>
              <a:t>Augmentation</a:t>
            </a:r>
            <a:endParaRPr b="1" sz="3100" u="sng">
              <a:latin typeface="Times New Roman"/>
              <a:ea typeface="Times New Roman"/>
              <a:cs typeface="Times New Roman"/>
              <a:sym typeface="Times New Roman"/>
            </a:endParaRPr>
          </a:p>
          <a:p>
            <a:pPr indent="0" lvl="0" marL="0" rtl="0" algn="just">
              <a:spcBef>
                <a:spcPts val="360"/>
              </a:spcBef>
              <a:spcAft>
                <a:spcPts val="0"/>
              </a:spcAft>
              <a:buNone/>
            </a:pPr>
            <a:r>
              <a:t/>
            </a:r>
            <a:endParaRPr sz="3100">
              <a:latin typeface="Times New Roman"/>
              <a:ea typeface="Times New Roman"/>
              <a:cs typeface="Times New Roman"/>
              <a:sym typeface="Times New Roman"/>
            </a:endParaRPr>
          </a:p>
          <a:p>
            <a:pPr indent="-425450" lvl="0" marL="457200" rtl="0" algn="just">
              <a:spcBef>
                <a:spcPts val="360"/>
              </a:spcBef>
              <a:spcAft>
                <a:spcPts val="0"/>
              </a:spcAft>
              <a:buSzPts val="3100"/>
              <a:buFont typeface="Times New Roman"/>
              <a:buChar char="•"/>
            </a:pPr>
            <a:r>
              <a:rPr lang="en-US" sz="3100">
                <a:latin typeface="Times New Roman"/>
                <a:ea typeface="Times New Roman"/>
                <a:cs typeface="Times New Roman"/>
                <a:sym typeface="Times New Roman"/>
              </a:rPr>
              <a:t>If A hold B and C is a set of attributes, then AC holds BC. {AC → BC}</a:t>
            </a:r>
            <a:endParaRPr sz="3100">
              <a:latin typeface="Times New Roman"/>
              <a:ea typeface="Times New Roman"/>
              <a:cs typeface="Times New Roman"/>
              <a:sym typeface="Times New Roman"/>
            </a:endParaRPr>
          </a:p>
          <a:p>
            <a:pPr indent="0" lvl="0" marL="457200" rtl="0" algn="just">
              <a:spcBef>
                <a:spcPts val="360"/>
              </a:spcBef>
              <a:spcAft>
                <a:spcPts val="0"/>
              </a:spcAft>
              <a:buNone/>
            </a:pPr>
            <a:r>
              <a:t/>
            </a:r>
            <a:endParaRPr sz="3100">
              <a:latin typeface="Times New Roman"/>
              <a:ea typeface="Times New Roman"/>
              <a:cs typeface="Times New Roman"/>
              <a:sym typeface="Times New Roman"/>
            </a:endParaRPr>
          </a:p>
          <a:p>
            <a:pPr indent="-425450" lvl="0" marL="457200" rtl="0" algn="just">
              <a:spcBef>
                <a:spcPts val="360"/>
              </a:spcBef>
              <a:spcAft>
                <a:spcPts val="0"/>
              </a:spcAft>
              <a:buSzPts val="3100"/>
              <a:buFont typeface="Times New Roman"/>
              <a:buChar char="•"/>
            </a:pPr>
            <a:r>
              <a:rPr lang="en-US" sz="3100">
                <a:latin typeface="Times New Roman"/>
                <a:ea typeface="Times New Roman"/>
                <a:cs typeface="Times New Roman"/>
                <a:sym typeface="Times New Roman"/>
              </a:rPr>
              <a:t>It means that attribute in dependencies does not change the basic dependencies.</a:t>
            </a:r>
            <a:endParaRPr sz="3100">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5bad2f5722_0_45"/>
          <p:cNvSpPr txBox="1"/>
          <p:nvPr>
            <p:ph idx="1" type="body"/>
          </p:nvPr>
        </p:nvSpPr>
        <p:spPr>
          <a:xfrm>
            <a:off x="457200" y="549200"/>
            <a:ext cx="8229600" cy="5577000"/>
          </a:xfrm>
          <a:prstGeom prst="rect">
            <a:avLst/>
          </a:prstGeom>
        </p:spPr>
        <p:txBody>
          <a:bodyPr anchorCtr="0" anchor="t" bIns="45700" lIns="91425" spcFirstLastPara="1" rIns="91425" wrap="square" tIns="45700">
            <a:normAutofit/>
          </a:bodyPr>
          <a:lstStyle/>
          <a:p>
            <a:pPr indent="-342900" lvl="0" marL="457200" rtl="0" algn="just">
              <a:spcBef>
                <a:spcPts val="360"/>
              </a:spcBef>
              <a:spcAft>
                <a:spcPts val="0"/>
              </a:spcAft>
              <a:buSzPts val="1800"/>
              <a:buFont typeface="Times New Roman"/>
              <a:buChar char="●"/>
            </a:pPr>
            <a:r>
              <a:rPr b="1" lang="en-US" u="sng">
                <a:latin typeface="Times New Roman"/>
                <a:ea typeface="Times New Roman"/>
                <a:cs typeface="Times New Roman"/>
                <a:sym typeface="Times New Roman"/>
              </a:rPr>
              <a:t>Reflexivity</a:t>
            </a:r>
            <a:endParaRPr b="1" u="sng">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If A is a set of attributes and B is a subset of A, then A holds B. { A → B }</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5bad2f5722_0_75"/>
          <p:cNvSpPr txBox="1"/>
          <p:nvPr>
            <p:ph idx="1" type="body"/>
          </p:nvPr>
        </p:nvSpPr>
        <p:spPr>
          <a:xfrm>
            <a:off x="457200" y="563275"/>
            <a:ext cx="8229600" cy="55629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None/>
            </a:pPr>
            <a:r>
              <a:rPr b="1" lang="en-US" u="sng">
                <a:latin typeface="Times New Roman"/>
                <a:ea typeface="Times New Roman"/>
                <a:cs typeface="Times New Roman"/>
                <a:sym typeface="Times New Roman"/>
              </a:rPr>
              <a:t>Transitivity</a:t>
            </a:r>
            <a:endParaRPr b="1" u="sng">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If A holds B and B holds C, then A holds C.</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If {A → B} and {B → C}, then {A → C}</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A holds B {A → B} means that A functionally determines B.</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5bad2f5722_0_69"/>
          <p:cNvSpPr txBox="1"/>
          <p:nvPr>
            <p:ph idx="1" type="body"/>
          </p:nvPr>
        </p:nvSpPr>
        <p:spPr>
          <a:xfrm>
            <a:off x="457200" y="267550"/>
            <a:ext cx="8229600" cy="6336900"/>
          </a:xfrm>
          <a:prstGeom prst="rect">
            <a:avLst/>
          </a:prstGeom>
        </p:spPr>
        <p:txBody>
          <a:bodyPr anchorCtr="0" anchor="t" bIns="45700" lIns="91425" spcFirstLastPara="1" rIns="91425" wrap="square" tIns="45700">
            <a:normAutofit/>
          </a:bodyPr>
          <a:lstStyle/>
          <a:p>
            <a:pPr indent="0" lvl="0" marL="0" rtl="0" algn="just">
              <a:spcBef>
                <a:spcPts val="360"/>
              </a:spcBef>
              <a:spcAft>
                <a:spcPts val="0"/>
              </a:spcAft>
              <a:buNone/>
            </a:pPr>
            <a:r>
              <a:rPr b="1" lang="en-US" u="sng">
                <a:solidFill>
                  <a:srgbClr val="FF0000"/>
                </a:solidFill>
                <a:latin typeface="Times New Roman"/>
                <a:ea typeface="Times New Roman"/>
                <a:cs typeface="Times New Roman"/>
                <a:sym typeface="Times New Roman"/>
              </a:rPr>
              <a:t>B. Secondary Rules</a:t>
            </a:r>
            <a:endParaRPr b="1" u="sng">
              <a:solidFill>
                <a:srgbClr val="FF0000"/>
              </a:solidFill>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355600" lvl="0" marL="457200" rtl="0" algn="just">
              <a:spcBef>
                <a:spcPts val="360"/>
              </a:spcBef>
              <a:spcAft>
                <a:spcPts val="0"/>
              </a:spcAft>
              <a:buSzPts val="2000"/>
              <a:buFont typeface="Times New Roman"/>
              <a:buChar char="●"/>
            </a:pPr>
            <a:r>
              <a:rPr b="1" lang="en-US" sz="3400" u="sng">
                <a:latin typeface="Times New Roman"/>
                <a:ea typeface="Times New Roman"/>
                <a:cs typeface="Times New Roman"/>
                <a:sym typeface="Times New Roman"/>
              </a:rPr>
              <a:t>Union</a:t>
            </a:r>
            <a:endParaRPr b="1" sz="3400" u="sng">
              <a:latin typeface="Times New Roman"/>
              <a:ea typeface="Times New Roman"/>
              <a:cs typeface="Times New Roman"/>
              <a:sym typeface="Times New Roman"/>
            </a:endParaRPr>
          </a:p>
          <a:p>
            <a:pPr indent="-355600" lvl="1" marL="914400" rtl="0" algn="just">
              <a:spcBef>
                <a:spcPts val="0"/>
              </a:spcBef>
              <a:spcAft>
                <a:spcPts val="0"/>
              </a:spcAft>
              <a:buSzPts val="2000"/>
              <a:buFont typeface="Times New Roman"/>
              <a:buChar char="○"/>
            </a:pPr>
            <a:r>
              <a:rPr lang="en-US" sz="3000">
                <a:latin typeface="Times New Roman"/>
                <a:ea typeface="Times New Roman"/>
                <a:cs typeface="Times New Roman"/>
                <a:sym typeface="Times New Roman"/>
              </a:rPr>
              <a:t>If A holds B and A holds C, then A holds BC.</a:t>
            </a:r>
            <a:endParaRPr sz="3000">
              <a:latin typeface="Times New Roman"/>
              <a:ea typeface="Times New Roman"/>
              <a:cs typeface="Times New Roman"/>
              <a:sym typeface="Times New Roman"/>
            </a:endParaRPr>
          </a:p>
          <a:p>
            <a:pPr indent="-355600" lvl="1" marL="914400" rtl="0" algn="just">
              <a:spcBef>
                <a:spcPts val="0"/>
              </a:spcBef>
              <a:spcAft>
                <a:spcPts val="0"/>
              </a:spcAft>
              <a:buSzPts val="2000"/>
              <a:buFont typeface="Times New Roman"/>
              <a:buChar char="○"/>
            </a:pPr>
            <a:r>
              <a:rPr lang="en-US" sz="3000">
                <a:latin typeface="Times New Roman"/>
                <a:ea typeface="Times New Roman"/>
                <a:cs typeface="Times New Roman"/>
                <a:sym typeface="Times New Roman"/>
              </a:rPr>
              <a:t>If{A → B} and {A → C}, then {A → BC}</a:t>
            </a:r>
            <a:endParaRPr sz="3000">
              <a:latin typeface="Times New Roman"/>
              <a:ea typeface="Times New Roman"/>
              <a:cs typeface="Times New Roman"/>
              <a:sym typeface="Times New Roman"/>
            </a:endParaRPr>
          </a:p>
          <a:p>
            <a:pPr indent="0" lvl="0" marL="457200" rtl="0" algn="just">
              <a:spcBef>
                <a:spcPts val="360"/>
              </a:spcBef>
              <a:spcAft>
                <a:spcPts val="0"/>
              </a:spcAft>
              <a:buNone/>
            </a:pPr>
            <a:r>
              <a:t/>
            </a:r>
            <a:endParaRPr sz="3400">
              <a:latin typeface="Times New Roman"/>
              <a:ea typeface="Times New Roman"/>
              <a:cs typeface="Times New Roman"/>
              <a:sym typeface="Times New Roman"/>
            </a:endParaRPr>
          </a:p>
          <a:p>
            <a:pPr indent="-355600" lvl="0" marL="457200" rtl="0" algn="just">
              <a:spcBef>
                <a:spcPts val="360"/>
              </a:spcBef>
              <a:spcAft>
                <a:spcPts val="0"/>
              </a:spcAft>
              <a:buSzPts val="2000"/>
              <a:buFont typeface="Times New Roman"/>
              <a:buChar char="●"/>
            </a:pPr>
            <a:r>
              <a:rPr b="1" lang="en-US" sz="3400" u="sng">
                <a:latin typeface="Times New Roman"/>
                <a:ea typeface="Times New Roman"/>
                <a:cs typeface="Times New Roman"/>
                <a:sym typeface="Times New Roman"/>
              </a:rPr>
              <a:t>Decomposition</a:t>
            </a:r>
            <a:endParaRPr b="1" sz="3400" u="sng">
              <a:latin typeface="Times New Roman"/>
              <a:ea typeface="Times New Roman"/>
              <a:cs typeface="Times New Roman"/>
              <a:sym typeface="Times New Roman"/>
            </a:endParaRPr>
          </a:p>
          <a:p>
            <a:pPr indent="-355600" lvl="1" marL="914400" rtl="0" algn="just">
              <a:spcBef>
                <a:spcPts val="0"/>
              </a:spcBef>
              <a:spcAft>
                <a:spcPts val="0"/>
              </a:spcAft>
              <a:buSzPts val="2000"/>
              <a:buFont typeface="Times New Roman"/>
              <a:buChar char="○"/>
            </a:pPr>
            <a:r>
              <a:rPr lang="en-US" sz="3000">
                <a:latin typeface="Times New Roman"/>
                <a:ea typeface="Times New Roman"/>
                <a:cs typeface="Times New Roman"/>
                <a:sym typeface="Times New Roman"/>
              </a:rPr>
              <a:t>If A holds BC and A holds B, then A holds C.</a:t>
            </a:r>
            <a:endParaRPr sz="3000">
              <a:latin typeface="Times New Roman"/>
              <a:ea typeface="Times New Roman"/>
              <a:cs typeface="Times New Roman"/>
              <a:sym typeface="Times New Roman"/>
            </a:endParaRPr>
          </a:p>
          <a:p>
            <a:pPr indent="-355600" lvl="1" marL="914400" rtl="0" algn="just">
              <a:spcBef>
                <a:spcPts val="0"/>
              </a:spcBef>
              <a:spcAft>
                <a:spcPts val="0"/>
              </a:spcAft>
              <a:buSzPts val="2000"/>
              <a:buFont typeface="Times New Roman"/>
              <a:buChar char="○"/>
            </a:pPr>
            <a:r>
              <a:rPr lang="en-US" sz="3000">
                <a:latin typeface="Times New Roman"/>
                <a:ea typeface="Times New Roman"/>
                <a:cs typeface="Times New Roman"/>
                <a:sym typeface="Times New Roman"/>
              </a:rPr>
              <a:t>If{A → BC} and {A → B}, then {A → C}</a:t>
            </a:r>
            <a:endParaRPr sz="3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5bad2f5722_0_63"/>
          <p:cNvSpPr txBox="1"/>
          <p:nvPr>
            <p:ph idx="1" type="body"/>
          </p:nvPr>
        </p:nvSpPr>
        <p:spPr>
          <a:xfrm>
            <a:off x="457200" y="802675"/>
            <a:ext cx="8229600" cy="5323500"/>
          </a:xfrm>
          <a:prstGeom prst="rect">
            <a:avLst/>
          </a:prstGeom>
        </p:spPr>
        <p:txBody>
          <a:bodyPr anchorCtr="0" anchor="t" bIns="45700" lIns="91425" spcFirstLastPara="1" rIns="91425" wrap="square" tIns="45700">
            <a:normAutofit/>
          </a:bodyPr>
          <a:lstStyle/>
          <a:p>
            <a:pPr indent="-355600" lvl="0" marL="457200" rtl="0" algn="just">
              <a:spcBef>
                <a:spcPts val="360"/>
              </a:spcBef>
              <a:spcAft>
                <a:spcPts val="0"/>
              </a:spcAft>
              <a:buSzPts val="2000"/>
              <a:buFont typeface="Times New Roman"/>
              <a:buChar char="●"/>
            </a:pPr>
            <a:r>
              <a:rPr b="1" lang="en-US" sz="3400" u="sng">
                <a:latin typeface="Times New Roman"/>
                <a:ea typeface="Times New Roman"/>
                <a:cs typeface="Times New Roman"/>
                <a:sym typeface="Times New Roman"/>
              </a:rPr>
              <a:t>Pseudo Transitivity</a:t>
            </a:r>
            <a:endParaRPr b="1" sz="3400" u="sng">
              <a:latin typeface="Times New Roman"/>
              <a:ea typeface="Times New Roman"/>
              <a:cs typeface="Times New Roman"/>
              <a:sym typeface="Times New Roman"/>
            </a:endParaRPr>
          </a:p>
          <a:p>
            <a:pPr indent="0" lvl="0" marL="457200" rtl="0" algn="just">
              <a:spcBef>
                <a:spcPts val="360"/>
              </a:spcBef>
              <a:spcAft>
                <a:spcPts val="0"/>
              </a:spcAft>
              <a:buNone/>
            </a:pPr>
            <a:r>
              <a:t/>
            </a:r>
            <a:endParaRPr sz="3400">
              <a:latin typeface="Times New Roman"/>
              <a:ea typeface="Times New Roman"/>
              <a:cs typeface="Times New Roman"/>
              <a:sym typeface="Times New Roman"/>
            </a:endParaRPr>
          </a:p>
          <a:p>
            <a:pPr indent="-349250" lvl="1" marL="914400" rtl="0" algn="just">
              <a:spcBef>
                <a:spcPts val="360"/>
              </a:spcBef>
              <a:spcAft>
                <a:spcPts val="0"/>
              </a:spcAft>
              <a:buSzPts val="1900"/>
              <a:buFont typeface="Times New Roman"/>
              <a:buChar char="○"/>
            </a:pPr>
            <a:r>
              <a:rPr lang="en-US" sz="2900">
                <a:latin typeface="Times New Roman"/>
                <a:ea typeface="Times New Roman"/>
                <a:cs typeface="Times New Roman"/>
                <a:sym typeface="Times New Roman"/>
              </a:rPr>
              <a:t>If A holds B and BC holds D, then AC holds D.</a:t>
            </a:r>
            <a:endParaRPr sz="2900">
              <a:latin typeface="Times New Roman"/>
              <a:ea typeface="Times New Roman"/>
              <a:cs typeface="Times New Roman"/>
              <a:sym typeface="Times New Roman"/>
            </a:endParaRPr>
          </a:p>
          <a:p>
            <a:pPr indent="-342900" lvl="1" marL="914400" rtl="0" algn="just">
              <a:spcBef>
                <a:spcPts val="0"/>
              </a:spcBef>
              <a:spcAft>
                <a:spcPts val="0"/>
              </a:spcAft>
              <a:buSzPts val="1800"/>
              <a:buFont typeface="Times New Roman"/>
              <a:buChar char="○"/>
            </a:pPr>
            <a:r>
              <a:rPr lang="en-US" sz="3000">
                <a:latin typeface="Times New Roman"/>
                <a:ea typeface="Times New Roman"/>
                <a:cs typeface="Times New Roman"/>
                <a:sym typeface="Times New Roman"/>
              </a:rPr>
              <a:t>If{A → B} and {</a:t>
            </a:r>
            <a:r>
              <a:rPr lang="en-US" sz="2900">
                <a:latin typeface="Times New Roman"/>
                <a:ea typeface="Times New Roman"/>
                <a:cs typeface="Times New Roman"/>
                <a:sym typeface="Times New Roman"/>
              </a:rPr>
              <a:t>BC → D}, then {AC → D}</a:t>
            </a:r>
            <a:endParaRPr sz="29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5bad2f5722_0_57"/>
          <p:cNvSpPr txBox="1"/>
          <p:nvPr>
            <p:ph idx="1" type="body"/>
          </p:nvPr>
        </p:nvSpPr>
        <p:spPr>
          <a:xfrm>
            <a:off x="457200" y="366125"/>
            <a:ext cx="8229600" cy="6266700"/>
          </a:xfrm>
          <a:prstGeom prst="rect">
            <a:avLst/>
          </a:prstGeom>
        </p:spPr>
        <p:txBody>
          <a:bodyPr anchorCtr="0" anchor="t" bIns="45700" lIns="91425" spcFirstLastPara="1" rIns="91425" wrap="square" tIns="45700">
            <a:normAutofit lnSpcReduction="10000"/>
          </a:bodyPr>
          <a:lstStyle/>
          <a:p>
            <a:pPr indent="0" lvl="0" marL="0" rtl="0" algn="just">
              <a:lnSpc>
                <a:spcPct val="90000"/>
              </a:lnSpc>
              <a:spcBef>
                <a:spcPts val="360"/>
              </a:spcBef>
              <a:spcAft>
                <a:spcPts val="0"/>
              </a:spcAft>
              <a:buNone/>
            </a:pPr>
            <a:r>
              <a:rPr b="1" lang="en-US" sz="3100">
                <a:latin typeface="Times New Roman"/>
                <a:ea typeface="Times New Roman"/>
                <a:cs typeface="Times New Roman"/>
                <a:sym typeface="Times New Roman"/>
              </a:rPr>
              <a:t>Example:</a:t>
            </a:r>
            <a:endParaRPr b="1"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rPr lang="en-US" sz="3100">
                <a:latin typeface="Times New Roman"/>
                <a:ea typeface="Times New Roman"/>
                <a:cs typeface="Times New Roman"/>
                <a:sym typeface="Times New Roman"/>
              </a:rPr>
              <a:t>Consider relation E = (P, Q, R, S, T, U) having set of Functional Dependencies (FD).</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rPr lang="en-US" sz="3100">
                <a:latin typeface="Times New Roman"/>
                <a:ea typeface="Times New Roman"/>
                <a:cs typeface="Times New Roman"/>
                <a:sym typeface="Times New Roman"/>
              </a:rPr>
              <a:t>P → Q             P → R</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rPr lang="en-US" sz="3100">
                <a:latin typeface="Times New Roman"/>
                <a:ea typeface="Times New Roman"/>
                <a:cs typeface="Times New Roman"/>
                <a:sym typeface="Times New Roman"/>
              </a:rPr>
              <a:t>QR → S          Q → T</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rPr lang="en-US" sz="3100">
                <a:latin typeface="Times New Roman"/>
                <a:ea typeface="Times New Roman"/>
                <a:cs typeface="Times New Roman"/>
                <a:sym typeface="Times New Roman"/>
              </a:rPr>
              <a:t>QR → U          PR → U</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rPr lang="en-US" sz="3100">
                <a:latin typeface="Times New Roman"/>
                <a:ea typeface="Times New Roman"/>
                <a:cs typeface="Times New Roman"/>
                <a:sym typeface="Times New Roman"/>
              </a:rPr>
              <a:t>Calculate some members of Axioms are as follows,</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rPr lang="en-US" sz="3100">
                <a:latin typeface="Times New Roman"/>
                <a:ea typeface="Times New Roman"/>
                <a:cs typeface="Times New Roman"/>
                <a:sym typeface="Times New Roman"/>
              </a:rPr>
              <a:t>1. P → T                       </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rPr lang="en-US" sz="3100">
                <a:latin typeface="Times New Roman"/>
                <a:ea typeface="Times New Roman"/>
                <a:cs typeface="Times New Roman"/>
                <a:sym typeface="Times New Roman"/>
              </a:rPr>
              <a:t>2. PR → S</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rPr lang="en-US" sz="3100">
                <a:latin typeface="Times New Roman"/>
                <a:ea typeface="Times New Roman"/>
                <a:cs typeface="Times New Roman"/>
                <a:sym typeface="Times New Roman"/>
              </a:rPr>
              <a:t>3. QR → SU      </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rPr lang="en-US" sz="3100">
                <a:latin typeface="Times New Roman"/>
                <a:ea typeface="Times New Roman"/>
                <a:cs typeface="Times New Roman"/>
                <a:sym typeface="Times New Roman"/>
              </a:rPr>
              <a:t>4. PR → SU</a:t>
            </a:r>
            <a:endParaRPr sz="31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5bad2f5722_0_51"/>
          <p:cNvSpPr txBox="1"/>
          <p:nvPr>
            <p:ph type="title"/>
          </p:nvPr>
        </p:nvSpPr>
        <p:spPr>
          <a:xfrm>
            <a:off x="457200" y="154899"/>
            <a:ext cx="8229600" cy="816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300">
                <a:latin typeface="Times New Roman"/>
                <a:ea typeface="Times New Roman"/>
                <a:cs typeface="Times New Roman"/>
                <a:sym typeface="Times New Roman"/>
              </a:rPr>
              <a:t>Solution:</a:t>
            </a:r>
            <a:endParaRPr b="1" sz="4300">
              <a:latin typeface="Times New Roman"/>
              <a:ea typeface="Times New Roman"/>
              <a:cs typeface="Times New Roman"/>
              <a:sym typeface="Times New Roman"/>
            </a:endParaRPr>
          </a:p>
        </p:txBody>
      </p:sp>
      <p:sp>
        <p:nvSpPr>
          <p:cNvPr id="266" name="Google Shape;266;g15bad2f5722_0_51"/>
          <p:cNvSpPr txBox="1"/>
          <p:nvPr>
            <p:ph idx="1" type="body"/>
          </p:nvPr>
        </p:nvSpPr>
        <p:spPr>
          <a:xfrm>
            <a:off x="457200" y="1253300"/>
            <a:ext cx="8229600" cy="4872900"/>
          </a:xfrm>
          <a:prstGeom prst="rect">
            <a:avLst/>
          </a:prstGeom>
        </p:spPr>
        <p:txBody>
          <a:bodyPr anchorCtr="0" anchor="t" bIns="45700" lIns="91425" spcFirstLastPara="1" rIns="91425" wrap="square" tIns="45700">
            <a:normAutofit lnSpcReduction="10000"/>
          </a:bodyPr>
          <a:lstStyle/>
          <a:p>
            <a:pPr indent="0" lvl="0" marL="0" rtl="0" algn="just">
              <a:spcBef>
                <a:spcPts val="360"/>
              </a:spcBef>
              <a:spcAft>
                <a:spcPts val="0"/>
              </a:spcAft>
              <a:buNone/>
            </a:pPr>
            <a:r>
              <a:rPr b="1" lang="en-US" sz="3100">
                <a:latin typeface="Times New Roman"/>
                <a:ea typeface="Times New Roman"/>
                <a:cs typeface="Times New Roman"/>
                <a:sym typeface="Times New Roman"/>
              </a:rPr>
              <a:t>1. P → T</a:t>
            </a:r>
            <a:endParaRPr b="1" sz="3100">
              <a:latin typeface="Times New Roman"/>
              <a:ea typeface="Times New Roman"/>
              <a:cs typeface="Times New Roman"/>
              <a:sym typeface="Times New Roman"/>
            </a:endParaRPr>
          </a:p>
          <a:p>
            <a:pPr indent="0" lvl="0" marL="0" rtl="0" algn="just">
              <a:spcBef>
                <a:spcPts val="360"/>
              </a:spcBef>
              <a:spcAft>
                <a:spcPts val="0"/>
              </a:spcAft>
              <a:buNone/>
            </a:pPr>
            <a:r>
              <a:t/>
            </a:r>
            <a:endParaRPr sz="3100">
              <a:latin typeface="Times New Roman"/>
              <a:ea typeface="Times New Roman"/>
              <a:cs typeface="Times New Roman"/>
              <a:sym typeface="Times New Roman"/>
            </a:endParaRPr>
          </a:p>
          <a:p>
            <a:pPr indent="-425450" lvl="0" marL="457200" rtl="0" algn="just">
              <a:spcBef>
                <a:spcPts val="360"/>
              </a:spcBef>
              <a:spcAft>
                <a:spcPts val="0"/>
              </a:spcAft>
              <a:buSzPts val="3100"/>
              <a:buFont typeface="Times New Roman"/>
              <a:buChar char="•"/>
            </a:pPr>
            <a:r>
              <a:rPr lang="en-US" sz="3100">
                <a:latin typeface="Times New Roman"/>
                <a:ea typeface="Times New Roman"/>
                <a:cs typeface="Times New Roman"/>
                <a:sym typeface="Times New Roman"/>
              </a:rPr>
              <a:t>In the above FD set, P → Q and Q → T</a:t>
            </a:r>
            <a:endParaRPr sz="3100">
              <a:latin typeface="Times New Roman"/>
              <a:ea typeface="Times New Roman"/>
              <a:cs typeface="Times New Roman"/>
              <a:sym typeface="Times New Roman"/>
            </a:endParaRPr>
          </a:p>
          <a:p>
            <a:pPr indent="0" lvl="0" marL="457200" rtl="0" algn="just">
              <a:spcBef>
                <a:spcPts val="360"/>
              </a:spcBef>
              <a:spcAft>
                <a:spcPts val="0"/>
              </a:spcAft>
              <a:buNone/>
            </a:pPr>
            <a:r>
              <a:t/>
            </a:r>
            <a:endParaRPr sz="3100">
              <a:latin typeface="Times New Roman"/>
              <a:ea typeface="Times New Roman"/>
              <a:cs typeface="Times New Roman"/>
              <a:sym typeface="Times New Roman"/>
            </a:endParaRPr>
          </a:p>
          <a:p>
            <a:pPr indent="-425450" lvl="0" marL="457200" rtl="0" algn="just">
              <a:spcBef>
                <a:spcPts val="360"/>
              </a:spcBef>
              <a:spcAft>
                <a:spcPts val="0"/>
              </a:spcAft>
              <a:buSzPts val="3100"/>
              <a:buFont typeface="Times New Roman"/>
              <a:buChar char="•"/>
            </a:pPr>
            <a:r>
              <a:rPr lang="en-US" sz="3100">
                <a:latin typeface="Times New Roman"/>
                <a:ea typeface="Times New Roman"/>
                <a:cs typeface="Times New Roman"/>
                <a:sym typeface="Times New Roman"/>
              </a:rPr>
              <a:t>So, Using Transitive Rule: If {A → B} and {B → C}, then {A → C}</a:t>
            </a:r>
            <a:endParaRPr sz="3100">
              <a:latin typeface="Times New Roman"/>
              <a:ea typeface="Times New Roman"/>
              <a:cs typeface="Times New Roman"/>
              <a:sym typeface="Times New Roman"/>
            </a:endParaRPr>
          </a:p>
          <a:p>
            <a:pPr indent="0" lvl="0" marL="457200" rtl="0" algn="just">
              <a:spcBef>
                <a:spcPts val="360"/>
              </a:spcBef>
              <a:spcAft>
                <a:spcPts val="0"/>
              </a:spcAft>
              <a:buNone/>
            </a:pPr>
            <a:r>
              <a:t/>
            </a:r>
            <a:endParaRPr sz="3100">
              <a:latin typeface="Times New Roman"/>
              <a:ea typeface="Times New Roman"/>
              <a:cs typeface="Times New Roman"/>
              <a:sym typeface="Times New Roman"/>
            </a:endParaRPr>
          </a:p>
          <a:p>
            <a:pPr indent="-425450" lvl="0" marL="457200" rtl="0" algn="just">
              <a:spcBef>
                <a:spcPts val="360"/>
              </a:spcBef>
              <a:spcAft>
                <a:spcPts val="0"/>
              </a:spcAft>
              <a:buSzPts val="3100"/>
              <a:buFont typeface="Times New Roman"/>
              <a:buChar char="•"/>
            </a:pPr>
            <a:r>
              <a:rPr lang="en-US" sz="3100">
                <a:latin typeface="Times New Roman"/>
                <a:ea typeface="Times New Roman"/>
                <a:cs typeface="Times New Roman"/>
                <a:sym typeface="Times New Roman"/>
              </a:rPr>
              <a:t>If P → Q and Q → T, then P → T.</a:t>
            </a:r>
            <a:endParaRPr sz="3100">
              <a:latin typeface="Times New Roman"/>
              <a:ea typeface="Times New Roman"/>
              <a:cs typeface="Times New Roman"/>
              <a:sym typeface="Times New Roman"/>
            </a:endParaRPr>
          </a:p>
          <a:p>
            <a:pPr indent="0" lvl="0" marL="0" rtl="0" algn="just">
              <a:spcBef>
                <a:spcPts val="360"/>
              </a:spcBef>
              <a:spcAft>
                <a:spcPts val="0"/>
              </a:spcAft>
              <a:buNone/>
            </a:pPr>
            <a:r>
              <a:t/>
            </a:r>
            <a:endParaRPr sz="3100">
              <a:latin typeface="Times New Roman"/>
              <a:ea typeface="Times New Roman"/>
              <a:cs typeface="Times New Roman"/>
              <a:sym typeface="Times New Roman"/>
            </a:endParaRPr>
          </a:p>
          <a:p>
            <a:pPr indent="457200" lvl="0" marL="0" rtl="0" algn="just">
              <a:spcBef>
                <a:spcPts val="360"/>
              </a:spcBef>
              <a:spcAft>
                <a:spcPts val="0"/>
              </a:spcAft>
              <a:buNone/>
            </a:pPr>
            <a:r>
              <a:rPr b="1" lang="en-US" sz="3100">
                <a:solidFill>
                  <a:srgbClr val="FF0000"/>
                </a:solidFill>
                <a:latin typeface="Times New Roman"/>
                <a:ea typeface="Times New Roman"/>
                <a:cs typeface="Times New Roman"/>
                <a:sym typeface="Times New Roman"/>
              </a:rPr>
              <a:t>P → T</a:t>
            </a:r>
            <a:endParaRPr b="1" sz="3100">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5b3d27458c_0_19"/>
          <p:cNvSpPr txBox="1"/>
          <p:nvPr>
            <p:ph idx="1" type="body"/>
          </p:nvPr>
        </p:nvSpPr>
        <p:spPr>
          <a:xfrm>
            <a:off x="457200" y="395550"/>
            <a:ext cx="8229600" cy="6109200"/>
          </a:xfrm>
          <a:prstGeom prst="rect">
            <a:avLst/>
          </a:prstGeom>
        </p:spPr>
        <p:txBody>
          <a:bodyPr anchorCtr="0" anchor="t" bIns="45700" lIns="91425" spcFirstLastPara="1" rIns="91425" wrap="square" tIns="45700">
            <a:normAutofit/>
          </a:bodyPr>
          <a:lstStyle/>
          <a:p>
            <a:pPr indent="0" lvl="0" marL="457200" rtl="0" algn="just">
              <a:spcBef>
                <a:spcPts val="360"/>
              </a:spcBef>
              <a:spcAft>
                <a:spcPts val="0"/>
              </a:spcAft>
              <a:buNone/>
            </a:pPr>
            <a:r>
              <a:t/>
            </a:r>
            <a:endParaRPr sz="3500">
              <a:solidFill>
                <a:srgbClr val="000000"/>
              </a:solidFill>
              <a:latin typeface="Times New Roman"/>
              <a:ea typeface="Times New Roman"/>
              <a:cs typeface="Times New Roman"/>
              <a:sym typeface="Times New Roman"/>
            </a:endParaRPr>
          </a:p>
          <a:p>
            <a:pPr indent="-450850" lvl="0" marL="457200" rtl="0" algn="just">
              <a:spcBef>
                <a:spcPts val="360"/>
              </a:spcBef>
              <a:spcAft>
                <a:spcPts val="0"/>
              </a:spcAft>
              <a:buClr>
                <a:srgbClr val="000000"/>
              </a:buClr>
              <a:buSzPts val="3500"/>
              <a:buFont typeface="Times New Roman"/>
              <a:buChar char="•"/>
            </a:pPr>
            <a:r>
              <a:rPr lang="en-US" sz="3500">
                <a:solidFill>
                  <a:srgbClr val="000000"/>
                </a:solidFill>
                <a:latin typeface="Times New Roman"/>
                <a:ea typeface="Times New Roman"/>
                <a:cs typeface="Times New Roman"/>
                <a:sym typeface="Times New Roman"/>
              </a:rPr>
              <a:t>I</a:t>
            </a:r>
            <a:r>
              <a:rPr lang="en-US" sz="3500">
                <a:solidFill>
                  <a:srgbClr val="000000"/>
                </a:solidFill>
                <a:latin typeface="Times New Roman"/>
                <a:ea typeface="Times New Roman"/>
                <a:cs typeface="Times New Roman"/>
                <a:sym typeface="Times New Roman"/>
              </a:rPr>
              <a:t>f a relation schema corresponds to one entity type or one relationship type,</a:t>
            </a:r>
            <a:endParaRPr sz="3500">
              <a:solidFill>
                <a:srgbClr val="000000"/>
              </a:solidFill>
              <a:latin typeface="Times New Roman"/>
              <a:ea typeface="Times New Roman"/>
              <a:cs typeface="Times New Roman"/>
              <a:sym typeface="Times New Roman"/>
            </a:endParaRPr>
          </a:p>
          <a:p>
            <a:pPr indent="-450850" lvl="1" marL="914400" rtl="0" algn="just">
              <a:spcBef>
                <a:spcPts val="0"/>
              </a:spcBef>
              <a:spcAft>
                <a:spcPts val="0"/>
              </a:spcAft>
              <a:buClr>
                <a:srgbClr val="000000"/>
              </a:buClr>
              <a:buSzPts val="3500"/>
              <a:buFont typeface="Times New Roman"/>
              <a:buChar char="–"/>
            </a:pPr>
            <a:r>
              <a:rPr lang="en-US" sz="3500">
                <a:solidFill>
                  <a:srgbClr val="000000"/>
                </a:solidFill>
                <a:latin typeface="Times New Roman"/>
                <a:ea typeface="Times New Roman"/>
                <a:cs typeface="Times New Roman"/>
                <a:sym typeface="Times New Roman"/>
              </a:rPr>
              <a:t>it is straightforward to explain its meaning.</a:t>
            </a:r>
            <a:endParaRPr sz="3500">
              <a:solidFill>
                <a:srgbClr val="000000"/>
              </a:solidFill>
              <a:latin typeface="Times New Roman"/>
              <a:ea typeface="Times New Roman"/>
              <a:cs typeface="Times New Roman"/>
              <a:sym typeface="Times New Roman"/>
            </a:endParaRPr>
          </a:p>
          <a:p>
            <a:pPr indent="0" lvl="0" marL="914400" rtl="0" algn="just">
              <a:spcBef>
                <a:spcPts val="360"/>
              </a:spcBef>
              <a:spcAft>
                <a:spcPts val="0"/>
              </a:spcAft>
              <a:buNone/>
            </a:pPr>
            <a:r>
              <a:t/>
            </a:r>
            <a:endParaRPr sz="3500">
              <a:solidFill>
                <a:srgbClr val="000000"/>
              </a:solidFill>
              <a:latin typeface="Times New Roman"/>
              <a:ea typeface="Times New Roman"/>
              <a:cs typeface="Times New Roman"/>
              <a:sym typeface="Times New Roman"/>
            </a:endParaRPr>
          </a:p>
          <a:p>
            <a:pPr indent="-450850" lvl="0" marL="457200" rtl="0" algn="just">
              <a:spcBef>
                <a:spcPts val="360"/>
              </a:spcBef>
              <a:spcAft>
                <a:spcPts val="0"/>
              </a:spcAft>
              <a:buClr>
                <a:srgbClr val="000000"/>
              </a:buClr>
              <a:buSzPts val="3500"/>
              <a:buFont typeface="Times New Roman"/>
              <a:buChar char="•"/>
            </a:pPr>
            <a:r>
              <a:rPr lang="en-US" sz="3500">
                <a:solidFill>
                  <a:srgbClr val="000000"/>
                </a:solidFill>
                <a:latin typeface="Times New Roman"/>
                <a:ea typeface="Times New Roman"/>
                <a:cs typeface="Times New Roman"/>
                <a:sym typeface="Times New Roman"/>
              </a:rPr>
              <a:t>Otherwise, if the relation corresponds to</a:t>
            </a:r>
            <a:endParaRPr sz="3500">
              <a:solidFill>
                <a:srgbClr val="000000"/>
              </a:solidFill>
              <a:latin typeface="Times New Roman"/>
              <a:ea typeface="Times New Roman"/>
              <a:cs typeface="Times New Roman"/>
              <a:sym typeface="Times New Roman"/>
            </a:endParaRPr>
          </a:p>
          <a:p>
            <a:pPr indent="0" lvl="0" marL="457200" rtl="0" algn="just">
              <a:spcBef>
                <a:spcPts val="360"/>
              </a:spcBef>
              <a:spcAft>
                <a:spcPts val="0"/>
              </a:spcAft>
              <a:buNone/>
            </a:pPr>
            <a:r>
              <a:rPr lang="en-US" sz="3500">
                <a:solidFill>
                  <a:srgbClr val="000000"/>
                </a:solidFill>
                <a:latin typeface="Times New Roman"/>
                <a:ea typeface="Times New Roman"/>
                <a:cs typeface="Times New Roman"/>
                <a:sym typeface="Times New Roman"/>
              </a:rPr>
              <a:t>a mixture of multiple entities and relationships</a:t>
            </a:r>
            <a:endParaRPr sz="350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5bad2f5722_0_39"/>
          <p:cNvSpPr txBox="1"/>
          <p:nvPr>
            <p:ph idx="1" type="body"/>
          </p:nvPr>
        </p:nvSpPr>
        <p:spPr>
          <a:xfrm>
            <a:off x="457200" y="253475"/>
            <a:ext cx="8229600" cy="6365100"/>
          </a:xfrm>
          <a:prstGeom prst="rect">
            <a:avLst/>
          </a:prstGeom>
        </p:spPr>
        <p:txBody>
          <a:bodyPr anchorCtr="0" anchor="t" bIns="45700" lIns="91425" spcFirstLastPara="1" rIns="91425" wrap="square" tIns="45700">
            <a:normAutofit lnSpcReduction="10000"/>
          </a:bodyPr>
          <a:lstStyle/>
          <a:p>
            <a:pPr indent="0" lvl="0" marL="0" rtl="0" algn="just">
              <a:spcBef>
                <a:spcPts val="360"/>
              </a:spcBef>
              <a:spcAft>
                <a:spcPts val="0"/>
              </a:spcAft>
              <a:buNone/>
            </a:pPr>
            <a:r>
              <a:rPr b="1" lang="en-US">
                <a:latin typeface="Times New Roman"/>
                <a:ea typeface="Times New Roman"/>
                <a:cs typeface="Times New Roman"/>
                <a:sym typeface="Times New Roman"/>
              </a:rPr>
              <a:t>2. PR → S</a:t>
            </a:r>
            <a:endParaRPr b="1">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In the above FD set, P → Q</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As, QR → S</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So, Using Pseudo Transitivity Rule: If{A → B} and {BC → D}, then {AC → D}</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If P → Q and QR → S, then PR → S.</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457200" lvl="0" marL="457200" rtl="0" algn="just">
              <a:spcBef>
                <a:spcPts val="360"/>
              </a:spcBef>
              <a:spcAft>
                <a:spcPts val="0"/>
              </a:spcAft>
              <a:buNone/>
            </a:pPr>
            <a:r>
              <a:rPr b="1" lang="en-US">
                <a:solidFill>
                  <a:srgbClr val="FF0000"/>
                </a:solidFill>
                <a:latin typeface="Times New Roman"/>
                <a:ea typeface="Times New Roman"/>
                <a:cs typeface="Times New Roman"/>
                <a:sym typeface="Times New Roman"/>
              </a:rPr>
              <a:t>PR → S</a:t>
            </a:r>
            <a:endParaRPr b="1">
              <a:solidFill>
                <a:srgbClr val="FF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5bad2f5722_0_33"/>
          <p:cNvSpPr txBox="1"/>
          <p:nvPr>
            <p:ph idx="1" type="body"/>
          </p:nvPr>
        </p:nvSpPr>
        <p:spPr>
          <a:xfrm>
            <a:off x="457200" y="253475"/>
            <a:ext cx="8229600" cy="6379200"/>
          </a:xfrm>
          <a:prstGeom prst="rect">
            <a:avLst/>
          </a:prstGeom>
        </p:spPr>
        <p:txBody>
          <a:bodyPr anchorCtr="0" anchor="t" bIns="45700" lIns="91425" spcFirstLastPara="1" rIns="91425" wrap="square" tIns="45700">
            <a:normAutofit lnSpcReduction="10000"/>
          </a:bodyPr>
          <a:lstStyle/>
          <a:p>
            <a:pPr indent="0" lvl="0" marL="0" rtl="0" algn="just">
              <a:spcBef>
                <a:spcPts val="360"/>
              </a:spcBef>
              <a:spcAft>
                <a:spcPts val="0"/>
              </a:spcAft>
              <a:buNone/>
            </a:pPr>
            <a:r>
              <a:rPr b="1" lang="en-US">
                <a:latin typeface="Times New Roman"/>
                <a:ea typeface="Times New Roman"/>
                <a:cs typeface="Times New Roman"/>
                <a:sym typeface="Times New Roman"/>
              </a:rPr>
              <a:t>3. QR → SU</a:t>
            </a:r>
            <a:endParaRPr b="1">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In above FD set, QR → S and QR → U</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So, Using Union Rule: If{A → B} and </a:t>
            </a:r>
            <a:endParaRPr>
              <a:latin typeface="Times New Roman"/>
              <a:ea typeface="Times New Roman"/>
              <a:cs typeface="Times New Roman"/>
              <a:sym typeface="Times New Roman"/>
            </a:endParaRPr>
          </a:p>
          <a:p>
            <a:pPr indent="0" lvl="0" marL="457200" rtl="0" algn="just">
              <a:spcBef>
                <a:spcPts val="360"/>
              </a:spcBef>
              <a:spcAft>
                <a:spcPts val="0"/>
              </a:spcAft>
              <a:buNone/>
            </a:pPr>
            <a:r>
              <a:rPr lang="en-US">
                <a:latin typeface="Times New Roman"/>
                <a:ea typeface="Times New Roman"/>
                <a:cs typeface="Times New Roman"/>
                <a:sym typeface="Times New Roman"/>
              </a:rPr>
              <a:t>{A → C}, then {A → BC}</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If QR → S and QR → U, then QR → SU.</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457200" lvl="0" marL="457200" rtl="0" algn="just">
              <a:spcBef>
                <a:spcPts val="360"/>
              </a:spcBef>
              <a:spcAft>
                <a:spcPts val="0"/>
              </a:spcAft>
              <a:buNone/>
            </a:pPr>
            <a:r>
              <a:rPr b="1" lang="en-US">
                <a:solidFill>
                  <a:srgbClr val="FF0000"/>
                </a:solidFill>
                <a:latin typeface="Times New Roman"/>
                <a:ea typeface="Times New Roman"/>
                <a:cs typeface="Times New Roman"/>
                <a:sym typeface="Times New Roman"/>
              </a:rPr>
              <a:t>QR → SU</a:t>
            </a:r>
            <a:endParaRPr b="1">
              <a:solidFill>
                <a:srgbClr val="FF0000"/>
              </a:solidFill>
              <a:latin typeface="Times New Roman"/>
              <a:ea typeface="Times New Roman"/>
              <a:cs typeface="Times New Roman"/>
              <a:sym typeface="Times New Roman"/>
            </a:endParaRPr>
          </a:p>
          <a:p>
            <a:pPr indent="457200" lvl="0" marL="457200" rtl="0" algn="just">
              <a:spcBef>
                <a:spcPts val="360"/>
              </a:spcBef>
              <a:spcAft>
                <a:spcPts val="0"/>
              </a:spcAft>
              <a:buNone/>
            </a:pPr>
            <a:r>
              <a:t/>
            </a:r>
            <a:endParaRPr b="1">
              <a:solidFill>
                <a:srgbClr val="FF0000"/>
              </a:solidFill>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4. PR → SU</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5bad2f5722_0_27"/>
          <p:cNvSpPr txBox="1"/>
          <p:nvPr>
            <p:ph idx="1" type="body"/>
          </p:nvPr>
        </p:nvSpPr>
        <p:spPr>
          <a:xfrm>
            <a:off x="457200" y="802675"/>
            <a:ext cx="8229600" cy="5323500"/>
          </a:xfrm>
          <a:prstGeom prst="rect">
            <a:avLst/>
          </a:prstGeom>
        </p:spPr>
        <p:txBody>
          <a:bodyPr anchorCtr="0" anchor="t" bIns="45700" lIns="91425" spcFirstLastPara="1" rIns="91425" wrap="square" tIns="45700">
            <a:normAutofit lnSpcReduction="10000"/>
          </a:bodyPr>
          <a:lstStyle/>
          <a:p>
            <a:pPr indent="0" lvl="0" marL="0" rtl="0" algn="just">
              <a:spcBef>
                <a:spcPts val="360"/>
              </a:spcBef>
              <a:spcAft>
                <a:spcPts val="0"/>
              </a:spcAft>
              <a:buNone/>
            </a:pPr>
            <a:r>
              <a:rPr b="1" lang="en-US">
                <a:latin typeface="Times New Roman"/>
                <a:ea typeface="Times New Roman"/>
                <a:cs typeface="Times New Roman"/>
                <a:sym typeface="Times New Roman"/>
              </a:rPr>
              <a:t>4. PR → SU</a:t>
            </a:r>
            <a:endParaRPr b="1">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So, Using Pseudo Transitivity Rule: </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If{A → B} and {BC → D}, then {AC → D}</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If PR → S and PR → U, then PR → SU</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457200" lvl="0" marL="457200" rtl="0" algn="just">
              <a:spcBef>
                <a:spcPts val="360"/>
              </a:spcBef>
              <a:spcAft>
                <a:spcPts val="0"/>
              </a:spcAft>
              <a:buNone/>
            </a:pPr>
            <a:r>
              <a:rPr b="1" lang="en-US">
                <a:solidFill>
                  <a:srgbClr val="FF0000"/>
                </a:solidFill>
                <a:latin typeface="Times New Roman"/>
                <a:ea typeface="Times New Roman"/>
                <a:cs typeface="Times New Roman"/>
                <a:sym typeface="Times New Roman"/>
              </a:rPr>
              <a:t>PR → SU</a:t>
            </a:r>
            <a:endParaRPr b="1">
              <a:solidFill>
                <a:srgbClr val="FF0000"/>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5bad2f5722_0_156"/>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latin typeface="Times New Roman"/>
                <a:ea typeface="Times New Roman"/>
                <a:cs typeface="Times New Roman"/>
                <a:sym typeface="Times New Roman"/>
              </a:rPr>
              <a:t>Improving the Design of a Database</a:t>
            </a:r>
            <a:endParaRPr b="1">
              <a:latin typeface="Times New Roman"/>
              <a:ea typeface="Times New Roman"/>
              <a:cs typeface="Times New Roman"/>
              <a:sym typeface="Times New Roman"/>
            </a:endParaRPr>
          </a:p>
        </p:txBody>
      </p:sp>
      <p:sp>
        <p:nvSpPr>
          <p:cNvPr id="291" name="Google Shape;291;g15bad2f5722_0_15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20000"/>
          </a:bodyPr>
          <a:lstStyle/>
          <a:p>
            <a:pPr indent="-425450" lvl="0" marL="457200" rtl="0" algn="l">
              <a:spcBef>
                <a:spcPts val="360"/>
              </a:spcBef>
              <a:spcAft>
                <a:spcPts val="0"/>
              </a:spcAft>
              <a:buSzPts val="3100"/>
              <a:buFont typeface="Times New Roman"/>
              <a:buChar char="•"/>
            </a:pPr>
            <a:r>
              <a:rPr lang="en-US" sz="3100">
                <a:latin typeface="Times New Roman"/>
                <a:ea typeface="Times New Roman"/>
                <a:cs typeface="Times New Roman"/>
                <a:sym typeface="Times New Roman"/>
              </a:rPr>
              <a:t>Evaluate Primary Key Assignments</a:t>
            </a:r>
            <a:endParaRPr sz="3100">
              <a:latin typeface="Times New Roman"/>
              <a:ea typeface="Times New Roman"/>
              <a:cs typeface="Times New Roman"/>
              <a:sym typeface="Times New Roman"/>
            </a:endParaRPr>
          </a:p>
          <a:p>
            <a:pPr indent="0" lvl="0" marL="457200" rtl="0" algn="l">
              <a:spcBef>
                <a:spcPts val="360"/>
              </a:spcBef>
              <a:spcAft>
                <a:spcPts val="0"/>
              </a:spcAft>
              <a:buNone/>
            </a:pPr>
            <a:r>
              <a:t/>
            </a:r>
            <a:endParaRPr sz="3100">
              <a:latin typeface="Times New Roman"/>
              <a:ea typeface="Times New Roman"/>
              <a:cs typeface="Times New Roman"/>
              <a:sym typeface="Times New Roman"/>
            </a:endParaRPr>
          </a:p>
          <a:p>
            <a:pPr indent="-425450" lvl="0" marL="457200" rtl="0" algn="l">
              <a:spcBef>
                <a:spcPts val="360"/>
              </a:spcBef>
              <a:spcAft>
                <a:spcPts val="0"/>
              </a:spcAft>
              <a:buSzPts val="3100"/>
              <a:buFont typeface="Times New Roman"/>
              <a:buChar char="•"/>
            </a:pPr>
            <a:r>
              <a:rPr lang="en-US" sz="3100">
                <a:latin typeface="Times New Roman"/>
                <a:ea typeface="Times New Roman"/>
                <a:cs typeface="Times New Roman"/>
                <a:sym typeface="Times New Roman"/>
              </a:rPr>
              <a:t>Evaluate Naming Conventions</a:t>
            </a:r>
            <a:endParaRPr sz="3100">
              <a:latin typeface="Times New Roman"/>
              <a:ea typeface="Times New Roman"/>
              <a:cs typeface="Times New Roman"/>
              <a:sym typeface="Times New Roman"/>
            </a:endParaRPr>
          </a:p>
          <a:p>
            <a:pPr indent="0" lvl="0" marL="457200" rtl="0" algn="l">
              <a:spcBef>
                <a:spcPts val="360"/>
              </a:spcBef>
              <a:spcAft>
                <a:spcPts val="0"/>
              </a:spcAft>
              <a:buNone/>
            </a:pPr>
            <a:r>
              <a:t/>
            </a:r>
            <a:endParaRPr sz="3100">
              <a:latin typeface="Times New Roman"/>
              <a:ea typeface="Times New Roman"/>
              <a:cs typeface="Times New Roman"/>
              <a:sym typeface="Times New Roman"/>
            </a:endParaRPr>
          </a:p>
          <a:p>
            <a:pPr indent="-425450" lvl="0" marL="457200" rtl="0" algn="l">
              <a:spcBef>
                <a:spcPts val="360"/>
              </a:spcBef>
              <a:spcAft>
                <a:spcPts val="0"/>
              </a:spcAft>
              <a:buSzPts val="3100"/>
              <a:buFont typeface="Times New Roman"/>
              <a:buChar char="•"/>
            </a:pPr>
            <a:r>
              <a:rPr lang="en-US" sz="3100">
                <a:latin typeface="Times New Roman"/>
                <a:ea typeface="Times New Roman"/>
                <a:cs typeface="Times New Roman"/>
                <a:sym typeface="Times New Roman"/>
              </a:rPr>
              <a:t>Refine Attributes</a:t>
            </a:r>
            <a:endParaRPr sz="3100">
              <a:latin typeface="Times New Roman"/>
              <a:ea typeface="Times New Roman"/>
              <a:cs typeface="Times New Roman"/>
              <a:sym typeface="Times New Roman"/>
            </a:endParaRPr>
          </a:p>
          <a:p>
            <a:pPr indent="0" lvl="0" marL="457200" rtl="0" algn="l">
              <a:spcBef>
                <a:spcPts val="360"/>
              </a:spcBef>
              <a:spcAft>
                <a:spcPts val="0"/>
              </a:spcAft>
              <a:buNone/>
            </a:pPr>
            <a:r>
              <a:t/>
            </a:r>
            <a:endParaRPr sz="3100">
              <a:latin typeface="Times New Roman"/>
              <a:ea typeface="Times New Roman"/>
              <a:cs typeface="Times New Roman"/>
              <a:sym typeface="Times New Roman"/>
            </a:endParaRPr>
          </a:p>
          <a:p>
            <a:pPr indent="-425450" lvl="0" marL="457200" rtl="0" algn="l">
              <a:spcBef>
                <a:spcPts val="360"/>
              </a:spcBef>
              <a:spcAft>
                <a:spcPts val="0"/>
              </a:spcAft>
              <a:buSzPts val="3100"/>
              <a:buFont typeface="Times New Roman"/>
              <a:buChar char="•"/>
            </a:pPr>
            <a:r>
              <a:rPr lang="en-US" sz="3100">
                <a:latin typeface="Times New Roman"/>
                <a:ea typeface="Times New Roman"/>
                <a:cs typeface="Times New Roman"/>
                <a:sym typeface="Times New Roman"/>
              </a:rPr>
              <a:t>Identify New Attributes</a:t>
            </a:r>
            <a:endParaRPr sz="3100">
              <a:latin typeface="Times New Roman"/>
              <a:ea typeface="Times New Roman"/>
              <a:cs typeface="Times New Roman"/>
              <a:sym typeface="Times New Roman"/>
            </a:endParaRPr>
          </a:p>
          <a:p>
            <a:pPr indent="0" lvl="0" marL="457200" rtl="0" algn="l">
              <a:spcBef>
                <a:spcPts val="360"/>
              </a:spcBef>
              <a:spcAft>
                <a:spcPts val="0"/>
              </a:spcAft>
              <a:buNone/>
            </a:pPr>
            <a:r>
              <a:t/>
            </a:r>
            <a:endParaRPr sz="3100">
              <a:latin typeface="Times New Roman"/>
              <a:ea typeface="Times New Roman"/>
              <a:cs typeface="Times New Roman"/>
              <a:sym typeface="Times New Roman"/>
            </a:endParaRPr>
          </a:p>
          <a:p>
            <a:pPr indent="-425450" lvl="0" marL="457200" rtl="0" algn="l">
              <a:spcBef>
                <a:spcPts val="360"/>
              </a:spcBef>
              <a:spcAft>
                <a:spcPts val="0"/>
              </a:spcAft>
              <a:buSzPts val="3100"/>
              <a:buFont typeface="Times New Roman"/>
              <a:buChar char="•"/>
            </a:pPr>
            <a:r>
              <a:rPr lang="en-US" sz="3100">
                <a:latin typeface="Times New Roman"/>
                <a:ea typeface="Times New Roman"/>
                <a:cs typeface="Times New Roman"/>
                <a:sym typeface="Times New Roman"/>
              </a:rPr>
              <a:t>Identify New Relationships</a:t>
            </a:r>
            <a:endParaRPr sz="3100">
              <a:latin typeface="Times New Roman"/>
              <a:ea typeface="Times New Roman"/>
              <a:cs typeface="Times New Roman"/>
              <a:sym typeface="Times New Roman"/>
            </a:endParaRPr>
          </a:p>
          <a:p>
            <a:pPr indent="0" lvl="0" marL="457200" rtl="0" algn="l">
              <a:spcBef>
                <a:spcPts val="360"/>
              </a:spcBef>
              <a:spcAft>
                <a:spcPts val="0"/>
              </a:spcAft>
              <a:buNone/>
            </a:pPr>
            <a:r>
              <a:t/>
            </a:r>
            <a:endParaRPr sz="31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5bad2f5722_0_82"/>
          <p:cNvSpPr txBox="1"/>
          <p:nvPr>
            <p:ph type="title"/>
          </p:nvPr>
        </p:nvSpPr>
        <p:spPr>
          <a:xfrm>
            <a:off x="457200" y="274647"/>
            <a:ext cx="8229600" cy="809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Normalization</a:t>
            </a:r>
            <a:endParaRPr b="1">
              <a:latin typeface="Times New Roman"/>
              <a:ea typeface="Times New Roman"/>
              <a:cs typeface="Times New Roman"/>
              <a:sym typeface="Times New Roman"/>
            </a:endParaRPr>
          </a:p>
        </p:txBody>
      </p:sp>
      <p:sp>
        <p:nvSpPr>
          <p:cNvPr id="298" name="Google Shape;298;g15bad2f5722_0_82"/>
          <p:cNvSpPr txBox="1"/>
          <p:nvPr>
            <p:ph idx="1" type="body"/>
          </p:nvPr>
        </p:nvSpPr>
        <p:spPr>
          <a:xfrm>
            <a:off x="295725" y="1309650"/>
            <a:ext cx="8576100" cy="5266800"/>
          </a:xfrm>
          <a:prstGeom prst="rect">
            <a:avLst/>
          </a:prstGeom>
        </p:spPr>
        <p:txBody>
          <a:bodyPr anchorCtr="0" anchor="t" bIns="45700" lIns="91425" spcFirstLastPara="1" rIns="91425" wrap="square" tIns="45700">
            <a:normAutofit/>
          </a:bodyPr>
          <a:lstStyle/>
          <a:p>
            <a:pPr indent="0" lvl="0" marL="0" rtl="0" algn="just">
              <a:lnSpc>
                <a:spcPct val="90000"/>
              </a:lnSpc>
              <a:spcBef>
                <a:spcPts val="360"/>
              </a:spcBef>
              <a:spcAft>
                <a:spcPts val="0"/>
              </a:spcAft>
              <a:buNone/>
            </a:pPr>
            <a:r>
              <a:rPr lang="en-US" sz="3000">
                <a:latin typeface="Times New Roman"/>
                <a:ea typeface="Times New Roman"/>
                <a:cs typeface="Times New Roman"/>
                <a:sym typeface="Times New Roman"/>
              </a:rPr>
              <a:t>A large database defined as a single relation may result in data duplication. This repetition of data may result in:</a:t>
            </a:r>
            <a:endParaRPr sz="30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t/>
            </a:r>
            <a:endParaRPr sz="3000">
              <a:latin typeface="Times New Roman"/>
              <a:ea typeface="Times New Roman"/>
              <a:cs typeface="Times New Roman"/>
              <a:sym typeface="Times New Roman"/>
            </a:endParaRPr>
          </a:p>
          <a:p>
            <a:pPr indent="-419100" lvl="0" marL="457200" rtl="0" algn="just">
              <a:lnSpc>
                <a:spcPct val="90000"/>
              </a:lnSpc>
              <a:spcBef>
                <a:spcPts val="360"/>
              </a:spcBef>
              <a:spcAft>
                <a:spcPts val="0"/>
              </a:spcAft>
              <a:buSzPts val="3000"/>
              <a:buFont typeface="Times New Roman"/>
              <a:buChar char="•"/>
            </a:pPr>
            <a:r>
              <a:rPr lang="en-US" sz="3000">
                <a:latin typeface="Times New Roman"/>
                <a:ea typeface="Times New Roman"/>
                <a:cs typeface="Times New Roman"/>
                <a:sym typeface="Times New Roman"/>
              </a:rPr>
              <a:t>Making relations very large.</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It isn't easy to maintain and update data as it would involve searching many records in relation.</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Wastage and poor utilization of disk space and resources.</a:t>
            </a:r>
            <a:endParaRPr sz="3000">
              <a:latin typeface="Times New Roman"/>
              <a:ea typeface="Times New Roman"/>
              <a:cs typeface="Times New Roman"/>
              <a:sym typeface="Times New Roman"/>
            </a:endParaRPr>
          </a:p>
          <a:p>
            <a:pPr indent="-419100" lvl="0" marL="457200" rtl="0" algn="just">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The likelihood of errors and inconsistencies increases.</a:t>
            </a:r>
            <a:endParaRPr sz="30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5bad2f5722_0_142"/>
          <p:cNvSpPr txBox="1"/>
          <p:nvPr>
            <p:ph idx="1" type="body"/>
          </p:nvPr>
        </p:nvSpPr>
        <p:spPr>
          <a:xfrm>
            <a:off x="457200" y="535125"/>
            <a:ext cx="8229600" cy="5591100"/>
          </a:xfrm>
          <a:prstGeom prst="rect">
            <a:avLst/>
          </a:prstGeom>
        </p:spPr>
        <p:txBody>
          <a:bodyPr anchorCtr="0" anchor="t" bIns="45700" lIns="91425" spcFirstLastPara="1" rIns="91425" wrap="square" tIns="45700">
            <a:normAutofit/>
          </a:bodyPr>
          <a:lstStyle/>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So to handle these problems, we should analyze and decompose the relations with redundant data into smaller, simpler, and well-structured relations that are satisfy desirable properties. </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solidFill>
                  <a:srgbClr val="FF0000"/>
                </a:solidFill>
                <a:latin typeface="Times New Roman"/>
                <a:ea typeface="Times New Roman"/>
                <a:cs typeface="Times New Roman"/>
                <a:sym typeface="Times New Roman"/>
              </a:rPr>
              <a:t>Normalization </a:t>
            </a:r>
            <a:r>
              <a:rPr lang="en-US">
                <a:latin typeface="Times New Roman"/>
                <a:ea typeface="Times New Roman"/>
                <a:cs typeface="Times New Roman"/>
                <a:sym typeface="Times New Roman"/>
              </a:rPr>
              <a:t>is a process of decomposing the relations into relations with fewer attributes.</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5bad2f5722_0_136"/>
          <p:cNvSpPr txBox="1"/>
          <p:nvPr>
            <p:ph type="title"/>
          </p:nvPr>
        </p:nvSpPr>
        <p:spPr>
          <a:xfrm>
            <a:off x="457200" y="274646"/>
            <a:ext cx="8229600" cy="7392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300">
                <a:latin typeface="Times New Roman"/>
                <a:ea typeface="Times New Roman"/>
                <a:cs typeface="Times New Roman"/>
                <a:sym typeface="Times New Roman"/>
              </a:rPr>
              <a:t>What is Normalization?</a:t>
            </a:r>
            <a:endParaRPr b="1" sz="4300">
              <a:latin typeface="Times New Roman"/>
              <a:ea typeface="Times New Roman"/>
              <a:cs typeface="Times New Roman"/>
              <a:sym typeface="Times New Roman"/>
            </a:endParaRPr>
          </a:p>
        </p:txBody>
      </p:sp>
      <p:sp>
        <p:nvSpPr>
          <p:cNvPr id="311" name="Google Shape;311;g15bad2f5722_0_136"/>
          <p:cNvSpPr txBox="1"/>
          <p:nvPr>
            <p:ph idx="1" type="body"/>
          </p:nvPr>
        </p:nvSpPr>
        <p:spPr>
          <a:xfrm>
            <a:off x="457200" y="1464550"/>
            <a:ext cx="8229600" cy="5125800"/>
          </a:xfrm>
          <a:prstGeom prst="rect">
            <a:avLst/>
          </a:prstGeom>
        </p:spPr>
        <p:txBody>
          <a:bodyPr anchorCtr="0" anchor="t" bIns="45700" lIns="91425" spcFirstLastPara="1" rIns="91425" wrap="square" tIns="45700">
            <a:normAutofit/>
          </a:bodyPr>
          <a:lstStyle/>
          <a:p>
            <a:pPr indent="-336550" lvl="0" marL="457200" rtl="0" algn="just">
              <a:lnSpc>
                <a:spcPct val="90000"/>
              </a:lnSpc>
              <a:spcBef>
                <a:spcPts val="360"/>
              </a:spcBef>
              <a:spcAft>
                <a:spcPts val="0"/>
              </a:spcAft>
              <a:buSzPts val="1700"/>
              <a:buFont typeface="Times New Roman"/>
              <a:buChar char="●"/>
            </a:pPr>
            <a:r>
              <a:rPr lang="en-US" sz="3100">
                <a:latin typeface="Times New Roman"/>
                <a:ea typeface="Times New Roman"/>
                <a:cs typeface="Times New Roman"/>
                <a:sym typeface="Times New Roman"/>
              </a:rPr>
              <a:t>Normalization is the process of organizing the data in the database.</a:t>
            </a:r>
            <a:endParaRPr sz="3100">
              <a:latin typeface="Times New Roman"/>
              <a:ea typeface="Times New Roman"/>
              <a:cs typeface="Times New Roman"/>
              <a:sym typeface="Times New Roman"/>
            </a:endParaRPr>
          </a:p>
          <a:p>
            <a:pPr indent="0" lvl="0" marL="457200" rtl="0" algn="just">
              <a:lnSpc>
                <a:spcPct val="90000"/>
              </a:lnSpc>
              <a:spcBef>
                <a:spcPts val="360"/>
              </a:spcBef>
              <a:spcAft>
                <a:spcPts val="0"/>
              </a:spcAft>
              <a:buNone/>
            </a:pPr>
            <a:r>
              <a:t/>
            </a:r>
            <a:endParaRPr sz="3100">
              <a:latin typeface="Times New Roman"/>
              <a:ea typeface="Times New Roman"/>
              <a:cs typeface="Times New Roman"/>
              <a:sym typeface="Times New Roman"/>
            </a:endParaRPr>
          </a:p>
          <a:p>
            <a:pPr indent="-336550" lvl="0" marL="457200" rtl="0" algn="just">
              <a:lnSpc>
                <a:spcPct val="90000"/>
              </a:lnSpc>
              <a:spcBef>
                <a:spcPts val="360"/>
              </a:spcBef>
              <a:spcAft>
                <a:spcPts val="0"/>
              </a:spcAft>
              <a:buSzPts val="1700"/>
              <a:buFont typeface="Times New Roman"/>
              <a:buChar char="●"/>
            </a:pPr>
            <a:r>
              <a:rPr lang="en-US" sz="3100">
                <a:latin typeface="Times New Roman"/>
                <a:ea typeface="Times New Roman"/>
                <a:cs typeface="Times New Roman"/>
                <a:sym typeface="Times New Roman"/>
              </a:rPr>
              <a:t>Normalization is used to minimize the redundancy from a relation or set of relations. </a:t>
            </a:r>
            <a:endParaRPr sz="3100">
              <a:latin typeface="Times New Roman"/>
              <a:ea typeface="Times New Roman"/>
              <a:cs typeface="Times New Roman"/>
              <a:sym typeface="Times New Roman"/>
            </a:endParaRPr>
          </a:p>
          <a:p>
            <a:pPr indent="0" lvl="0" marL="457200" rtl="0" algn="just">
              <a:lnSpc>
                <a:spcPct val="90000"/>
              </a:lnSpc>
              <a:spcBef>
                <a:spcPts val="360"/>
              </a:spcBef>
              <a:spcAft>
                <a:spcPts val="0"/>
              </a:spcAft>
              <a:buNone/>
            </a:pPr>
            <a:r>
              <a:t/>
            </a:r>
            <a:endParaRPr sz="3100">
              <a:latin typeface="Times New Roman"/>
              <a:ea typeface="Times New Roman"/>
              <a:cs typeface="Times New Roman"/>
              <a:sym typeface="Times New Roman"/>
            </a:endParaRPr>
          </a:p>
          <a:p>
            <a:pPr indent="-336550" lvl="0" marL="457200" rtl="0" algn="just">
              <a:lnSpc>
                <a:spcPct val="90000"/>
              </a:lnSpc>
              <a:spcBef>
                <a:spcPts val="360"/>
              </a:spcBef>
              <a:spcAft>
                <a:spcPts val="0"/>
              </a:spcAft>
              <a:buSzPts val="1700"/>
              <a:buFont typeface="Times New Roman"/>
              <a:buChar char="●"/>
            </a:pPr>
            <a:r>
              <a:rPr lang="en-US" sz="3100">
                <a:latin typeface="Times New Roman"/>
                <a:ea typeface="Times New Roman"/>
                <a:cs typeface="Times New Roman"/>
                <a:sym typeface="Times New Roman"/>
              </a:rPr>
              <a:t>It is also used to eliminate undesirable characteristics like Insertion, Update, and Deletion Anomalies.</a:t>
            </a:r>
            <a:endParaRPr sz="3100">
              <a:latin typeface="Times New Roman"/>
              <a:ea typeface="Times New Roman"/>
              <a:cs typeface="Times New Roman"/>
              <a:sym typeface="Times New Roman"/>
            </a:endParaRPr>
          </a:p>
          <a:p>
            <a:pPr indent="0" lvl="0" marL="457200" rtl="0" algn="just">
              <a:lnSpc>
                <a:spcPct val="90000"/>
              </a:lnSpc>
              <a:spcBef>
                <a:spcPts val="360"/>
              </a:spcBef>
              <a:spcAft>
                <a:spcPts val="0"/>
              </a:spcAft>
              <a:buNone/>
            </a:pPr>
            <a:r>
              <a:t/>
            </a:r>
            <a:endParaRPr sz="31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5bad2f5722_0_130"/>
          <p:cNvSpPr txBox="1"/>
          <p:nvPr>
            <p:ph idx="1" type="body"/>
          </p:nvPr>
        </p:nvSpPr>
        <p:spPr>
          <a:xfrm>
            <a:off x="457200" y="774525"/>
            <a:ext cx="8229600" cy="5351700"/>
          </a:xfrm>
          <a:prstGeom prst="rect">
            <a:avLst/>
          </a:prstGeom>
        </p:spPr>
        <p:txBody>
          <a:bodyPr anchorCtr="0" anchor="t" bIns="45700" lIns="91425" spcFirstLastPara="1" rIns="91425" wrap="square" tIns="45700">
            <a:normAutofit/>
          </a:bodyPr>
          <a:lstStyle/>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Normalization divides the larger table into smaller and links them using relationships.</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The normal form is used to reduce redundancy from the database table.</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5bad2f5722_0_124"/>
          <p:cNvSpPr txBox="1"/>
          <p:nvPr>
            <p:ph type="title"/>
          </p:nvPr>
        </p:nvSpPr>
        <p:spPr>
          <a:xfrm>
            <a:off x="457200" y="126750"/>
            <a:ext cx="8229600" cy="675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sz="4200">
                <a:latin typeface="Times New Roman"/>
                <a:ea typeface="Times New Roman"/>
                <a:cs typeface="Times New Roman"/>
                <a:sym typeface="Times New Roman"/>
              </a:rPr>
              <a:t>Types of Normal Forms:</a:t>
            </a:r>
            <a:endParaRPr b="1" sz="4200">
              <a:latin typeface="Times New Roman"/>
              <a:ea typeface="Times New Roman"/>
              <a:cs typeface="Times New Roman"/>
              <a:sym typeface="Times New Roman"/>
            </a:endParaRPr>
          </a:p>
        </p:txBody>
      </p:sp>
      <p:sp>
        <p:nvSpPr>
          <p:cNvPr id="324" name="Google Shape;324;g15bad2f5722_0_124"/>
          <p:cNvSpPr txBox="1"/>
          <p:nvPr>
            <p:ph idx="1" type="body"/>
          </p:nvPr>
        </p:nvSpPr>
        <p:spPr>
          <a:xfrm>
            <a:off x="457200" y="1042075"/>
            <a:ext cx="8229600" cy="5506200"/>
          </a:xfrm>
          <a:prstGeom prst="rect">
            <a:avLst/>
          </a:prstGeom>
        </p:spPr>
        <p:txBody>
          <a:bodyPr anchorCtr="0" anchor="t" bIns="45700" lIns="91425" spcFirstLastPara="1" rIns="91425" wrap="square" tIns="45700">
            <a:normAutofit/>
          </a:bodyPr>
          <a:lstStyle/>
          <a:p>
            <a:pPr indent="-400050" lvl="0" marL="457200" rtl="0" algn="just">
              <a:spcBef>
                <a:spcPts val="360"/>
              </a:spcBef>
              <a:spcAft>
                <a:spcPts val="0"/>
              </a:spcAft>
              <a:buSzPts val="2700"/>
              <a:buFont typeface="Times New Roman"/>
              <a:buChar char="●"/>
            </a:pPr>
            <a:r>
              <a:rPr lang="en-US" sz="2700">
                <a:latin typeface="Times New Roman"/>
                <a:ea typeface="Times New Roman"/>
                <a:cs typeface="Times New Roman"/>
                <a:sym typeface="Times New Roman"/>
              </a:rPr>
              <a:t>Normalization works through a series of stages called Normal forms. </a:t>
            </a:r>
            <a:endParaRPr sz="2700">
              <a:latin typeface="Times New Roman"/>
              <a:ea typeface="Times New Roman"/>
              <a:cs typeface="Times New Roman"/>
              <a:sym typeface="Times New Roman"/>
            </a:endParaRPr>
          </a:p>
          <a:p>
            <a:pPr indent="-400050" lvl="0" marL="457200" rtl="0" algn="just">
              <a:spcBef>
                <a:spcPts val="0"/>
              </a:spcBef>
              <a:spcAft>
                <a:spcPts val="0"/>
              </a:spcAft>
              <a:buSzPts val="2700"/>
              <a:buFont typeface="Times New Roman"/>
              <a:buChar char="●"/>
            </a:pPr>
            <a:r>
              <a:rPr lang="en-US" sz="2700">
                <a:latin typeface="Times New Roman"/>
                <a:ea typeface="Times New Roman"/>
                <a:cs typeface="Times New Roman"/>
                <a:sym typeface="Times New Roman"/>
              </a:rPr>
              <a:t>The normal forms apply to individual relations. </a:t>
            </a:r>
            <a:endParaRPr sz="2700">
              <a:latin typeface="Times New Roman"/>
              <a:ea typeface="Times New Roman"/>
              <a:cs typeface="Times New Roman"/>
              <a:sym typeface="Times New Roman"/>
            </a:endParaRPr>
          </a:p>
          <a:p>
            <a:pPr indent="-400050" lvl="0" marL="457200" rtl="0" algn="just">
              <a:spcBef>
                <a:spcPts val="0"/>
              </a:spcBef>
              <a:spcAft>
                <a:spcPts val="0"/>
              </a:spcAft>
              <a:buSzPts val="2700"/>
              <a:buFont typeface="Times New Roman"/>
              <a:buChar char="●"/>
            </a:pPr>
            <a:r>
              <a:rPr lang="en-US" sz="2700">
                <a:latin typeface="Times New Roman"/>
                <a:ea typeface="Times New Roman"/>
                <a:cs typeface="Times New Roman"/>
                <a:sym typeface="Times New Roman"/>
              </a:rPr>
              <a:t>The relation is said to be in particular normal form if it satisfies constraints.</a:t>
            </a:r>
            <a:endParaRPr sz="2700">
              <a:latin typeface="Times New Roman"/>
              <a:ea typeface="Times New Roman"/>
              <a:cs typeface="Times New Roman"/>
              <a:sym typeface="Times New Roman"/>
            </a:endParaRPr>
          </a:p>
          <a:p>
            <a:pPr indent="0" lvl="0" marL="457200" rtl="0" algn="just">
              <a:spcBef>
                <a:spcPts val="360"/>
              </a:spcBef>
              <a:spcAft>
                <a:spcPts val="0"/>
              </a:spcAft>
              <a:buNone/>
            </a:pPr>
            <a:r>
              <a:t/>
            </a:r>
            <a:endParaRPr sz="2700">
              <a:latin typeface="Times New Roman"/>
              <a:ea typeface="Times New Roman"/>
              <a:cs typeface="Times New Roman"/>
              <a:sym typeface="Times New Roman"/>
            </a:endParaRPr>
          </a:p>
        </p:txBody>
      </p:sp>
      <p:pic>
        <p:nvPicPr>
          <p:cNvPr id="325" name="Google Shape;325;g15bad2f5722_0_124"/>
          <p:cNvPicPr preferRelativeResize="0"/>
          <p:nvPr/>
        </p:nvPicPr>
        <p:blipFill>
          <a:blip r:embed="rId3">
            <a:alphaModFix/>
          </a:blip>
          <a:stretch>
            <a:fillRect/>
          </a:stretch>
        </p:blipFill>
        <p:spPr>
          <a:xfrm>
            <a:off x="1062850" y="3224800"/>
            <a:ext cx="6905625" cy="3421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5bad2f5722_0_118"/>
          <p:cNvSpPr txBox="1"/>
          <p:nvPr>
            <p:ph type="title"/>
          </p:nvPr>
        </p:nvSpPr>
        <p:spPr>
          <a:xfrm>
            <a:off x="457200" y="211225"/>
            <a:ext cx="8229600" cy="802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First Normal Form (1NF)</a:t>
            </a:r>
            <a:endParaRPr b="1">
              <a:latin typeface="Times New Roman"/>
              <a:ea typeface="Times New Roman"/>
              <a:cs typeface="Times New Roman"/>
              <a:sym typeface="Times New Roman"/>
            </a:endParaRPr>
          </a:p>
        </p:txBody>
      </p:sp>
      <p:sp>
        <p:nvSpPr>
          <p:cNvPr id="332" name="Google Shape;332;g15bad2f5722_0_118"/>
          <p:cNvSpPr txBox="1"/>
          <p:nvPr>
            <p:ph idx="1" type="body"/>
          </p:nvPr>
        </p:nvSpPr>
        <p:spPr>
          <a:xfrm>
            <a:off x="267550" y="1600200"/>
            <a:ext cx="8533800" cy="5046600"/>
          </a:xfrm>
          <a:prstGeom prst="rect">
            <a:avLst/>
          </a:prstGeom>
        </p:spPr>
        <p:txBody>
          <a:bodyPr anchorCtr="0" anchor="t" bIns="45700" lIns="91425" spcFirstLastPara="1" rIns="91425" wrap="square" tIns="45700">
            <a:normAutofit lnSpcReduction="10000"/>
          </a:bodyPr>
          <a:lstStyle/>
          <a:p>
            <a:pPr indent="0" lvl="0" marL="0" rtl="0" algn="just">
              <a:spcBef>
                <a:spcPts val="360"/>
              </a:spcBef>
              <a:spcAft>
                <a:spcPts val="0"/>
              </a:spcAft>
              <a:buNone/>
            </a:pPr>
            <a:r>
              <a:rPr lang="en-US">
                <a:latin typeface="Times New Roman"/>
                <a:ea typeface="Times New Roman"/>
                <a:cs typeface="Times New Roman"/>
                <a:sym typeface="Times New Roman"/>
              </a:rPr>
              <a:t>For a table to be in the First Normal Form, it should follow the following 4 rules:</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419100" lvl="0" marL="457200" rtl="0" algn="just">
              <a:spcBef>
                <a:spcPts val="360"/>
              </a:spcBef>
              <a:spcAft>
                <a:spcPts val="0"/>
              </a:spcAft>
              <a:buSzPts val="3000"/>
              <a:buFont typeface="Times New Roman"/>
              <a:buChar char="•"/>
            </a:pPr>
            <a:r>
              <a:rPr lang="en-US" sz="3000">
                <a:latin typeface="Times New Roman"/>
                <a:ea typeface="Times New Roman"/>
                <a:cs typeface="Times New Roman"/>
                <a:sym typeface="Times New Roman"/>
              </a:rPr>
              <a:t>It should only have single(atomic) valued attributes/columns.</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US" sz="3000">
                <a:latin typeface="Times New Roman"/>
                <a:ea typeface="Times New Roman"/>
                <a:cs typeface="Times New Roman"/>
                <a:sym typeface="Times New Roman"/>
              </a:rPr>
              <a:t>Values stored in a column should be of the same domain</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US" sz="3000">
                <a:latin typeface="Times New Roman"/>
                <a:ea typeface="Times New Roman"/>
                <a:cs typeface="Times New Roman"/>
                <a:sym typeface="Times New Roman"/>
              </a:rPr>
              <a:t>All the columns in a table should have unique names.</a:t>
            </a:r>
            <a:endParaRPr sz="3000">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Char char="•"/>
            </a:pPr>
            <a:r>
              <a:rPr lang="en-US" sz="3000">
                <a:latin typeface="Times New Roman"/>
                <a:ea typeface="Times New Roman"/>
                <a:cs typeface="Times New Roman"/>
                <a:sym typeface="Times New Roman"/>
              </a:rPr>
              <a:t>And the order in which data is stored, does not matter.</a:t>
            </a:r>
            <a:endParaRPr sz="3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15b3d27458c_0_55"/>
          <p:cNvPicPr preferRelativeResize="0"/>
          <p:nvPr/>
        </p:nvPicPr>
        <p:blipFill>
          <a:blip r:embed="rId3">
            <a:alphaModFix/>
          </a:blip>
          <a:stretch>
            <a:fillRect/>
          </a:stretch>
        </p:blipFill>
        <p:spPr>
          <a:xfrm>
            <a:off x="1478346" y="691150"/>
            <a:ext cx="6650425" cy="5119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5bad2f5722_0_112"/>
          <p:cNvSpPr txBox="1"/>
          <p:nvPr>
            <p:ph type="title"/>
          </p:nvPr>
        </p:nvSpPr>
        <p:spPr>
          <a:xfrm>
            <a:off x="457200" y="274648"/>
            <a:ext cx="8229600" cy="922200"/>
          </a:xfrm>
          <a:prstGeom prst="rect">
            <a:avLst/>
          </a:prstGeom>
        </p:spPr>
        <p:txBody>
          <a:bodyPr anchorCtr="0" anchor="ctr" bIns="45700" lIns="91425" spcFirstLastPara="1" rIns="91425" wrap="square" tIns="45700">
            <a:normAutofit/>
          </a:bodyPr>
          <a:lstStyle/>
          <a:p>
            <a:pPr indent="0" lvl="0" marL="0" rtl="0" algn="ctr">
              <a:spcBef>
                <a:spcPts val="360"/>
              </a:spcBef>
              <a:spcAft>
                <a:spcPts val="0"/>
              </a:spcAft>
              <a:buClr>
                <a:schemeClr val="dk1"/>
              </a:buClr>
              <a:buSzPts val="1100"/>
              <a:buFont typeface="Arial"/>
              <a:buNone/>
            </a:pPr>
            <a:r>
              <a:rPr b="1" lang="en-US" sz="4200">
                <a:latin typeface="Times New Roman"/>
                <a:ea typeface="Times New Roman"/>
                <a:cs typeface="Times New Roman"/>
                <a:sym typeface="Times New Roman"/>
              </a:rPr>
              <a:t>Second Normal Form (2NF)</a:t>
            </a:r>
            <a:endParaRPr b="1" sz="4200">
              <a:latin typeface="Times New Roman"/>
              <a:ea typeface="Times New Roman"/>
              <a:cs typeface="Times New Roman"/>
              <a:sym typeface="Times New Roman"/>
            </a:endParaRPr>
          </a:p>
        </p:txBody>
      </p:sp>
      <p:sp>
        <p:nvSpPr>
          <p:cNvPr id="339" name="Google Shape;339;g15bad2f5722_0_11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For a table to be in the Second Normal Form,</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It should be in the First Normal form.</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And, it should not have Partial Dependency.</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5bad2f5722_0_10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300">
                <a:latin typeface="Times New Roman"/>
                <a:ea typeface="Times New Roman"/>
                <a:cs typeface="Times New Roman"/>
                <a:sym typeface="Times New Roman"/>
              </a:rPr>
              <a:t>Third Normal Form (3NF)</a:t>
            </a:r>
            <a:endParaRPr b="1" sz="4300">
              <a:latin typeface="Times New Roman"/>
              <a:ea typeface="Times New Roman"/>
              <a:cs typeface="Times New Roman"/>
              <a:sym typeface="Times New Roman"/>
            </a:endParaRPr>
          </a:p>
        </p:txBody>
      </p:sp>
      <p:sp>
        <p:nvSpPr>
          <p:cNvPr id="346" name="Google Shape;346;g15bad2f5722_0_10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a:p>
            <a:pPr indent="-342900" lvl="0" marL="457200" rtl="0" algn="just">
              <a:spcBef>
                <a:spcPts val="360"/>
              </a:spcBef>
              <a:spcAft>
                <a:spcPts val="0"/>
              </a:spcAft>
              <a:buSzPts val="1800"/>
              <a:buChar char="●"/>
            </a:pPr>
            <a:r>
              <a:rPr lang="en-US"/>
              <a:t>A table is said to be in the Third Normal Form when,</a:t>
            </a:r>
            <a:endParaRPr/>
          </a:p>
          <a:p>
            <a:pPr indent="0" lvl="0" marL="457200" rtl="0" algn="just">
              <a:spcBef>
                <a:spcPts val="360"/>
              </a:spcBef>
              <a:spcAft>
                <a:spcPts val="0"/>
              </a:spcAft>
              <a:buNone/>
            </a:pPr>
            <a:r>
              <a:t/>
            </a:r>
            <a:endParaRPr/>
          </a:p>
          <a:p>
            <a:pPr indent="-342900" lvl="0" marL="457200" rtl="0" algn="just">
              <a:spcBef>
                <a:spcPts val="360"/>
              </a:spcBef>
              <a:spcAft>
                <a:spcPts val="0"/>
              </a:spcAft>
              <a:buSzPts val="1800"/>
              <a:buChar char="●"/>
            </a:pPr>
            <a:r>
              <a:rPr lang="en-US"/>
              <a:t>It is in the Second Normal form.</a:t>
            </a:r>
            <a:endParaRPr/>
          </a:p>
          <a:p>
            <a:pPr indent="0" lvl="0" marL="457200" rtl="0" algn="just">
              <a:spcBef>
                <a:spcPts val="360"/>
              </a:spcBef>
              <a:spcAft>
                <a:spcPts val="0"/>
              </a:spcAft>
              <a:buNone/>
            </a:pPr>
            <a:r>
              <a:t/>
            </a:r>
            <a:endParaRPr/>
          </a:p>
          <a:p>
            <a:pPr indent="-342900" lvl="0" marL="457200" rtl="0" algn="just">
              <a:spcBef>
                <a:spcPts val="360"/>
              </a:spcBef>
              <a:spcAft>
                <a:spcPts val="0"/>
              </a:spcAft>
              <a:buSzPts val="1800"/>
              <a:buChar char="●"/>
            </a:pPr>
            <a:r>
              <a:rPr lang="en-US"/>
              <a:t>And, it doesn't have Transitive Dependency.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5bad2f5722_0_100"/>
          <p:cNvSpPr txBox="1"/>
          <p:nvPr>
            <p:ph type="title"/>
          </p:nvPr>
        </p:nvSpPr>
        <p:spPr>
          <a:xfrm>
            <a:off x="457200" y="98575"/>
            <a:ext cx="8229600" cy="788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US" sz="3659">
                <a:latin typeface="Times New Roman"/>
                <a:ea typeface="Times New Roman"/>
                <a:cs typeface="Times New Roman"/>
                <a:sym typeface="Times New Roman"/>
              </a:rPr>
              <a:t>Boyce and Codd Normal Form (BCNF)</a:t>
            </a:r>
            <a:endParaRPr b="1" sz="3659">
              <a:latin typeface="Times New Roman"/>
              <a:ea typeface="Times New Roman"/>
              <a:cs typeface="Times New Roman"/>
              <a:sym typeface="Times New Roman"/>
            </a:endParaRPr>
          </a:p>
        </p:txBody>
      </p:sp>
      <p:sp>
        <p:nvSpPr>
          <p:cNvPr id="353" name="Google Shape;353;g15bad2f5722_0_100"/>
          <p:cNvSpPr txBox="1"/>
          <p:nvPr>
            <p:ph idx="1" type="body"/>
          </p:nvPr>
        </p:nvSpPr>
        <p:spPr>
          <a:xfrm>
            <a:off x="457200" y="1126575"/>
            <a:ext cx="8400600" cy="5520000"/>
          </a:xfrm>
          <a:prstGeom prst="rect">
            <a:avLst/>
          </a:prstGeom>
        </p:spPr>
        <p:txBody>
          <a:bodyPr anchorCtr="0" anchor="t" bIns="45700" lIns="91425" spcFirstLastPara="1" rIns="91425" wrap="square" tIns="45700">
            <a:normAutofit lnSpcReduction="10000"/>
          </a:bodyPr>
          <a:lstStyle/>
          <a:p>
            <a:pPr indent="-412750" lvl="0" marL="457200" rtl="0" algn="just">
              <a:lnSpc>
                <a:spcPct val="80000"/>
              </a:lnSpc>
              <a:spcBef>
                <a:spcPts val="360"/>
              </a:spcBef>
              <a:spcAft>
                <a:spcPts val="0"/>
              </a:spcAft>
              <a:buSzPts val="2900"/>
              <a:buFont typeface="Times New Roman"/>
              <a:buChar char="•"/>
            </a:pPr>
            <a:r>
              <a:rPr lang="en-US" sz="2900">
                <a:latin typeface="Times New Roman"/>
                <a:ea typeface="Times New Roman"/>
                <a:cs typeface="Times New Roman"/>
                <a:sym typeface="Times New Roman"/>
              </a:rPr>
              <a:t>Boyce and Codd Normal Form is a higher version of the Third Normal form. </a:t>
            </a:r>
            <a:endParaRPr sz="2900">
              <a:latin typeface="Times New Roman"/>
              <a:ea typeface="Times New Roman"/>
              <a:cs typeface="Times New Roman"/>
              <a:sym typeface="Times New Roman"/>
            </a:endParaRPr>
          </a:p>
          <a:p>
            <a:pPr indent="0" lvl="0" marL="457200" rtl="0" algn="just">
              <a:lnSpc>
                <a:spcPct val="80000"/>
              </a:lnSpc>
              <a:spcBef>
                <a:spcPts val="360"/>
              </a:spcBef>
              <a:spcAft>
                <a:spcPts val="0"/>
              </a:spcAft>
              <a:buNone/>
            </a:pPr>
            <a:r>
              <a:t/>
            </a:r>
            <a:endParaRPr sz="2900">
              <a:latin typeface="Times New Roman"/>
              <a:ea typeface="Times New Roman"/>
              <a:cs typeface="Times New Roman"/>
              <a:sym typeface="Times New Roman"/>
            </a:endParaRPr>
          </a:p>
          <a:p>
            <a:pPr indent="-412750" lvl="0" marL="457200" rtl="0" algn="just">
              <a:lnSpc>
                <a:spcPct val="80000"/>
              </a:lnSpc>
              <a:spcBef>
                <a:spcPts val="360"/>
              </a:spcBef>
              <a:spcAft>
                <a:spcPts val="0"/>
              </a:spcAft>
              <a:buSzPts val="2900"/>
              <a:buFont typeface="Times New Roman"/>
              <a:buChar char="•"/>
            </a:pPr>
            <a:r>
              <a:rPr lang="en-US" sz="2900">
                <a:latin typeface="Times New Roman"/>
                <a:ea typeface="Times New Roman"/>
                <a:cs typeface="Times New Roman"/>
                <a:sym typeface="Times New Roman"/>
              </a:rPr>
              <a:t>This form deals with certain type of anomaly that is not handled by 3NF. </a:t>
            </a:r>
            <a:endParaRPr sz="2900">
              <a:latin typeface="Times New Roman"/>
              <a:ea typeface="Times New Roman"/>
              <a:cs typeface="Times New Roman"/>
              <a:sym typeface="Times New Roman"/>
            </a:endParaRPr>
          </a:p>
          <a:p>
            <a:pPr indent="0" lvl="0" marL="457200" rtl="0" algn="just">
              <a:lnSpc>
                <a:spcPct val="80000"/>
              </a:lnSpc>
              <a:spcBef>
                <a:spcPts val="360"/>
              </a:spcBef>
              <a:spcAft>
                <a:spcPts val="0"/>
              </a:spcAft>
              <a:buNone/>
            </a:pPr>
            <a:r>
              <a:t/>
            </a:r>
            <a:endParaRPr sz="2900">
              <a:latin typeface="Times New Roman"/>
              <a:ea typeface="Times New Roman"/>
              <a:cs typeface="Times New Roman"/>
              <a:sym typeface="Times New Roman"/>
            </a:endParaRPr>
          </a:p>
          <a:p>
            <a:pPr indent="-412750" lvl="0" marL="457200" rtl="0" algn="just">
              <a:lnSpc>
                <a:spcPct val="80000"/>
              </a:lnSpc>
              <a:spcBef>
                <a:spcPts val="360"/>
              </a:spcBef>
              <a:spcAft>
                <a:spcPts val="0"/>
              </a:spcAft>
              <a:buSzPts val="2900"/>
              <a:buFont typeface="Times New Roman"/>
              <a:buChar char="•"/>
            </a:pPr>
            <a:r>
              <a:rPr lang="en-US" sz="2900">
                <a:latin typeface="Times New Roman"/>
                <a:ea typeface="Times New Roman"/>
                <a:cs typeface="Times New Roman"/>
                <a:sym typeface="Times New Roman"/>
              </a:rPr>
              <a:t>A 3NF table which does not have multiple overlapping candidate keys is said to be in BCNF. </a:t>
            </a:r>
            <a:endParaRPr sz="2900">
              <a:latin typeface="Times New Roman"/>
              <a:ea typeface="Times New Roman"/>
              <a:cs typeface="Times New Roman"/>
              <a:sym typeface="Times New Roman"/>
            </a:endParaRPr>
          </a:p>
          <a:p>
            <a:pPr indent="0" lvl="0" marL="457200" rtl="0" algn="just">
              <a:lnSpc>
                <a:spcPct val="80000"/>
              </a:lnSpc>
              <a:spcBef>
                <a:spcPts val="360"/>
              </a:spcBef>
              <a:spcAft>
                <a:spcPts val="0"/>
              </a:spcAft>
              <a:buNone/>
            </a:pPr>
            <a:r>
              <a:t/>
            </a:r>
            <a:endParaRPr sz="2900">
              <a:latin typeface="Times New Roman"/>
              <a:ea typeface="Times New Roman"/>
              <a:cs typeface="Times New Roman"/>
              <a:sym typeface="Times New Roman"/>
            </a:endParaRPr>
          </a:p>
          <a:p>
            <a:pPr indent="-412750" lvl="0" marL="457200" rtl="0" algn="just">
              <a:lnSpc>
                <a:spcPct val="80000"/>
              </a:lnSpc>
              <a:spcBef>
                <a:spcPts val="360"/>
              </a:spcBef>
              <a:spcAft>
                <a:spcPts val="0"/>
              </a:spcAft>
              <a:buSzPts val="2900"/>
              <a:buFont typeface="Times New Roman"/>
              <a:buChar char="•"/>
            </a:pPr>
            <a:r>
              <a:rPr lang="en-US" sz="2900">
                <a:latin typeface="Times New Roman"/>
                <a:ea typeface="Times New Roman"/>
                <a:cs typeface="Times New Roman"/>
                <a:sym typeface="Times New Roman"/>
              </a:rPr>
              <a:t>For a table to be in BCNF, following conditions must be satisfied:</a:t>
            </a:r>
            <a:endParaRPr sz="2900">
              <a:latin typeface="Times New Roman"/>
              <a:ea typeface="Times New Roman"/>
              <a:cs typeface="Times New Roman"/>
              <a:sym typeface="Times New Roman"/>
            </a:endParaRPr>
          </a:p>
          <a:p>
            <a:pPr indent="0" lvl="0" marL="457200" rtl="0" algn="just">
              <a:lnSpc>
                <a:spcPct val="80000"/>
              </a:lnSpc>
              <a:spcBef>
                <a:spcPts val="360"/>
              </a:spcBef>
              <a:spcAft>
                <a:spcPts val="0"/>
              </a:spcAft>
              <a:buNone/>
            </a:pPr>
            <a:r>
              <a:t/>
            </a:r>
            <a:endParaRPr sz="2900">
              <a:latin typeface="Times New Roman"/>
              <a:ea typeface="Times New Roman"/>
              <a:cs typeface="Times New Roman"/>
              <a:sym typeface="Times New Roman"/>
            </a:endParaRPr>
          </a:p>
          <a:p>
            <a:pPr indent="-412750" lvl="1" marL="914400" rtl="0" algn="just">
              <a:lnSpc>
                <a:spcPct val="80000"/>
              </a:lnSpc>
              <a:spcBef>
                <a:spcPts val="360"/>
              </a:spcBef>
              <a:spcAft>
                <a:spcPts val="0"/>
              </a:spcAft>
              <a:buSzPts val="2900"/>
              <a:buFont typeface="Times New Roman"/>
              <a:buChar char="–"/>
            </a:pPr>
            <a:r>
              <a:rPr lang="en-US" sz="2900">
                <a:latin typeface="Times New Roman"/>
                <a:ea typeface="Times New Roman"/>
                <a:cs typeface="Times New Roman"/>
                <a:sym typeface="Times New Roman"/>
              </a:rPr>
              <a:t>R must be in 3rd Normal Form</a:t>
            </a:r>
            <a:endParaRPr sz="2900">
              <a:latin typeface="Times New Roman"/>
              <a:ea typeface="Times New Roman"/>
              <a:cs typeface="Times New Roman"/>
              <a:sym typeface="Times New Roman"/>
            </a:endParaRPr>
          </a:p>
          <a:p>
            <a:pPr indent="-412750" lvl="1" marL="914400" rtl="0" algn="just">
              <a:lnSpc>
                <a:spcPct val="80000"/>
              </a:lnSpc>
              <a:spcBef>
                <a:spcPts val="0"/>
              </a:spcBef>
              <a:spcAft>
                <a:spcPts val="0"/>
              </a:spcAft>
              <a:buSzPts val="2900"/>
              <a:buFont typeface="Times New Roman"/>
              <a:buChar char="–"/>
            </a:pPr>
            <a:r>
              <a:rPr lang="en-US" sz="2900">
                <a:latin typeface="Times New Roman"/>
                <a:ea typeface="Times New Roman"/>
                <a:cs typeface="Times New Roman"/>
                <a:sym typeface="Times New Roman"/>
              </a:rPr>
              <a:t>for each functional dependency ( X → Y ), X should be a super Key.</a:t>
            </a:r>
            <a:endParaRPr sz="29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5bad2f5722_0_94"/>
          <p:cNvSpPr txBox="1"/>
          <p:nvPr>
            <p:ph type="title"/>
          </p:nvPr>
        </p:nvSpPr>
        <p:spPr>
          <a:xfrm>
            <a:off x="457200" y="274647"/>
            <a:ext cx="8229600" cy="809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Fourth Normal Form (4NF)</a:t>
            </a:r>
            <a:endParaRPr b="1">
              <a:latin typeface="Times New Roman"/>
              <a:ea typeface="Times New Roman"/>
              <a:cs typeface="Times New Roman"/>
              <a:sym typeface="Times New Roman"/>
            </a:endParaRPr>
          </a:p>
        </p:txBody>
      </p:sp>
      <p:sp>
        <p:nvSpPr>
          <p:cNvPr id="360" name="Google Shape;360;g15bad2f5722_0_9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9250" lvl="0" marL="457200" rtl="0" algn="just">
              <a:spcBef>
                <a:spcPts val="360"/>
              </a:spcBef>
              <a:spcAft>
                <a:spcPts val="0"/>
              </a:spcAft>
              <a:buSzPts val="1900"/>
              <a:buFont typeface="Times New Roman"/>
              <a:buChar char="●"/>
            </a:pPr>
            <a:r>
              <a:rPr lang="en-US" sz="3300">
                <a:latin typeface="Times New Roman"/>
                <a:ea typeface="Times New Roman"/>
                <a:cs typeface="Times New Roman"/>
                <a:sym typeface="Times New Roman"/>
              </a:rPr>
              <a:t>A table is said to be in the Fourth Normal Form when,</a:t>
            </a:r>
            <a:endParaRPr sz="3300">
              <a:latin typeface="Times New Roman"/>
              <a:ea typeface="Times New Roman"/>
              <a:cs typeface="Times New Roman"/>
              <a:sym typeface="Times New Roman"/>
            </a:endParaRPr>
          </a:p>
          <a:p>
            <a:pPr indent="0" lvl="0" marL="457200" rtl="0" algn="just">
              <a:spcBef>
                <a:spcPts val="360"/>
              </a:spcBef>
              <a:spcAft>
                <a:spcPts val="0"/>
              </a:spcAft>
              <a:buNone/>
            </a:pPr>
            <a:r>
              <a:t/>
            </a:r>
            <a:endParaRPr sz="3300">
              <a:latin typeface="Times New Roman"/>
              <a:ea typeface="Times New Roman"/>
              <a:cs typeface="Times New Roman"/>
              <a:sym typeface="Times New Roman"/>
            </a:endParaRPr>
          </a:p>
          <a:p>
            <a:pPr indent="-349250" lvl="1" marL="914400" rtl="0" algn="just">
              <a:spcBef>
                <a:spcPts val="360"/>
              </a:spcBef>
              <a:spcAft>
                <a:spcPts val="0"/>
              </a:spcAft>
              <a:buSzPts val="1900"/>
              <a:buFont typeface="Times New Roman"/>
              <a:buChar char="○"/>
            </a:pPr>
            <a:r>
              <a:rPr lang="en-US" sz="2900">
                <a:latin typeface="Times New Roman"/>
                <a:ea typeface="Times New Roman"/>
                <a:cs typeface="Times New Roman"/>
                <a:sym typeface="Times New Roman"/>
              </a:rPr>
              <a:t>It is in the Boyce-Codd Normal Form.</a:t>
            </a:r>
            <a:endParaRPr sz="2900">
              <a:latin typeface="Times New Roman"/>
              <a:ea typeface="Times New Roman"/>
              <a:cs typeface="Times New Roman"/>
              <a:sym typeface="Times New Roman"/>
            </a:endParaRPr>
          </a:p>
          <a:p>
            <a:pPr indent="0" lvl="0" marL="914400" rtl="0" algn="just">
              <a:spcBef>
                <a:spcPts val="360"/>
              </a:spcBef>
              <a:spcAft>
                <a:spcPts val="0"/>
              </a:spcAft>
              <a:buNone/>
            </a:pPr>
            <a:r>
              <a:t/>
            </a:r>
            <a:endParaRPr sz="3300">
              <a:latin typeface="Times New Roman"/>
              <a:ea typeface="Times New Roman"/>
              <a:cs typeface="Times New Roman"/>
              <a:sym typeface="Times New Roman"/>
            </a:endParaRPr>
          </a:p>
          <a:p>
            <a:pPr indent="-349250" lvl="1" marL="914400" rtl="0" algn="just">
              <a:spcBef>
                <a:spcPts val="360"/>
              </a:spcBef>
              <a:spcAft>
                <a:spcPts val="0"/>
              </a:spcAft>
              <a:buSzPts val="1900"/>
              <a:buFont typeface="Times New Roman"/>
              <a:buChar char="○"/>
            </a:pPr>
            <a:r>
              <a:rPr lang="en-US" sz="2900">
                <a:latin typeface="Times New Roman"/>
                <a:ea typeface="Times New Roman"/>
                <a:cs typeface="Times New Roman"/>
                <a:sym typeface="Times New Roman"/>
              </a:rPr>
              <a:t>It doesn't have Multi-Valued Dependency.</a:t>
            </a:r>
            <a:endParaRPr sz="29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5c5c3ba730_0_60"/>
          <p:cNvSpPr txBox="1"/>
          <p:nvPr>
            <p:ph type="title"/>
          </p:nvPr>
        </p:nvSpPr>
        <p:spPr>
          <a:xfrm>
            <a:off x="457200" y="168975"/>
            <a:ext cx="8229600" cy="87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BCNF Example 1</a:t>
            </a:r>
            <a:endParaRPr b="1">
              <a:latin typeface="Times New Roman"/>
              <a:ea typeface="Times New Roman"/>
              <a:cs typeface="Times New Roman"/>
              <a:sym typeface="Times New Roman"/>
            </a:endParaRPr>
          </a:p>
        </p:txBody>
      </p:sp>
      <p:sp>
        <p:nvSpPr>
          <p:cNvPr id="367" name="Google Shape;367;g15c5c3ba730_0_60"/>
          <p:cNvSpPr txBox="1"/>
          <p:nvPr>
            <p:ph idx="1" type="body"/>
          </p:nvPr>
        </p:nvSpPr>
        <p:spPr>
          <a:xfrm>
            <a:off x="457200" y="1605375"/>
            <a:ext cx="8229600" cy="4985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Consider the following table (St_Maj_Adv).</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pic>
        <p:nvPicPr>
          <p:cNvPr id="368" name="Google Shape;368;g15c5c3ba730_0_60"/>
          <p:cNvPicPr preferRelativeResize="0"/>
          <p:nvPr/>
        </p:nvPicPr>
        <p:blipFill>
          <a:blip r:embed="rId3">
            <a:alphaModFix/>
          </a:blip>
          <a:stretch>
            <a:fillRect/>
          </a:stretch>
        </p:blipFill>
        <p:spPr>
          <a:xfrm>
            <a:off x="2108200" y="2727650"/>
            <a:ext cx="4552650" cy="3036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5c5c3ba730_0_54"/>
          <p:cNvSpPr txBox="1"/>
          <p:nvPr>
            <p:ph idx="1" type="body"/>
          </p:nvPr>
        </p:nvSpPr>
        <p:spPr>
          <a:xfrm>
            <a:off x="457200" y="563275"/>
            <a:ext cx="8229600" cy="5562900"/>
          </a:xfrm>
          <a:prstGeom prst="rect">
            <a:avLst/>
          </a:prstGeom>
        </p:spPr>
        <p:txBody>
          <a:bodyPr anchorCtr="0" anchor="t" bIns="45700" lIns="91425" spcFirstLastPara="1" rIns="91425" wrap="square" tIns="45700">
            <a:normAutofit/>
          </a:bodyPr>
          <a:lstStyle/>
          <a:p>
            <a:pPr indent="0" lvl="0" marL="0" rtl="0" algn="just">
              <a:lnSpc>
                <a:spcPct val="90000"/>
              </a:lnSpc>
              <a:spcBef>
                <a:spcPts val="360"/>
              </a:spcBef>
              <a:spcAft>
                <a:spcPts val="0"/>
              </a:spcAft>
              <a:buNone/>
            </a:pPr>
            <a:r>
              <a:rPr lang="en-US" sz="3100">
                <a:latin typeface="Times New Roman"/>
                <a:ea typeface="Times New Roman"/>
                <a:cs typeface="Times New Roman"/>
                <a:sym typeface="Times New Roman"/>
              </a:rPr>
              <a:t>The semantic rules (business rules applied to the database) for this table are:</a:t>
            </a:r>
            <a:endParaRPr sz="3100">
              <a:latin typeface="Times New Roman"/>
              <a:ea typeface="Times New Roman"/>
              <a:cs typeface="Times New Roman"/>
              <a:sym typeface="Times New Roman"/>
            </a:endParaRPr>
          </a:p>
          <a:p>
            <a:pPr indent="0" lvl="0" marL="0" rtl="0" algn="just">
              <a:lnSpc>
                <a:spcPct val="90000"/>
              </a:lnSpc>
              <a:spcBef>
                <a:spcPts val="360"/>
              </a:spcBef>
              <a:spcAft>
                <a:spcPts val="0"/>
              </a:spcAft>
              <a:buNone/>
            </a:pPr>
            <a:r>
              <a:t/>
            </a:r>
            <a:endParaRPr sz="3100">
              <a:latin typeface="Times New Roman"/>
              <a:ea typeface="Times New Roman"/>
              <a:cs typeface="Times New Roman"/>
              <a:sym typeface="Times New Roman"/>
            </a:endParaRPr>
          </a:p>
          <a:p>
            <a:pPr indent="-425450" lvl="0" marL="457200" rtl="0" algn="just">
              <a:lnSpc>
                <a:spcPct val="90000"/>
              </a:lnSpc>
              <a:spcBef>
                <a:spcPts val="360"/>
              </a:spcBef>
              <a:spcAft>
                <a:spcPts val="0"/>
              </a:spcAft>
              <a:buSzPts val="3100"/>
              <a:buFont typeface="Times New Roman"/>
              <a:buChar char="●"/>
            </a:pPr>
            <a:r>
              <a:rPr lang="en-US" sz="3100">
                <a:latin typeface="Times New Roman"/>
                <a:ea typeface="Times New Roman"/>
                <a:cs typeface="Times New Roman"/>
                <a:sym typeface="Times New Roman"/>
              </a:rPr>
              <a:t>Each Student may major in several subjects.</a:t>
            </a:r>
            <a:endParaRPr sz="3100">
              <a:latin typeface="Times New Roman"/>
              <a:ea typeface="Times New Roman"/>
              <a:cs typeface="Times New Roman"/>
              <a:sym typeface="Times New Roman"/>
            </a:endParaRPr>
          </a:p>
          <a:p>
            <a:pPr indent="-425450" lvl="0" marL="457200" rtl="0" algn="just">
              <a:lnSpc>
                <a:spcPct val="90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For each Major, a given Student has only one Advisor.</a:t>
            </a:r>
            <a:endParaRPr sz="3100">
              <a:latin typeface="Times New Roman"/>
              <a:ea typeface="Times New Roman"/>
              <a:cs typeface="Times New Roman"/>
              <a:sym typeface="Times New Roman"/>
            </a:endParaRPr>
          </a:p>
          <a:p>
            <a:pPr indent="-425450" lvl="0" marL="457200" rtl="0" algn="just">
              <a:lnSpc>
                <a:spcPct val="90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Each Major has several Advisors.</a:t>
            </a:r>
            <a:endParaRPr sz="3100">
              <a:latin typeface="Times New Roman"/>
              <a:ea typeface="Times New Roman"/>
              <a:cs typeface="Times New Roman"/>
              <a:sym typeface="Times New Roman"/>
            </a:endParaRPr>
          </a:p>
          <a:p>
            <a:pPr indent="-425450" lvl="0" marL="457200" rtl="0" algn="just">
              <a:lnSpc>
                <a:spcPct val="90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Each Advisor advises only one Major.</a:t>
            </a:r>
            <a:endParaRPr sz="3100">
              <a:latin typeface="Times New Roman"/>
              <a:ea typeface="Times New Roman"/>
              <a:cs typeface="Times New Roman"/>
              <a:sym typeface="Times New Roman"/>
            </a:endParaRPr>
          </a:p>
          <a:p>
            <a:pPr indent="-425450" lvl="0" marL="457200" rtl="0" algn="just">
              <a:lnSpc>
                <a:spcPct val="90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Each Advisor advises several Students in one Major.</a:t>
            </a:r>
            <a:endParaRPr sz="3100">
              <a:latin typeface="Times New Roman"/>
              <a:ea typeface="Times New Roman"/>
              <a:cs typeface="Times New Roman"/>
              <a:sym typeface="Times New Roman"/>
            </a:endParaRPr>
          </a:p>
          <a:p>
            <a:pPr indent="0" lvl="0" marL="457200" rtl="0" algn="just">
              <a:lnSpc>
                <a:spcPct val="90000"/>
              </a:lnSpc>
              <a:spcBef>
                <a:spcPts val="360"/>
              </a:spcBef>
              <a:spcAft>
                <a:spcPts val="0"/>
              </a:spcAft>
              <a:buNone/>
            </a:pPr>
            <a:r>
              <a:t/>
            </a:r>
            <a:endParaRPr sz="31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5c5c3ba730_0_48"/>
          <p:cNvSpPr txBox="1"/>
          <p:nvPr>
            <p:ph idx="1" type="body"/>
          </p:nvPr>
        </p:nvSpPr>
        <p:spPr>
          <a:xfrm>
            <a:off x="457200" y="971675"/>
            <a:ext cx="8229600" cy="5154600"/>
          </a:xfrm>
          <a:prstGeom prst="rect">
            <a:avLst/>
          </a:prstGeom>
        </p:spPr>
        <p:txBody>
          <a:bodyPr anchorCtr="0" anchor="t" bIns="45700" lIns="91425" spcFirstLastPara="1" rIns="91425" wrap="square" tIns="45700">
            <a:normAutofit/>
          </a:bodyPr>
          <a:lstStyle/>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The functional dependencies for this table are listed below.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a:latin typeface="Times New Roman"/>
                <a:ea typeface="Times New Roman"/>
                <a:cs typeface="Times New Roman"/>
                <a:sym typeface="Times New Roman"/>
              </a:rPr>
              <a:t>The first one is a candidate key; the second is not.</a:t>
            </a:r>
            <a:endParaRPr>
              <a:latin typeface="Times New Roman"/>
              <a:ea typeface="Times New Roman"/>
              <a:cs typeface="Times New Roman"/>
              <a:sym typeface="Times New Roman"/>
            </a:endParaRPr>
          </a:p>
          <a:p>
            <a:pPr indent="0" lvl="0" marL="0" rtl="0" algn="just">
              <a:spcBef>
                <a:spcPts val="360"/>
              </a:spcBef>
              <a:spcAft>
                <a:spcPts val="0"/>
              </a:spcAft>
              <a:buNone/>
            </a:pPr>
            <a:r>
              <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Student_id, Major ——&gt;  Advisor</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Advisor  ——&gt;  Major</a:t>
            </a:r>
            <a:endParaRPr>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5c5c3ba730_0_42"/>
          <p:cNvSpPr txBox="1"/>
          <p:nvPr>
            <p:ph idx="1" type="body"/>
          </p:nvPr>
        </p:nvSpPr>
        <p:spPr>
          <a:xfrm>
            <a:off x="457200" y="718200"/>
            <a:ext cx="8229600" cy="5408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Anomalies for this table include:</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342900" lvl="0" marL="9144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Delete – student deletes advisor info</a:t>
            </a:r>
            <a:endParaRPr>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US">
                <a:latin typeface="Times New Roman"/>
                <a:ea typeface="Times New Roman"/>
                <a:cs typeface="Times New Roman"/>
                <a:sym typeface="Times New Roman"/>
              </a:rPr>
              <a:t>Insert – a new advisor needs a student</a:t>
            </a:r>
            <a:endParaRPr>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US">
                <a:latin typeface="Times New Roman"/>
                <a:ea typeface="Times New Roman"/>
                <a:cs typeface="Times New Roman"/>
                <a:sym typeface="Times New Roman"/>
              </a:rPr>
              <a:t>Update – inconsistencies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a:latin typeface="Times New Roman"/>
                <a:ea typeface="Times New Roman"/>
                <a:cs typeface="Times New Roman"/>
                <a:sym typeface="Times New Roman"/>
              </a:rPr>
              <a:t>PK can be Student_id, Major or Student_id, Advisor.</a:t>
            </a:r>
            <a:endParaRPr>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5c5c3ba730_0_36"/>
          <p:cNvSpPr txBox="1"/>
          <p:nvPr>
            <p:ph idx="1" type="body"/>
          </p:nvPr>
        </p:nvSpPr>
        <p:spPr>
          <a:xfrm>
            <a:off x="457200" y="1070250"/>
            <a:ext cx="8229600" cy="5055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To reduce the St_Maj_Adv relation to BCNF, you create two new tables: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St_Adv (Student_id, Advisor)</a:t>
            </a:r>
            <a:endParaRPr/>
          </a:p>
          <a:p>
            <a:pPr indent="0" lvl="0" marL="0" rtl="0" algn="l">
              <a:spcBef>
                <a:spcPts val="360"/>
              </a:spcBef>
              <a:spcAft>
                <a:spcPts val="0"/>
              </a:spcAft>
              <a:buNone/>
            </a:pPr>
            <a:r>
              <a:rPr lang="en-US"/>
              <a:t>Adv_Maj (Advisor, Major)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g15c5c3ba730_0_30"/>
          <p:cNvPicPr preferRelativeResize="0"/>
          <p:nvPr/>
        </p:nvPicPr>
        <p:blipFill>
          <a:blip r:embed="rId3">
            <a:alphaModFix/>
          </a:blip>
          <a:stretch>
            <a:fillRect/>
          </a:stretch>
        </p:blipFill>
        <p:spPr>
          <a:xfrm>
            <a:off x="886325" y="1772850"/>
            <a:ext cx="3450975" cy="3845925"/>
          </a:xfrm>
          <a:prstGeom prst="rect">
            <a:avLst/>
          </a:prstGeom>
          <a:noFill/>
          <a:ln>
            <a:noFill/>
          </a:ln>
        </p:spPr>
      </p:pic>
      <p:pic>
        <p:nvPicPr>
          <p:cNvPr id="399" name="Google Shape;399;g15c5c3ba730_0_30"/>
          <p:cNvPicPr preferRelativeResize="0"/>
          <p:nvPr/>
        </p:nvPicPr>
        <p:blipFill>
          <a:blip r:embed="rId4">
            <a:alphaModFix/>
          </a:blip>
          <a:stretch>
            <a:fillRect/>
          </a:stretch>
        </p:blipFill>
        <p:spPr>
          <a:xfrm>
            <a:off x="5083650" y="1252525"/>
            <a:ext cx="3322750" cy="470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5b3d27458c_0_49"/>
          <p:cNvSpPr txBox="1"/>
          <p:nvPr>
            <p:ph idx="1" type="body"/>
          </p:nvPr>
        </p:nvSpPr>
        <p:spPr>
          <a:xfrm>
            <a:off x="457200" y="187000"/>
            <a:ext cx="8229600" cy="6348300"/>
          </a:xfrm>
          <a:prstGeom prst="rect">
            <a:avLst/>
          </a:prstGeom>
        </p:spPr>
        <p:txBody>
          <a:bodyPr anchorCtr="0" anchor="t" bIns="45700" lIns="91425" spcFirstLastPara="1" rIns="91425" wrap="square" tIns="45700">
            <a:normAutofit/>
          </a:bodyPr>
          <a:lstStyle/>
          <a:p>
            <a:pPr indent="-476250" lvl="0" marL="457200" rtl="0" algn="just">
              <a:spcBef>
                <a:spcPts val="360"/>
              </a:spcBef>
              <a:spcAft>
                <a:spcPts val="0"/>
              </a:spcAft>
              <a:buSzPts val="3900"/>
              <a:buFont typeface="Times New Roman"/>
              <a:buChar char="•"/>
            </a:pPr>
            <a:r>
              <a:rPr lang="en-US" sz="3900">
                <a:latin typeface="Times New Roman"/>
                <a:ea typeface="Times New Roman"/>
                <a:cs typeface="Times New Roman"/>
                <a:sym typeface="Times New Roman"/>
              </a:rPr>
              <a:t>A tuple in the EMP_DEPT relation</a:t>
            </a:r>
            <a:endParaRPr sz="3900">
              <a:latin typeface="Times New Roman"/>
              <a:ea typeface="Times New Roman"/>
              <a:cs typeface="Times New Roman"/>
              <a:sym typeface="Times New Roman"/>
            </a:endParaRPr>
          </a:p>
          <a:p>
            <a:pPr indent="0" lvl="0" marL="457200" rtl="0" algn="just">
              <a:spcBef>
                <a:spcPts val="360"/>
              </a:spcBef>
              <a:spcAft>
                <a:spcPts val="0"/>
              </a:spcAft>
              <a:buNone/>
            </a:pPr>
            <a:r>
              <a:rPr lang="en-US" sz="3900">
                <a:latin typeface="Times New Roman"/>
                <a:ea typeface="Times New Roman"/>
                <a:cs typeface="Times New Roman"/>
                <a:sym typeface="Times New Roman"/>
              </a:rPr>
              <a:t>schema represents a single employee</a:t>
            </a:r>
            <a:endParaRPr sz="3900">
              <a:latin typeface="Times New Roman"/>
              <a:ea typeface="Times New Roman"/>
              <a:cs typeface="Times New Roman"/>
              <a:sym typeface="Times New Roman"/>
            </a:endParaRPr>
          </a:p>
          <a:p>
            <a:pPr indent="0" lvl="0" marL="457200" rtl="0" algn="just">
              <a:spcBef>
                <a:spcPts val="360"/>
              </a:spcBef>
              <a:spcAft>
                <a:spcPts val="0"/>
              </a:spcAft>
              <a:buNone/>
            </a:pPr>
            <a:r>
              <a:rPr lang="en-US" sz="3900">
                <a:latin typeface="Times New Roman"/>
                <a:ea typeface="Times New Roman"/>
                <a:cs typeface="Times New Roman"/>
                <a:sym typeface="Times New Roman"/>
              </a:rPr>
              <a:t>but includes additional information ,</a:t>
            </a:r>
            <a:endParaRPr sz="3900">
              <a:latin typeface="Times New Roman"/>
              <a:ea typeface="Times New Roman"/>
              <a:cs typeface="Times New Roman"/>
              <a:sym typeface="Times New Roman"/>
            </a:endParaRPr>
          </a:p>
          <a:p>
            <a:pPr indent="0" lvl="0" marL="457200" rtl="0" algn="just">
              <a:spcBef>
                <a:spcPts val="360"/>
              </a:spcBef>
              <a:spcAft>
                <a:spcPts val="0"/>
              </a:spcAft>
              <a:buNone/>
            </a:pPr>
            <a:r>
              <a:t/>
            </a:r>
            <a:endParaRPr sz="3900">
              <a:latin typeface="Times New Roman"/>
              <a:ea typeface="Times New Roman"/>
              <a:cs typeface="Times New Roman"/>
              <a:sym typeface="Times New Roman"/>
            </a:endParaRPr>
          </a:p>
          <a:p>
            <a:pPr indent="-476250" lvl="1" marL="914400" rtl="0" algn="just">
              <a:spcBef>
                <a:spcPts val="360"/>
              </a:spcBef>
              <a:spcAft>
                <a:spcPts val="0"/>
              </a:spcAft>
              <a:buSzPts val="3900"/>
              <a:buFont typeface="Times New Roman"/>
              <a:buChar char="–"/>
            </a:pPr>
            <a:r>
              <a:rPr lang="en-US" sz="3900">
                <a:latin typeface="Times New Roman"/>
                <a:ea typeface="Times New Roman"/>
                <a:cs typeface="Times New Roman"/>
                <a:sym typeface="Times New Roman"/>
              </a:rPr>
              <a:t>the name (DNAME) of the department for which the employee works and</a:t>
            </a:r>
            <a:endParaRPr sz="3900">
              <a:latin typeface="Times New Roman"/>
              <a:ea typeface="Times New Roman"/>
              <a:cs typeface="Times New Roman"/>
              <a:sym typeface="Times New Roman"/>
            </a:endParaRPr>
          </a:p>
          <a:p>
            <a:pPr indent="-476250" lvl="1" marL="914400" rtl="0" algn="just">
              <a:spcBef>
                <a:spcPts val="0"/>
              </a:spcBef>
              <a:spcAft>
                <a:spcPts val="0"/>
              </a:spcAft>
              <a:buSzPts val="3900"/>
              <a:buFont typeface="Times New Roman"/>
              <a:buChar char="–"/>
            </a:pPr>
            <a:r>
              <a:rPr lang="en-US" sz="3900">
                <a:latin typeface="Times New Roman"/>
                <a:ea typeface="Times New Roman"/>
                <a:cs typeface="Times New Roman"/>
                <a:sym typeface="Times New Roman"/>
              </a:rPr>
              <a:t>the social security number (DMGRSSN) of the department manager</a:t>
            </a:r>
            <a:endParaRPr sz="3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5b3d27458c_0_43"/>
          <p:cNvSpPr txBox="1"/>
          <p:nvPr>
            <p:ph idx="1" type="body"/>
          </p:nvPr>
        </p:nvSpPr>
        <p:spPr>
          <a:xfrm>
            <a:off x="457200" y="439050"/>
            <a:ext cx="8229600" cy="5687400"/>
          </a:xfrm>
          <a:prstGeom prst="rect">
            <a:avLst/>
          </a:prstGeom>
        </p:spPr>
        <p:txBody>
          <a:bodyPr anchorCtr="0" anchor="t" bIns="45700" lIns="91425" spcFirstLastPara="1" rIns="91425" wrap="square" tIns="45700">
            <a:normAutofit/>
          </a:bodyPr>
          <a:lstStyle/>
          <a:p>
            <a:pPr indent="-342900" lvl="0" marL="457200" rtl="0" algn="just">
              <a:spcBef>
                <a:spcPts val="360"/>
              </a:spcBef>
              <a:spcAft>
                <a:spcPts val="0"/>
              </a:spcAft>
              <a:buSzPts val="1800"/>
              <a:buFont typeface="Times New Roman"/>
              <a:buChar char="•"/>
            </a:pPr>
            <a:r>
              <a:rPr lang="en-US">
                <a:latin typeface="Times New Roman"/>
                <a:ea typeface="Times New Roman"/>
                <a:cs typeface="Times New Roman"/>
                <a:sym typeface="Times New Roman"/>
              </a:rPr>
              <a:t>For the EMP_PROJ relation, each tuple relates an employee to a project but also includes</a:t>
            </a:r>
            <a:endParaRPr>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 	the employee name (ENAME),</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 	project name (PNAME), </a:t>
            </a:r>
            <a:endParaRPr>
              <a:latin typeface="Times New Roman"/>
              <a:ea typeface="Times New Roman"/>
              <a:cs typeface="Times New Roman"/>
              <a:sym typeface="Times New Roman"/>
            </a:endParaRPr>
          </a:p>
          <a:p>
            <a:pPr indent="0" lvl="0" marL="0" rtl="0" algn="just">
              <a:spcBef>
                <a:spcPts val="360"/>
              </a:spcBef>
              <a:spcAft>
                <a:spcPts val="0"/>
              </a:spcAft>
              <a:buNone/>
            </a:pPr>
            <a:r>
              <a:rPr lang="en-US">
                <a:latin typeface="Times New Roman"/>
                <a:ea typeface="Times New Roman"/>
                <a:cs typeface="Times New Roman"/>
                <a:sym typeface="Times New Roman"/>
              </a:rPr>
              <a:t>–  project location (PLOCATION).</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5b3d27458c_0_37"/>
          <p:cNvSpPr txBox="1"/>
          <p:nvPr>
            <p:ph idx="1" type="body"/>
          </p:nvPr>
        </p:nvSpPr>
        <p:spPr>
          <a:xfrm>
            <a:off x="457200" y="257500"/>
            <a:ext cx="8229600" cy="58689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b="1" lang="en-US"/>
              <a:t>Anomalies</a:t>
            </a:r>
            <a:endParaRPr b="1"/>
          </a:p>
          <a:p>
            <a:pPr indent="0" lvl="0" marL="0" rtl="0" algn="ctr">
              <a:spcBef>
                <a:spcPts val="360"/>
              </a:spcBef>
              <a:spcAft>
                <a:spcPts val="0"/>
              </a:spcAft>
              <a:buNone/>
            </a:pPr>
            <a:r>
              <a:t/>
            </a:r>
            <a:endParaRPr b="1"/>
          </a:p>
          <a:p>
            <a:pPr indent="0" lvl="0" marL="0" rtl="0" algn="ctr">
              <a:spcBef>
                <a:spcPts val="360"/>
              </a:spcBef>
              <a:spcAft>
                <a:spcPts val="0"/>
              </a:spcAft>
              <a:buNone/>
            </a:pPr>
            <a:r>
              <a:t/>
            </a:r>
            <a:endParaRPr b="1"/>
          </a:p>
          <a:p>
            <a:pPr indent="0" lvl="0" marL="0" rtl="0" algn="l">
              <a:spcBef>
                <a:spcPts val="360"/>
              </a:spcBef>
              <a:spcAft>
                <a:spcPts val="0"/>
              </a:spcAft>
              <a:buNone/>
            </a:pPr>
            <a:r>
              <a:t/>
            </a:r>
            <a:endParaRPr/>
          </a:p>
        </p:txBody>
      </p:sp>
      <p:pic>
        <p:nvPicPr>
          <p:cNvPr id="127" name="Google Shape;127;g15b3d27458c_0_37"/>
          <p:cNvPicPr preferRelativeResize="0"/>
          <p:nvPr/>
        </p:nvPicPr>
        <p:blipFill>
          <a:blip r:embed="rId3">
            <a:alphaModFix/>
          </a:blip>
          <a:stretch>
            <a:fillRect/>
          </a:stretch>
        </p:blipFill>
        <p:spPr>
          <a:xfrm>
            <a:off x="250363" y="1533975"/>
            <a:ext cx="8643275" cy="422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5b391f4e7e_0_0"/>
          <p:cNvSpPr txBox="1"/>
          <p:nvPr>
            <p:ph idx="1" type="body"/>
          </p:nvPr>
        </p:nvSpPr>
        <p:spPr>
          <a:xfrm>
            <a:off x="457200" y="197150"/>
            <a:ext cx="8229600" cy="5929200"/>
          </a:xfrm>
          <a:prstGeom prst="rect">
            <a:avLst/>
          </a:prstGeom>
        </p:spPr>
        <p:txBody>
          <a:bodyPr anchorCtr="0" anchor="t" bIns="45700" lIns="91425" spcFirstLastPara="1" rIns="91425" wrap="square" tIns="45700">
            <a:normAutofit lnSpcReduction="20000"/>
          </a:bodyPr>
          <a:lstStyle/>
          <a:p>
            <a:pPr indent="-342900" lvl="0" marL="457200" rtl="0" algn="just">
              <a:spcBef>
                <a:spcPts val="360"/>
              </a:spcBef>
              <a:spcAft>
                <a:spcPts val="0"/>
              </a:spcAft>
              <a:buSzPts val="1800"/>
              <a:buFont typeface="Times New Roman"/>
              <a:buChar char="•"/>
            </a:pPr>
            <a:r>
              <a:rPr b="1" lang="en-US">
                <a:latin typeface="Times New Roman"/>
                <a:ea typeface="Times New Roman"/>
                <a:cs typeface="Times New Roman"/>
                <a:sym typeface="Times New Roman"/>
              </a:rPr>
              <a:t>What are the Anomalies in DBMS?</a:t>
            </a:r>
            <a:endParaRPr b="1">
              <a:latin typeface="Times New Roman"/>
              <a:ea typeface="Times New Roman"/>
              <a:cs typeface="Times New Roman"/>
              <a:sym typeface="Times New Roman"/>
            </a:endParaRPr>
          </a:p>
          <a:p>
            <a:pPr indent="0" lvl="0" marL="457200" rtl="0" algn="just">
              <a:spcBef>
                <a:spcPts val="360"/>
              </a:spcBef>
              <a:spcAft>
                <a:spcPts val="0"/>
              </a:spcAft>
              <a:buNone/>
            </a:pPr>
            <a:r>
              <a:t/>
            </a:r>
            <a:endParaRPr>
              <a:latin typeface="Times New Roman"/>
              <a:ea typeface="Times New Roman"/>
              <a:cs typeface="Times New Roman"/>
              <a:sym typeface="Times New Roman"/>
            </a:endParaRPr>
          </a:p>
          <a:p>
            <a:pPr indent="-323850" lvl="0" marL="457200" rtl="0" algn="just">
              <a:spcBef>
                <a:spcPts val="360"/>
              </a:spcBef>
              <a:spcAft>
                <a:spcPts val="0"/>
              </a:spcAft>
              <a:buSzPts val="1500"/>
              <a:buFont typeface="Times New Roman"/>
              <a:buChar char="•"/>
            </a:pPr>
            <a:r>
              <a:rPr lang="en-US" sz="2900">
                <a:latin typeface="Times New Roman"/>
                <a:ea typeface="Times New Roman"/>
                <a:cs typeface="Times New Roman"/>
                <a:sym typeface="Times New Roman"/>
              </a:rPr>
              <a:t>Normalization is required to organise data in a database. If it is not done, the overall data integrity in the database will deteriorate over time. </a:t>
            </a:r>
            <a:endParaRPr sz="2900">
              <a:latin typeface="Times New Roman"/>
              <a:ea typeface="Times New Roman"/>
              <a:cs typeface="Times New Roman"/>
              <a:sym typeface="Times New Roman"/>
            </a:endParaRPr>
          </a:p>
          <a:p>
            <a:pPr indent="0" lvl="0" marL="457200" rtl="0" algn="just">
              <a:spcBef>
                <a:spcPts val="360"/>
              </a:spcBef>
              <a:spcAft>
                <a:spcPts val="0"/>
              </a:spcAft>
              <a:buNone/>
            </a:pPr>
            <a:r>
              <a:t/>
            </a:r>
            <a:endParaRPr sz="2900">
              <a:latin typeface="Times New Roman"/>
              <a:ea typeface="Times New Roman"/>
              <a:cs typeface="Times New Roman"/>
              <a:sym typeface="Times New Roman"/>
            </a:endParaRPr>
          </a:p>
          <a:p>
            <a:pPr indent="-323850" lvl="0" marL="457200" rtl="0" algn="just">
              <a:spcBef>
                <a:spcPts val="360"/>
              </a:spcBef>
              <a:spcAft>
                <a:spcPts val="0"/>
              </a:spcAft>
              <a:buSzPts val="1500"/>
              <a:buFont typeface="Times New Roman"/>
              <a:buChar char="•"/>
            </a:pPr>
            <a:r>
              <a:rPr lang="en-US" sz="2900">
                <a:latin typeface="Times New Roman"/>
                <a:ea typeface="Times New Roman"/>
                <a:cs typeface="Times New Roman"/>
                <a:sym typeface="Times New Roman"/>
              </a:rPr>
              <a:t>This is related to data abnormalities.</a:t>
            </a:r>
            <a:endParaRPr sz="2900">
              <a:latin typeface="Times New Roman"/>
              <a:ea typeface="Times New Roman"/>
              <a:cs typeface="Times New Roman"/>
              <a:sym typeface="Times New Roman"/>
            </a:endParaRPr>
          </a:p>
          <a:p>
            <a:pPr indent="0" lvl="0" marL="457200" rtl="0" algn="just">
              <a:spcBef>
                <a:spcPts val="360"/>
              </a:spcBef>
              <a:spcAft>
                <a:spcPts val="0"/>
              </a:spcAft>
              <a:buNone/>
            </a:pPr>
            <a:r>
              <a:rPr lang="en-US" sz="2900">
                <a:latin typeface="Times New Roman"/>
                <a:ea typeface="Times New Roman"/>
                <a:cs typeface="Times New Roman"/>
                <a:sym typeface="Times New Roman"/>
              </a:rPr>
              <a:t> </a:t>
            </a:r>
            <a:endParaRPr sz="2900">
              <a:latin typeface="Times New Roman"/>
              <a:ea typeface="Times New Roman"/>
              <a:cs typeface="Times New Roman"/>
              <a:sym typeface="Times New Roman"/>
            </a:endParaRPr>
          </a:p>
          <a:p>
            <a:pPr indent="-323850" lvl="0" marL="457200" rtl="0" algn="just">
              <a:spcBef>
                <a:spcPts val="360"/>
              </a:spcBef>
              <a:spcAft>
                <a:spcPts val="0"/>
              </a:spcAft>
              <a:buSzPts val="1500"/>
              <a:buFont typeface="Times New Roman"/>
              <a:buChar char="•"/>
            </a:pPr>
            <a:r>
              <a:rPr lang="en-US" sz="2900">
                <a:latin typeface="Times New Roman"/>
                <a:ea typeface="Times New Roman"/>
                <a:cs typeface="Times New Roman"/>
                <a:sym typeface="Times New Roman"/>
              </a:rPr>
              <a:t>These DBMS anomalies are common, and they result in data that doesn’t match with what the real-world database claims to reflect.</a:t>
            </a:r>
            <a:endParaRPr sz="2900">
              <a:latin typeface="Times New Roman"/>
              <a:ea typeface="Times New Roman"/>
              <a:cs typeface="Times New Roman"/>
              <a:sym typeface="Times New Roman"/>
            </a:endParaRPr>
          </a:p>
          <a:p>
            <a:pPr indent="0" lvl="0" marL="457200" rtl="0" algn="just">
              <a:spcBef>
                <a:spcPts val="360"/>
              </a:spcBef>
              <a:spcAft>
                <a:spcPts val="0"/>
              </a:spcAft>
              <a:buNone/>
            </a:pPr>
            <a:r>
              <a:t/>
            </a:r>
            <a:endParaRPr sz="2900">
              <a:latin typeface="Times New Roman"/>
              <a:ea typeface="Times New Roman"/>
              <a:cs typeface="Times New Roman"/>
              <a:sym typeface="Times New Roman"/>
            </a:endParaRPr>
          </a:p>
          <a:p>
            <a:pPr indent="-323850" lvl="0" marL="457200" rtl="0" algn="just">
              <a:spcBef>
                <a:spcPts val="360"/>
              </a:spcBef>
              <a:spcAft>
                <a:spcPts val="0"/>
              </a:spcAft>
              <a:buSzPts val="1500"/>
              <a:buFont typeface="Times New Roman"/>
              <a:buChar char="•"/>
            </a:pPr>
            <a:r>
              <a:rPr lang="en-US" sz="2900">
                <a:latin typeface="Times New Roman"/>
                <a:ea typeface="Times New Roman"/>
                <a:cs typeface="Times New Roman"/>
                <a:sym typeface="Times New Roman"/>
              </a:rPr>
              <a:t>When there is too much redundancy in the information present in the database, anomalies occur. </a:t>
            </a:r>
            <a:endParaRPr sz="2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5f4d83f5fd_0_21"/>
          <p:cNvSpPr txBox="1"/>
          <p:nvPr>
            <p:ph idx="1" type="body"/>
          </p:nvPr>
        </p:nvSpPr>
        <p:spPr>
          <a:xfrm>
            <a:off x="457200" y="366125"/>
            <a:ext cx="8229600" cy="6196200"/>
          </a:xfrm>
          <a:prstGeom prst="rect">
            <a:avLst/>
          </a:prstGeom>
        </p:spPr>
        <p:txBody>
          <a:bodyPr anchorCtr="0" anchor="t" bIns="45700" lIns="91425" spcFirstLastPara="1" rIns="91425" wrap="square" tIns="45700">
            <a:normAutofit lnSpcReduction="20000"/>
          </a:bodyPr>
          <a:lstStyle/>
          <a:p>
            <a:pPr indent="0" lvl="0" marL="457200" rtl="0" algn="ctr">
              <a:spcBef>
                <a:spcPts val="360"/>
              </a:spcBef>
              <a:spcAft>
                <a:spcPts val="0"/>
              </a:spcAft>
              <a:buNone/>
            </a:pPr>
            <a:r>
              <a:rPr b="1" lang="en-US">
                <a:latin typeface="Times New Roman"/>
                <a:ea typeface="Times New Roman"/>
                <a:cs typeface="Times New Roman"/>
                <a:sym typeface="Times New Roman"/>
              </a:rPr>
              <a:t>Update anomaly: </a:t>
            </a:r>
            <a:endParaRPr b="1">
              <a:latin typeface="Times New Roman"/>
              <a:ea typeface="Times New Roman"/>
              <a:cs typeface="Times New Roman"/>
              <a:sym typeface="Times New Roman"/>
            </a:endParaRPr>
          </a:p>
          <a:p>
            <a:pPr indent="0" lvl="0" marL="457200" rtl="0" algn="ctr">
              <a:spcBef>
                <a:spcPts val="360"/>
              </a:spcBef>
              <a:spcAft>
                <a:spcPts val="0"/>
              </a:spcAft>
              <a:buNone/>
            </a:pPr>
            <a:r>
              <a:t/>
            </a:r>
            <a:endParaRPr b="1">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sz="3100">
                <a:latin typeface="Times New Roman"/>
                <a:ea typeface="Times New Roman"/>
                <a:cs typeface="Times New Roman"/>
                <a:sym typeface="Times New Roman"/>
              </a:rPr>
              <a:t>I</a:t>
            </a:r>
            <a:r>
              <a:rPr lang="en-US" sz="2900">
                <a:latin typeface="Times New Roman"/>
                <a:ea typeface="Times New Roman"/>
                <a:cs typeface="Times New Roman"/>
                <a:sym typeface="Times New Roman"/>
              </a:rPr>
              <a:t>n the above table we have two rows for employee Rick as he belongs to two departments of the company. </a:t>
            </a:r>
            <a:endParaRPr sz="2900">
              <a:latin typeface="Times New Roman"/>
              <a:ea typeface="Times New Roman"/>
              <a:cs typeface="Times New Roman"/>
              <a:sym typeface="Times New Roman"/>
            </a:endParaRPr>
          </a:p>
          <a:p>
            <a:pPr indent="0" lvl="0" marL="457200" rtl="0" algn="just">
              <a:spcBef>
                <a:spcPts val="360"/>
              </a:spcBef>
              <a:spcAft>
                <a:spcPts val="0"/>
              </a:spcAft>
              <a:buNone/>
            </a:pPr>
            <a:r>
              <a:t/>
            </a:r>
            <a:endParaRPr sz="2900">
              <a:latin typeface="Times New Roman"/>
              <a:ea typeface="Times New Roman"/>
              <a:cs typeface="Times New Roman"/>
              <a:sym typeface="Times New Roman"/>
            </a:endParaRPr>
          </a:p>
          <a:p>
            <a:pPr indent="-336550" lvl="0" marL="457200" rtl="0" algn="just">
              <a:spcBef>
                <a:spcPts val="360"/>
              </a:spcBef>
              <a:spcAft>
                <a:spcPts val="0"/>
              </a:spcAft>
              <a:buSzPts val="1700"/>
              <a:buFont typeface="Times New Roman"/>
              <a:buChar char="●"/>
            </a:pPr>
            <a:r>
              <a:rPr lang="en-US" sz="2900">
                <a:latin typeface="Times New Roman"/>
                <a:ea typeface="Times New Roman"/>
                <a:cs typeface="Times New Roman"/>
                <a:sym typeface="Times New Roman"/>
              </a:rPr>
              <a:t>If we want to update the address of Rick then we have to update the same in two rows or the data will become inconsistent. </a:t>
            </a:r>
            <a:endParaRPr sz="2900">
              <a:latin typeface="Times New Roman"/>
              <a:ea typeface="Times New Roman"/>
              <a:cs typeface="Times New Roman"/>
              <a:sym typeface="Times New Roman"/>
            </a:endParaRPr>
          </a:p>
          <a:p>
            <a:pPr indent="0" lvl="0" marL="457200" rtl="0" algn="just">
              <a:spcBef>
                <a:spcPts val="360"/>
              </a:spcBef>
              <a:spcAft>
                <a:spcPts val="0"/>
              </a:spcAft>
              <a:buNone/>
            </a:pPr>
            <a:r>
              <a:t/>
            </a:r>
            <a:endParaRPr sz="2900">
              <a:latin typeface="Times New Roman"/>
              <a:ea typeface="Times New Roman"/>
              <a:cs typeface="Times New Roman"/>
              <a:sym typeface="Times New Roman"/>
            </a:endParaRPr>
          </a:p>
          <a:p>
            <a:pPr indent="-342900" lvl="0" marL="457200" rtl="0" algn="just">
              <a:spcBef>
                <a:spcPts val="360"/>
              </a:spcBef>
              <a:spcAft>
                <a:spcPts val="0"/>
              </a:spcAft>
              <a:buSzPts val="1800"/>
              <a:buFont typeface="Times New Roman"/>
              <a:buChar char="●"/>
            </a:pPr>
            <a:r>
              <a:rPr lang="en-US" sz="2900">
                <a:latin typeface="Times New Roman"/>
                <a:ea typeface="Times New Roman"/>
                <a:cs typeface="Times New Roman"/>
                <a:sym typeface="Times New Roman"/>
              </a:rPr>
              <a:t>If somehow, the correct address gets updated in one department but not in other then as per the database, Rick would be having two different addresses,which is not correct and would lead to inconsistent data</a:t>
            </a:r>
            <a:r>
              <a:rPr lang="en-US" sz="3100">
                <a:latin typeface="Times New Roman"/>
                <a:ea typeface="Times New Roman"/>
                <a:cs typeface="Times New Roman"/>
                <a:sym typeface="Times New Roman"/>
              </a:rPr>
              <a:t>.</a:t>
            </a:r>
            <a:endParaRPr sz="3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2017-06-15T03:59:51Z</dcterms:created>
  <dc:creator>Sandeep</dc:creator>
</cp:coreProperties>
</file>