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610" y="1680210"/>
            <a:ext cx="4869180" cy="486918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64037" y="1640919"/>
            <a:ext cx="7415927" cy="18926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452"/>
              </a:lnSpc>
              <a:buNone/>
            </a:pPr>
            <a:r>
              <a:rPr lang="en-US" sz="5962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Folder Encryption and Decryption</a:t>
            </a:r>
            <a:endParaRPr lang="en-US" sz="5962" dirty="0"/>
          </a:p>
        </p:txBody>
      </p:sp>
      <p:sp>
        <p:nvSpPr>
          <p:cNvPr id="7" name="Text 2"/>
          <p:cNvSpPr/>
          <p:nvPr/>
        </p:nvSpPr>
        <p:spPr>
          <a:xfrm>
            <a:off x="864037" y="3903821"/>
            <a:ext cx="7415927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Folder encryption is a crucial security measure that protects sensitive data from unauthorized access. It involves scrambling data within a folder, making it unreadable without a decryption key. This safeguards confidential information, such as financial records, personal documents, and business secrets.</a:t>
            </a:r>
            <a:endParaRPr lang="en-US" sz="1944" dirty="0"/>
          </a:p>
        </p:txBody>
      </p:sp>
      <p:sp>
        <p:nvSpPr>
          <p:cNvPr id="8" name="Shape 3"/>
          <p:cNvSpPr/>
          <p:nvPr/>
        </p:nvSpPr>
        <p:spPr>
          <a:xfrm>
            <a:off x="864037" y="6175177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57" y="6182797"/>
            <a:ext cx="379690" cy="37969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1382316" y="6156722"/>
            <a:ext cx="1922740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by Pranav Rao</a:t>
            </a:r>
            <a:endParaRPr lang="en-US" sz="2430" dirty="0"/>
          </a:p>
        </p:txBody>
      </p:sp>
      <p:pic>
        <p:nvPicPr>
          <p:cNvPr id="11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610" y="2150864"/>
            <a:ext cx="4869061" cy="392775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64037" y="1286232"/>
            <a:ext cx="6853714" cy="685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20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What is Folder Encryption?</a:t>
            </a:r>
            <a:endParaRPr lang="en-US" sz="4320" dirty="0"/>
          </a:p>
        </p:txBody>
      </p:sp>
      <p:sp>
        <p:nvSpPr>
          <p:cNvPr id="7" name="Shape 2"/>
          <p:cNvSpPr/>
          <p:nvPr/>
        </p:nvSpPr>
        <p:spPr>
          <a:xfrm>
            <a:off x="864037" y="2342317"/>
            <a:ext cx="3584615" cy="4601051"/>
          </a:xfrm>
          <a:prstGeom prst="roundRect">
            <a:avLst>
              <a:gd name="adj" fmla="val 10331"/>
            </a:avLst>
          </a:prstGeom>
          <a:solidFill>
            <a:srgbClr val="0A081B"/>
          </a:solidFill>
          <a:ln w="30480">
            <a:solidFill>
              <a:srgbClr val="16FFBB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1141333" y="2619613"/>
            <a:ext cx="2743200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60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Data Transformation</a:t>
            </a:r>
            <a:endParaRPr lang="en-US" sz="2160" dirty="0"/>
          </a:p>
        </p:txBody>
      </p:sp>
      <p:sp>
        <p:nvSpPr>
          <p:cNvPr id="9" name="Text 4"/>
          <p:cNvSpPr/>
          <p:nvPr/>
        </p:nvSpPr>
        <p:spPr>
          <a:xfrm>
            <a:off x="1141333" y="3110627"/>
            <a:ext cx="3030022" cy="35554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Folder encryption transforms data into an unreadable format, rendering it useless to unauthorized individuals. This scrambling process uses algorithms and keys to secure sensitive information.</a:t>
            </a:r>
            <a:endParaRPr lang="en-US" sz="1944" dirty="0"/>
          </a:p>
        </p:txBody>
      </p:sp>
      <p:sp>
        <p:nvSpPr>
          <p:cNvPr id="10" name="Shape 5"/>
          <p:cNvSpPr/>
          <p:nvPr/>
        </p:nvSpPr>
        <p:spPr>
          <a:xfrm>
            <a:off x="4695468" y="2342317"/>
            <a:ext cx="3584615" cy="4601051"/>
          </a:xfrm>
          <a:prstGeom prst="roundRect">
            <a:avLst>
              <a:gd name="adj" fmla="val 10331"/>
            </a:avLst>
          </a:prstGeom>
          <a:solidFill>
            <a:srgbClr val="0A081B"/>
          </a:solidFill>
          <a:ln w="30480">
            <a:solidFill>
              <a:srgbClr val="29DDDA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4972764" y="2619613"/>
            <a:ext cx="2743200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60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Access Control</a:t>
            </a:r>
            <a:endParaRPr lang="en-US" sz="2160" dirty="0"/>
          </a:p>
        </p:txBody>
      </p:sp>
      <p:sp>
        <p:nvSpPr>
          <p:cNvPr id="12" name="Text 7"/>
          <p:cNvSpPr/>
          <p:nvPr/>
        </p:nvSpPr>
        <p:spPr>
          <a:xfrm>
            <a:off x="4972764" y="3110627"/>
            <a:ext cx="3030022" cy="35554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Encryption restricts access to data within a folder, ensuring that only authorized individuals with the correct decryption key can view or modify the information. This effectively prevents data breaches and unauthorized access.</a:t>
            </a:r>
            <a:endParaRPr lang="en-US" sz="1944" dirty="0"/>
          </a:p>
        </p:txBody>
      </p:sp>
      <p:pic>
        <p:nvPicPr>
          <p:cNvPr id="13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91" y="2128957"/>
            <a:ext cx="5016698" cy="397156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43982" y="1681758"/>
            <a:ext cx="5666065" cy="5218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110"/>
              </a:lnSpc>
              <a:buNone/>
            </a:pPr>
            <a:r>
              <a:rPr lang="en-US" sz="3288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Benefits of Folder Encryption</a:t>
            </a:r>
            <a:endParaRPr lang="en-US" sz="3288" dirty="0"/>
          </a:p>
        </p:txBody>
      </p:sp>
      <p:sp>
        <p:nvSpPr>
          <p:cNvPr id="7" name="Shape 2"/>
          <p:cNvSpPr/>
          <p:nvPr/>
        </p:nvSpPr>
        <p:spPr>
          <a:xfrm>
            <a:off x="6143982" y="2696766"/>
            <a:ext cx="422672" cy="422672"/>
          </a:xfrm>
          <a:prstGeom prst="roundRect">
            <a:avLst>
              <a:gd name="adj" fmla="val 66685"/>
            </a:avLst>
          </a:prstGeom>
          <a:solidFill>
            <a:srgbClr val="0A081B"/>
          </a:solidFill>
          <a:ln w="22860">
            <a:solidFill>
              <a:srgbClr val="16FFBB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6301145" y="2782848"/>
            <a:ext cx="108347" cy="2505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973"/>
              </a:lnSpc>
              <a:buNone/>
            </a:pPr>
            <a:r>
              <a:rPr lang="en-US" sz="1973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1</a:t>
            </a:r>
            <a:endParaRPr lang="en-US" sz="1973" dirty="0"/>
          </a:p>
        </p:txBody>
      </p:sp>
      <p:sp>
        <p:nvSpPr>
          <p:cNvPr id="9" name="Text 4"/>
          <p:cNvSpPr/>
          <p:nvPr/>
        </p:nvSpPr>
        <p:spPr>
          <a:xfrm>
            <a:off x="6754535" y="2696766"/>
            <a:ext cx="2087761" cy="2609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055"/>
              </a:lnSpc>
              <a:buNone/>
            </a:pPr>
            <a:r>
              <a:rPr lang="en-US" sz="1644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Confidentiality</a:t>
            </a:r>
            <a:endParaRPr lang="en-US" sz="1644" dirty="0"/>
          </a:p>
        </p:txBody>
      </p:sp>
      <p:sp>
        <p:nvSpPr>
          <p:cNvPr id="10" name="Text 5"/>
          <p:cNvSpPr/>
          <p:nvPr/>
        </p:nvSpPr>
        <p:spPr>
          <a:xfrm>
            <a:off x="6754535" y="3070384"/>
            <a:ext cx="3209925" cy="15025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367"/>
              </a:lnSpc>
              <a:buNone/>
            </a:pPr>
            <a:r>
              <a:rPr lang="en-US" sz="148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Folder encryption ensures that your sensitive data is only accessible to authorized individuals, protecting it from unauthorized access and data breaches.</a:t>
            </a:r>
            <a:endParaRPr lang="en-US" sz="1480" dirty="0"/>
          </a:p>
        </p:txBody>
      </p:sp>
      <p:sp>
        <p:nvSpPr>
          <p:cNvPr id="11" name="Shape 6"/>
          <p:cNvSpPr/>
          <p:nvPr/>
        </p:nvSpPr>
        <p:spPr>
          <a:xfrm>
            <a:off x="10152340" y="2696766"/>
            <a:ext cx="422672" cy="422672"/>
          </a:xfrm>
          <a:prstGeom prst="roundRect">
            <a:avLst>
              <a:gd name="adj" fmla="val 66685"/>
            </a:avLst>
          </a:prstGeom>
          <a:solidFill>
            <a:srgbClr val="0A081B"/>
          </a:solidFill>
          <a:ln w="22860">
            <a:solidFill>
              <a:srgbClr val="29DDDA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10294025" y="2782848"/>
            <a:ext cx="139303" cy="2505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973"/>
              </a:lnSpc>
              <a:buNone/>
            </a:pPr>
            <a:r>
              <a:rPr lang="en-US" sz="1973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2</a:t>
            </a:r>
            <a:endParaRPr lang="en-US" sz="1973" dirty="0"/>
          </a:p>
        </p:txBody>
      </p:sp>
      <p:sp>
        <p:nvSpPr>
          <p:cNvPr id="13" name="Text 8"/>
          <p:cNvSpPr/>
          <p:nvPr/>
        </p:nvSpPr>
        <p:spPr>
          <a:xfrm>
            <a:off x="10762893" y="2696766"/>
            <a:ext cx="2087761" cy="2609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055"/>
              </a:lnSpc>
              <a:buNone/>
            </a:pPr>
            <a:r>
              <a:rPr lang="en-US" sz="1644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Data Integrity</a:t>
            </a:r>
            <a:endParaRPr lang="en-US" sz="1644" dirty="0"/>
          </a:p>
        </p:txBody>
      </p:sp>
      <p:sp>
        <p:nvSpPr>
          <p:cNvPr id="14" name="Text 9"/>
          <p:cNvSpPr/>
          <p:nvPr/>
        </p:nvSpPr>
        <p:spPr>
          <a:xfrm>
            <a:off x="10762893" y="3070384"/>
            <a:ext cx="3209925" cy="15025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367"/>
              </a:lnSpc>
              <a:buNone/>
            </a:pPr>
            <a:r>
              <a:rPr lang="en-US" sz="148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Encryption helps maintain the integrity of your data by preventing unauthorized modifications, ensuring that the information remains unchanged and trustworthy.</a:t>
            </a:r>
            <a:endParaRPr lang="en-US" sz="1480" dirty="0"/>
          </a:p>
        </p:txBody>
      </p:sp>
      <p:sp>
        <p:nvSpPr>
          <p:cNvPr id="15" name="Shape 10"/>
          <p:cNvSpPr/>
          <p:nvPr/>
        </p:nvSpPr>
        <p:spPr>
          <a:xfrm>
            <a:off x="6143982" y="4972169"/>
            <a:ext cx="422672" cy="422672"/>
          </a:xfrm>
          <a:prstGeom prst="roundRect">
            <a:avLst>
              <a:gd name="adj" fmla="val 66685"/>
            </a:avLst>
          </a:prstGeom>
          <a:solidFill>
            <a:srgbClr val="0A081B"/>
          </a:solidFill>
          <a:ln w="22860">
            <a:solidFill>
              <a:srgbClr val="37A7E7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6281976" y="5058251"/>
            <a:ext cx="146685" cy="2505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973"/>
              </a:lnSpc>
              <a:buNone/>
            </a:pPr>
            <a:r>
              <a:rPr lang="en-US" sz="1973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3</a:t>
            </a:r>
            <a:endParaRPr lang="en-US" sz="1973" dirty="0"/>
          </a:p>
        </p:txBody>
      </p:sp>
      <p:sp>
        <p:nvSpPr>
          <p:cNvPr id="17" name="Text 12"/>
          <p:cNvSpPr/>
          <p:nvPr/>
        </p:nvSpPr>
        <p:spPr>
          <a:xfrm>
            <a:off x="6754535" y="4972169"/>
            <a:ext cx="2087761" cy="2609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055"/>
              </a:lnSpc>
              <a:buNone/>
            </a:pPr>
            <a:r>
              <a:rPr lang="en-US" sz="1644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Compliance</a:t>
            </a:r>
            <a:endParaRPr lang="en-US" sz="1644" dirty="0"/>
          </a:p>
        </p:txBody>
      </p:sp>
      <p:sp>
        <p:nvSpPr>
          <p:cNvPr id="18" name="Text 13"/>
          <p:cNvSpPr/>
          <p:nvPr/>
        </p:nvSpPr>
        <p:spPr>
          <a:xfrm>
            <a:off x="6754535" y="5345787"/>
            <a:ext cx="3209925" cy="12020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367"/>
              </a:lnSpc>
              <a:buNone/>
            </a:pPr>
            <a:r>
              <a:rPr lang="en-US" sz="148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For businesses and organizations that handle sensitive data, folder encryption can help meet industry standards and regulatory requirements.</a:t>
            </a:r>
            <a:endParaRPr lang="en-US" sz="1480" dirty="0"/>
          </a:p>
        </p:txBody>
      </p:sp>
      <p:sp>
        <p:nvSpPr>
          <p:cNvPr id="19" name="Shape 14"/>
          <p:cNvSpPr/>
          <p:nvPr/>
        </p:nvSpPr>
        <p:spPr>
          <a:xfrm>
            <a:off x="10152340" y="4972169"/>
            <a:ext cx="422672" cy="422672"/>
          </a:xfrm>
          <a:prstGeom prst="roundRect">
            <a:avLst>
              <a:gd name="adj" fmla="val 66685"/>
            </a:avLst>
          </a:prstGeom>
          <a:solidFill>
            <a:srgbClr val="0A081B"/>
          </a:solidFill>
          <a:ln w="22860">
            <a:solidFill>
              <a:srgbClr val="091231"/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10292834" y="5058251"/>
            <a:ext cx="141565" cy="2505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973"/>
              </a:lnSpc>
              <a:buNone/>
            </a:pPr>
            <a:r>
              <a:rPr lang="en-US" sz="1973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4</a:t>
            </a:r>
            <a:endParaRPr lang="en-US" sz="1973" dirty="0"/>
          </a:p>
        </p:txBody>
      </p:sp>
      <p:sp>
        <p:nvSpPr>
          <p:cNvPr id="21" name="Text 16"/>
          <p:cNvSpPr/>
          <p:nvPr/>
        </p:nvSpPr>
        <p:spPr>
          <a:xfrm>
            <a:off x="10762893" y="4972169"/>
            <a:ext cx="2087761" cy="2609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055"/>
              </a:lnSpc>
              <a:buNone/>
            </a:pPr>
            <a:r>
              <a:rPr lang="en-US" sz="1644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Peace of Mind</a:t>
            </a:r>
            <a:endParaRPr lang="en-US" sz="1644" dirty="0"/>
          </a:p>
        </p:txBody>
      </p:sp>
      <p:sp>
        <p:nvSpPr>
          <p:cNvPr id="22" name="Text 17"/>
          <p:cNvSpPr/>
          <p:nvPr/>
        </p:nvSpPr>
        <p:spPr>
          <a:xfrm>
            <a:off x="10762893" y="5345787"/>
            <a:ext cx="3209925" cy="12020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367"/>
              </a:lnSpc>
              <a:buNone/>
            </a:pPr>
            <a:r>
              <a:rPr lang="en-US" sz="148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Knowing that your sensitive data is securely protected gives you peace of mind, allowing you to focus on other aspects of your work or life.</a:t>
            </a:r>
            <a:endParaRPr lang="en-US" sz="1480" dirty="0"/>
          </a:p>
        </p:txBody>
      </p:sp>
      <p:pic>
        <p:nvPicPr>
          <p:cNvPr id="23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1743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31743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464" y="2507575"/>
            <a:ext cx="4923353" cy="321659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88194" y="619244"/>
            <a:ext cx="7567612" cy="12508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926"/>
              </a:lnSpc>
              <a:buNone/>
            </a:pPr>
            <a:r>
              <a:rPr lang="en-US" sz="3941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How Does Folder Encryption Work?</a:t>
            </a:r>
            <a:endParaRPr lang="en-US" sz="3941" dirty="0"/>
          </a:p>
        </p:txBody>
      </p:sp>
      <p:pic>
        <p:nvPicPr>
          <p:cNvPr id="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194" y="2207895"/>
            <a:ext cx="1125974" cy="1801535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2251948" y="2433042"/>
            <a:ext cx="3136583" cy="3127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63"/>
              </a:lnSpc>
              <a:buNone/>
            </a:pPr>
            <a:r>
              <a:rPr lang="en-US" sz="1970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Encryption Key Generation</a:t>
            </a:r>
            <a:endParaRPr lang="en-US" sz="1970" dirty="0"/>
          </a:p>
        </p:txBody>
      </p:sp>
      <p:sp>
        <p:nvSpPr>
          <p:cNvPr id="9" name="Text 3"/>
          <p:cNvSpPr/>
          <p:nvPr/>
        </p:nvSpPr>
        <p:spPr>
          <a:xfrm>
            <a:off x="2251948" y="2880836"/>
            <a:ext cx="6103858" cy="7203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37"/>
              </a:lnSpc>
              <a:buNone/>
            </a:pPr>
            <a:r>
              <a:rPr lang="en-US" sz="1773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 unique encryption key is generated to encrypt the data within the folder.</a:t>
            </a:r>
            <a:endParaRPr lang="en-US" sz="1773" dirty="0"/>
          </a:p>
        </p:txBody>
      </p:sp>
      <p:pic>
        <p:nvPicPr>
          <p:cNvPr id="1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194" y="4009430"/>
            <a:ext cx="1125974" cy="1801535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2251948" y="4234577"/>
            <a:ext cx="2502218" cy="3127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63"/>
              </a:lnSpc>
              <a:buNone/>
            </a:pPr>
            <a:r>
              <a:rPr lang="en-US" sz="1970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Data Encryption</a:t>
            </a:r>
            <a:endParaRPr lang="en-US" sz="1970" dirty="0"/>
          </a:p>
        </p:txBody>
      </p:sp>
      <p:sp>
        <p:nvSpPr>
          <p:cNvPr id="12" name="Text 5"/>
          <p:cNvSpPr/>
          <p:nvPr/>
        </p:nvSpPr>
        <p:spPr>
          <a:xfrm>
            <a:off x="2251948" y="4682371"/>
            <a:ext cx="6103858" cy="7203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37"/>
              </a:lnSpc>
              <a:buNone/>
            </a:pPr>
            <a:r>
              <a:rPr lang="en-US" sz="1773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encryption algorithm uses the key to transform the data into an unreadable format.</a:t>
            </a:r>
            <a:endParaRPr lang="en-US" sz="1773" dirty="0"/>
          </a:p>
        </p:txBody>
      </p:sp>
      <p:pic>
        <p:nvPicPr>
          <p:cNvPr id="13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194" y="5810964"/>
            <a:ext cx="1125974" cy="1801535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2251948" y="6036112"/>
            <a:ext cx="2502218" cy="3127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63"/>
              </a:lnSpc>
              <a:buNone/>
            </a:pPr>
            <a:r>
              <a:rPr lang="en-US" sz="1970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Data Storage</a:t>
            </a:r>
            <a:endParaRPr lang="en-US" sz="1970" dirty="0"/>
          </a:p>
        </p:txBody>
      </p:sp>
      <p:sp>
        <p:nvSpPr>
          <p:cNvPr id="15" name="Text 7"/>
          <p:cNvSpPr/>
          <p:nvPr/>
        </p:nvSpPr>
        <p:spPr>
          <a:xfrm>
            <a:off x="2251948" y="6483906"/>
            <a:ext cx="6103858" cy="7203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37"/>
              </a:lnSpc>
              <a:buNone/>
            </a:pPr>
            <a:r>
              <a:rPr lang="en-US" sz="1773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encrypted data is stored within the folder, protected from unauthorized access.</a:t>
            </a:r>
            <a:endParaRPr lang="en-US" sz="1773" dirty="0"/>
          </a:p>
        </p:txBody>
      </p:sp>
      <p:pic>
        <p:nvPicPr>
          <p:cNvPr id="16" name="Image 6" descr="preencoded.png">
            <a:hlinkClick r:id="rId8" tooltip="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1847612"/>
            <a:ext cx="8145423" cy="685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20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Encrypting Folders on Windows</a:t>
            </a:r>
            <a:endParaRPr lang="en-US" sz="4320" dirty="0"/>
          </a:p>
        </p:txBody>
      </p:sp>
      <p:sp>
        <p:nvSpPr>
          <p:cNvPr id="5" name="Text 2"/>
          <p:cNvSpPr/>
          <p:nvPr/>
        </p:nvSpPr>
        <p:spPr>
          <a:xfrm>
            <a:off x="864037" y="3150513"/>
            <a:ext cx="2743200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60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File Explorer</a:t>
            </a:r>
            <a:endParaRPr lang="en-US" sz="2160" dirty="0"/>
          </a:p>
        </p:txBody>
      </p:sp>
      <p:sp>
        <p:nvSpPr>
          <p:cNvPr id="6" name="Text 3"/>
          <p:cNvSpPr/>
          <p:nvPr/>
        </p:nvSpPr>
        <p:spPr>
          <a:xfrm>
            <a:off x="864037" y="3740229"/>
            <a:ext cx="615005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Navigate to the folder you want to encrypt using File Explorer.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864037" y="4752499"/>
            <a:ext cx="615005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Right-click on the folder and select "Properties".</a:t>
            </a:r>
            <a:endParaRPr lang="en-US" sz="1944" dirty="0"/>
          </a:p>
        </p:txBody>
      </p:sp>
      <p:sp>
        <p:nvSpPr>
          <p:cNvPr id="8" name="Text 5"/>
          <p:cNvSpPr/>
          <p:nvPr/>
        </p:nvSpPr>
        <p:spPr>
          <a:xfrm>
            <a:off x="864037" y="5369719"/>
            <a:ext cx="615005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Select the "Advanced" tab and check the box for "Encrypt contents to secure data".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7623929" y="3150513"/>
            <a:ext cx="2743200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60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Command Prompt</a:t>
            </a:r>
            <a:endParaRPr lang="en-US" sz="2160" dirty="0"/>
          </a:p>
        </p:txBody>
      </p:sp>
      <p:sp>
        <p:nvSpPr>
          <p:cNvPr id="10" name="Text 7"/>
          <p:cNvSpPr/>
          <p:nvPr/>
        </p:nvSpPr>
        <p:spPr>
          <a:xfrm>
            <a:off x="7623929" y="3740229"/>
            <a:ext cx="615005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Open Command Prompt as an administrator.</a:t>
            </a:r>
            <a:endParaRPr lang="en-US" sz="1944" dirty="0"/>
          </a:p>
        </p:txBody>
      </p:sp>
      <p:sp>
        <p:nvSpPr>
          <p:cNvPr id="11" name="Text 8"/>
          <p:cNvSpPr/>
          <p:nvPr/>
        </p:nvSpPr>
        <p:spPr>
          <a:xfrm>
            <a:off x="7623929" y="4357449"/>
            <a:ext cx="615005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Use the following command to encrypt a folder:</a:t>
            </a:r>
            <a:endParaRPr lang="en-US" sz="1944" dirty="0"/>
          </a:p>
        </p:txBody>
      </p:sp>
      <p:sp>
        <p:nvSpPr>
          <p:cNvPr id="12" name="Shape 9"/>
          <p:cNvSpPr/>
          <p:nvPr/>
        </p:nvSpPr>
        <p:spPr>
          <a:xfrm>
            <a:off x="7623929" y="5030153"/>
            <a:ext cx="6150054" cy="765334"/>
          </a:xfrm>
          <a:prstGeom prst="roundRect">
            <a:avLst>
              <a:gd name="adj" fmla="val 48388"/>
            </a:avLst>
          </a:prstGeom>
          <a:solidFill>
            <a:srgbClr val="004D36"/>
          </a:solidFill>
          <a:ln/>
        </p:spPr>
      </p:sp>
      <p:sp>
        <p:nvSpPr>
          <p:cNvPr id="13" name="Shape 10"/>
          <p:cNvSpPr/>
          <p:nvPr/>
        </p:nvSpPr>
        <p:spPr>
          <a:xfrm>
            <a:off x="7611666" y="5030153"/>
            <a:ext cx="6174581" cy="765334"/>
          </a:xfrm>
          <a:prstGeom prst="roundRect">
            <a:avLst>
              <a:gd name="adj" fmla="val 4839"/>
            </a:avLst>
          </a:prstGeom>
          <a:solidFill>
            <a:srgbClr val="004D36"/>
          </a:solidFill>
          <a:ln/>
        </p:spPr>
      </p:sp>
      <p:sp>
        <p:nvSpPr>
          <p:cNvPr id="14" name="Text 11"/>
          <p:cNvSpPr/>
          <p:nvPr/>
        </p:nvSpPr>
        <p:spPr>
          <a:xfrm>
            <a:off x="7858482" y="5215295"/>
            <a:ext cx="5680948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E4E6"/>
                </a:solidFill>
                <a:highlight>
                  <a:srgbClr val="004D3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cipher /e /i "C:\folder path"</a:t>
            </a:r>
            <a:endParaRPr lang="en-US" sz="1944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1804511"/>
            <a:ext cx="7555349" cy="685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20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Encrypting Folders on macOS</a:t>
            </a:r>
            <a:endParaRPr lang="en-US" sz="4320" dirty="0"/>
          </a:p>
        </p:txBody>
      </p:sp>
      <p:sp>
        <p:nvSpPr>
          <p:cNvPr id="5" name="Text 2"/>
          <p:cNvSpPr/>
          <p:nvPr/>
        </p:nvSpPr>
        <p:spPr>
          <a:xfrm>
            <a:off x="864037" y="3107412"/>
            <a:ext cx="2743200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60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Finder</a:t>
            </a:r>
            <a:endParaRPr lang="en-US" sz="2160" dirty="0"/>
          </a:p>
        </p:txBody>
      </p:sp>
      <p:sp>
        <p:nvSpPr>
          <p:cNvPr id="6" name="Text 3"/>
          <p:cNvSpPr/>
          <p:nvPr/>
        </p:nvSpPr>
        <p:spPr>
          <a:xfrm>
            <a:off x="864037" y="3697129"/>
            <a:ext cx="615005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Locate the folder you want to encrypt using Finder.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864037" y="4314349"/>
            <a:ext cx="615005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Right-click on the folder and select "Get Info".</a:t>
            </a:r>
            <a:endParaRPr lang="en-US" sz="1944" dirty="0"/>
          </a:p>
        </p:txBody>
      </p:sp>
      <p:sp>
        <p:nvSpPr>
          <p:cNvPr id="8" name="Text 5"/>
          <p:cNvSpPr/>
          <p:nvPr/>
        </p:nvSpPr>
        <p:spPr>
          <a:xfrm>
            <a:off x="864037" y="4931569"/>
            <a:ext cx="615005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Check the box for "Encrypt contents to secure data".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7623929" y="3107412"/>
            <a:ext cx="2743200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60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Terminal</a:t>
            </a:r>
            <a:endParaRPr lang="en-US" sz="2160" dirty="0"/>
          </a:p>
        </p:txBody>
      </p:sp>
      <p:sp>
        <p:nvSpPr>
          <p:cNvPr id="10" name="Text 7"/>
          <p:cNvSpPr/>
          <p:nvPr/>
        </p:nvSpPr>
        <p:spPr>
          <a:xfrm>
            <a:off x="7623929" y="3697129"/>
            <a:ext cx="615005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Open Terminal.</a:t>
            </a:r>
            <a:endParaRPr lang="en-US" sz="1944" dirty="0"/>
          </a:p>
        </p:txBody>
      </p:sp>
      <p:sp>
        <p:nvSpPr>
          <p:cNvPr id="11" name="Text 8"/>
          <p:cNvSpPr/>
          <p:nvPr/>
        </p:nvSpPr>
        <p:spPr>
          <a:xfrm>
            <a:off x="7623929" y="4314349"/>
            <a:ext cx="615005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Use the following command to encrypt a folder:</a:t>
            </a:r>
            <a:endParaRPr lang="en-US" sz="1944" dirty="0"/>
          </a:p>
        </p:txBody>
      </p:sp>
      <p:sp>
        <p:nvSpPr>
          <p:cNvPr id="12" name="Shape 9"/>
          <p:cNvSpPr/>
          <p:nvPr/>
        </p:nvSpPr>
        <p:spPr>
          <a:xfrm>
            <a:off x="7623929" y="4987052"/>
            <a:ext cx="6150054" cy="1160383"/>
          </a:xfrm>
          <a:prstGeom prst="roundRect">
            <a:avLst>
              <a:gd name="adj" fmla="val 31915"/>
            </a:avLst>
          </a:prstGeom>
          <a:solidFill>
            <a:srgbClr val="004D36"/>
          </a:solidFill>
          <a:ln/>
        </p:spPr>
      </p:sp>
      <p:sp>
        <p:nvSpPr>
          <p:cNvPr id="13" name="Shape 10"/>
          <p:cNvSpPr/>
          <p:nvPr/>
        </p:nvSpPr>
        <p:spPr>
          <a:xfrm>
            <a:off x="7611666" y="4987052"/>
            <a:ext cx="6174581" cy="1160383"/>
          </a:xfrm>
          <a:prstGeom prst="roundRect">
            <a:avLst>
              <a:gd name="adj" fmla="val 3191"/>
            </a:avLst>
          </a:prstGeom>
          <a:solidFill>
            <a:srgbClr val="004D36"/>
          </a:solidFill>
          <a:ln/>
        </p:spPr>
      </p:sp>
      <p:sp>
        <p:nvSpPr>
          <p:cNvPr id="14" name="Text 11"/>
          <p:cNvSpPr/>
          <p:nvPr/>
        </p:nvSpPr>
        <p:spPr>
          <a:xfrm>
            <a:off x="7858482" y="5172194"/>
            <a:ext cx="5680948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E4E6"/>
                </a:solidFill>
                <a:highlight>
                  <a:srgbClr val="004D3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diskutil apfs encrypt "path to folder" -key "your password"</a:t>
            </a:r>
            <a:endParaRPr lang="en-US" sz="1944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653" y="1644253"/>
            <a:ext cx="4941094" cy="494109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63667" y="1077516"/>
            <a:ext cx="6796802" cy="606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773"/>
              </a:lnSpc>
              <a:buNone/>
            </a:pPr>
            <a:r>
              <a:rPr lang="en-US" sz="3818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Decrypting Encrypted Folders</a:t>
            </a:r>
            <a:endParaRPr lang="en-US" sz="3818" dirty="0"/>
          </a:p>
        </p:txBody>
      </p:sp>
      <p:sp>
        <p:nvSpPr>
          <p:cNvPr id="7" name="Shape 2"/>
          <p:cNvSpPr/>
          <p:nvPr/>
        </p:nvSpPr>
        <p:spPr>
          <a:xfrm>
            <a:off x="1075611" y="2010847"/>
            <a:ext cx="30480" cy="5141119"/>
          </a:xfrm>
          <a:prstGeom prst="roundRect">
            <a:avLst>
              <a:gd name="adj" fmla="val 1073814"/>
            </a:avLst>
          </a:prstGeom>
          <a:solidFill>
            <a:srgbClr val="FFFFFF">
              <a:alpha val="24000"/>
            </a:srgbClr>
          </a:solidFill>
          <a:ln/>
        </p:spPr>
      </p:sp>
      <p:sp>
        <p:nvSpPr>
          <p:cNvPr id="8" name="Shape 3"/>
          <p:cNvSpPr/>
          <p:nvPr/>
        </p:nvSpPr>
        <p:spPr>
          <a:xfrm>
            <a:off x="1305818" y="2486382"/>
            <a:ext cx="763667" cy="30480"/>
          </a:xfrm>
          <a:prstGeom prst="roundRect">
            <a:avLst>
              <a:gd name="adj" fmla="val 1073814"/>
            </a:avLst>
          </a:prstGeom>
          <a:solidFill>
            <a:srgbClr val="16FFBB"/>
          </a:solidFill>
          <a:ln/>
        </p:spPr>
      </p:sp>
      <p:sp>
        <p:nvSpPr>
          <p:cNvPr id="9" name="Shape 4"/>
          <p:cNvSpPr/>
          <p:nvPr/>
        </p:nvSpPr>
        <p:spPr>
          <a:xfrm>
            <a:off x="845403" y="2256234"/>
            <a:ext cx="490895" cy="490895"/>
          </a:xfrm>
          <a:prstGeom prst="roundRect">
            <a:avLst>
              <a:gd name="adj" fmla="val 66674"/>
            </a:avLst>
          </a:prstGeom>
          <a:solidFill>
            <a:srgbClr val="0A081B"/>
          </a:solidFill>
          <a:ln w="22860">
            <a:solidFill>
              <a:srgbClr val="16FFBB"/>
            </a:solidFill>
            <a:prstDash val="solid"/>
          </a:ln>
        </p:spPr>
      </p:sp>
      <p:sp>
        <p:nvSpPr>
          <p:cNvPr id="10" name="Text 5"/>
          <p:cNvSpPr/>
          <p:nvPr/>
        </p:nvSpPr>
        <p:spPr>
          <a:xfrm>
            <a:off x="1027926" y="2356128"/>
            <a:ext cx="125849" cy="2909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91"/>
              </a:lnSpc>
              <a:buNone/>
            </a:pPr>
            <a:r>
              <a:rPr lang="en-US" sz="2291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1</a:t>
            </a:r>
            <a:endParaRPr lang="en-US" sz="2291" dirty="0"/>
          </a:p>
        </p:txBody>
      </p:sp>
      <p:sp>
        <p:nvSpPr>
          <p:cNvPr id="11" name="Text 6"/>
          <p:cNvSpPr/>
          <p:nvPr/>
        </p:nvSpPr>
        <p:spPr>
          <a:xfrm>
            <a:off x="2290882" y="2228969"/>
            <a:ext cx="2424351" cy="3030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86"/>
              </a:lnSpc>
              <a:buNone/>
            </a:pPr>
            <a:r>
              <a:rPr lang="en-US" sz="1909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Windows</a:t>
            </a:r>
            <a:endParaRPr lang="en-US" sz="1909" dirty="0"/>
          </a:p>
        </p:txBody>
      </p:sp>
      <p:sp>
        <p:nvSpPr>
          <p:cNvPr id="12" name="Text 7"/>
          <p:cNvSpPr/>
          <p:nvPr/>
        </p:nvSpPr>
        <p:spPr>
          <a:xfrm>
            <a:off x="2290882" y="2662833"/>
            <a:ext cx="6089452" cy="6981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49"/>
              </a:lnSpc>
              <a:buNone/>
            </a:pPr>
            <a:r>
              <a:rPr lang="en-US" sz="1718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Follow the same steps as encrypting, but uncheck the box for "Encrypt contents to secure data" in the folder's properties.</a:t>
            </a:r>
            <a:endParaRPr lang="en-US" sz="1718" dirty="0"/>
          </a:p>
        </p:txBody>
      </p:sp>
      <p:sp>
        <p:nvSpPr>
          <p:cNvPr id="13" name="Shape 8"/>
          <p:cNvSpPr/>
          <p:nvPr/>
        </p:nvSpPr>
        <p:spPr>
          <a:xfrm>
            <a:off x="1305818" y="4272796"/>
            <a:ext cx="763667" cy="30480"/>
          </a:xfrm>
          <a:prstGeom prst="roundRect">
            <a:avLst>
              <a:gd name="adj" fmla="val 1073814"/>
            </a:avLst>
          </a:prstGeom>
          <a:solidFill>
            <a:srgbClr val="29DDDA"/>
          </a:solidFill>
          <a:ln/>
        </p:spPr>
      </p:sp>
      <p:sp>
        <p:nvSpPr>
          <p:cNvPr id="14" name="Shape 9"/>
          <p:cNvSpPr/>
          <p:nvPr/>
        </p:nvSpPr>
        <p:spPr>
          <a:xfrm>
            <a:off x="845403" y="4042648"/>
            <a:ext cx="490895" cy="490895"/>
          </a:xfrm>
          <a:prstGeom prst="roundRect">
            <a:avLst>
              <a:gd name="adj" fmla="val 66674"/>
            </a:avLst>
          </a:prstGeom>
          <a:solidFill>
            <a:srgbClr val="0A081B"/>
          </a:solidFill>
          <a:ln w="22860">
            <a:solidFill>
              <a:srgbClr val="29DDDA"/>
            </a:solidFill>
            <a:prstDash val="solid"/>
          </a:ln>
        </p:spPr>
      </p:sp>
      <p:sp>
        <p:nvSpPr>
          <p:cNvPr id="15" name="Text 10"/>
          <p:cNvSpPr/>
          <p:nvPr/>
        </p:nvSpPr>
        <p:spPr>
          <a:xfrm>
            <a:off x="1009948" y="4142542"/>
            <a:ext cx="161806" cy="2909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91"/>
              </a:lnSpc>
              <a:buNone/>
            </a:pPr>
            <a:r>
              <a:rPr lang="en-US" sz="2291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2</a:t>
            </a:r>
            <a:endParaRPr lang="en-US" sz="2291" dirty="0"/>
          </a:p>
        </p:txBody>
      </p:sp>
      <p:sp>
        <p:nvSpPr>
          <p:cNvPr id="16" name="Text 11"/>
          <p:cNvSpPr/>
          <p:nvPr/>
        </p:nvSpPr>
        <p:spPr>
          <a:xfrm>
            <a:off x="2290882" y="4015383"/>
            <a:ext cx="2424351" cy="3030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86"/>
              </a:lnSpc>
              <a:buNone/>
            </a:pPr>
            <a:r>
              <a:rPr lang="en-US" sz="1909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macOS</a:t>
            </a:r>
            <a:endParaRPr lang="en-US" sz="1909" dirty="0"/>
          </a:p>
        </p:txBody>
      </p:sp>
      <p:sp>
        <p:nvSpPr>
          <p:cNvPr id="17" name="Text 12"/>
          <p:cNvSpPr/>
          <p:nvPr/>
        </p:nvSpPr>
        <p:spPr>
          <a:xfrm>
            <a:off x="2290882" y="4449247"/>
            <a:ext cx="6089452" cy="6981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49"/>
              </a:lnSpc>
              <a:buNone/>
            </a:pPr>
            <a:r>
              <a:rPr lang="en-US" sz="1718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Uncheck the box for "Encrypt contents to secure data" in the folder's Get Info.</a:t>
            </a:r>
            <a:endParaRPr lang="en-US" sz="1718" dirty="0"/>
          </a:p>
        </p:txBody>
      </p:sp>
      <p:sp>
        <p:nvSpPr>
          <p:cNvPr id="18" name="Shape 13"/>
          <p:cNvSpPr/>
          <p:nvPr/>
        </p:nvSpPr>
        <p:spPr>
          <a:xfrm>
            <a:off x="1305818" y="6059210"/>
            <a:ext cx="763667" cy="30480"/>
          </a:xfrm>
          <a:prstGeom prst="roundRect">
            <a:avLst>
              <a:gd name="adj" fmla="val 1073814"/>
            </a:avLst>
          </a:prstGeom>
          <a:solidFill>
            <a:srgbClr val="37A7E7"/>
          </a:solidFill>
          <a:ln/>
        </p:spPr>
      </p:sp>
      <p:sp>
        <p:nvSpPr>
          <p:cNvPr id="19" name="Shape 14"/>
          <p:cNvSpPr/>
          <p:nvPr/>
        </p:nvSpPr>
        <p:spPr>
          <a:xfrm>
            <a:off x="845403" y="5829062"/>
            <a:ext cx="490895" cy="490895"/>
          </a:xfrm>
          <a:prstGeom prst="roundRect">
            <a:avLst>
              <a:gd name="adj" fmla="val 66674"/>
            </a:avLst>
          </a:prstGeom>
          <a:solidFill>
            <a:srgbClr val="0A081B"/>
          </a:solidFill>
          <a:ln w="22860">
            <a:solidFill>
              <a:srgbClr val="37A7E7"/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1005661" y="5928955"/>
            <a:ext cx="170378" cy="2909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91"/>
              </a:lnSpc>
              <a:buNone/>
            </a:pPr>
            <a:r>
              <a:rPr lang="en-US" sz="2291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3</a:t>
            </a:r>
            <a:endParaRPr lang="en-US" sz="2291" dirty="0"/>
          </a:p>
        </p:txBody>
      </p:sp>
      <p:sp>
        <p:nvSpPr>
          <p:cNvPr id="21" name="Text 16"/>
          <p:cNvSpPr/>
          <p:nvPr/>
        </p:nvSpPr>
        <p:spPr>
          <a:xfrm>
            <a:off x="2290882" y="5801797"/>
            <a:ext cx="2424351" cy="3030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86"/>
              </a:lnSpc>
              <a:buNone/>
            </a:pPr>
            <a:r>
              <a:rPr lang="en-US" sz="1909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Password</a:t>
            </a:r>
            <a:endParaRPr lang="en-US" sz="1909" dirty="0"/>
          </a:p>
        </p:txBody>
      </p:sp>
      <p:sp>
        <p:nvSpPr>
          <p:cNvPr id="22" name="Text 17"/>
          <p:cNvSpPr/>
          <p:nvPr/>
        </p:nvSpPr>
        <p:spPr>
          <a:xfrm>
            <a:off x="2290882" y="6235660"/>
            <a:ext cx="6089452" cy="6981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49"/>
              </a:lnSpc>
              <a:buNone/>
            </a:pPr>
            <a:r>
              <a:rPr lang="en-US" sz="1718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If you used a password to encrypt the folder, you will need to enter it when prompted to decrypt the data.</a:t>
            </a:r>
            <a:endParaRPr lang="en-US" sz="1718" dirty="0"/>
          </a:p>
        </p:txBody>
      </p:sp>
      <p:pic>
        <p:nvPicPr>
          <p:cNvPr id="23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275224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44272" y="3535323"/>
            <a:ext cx="8216384" cy="6116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816"/>
              </a:lnSpc>
              <a:buNone/>
            </a:pPr>
            <a:r>
              <a:rPr lang="en-US" sz="3853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Best Practices for Folder Encryption</a:t>
            </a:r>
            <a:endParaRPr lang="en-US" sz="3853" dirty="0"/>
          </a:p>
        </p:txBody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72" y="4477107"/>
            <a:ext cx="550426" cy="550426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844272" y="5247680"/>
            <a:ext cx="2446377" cy="3057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08"/>
              </a:lnSpc>
              <a:buNone/>
            </a:pPr>
            <a:r>
              <a:rPr lang="en-US" sz="1926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Strong Passwords</a:t>
            </a:r>
            <a:endParaRPr lang="en-US" sz="1926" dirty="0"/>
          </a:p>
        </p:txBody>
      </p:sp>
      <p:sp>
        <p:nvSpPr>
          <p:cNvPr id="8" name="Text 3"/>
          <p:cNvSpPr/>
          <p:nvPr/>
        </p:nvSpPr>
        <p:spPr>
          <a:xfrm>
            <a:off x="844272" y="5685473"/>
            <a:ext cx="2987754" cy="17609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4"/>
              </a:lnSpc>
              <a:buNone/>
            </a:pPr>
            <a:r>
              <a:rPr lang="en-US" sz="173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Use a strong password for encrypting your folders, combining uppercase and lowercase letters, numbers, and symbols.</a:t>
            </a:r>
            <a:endParaRPr lang="en-US" sz="1734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187" y="4477107"/>
            <a:ext cx="550426" cy="550426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4162187" y="5247680"/>
            <a:ext cx="2446377" cy="3057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08"/>
              </a:lnSpc>
              <a:buNone/>
            </a:pPr>
            <a:r>
              <a:rPr lang="en-US" sz="1926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Regular Backups</a:t>
            </a:r>
            <a:endParaRPr lang="en-US" sz="1926" dirty="0"/>
          </a:p>
        </p:txBody>
      </p:sp>
      <p:sp>
        <p:nvSpPr>
          <p:cNvPr id="11" name="Text 5"/>
          <p:cNvSpPr/>
          <p:nvPr/>
        </p:nvSpPr>
        <p:spPr>
          <a:xfrm>
            <a:off x="4162187" y="5685473"/>
            <a:ext cx="2987873" cy="14087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4"/>
              </a:lnSpc>
              <a:buNone/>
            </a:pPr>
            <a:r>
              <a:rPr lang="en-US" sz="173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Create backups of your data to prevent data loss in case of accidental deletion or system failure.</a:t>
            </a:r>
            <a:endParaRPr lang="en-US" sz="1734" dirty="0"/>
          </a:p>
        </p:txBody>
      </p:sp>
      <p:pic>
        <p:nvPicPr>
          <p:cNvPr id="1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0221" y="4477107"/>
            <a:ext cx="550426" cy="550426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7480221" y="5247680"/>
            <a:ext cx="2446377" cy="3057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08"/>
              </a:lnSpc>
              <a:buNone/>
            </a:pPr>
            <a:r>
              <a:rPr lang="en-US" sz="1926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Security Software</a:t>
            </a:r>
            <a:endParaRPr lang="en-US" sz="1926" dirty="0"/>
          </a:p>
        </p:txBody>
      </p:sp>
      <p:sp>
        <p:nvSpPr>
          <p:cNvPr id="14" name="Text 7"/>
          <p:cNvSpPr/>
          <p:nvPr/>
        </p:nvSpPr>
        <p:spPr>
          <a:xfrm>
            <a:off x="7480221" y="5685473"/>
            <a:ext cx="2987754" cy="17609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4"/>
              </a:lnSpc>
              <a:buNone/>
            </a:pPr>
            <a:r>
              <a:rPr lang="en-US" sz="173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Install and use reputable antivirus and anti-malware software to protect your system from threats that could compromise your encryption.</a:t>
            </a:r>
            <a:endParaRPr lang="en-US" sz="1734" dirty="0"/>
          </a:p>
        </p:txBody>
      </p:sp>
      <p:pic>
        <p:nvPicPr>
          <p:cNvPr id="1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8135" y="4477107"/>
            <a:ext cx="550426" cy="550426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10798135" y="5247680"/>
            <a:ext cx="2446377" cy="3057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08"/>
              </a:lnSpc>
              <a:buNone/>
            </a:pPr>
            <a:r>
              <a:rPr lang="en-US" sz="1926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Security Awareness</a:t>
            </a:r>
            <a:endParaRPr lang="en-US" sz="1926" dirty="0"/>
          </a:p>
        </p:txBody>
      </p:sp>
      <p:sp>
        <p:nvSpPr>
          <p:cNvPr id="17" name="Text 9"/>
          <p:cNvSpPr/>
          <p:nvPr/>
        </p:nvSpPr>
        <p:spPr>
          <a:xfrm>
            <a:off x="10798135" y="5685473"/>
            <a:ext cx="2987873" cy="14087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4"/>
              </a:lnSpc>
              <a:buNone/>
            </a:pPr>
            <a:r>
              <a:rPr lang="en-US" sz="173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Be mindful of phishing scams and avoid clicking on suspicious links that could lead to malware infections.</a:t>
            </a:r>
            <a:endParaRPr lang="en-US" sz="1734" dirty="0"/>
          </a:p>
        </p:txBody>
      </p:sp>
      <p:pic>
        <p:nvPicPr>
          <p:cNvPr id="18" name="Image 6" descr="preencoded.png">
            <a:hlinkClick r:id="rId8" tooltip="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2024-08-11T14:14:16Z</dcterms:created>
  <dcterms:modified xsi:type="dcterms:W3CDTF">2024-08-11T14:14:16Z</dcterms:modified>
</cp:coreProperties>
</file>