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79"/>
  </p:notesMasterIdLst>
  <p:handoutMasterIdLst>
    <p:handoutMasterId r:id="rId80"/>
  </p:handoutMasterIdLst>
  <p:sldIdLst>
    <p:sldId id="778" r:id="rId2"/>
    <p:sldId id="779" r:id="rId3"/>
    <p:sldId id="781" r:id="rId4"/>
    <p:sldId id="782" r:id="rId5"/>
    <p:sldId id="783" r:id="rId6"/>
    <p:sldId id="784" r:id="rId7"/>
    <p:sldId id="785" r:id="rId8"/>
    <p:sldId id="868" r:id="rId9"/>
    <p:sldId id="787" r:id="rId10"/>
    <p:sldId id="788" r:id="rId11"/>
    <p:sldId id="789" r:id="rId12"/>
    <p:sldId id="790" r:id="rId13"/>
    <p:sldId id="791" r:id="rId14"/>
    <p:sldId id="792" r:id="rId15"/>
    <p:sldId id="793" r:id="rId16"/>
    <p:sldId id="794" r:id="rId17"/>
    <p:sldId id="869" r:id="rId18"/>
    <p:sldId id="804" r:id="rId19"/>
    <p:sldId id="805" r:id="rId20"/>
    <p:sldId id="806" r:id="rId21"/>
    <p:sldId id="807" r:id="rId22"/>
    <p:sldId id="808" r:id="rId23"/>
    <p:sldId id="809" r:id="rId24"/>
    <p:sldId id="810" r:id="rId25"/>
    <p:sldId id="811" r:id="rId26"/>
    <p:sldId id="812" r:id="rId27"/>
    <p:sldId id="813" r:id="rId28"/>
    <p:sldId id="814" r:id="rId29"/>
    <p:sldId id="815" r:id="rId30"/>
    <p:sldId id="816" r:id="rId31"/>
    <p:sldId id="817" r:id="rId32"/>
    <p:sldId id="818" r:id="rId33"/>
    <p:sldId id="870" r:id="rId34"/>
    <p:sldId id="820" r:id="rId35"/>
    <p:sldId id="821" r:id="rId36"/>
    <p:sldId id="822" r:id="rId37"/>
    <p:sldId id="823" r:id="rId38"/>
    <p:sldId id="824" r:id="rId39"/>
    <p:sldId id="825" r:id="rId40"/>
    <p:sldId id="826" r:id="rId41"/>
    <p:sldId id="827" r:id="rId42"/>
    <p:sldId id="828" r:id="rId43"/>
    <p:sldId id="829" r:id="rId44"/>
    <p:sldId id="830" r:id="rId45"/>
    <p:sldId id="831" r:id="rId46"/>
    <p:sldId id="832" r:id="rId47"/>
    <p:sldId id="833" r:id="rId48"/>
    <p:sldId id="834" r:id="rId49"/>
    <p:sldId id="835" r:id="rId50"/>
    <p:sldId id="836" r:id="rId51"/>
    <p:sldId id="837" r:id="rId52"/>
    <p:sldId id="838" r:id="rId53"/>
    <p:sldId id="839" r:id="rId54"/>
    <p:sldId id="840" r:id="rId55"/>
    <p:sldId id="841" r:id="rId56"/>
    <p:sldId id="871" r:id="rId57"/>
    <p:sldId id="843" r:id="rId58"/>
    <p:sldId id="844" r:id="rId59"/>
    <p:sldId id="845" r:id="rId60"/>
    <p:sldId id="846" r:id="rId61"/>
    <p:sldId id="847" r:id="rId62"/>
    <p:sldId id="848" r:id="rId63"/>
    <p:sldId id="849" r:id="rId64"/>
    <p:sldId id="850" r:id="rId65"/>
    <p:sldId id="854" r:id="rId66"/>
    <p:sldId id="855" r:id="rId67"/>
    <p:sldId id="856" r:id="rId68"/>
    <p:sldId id="857" r:id="rId69"/>
    <p:sldId id="858" r:id="rId70"/>
    <p:sldId id="859" r:id="rId71"/>
    <p:sldId id="860" r:id="rId72"/>
    <p:sldId id="861" r:id="rId73"/>
    <p:sldId id="862" r:id="rId74"/>
    <p:sldId id="863" r:id="rId75"/>
    <p:sldId id="864" r:id="rId76"/>
    <p:sldId id="865" r:id="rId77"/>
    <p:sldId id="867" r:id="rId78"/>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BFB"/>
    <a:srgbClr val="FFFF00"/>
    <a:srgbClr val="DDDDDD"/>
    <a:srgbClr val="FFCCFF"/>
    <a:srgbClr val="000099"/>
    <a:srgbClr val="FF0000"/>
    <a:srgbClr val="008000"/>
    <a:srgbClr val="66CC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32"/>
    <p:restoredTop sz="94595"/>
  </p:normalViewPr>
  <p:slideViewPr>
    <p:cSldViewPr snapToGrid="0">
      <p:cViewPr>
        <p:scale>
          <a:sx n="95" d="100"/>
          <a:sy n="95" d="100"/>
        </p:scale>
        <p:origin x="1984" y="3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3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259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charset="0"/>
              </a:defRPr>
            </a:lvl1pPr>
          </a:lstStyle>
          <a:p>
            <a:pPr>
              <a:defRPr/>
            </a:pPr>
            <a:endParaRPr lang="en-US" dirty="0"/>
          </a:p>
        </p:txBody>
      </p:sp>
      <p:sp>
        <p:nvSpPr>
          <p:cNvPr id="622595"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charset="0"/>
              </a:defRPr>
            </a:lvl1pPr>
          </a:lstStyle>
          <a:p>
            <a:pPr>
              <a:defRPr/>
            </a:pPr>
            <a:endParaRPr lang="en-US" dirty="0"/>
          </a:p>
        </p:txBody>
      </p:sp>
      <p:sp>
        <p:nvSpPr>
          <p:cNvPr id="622596"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charset="0"/>
              </a:defRPr>
            </a:lvl1pPr>
          </a:lstStyle>
          <a:p>
            <a:pPr>
              <a:defRPr/>
            </a:pPr>
            <a:endParaRPr lang="en-US" dirty="0"/>
          </a:p>
        </p:txBody>
      </p:sp>
      <p:sp>
        <p:nvSpPr>
          <p:cNvPr id="622597"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charset="0"/>
              </a:defRPr>
            </a:lvl1pPr>
          </a:lstStyle>
          <a:p>
            <a:pPr>
              <a:defRPr/>
            </a:pPr>
            <a:fld id="{91292653-6D28-1A4E-9097-8CD0CA4FA95B}" type="slidenum">
              <a:rPr lang="en-US"/>
              <a:pPr>
                <a:defRPr/>
              </a:pPr>
              <a:t>‹#›</a:t>
            </a:fld>
            <a:endParaRPr lang="en-US" dirty="0"/>
          </a:p>
        </p:txBody>
      </p:sp>
    </p:spTree>
    <p:extLst>
      <p:ext uri="{BB962C8B-B14F-4D97-AF65-F5344CB8AC3E}">
        <p14:creationId xmlns:p14="http://schemas.microsoft.com/office/powerpoint/2010/main" val="896416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charset="0"/>
              </a:defRPr>
            </a:lvl1pPr>
          </a:lstStyle>
          <a:p>
            <a:pPr>
              <a:defRPr/>
            </a:pPr>
            <a:endParaRPr lang="en-US" dirty="0"/>
          </a:p>
        </p:txBody>
      </p:sp>
      <p:sp>
        <p:nvSpPr>
          <p:cNvPr id="3075"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charset="0"/>
              </a:defRPr>
            </a:lvl1pPr>
          </a:lstStyle>
          <a:p>
            <a:pPr>
              <a:defRPr/>
            </a:pPr>
            <a:endParaRPr lang="en-US" dirty="0"/>
          </a:p>
        </p:txBody>
      </p:sp>
      <p:sp>
        <p:nvSpPr>
          <p:cNvPr id="399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077"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charset="0"/>
              </a:defRPr>
            </a:lvl1pPr>
          </a:lstStyle>
          <a:p>
            <a:pPr>
              <a:defRPr/>
            </a:pPr>
            <a:endParaRPr lang="en-US" dirty="0"/>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charset="0"/>
              </a:defRPr>
            </a:lvl1pPr>
          </a:lstStyle>
          <a:p>
            <a:pPr>
              <a:defRPr/>
            </a:pPr>
            <a:fld id="{ACCD5E27-021E-054B-84DE-C100B224ED65}" type="slidenum">
              <a:rPr lang="en-US"/>
              <a:pPr>
                <a:defRPr/>
              </a:pPr>
              <a:t>‹#›</a:t>
            </a:fld>
            <a:endParaRPr lang="en-US" dirty="0"/>
          </a:p>
        </p:txBody>
      </p:sp>
    </p:spTree>
    <p:extLst>
      <p:ext uri="{BB962C8B-B14F-4D97-AF65-F5344CB8AC3E}">
        <p14:creationId xmlns:p14="http://schemas.microsoft.com/office/powerpoint/2010/main" val="35274115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09"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09"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09"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09"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09"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6788">
              <a:defRPr i="1">
                <a:solidFill>
                  <a:schemeClr val="tx1"/>
                </a:solidFill>
                <a:latin typeface="Comic Sans MS" charset="0"/>
                <a:ea typeface="ＭＳ Ｐゴシック" charset="0"/>
              </a:defRPr>
            </a:lvl1pPr>
            <a:lvl2pPr marL="742950" indent="-285750" defTabSz="966788">
              <a:defRPr i="1">
                <a:solidFill>
                  <a:schemeClr val="tx1"/>
                </a:solidFill>
                <a:latin typeface="Comic Sans MS" charset="0"/>
                <a:ea typeface="ＭＳ Ｐゴシック" charset="0"/>
              </a:defRPr>
            </a:lvl2pPr>
            <a:lvl3pPr marL="1143000" indent="-228600" defTabSz="966788">
              <a:defRPr i="1">
                <a:solidFill>
                  <a:schemeClr val="tx1"/>
                </a:solidFill>
                <a:latin typeface="Comic Sans MS" charset="0"/>
                <a:ea typeface="ＭＳ Ｐゴシック" charset="0"/>
              </a:defRPr>
            </a:lvl3pPr>
            <a:lvl4pPr marL="1600200" indent="-228600" defTabSz="966788">
              <a:defRPr i="1">
                <a:solidFill>
                  <a:schemeClr val="tx1"/>
                </a:solidFill>
                <a:latin typeface="Comic Sans MS" charset="0"/>
                <a:ea typeface="ＭＳ Ｐゴシック" charset="0"/>
              </a:defRPr>
            </a:lvl4pPr>
            <a:lvl5pPr marL="2057400" indent="-228600" defTabSz="966788">
              <a:defRPr i="1">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i="1">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i="1">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i="1">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i="1">
                <a:solidFill>
                  <a:schemeClr val="tx1"/>
                </a:solidFill>
                <a:latin typeface="Comic Sans MS" charset="0"/>
                <a:ea typeface="ＭＳ Ｐゴシック" charset="0"/>
              </a:defRPr>
            </a:lvl9pPr>
          </a:lstStyle>
          <a:p>
            <a:pPr>
              <a:defRPr/>
            </a:pPr>
            <a:fld id="{37992356-70AF-3D49-9693-77C53662C588}" type="slidenum">
              <a:rPr lang="en-US" i="0" smtClean="0">
                <a:latin typeface="Times New Roman" charset="0"/>
              </a:rPr>
              <a:pPr>
                <a:defRPr/>
              </a:pPr>
              <a:t>2</a:t>
            </a:fld>
            <a:endParaRPr lang="en-US" i="0" dirty="0">
              <a:latin typeface="Times New Roman"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3265790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C207908-A65C-F64C-A60A-480C7E37656F}" type="slidenum">
              <a:rPr lang="en-US"/>
              <a:pPr>
                <a:defRPr/>
              </a:pPr>
              <a:t>11</a:t>
            </a:fld>
            <a:endParaRPr lang="en-US" dirty="0"/>
          </a:p>
        </p:txBody>
      </p:sp>
      <p:sp>
        <p:nvSpPr>
          <p:cNvPr id="487426"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3374155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1055C75-516E-F048-AC12-D7BD8EDDF1D7}" type="slidenum">
              <a:rPr lang="en-US"/>
              <a:pPr>
                <a:defRPr/>
              </a:pPr>
              <a:t>15</a:t>
            </a:fld>
            <a:endParaRPr lang="en-US" dirty="0"/>
          </a:p>
        </p:txBody>
      </p:sp>
      <p:sp>
        <p:nvSpPr>
          <p:cNvPr id="489474"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3328610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0367D95-D362-D649-B882-5B02885D069F}" type="slidenum">
              <a:rPr lang="en-US"/>
              <a:pPr>
                <a:defRPr/>
              </a:pPr>
              <a:t>16</a:t>
            </a:fld>
            <a:endParaRPr lang="en-US" dirty="0"/>
          </a:p>
        </p:txBody>
      </p:sp>
      <p:sp>
        <p:nvSpPr>
          <p:cNvPr id="489474"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2177438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6788">
              <a:defRPr i="1">
                <a:solidFill>
                  <a:schemeClr val="tx1"/>
                </a:solidFill>
                <a:latin typeface="Comic Sans MS" charset="0"/>
                <a:ea typeface="ＭＳ Ｐゴシック" charset="0"/>
              </a:defRPr>
            </a:lvl1pPr>
            <a:lvl2pPr marL="742950" indent="-285750" defTabSz="966788">
              <a:defRPr i="1">
                <a:solidFill>
                  <a:schemeClr val="tx1"/>
                </a:solidFill>
                <a:latin typeface="Comic Sans MS" charset="0"/>
                <a:ea typeface="ＭＳ Ｐゴシック" charset="0"/>
              </a:defRPr>
            </a:lvl2pPr>
            <a:lvl3pPr marL="1143000" indent="-228600" defTabSz="966788">
              <a:defRPr i="1">
                <a:solidFill>
                  <a:schemeClr val="tx1"/>
                </a:solidFill>
                <a:latin typeface="Comic Sans MS" charset="0"/>
                <a:ea typeface="ＭＳ Ｐゴシック" charset="0"/>
              </a:defRPr>
            </a:lvl3pPr>
            <a:lvl4pPr marL="1600200" indent="-228600" defTabSz="966788">
              <a:defRPr i="1">
                <a:solidFill>
                  <a:schemeClr val="tx1"/>
                </a:solidFill>
                <a:latin typeface="Comic Sans MS" charset="0"/>
                <a:ea typeface="ＭＳ Ｐゴシック" charset="0"/>
              </a:defRPr>
            </a:lvl4pPr>
            <a:lvl5pPr marL="2057400" indent="-228600" defTabSz="966788">
              <a:defRPr i="1">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i="1">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i="1">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i="1">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i="1">
                <a:solidFill>
                  <a:schemeClr val="tx1"/>
                </a:solidFill>
                <a:latin typeface="Comic Sans MS" charset="0"/>
                <a:ea typeface="ＭＳ Ｐゴシック" charset="0"/>
              </a:defRPr>
            </a:lvl9pPr>
          </a:lstStyle>
          <a:p>
            <a:pPr>
              <a:defRPr/>
            </a:pPr>
            <a:fld id="{37992356-70AF-3D49-9693-77C53662C588}" type="slidenum">
              <a:rPr lang="en-US" i="0" smtClean="0">
                <a:latin typeface="Times New Roman" charset="0"/>
              </a:rPr>
              <a:pPr>
                <a:defRPr/>
              </a:pPr>
              <a:t>17</a:t>
            </a:fld>
            <a:endParaRPr lang="en-US" i="0" dirty="0">
              <a:latin typeface="Times New Roman"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071164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E10E54B-4C26-C848-A80A-DC8DD9F68F4F}" type="slidenum">
              <a:rPr lang="en-US"/>
              <a:pPr>
                <a:defRPr/>
              </a:pPr>
              <a:t>18</a:t>
            </a:fld>
            <a:endParaRPr lang="en-US" dirty="0"/>
          </a:p>
        </p:txBody>
      </p:sp>
      <p:sp>
        <p:nvSpPr>
          <p:cNvPr id="499714"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30560499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DC205B4-11FD-5245-ABC6-9C46FD8C837E}" type="slidenum">
              <a:rPr lang="en-US"/>
              <a:pPr>
                <a:defRPr/>
              </a:pPr>
              <a:t>19</a:t>
            </a:fld>
            <a:endParaRPr lang="en-US" dirty="0"/>
          </a:p>
        </p:txBody>
      </p:sp>
      <p:sp>
        <p:nvSpPr>
          <p:cNvPr id="499714"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3123593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50A8E33-5754-2749-845F-5AFE7D870EB5}" type="slidenum">
              <a:rPr lang="en-US"/>
              <a:pPr>
                <a:defRPr/>
              </a:pPr>
              <a:t>20</a:t>
            </a:fld>
            <a:endParaRPr lang="en-US" dirty="0"/>
          </a:p>
        </p:txBody>
      </p:sp>
      <p:sp>
        <p:nvSpPr>
          <p:cNvPr id="500738"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1794654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2D9E7C2-ED8C-324D-960F-9A87871E27F3}" type="slidenum">
              <a:rPr lang="en-US"/>
              <a:pPr>
                <a:defRPr/>
              </a:pPr>
              <a:t>21</a:t>
            </a:fld>
            <a:endParaRPr lang="en-US" dirty="0"/>
          </a:p>
        </p:txBody>
      </p:sp>
      <p:sp>
        <p:nvSpPr>
          <p:cNvPr id="50176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4089901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97A1F6A-E422-EB4D-86FE-3FB0D2EAFEF7}" type="slidenum">
              <a:rPr lang="en-US"/>
              <a:pPr>
                <a:defRPr/>
              </a:pPr>
              <a:t>22</a:t>
            </a:fld>
            <a:endParaRPr lang="en-US" dirty="0"/>
          </a:p>
        </p:txBody>
      </p:sp>
      <p:sp>
        <p:nvSpPr>
          <p:cNvPr id="502786"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16046303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D828E0F-D9E3-A644-B505-ACE506F3E442}" type="slidenum">
              <a:rPr lang="en-US"/>
              <a:pPr>
                <a:defRPr/>
              </a:pPr>
              <a:t>23</a:t>
            </a:fld>
            <a:endParaRPr lang="en-US" dirty="0"/>
          </a:p>
        </p:txBody>
      </p:sp>
      <p:sp>
        <p:nvSpPr>
          <p:cNvPr id="503810"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1912218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6788">
              <a:defRPr i="1">
                <a:solidFill>
                  <a:schemeClr val="tx1"/>
                </a:solidFill>
                <a:latin typeface="Comic Sans MS" charset="0"/>
                <a:ea typeface="ＭＳ Ｐゴシック" charset="0"/>
              </a:defRPr>
            </a:lvl1pPr>
            <a:lvl2pPr marL="742950" indent="-285750" defTabSz="966788">
              <a:defRPr i="1">
                <a:solidFill>
                  <a:schemeClr val="tx1"/>
                </a:solidFill>
                <a:latin typeface="Comic Sans MS" charset="0"/>
                <a:ea typeface="ＭＳ Ｐゴシック" charset="0"/>
              </a:defRPr>
            </a:lvl2pPr>
            <a:lvl3pPr marL="1143000" indent="-228600" defTabSz="966788">
              <a:defRPr i="1">
                <a:solidFill>
                  <a:schemeClr val="tx1"/>
                </a:solidFill>
                <a:latin typeface="Comic Sans MS" charset="0"/>
                <a:ea typeface="ＭＳ Ｐゴシック" charset="0"/>
              </a:defRPr>
            </a:lvl3pPr>
            <a:lvl4pPr marL="1600200" indent="-228600" defTabSz="966788">
              <a:defRPr i="1">
                <a:solidFill>
                  <a:schemeClr val="tx1"/>
                </a:solidFill>
                <a:latin typeface="Comic Sans MS" charset="0"/>
                <a:ea typeface="ＭＳ Ｐゴシック" charset="0"/>
              </a:defRPr>
            </a:lvl4pPr>
            <a:lvl5pPr marL="2057400" indent="-228600" defTabSz="966788">
              <a:defRPr i="1">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i="1">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i="1">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i="1">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i="1">
                <a:solidFill>
                  <a:schemeClr val="tx1"/>
                </a:solidFill>
                <a:latin typeface="Comic Sans MS" charset="0"/>
                <a:ea typeface="ＭＳ Ｐゴシック" charset="0"/>
              </a:defRPr>
            </a:lvl9pPr>
          </a:lstStyle>
          <a:p>
            <a:pPr>
              <a:defRPr/>
            </a:pPr>
            <a:fld id="{18419889-A0E6-614C-8257-F8C6A6B00434}" type="slidenum">
              <a:rPr lang="en-US" i="0" smtClean="0">
                <a:latin typeface="Times New Roman" charset="0"/>
              </a:rPr>
              <a:pPr>
                <a:defRPr/>
              </a:pPr>
              <a:t>3</a:t>
            </a:fld>
            <a:endParaRPr lang="en-US" i="0" dirty="0">
              <a:latin typeface="Times New Roman"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053611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469BF91-069B-794F-B1A1-4DA14FF6BE44}" type="slidenum">
              <a:rPr lang="en-US"/>
              <a:pPr>
                <a:defRPr/>
              </a:pPr>
              <a:t>24</a:t>
            </a:fld>
            <a:endParaRPr lang="en-US" dirty="0"/>
          </a:p>
        </p:txBody>
      </p:sp>
      <p:sp>
        <p:nvSpPr>
          <p:cNvPr id="504834"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420429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1F3CDC0-604F-934E-BB95-963BBCD3FBB0}" type="slidenum">
              <a:rPr lang="en-US"/>
              <a:pPr>
                <a:defRPr/>
              </a:pPr>
              <a:t>25</a:t>
            </a:fld>
            <a:endParaRPr lang="en-US" dirty="0"/>
          </a:p>
        </p:txBody>
      </p:sp>
      <p:sp>
        <p:nvSpPr>
          <p:cNvPr id="505858"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1435024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42B6D67-6530-1847-9614-1555B208A320}" type="slidenum">
              <a:rPr lang="en-US"/>
              <a:pPr>
                <a:defRPr/>
              </a:pPr>
              <a:t>26</a:t>
            </a:fld>
            <a:endParaRPr lang="en-US" dirty="0"/>
          </a:p>
        </p:txBody>
      </p:sp>
      <p:sp>
        <p:nvSpPr>
          <p:cNvPr id="50688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4572924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54B108C-6B1B-AF41-8D65-F1C28D5081D7}" type="slidenum">
              <a:rPr lang="en-US"/>
              <a:pPr>
                <a:defRPr/>
              </a:pPr>
              <a:t>27</a:t>
            </a:fld>
            <a:endParaRPr lang="en-US" dirty="0"/>
          </a:p>
        </p:txBody>
      </p:sp>
      <p:sp>
        <p:nvSpPr>
          <p:cNvPr id="507906"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8051401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B93BA95-160F-E649-99F0-83A4464555FC}" type="slidenum">
              <a:rPr lang="en-US"/>
              <a:pPr>
                <a:defRPr/>
              </a:pPr>
              <a:t>28</a:t>
            </a:fld>
            <a:endParaRPr lang="en-US" dirty="0"/>
          </a:p>
        </p:txBody>
      </p:sp>
      <p:sp>
        <p:nvSpPr>
          <p:cNvPr id="508930"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19490738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86BA8C2-0451-DB4C-8F9F-88D61358D7BF}" type="slidenum">
              <a:rPr lang="en-US"/>
              <a:pPr>
                <a:defRPr/>
              </a:pPr>
              <a:t>29</a:t>
            </a:fld>
            <a:endParaRPr lang="en-US" dirty="0"/>
          </a:p>
        </p:txBody>
      </p:sp>
      <p:sp>
        <p:nvSpPr>
          <p:cNvPr id="509954"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2912245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a:ln/>
        </p:spPr>
      </p:sp>
      <p:sp>
        <p:nvSpPr>
          <p:cNvPr id="90114" name="Notes Placeholder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Times New Roman" charset="0"/>
            </a:endParaRPr>
          </a:p>
        </p:txBody>
      </p:sp>
      <p:sp>
        <p:nvSpPr>
          <p:cNvPr id="176132" name="Slide Number Placeholder 3"/>
          <p:cNvSpPr>
            <a:spLocks noGrp="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charset="0"/>
                <a:ea typeface="ＭＳ Ｐゴシック" charset="0"/>
              </a:defRPr>
            </a:lvl1pPr>
            <a:lvl2pPr marL="742950" indent="-285750" defTabSz="966788">
              <a:defRPr sz="2000">
                <a:solidFill>
                  <a:schemeClr val="tx1"/>
                </a:solidFill>
                <a:latin typeface="Arial" charset="0"/>
                <a:ea typeface="ＭＳ Ｐゴシック" charset="0"/>
              </a:defRPr>
            </a:lvl2pPr>
            <a:lvl3pPr marL="1143000" indent="-228600" defTabSz="966788">
              <a:defRPr sz="2000">
                <a:solidFill>
                  <a:schemeClr val="tx1"/>
                </a:solidFill>
                <a:latin typeface="Arial" charset="0"/>
                <a:ea typeface="ＭＳ Ｐゴシック" charset="0"/>
              </a:defRPr>
            </a:lvl3pPr>
            <a:lvl4pPr marL="1600200" indent="-228600" defTabSz="966788">
              <a:defRPr sz="2000">
                <a:solidFill>
                  <a:schemeClr val="tx1"/>
                </a:solidFill>
                <a:latin typeface="Arial" charset="0"/>
                <a:ea typeface="ＭＳ Ｐゴシック" charset="0"/>
              </a:defRPr>
            </a:lvl4pPr>
            <a:lvl5pPr marL="2057400" indent="-228600" defTabSz="966788">
              <a:defRPr sz="2000">
                <a:solidFill>
                  <a:schemeClr val="tx1"/>
                </a:solidFill>
                <a:latin typeface="Arial" charset="0"/>
                <a:ea typeface="ＭＳ Ｐゴシック" charset="0"/>
              </a:defRPr>
            </a:lvl5pPr>
            <a:lvl6pPr marL="25146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6pPr>
            <a:lvl7pPr marL="29718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7pPr>
            <a:lvl8pPr marL="34290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8pPr>
            <a:lvl9pPr marL="38862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9pPr>
          </a:lstStyle>
          <a:p>
            <a:pPr>
              <a:defRPr/>
            </a:pPr>
            <a:fld id="{E39D77A4-5B67-A846-AE64-32A0E222894D}" type="slidenum">
              <a:rPr lang="en-US" sz="1300">
                <a:latin typeface="Times New Roman" charset="0"/>
              </a:rPr>
              <a:pPr>
                <a:defRPr/>
              </a:pPr>
              <a:t>30</a:t>
            </a:fld>
            <a:endParaRPr lang="en-US" sz="1300" dirty="0">
              <a:latin typeface="Times New Roman" charset="0"/>
            </a:endParaRPr>
          </a:p>
        </p:txBody>
      </p:sp>
    </p:spTree>
    <p:extLst>
      <p:ext uri="{BB962C8B-B14F-4D97-AF65-F5344CB8AC3E}">
        <p14:creationId xmlns:p14="http://schemas.microsoft.com/office/powerpoint/2010/main" val="18328036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a:ln/>
        </p:spPr>
      </p:sp>
      <p:sp>
        <p:nvSpPr>
          <p:cNvPr id="92162" name="Notes Placeholder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Times New Roman" charset="0"/>
            </a:endParaRPr>
          </a:p>
        </p:txBody>
      </p:sp>
      <p:sp>
        <p:nvSpPr>
          <p:cNvPr id="177156" name="Slide Number Placeholder 3"/>
          <p:cNvSpPr>
            <a:spLocks noGrp="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charset="0"/>
                <a:ea typeface="ＭＳ Ｐゴシック" charset="0"/>
              </a:defRPr>
            </a:lvl1pPr>
            <a:lvl2pPr marL="742950" indent="-285750" defTabSz="966788">
              <a:defRPr sz="2000">
                <a:solidFill>
                  <a:schemeClr val="tx1"/>
                </a:solidFill>
                <a:latin typeface="Arial" charset="0"/>
                <a:ea typeface="ＭＳ Ｐゴシック" charset="0"/>
              </a:defRPr>
            </a:lvl2pPr>
            <a:lvl3pPr marL="1143000" indent="-228600" defTabSz="966788">
              <a:defRPr sz="2000">
                <a:solidFill>
                  <a:schemeClr val="tx1"/>
                </a:solidFill>
                <a:latin typeface="Arial" charset="0"/>
                <a:ea typeface="ＭＳ Ｐゴシック" charset="0"/>
              </a:defRPr>
            </a:lvl3pPr>
            <a:lvl4pPr marL="1600200" indent="-228600" defTabSz="966788">
              <a:defRPr sz="2000">
                <a:solidFill>
                  <a:schemeClr val="tx1"/>
                </a:solidFill>
                <a:latin typeface="Arial" charset="0"/>
                <a:ea typeface="ＭＳ Ｐゴシック" charset="0"/>
              </a:defRPr>
            </a:lvl4pPr>
            <a:lvl5pPr marL="2057400" indent="-228600" defTabSz="966788">
              <a:defRPr sz="2000">
                <a:solidFill>
                  <a:schemeClr val="tx1"/>
                </a:solidFill>
                <a:latin typeface="Arial" charset="0"/>
                <a:ea typeface="ＭＳ Ｐゴシック" charset="0"/>
              </a:defRPr>
            </a:lvl5pPr>
            <a:lvl6pPr marL="25146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6pPr>
            <a:lvl7pPr marL="29718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7pPr>
            <a:lvl8pPr marL="34290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8pPr>
            <a:lvl9pPr marL="38862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9pPr>
          </a:lstStyle>
          <a:p>
            <a:pPr>
              <a:defRPr/>
            </a:pPr>
            <a:fld id="{3F448EB4-3C79-B94C-9D48-9A7F79DAB29C}" type="slidenum">
              <a:rPr lang="en-US" sz="1300">
                <a:latin typeface="Times New Roman" charset="0"/>
              </a:rPr>
              <a:pPr>
                <a:defRPr/>
              </a:pPr>
              <a:t>31</a:t>
            </a:fld>
            <a:endParaRPr lang="en-US" sz="1300" dirty="0">
              <a:latin typeface="Times New Roman" charset="0"/>
            </a:endParaRPr>
          </a:p>
        </p:txBody>
      </p:sp>
    </p:spTree>
    <p:extLst>
      <p:ext uri="{BB962C8B-B14F-4D97-AF65-F5344CB8AC3E}">
        <p14:creationId xmlns:p14="http://schemas.microsoft.com/office/powerpoint/2010/main" val="42360261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a:ln/>
        </p:spPr>
      </p:sp>
      <p:sp>
        <p:nvSpPr>
          <p:cNvPr id="94210" name="Notes Placeholder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Times New Roman" charset="0"/>
            </a:endParaRPr>
          </a:p>
        </p:txBody>
      </p:sp>
      <p:sp>
        <p:nvSpPr>
          <p:cNvPr id="178180" name="Slide Number Placeholder 3"/>
          <p:cNvSpPr>
            <a:spLocks noGrp="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charset="0"/>
                <a:ea typeface="ＭＳ Ｐゴシック" charset="0"/>
              </a:defRPr>
            </a:lvl1pPr>
            <a:lvl2pPr marL="742950" indent="-285750" defTabSz="966788">
              <a:defRPr sz="2000">
                <a:solidFill>
                  <a:schemeClr val="tx1"/>
                </a:solidFill>
                <a:latin typeface="Arial" charset="0"/>
                <a:ea typeface="ＭＳ Ｐゴシック" charset="0"/>
              </a:defRPr>
            </a:lvl2pPr>
            <a:lvl3pPr marL="1143000" indent="-228600" defTabSz="966788">
              <a:defRPr sz="2000">
                <a:solidFill>
                  <a:schemeClr val="tx1"/>
                </a:solidFill>
                <a:latin typeface="Arial" charset="0"/>
                <a:ea typeface="ＭＳ Ｐゴシック" charset="0"/>
              </a:defRPr>
            </a:lvl3pPr>
            <a:lvl4pPr marL="1600200" indent="-228600" defTabSz="966788">
              <a:defRPr sz="2000">
                <a:solidFill>
                  <a:schemeClr val="tx1"/>
                </a:solidFill>
                <a:latin typeface="Arial" charset="0"/>
                <a:ea typeface="ＭＳ Ｐゴシック" charset="0"/>
              </a:defRPr>
            </a:lvl4pPr>
            <a:lvl5pPr marL="2057400" indent="-228600" defTabSz="966788">
              <a:defRPr sz="2000">
                <a:solidFill>
                  <a:schemeClr val="tx1"/>
                </a:solidFill>
                <a:latin typeface="Arial" charset="0"/>
                <a:ea typeface="ＭＳ Ｐゴシック" charset="0"/>
              </a:defRPr>
            </a:lvl5pPr>
            <a:lvl6pPr marL="25146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6pPr>
            <a:lvl7pPr marL="29718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7pPr>
            <a:lvl8pPr marL="34290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8pPr>
            <a:lvl9pPr marL="38862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9pPr>
          </a:lstStyle>
          <a:p>
            <a:pPr>
              <a:defRPr/>
            </a:pPr>
            <a:fld id="{C94A52EF-3ADC-3C41-AF0A-03333FEC2F81}" type="slidenum">
              <a:rPr lang="en-US" sz="1300">
                <a:latin typeface="Times New Roman" charset="0"/>
              </a:rPr>
              <a:pPr>
                <a:defRPr/>
              </a:pPr>
              <a:t>32</a:t>
            </a:fld>
            <a:endParaRPr lang="en-US" sz="1300" dirty="0">
              <a:latin typeface="Times New Roman" charset="0"/>
            </a:endParaRPr>
          </a:p>
        </p:txBody>
      </p:sp>
    </p:spTree>
    <p:extLst>
      <p:ext uri="{BB962C8B-B14F-4D97-AF65-F5344CB8AC3E}">
        <p14:creationId xmlns:p14="http://schemas.microsoft.com/office/powerpoint/2010/main" val="2649704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6788">
              <a:defRPr i="1">
                <a:solidFill>
                  <a:schemeClr val="tx1"/>
                </a:solidFill>
                <a:latin typeface="Comic Sans MS" charset="0"/>
                <a:ea typeface="ＭＳ Ｐゴシック" charset="0"/>
              </a:defRPr>
            </a:lvl1pPr>
            <a:lvl2pPr marL="742950" indent="-285750" defTabSz="966788">
              <a:defRPr i="1">
                <a:solidFill>
                  <a:schemeClr val="tx1"/>
                </a:solidFill>
                <a:latin typeface="Comic Sans MS" charset="0"/>
                <a:ea typeface="ＭＳ Ｐゴシック" charset="0"/>
              </a:defRPr>
            </a:lvl2pPr>
            <a:lvl3pPr marL="1143000" indent="-228600" defTabSz="966788">
              <a:defRPr i="1">
                <a:solidFill>
                  <a:schemeClr val="tx1"/>
                </a:solidFill>
                <a:latin typeface="Comic Sans MS" charset="0"/>
                <a:ea typeface="ＭＳ Ｐゴシック" charset="0"/>
              </a:defRPr>
            </a:lvl3pPr>
            <a:lvl4pPr marL="1600200" indent="-228600" defTabSz="966788">
              <a:defRPr i="1">
                <a:solidFill>
                  <a:schemeClr val="tx1"/>
                </a:solidFill>
                <a:latin typeface="Comic Sans MS" charset="0"/>
                <a:ea typeface="ＭＳ Ｐゴシック" charset="0"/>
              </a:defRPr>
            </a:lvl4pPr>
            <a:lvl5pPr marL="2057400" indent="-228600" defTabSz="966788">
              <a:defRPr i="1">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i="1">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i="1">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i="1">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i="1">
                <a:solidFill>
                  <a:schemeClr val="tx1"/>
                </a:solidFill>
                <a:latin typeface="Comic Sans MS" charset="0"/>
                <a:ea typeface="ＭＳ Ｐゴシック" charset="0"/>
              </a:defRPr>
            </a:lvl9pPr>
          </a:lstStyle>
          <a:p>
            <a:pPr>
              <a:defRPr/>
            </a:pPr>
            <a:fld id="{37992356-70AF-3D49-9693-77C53662C588}" type="slidenum">
              <a:rPr lang="en-US" i="0" smtClean="0">
                <a:latin typeface="Times New Roman" charset="0"/>
              </a:rPr>
              <a:pPr>
                <a:defRPr/>
              </a:pPr>
              <a:t>33</a:t>
            </a:fld>
            <a:endParaRPr lang="en-US" i="0" dirty="0">
              <a:latin typeface="Times New Roman"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4214303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6788">
              <a:defRPr i="1">
                <a:solidFill>
                  <a:schemeClr val="tx1"/>
                </a:solidFill>
                <a:latin typeface="Comic Sans MS" charset="0"/>
                <a:ea typeface="ＭＳ Ｐゴシック" charset="0"/>
              </a:defRPr>
            </a:lvl1pPr>
            <a:lvl2pPr marL="742950" indent="-285750" defTabSz="966788">
              <a:defRPr i="1">
                <a:solidFill>
                  <a:schemeClr val="tx1"/>
                </a:solidFill>
                <a:latin typeface="Comic Sans MS" charset="0"/>
                <a:ea typeface="ＭＳ Ｐゴシック" charset="0"/>
              </a:defRPr>
            </a:lvl2pPr>
            <a:lvl3pPr marL="1143000" indent="-228600" defTabSz="966788">
              <a:defRPr i="1">
                <a:solidFill>
                  <a:schemeClr val="tx1"/>
                </a:solidFill>
                <a:latin typeface="Comic Sans MS" charset="0"/>
                <a:ea typeface="ＭＳ Ｐゴシック" charset="0"/>
              </a:defRPr>
            </a:lvl3pPr>
            <a:lvl4pPr marL="1600200" indent="-228600" defTabSz="966788">
              <a:defRPr i="1">
                <a:solidFill>
                  <a:schemeClr val="tx1"/>
                </a:solidFill>
                <a:latin typeface="Comic Sans MS" charset="0"/>
                <a:ea typeface="ＭＳ Ｐゴシック" charset="0"/>
              </a:defRPr>
            </a:lvl4pPr>
            <a:lvl5pPr marL="2057400" indent="-228600" defTabSz="966788">
              <a:defRPr i="1">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i="1">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i="1">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i="1">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i="1">
                <a:solidFill>
                  <a:schemeClr val="tx1"/>
                </a:solidFill>
                <a:latin typeface="Comic Sans MS" charset="0"/>
                <a:ea typeface="ＭＳ Ｐゴシック" charset="0"/>
              </a:defRPr>
            </a:lvl9pPr>
          </a:lstStyle>
          <a:p>
            <a:pPr>
              <a:defRPr/>
            </a:pPr>
            <a:fld id="{CB730813-E359-894C-BEE3-DBB31D2D9DAA}" type="slidenum">
              <a:rPr lang="en-US" i="0" smtClean="0">
                <a:latin typeface="Times New Roman" charset="0"/>
              </a:rPr>
              <a:pPr>
                <a:defRPr/>
              </a:pPr>
              <a:t>4</a:t>
            </a:fld>
            <a:endParaRPr lang="en-US" i="0" dirty="0">
              <a:latin typeface="Times New Roman"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7276940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B880C6B-3549-9143-AA21-921A1B2E8309}" type="slidenum">
              <a:rPr lang="en-US"/>
              <a:pPr>
                <a:defRPr/>
              </a:pPr>
              <a:t>34</a:t>
            </a:fld>
            <a:endParaRPr lang="en-US" dirty="0"/>
          </a:p>
        </p:txBody>
      </p:sp>
      <p:sp>
        <p:nvSpPr>
          <p:cNvPr id="51302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39291135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532D246-0A3E-0942-A66E-EDEEF190E1F7}" type="slidenum">
              <a:rPr lang="en-US"/>
              <a:pPr>
                <a:defRPr/>
              </a:pPr>
              <a:t>35</a:t>
            </a:fld>
            <a:endParaRPr lang="en-US" dirty="0"/>
          </a:p>
        </p:txBody>
      </p:sp>
      <p:sp>
        <p:nvSpPr>
          <p:cNvPr id="514050"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11081308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38588A5-EA74-0C48-B297-8EBBBF00682B}" type="slidenum">
              <a:rPr lang="en-US"/>
              <a:pPr>
                <a:defRPr/>
              </a:pPr>
              <a:t>36</a:t>
            </a:fld>
            <a:endParaRPr lang="en-US" dirty="0"/>
          </a:p>
        </p:txBody>
      </p:sp>
      <p:sp>
        <p:nvSpPr>
          <p:cNvPr id="515074"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26743603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E4156B4-9E24-1344-A631-05AF972A0143}" type="slidenum">
              <a:rPr lang="en-US"/>
              <a:pPr>
                <a:defRPr/>
              </a:pPr>
              <a:t>37</a:t>
            </a:fld>
            <a:endParaRPr lang="en-US" dirty="0"/>
          </a:p>
        </p:txBody>
      </p:sp>
      <p:sp>
        <p:nvSpPr>
          <p:cNvPr id="516098"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19922924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6726D9D-4696-CF46-B5DD-DCFABDE76080}" type="slidenum">
              <a:rPr lang="en-US"/>
              <a:pPr>
                <a:defRPr/>
              </a:pPr>
              <a:t>38</a:t>
            </a:fld>
            <a:endParaRPr lang="en-US" dirty="0"/>
          </a:p>
        </p:txBody>
      </p:sp>
      <p:sp>
        <p:nvSpPr>
          <p:cNvPr id="517122"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23929871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C898BED-EC88-B149-8BB6-D2868E47B680}" type="slidenum">
              <a:rPr lang="en-US"/>
              <a:pPr>
                <a:defRPr/>
              </a:pPr>
              <a:t>39</a:t>
            </a:fld>
            <a:endParaRPr lang="en-US" dirty="0"/>
          </a:p>
        </p:txBody>
      </p:sp>
      <p:sp>
        <p:nvSpPr>
          <p:cNvPr id="5181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35710437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7E51E4E-2249-194A-B1C3-AD619F9D65AE}" type="slidenum">
              <a:rPr lang="en-US"/>
              <a:pPr>
                <a:defRPr/>
              </a:pPr>
              <a:t>40</a:t>
            </a:fld>
            <a:endParaRPr lang="en-US" dirty="0"/>
          </a:p>
        </p:txBody>
      </p:sp>
      <p:sp>
        <p:nvSpPr>
          <p:cNvPr id="519170"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33771566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C420AA9-40A1-8B45-9204-AFACF60E6626}" type="slidenum">
              <a:rPr lang="en-US"/>
              <a:pPr>
                <a:defRPr/>
              </a:pPr>
              <a:t>41</a:t>
            </a:fld>
            <a:endParaRPr lang="en-US" dirty="0"/>
          </a:p>
        </p:txBody>
      </p:sp>
      <p:sp>
        <p:nvSpPr>
          <p:cNvPr id="520194"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33947495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5501558-AF9E-5D47-BF5A-A49C378F67FC}" type="slidenum">
              <a:rPr lang="en-US"/>
              <a:pPr>
                <a:defRPr/>
              </a:pPr>
              <a:t>42</a:t>
            </a:fld>
            <a:endParaRPr lang="en-US" dirty="0"/>
          </a:p>
        </p:txBody>
      </p:sp>
      <p:sp>
        <p:nvSpPr>
          <p:cNvPr id="521218"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15123449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FB0C333-111B-F047-A293-12CDE8029F38}" type="slidenum">
              <a:rPr lang="en-US"/>
              <a:pPr>
                <a:defRPr/>
              </a:pPr>
              <a:t>43</a:t>
            </a:fld>
            <a:endParaRPr lang="en-US" dirty="0"/>
          </a:p>
        </p:txBody>
      </p:sp>
      <p:sp>
        <p:nvSpPr>
          <p:cNvPr id="522242"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2866151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41C7581-2794-CB42-ADEF-46B2BC49F6CE}" type="slidenum">
              <a:rPr lang="en-US"/>
              <a:pPr>
                <a:defRPr/>
              </a:pPr>
              <a:t>5</a:t>
            </a:fld>
            <a:endParaRPr lang="en-US" dirty="0"/>
          </a:p>
        </p:txBody>
      </p:sp>
      <p:sp>
        <p:nvSpPr>
          <p:cNvPr id="48128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642288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8F4029A-5103-BA4C-9134-A1AD00989200}" type="slidenum">
              <a:rPr lang="en-US"/>
              <a:pPr>
                <a:defRPr/>
              </a:pPr>
              <a:t>44</a:t>
            </a:fld>
            <a:endParaRPr lang="en-US" dirty="0"/>
          </a:p>
        </p:txBody>
      </p:sp>
      <p:sp>
        <p:nvSpPr>
          <p:cNvPr id="52326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9041684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3D6B6C8-2FD3-1B4B-B83E-91C6650C02A5}" type="slidenum">
              <a:rPr lang="en-US"/>
              <a:pPr>
                <a:defRPr/>
              </a:pPr>
              <a:t>45</a:t>
            </a:fld>
            <a:endParaRPr lang="en-US" dirty="0"/>
          </a:p>
        </p:txBody>
      </p:sp>
      <p:sp>
        <p:nvSpPr>
          <p:cNvPr id="524290"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37428396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F092EF8-B157-FB4A-A2F4-A9F3F0854297}" type="slidenum">
              <a:rPr lang="en-US"/>
              <a:pPr>
                <a:defRPr/>
              </a:pPr>
              <a:t>46</a:t>
            </a:fld>
            <a:endParaRPr lang="en-US" dirty="0"/>
          </a:p>
        </p:txBody>
      </p:sp>
      <p:sp>
        <p:nvSpPr>
          <p:cNvPr id="525314"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25287403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C62D13E-70A6-0645-9276-A63A0F553A84}" type="slidenum">
              <a:rPr lang="en-US"/>
              <a:pPr>
                <a:defRPr/>
              </a:pPr>
              <a:t>47</a:t>
            </a:fld>
            <a:endParaRPr lang="en-US" dirty="0"/>
          </a:p>
        </p:txBody>
      </p:sp>
      <p:sp>
        <p:nvSpPr>
          <p:cNvPr id="526338"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37046859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4C40E9C-E805-8344-9B18-EBECDBC8FBB4}" type="slidenum">
              <a:rPr lang="en-US"/>
              <a:pPr>
                <a:defRPr/>
              </a:pPr>
              <a:t>48</a:t>
            </a:fld>
            <a:endParaRPr lang="en-US" dirty="0"/>
          </a:p>
        </p:txBody>
      </p:sp>
      <p:sp>
        <p:nvSpPr>
          <p:cNvPr id="527362"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9169044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8F6FCC8-AEB5-5D45-8AA9-3E97E28CA55F}" type="slidenum">
              <a:rPr lang="en-US"/>
              <a:pPr>
                <a:defRPr/>
              </a:pPr>
              <a:t>49</a:t>
            </a:fld>
            <a:endParaRPr lang="en-US" dirty="0"/>
          </a:p>
        </p:txBody>
      </p:sp>
      <p:sp>
        <p:nvSpPr>
          <p:cNvPr id="52838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15697892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88D8A87-5521-8A4A-844C-FA7F40FDEAFA}" type="slidenum">
              <a:rPr lang="en-US"/>
              <a:pPr>
                <a:defRPr/>
              </a:pPr>
              <a:t>50</a:t>
            </a:fld>
            <a:endParaRPr lang="en-US" dirty="0"/>
          </a:p>
        </p:txBody>
      </p:sp>
      <p:sp>
        <p:nvSpPr>
          <p:cNvPr id="529410"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25714668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629B5B6-4B24-C048-B479-237B82AFA155}" type="slidenum">
              <a:rPr lang="en-US"/>
              <a:pPr>
                <a:defRPr/>
              </a:pPr>
              <a:t>51</a:t>
            </a:fld>
            <a:endParaRPr lang="en-US" dirty="0"/>
          </a:p>
        </p:txBody>
      </p:sp>
      <p:sp>
        <p:nvSpPr>
          <p:cNvPr id="530434"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35283470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1BA3352-C8EC-2A47-B992-7CD6489C84B8}" type="slidenum">
              <a:rPr lang="en-US"/>
              <a:pPr>
                <a:defRPr/>
              </a:pPr>
              <a:t>52</a:t>
            </a:fld>
            <a:endParaRPr lang="en-US" dirty="0"/>
          </a:p>
        </p:txBody>
      </p:sp>
      <p:sp>
        <p:nvSpPr>
          <p:cNvPr id="531458"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20047461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9423C51-D0E2-DD4F-8B93-F2B073FF11DF}" type="slidenum">
              <a:rPr lang="en-US"/>
              <a:pPr>
                <a:defRPr/>
              </a:pPr>
              <a:t>53</a:t>
            </a:fld>
            <a:endParaRPr lang="en-US" dirty="0"/>
          </a:p>
        </p:txBody>
      </p:sp>
      <p:sp>
        <p:nvSpPr>
          <p:cNvPr id="532482"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2214427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F09583C-989B-4E47-8E71-D8EEB6EF5E74}" type="slidenum">
              <a:rPr lang="en-US"/>
              <a:pPr>
                <a:defRPr/>
              </a:pPr>
              <a:t>6</a:t>
            </a:fld>
            <a:endParaRPr lang="en-US" dirty="0"/>
          </a:p>
        </p:txBody>
      </p:sp>
      <p:sp>
        <p:nvSpPr>
          <p:cNvPr id="481282"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13795423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BA94D54-0CEB-3C4F-AA2A-6B37587DF09E}" type="slidenum">
              <a:rPr lang="en-US"/>
              <a:pPr>
                <a:defRPr/>
              </a:pPr>
              <a:t>54</a:t>
            </a:fld>
            <a:endParaRPr lang="en-US" dirty="0"/>
          </a:p>
        </p:txBody>
      </p:sp>
      <p:sp>
        <p:nvSpPr>
          <p:cNvPr id="489474"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30103879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39326BF-D5CB-2C44-AB0A-AAC7EB7EF88E}" type="slidenum">
              <a:rPr lang="en-US"/>
              <a:pPr>
                <a:defRPr/>
              </a:pPr>
              <a:t>55</a:t>
            </a:fld>
            <a:endParaRPr lang="en-US" dirty="0"/>
          </a:p>
        </p:txBody>
      </p:sp>
      <p:sp>
        <p:nvSpPr>
          <p:cNvPr id="534530"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25839548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6788">
              <a:defRPr i="1">
                <a:solidFill>
                  <a:schemeClr val="tx1"/>
                </a:solidFill>
                <a:latin typeface="Comic Sans MS" charset="0"/>
                <a:ea typeface="ＭＳ Ｐゴシック" charset="0"/>
              </a:defRPr>
            </a:lvl1pPr>
            <a:lvl2pPr marL="742950" indent="-285750" defTabSz="966788">
              <a:defRPr i="1">
                <a:solidFill>
                  <a:schemeClr val="tx1"/>
                </a:solidFill>
                <a:latin typeface="Comic Sans MS" charset="0"/>
                <a:ea typeface="ＭＳ Ｐゴシック" charset="0"/>
              </a:defRPr>
            </a:lvl2pPr>
            <a:lvl3pPr marL="1143000" indent="-228600" defTabSz="966788">
              <a:defRPr i="1">
                <a:solidFill>
                  <a:schemeClr val="tx1"/>
                </a:solidFill>
                <a:latin typeface="Comic Sans MS" charset="0"/>
                <a:ea typeface="ＭＳ Ｐゴシック" charset="0"/>
              </a:defRPr>
            </a:lvl3pPr>
            <a:lvl4pPr marL="1600200" indent="-228600" defTabSz="966788">
              <a:defRPr i="1">
                <a:solidFill>
                  <a:schemeClr val="tx1"/>
                </a:solidFill>
                <a:latin typeface="Comic Sans MS" charset="0"/>
                <a:ea typeface="ＭＳ Ｐゴシック" charset="0"/>
              </a:defRPr>
            </a:lvl4pPr>
            <a:lvl5pPr marL="2057400" indent="-228600" defTabSz="966788">
              <a:defRPr i="1">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i="1">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i="1">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i="1">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i="1">
                <a:solidFill>
                  <a:schemeClr val="tx1"/>
                </a:solidFill>
                <a:latin typeface="Comic Sans MS" charset="0"/>
                <a:ea typeface="ＭＳ Ｐゴシック" charset="0"/>
              </a:defRPr>
            </a:lvl9pPr>
          </a:lstStyle>
          <a:p>
            <a:pPr>
              <a:defRPr/>
            </a:pPr>
            <a:fld id="{37992356-70AF-3D49-9693-77C53662C588}" type="slidenum">
              <a:rPr lang="en-US" i="0" smtClean="0">
                <a:latin typeface="Times New Roman" charset="0"/>
              </a:rPr>
              <a:pPr>
                <a:defRPr/>
              </a:pPr>
              <a:t>56</a:t>
            </a:fld>
            <a:endParaRPr lang="en-US" i="0" dirty="0">
              <a:latin typeface="Times New Roman"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41362181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6788">
              <a:defRPr i="1">
                <a:solidFill>
                  <a:schemeClr val="tx1"/>
                </a:solidFill>
                <a:latin typeface="Comic Sans MS" charset="0"/>
                <a:ea typeface="ＭＳ Ｐゴシック" charset="0"/>
              </a:defRPr>
            </a:lvl1pPr>
            <a:lvl2pPr marL="742950" indent="-285750" defTabSz="966788">
              <a:defRPr i="1">
                <a:solidFill>
                  <a:schemeClr val="tx1"/>
                </a:solidFill>
                <a:latin typeface="Comic Sans MS" charset="0"/>
                <a:ea typeface="ＭＳ Ｐゴシック" charset="0"/>
              </a:defRPr>
            </a:lvl2pPr>
            <a:lvl3pPr marL="1143000" indent="-228600" defTabSz="966788">
              <a:defRPr i="1">
                <a:solidFill>
                  <a:schemeClr val="tx1"/>
                </a:solidFill>
                <a:latin typeface="Comic Sans MS" charset="0"/>
                <a:ea typeface="ＭＳ Ｐゴシック" charset="0"/>
              </a:defRPr>
            </a:lvl3pPr>
            <a:lvl4pPr marL="1600200" indent="-228600" defTabSz="966788">
              <a:defRPr i="1">
                <a:solidFill>
                  <a:schemeClr val="tx1"/>
                </a:solidFill>
                <a:latin typeface="Comic Sans MS" charset="0"/>
                <a:ea typeface="ＭＳ Ｐゴシック" charset="0"/>
              </a:defRPr>
            </a:lvl4pPr>
            <a:lvl5pPr marL="2057400" indent="-228600" defTabSz="966788">
              <a:defRPr i="1">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i="1">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i="1">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i="1">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i="1">
                <a:solidFill>
                  <a:schemeClr val="tx1"/>
                </a:solidFill>
                <a:latin typeface="Comic Sans MS" charset="0"/>
                <a:ea typeface="ＭＳ Ｐゴシック" charset="0"/>
              </a:defRPr>
            </a:lvl9pPr>
          </a:lstStyle>
          <a:p>
            <a:pPr>
              <a:defRPr/>
            </a:pPr>
            <a:fld id="{0C3C7AE2-30E2-EA44-892E-77E14755A56D}" type="slidenum">
              <a:rPr lang="en-US" i="0" smtClean="0">
                <a:latin typeface="Times New Roman" charset="0"/>
              </a:rPr>
              <a:pPr>
                <a:defRPr/>
              </a:pPr>
              <a:t>57</a:t>
            </a:fld>
            <a:endParaRPr lang="en-US" i="0" dirty="0">
              <a:latin typeface="Times New Roman"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2007541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6788">
              <a:defRPr i="1">
                <a:solidFill>
                  <a:schemeClr val="tx1"/>
                </a:solidFill>
                <a:latin typeface="Comic Sans MS" charset="0"/>
                <a:ea typeface="ＭＳ Ｐゴシック" charset="0"/>
              </a:defRPr>
            </a:lvl1pPr>
            <a:lvl2pPr marL="742950" indent="-285750" defTabSz="966788">
              <a:defRPr i="1">
                <a:solidFill>
                  <a:schemeClr val="tx1"/>
                </a:solidFill>
                <a:latin typeface="Comic Sans MS" charset="0"/>
                <a:ea typeface="ＭＳ Ｐゴシック" charset="0"/>
              </a:defRPr>
            </a:lvl2pPr>
            <a:lvl3pPr marL="1143000" indent="-228600" defTabSz="966788">
              <a:defRPr i="1">
                <a:solidFill>
                  <a:schemeClr val="tx1"/>
                </a:solidFill>
                <a:latin typeface="Comic Sans MS" charset="0"/>
                <a:ea typeface="ＭＳ Ｐゴシック" charset="0"/>
              </a:defRPr>
            </a:lvl3pPr>
            <a:lvl4pPr marL="1600200" indent="-228600" defTabSz="966788">
              <a:defRPr i="1">
                <a:solidFill>
                  <a:schemeClr val="tx1"/>
                </a:solidFill>
                <a:latin typeface="Comic Sans MS" charset="0"/>
                <a:ea typeface="ＭＳ Ｐゴシック" charset="0"/>
              </a:defRPr>
            </a:lvl4pPr>
            <a:lvl5pPr marL="2057400" indent="-228600" defTabSz="966788">
              <a:defRPr i="1">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i="1">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i="1">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i="1">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i="1">
                <a:solidFill>
                  <a:schemeClr val="tx1"/>
                </a:solidFill>
                <a:latin typeface="Comic Sans MS" charset="0"/>
                <a:ea typeface="ＭＳ Ｐゴシック" charset="0"/>
              </a:defRPr>
            </a:lvl9pPr>
          </a:lstStyle>
          <a:p>
            <a:pPr>
              <a:defRPr/>
            </a:pPr>
            <a:fld id="{2B0DA1E1-42DE-F844-A09D-1CEC5A50F78F}" type="slidenum">
              <a:rPr lang="en-US" i="0" smtClean="0">
                <a:latin typeface="Times New Roman" charset="0"/>
              </a:rPr>
              <a:pPr>
                <a:defRPr/>
              </a:pPr>
              <a:t>58</a:t>
            </a:fld>
            <a:endParaRPr lang="en-US" i="0" dirty="0">
              <a:latin typeface="Times New Roman"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8841196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E8967A0-5C22-4E47-ABE4-026C12F3FDB8}" type="slidenum">
              <a:rPr lang="en-US"/>
              <a:pPr>
                <a:defRPr/>
              </a:pPr>
              <a:t>60</a:t>
            </a:fld>
            <a:endParaRPr lang="en-US" dirty="0"/>
          </a:p>
        </p:txBody>
      </p:sp>
      <p:sp>
        <p:nvSpPr>
          <p:cNvPr id="541698"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12748683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6B3E58B-510E-AD4A-8D29-EECD75C2764C}" type="slidenum">
              <a:rPr lang="en-US"/>
              <a:pPr>
                <a:defRPr/>
              </a:pPr>
              <a:t>61</a:t>
            </a:fld>
            <a:endParaRPr lang="en-US" dirty="0"/>
          </a:p>
        </p:txBody>
      </p:sp>
      <p:sp>
        <p:nvSpPr>
          <p:cNvPr id="542722"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40547352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8553647-26E4-FF49-A8BD-88FD2174704B}" type="slidenum">
              <a:rPr lang="en-US"/>
              <a:pPr>
                <a:defRPr/>
              </a:pPr>
              <a:t>62</a:t>
            </a:fld>
            <a:endParaRPr lang="en-US" dirty="0"/>
          </a:p>
        </p:txBody>
      </p:sp>
      <p:sp>
        <p:nvSpPr>
          <p:cNvPr id="54374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59461814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9C2117D-0489-8645-B023-63BCF655757E}" type="slidenum">
              <a:rPr lang="en-US"/>
              <a:pPr>
                <a:defRPr/>
              </a:pPr>
              <a:t>63</a:t>
            </a:fld>
            <a:endParaRPr lang="en-US" dirty="0"/>
          </a:p>
        </p:txBody>
      </p:sp>
      <p:sp>
        <p:nvSpPr>
          <p:cNvPr id="544770"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29056607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8525E64-AC36-9C4B-B35A-E52368D2946F}" type="slidenum">
              <a:rPr lang="en-US"/>
              <a:pPr>
                <a:defRPr/>
              </a:pPr>
              <a:t>64</a:t>
            </a:fld>
            <a:endParaRPr lang="en-US" dirty="0"/>
          </a:p>
        </p:txBody>
      </p:sp>
      <p:sp>
        <p:nvSpPr>
          <p:cNvPr id="548866"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238730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6788">
              <a:defRPr i="1">
                <a:solidFill>
                  <a:schemeClr val="tx1"/>
                </a:solidFill>
                <a:latin typeface="Comic Sans MS" charset="0"/>
                <a:ea typeface="ＭＳ Ｐゴシック" charset="0"/>
              </a:defRPr>
            </a:lvl1pPr>
            <a:lvl2pPr marL="742950" indent="-285750" defTabSz="966788">
              <a:defRPr i="1">
                <a:solidFill>
                  <a:schemeClr val="tx1"/>
                </a:solidFill>
                <a:latin typeface="Comic Sans MS" charset="0"/>
                <a:ea typeface="ＭＳ Ｐゴシック" charset="0"/>
              </a:defRPr>
            </a:lvl2pPr>
            <a:lvl3pPr marL="1143000" indent="-228600" defTabSz="966788">
              <a:defRPr i="1">
                <a:solidFill>
                  <a:schemeClr val="tx1"/>
                </a:solidFill>
                <a:latin typeface="Comic Sans MS" charset="0"/>
                <a:ea typeface="ＭＳ Ｐゴシック" charset="0"/>
              </a:defRPr>
            </a:lvl3pPr>
            <a:lvl4pPr marL="1600200" indent="-228600" defTabSz="966788">
              <a:defRPr i="1">
                <a:solidFill>
                  <a:schemeClr val="tx1"/>
                </a:solidFill>
                <a:latin typeface="Comic Sans MS" charset="0"/>
                <a:ea typeface="ＭＳ Ｐゴシック" charset="0"/>
              </a:defRPr>
            </a:lvl4pPr>
            <a:lvl5pPr marL="2057400" indent="-228600" defTabSz="966788">
              <a:defRPr i="1">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i="1">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i="1">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i="1">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i="1">
                <a:solidFill>
                  <a:schemeClr val="tx1"/>
                </a:solidFill>
                <a:latin typeface="Comic Sans MS" charset="0"/>
                <a:ea typeface="ＭＳ Ｐゴシック" charset="0"/>
              </a:defRPr>
            </a:lvl9pPr>
          </a:lstStyle>
          <a:p>
            <a:pPr>
              <a:defRPr/>
            </a:pPr>
            <a:fld id="{03D93550-72F2-6941-92F8-0E87818ED0CE}" type="slidenum">
              <a:rPr lang="en-US" i="0" smtClean="0">
                <a:latin typeface="Times New Roman" charset="0"/>
              </a:rPr>
              <a:pPr>
                <a:defRPr/>
              </a:pPr>
              <a:t>7</a:t>
            </a:fld>
            <a:endParaRPr lang="en-US" i="0" dirty="0">
              <a:latin typeface="Times New Roman"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46406410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0AB464D-6E4A-F246-912F-CB6DB1B35241}" type="slidenum">
              <a:rPr lang="en-US"/>
              <a:pPr>
                <a:defRPr/>
              </a:pPr>
              <a:t>65</a:t>
            </a:fld>
            <a:endParaRPr lang="en-US" dirty="0"/>
          </a:p>
        </p:txBody>
      </p:sp>
      <p:sp>
        <p:nvSpPr>
          <p:cNvPr id="552962"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35308569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83173F2-A9E7-EA43-B6FA-07184E300AD1}" type="slidenum">
              <a:rPr lang="en-US"/>
              <a:pPr>
                <a:defRPr/>
              </a:pPr>
              <a:t>66</a:t>
            </a:fld>
            <a:endParaRPr lang="en-US" dirty="0"/>
          </a:p>
        </p:txBody>
      </p:sp>
      <p:sp>
        <p:nvSpPr>
          <p:cNvPr id="553986"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34841350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25ECF47-E402-4743-90F9-546024ED1BE8}" type="slidenum">
              <a:rPr lang="en-US"/>
              <a:pPr>
                <a:defRPr/>
              </a:pPr>
              <a:t>67</a:t>
            </a:fld>
            <a:endParaRPr lang="en-US" dirty="0"/>
          </a:p>
        </p:txBody>
      </p:sp>
      <p:sp>
        <p:nvSpPr>
          <p:cNvPr id="555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20145155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914E3A9-999A-F24F-A8E2-9008CDD15980}" type="slidenum">
              <a:rPr lang="en-US"/>
              <a:pPr>
                <a:defRPr/>
              </a:pPr>
              <a:t>68</a:t>
            </a:fld>
            <a:endParaRPr lang="en-US" dirty="0"/>
          </a:p>
        </p:txBody>
      </p:sp>
      <p:sp>
        <p:nvSpPr>
          <p:cNvPr id="611330"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273424670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9A0F0CB-055A-9743-9E6A-1A019A4BF056}" type="slidenum">
              <a:rPr lang="en-US"/>
              <a:pPr>
                <a:defRPr/>
              </a:pPr>
              <a:t>69</a:t>
            </a:fld>
            <a:endParaRPr lang="en-US" dirty="0"/>
          </a:p>
        </p:txBody>
      </p:sp>
      <p:sp>
        <p:nvSpPr>
          <p:cNvPr id="613378"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a:xfrm>
            <a:off x="974725" y="4562475"/>
            <a:ext cx="5365750" cy="4319588"/>
          </a:xfrm>
          <a:noFill/>
          <a:extLst>
            <a:ext uri="{FAA26D3D-D897-4be2-8F04-BA451C77F1D7}">
              <ma14:placeholderFlag xmlns="" xmlns:ma14="http://schemas.microsoft.com/office/mac/drawingml/2011/main" val="1"/>
            </a:ext>
          </a:extLst>
        </p:spPr>
        <p:txBody>
          <a:bodyPr lIns="94602" tIns="47301" rIns="94602" bIns="47301"/>
          <a:lstStyle/>
          <a:p>
            <a:endParaRPr lang="fr-FR" dirty="0">
              <a:latin typeface="Times New Roman" charset="0"/>
            </a:endParaRPr>
          </a:p>
        </p:txBody>
      </p:sp>
    </p:spTree>
    <p:extLst>
      <p:ext uri="{BB962C8B-B14F-4D97-AF65-F5344CB8AC3E}">
        <p14:creationId xmlns:p14="http://schemas.microsoft.com/office/powerpoint/2010/main" val="37821198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435E9F3-629D-684F-9E74-2DF66E23302A}" type="slidenum">
              <a:rPr lang="en-US"/>
              <a:pPr>
                <a:defRPr/>
              </a:pPr>
              <a:t>70</a:t>
            </a:fld>
            <a:endParaRPr lang="en-US" dirty="0"/>
          </a:p>
        </p:txBody>
      </p:sp>
      <p:sp>
        <p:nvSpPr>
          <p:cNvPr id="615426"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82152580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1502C03-E11A-EE41-BCAA-244C50849CE6}" type="slidenum">
              <a:rPr lang="en-US"/>
              <a:pPr>
                <a:defRPr/>
              </a:pPr>
              <a:t>71</a:t>
            </a:fld>
            <a:endParaRPr lang="en-US" dirty="0"/>
          </a:p>
        </p:txBody>
      </p:sp>
      <p:sp>
        <p:nvSpPr>
          <p:cNvPr id="617474"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415024083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39C5C5D-864C-B14F-8DAD-F83F6E30F472}" type="slidenum">
              <a:rPr lang="en-US"/>
              <a:pPr>
                <a:defRPr/>
              </a:pPr>
              <a:t>72</a:t>
            </a:fld>
            <a:endParaRPr lang="en-US" dirty="0"/>
          </a:p>
        </p:txBody>
      </p:sp>
      <p:sp>
        <p:nvSpPr>
          <p:cNvPr id="619522"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296969079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E233C4A-7E68-404C-9F7F-BE47559EA476}" type="slidenum">
              <a:rPr lang="en-US"/>
              <a:pPr>
                <a:defRPr/>
              </a:pPr>
              <a:t>73</a:t>
            </a:fld>
            <a:endParaRPr lang="en-US" dirty="0"/>
          </a:p>
        </p:txBody>
      </p:sp>
      <p:sp>
        <p:nvSpPr>
          <p:cNvPr id="621570"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80306824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FDD8275-5D06-1342-8CD7-384686DE4005}" type="slidenum">
              <a:rPr lang="en-US"/>
              <a:pPr>
                <a:defRPr/>
              </a:pPr>
              <a:t>74</a:t>
            </a:fld>
            <a:endParaRPr lang="en-US" dirty="0"/>
          </a:p>
        </p:txBody>
      </p:sp>
      <p:sp>
        <p:nvSpPr>
          <p:cNvPr id="623618"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1657076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6788">
              <a:defRPr i="1">
                <a:solidFill>
                  <a:schemeClr val="tx1"/>
                </a:solidFill>
                <a:latin typeface="Comic Sans MS" charset="0"/>
                <a:ea typeface="ＭＳ Ｐゴシック" charset="0"/>
              </a:defRPr>
            </a:lvl1pPr>
            <a:lvl2pPr marL="742950" indent="-285750" defTabSz="966788">
              <a:defRPr i="1">
                <a:solidFill>
                  <a:schemeClr val="tx1"/>
                </a:solidFill>
                <a:latin typeface="Comic Sans MS" charset="0"/>
                <a:ea typeface="ＭＳ Ｐゴシック" charset="0"/>
              </a:defRPr>
            </a:lvl2pPr>
            <a:lvl3pPr marL="1143000" indent="-228600" defTabSz="966788">
              <a:defRPr i="1">
                <a:solidFill>
                  <a:schemeClr val="tx1"/>
                </a:solidFill>
                <a:latin typeface="Comic Sans MS" charset="0"/>
                <a:ea typeface="ＭＳ Ｐゴシック" charset="0"/>
              </a:defRPr>
            </a:lvl3pPr>
            <a:lvl4pPr marL="1600200" indent="-228600" defTabSz="966788">
              <a:defRPr i="1">
                <a:solidFill>
                  <a:schemeClr val="tx1"/>
                </a:solidFill>
                <a:latin typeface="Comic Sans MS" charset="0"/>
                <a:ea typeface="ＭＳ Ｐゴシック" charset="0"/>
              </a:defRPr>
            </a:lvl4pPr>
            <a:lvl5pPr marL="2057400" indent="-228600" defTabSz="966788">
              <a:defRPr i="1">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i="1">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i="1">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i="1">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i="1">
                <a:solidFill>
                  <a:schemeClr val="tx1"/>
                </a:solidFill>
                <a:latin typeface="Comic Sans MS" charset="0"/>
                <a:ea typeface="ＭＳ Ｐゴシック" charset="0"/>
              </a:defRPr>
            </a:lvl9pPr>
          </a:lstStyle>
          <a:p>
            <a:pPr>
              <a:defRPr/>
            </a:pPr>
            <a:fld id="{37992356-70AF-3D49-9693-77C53662C588}" type="slidenum">
              <a:rPr lang="en-US" i="0" smtClean="0">
                <a:latin typeface="Times New Roman" charset="0"/>
              </a:rPr>
              <a:pPr>
                <a:defRPr/>
              </a:pPr>
              <a:t>8</a:t>
            </a:fld>
            <a:endParaRPr lang="en-US" i="0" dirty="0">
              <a:latin typeface="Times New Roman"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391877693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640E95B-2E09-8D45-88AB-42D9F43E62DF}" type="slidenum">
              <a:rPr lang="en-US"/>
              <a:pPr>
                <a:defRPr/>
              </a:pPr>
              <a:t>75</a:t>
            </a:fld>
            <a:endParaRPr lang="en-US" dirty="0"/>
          </a:p>
        </p:txBody>
      </p:sp>
      <p:sp>
        <p:nvSpPr>
          <p:cNvPr id="629762"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41209127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7869CD4-1D35-7347-A674-3A85BA7C6ED9}" type="slidenum">
              <a:rPr lang="en-US"/>
              <a:pPr>
                <a:defRPr/>
              </a:pPr>
              <a:t>76</a:t>
            </a:fld>
            <a:endParaRPr lang="en-US" dirty="0"/>
          </a:p>
        </p:txBody>
      </p:sp>
      <p:sp>
        <p:nvSpPr>
          <p:cNvPr id="55808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93770115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6788">
              <a:defRPr i="1">
                <a:solidFill>
                  <a:schemeClr val="tx1"/>
                </a:solidFill>
                <a:latin typeface="Comic Sans MS" charset="0"/>
                <a:ea typeface="ＭＳ Ｐゴシック" charset="0"/>
              </a:defRPr>
            </a:lvl1pPr>
            <a:lvl2pPr marL="742950" indent="-285750" defTabSz="966788">
              <a:defRPr i="1">
                <a:solidFill>
                  <a:schemeClr val="tx1"/>
                </a:solidFill>
                <a:latin typeface="Comic Sans MS" charset="0"/>
                <a:ea typeface="ＭＳ Ｐゴシック" charset="0"/>
              </a:defRPr>
            </a:lvl2pPr>
            <a:lvl3pPr marL="1143000" indent="-228600" defTabSz="966788">
              <a:defRPr i="1">
                <a:solidFill>
                  <a:schemeClr val="tx1"/>
                </a:solidFill>
                <a:latin typeface="Comic Sans MS" charset="0"/>
                <a:ea typeface="ＭＳ Ｐゴシック" charset="0"/>
              </a:defRPr>
            </a:lvl3pPr>
            <a:lvl4pPr marL="1600200" indent="-228600" defTabSz="966788">
              <a:defRPr i="1">
                <a:solidFill>
                  <a:schemeClr val="tx1"/>
                </a:solidFill>
                <a:latin typeface="Comic Sans MS" charset="0"/>
                <a:ea typeface="ＭＳ Ｐゴシック" charset="0"/>
              </a:defRPr>
            </a:lvl4pPr>
            <a:lvl5pPr marL="2057400" indent="-228600" defTabSz="966788">
              <a:defRPr i="1">
                <a:solidFill>
                  <a:schemeClr val="tx1"/>
                </a:solidFill>
                <a:latin typeface="Comic Sans MS" charset="0"/>
                <a:ea typeface="ＭＳ Ｐゴシック" charset="0"/>
              </a:defRPr>
            </a:lvl5pPr>
            <a:lvl6pPr marL="2514600" indent="-228600" defTabSz="966788" eaLnBrk="0" fontAlgn="base" hangingPunct="0">
              <a:spcBef>
                <a:spcPct val="0"/>
              </a:spcBef>
              <a:spcAft>
                <a:spcPct val="0"/>
              </a:spcAft>
              <a:defRPr i="1">
                <a:solidFill>
                  <a:schemeClr val="tx1"/>
                </a:solidFill>
                <a:latin typeface="Comic Sans MS" charset="0"/>
                <a:ea typeface="ＭＳ Ｐゴシック" charset="0"/>
              </a:defRPr>
            </a:lvl6pPr>
            <a:lvl7pPr marL="2971800" indent="-228600" defTabSz="966788" eaLnBrk="0" fontAlgn="base" hangingPunct="0">
              <a:spcBef>
                <a:spcPct val="0"/>
              </a:spcBef>
              <a:spcAft>
                <a:spcPct val="0"/>
              </a:spcAft>
              <a:defRPr i="1">
                <a:solidFill>
                  <a:schemeClr val="tx1"/>
                </a:solidFill>
                <a:latin typeface="Comic Sans MS" charset="0"/>
                <a:ea typeface="ＭＳ Ｐゴシック" charset="0"/>
              </a:defRPr>
            </a:lvl7pPr>
            <a:lvl8pPr marL="3429000" indent="-228600" defTabSz="966788" eaLnBrk="0" fontAlgn="base" hangingPunct="0">
              <a:spcBef>
                <a:spcPct val="0"/>
              </a:spcBef>
              <a:spcAft>
                <a:spcPct val="0"/>
              </a:spcAft>
              <a:defRPr i="1">
                <a:solidFill>
                  <a:schemeClr val="tx1"/>
                </a:solidFill>
                <a:latin typeface="Comic Sans MS" charset="0"/>
                <a:ea typeface="ＭＳ Ｐゴシック" charset="0"/>
              </a:defRPr>
            </a:lvl8pPr>
            <a:lvl9pPr marL="3886200" indent="-228600" defTabSz="966788" eaLnBrk="0" fontAlgn="base" hangingPunct="0">
              <a:spcBef>
                <a:spcPct val="0"/>
              </a:spcBef>
              <a:spcAft>
                <a:spcPct val="0"/>
              </a:spcAft>
              <a:defRPr i="1">
                <a:solidFill>
                  <a:schemeClr val="tx1"/>
                </a:solidFill>
                <a:latin typeface="Comic Sans MS" charset="0"/>
                <a:ea typeface="ＭＳ Ｐゴシック" charset="0"/>
              </a:defRPr>
            </a:lvl9pPr>
          </a:lstStyle>
          <a:p>
            <a:pPr>
              <a:defRPr/>
            </a:pPr>
            <a:fld id="{37992356-70AF-3D49-9693-77C53662C588}" type="slidenum">
              <a:rPr lang="en-US" i="0" smtClean="0">
                <a:latin typeface="Times New Roman" charset="0"/>
              </a:rPr>
              <a:pPr>
                <a:defRPr/>
              </a:pPr>
              <a:t>77</a:t>
            </a:fld>
            <a:endParaRPr lang="en-US" i="0" dirty="0">
              <a:latin typeface="Times New Roman"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3725981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31F4B70-DBE3-3741-B576-87AFDE574221}" type="slidenum">
              <a:rPr lang="en-US"/>
              <a:pPr>
                <a:defRPr/>
              </a:pPr>
              <a:t>9</a:t>
            </a:fld>
            <a:endParaRPr lang="en-US" dirty="0"/>
          </a:p>
        </p:txBody>
      </p:sp>
      <p:sp>
        <p:nvSpPr>
          <p:cNvPr id="475138"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4177657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725AACE-28E7-1B40-8C80-6111AC9D6EE2}" type="slidenum">
              <a:rPr lang="en-US"/>
              <a:pPr>
                <a:defRPr/>
              </a:pPr>
              <a:t>10</a:t>
            </a:fld>
            <a:endParaRPr lang="en-US" dirty="0"/>
          </a:p>
        </p:txBody>
      </p:sp>
      <p:sp>
        <p:nvSpPr>
          <p:cNvPr id="474114"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2875579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7"/>
          <p:cNvSpPr>
            <a:spLocks noGrp="1" noChangeArrowheads="1"/>
          </p:cNvSpPr>
          <p:nvPr>
            <p:ph type="ftr" sz="quarter" idx="11"/>
          </p:nvPr>
        </p:nvSpPr>
        <p:spPr>
          <a:xfrm>
            <a:off x="5532438" y="6467475"/>
            <a:ext cx="2895600" cy="287338"/>
          </a:xfrm>
          <a:prstGeom prst="rect">
            <a:avLst/>
          </a:prstGeom>
          <a:ln/>
        </p:spPr>
        <p:txBody>
          <a:bodyPr/>
          <a:lstStyle>
            <a:lvl1pPr>
              <a:defRPr/>
            </a:lvl1pPr>
          </a:lstStyle>
          <a:p>
            <a:pPr>
              <a:defRPr/>
            </a:pPr>
            <a:r>
              <a:rPr lang="en-US" dirty="0"/>
              <a:t>Network Layer</a:t>
            </a:r>
          </a:p>
        </p:txBody>
      </p:sp>
      <p:sp>
        <p:nvSpPr>
          <p:cNvPr id="4" name="Rectangle 8"/>
          <p:cNvSpPr>
            <a:spLocks noGrp="1" noChangeArrowheads="1"/>
          </p:cNvSpPr>
          <p:nvPr>
            <p:ph type="sldNum" sz="quarter" idx="12"/>
          </p:nvPr>
        </p:nvSpPr>
        <p:spPr>
          <a:xfrm>
            <a:off x="8324850" y="6462713"/>
            <a:ext cx="676275" cy="276225"/>
          </a:xfrm>
          <a:prstGeom prst="rect">
            <a:avLst/>
          </a:prstGeom>
          <a:ln/>
        </p:spPr>
        <p:txBody>
          <a:bodyPr/>
          <a:lstStyle>
            <a:lvl1pPr>
              <a:defRPr/>
            </a:lvl1pPr>
          </a:lstStyle>
          <a:p>
            <a:pPr>
              <a:defRPr/>
            </a:pPr>
            <a:r>
              <a:rPr lang="en-US" dirty="0"/>
              <a:t>4-</a:t>
            </a:r>
            <a:fld id="{7EFC9773-7379-5049-A6C9-0C8EEEC5C544}" type="slidenum">
              <a:rPr lang="en-US"/>
              <a:pPr>
                <a:defRPr/>
              </a:pPr>
              <a:t>‹#›</a:t>
            </a:fld>
            <a:endParaRPr lang="en-US" dirty="0"/>
          </a:p>
        </p:txBody>
      </p:sp>
    </p:spTree>
    <p:extLst>
      <p:ext uri="{BB962C8B-B14F-4D97-AF65-F5344CB8AC3E}">
        <p14:creationId xmlns:p14="http://schemas.microsoft.com/office/powerpoint/2010/main" val="2632134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Multimedia Networking</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dirty="0"/>
              <a:t>7-</a:t>
            </a:r>
            <a:fld id="{34071DBD-FA82-A848-AAD0-7B1A9D6DDC3B}" type="slidenum">
              <a:rPr lang="en-US"/>
              <a:pPr>
                <a:defRPr/>
              </a:pPr>
              <a:t>‹#›</a:t>
            </a:fld>
            <a:endParaRPr lang="en-US" dirty="0"/>
          </a:p>
        </p:txBody>
      </p:sp>
    </p:spTree>
    <p:extLst>
      <p:ext uri="{BB962C8B-B14F-4D97-AF65-F5344CB8AC3E}">
        <p14:creationId xmlns:p14="http://schemas.microsoft.com/office/powerpoint/2010/main" val="993573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781754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12286729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charset="0"/>
              </a:defRPr>
            </a:lvl1pPr>
          </a:lstStyle>
          <a:p>
            <a:pPr>
              <a:defRPr/>
            </a:pPr>
            <a:endParaRPr lang="en-US" dirty="0"/>
          </a:p>
        </p:txBody>
      </p:sp>
      <p:sp>
        <p:nvSpPr>
          <p:cNvPr id="5" name="Slide Number Placeholder 5"/>
          <p:cNvSpPr>
            <a:spLocks noGrp="1"/>
          </p:cNvSpPr>
          <p:nvPr>
            <p:ph type="sldNum" sz="quarter" idx="4"/>
          </p:nvPr>
        </p:nvSpPr>
        <p:spPr>
          <a:xfrm>
            <a:off x="8456154" y="6512521"/>
            <a:ext cx="687846" cy="272319"/>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8-</a:t>
            </a:r>
            <a:fld id="{8E8C6E93-DF5B-BC4B-80F9-500DED1EEDCC}" type="slidenum">
              <a:rPr lang="en-US" sz="1200">
                <a:latin typeface="Tahoma" charset="0"/>
              </a:rPr>
              <a:pPr/>
              <a:t>‹#›</a:t>
            </a:fld>
            <a:endParaRPr lang="en-US" sz="1200" dirty="0">
              <a:latin typeface="Tahoma" charset="0"/>
            </a:endParaRPr>
          </a:p>
        </p:txBody>
      </p:sp>
      <p:sp>
        <p:nvSpPr>
          <p:cNvPr id="6" name="Footer Placeholder 2"/>
          <p:cNvSpPr>
            <a:spLocks noGrp="1"/>
          </p:cNvSpPr>
          <p:nvPr>
            <p:ph type="ftr" sz="quarter" idx="3"/>
          </p:nvPr>
        </p:nvSpPr>
        <p:spPr>
          <a:xfrm>
            <a:off x="7831561" y="6508279"/>
            <a:ext cx="721408" cy="254813"/>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Security</a:t>
            </a:r>
          </a:p>
        </p:txBody>
      </p:sp>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Lst>
  <p:hf hdr="0" dt="0"/>
  <p:txStyles>
    <p:titleStyle>
      <a:lvl1pPr algn="l" rtl="0" eaLnBrk="0" fontAlgn="base" hangingPunct="0">
        <a:spcBef>
          <a:spcPct val="0"/>
        </a:spcBef>
        <a:spcAft>
          <a:spcPct val="0"/>
        </a:spcAft>
        <a:defRPr sz="4400">
          <a:solidFill>
            <a:srgbClr val="000099"/>
          </a:solidFill>
          <a:latin typeface="+mj-lt"/>
          <a:ea typeface="ＭＳ Ｐゴシック" charset="0"/>
          <a:cs typeface="ＭＳ Ｐゴシック" charset="0"/>
        </a:defRPr>
      </a:lvl1pPr>
      <a:lvl2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2pPr>
      <a:lvl3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3pPr>
      <a:lvl4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4pPr>
      <a:lvl5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5pPr>
      <a:lvl6pPr marL="457200" algn="l" rtl="0" eaLnBrk="0" fontAlgn="base" hangingPunct="0">
        <a:spcBef>
          <a:spcPct val="0"/>
        </a:spcBef>
        <a:spcAft>
          <a:spcPct val="0"/>
        </a:spcAft>
        <a:defRPr sz="4400">
          <a:solidFill>
            <a:srgbClr val="000099"/>
          </a:solidFill>
          <a:latin typeface="Gill Sans MT" pitchFamily="34" charset="0"/>
        </a:defRPr>
      </a:lvl6pPr>
      <a:lvl7pPr marL="914400" algn="l" rtl="0" eaLnBrk="0" fontAlgn="base" hangingPunct="0">
        <a:spcBef>
          <a:spcPct val="0"/>
        </a:spcBef>
        <a:spcAft>
          <a:spcPct val="0"/>
        </a:spcAft>
        <a:defRPr sz="4400">
          <a:solidFill>
            <a:srgbClr val="000099"/>
          </a:solidFill>
          <a:latin typeface="Gill Sans MT" pitchFamily="34" charset="0"/>
        </a:defRPr>
      </a:lvl7pPr>
      <a:lvl8pPr marL="1371600" algn="l" rtl="0" eaLnBrk="0" fontAlgn="base" hangingPunct="0">
        <a:spcBef>
          <a:spcPct val="0"/>
        </a:spcBef>
        <a:spcAft>
          <a:spcPct val="0"/>
        </a:spcAft>
        <a:defRPr sz="4400">
          <a:solidFill>
            <a:srgbClr val="000099"/>
          </a:solidFill>
          <a:latin typeface="Gill Sans MT" pitchFamily="34" charset="0"/>
        </a:defRPr>
      </a:lvl8pPr>
      <a:lvl9pPr marL="1828800" algn="l" rtl="0" eaLnBrk="0" fontAlgn="base" hangingPunct="0">
        <a:spcBef>
          <a:spcPct val="0"/>
        </a:spcBef>
        <a:spcAft>
          <a:spcPct val="0"/>
        </a:spcAft>
        <a:defRPr sz="4400">
          <a:solidFill>
            <a:srgbClr val="000099"/>
          </a:solidFill>
          <a:latin typeface="Gill Sans MT" pitchFamily="34" charset="0"/>
        </a:defRPr>
      </a:lvl9pPr>
    </p:titleStyle>
    <p:body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1.jpe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4.png"/><Relationship Id="rId5" Type="http://schemas.openxmlformats.org/officeDocument/2006/relationships/image" Target="../media/image16.e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14.png"/><Relationship Id="rId5" Type="http://schemas.openxmlformats.org/officeDocument/2006/relationships/image" Target="../media/image17.emf"/><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4.png"/><Relationship Id="rId4" Type="http://schemas.openxmlformats.org/officeDocument/2006/relationships/image" Target="../media/image25.png"/><Relationship Id="rId9" Type="http://schemas.openxmlformats.org/officeDocument/2006/relationships/image" Target="../media/image24.png"/></Relationships>
</file>

<file path=ppt/slides/_rels/slide3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12.png"/><Relationship Id="rId4" Type="http://schemas.openxmlformats.org/officeDocument/2006/relationships/image" Target="../media/image21.png"/><Relationship Id="rId9"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35.png"/><Relationship Id="rId5" Type="http://schemas.openxmlformats.org/officeDocument/2006/relationships/image" Target="../media/image34.emf"/><Relationship Id="rId4" Type="http://schemas.openxmlformats.org/officeDocument/2006/relationships/oleObject" Target="../embeddings/oleObject3.bin"/></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5.xml"/><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image" Target="../media/image41.png"/></Relationships>
</file>

<file path=ppt/slides/_rels/slide6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notesSlide" Target="../notesSlides/notesSlide56.xml"/><Relationship Id="rId7"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43.wmf"/><Relationship Id="rId4" Type="http://schemas.openxmlformats.org/officeDocument/2006/relationships/oleObject" Target="../embeddings/oleObject4.bin"/></Relationships>
</file>

<file path=ppt/slides/_rels/slide6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57.xml"/><Relationship Id="rId7" Type="http://schemas.openxmlformats.org/officeDocument/2006/relationships/image" Target="../media/image44.png"/><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43.wmf"/><Relationship Id="rId4" Type="http://schemas.openxmlformats.org/officeDocument/2006/relationships/oleObject" Target="../embeddings/oleObject6.bin"/></Relationships>
</file>

<file path=ppt/slides/_rels/slide6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notesSlide" Target="../notesSlides/notesSlide58.xml"/><Relationship Id="rId7"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43.wmf"/><Relationship Id="rId4" Type="http://schemas.openxmlformats.org/officeDocument/2006/relationships/oleObject" Target="../embeddings/oleObject8.bin"/></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4.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7.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70.xml"/><Relationship Id="rId7"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image" Target="../media/image43.wmf"/><Relationship Id="rId5" Type="http://schemas.openxmlformats.org/officeDocument/2006/relationships/oleObject" Target="../embeddings/oleObject10.bin"/><Relationship Id="rId4" Type="http://schemas.openxmlformats.org/officeDocument/2006/relationships/image" Target="../media/image4.png"/><Relationship Id="rId9" Type="http://schemas.openxmlformats.org/officeDocument/2006/relationships/oleObject" Target="../embeddings/oleObject13.bin"/></Relationships>
</file>

<file path=ppt/slides/_rels/slide7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0.jpeg"/><Relationship Id="rId4" Type="http://schemas.openxmlformats.org/officeDocument/2006/relationships/image" Target="../media/image49.jpe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4"/>
          <p:cNvSpPr>
            <a:spLocks noChangeArrowheads="1"/>
          </p:cNvSpPr>
          <p:nvPr/>
        </p:nvSpPr>
        <p:spPr bwMode="auto">
          <a:xfrm>
            <a:off x="5608638" y="3489325"/>
            <a:ext cx="3260725" cy="286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eaLnBrk="1" hangingPunct="1">
              <a:lnSpc>
                <a:spcPts val="3063"/>
              </a:lnSpc>
            </a:pPr>
            <a:r>
              <a:rPr lang="en-US" sz="2800" i="1" dirty="0">
                <a:solidFill>
                  <a:srgbClr val="008000"/>
                </a:solidFill>
                <a:cs typeface="Arial" charset="0"/>
              </a:rPr>
              <a:t>Computer Networking: A Top Down Approach </a:t>
            </a:r>
            <a:br>
              <a:rPr lang="en-US" sz="2800" dirty="0">
                <a:solidFill>
                  <a:srgbClr val="008000"/>
                </a:solidFill>
                <a:cs typeface="Arial" charset="0"/>
              </a:rPr>
            </a:br>
            <a:endParaRPr lang="en-US" sz="2000" dirty="0">
              <a:solidFill>
                <a:srgbClr val="008000"/>
              </a:solidFill>
              <a:cs typeface="Arial" charset="0"/>
            </a:endParaRPr>
          </a:p>
        </p:txBody>
      </p:sp>
      <p:sp>
        <p:nvSpPr>
          <p:cNvPr id="40962" name="Text Box 6"/>
          <p:cNvSpPr txBox="1">
            <a:spLocks noChangeArrowheads="1"/>
          </p:cNvSpPr>
          <p:nvPr/>
        </p:nvSpPr>
        <p:spPr bwMode="auto">
          <a:xfrm>
            <a:off x="369888" y="3241675"/>
            <a:ext cx="5378450" cy="1481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dirty="0"/>
              <a:t>A note on the use of these Powerpoint slides:</a:t>
            </a:r>
          </a:p>
          <a:p>
            <a:r>
              <a:rPr lang="en-US" sz="1200" dirty="0"/>
              <a:t>We</a:t>
            </a:r>
            <a:r>
              <a:rPr lang="ja-JP" altLang="en-US" sz="1200" dirty="0"/>
              <a:t>’</a:t>
            </a:r>
            <a:r>
              <a:rPr lang="en-US" altLang="ja-JP" sz="1200" dirty="0"/>
              <a:t>re making these slides freely available to all (faculty, students, readers). They’re in PowerPoint form so you see the animations; and can add, modify, and delete slides  (including this one) and slide content to suit your needs. They obviously represent a </a:t>
            </a:r>
            <a:r>
              <a:rPr lang="en-US" altLang="ja-JP" sz="1200" i="1" dirty="0"/>
              <a:t>lot</a:t>
            </a:r>
            <a:r>
              <a:rPr lang="en-US" altLang="ja-JP" sz="1200" dirty="0"/>
              <a:t> of work on our part. In return for use, we only ask the following:</a:t>
            </a:r>
          </a:p>
          <a:p>
            <a:pPr>
              <a:lnSpc>
                <a:spcPct val="85000"/>
              </a:lnSpc>
            </a:pPr>
            <a:endParaRPr lang="en-US" sz="1400" dirty="0"/>
          </a:p>
        </p:txBody>
      </p:sp>
      <p:sp>
        <p:nvSpPr>
          <p:cNvPr id="29702" name="Text Box 7"/>
          <p:cNvSpPr txBox="1">
            <a:spLocks noChangeArrowheads="1"/>
          </p:cNvSpPr>
          <p:nvPr/>
        </p:nvSpPr>
        <p:spPr bwMode="auto">
          <a:xfrm>
            <a:off x="390525" y="4370388"/>
            <a:ext cx="5378450" cy="2098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173038" indent="-173038">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endParaRPr lang="en-US" sz="1400" dirty="0">
              <a:latin typeface="Gill Sans MT" charset="0"/>
            </a:endParaRPr>
          </a:p>
          <a:p>
            <a:pPr marL="231775" indent="-177800">
              <a:buClr>
                <a:srgbClr val="000099"/>
              </a:buClr>
              <a:buSzPct val="100000"/>
              <a:buFont typeface="Wingdings" charset="2"/>
              <a:buChar char="§"/>
              <a:defRPr/>
            </a:pPr>
            <a:r>
              <a:rPr lang="en-US" sz="1200" dirty="0"/>
              <a:t>If you use these slides (e.g., in a class) that you mention their source (after all, we</a:t>
            </a:r>
            <a:r>
              <a:rPr lang="ja-JP" altLang="en-US" sz="1200" dirty="0"/>
              <a:t>’</a:t>
            </a:r>
            <a:r>
              <a:rPr lang="en-US" altLang="ja-JP" sz="1200" dirty="0"/>
              <a:t>d like people to use our book!)</a:t>
            </a:r>
          </a:p>
          <a:p>
            <a:pPr marL="231775" indent="-177800">
              <a:buClr>
                <a:srgbClr val="000099"/>
              </a:buClr>
              <a:buSzPct val="100000"/>
              <a:buFont typeface="Wingdings" charset="2"/>
              <a:buChar char="§"/>
              <a:defRPr/>
            </a:pPr>
            <a:r>
              <a:rPr lang="en-US" sz="1200" dirty="0"/>
              <a:t>If you post any slides on a www site, that you note that they are adapted from (or perhaps identical to) our slides, and note our copyright of this material.</a:t>
            </a:r>
          </a:p>
          <a:p>
            <a:pPr>
              <a:buClr>
                <a:schemeClr val="accent2"/>
              </a:buClr>
              <a:buFont typeface="Wingdings" charset="0"/>
              <a:buChar char="q"/>
              <a:defRPr/>
            </a:pPr>
            <a:endParaRPr lang="en-US" sz="1200" dirty="0"/>
          </a:p>
          <a:p>
            <a:pPr>
              <a:lnSpc>
                <a:spcPct val="85000"/>
              </a:lnSpc>
              <a:buClr>
                <a:schemeClr val="accent2"/>
              </a:buClr>
              <a:buFont typeface="Wingdings" charset="0"/>
              <a:buNone/>
              <a:defRPr/>
            </a:pPr>
            <a:r>
              <a:rPr lang="en-US" sz="1200" dirty="0"/>
              <a:t>Thanks and enjoy!  JFK/KWR</a:t>
            </a:r>
          </a:p>
          <a:p>
            <a:pPr>
              <a:lnSpc>
                <a:spcPct val="85000"/>
              </a:lnSpc>
              <a:defRPr/>
            </a:pPr>
            <a:endParaRPr lang="en-US" sz="1200" dirty="0"/>
          </a:p>
          <a:p>
            <a:pPr>
              <a:defRPr/>
            </a:pPr>
            <a:r>
              <a:rPr lang="en-US" sz="1200" dirty="0"/>
              <a:t>     All material copyright 1996-2016</a:t>
            </a:r>
          </a:p>
          <a:p>
            <a:pPr>
              <a:defRPr/>
            </a:pPr>
            <a:r>
              <a:rPr lang="en-US" sz="1200" dirty="0"/>
              <a:t>     J.F Kurose and K.W. Ross, All Rights Reserved</a:t>
            </a:r>
          </a:p>
        </p:txBody>
      </p:sp>
      <p:pic>
        <p:nvPicPr>
          <p:cNvPr id="40964" name="Picture 8"/>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61963" y="6146800"/>
            <a:ext cx="187325" cy="187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0965" name="Picture 1" descr="kurose7e_cover_small.jp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10238" y="325438"/>
            <a:ext cx="3087687" cy="3819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966" name="Rectangle 4"/>
          <p:cNvSpPr>
            <a:spLocks noChangeArrowheads="1"/>
          </p:cNvSpPr>
          <p:nvPr/>
        </p:nvSpPr>
        <p:spPr bwMode="auto">
          <a:xfrm>
            <a:off x="5634038" y="4510088"/>
            <a:ext cx="3260725" cy="286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eaLnBrk="1" hangingPunct="1"/>
            <a:r>
              <a:rPr lang="en-US" dirty="0">
                <a:solidFill>
                  <a:srgbClr val="008000"/>
                </a:solidFill>
                <a:cs typeface="Arial" charset="0"/>
              </a:rPr>
              <a:t>7</a:t>
            </a:r>
            <a:r>
              <a:rPr lang="en-US" baseline="30000" dirty="0">
                <a:solidFill>
                  <a:srgbClr val="008000"/>
                </a:solidFill>
                <a:cs typeface="Arial" charset="0"/>
              </a:rPr>
              <a:t>th</a:t>
            </a:r>
            <a:r>
              <a:rPr lang="en-US" dirty="0">
                <a:solidFill>
                  <a:srgbClr val="008000"/>
                </a:solidFill>
                <a:cs typeface="Arial" charset="0"/>
              </a:rPr>
              <a:t> edition </a:t>
            </a:r>
            <a:br>
              <a:rPr lang="en-US" dirty="0">
                <a:solidFill>
                  <a:srgbClr val="008000"/>
                </a:solidFill>
                <a:cs typeface="Arial" charset="0"/>
              </a:rPr>
            </a:br>
            <a:r>
              <a:rPr lang="en-US" dirty="0">
                <a:solidFill>
                  <a:srgbClr val="008000"/>
                </a:solidFill>
                <a:cs typeface="Arial" charset="0"/>
              </a:rPr>
              <a:t>Jim Kurose, Keith Ross</a:t>
            </a:r>
            <a:br>
              <a:rPr lang="en-US" dirty="0">
                <a:solidFill>
                  <a:srgbClr val="008000"/>
                </a:solidFill>
                <a:cs typeface="Arial" charset="0"/>
              </a:rPr>
            </a:br>
            <a:r>
              <a:rPr lang="en-US" sz="1400" dirty="0">
                <a:solidFill>
                  <a:srgbClr val="008000"/>
                </a:solidFill>
                <a:cs typeface="Arial" charset="0"/>
              </a:rPr>
              <a:t>Pearson/Addison Wesley</a:t>
            </a:r>
            <a:br>
              <a:rPr lang="en-US" sz="1400" dirty="0">
                <a:solidFill>
                  <a:srgbClr val="008000"/>
                </a:solidFill>
                <a:cs typeface="Arial" charset="0"/>
              </a:rPr>
            </a:br>
            <a:r>
              <a:rPr lang="en-US" sz="1400" dirty="0">
                <a:solidFill>
                  <a:srgbClr val="008000"/>
                </a:solidFill>
                <a:cs typeface="Arial" charset="0"/>
              </a:rPr>
              <a:t>April 2016</a:t>
            </a:r>
          </a:p>
        </p:txBody>
      </p:sp>
      <p:sp>
        <p:nvSpPr>
          <p:cNvPr id="40967" name="Rectangle 3"/>
          <p:cNvSpPr>
            <a:spLocks noChangeArrowheads="1"/>
          </p:cNvSpPr>
          <p:nvPr/>
        </p:nvSpPr>
        <p:spPr bwMode="auto">
          <a:xfrm>
            <a:off x="371475" y="667206"/>
            <a:ext cx="4808306" cy="172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eaLnBrk="1" hangingPunct="1">
              <a:lnSpc>
                <a:spcPct val="85000"/>
              </a:lnSpc>
            </a:pPr>
            <a:r>
              <a:rPr lang="en-US" sz="4400" dirty="0">
                <a:solidFill>
                  <a:srgbClr val="000099"/>
                </a:solidFill>
                <a:latin typeface="Gill Sans MT" charset="0"/>
                <a:cs typeface="Arial" charset="0"/>
              </a:rPr>
              <a:t>Chapter 9</a:t>
            </a:r>
            <a:br>
              <a:rPr lang="en-US" sz="4800" dirty="0">
                <a:solidFill>
                  <a:srgbClr val="000099"/>
                </a:solidFill>
                <a:latin typeface="Gill Sans MT" charset="0"/>
                <a:cs typeface="Arial" charset="0"/>
              </a:rPr>
            </a:br>
            <a:r>
              <a:rPr lang="en-US" sz="4400" dirty="0">
                <a:solidFill>
                  <a:srgbClr val="000099"/>
                </a:solidFill>
                <a:latin typeface="Gill Sans MT" charset="0"/>
                <a:cs typeface="Arial" charset="0"/>
              </a:rPr>
              <a:t>Multimedia Networking</a:t>
            </a:r>
          </a:p>
        </p:txBody>
      </p:sp>
      <p:pic>
        <p:nvPicPr>
          <p:cNvPr id="40968" name="Picture 9" descr="underline_base"/>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52438" y="2389188"/>
            <a:ext cx="2901520" cy="190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Slide Number Placeholder 5"/>
          <p:cNvSpPr>
            <a:spLocks noGrp="1"/>
          </p:cNvSpPr>
          <p:nvPr>
            <p:ph type="sldNum" sz="quarter" idx="12"/>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1</a:t>
            </a:fld>
            <a:endParaRPr lang="en-US" sz="1200" dirty="0">
              <a:latin typeface="Tahoma" charset="0"/>
            </a:endParaRPr>
          </a:p>
        </p:txBody>
      </p:sp>
      <p:sp>
        <p:nvSpPr>
          <p:cNvPr id="13" name="Footer Placeholder 2"/>
          <p:cNvSpPr>
            <a:spLocks noGrp="1"/>
          </p:cNvSpPr>
          <p:nvPr>
            <p:ph type="ftr" sz="quarter" idx="11"/>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1254019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Picture 6" descr="underline_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00" y="992188"/>
            <a:ext cx="8228013"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19138" name="Rectangle 2"/>
          <p:cNvSpPr>
            <a:spLocks noGrp="1" noChangeArrowheads="1"/>
          </p:cNvSpPr>
          <p:nvPr>
            <p:ph type="title"/>
          </p:nvPr>
        </p:nvSpPr>
        <p:spPr>
          <a:xfrm>
            <a:off x="436563" y="298450"/>
            <a:ext cx="8080375" cy="871538"/>
          </a:xfrm>
        </p:spPr>
        <p:txBody>
          <a:bodyPr/>
          <a:lstStyle/>
          <a:p>
            <a:pPr>
              <a:defRPr/>
            </a:pPr>
            <a:r>
              <a:rPr lang="en-US" dirty="0"/>
              <a:t>Streaming stored video: challenges</a:t>
            </a:r>
          </a:p>
        </p:txBody>
      </p:sp>
      <p:sp>
        <p:nvSpPr>
          <p:cNvPr id="219289" name="Rectangle 153"/>
          <p:cNvSpPr>
            <a:spLocks noChangeArrowheads="1"/>
          </p:cNvSpPr>
          <p:nvPr/>
        </p:nvSpPr>
        <p:spPr bwMode="auto">
          <a:xfrm>
            <a:off x="487363" y="1563688"/>
            <a:ext cx="7643812" cy="20272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82575" indent="-282575">
              <a:spcBef>
                <a:spcPct val="20000"/>
              </a:spcBef>
              <a:buClr>
                <a:srgbClr val="000099"/>
              </a:buClr>
              <a:buSzPct val="100000"/>
              <a:buFont typeface="Wingdings" charset="2"/>
              <a:buChar char="§"/>
              <a:defRPr/>
            </a:pPr>
            <a:r>
              <a:rPr lang="en-US" sz="2800" dirty="0">
                <a:solidFill>
                  <a:srgbClr val="CC0000"/>
                </a:solidFill>
                <a:latin typeface="+mn-lt"/>
              </a:rPr>
              <a:t>continuous playout constraint</a:t>
            </a:r>
            <a:r>
              <a:rPr lang="en-US" sz="2800" i="0" dirty="0">
                <a:latin typeface="+mn-lt"/>
              </a:rPr>
              <a:t>: once client playout begins, playback must match original timing </a:t>
            </a:r>
          </a:p>
          <a:p>
            <a:pPr marL="682625" lvl="1" indent="-225425">
              <a:lnSpc>
                <a:spcPct val="90000"/>
              </a:lnSpc>
              <a:spcBef>
                <a:spcPct val="20000"/>
              </a:spcBef>
              <a:buClr>
                <a:srgbClr val="000099"/>
              </a:buClr>
              <a:buSzPct val="100000"/>
              <a:buFont typeface="Arial"/>
              <a:buChar char="•"/>
              <a:defRPr/>
            </a:pPr>
            <a:r>
              <a:rPr lang="en-US" sz="2800" i="0" dirty="0">
                <a:latin typeface="+mn-lt"/>
              </a:rPr>
              <a:t>… but </a:t>
            </a:r>
            <a:r>
              <a:rPr lang="en-US" sz="2800" dirty="0">
                <a:solidFill>
                  <a:srgbClr val="CC0000"/>
                </a:solidFill>
                <a:latin typeface="+mn-lt"/>
              </a:rPr>
              <a:t>network delays are variable </a:t>
            </a:r>
            <a:r>
              <a:rPr lang="en-US" sz="2800" i="0" dirty="0">
                <a:latin typeface="+mn-lt"/>
              </a:rPr>
              <a:t>(jitter), so will need </a:t>
            </a:r>
            <a:r>
              <a:rPr lang="en-US" sz="2800" dirty="0">
                <a:solidFill>
                  <a:srgbClr val="000099"/>
                </a:solidFill>
                <a:latin typeface="+mn-lt"/>
              </a:rPr>
              <a:t>client-side buffer </a:t>
            </a:r>
            <a:r>
              <a:rPr lang="en-US" sz="2800" i="0" dirty="0">
                <a:latin typeface="+mn-lt"/>
              </a:rPr>
              <a:t>to match playout requirements</a:t>
            </a:r>
          </a:p>
          <a:p>
            <a:pPr marL="282575" indent="-282575">
              <a:spcBef>
                <a:spcPct val="20000"/>
              </a:spcBef>
              <a:buClr>
                <a:srgbClr val="000099"/>
              </a:buClr>
              <a:buSzPct val="100000"/>
              <a:buFont typeface="Wingdings" charset="2"/>
              <a:buChar char="§"/>
              <a:defRPr/>
            </a:pPr>
            <a:r>
              <a:rPr lang="en-US" sz="2800" i="0" dirty="0">
                <a:latin typeface="+mn-lt"/>
              </a:rPr>
              <a:t>other challenges:</a:t>
            </a:r>
          </a:p>
          <a:p>
            <a:pPr marL="682625" lvl="1" indent="-225425">
              <a:spcBef>
                <a:spcPct val="20000"/>
              </a:spcBef>
              <a:buClr>
                <a:srgbClr val="000099"/>
              </a:buClr>
              <a:buSzPct val="100000"/>
              <a:buFont typeface="Arial"/>
              <a:buChar char="•"/>
              <a:defRPr/>
            </a:pPr>
            <a:r>
              <a:rPr lang="en-US" sz="2800" i="0" dirty="0">
                <a:latin typeface="+mn-lt"/>
              </a:rPr>
              <a:t>client interactivity: pause, fast-forward, rewind, jump through video</a:t>
            </a:r>
          </a:p>
          <a:p>
            <a:pPr marL="682625" lvl="1" indent="-225425">
              <a:spcBef>
                <a:spcPct val="20000"/>
              </a:spcBef>
              <a:buClr>
                <a:srgbClr val="000099"/>
              </a:buClr>
              <a:buSzPct val="100000"/>
              <a:buFont typeface="Arial"/>
              <a:buChar char="•"/>
              <a:defRPr/>
            </a:pPr>
            <a:r>
              <a:rPr lang="en-US" sz="2800" i="0" dirty="0">
                <a:latin typeface="+mn-lt"/>
              </a:rPr>
              <a:t>video packets may be lost, retransmitted</a:t>
            </a:r>
          </a:p>
          <a:p>
            <a:pPr marL="342900" indent="-342900">
              <a:spcBef>
                <a:spcPct val="20000"/>
              </a:spcBef>
              <a:buClr>
                <a:srgbClr val="000099"/>
              </a:buClr>
              <a:buSzPct val="75000"/>
              <a:buFont typeface="Wingdings" charset="0"/>
              <a:buChar char="v"/>
              <a:defRPr/>
            </a:pPr>
            <a:endParaRPr lang="en-US" sz="2400" i="0" dirty="0">
              <a:latin typeface="+mn-lt"/>
            </a:endParaRPr>
          </a:p>
        </p:txBody>
      </p:sp>
      <p:sp>
        <p:nvSpPr>
          <p:cNvPr id="7"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10</a:t>
            </a:fld>
            <a:endParaRPr lang="en-US" sz="1200" dirty="0">
              <a:latin typeface="Tahoma" charset="0"/>
            </a:endParaRPr>
          </a:p>
        </p:txBody>
      </p:sp>
      <p:sp>
        <p:nvSpPr>
          <p:cNvPr id="8"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2338755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4265" name="Line 9"/>
          <p:cNvSpPr>
            <a:spLocks noChangeShapeType="1"/>
          </p:cNvSpPr>
          <p:nvPr/>
        </p:nvSpPr>
        <p:spPr bwMode="auto">
          <a:xfrm>
            <a:off x="838200" y="1490663"/>
            <a:ext cx="0" cy="285273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24266" name="Line 10"/>
          <p:cNvSpPr>
            <a:spLocks noChangeShapeType="1"/>
          </p:cNvSpPr>
          <p:nvPr/>
        </p:nvSpPr>
        <p:spPr bwMode="auto">
          <a:xfrm flipH="1">
            <a:off x="828675" y="4333875"/>
            <a:ext cx="7815263" cy="14288"/>
          </a:xfrm>
          <a:prstGeom prst="line">
            <a:avLst/>
          </a:prstGeom>
          <a:noFill/>
          <a:ln w="2857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24314" name="Text Box 58"/>
          <p:cNvSpPr txBox="1">
            <a:spLocks noChangeArrowheads="1"/>
          </p:cNvSpPr>
          <p:nvPr/>
        </p:nvSpPr>
        <p:spPr bwMode="auto">
          <a:xfrm>
            <a:off x="1470025" y="1593850"/>
            <a:ext cx="1868488" cy="92392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i="0" dirty="0">
                <a:solidFill>
                  <a:srgbClr val="CC0000"/>
                </a:solidFill>
                <a:latin typeface="Arial"/>
                <a:cs typeface="Arial"/>
              </a:rPr>
              <a:t>       constant bit </a:t>
            </a:r>
          </a:p>
          <a:p>
            <a:pPr>
              <a:defRPr/>
            </a:pPr>
            <a:r>
              <a:rPr lang="en-US" i="0" dirty="0">
                <a:solidFill>
                  <a:srgbClr val="CC0000"/>
                </a:solidFill>
                <a:latin typeface="Arial"/>
                <a:cs typeface="Arial"/>
              </a:rPr>
              <a:t>      rate video</a:t>
            </a:r>
          </a:p>
          <a:p>
            <a:pPr>
              <a:defRPr/>
            </a:pPr>
            <a:r>
              <a:rPr lang="en-US" i="0" dirty="0">
                <a:solidFill>
                  <a:srgbClr val="CC0000"/>
                </a:solidFill>
                <a:latin typeface="Arial"/>
                <a:cs typeface="Arial"/>
              </a:rPr>
              <a:t>transmission</a:t>
            </a:r>
          </a:p>
        </p:txBody>
      </p:sp>
      <p:grpSp>
        <p:nvGrpSpPr>
          <p:cNvPr id="36868" name="Group 60"/>
          <p:cNvGrpSpPr>
            <a:grpSpLocks/>
          </p:cNvGrpSpPr>
          <p:nvPr/>
        </p:nvGrpSpPr>
        <p:grpSpPr bwMode="auto">
          <a:xfrm>
            <a:off x="1219200" y="1820863"/>
            <a:ext cx="2552700" cy="2525712"/>
            <a:chOff x="648" y="1147"/>
            <a:chExt cx="1608" cy="1591"/>
          </a:xfrm>
        </p:grpSpPr>
        <p:grpSp>
          <p:nvGrpSpPr>
            <p:cNvPr id="36967" name="Group 61"/>
            <p:cNvGrpSpPr>
              <a:grpSpLocks/>
            </p:cNvGrpSpPr>
            <p:nvPr/>
          </p:nvGrpSpPr>
          <p:grpSpPr bwMode="auto">
            <a:xfrm>
              <a:off x="648" y="1725"/>
              <a:ext cx="1024" cy="1013"/>
              <a:chOff x="672" y="1071"/>
              <a:chExt cx="1024" cy="1013"/>
            </a:xfrm>
          </p:grpSpPr>
          <p:grpSp>
            <p:nvGrpSpPr>
              <p:cNvPr id="36983" name="Group 62"/>
              <p:cNvGrpSpPr>
                <a:grpSpLocks/>
              </p:cNvGrpSpPr>
              <p:nvPr/>
            </p:nvGrpSpPr>
            <p:grpSpPr bwMode="auto">
              <a:xfrm>
                <a:off x="672" y="1506"/>
                <a:ext cx="583" cy="578"/>
                <a:chOff x="672" y="1486"/>
                <a:chExt cx="583" cy="578"/>
              </a:xfrm>
            </p:grpSpPr>
            <p:grpSp>
              <p:nvGrpSpPr>
                <p:cNvPr id="36994" name="Group 63"/>
                <p:cNvGrpSpPr>
                  <a:grpSpLocks/>
                </p:cNvGrpSpPr>
                <p:nvPr/>
              </p:nvGrpSpPr>
              <p:grpSpPr bwMode="auto">
                <a:xfrm>
                  <a:off x="672" y="1776"/>
                  <a:ext cx="291" cy="288"/>
                  <a:chOff x="672" y="1776"/>
                  <a:chExt cx="291" cy="288"/>
                </a:xfrm>
              </p:grpSpPr>
              <p:grpSp>
                <p:nvGrpSpPr>
                  <p:cNvPr id="37002" name="Group 64"/>
                  <p:cNvGrpSpPr>
                    <a:grpSpLocks/>
                  </p:cNvGrpSpPr>
                  <p:nvPr/>
                </p:nvGrpSpPr>
                <p:grpSpPr bwMode="auto">
                  <a:xfrm>
                    <a:off x="672" y="1920"/>
                    <a:ext cx="145" cy="144"/>
                    <a:chOff x="672" y="1920"/>
                    <a:chExt cx="145" cy="144"/>
                  </a:xfrm>
                </p:grpSpPr>
                <p:sp>
                  <p:nvSpPr>
                    <p:cNvPr id="224321" name="Line 65"/>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24322" name="Line 66"/>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37003" name="Group 67"/>
                  <p:cNvGrpSpPr>
                    <a:grpSpLocks/>
                  </p:cNvGrpSpPr>
                  <p:nvPr/>
                </p:nvGrpSpPr>
                <p:grpSpPr bwMode="auto">
                  <a:xfrm>
                    <a:off x="818" y="1776"/>
                    <a:ext cx="145" cy="144"/>
                    <a:chOff x="672" y="1920"/>
                    <a:chExt cx="145" cy="144"/>
                  </a:xfrm>
                </p:grpSpPr>
                <p:sp>
                  <p:nvSpPr>
                    <p:cNvPr id="224324" name="Line 68"/>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24325" name="Line 69"/>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grpSp>
              <p:nvGrpSpPr>
                <p:cNvPr id="36995" name="Group 70"/>
                <p:cNvGrpSpPr>
                  <a:grpSpLocks/>
                </p:cNvGrpSpPr>
                <p:nvPr/>
              </p:nvGrpSpPr>
              <p:grpSpPr bwMode="auto">
                <a:xfrm>
                  <a:off x="964" y="1486"/>
                  <a:ext cx="291" cy="288"/>
                  <a:chOff x="672" y="1776"/>
                  <a:chExt cx="291" cy="288"/>
                </a:xfrm>
              </p:grpSpPr>
              <p:grpSp>
                <p:nvGrpSpPr>
                  <p:cNvPr id="36996" name="Group 71"/>
                  <p:cNvGrpSpPr>
                    <a:grpSpLocks/>
                  </p:cNvGrpSpPr>
                  <p:nvPr/>
                </p:nvGrpSpPr>
                <p:grpSpPr bwMode="auto">
                  <a:xfrm>
                    <a:off x="672" y="1920"/>
                    <a:ext cx="145" cy="144"/>
                    <a:chOff x="672" y="1920"/>
                    <a:chExt cx="145" cy="144"/>
                  </a:xfrm>
                </p:grpSpPr>
                <p:sp>
                  <p:nvSpPr>
                    <p:cNvPr id="224328" name="Line 72"/>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24329" name="Line 73"/>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36997" name="Group 74"/>
                  <p:cNvGrpSpPr>
                    <a:grpSpLocks/>
                  </p:cNvGrpSpPr>
                  <p:nvPr/>
                </p:nvGrpSpPr>
                <p:grpSpPr bwMode="auto">
                  <a:xfrm>
                    <a:off x="818" y="1776"/>
                    <a:ext cx="145" cy="144"/>
                    <a:chOff x="672" y="1920"/>
                    <a:chExt cx="145" cy="144"/>
                  </a:xfrm>
                </p:grpSpPr>
                <p:sp>
                  <p:nvSpPr>
                    <p:cNvPr id="224331" name="Line 75"/>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24332" name="Line 76"/>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grpSp>
          <p:grpSp>
            <p:nvGrpSpPr>
              <p:cNvPr id="36984" name="Group 77"/>
              <p:cNvGrpSpPr>
                <a:grpSpLocks/>
              </p:cNvGrpSpPr>
              <p:nvPr/>
            </p:nvGrpSpPr>
            <p:grpSpPr bwMode="auto">
              <a:xfrm>
                <a:off x="1259" y="1217"/>
                <a:ext cx="291" cy="288"/>
                <a:chOff x="672" y="1776"/>
                <a:chExt cx="291" cy="288"/>
              </a:xfrm>
            </p:grpSpPr>
            <p:grpSp>
              <p:nvGrpSpPr>
                <p:cNvPr id="36988" name="Group 78"/>
                <p:cNvGrpSpPr>
                  <a:grpSpLocks/>
                </p:cNvGrpSpPr>
                <p:nvPr/>
              </p:nvGrpSpPr>
              <p:grpSpPr bwMode="auto">
                <a:xfrm>
                  <a:off x="672" y="1920"/>
                  <a:ext cx="145" cy="144"/>
                  <a:chOff x="672" y="1920"/>
                  <a:chExt cx="145" cy="144"/>
                </a:xfrm>
              </p:grpSpPr>
              <p:sp>
                <p:nvSpPr>
                  <p:cNvPr id="224335" name="Line 79"/>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24336" name="Line 80"/>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36989" name="Group 81"/>
                <p:cNvGrpSpPr>
                  <a:grpSpLocks/>
                </p:cNvGrpSpPr>
                <p:nvPr/>
              </p:nvGrpSpPr>
              <p:grpSpPr bwMode="auto">
                <a:xfrm>
                  <a:off x="818" y="1776"/>
                  <a:ext cx="145" cy="144"/>
                  <a:chOff x="672" y="1920"/>
                  <a:chExt cx="145" cy="144"/>
                </a:xfrm>
              </p:grpSpPr>
              <p:sp>
                <p:nvSpPr>
                  <p:cNvPr id="224338" name="Line 82"/>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24339" name="Line 83"/>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grpSp>
            <p:nvGrpSpPr>
              <p:cNvPr id="36985" name="Group 84"/>
              <p:cNvGrpSpPr>
                <a:grpSpLocks/>
              </p:cNvGrpSpPr>
              <p:nvPr/>
            </p:nvGrpSpPr>
            <p:grpSpPr bwMode="auto">
              <a:xfrm>
                <a:off x="1551" y="1071"/>
                <a:ext cx="145" cy="144"/>
                <a:chOff x="672" y="1920"/>
                <a:chExt cx="145" cy="144"/>
              </a:xfrm>
            </p:grpSpPr>
            <p:sp>
              <p:nvSpPr>
                <p:cNvPr id="224341" name="Line 85"/>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24342" name="Line 86"/>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grpSp>
          <p:nvGrpSpPr>
            <p:cNvPr id="36968" name="Group 87"/>
            <p:cNvGrpSpPr>
              <a:grpSpLocks/>
            </p:cNvGrpSpPr>
            <p:nvPr/>
          </p:nvGrpSpPr>
          <p:grpSpPr bwMode="auto">
            <a:xfrm>
              <a:off x="1673" y="1147"/>
              <a:ext cx="583" cy="578"/>
              <a:chOff x="672" y="1486"/>
              <a:chExt cx="583" cy="578"/>
            </a:xfrm>
          </p:grpSpPr>
          <p:grpSp>
            <p:nvGrpSpPr>
              <p:cNvPr id="36969" name="Group 88"/>
              <p:cNvGrpSpPr>
                <a:grpSpLocks/>
              </p:cNvGrpSpPr>
              <p:nvPr/>
            </p:nvGrpSpPr>
            <p:grpSpPr bwMode="auto">
              <a:xfrm>
                <a:off x="672" y="1776"/>
                <a:ext cx="291" cy="288"/>
                <a:chOff x="672" y="1776"/>
                <a:chExt cx="291" cy="288"/>
              </a:xfrm>
            </p:grpSpPr>
            <p:grpSp>
              <p:nvGrpSpPr>
                <p:cNvPr id="36977" name="Group 89"/>
                <p:cNvGrpSpPr>
                  <a:grpSpLocks/>
                </p:cNvGrpSpPr>
                <p:nvPr/>
              </p:nvGrpSpPr>
              <p:grpSpPr bwMode="auto">
                <a:xfrm>
                  <a:off x="672" y="1920"/>
                  <a:ext cx="145" cy="144"/>
                  <a:chOff x="672" y="1920"/>
                  <a:chExt cx="145" cy="144"/>
                </a:xfrm>
              </p:grpSpPr>
              <p:sp>
                <p:nvSpPr>
                  <p:cNvPr id="224346" name="Line 90"/>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24347" name="Line 91"/>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36978" name="Group 92"/>
                <p:cNvGrpSpPr>
                  <a:grpSpLocks/>
                </p:cNvGrpSpPr>
                <p:nvPr/>
              </p:nvGrpSpPr>
              <p:grpSpPr bwMode="auto">
                <a:xfrm>
                  <a:off x="818" y="1776"/>
                  <a:ext cx="145" cy="144"/>
                  <a:chOff x="672" y="1920"/>
                  <a:chExt cx="145" cy="144"/>
                </a:xfrm>
              </p:grpSpPr>
              <p:sp>
                <p:nvSpPr>
                  <p:cNvPr id="224349" name="Line 93"/>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24350" name="Line 94"/>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grpSp>
            <p:nvGrpSpPr>
              <p:cNvPr id="36970" name="Group 95"/>
              <p:cNvGrpSpPr>
                <a:grpSpLocks/>
              </p:cNvGrpSpPr>
              <p:nvPr/>
            </p:nvGrpSpPr>
            <p:grpSpPr bwMode="auto">
              <a:xfrm>
                <a:off x="964" y="1486"/>
                <a:ext cx="291" cy="288"/>
                <a:chOff x="672" y="1776"/>
                <a:chExt cx="291" cy="288"/>
              </a:xfrm>
            </p:grpSpPr>
            <p:grpSp>
              <p:nvGrpSpPr>
                <p:cNvPr id="36971" name="Group 96"/>
                <p:cNvGrpSpPr>
                  <a:grpSpLocks/>
                </p:cNvGrpSpPr>
                <p:nvPr/>
              </p:nvGrpSpPr>
              <p:grpSpPr bwMode="auto">
                <a:xfrm>
                  <a:off x="672" y="1920"/>
                  <a:ext cx="145" cy="144"/>
                  <a:chOff x="672" y="1920"/>
                  <a:chExt cx="145" cy="144"/>
                </a:xfrm>
              </p:grpSpPr>
              <p:sp>
                <p:nvSpPr>
                  <p:cNvPr id="224353" name="Line 97"/>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24354" name="Line 98"/>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36972" name="Group 99"/>
                <p:cNvGrpSpPr>
                  <a:grpSpLocks/>
                </p:cNvGrpSpPr>
                <p:nvPr/>
              </p:nvGrpSpPr>
              <p:grpSpPr bwMode="auto">
                <a:xfrm>
                  <a:off x="818" y="1776"/>
                  <a:ext cx="145" cy="144"/>
                  <a:chOff x="672" y="1920"/>
                  <a:chExt cx="145" cy="144"/>
                </a:xfrm>
              </p:grpSpPr>
              <p:sp>
                <p:nvSpPr>
                  <p:cNvPr id="224356" name="Line 100"/>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24357" name="Line 101"/>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grpSp>
      </p:grpSp>
      <p:sp>
        <p:nvSpPr>
          <p:cNvPr id="224406" name="Text Box 150"/>
          <p:cNvSpPr txBox="1">
            <a:spLocks noChangeArrowheads="1"/>
          </p:cNvSpPr>
          <p:nvPr/>
        </p:nvSpPr>
        <p:spPr bwMode="auto">
          <a:xfrm rot="-5433387">
            <a:off x="-412750" y="2638426"/>
            <a:ext cx="1957387"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i="0" dirty="0">
                <a:latin typeface="Arial"/>
                <a:cs typeface="Arial"/>
              </a:rPr>
              <a:t>Cumulative data</a:t>
            </a:r>
          </a:p>
        </p:txBody>
      </p:sp>
      <p:sp>
        <p:nvSpPr>
          <p:cNvPr id="224410" name="Text Box 154"/>
          <p:cNvSpPr txBox="1">
            <a:spLocks noChangeArrowheads="1"/>
          </p:cNvSpPr>
          <p:nvPr/>
        </p:nvSpPr>
        <p:spPr bwMode="auto">
          <a:xfrm>
            <a:off x="8099425" y="4356100"/>
            <a:ext cx="620713" cy="3698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i="0" dirty="0">
                <a:latin typeface="Arial"/>
                <a:cs typeface="Arial"/>
              </a:rPr>
              <a:t>time</a:t>
            </a:r>
          </a:p>
        </p:txBody>
      </p:sp>
      <p:grpSp>
        <p:nvGrpSpPr>
          <p:cNvPr id="224457" name="Group 201"/>
          <p:cNvGrpSpPr>
            <a:grpSpLocks/>
          </p:cNvGrpSpPr>
          <p:nvPr/>
        </p:nvGrpSpPr>
        <p:grpSpPr bwMode="auto">
          <a:xfrm>
            <a:off x="2495550" y="1835150"/>
            <a:ext cx="3500438" cy="2520950"/>
            <a:chOff x="1572" y="1156"/>
            <a:chExt cx="2205" cy="1588"/>
          </a:xfrm>
        </p:grpSpPr>
        <p:grpSp>
          <p:nvGrpSpPr>
            <p:cNvPr id="36927" name="Group 198"/>
            <p:cNvGrpSpPr>
              <a:grpSpLocks/>
            </p:cNvGrpSpPr>
            <p:nvPr/>
          </p:nvGrpSpPr>
          <p:grpSpPr bwMode="auto">
            <a:xfrm>
              <a:off x="1938" y="1156"/>
              <a:ext cx="1839" cy="1588"/>
              <a:chOff x="1938" y="1156"/>
              <a:chExt cx="1839" cy="1588"/>
            </a:xfrm>
          </p:grpSpPr>
          <p:grpSp>
            <p:nvGrpSpPr>
              <p:cNvPr id="36931" name="Group 106"/>
              <p:cNvGrpSpPr>
                <a:grpSpLocks/>
              </p:cNvGrpSpPr>
              <p:nvPr/>
            </p:nvGrpSpPr>
            <p:grpSpPr bwMode="auto">
              <a:xfrm>
                <a:off x="1938" y="2600"/>
                <a:ext cx="319" cy="144"/>
                <a:chOff x="672" y="1920"/>
                <a:chExt cx="145" cy="144"/>
              </a:xfrm>
            </p:grpSpPr>
            <p:sp>
              <p:nvSpPr>
                <p:cNvPr id="224363" name="Line 107"/>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24364" name="Line 108"/>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36932" name="Group 109"/>
              <p:cNvGrpSpPr>
                <a:grpSpLocks/>
              </p:cNvGrpSpPr>
              <p:nvPr/>
            </p:nvGrpSpPr>
            <p:grpSpPr bwMode="auto">
              <a:xfrm>
                <a:off x="2252" y="2456"/>
                <a:ext cx="73" cy="144"/>
                <a:chOff x="672" y="1920"/>
                <a:chExt cx="145" cy="144"/>
              </a:xfrm>
            </p:grpSpPr>
            <p:sp>
              <p:nvSpPr>
                <p:cNvPr id="224366" name="Line 110"/>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24367" name="Line 111"/>
                <p:cNvSpPr>
                  <a:spLocks noChangeShapeType="1"/>
                </p:cNvSpPr>
                <p:nvPr/>
              </p:nvSpPr>
              <p:spPr bwMode="auto">
                <a:xfrm rot="5400000">
                  <a:off x="745" y="1849"/>
                  <a:ext cx="0" cy="141"/>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36933" name="Group 112"/>
              <p:cNvGrpSpPr>
                <a:grpSpLocks/>
              </p:cNvGrpSpPr>
              <p:nvPr/>
            </p:nvGrpSpPr>
            <p:grpSpPr bwMode="auto">
              <a:xfrm>
                <a:off x="2317" y="2169"/>
                <a:ext cx="126" cy="288"/>
                <a:chOff x="672" y="1776"/>
                <a:chExt cx="291" cy="288"/>
              </a:xfrm>
            </p:grpSpPr>
            <p:grpSp>
              <p:nvGrpSpPr>
                <p:cNvPr id="36957" name="Group 113"/>
                <p:cNvGrpSpPr>
                  <a:grpSpLocks/>
                </p:cNvGrpSpPr>
                <p:nvPr/>
              </p:nvGrpSpPr>
              <p:grpSpPr bwMode="auto">
                <a:xfrm>
                  <a:off x="672" y="1920"/>
                  <a:ext cx="145" cy="144"/>
                  <a:chOff x="672" y="1920"/>
                  <a:chExt cx="145" cy="144"/>
                </a:xfrm>
              </p:grpSpPr>
              <p:sp>
                <p:nvSpPr>
                  <p:cNvPr id="224370" name="Line 114"/>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24371" name="Line 115"/>
                  <p:cNvSpPr>
                    <a:spLocks noChangeShapeType="1"/>
                  </p:cNvSpPr>
                  <p:nvPr/>
                </p:nvSpPr>
                <p:spPr bwMode="auto">
                  <a:xfrm rot="5400000">
                    <a:off x="745" y="1847"/>
                    <a:ext cx="0" cy="14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36958" name="Group 116"/>
                <p:cNvGrpSpPr>
                  <a:grpSpLocks/>
                </p:cNvGrpSpPr>
                <p:nvPr/>
              </p:nvGrpSpPr>
              <p:grpSpPr bwMode="auto">
                <a:xfrm>
                  <a:off x="818" y="1776"/>
                  <a:ext cx="145" cy="144"/>
                  <a:chOff x="672" y="1920"/>
                  <a:chExt cx="145" cy="144"/>
                </a:xfrm>
              </p:grpSpPr>
              <p:sp>
                <p:nvSpPr>
                  <p:cNvPr id="224373" name="Line 117"/>
                  <p:cNvSpPr>
                    <a:spLocks noChangeShapeType="1"/>
                  </p:cNvSpPr>
                  <p:nvPr/>
                </p:nvSpPr>
                <p:spPr bwMode="auto">
                  <a:xfrm>
                    <a:off x="671"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24374" name="Line 118"/>
                  <p:cNvSpPr>
                    <a:spLocks noChangeShapeType="1"/>
                  </p:cNvSpPr>
                  <p:nvPr/>
                </p:nvSpPr>
                <p:spPr bwMode="auto">
                  <a:xfrm rot="5400000">
                    <a:off x="744" y="1847"/>
                    <a:ext cx="0" cy="146"/>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grpSp>
            <p:nvGrpSpPr>
              <p:cNvPr id="36934" name="Group 119"/>
              <p:cNvGrpSpPr>
                <a:grpSpLocks/>
              </p:cNvGrpSpPr>
              <p:nvPr/>
            </p:nvGrpSpPr>
            <p:grpSpPr bwMode="auto">
              <a:xfrm>
                <a:off x="2441" y="1877"/>
                <a:ext cx="609" cy="288"/>
                <a:chOff x="672" y="1776"/>
                <a:chExt cx="291" cy="288"/>
              </a:xfrm>
            </p:grpSpPr>
            <p:grpSp>
              <p:nvGrpSpPr>
                <p:cNvPr id="36951" name="Group 120"/>
                <p:cNvGrpSpPr>
                  <a:grpSpLocks/>
                </p:cNvGrpSpPr>
                <p:nvPr/>
              </p:nvGrpSpPr>
              <p:grpSpPr bwMode="auto">
                <a:xfrm>
                  <a:off x="672" y="1920"/>
                  <a:ext cx="145" cy="144"/>
                  <a:chOff x="672" y="1920"/>
                  <a:chExt cx="145" cy="144"/>
                </a:xfrm>
              </p:grpSpPr>
              <p:sp>
                <p:nvSpPr>
                  <p:cNvPr id="224377" name="Line 121"/>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24378" name="Line 122"/>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36952" name="Group 123"/>
                <p:cNvGrpSpPr>
                  <a:grpSpLocks/>
                </p:cNvGrpSpPr>
                <p:nvPr/>
              </p:nvGrpSpPr>
              <p:grpSpPr bwMode="auto">
                <a:xfrm>
                  <a:off x="818" y="1776"/>
                  <a:ext cx="145" cy="144"/>
                  <a:chOff x="672" y="1920"/>
                  <a:chExt cx="145" cy="144"/>
                </a:xfrm>
              </p:grpSpPr>
              <p:sp>
                <p:nvSpPr>
                  <p:cNvPr id="224380" name="Line 124"/>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24381" name="Line 125"/>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grpSp>
            <p:nvGrpSpPr>
              <p:cNvPr id="36935" name="Group 126"/>
              <p:cNvGrpSpPr>
                <a:grpSpLocks/>
              </p:cNvGrpSpPr>
              <p:nvPr/>
            </p:nvGrpSpPr>
            <p:grpSpPr bwMode="auto">
              <a:xfrm>
                <a:off x="3045" y="1740"/>
                <a:ext cx="52" cy="144"/>
                <a:chOff x="672" y="1920"/>
                <a:chExt cx="145" cy="144"/>
              </a:xfrm>
            </p:grpSpPr>
            <p:sp>
              <p:nvSpPr>
                <p:cNvPr id="224383" name="Line 127"/>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24384" name="Line 128"/>
                <p:cNvSpPr>
                  <a:spLocks noChangeShapeType="1"/>
                </p:cNvSpPr>
                <p:nvPr/>
              </p:nvSpPr>
              <p:spPr bwMode="auto">
                <a:xfrm rot="5400000">
                  <a:off x="745" y="1849"/>
                  <a:ext cx="0" cy="14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36936" name="Group 131"/>
              <p:cNvGrpSpPr>
                <a:grpSpLocks/>
              </p:cNvGrpSpPr>
              <p:nvPr/>
            </p:nvGrpSpPr>
            <p:grpSpPr bwMode="auto">
              <a:xfrm>
                <a:off x="3092" y="1590"/>
                <a:ext cx="469" cy="144"/>
                <a:chOff x="672" y="1920"/>
                <a:chExt cx="145" cy="144"/>
              </a:xfrm>
            </p:grpSpPr>
            <p:sp>
              <p:nvSpPr>
                <p:cNvPr id="224388" name="Line 132"/>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24389" name="Line 133"/>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36937" name="Group 134"/>
              <p:cNvGrpSpPr>
                <a:grpSpLocks/>
              </p:cNvGrpSpPr>
              <p:nvPr/>
            </p:nvGrpSpPr>
            <p:grpSpPr bwMode="auto">
              <a:xfrm>
                <a:off x="3550" y="1446"/>
                <a:ext cx="145" cy="144"/>
                <a:chOff x="672" y="1920"/>
                <a:chExt cx="145" cy="144"/>
              </a:xfrm>
            </p:grpSpPr>
            <p:sp>
              <p:nvSpPr>
                <p:cNvPr id="224391" name="Line 135"/>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24392" name="Line 136"/>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36938" name="Group 137"/>
              <p:cNvGrpSpPr>
                <a:grpSpLocks/>
              </p:cNvGrpSpPr>
              <p:nvPr/>
            </p:nvGrpSpPr>
            <p:grpSpPr bwMode="auto">
              <a:xfrm>
                <a:off x="3690" y="1156"/>
                <a:ext cx="87" cy="288"/>
                <a:chOff x="672" y="1776"/>
                <a:chExt cx="291" cy="288"/>
              </a:xfrm>
            </p:grpSpPr>
            <p:grpSp>
              <p:nvGrpSpPr>
                <p:cNvPr id="36939" name="Group 138"/>
                <p:cNvGrpSpPr>
                  <a:grpSpLocks/>
                </p:cNvGrpSpPr>
                <p:nvPr/>
              </p:nvGrpSpPr>
              <p:grpSpPr bwMode="auto">
                <a:xfrm>
                  <a:off x="672" y="1920"/>
                  <a:ext cx="145" cy="144"/>
                  <a:chOff x="672" y="1920"/>
                  <a:chExt cx="145" cy="144"/>
                </a:xfrm>
              </p:grpSpPr>
              <p:sp>
                <p:nvSpPr>
                  <p:cNvPr id="224395" name="Line 139"/>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24396" name="Line 140"/>
                  <p:cNvSpPr>
                    <a:spLocks noChangeShapeType="1"/>
                  </p:cNvSpPr>
                  <p:nvPr/>
                </p:nvSpPr>
                <p:spPr bwMode="auto">
                  <a:xfrm rot="5400000">
                    <a:off x="744" y="1848"/>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36940" name="Group 141"/>
                <p:cNvGrpSpPr>
                  <a:grpSpLocks/>
                </p:cNvGrpSpPr>
                <p:nvPr/>
              </p:nvGrpSpPr>
              <p:grpSpPr bwMode="auto">
                <a:xfrm>
                  <a:off x="818" y="1776"/>
                  <a:ext cx="145" cy="144"/>
                  <a:chOff x="672" y="1920"/>
                  <a:chExt cx="145" cy="144"/>
                </a:xfrm>
              </p:grpSpPr>
              <p:sp>
                <p:nvSpPr>
                  <p:cNvPr id="224398" name="Line 142"/>
                  <p:cNvSpPr>
                    <a:spLocks noChangeShapeType="1"/>
                  </p:cNvSpPr>
                  <p:nvPr/>
                </p:nvSpPr>
                <p:spPr bwMode="auto">
                  <a:xfrm>
                    <a:off x="673"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24399" name="Line 143"/>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grpSp>
        <p:sp>
          <p:nvSpPr>
            <p:cNvPr id="224408" name="Text Box 152"/>
            <p:cNvSpPr txBox="1">
              <a:spLocks noChangeArrowheads="1"/>
            </p:cNvSpPr>
            <p:nvPr/>
          </p:nvSpPr>
          <p:spPr bwMode="auto">
            <a:xfrm>
              <a:off x="1753" y="1724"/>
              <a:ext cx="634" cy="58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9050">
                  <a:solidFill>
                    <a:schemeClr val="tx1"/>
                  </a:solidFill>
                  <a:prstDash val="sysDot"/>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i="0" dirty="0">
                  <a:latin typeface="Arial"/>
                  <a:cs typeface="Arial"/>
                </a:rPr>
                <a:t>variable</a:t>
              </a:r>
            </a:p>
            <a:p>
              <a:pPr algn="ctr">
                <a:defRPr/>
              </a:pPr>
              <a:r>
                <a:rPr lang="en-US" i="0" dirty="0">
                  <a:latin typeface="Arial"/>
                  <a:cs typeface="Arial"/>
                </a:rPr>
                <a:t>network</a:t>
              </a:r>
            </a:p>
            <a:p>
              <a:pPr algn="ctr">
                <a:defRPr/>
              </a:pPr>
              <a:r>
                <a:rPr lang="en-US" i="0" dirty="0">
                  <a:latin typeface="Arial"/>
                  <a:cs typeface="Arial"/>
                </a:rPr>
                <a:t>delay</a:t>
              </a:r>
            </a:p>
          </p:txBody>
        </p:sp>
        <p:sp>
          <p:nvSpPr>
            <p:cNvPr id="224409" name="Line 153"/>
            <p:cNvSpPr>
              <a:spLocks noChangeShapeType="1"/>
            </p:cNvSpPr>
            <p:nvPr/>
          </p:nvSpPr>
          <p:spPr bwMode="auto">
            <a:xfrm>
              <a:off x="1572" y="1938"/>
              <a:ext cx="1098" cy="0"/>
            </a:xfrm>
            <a:prstGeom prst="line">
              <a:avLst/>
            </a:prstGeom>
            <a:noFill/>
            <a:ln w="19050">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24453" name="Text Box 197"/>
            <p:cNvSpPr txBox="1">
              <a:spLocks noChangeArrowheads="1"/>
            </p:cNvSpPr>
            <p:nvPr/>
          </p:nvSpPr>
          <p:spPr bwMode="auto">
            <a:xfrm>
              <a:off x="2682" y="1196"/>
              <a:ext cx="844" cy="40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defRPr/>
              </a:pPr>
              <a:r>
                <a:rPr lang="en-US" i="0" dirty="0">
                  <a:latin typeface="Arial"/>
                  <a:cs typeface="Arial"/>
                </a:rPr>
                <a:t>client video</a:t>
              </a:r>
            </a:p>
            <a:p>
              <a:pPr algn="r">
                <a:defRPr/>
              </a:pPr>
              <a:r>
                <a:rPr lang="en-US" i="0" dirty="0">
                  <a:latin typeface="Arial"/>
                  <a:cs typeface="Arial"/>
                </a:rPr>
                <a:t>reception</a:t>
              </a:r>
            </a:p>
          </p:txBody>
        </p:sp>
      </p:grpSp>
      <p:grpSp>
        <p:nvGrpSpPr>
          <p:cNvPr id="224459" name="Group 203"/>
          <p:cNvGrpSpPr>
            <a:grpSpLocks/>
          </p:cNvGrpSpPr>
          <p:nvPr/>
        </p:nvGrpSpPr>
        <p:grpSpPr bwMode="auto">
          <a:xfrm>
            <a:off x="2974975" y="1806575"/>
            <a:ext cx="4945063" cy="3209925"/>
            <a:chOff x="1874" y="1138"/>
            <a:chExt cx="3115" cy="2022"/>
          </a:xfrm>
        </p:grpSpPr>
        <p:grpSp>
          <p:nvGrpSpPr>
            <p:cNvPr id="36881" name="Group 155"/>
            <p:cNvGrpSpPr>
              <a:grpSpLocks/>
            </p:cNvGrpSpPr>
            <p:nvPr/>
          </p:nvGrpSpPr>
          <p:grpSpPr bwMode="auto">
            <a:xfrm>
              <a:off x="2784" y="1138"/>
              <a:ext cx="1608" cy="1591"/>
              <a:chOff x="648" y="1147"/>
              <a:chExt cx="1608" cy="1591"/>
            </a:xfrm>
          </p:grpSpPr>
          <p:grpSp>
            <p:nvGrpSpPr>
              <p:cNvPr id="36886" name="Group 156"/>
              <p:cNvGrpSpPr>
                <a:grpSpLocks/>
              </p:cNvGrpSpPr>
              <p:nvPr/>
            </p:nvGrpSpPr>
            <p:grpSpPr bwMode="auto">
              <a:xfrm>
                <a:off x="648" y="1725"/>
                <a:ext cx="1024" cy="1013"/>
                <a:chOff x="672" y="1071"/>
                <a:chExt cx="1024" cy="1013"/>
              </a:xfrm>
            </p:grpSpPr>
            <p:grpSp>
              <p:nvGrpSpPr>
                <p:cNvPr id="36902" name="Group 157"/>
                <p:cNvGrpSpPr>
                  <a:grpSpLocks/>
                </p:cNvGrpSpPr>
                <p:nvPr/>
              </p:nvGrpSpPr>
              <p:grpSpPr bwMode="auto">
                <a:xfrm>
                  <a:off x="672" y="1506"/>
                  <a:ext cx="583" cy="578"/>
                  <a:chOff x="672" y="1486"/>
                  <a:chExt cx="583" cy="578"/>
                </a:xfrm>
              </p:grpSpPr>
              <p:grpSp>
                <p:nvGrpSpPr>
                  <p:cNvPr id="36913" name="Group 158"/>
                  <p:cNvGrpSpPr>
                    <a:grpSpLocks/>
                  </p:cNvGrpSpPr>
                  <p:nvPr/>
                </p:nvGrpSpPr>
                <p:grpSpPr bwMode="auto">
                  <a:xfrm>
                    <a:off x="672" y="1776"/>
                    <a:ext cx="291" cy="288"/>
                    <a:chOff x="672" y="1776"/>
                    <a:chExt cx="291" cy="288"/>
                  </a:xfrm>
                </p:grpSpPr>
                <p:grpSp>
                  <p:nvGrpSpPr>
                    <p:cNvPr id="36921" name="Group 159"/>
                    <p:cNvGrpSpPr>
                      <a:grpSpLocks/>
                    </p:cNvGrpSpPr>
                    <p:nvPr/>
                  </p:nvGrpSpPr>
                  <p:grpSpPr bwMode="auto">
                    <a:xfrm>
                      <a:off x="672" y="1920"/>
                      <a:ext cx="145" cy="144"/>
                      <a:chOff x="672" y="1920"/>
                      <a:chExt cx="145" cy="144"/>
                    </a:xfrm>
                  </p:grpSpPr>
                  <p:sp>
                    <p:nvSpPr>
                      <p:cNvPr id="224416" name="Line 160"/>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24417" name="Line 161"/>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36922" name="Group 162"/>
                    <p:cNvGrpSpPr>
                      <a:grpSpLocks/>
                    </p:cNvGrpSpPr>
                    <p:nvPr/>
                  </p:nvGrpSpPr>
                  <p:grpSpPr bwMode="auto">
                    <a:xfrm>
                      <a:off x="818" y="1776"/>
                      <a:ext cx="145" cy="144"/>
                      <a:chOff x="672" y="1920"/>
                      <a:chExt cx="145" cy="144"/>
                    </a:xfrm>
                  </p:grpSpPr>
                  <p:sp>
                    <p:nvSpPr>
                      <p:cNvPr id="224419" name="Line 163"/>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24420" name="Line 164"/>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grpSp>
                <p:nvGrpSpPr>
                  <p:cNvPr id="36914" name="Group 165"/>
                  <p:cNvGrpSpPr>
                    <a:grpSpLocks/>
                  </p:cNvGrpSpPr>
                  <p:nvPr/>
                </p:nvGrpSpPr>
                <p:grpSpPr bwMode="auto">
                  <a:xfrm>
                    <a:off x="964" y="1486"/>
                    <a:ext cx="291" cy="288"/>
                    <a:chOff x="672" y="1776"/>
                    <a:chExt cx="291" cy="288"/>
                  </a:xfrm>
                </p:grpSpPr>
                <p:grpSp>
                  <p:nvGrpSpPr>
                    <p:cNvPr id="36915" name="Group 166"/>
                    <p:cNvGrpSpPr>
                      <a:grpSpLocks/>
                    </p:cNvGrpSpPr>
                    <p:nvPr/>
                  </p:nvGrpSpPr>
                  <p:grpSpPr bwMode="auto">
                    <a:xfrm>
                      <a:off x="672" y="1920"/>
                      <a:ext cx="145" cy="144"/>
                      <a:chOff x="672" y="1920"/>
                      <a:chExt cx="145" cy="144"/>
                    </a:xfrm>
                  </p:grpSpPr>
                  <p:sp>
                    <p:nvSpPr>
                      <p:cNvPr id="224423" name="Line 167"/>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24424" name="Line 168"/>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36916" name="Group 169"/>
                    <p:cNvGrpSpPr>
                      <a:grpSpLocks/>
                    </p:cNvGrpSpPr>
                    <p:nvPr/>
                  </p:nvGrpSpPr>
                  <p:grpSpPr bwMode="auto">
                    <a:xfrm>
                      <a:off x="818" y="1776"/>
                      <a:ext cx="145" cy="144"/>
                      <a:chOff x="672" y="1920"/>
                      <a:chExt cx="145" cy="144"/>
                    </a:xfrm>
                  </p:grpSpPr>
                  <p:sp>
                    <p:nvSpPr>
                      <p:cNvPr id="224426" name="Line 170"/>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24427" name="Line 171"/>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grpSp>
            <p:grpSp>
              <p:nvGrpSpPr>
                <p:cNvPr id="36903" name="Group 172"/>
                <p:cNvGrpSpPr>
                  <a:grpSpLocks/>
                </p:cNvGrpSpPr>
                <p:nvPr/>
              </p:nvGrpSpPr>
              <p:grpSpPr bwMode="auto">
                <a:xfrm>
                  <a:off x="1259" y="1217"/>
                  <a:ext cx="291" cy="288"/>
                  <a:chOff x="672" y="1776"/>
                  <a:chExt cx="291" cy="288"/>
                </a:xfrm>
              </p:grpSpPr>
              <p:grpSp>
                <p:nvGrpSpPr>
                  <p:cNvPr id="36907" name="Group 173"/>
                  <p:cNvGrpSpPr>
                    <a:grpSpLocks/>
                  </p:cNvGrpSpPr>
                  <p:nvPr/>
                </p:nvGrpSpPr>
                <p:grpSpPr bwMode="auto">
                  <a:xfrm>
                    <a:off x="672" y="1920"/>
                    <a:ext cx="145" cy="144"/>
                    <a:chOff x="672" y="1920"/>
                    <a:chExt cx="145" cy="144"/>
                  </a:xfrm>
                </p:grpSpPr>
                <p:sp>
                  <p:nvSpPr>
                    <p:cNvPr id="224430" name="Line 174"/>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24431" name="Line 175"/>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36908" name="Group 176"/>
                  <p:cNvGrpSpPr>
                    <a:grpSpLocks/>
                  </p:cNvGrpSpPr>
                  <p:nvPr/>
                </p:nvGrpSpPr>
                <p:grpSpPr bwMode="auto">
                  <a:xfrm>
                    <a:off x="818" y="1776"/>
                    <a:ext cx="145" cy="144"/>
                    <a:chOff x="672" y="1920"/>
                    <a:chExt cx="145" cy="144"/>
                  </a:xfrm>
                </p:grpSpPr>
                <p:sp>
                  <p:nvSpPr>
                    <p:cNvPr id="224433" name="Line 177"/>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24434" name="Line 178"/>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grpSp>
              <p:nvGrpSpPr>
                <p:cNvPr id="36904" name="Group 179"/>
                <p:cNvGrpSpPr>
                  <a:grpSpLocks/>
                </p:cNvGrpSpPr>
                <p:nvPr/>
              </p:nvGrpSpPr>
              <p:grpSpPr bwMode="auto">
                <a:xfrm>
                  <a:off x="1551" y="1071"/>
                  <a:ext cx="145" cy="144"/>
                  <a:chOff x="672" y="1920"/>
                  <a:chExt cx="145" cy="144"/>
                </a:xfrm>
              </p:grpSpPr>
              <p:sp>
                <p:nvSpPr>
                  <p:cNvPr id="224436" name="Line 180"/>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24437" name="Line 181"/>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grpSp>
            <p:nvGrpSpPr>
              <p:cNvPr id="36887" name="Group 182"/>
              <p:cNvGrpSpPr>
                <a:grpSpLocks/>
              </p:cNvGrpSpPr>
              <p:nvPr/>
            </p:nvGrpSpPr>
            <p:grpSpPr bwMode="auto">
              <a:xfrm>
                <a:off x="1673" y="1147"/>
                <a:ext cx="583" cy="578"/>
                <a:chOff x="672" y="1486"/>
                <a:chExt cx="583" cy="578"/>
              </a:xfrm>
            </p:grpSpPr>
            <p:grpSp>
              <p:nvGrpSpPr>
                <p:cNvPr id="36888" name="Group 183"/>
                <p:cNvGrpSpPr>
                  <a:grpSpLocks/>
                </p:cNvGrpSpPr>
                <p:nvPr/>
              </p:nvGrpSpPr>
              <p:grpSpPr bwMode="auto">
                <a:xfrm>
                  <a:off x="672" y="1776"/>
                  <a:ext cx="291" cy="288"/>
                  <a:chOff x="672" y="1776"/>
                  <a:chExt cx="291" cy="288"/>
                </a:xfrm>
              </p:grpSpPr>
              <p:grpSp>
                <p:nvGrpSpPr>
                  <p:cNvPr id="36896" name="Group 184"/>
                  <p:cNvGrpSpPr>
                    <a:grpSpLocks/>
                  </p:cNvGrpSpPr>
                  <p:nvPr/>
                </p:nvGrpSpPr>
                <p:grpSpPr bwMode="auto">
                  <a:xfrm>
                    <a:off x="672" y="1920"/>
                    <a:ext cx="145" cy="144"/>
                    <a:chOff x="672" y="1920"/>
                    <a:chExt cx="145" cy="144"/>
                  </a:xfrm>
                </p:grpSpPr>
                <p:sp>
                  <p:nvSpPr>
                    <p:cNvPr id="224441" name="Line 185"/>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24442" name="Line 186"/>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36897" name="Group 187"/>
                  <p:cNvGrpSpPr>
                    <a:grpSpLocks/>
                  </p:cNvGrpSpPr>
                  <p:nvPr/>
                </p:nvGrpSpPr>
                <p:grpSpPr bwMode="auto">
                  <a:xfrm>
                    <a:off x="818" y="1776"/>
                    <a:ext cx="145" cy="144"/>
                    <a:chOff x="672" y="1920"/>
                    <a:chExt cx="145" cy="144"/>
                  </a:xfrm>
                </p:grpSpPr>
                <p:sp>
                  <p:nvSpPr>
                    <p:cNvPr id="224444" name="Line 188"/>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24445" name="Line 189"/>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grpSp>
              <p:nvGrpSpPr>
                <p:cNvPr id="36889" name="Group 190"/>
                <p:cNvGrpSpPr>
                  <a:grpSpLocks/>
                </p:cNvGrpSpPr>
                <p:nvPr/>
              </p:nvGrpSpPr>
              <p:grpSpPr bwMode="auto">
                <a:xfrm>
                  <a:off x="964" y="1486"/>
                  <a:ext cx="291" cy="288"/>
                  <a:chOff x="672" y="1776"/>
                  <a:chExt cx="291" cy="288"/>
                </a:xfrm>
              </p:grpSpPr>
              <p:grpSp>
                <p:nvGrpSpPr>
                  <p:cNvPr id="36890" name="Group 191"/>
                  <p:cNvGrpSpPr>
                    <a:grpSpLocks/>
                  </p:cNvGrpSpPr>
                  <p:nvPr/>
                </p:nvGrpSpPr>
                <p:grpSpPr bwMode="auto">
                  <a:xfrm>
                    <a:off x="672" y="1920"/>
                    <a:ext cx="145" cy="144"/>
                    <a:chOff x="672" y="1920"/>
                    <a:chExt cx="145" cy="144"/>
                  </a:xfrm>
                </p:grpSpPr>
                <p:sp>
                  <p:nvSpPr>
                    <p:cNvPr id="224448" name="Line 192"/>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24449" name="Line 193"/>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36891" name="Group 194"/>
                  <p:cNvGrpSpPr>
                    <a:grpSpLocks/>
                  </p:cNvGrpSpPr>
                  <p:nvPr/>
                </p:nvGrpSpPr>
                <p:grpSpPr bwMode="auto">
                  <a:xfrm>
                    <a:off x="818" y="1776"/>
                    <a:ext cx="145" cy="144"/>
                    <a:chOff x="672" y="1920"/>
                    <a:chExt cx="145" cy="144"/>
                  </a:xfrm>
                </p:grpSpPr>
                <p:sp>
                  <p:nvSpPr>
                    <p:cNvPr id="224451" name="Line 195"/>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24452" name="Line 196"/>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grpSp>
        </p:grpSp>
        <p:sp>
          <p:nvSpPr>
            <p:cNvPr id="224455" name="Text Box 199"/>
            <p:cNvSpPr txBox="1">
              <a:spLocks noChangeArrowheads="1"/>
            </p:cNvSpPr>
            <p:nvPr/>
          </p:nvSpPr>
          <p:spPr bwMode="auto">
            <a:xfrm>
              <a:off x="3788" y="1250"/>
              <a:ext cx="1201" cy="58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i="0" dirty="0">
                  <a:solidFill>
                    <a:srgbClr val="000099"/>
                  </a:solidFill>
                  <a:latin typeface="Arial"/>
                  <a:cs typeface="Arial"/>
                </a:rPr>
                <a:t>       constant bit </a:t>
              </a:r>
            </a:p>
            <a:p>
              <a:pPr>
                <a:defRPr/>
              </a:pPr>
              <a:r>
                <a:rPr lang="en-US" i="0" dirty="0">
                  <a:solidFill>
                    <a:srgbClr val="000099"/>
                  </a:solidFill>
                  <a:latin typeface="Arial"/>
                  <a:cs typeface="Arial"/>
                </a:rPr>
                <a:t>     rate video</a:t>
              </a:r>
            </a:p>
            <a:p>
              <a:pPr>
                <a:defRPr/>
              </a:pPr>
              <a:r>
                <a:rPr lang="en-US" i="0" dirty="0">
                  <a:solidFill>
                    <a:srgbClr val="000099"/>
                  </a:solidFill>
                  <a:latin typeface="Arial"/>
                  <a:cs typeface="Arial"/>
                </a:rPr>
                <a:t> playout at client</a:t>
              </a:r>
            </a:p>
          </p:txBody>
        </p:sp>
        <p:grpSp>
          <p:nvGrpSpPr>
            <p:cNvPr id="36883" name="Group 202"/>
            <p:cNvGrpSpPr>
              <a:grpSpLocks/>
            </p:cNvGrpSpPr>
            <p:nvPr/>
          </p:nvGrpSpPr>
          <p:grpSpPr bwMode="auto">
            <a:xfrm>
              <a:off x="1874" y="2756"/>
              <a:ext cx="1059" cy="404"/>
              <a:chOff x="1874" y="2756"/>
              <a:chExt cx="1059" cy="404"/>
            </a:xfrm>
          </p:grpSpPr>
          <p:sp>
            <p:nvSpPr>
              <p:cNvPr id="224400" name="Text Box 144"/>
              <p:cNvSpPr txBox="1">
                <a:spLocks noChangeArrowheads="1"/>
              </p:cNvSpPr>
              <p:nvPr/>
            </p:nvSpPr>
            <p:spPr bwMode="auto">
              <a:xfrm>
                <a:off x="1874" y="2756"/>
                <a:ext cx="1059" cy="40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i="0" dirty="0">
                    <a:solidFill>
                      <a:srgbClr val="000099"/>
                    </a:solidFill>
                    <a:latin typeface="Arial"/>
                    <a:cs typeface="Arial"/>
                  </a:rPr>
                  <a:t>client playout</a:t>
                </a:r>
              </a:p>
              <a:p>
                <a:pPr algn="ctr">
                  <a:defRPr/>
                </a:pPr>
                <a:r>
                  <a:rPr lang="en-US" i="0" dirty="0">
                    <a:solidFill>
                      <a:srgbClr val="000099"/>
                    </a:solidFill>
                    <a:latin typeface="Arial"/>
                    <a:cs typeface="Arial"/>
                  </a:rPr>
                  <a:t>delay</a:t>
                </a:r>
              </a:p>
            </p:txBody>
          </p:sp>
          <p:sp>
            <p:nvSpPr>
              <p:cNvPr id="224456" name="Line 200"/>
              <p:cNvSpPr>
                <a:spLocks noChangeShapeType="1"/>
              </p:cNvSpPr>
              <p:nvPr/>
            </p:nvSpPr>
            <p:spPr bwMode="auto">
              <a:xfrm flipV="1">
                <a:off x="1962" y="2988"/>
                <a:ext cx="816" cy="6"/>
              </a:xfrm>
              <a:prstGeom prst="line">
                <a:avLst/>
              </a:prstGeom>
              <a:noFill/>
              <a:ln w="19050">
                <a:solidFill>
                  <a:schemeClr val="accent2"/>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grpSp>
        <p:nvGrpSpPr>
          <p:cNvPr id="224462" name="Group 206"/>
          <p:cNvGrpSpPr>
            <a:grpSpLocks/>
          </p:cNvGrpSpPr>
          <p:nvPr/>
        </p:nvGrpSpPr>
        <p:grpSpPr bwMode="auto">
          <a:xfrm>
            <a:off x="4459288" y="2971800"/>
            <a:ext cx="523875" cy="903288"/>
            <a:chOff x="2809" y="1872"/>
            <a:chExt cx="330" cy="569"/>
          </a:xfrm>
        </p:grpSpPr>
        <p:sp>
          <p:nvSpPr>
            <p:cNvPr id="224460" name="Line 204"/>
            <p:cNvSpPr>
              <a:spLocks noChangeShapeType="1"/>
            </p:cNvSpPr>
            <p:nvPr/>
          </p:nvSpPr>
          <p:spPr bwMode="auto">
            <a:xfrm flipV="1">
              <a:off x="2988" y="1872"/>
              <a:ext cx="0" cy="564"/>
            </a:xfrm>
            <a:prstGeom prst="line">
              <a:avLst/>
            </a:prstGeom>
            <a:noFill/>
            <a:ln w="19050">
              <a:solidFill>
                <a:srgbClr val="009900"/>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24461" name="Text Box 205"/>
            <p:cNvSpPr txBox="1">
              <a:spLocks noChangeArrowheads="1"/>
            </p:cNvSpPr>
            <p:nvPr/>
          </p:nvSpPr>
          <p:spPr bwMode="auto">
            <a:xfrm rot="16200000">
              <a:off x="2710" y="2011"/>
              <a:ext cx="529" cy="33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400" i="0" dirty="0">
                  <a:solidFill>
                    <a:srgbClr val="009900"/>
                  </a:solidFill>
                  <a:latin typeface="Arial"/>
                  <a:cs typeface="Arial"/>
                </a:rPr>
                <a:t>buffered</a:t>
              </a:r>
            </a:p>
            <a:p>
              <a:pPr algn="ctr">
                <a:defRPr/>
              </a:pPr>
              <a:r>
                <a:rPr lang="en-US" sz="1400" i="0" dirty="0">
                  <a:solidFill>
                    <a:srgbClr val="009900"/>
                  </a:solidFill>
                  <a:latin typeface="Arial"/>
                  <a:cs typeface="Arial"/>
                </a:rPr>
                <a:t>video</a:t>
              </a:r>
              <a:endParaRPr lang="en-US" i="0" dirty="0">
                <a:latin typeface="Arial"/>
                <a:cs typeface="Arial"/>
              </a:endParaRPr>
            </a:p>
          </p:txBody>
        </p:sp>
      </p:grpSp>
      <p:sp>
        <p:nvSpPr>
          <p:cNvPr id="224464" name="Rectangle 208"/>
          <p:cNvSpPr>
            <a:spLocks noGrp="1" noChangeArrowheads="1"/>
          </p:cNvSpPr>
          <p:nvPr>
            <p:ph type="body" idx="1"/>
          </p:nvPr>
        </p:nvSpPr>
        <p:spPr>
          <a:xfrm>
            <a:off x="733425" y="5207000"/>
            <a:ext cx="7772400" cy="889000"/>
          </a:xfrm>
        </p:spPr>
        <p:txBody>
          <a:bodyPr/>
          <a:lstStyle/>
          <a:p>
            <a:pPr>
              <a:defRPr/>
            </a:pPr>
            <a:r>
              <a:rPr lang="en-US" i="1" dirty="0">
                <a:solidFill>
                  <a:srgbClr val="CC0000"/>
                </a:solidFill>
              </a:rPr>
              <a:t>client-side buffering and playout delay: </a:t>
            </a:r>
            <a:r>
              <a:rPr lang="en-US" dirty="0"/>
              <a:t>compensate for network-added delay, delay jitter</a:t>
            </a:r>
          </a:p>
        </p:txBody>
      </p:sp>
      <p:pic>
        <p:nvPicPr>
          <p:cNvPr id="36877" name="Picture 6" descr="underline_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00" y="992188"/>
            <a:ext cx="8228013"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6" name="Rectangle 2"/>
          <p:cNvSpPr>
            <a:spLocks noGrp="1" noChangeArrowheads="1"/>
          </p:cNvSpPr>
          <p:nvPr>
            <p:ph type="title"/>
          </p:nvPr>
        </p:nvSpPr>
        <p:spPr>
          <a:xfrm>
            <a:off x="436563" y="298450"/>
            <a:ext cx="8080375" cy="871538"/>
          </a:xfrm>
        </p:spPr>
        <p:txBody>
          <a:bodyPr/>
          <a:lstStyle/>
          <a:p>
            <a:pPr>
              <a:defRPr/>
            </a:pPr>
            <a:r>
              <a:rPr lang="en-US" dirty="0"/>
              <a:t>Streaming stored video: revisited</a:t>
            </a:r>
          </a:p>
        </p:txBody>
      </p:sp>
      <p:sp>
        <p:nvSpPr>
          <p:cNvPr id="145"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11</a:t>
            </a:fld>
            <a:endParaRPr lang="en-US" sz="1200" dirty="0">
              <a:latin typeface="Tahoma" charset="0"/>
            </a:endParaRPr>
          </a:p>
        </p:txBody>
      </p:sp>
      <p:sp>
        <p:nvSpPr>
          <p:cNvPr id="147"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18398222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24457"/>
                                        </p:tgtEl>
                                        <p:attrNameLst>
                                          <p:attrName>style.visibility</p:attrName>
                                        </p:attrNameLst>
                                      </p:cBhvr>
                                      <p:to>
                                        <p:strVal val="visible"/>
                                      </p:to>
                                    </p:set>
                                    <p:animEffect transition="in" filter="dissolve">
                                      <p:cBhvr>
                                        <p:cTn id="7" dur="500"/>
                                        <p:tgtEl>
                                          <p:spTgt spid="2244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24459"/>
                                        </p:tgtEl>
                                        <p:attrNameLst>
                                          <p:attrName>style.visibility</p:attrName>
                                        </p:attrNameLst>
                                      </p:cBhvr>
                                      <p:to>
                                        <p:strVal val="visible"/>
                                      </p:to>
                                    </p:set>
                                    <p:animEffect transition="in" filter="dissolve">
                                      <p:cBhvr>
                                        <p:cTn id="12" dur="500"/>
                                        <p:tgtEl>
                                          <p:spTgt spid="2244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24462"/>
                                        </p:tgtEl>
                                        <p:attrNameLst>
                                          <p:attrName>style.visibility</p:attrName>
                                        </p:attrNameLst>
                                      </p:cBhvr>
                                      <p:to>
                                        <p:strVal val="visible"/>
                                      </p:to>
                                    </p:set>
                                    <p:animEffect transition="in" filter="dissolve">
                                      <p:cBhvr>
                                        <p:cTn id="17" dur="500"/>
                                        <p:tgtEl>
                                          <p:spTgt spid="224462"/>
                                        </p:tgtEl>
                                      </p:cBhvr>
                                    </p:animEffect>
                                  </p:childTnLst>
                                </p:cTn>
                              </p:par>
                            </p:childTnLst>
                          </p:cTn>
                        </p:par>
                        <p:par>
                          <p:cTn id="18" fill="hold" nodeType="afterGroup">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224464">
                                            <p:txEl>
                                              <p:pRg st="0" end="0"/>
                                            </p:txEl>
                                          </p:spTgt>
                                        </p:tgtEl>
                                        <p:attrNameLst>
                                          <p:attrName>style.visibility</p:attrName>
                                        </p:attrNameLst>
                                      </p:cBhvr>
                                      <p:to>
                                        <p:strVal val="visible"/>
                                      </p:to>
                                    </p:set>
                                    <p:animEffect transition="in" filter="dissolve">
                                      <p:cBhvr>
                                        <p:cTn id="21" dur="500"/>
                                        <p:tgtEl>
                                          <p:spTgt spid="2244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464" grpId="0" build="p" autoUpdateAnimBg="0"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8" y="114300"/>
            <a:ext cx="7772400" cy="1143000"/>
          </a:xfrm>
        </p:spPr>
        <p:txBody>
          <a:bodyPr/>
          <a:lstStyle/>
          <a:p>
            <a:pPr>
              <a:defRPr/>
            </a:pPr>
            <a:r>
              <a:rPr lang="en-US" dirty="0"/>
              <a:t>Client-side buffering, playout</a:t>
            </a:r>
          </a:p>
        </p:txBody>
      </p:sp>
      <p:grpSp>
        <p:nvGrpSpPr>
          <p:cNvPr id="38916" name="Group 249"/>
          <p:cNvGrpSpPr>
            <a:grpSpLocks/>
          </p:cNvGrpSpPr>
          <p:nvPr/>
        </p:nvGrpSpPr>
        <p:grpSpPr bwMode="auto">
          <a:xfrm>
            <a:off x="703263" y="2027238"/>
            <a:ext cx="561975" cy="1038225"/>
            <a:chOff x="4140" y="429"/>
            <a:chExt cx="1425" cy="2396"/>
          </a:xfrm>
        </p:grpSpPr>
        <p:sp>
          <p:nvSpPr>
            <p:cNvPr id="38937" name="Freeform 250"/>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 name="Rectangle 251"/>
            <p:cNvSpPr>
              <a:spLocks noChangeArrowheads="1"/>
            </p:cNvSpPr>
            <p:nvPr/>
          </p:nvSpPr>
          <p:spPr bwMode="auto">
            <a:xfrm>
              <a:off x="4204" y="429"/>
              <a:ext cx="1047" cy="2286"/>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38939" name="Freeform 252"/>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8940" name="Freeform 253"/>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1" name="Rectangle 254"/>
            <p:cNvSpPr>
              <a:spLocks noChangeArrowheads="1"/>
            </p:cNvSpPr>
            <p:nvPr/>
          </p:nvSpPr>
          <p:spPr bwMode="auto">
            <a:xfrm>
              <a:off x="4212" y="693"/>
              <a:ext cx="596" cy="48"/>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38942" name="Group 255"/>
            <p:cNvGrpSpPr>
              <a:grpSpLocks/>
            </p:cNvGrpSpPr>
            <p:nvPr/>
          </p:nvGrpSpPr>
          <p:grpSpPr bwMode="auto">
            <a:xfrm>
              <a:off x="4749" y="668"/>
              <a:ext cx="581" cy="145"/>
              <a:chOff x="614" y="2568"/>
              <a:chExt cx="725" cy="139"/>
            </a:xfrm>
          </p:grpSpPr>
          <p:sp>
            <p:nvSpPr>
              <p:cNvPr id="37" name="AutoShape 256"/>
              <p:cNvSpPr>
                <a:spLocks noChangeArrowheads="1"/>
              </p:cNvSpPr>
              <p:nvPr/>
            </p:nvSpPr>
            <p:spPr bwMode="auto">
              <a:xfrm>
                <a:off x="613" y="2567"/>
                <a:ext cx="728" cy="140"/>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38" name="AutoShape 257"/>
              <p:cNvSpPr>
                <a:spLocks noChangeArrowheads="1"/>
              </p:cNvSpPr>
              <p:nvPr/>
            </p:nvSpPr>
            <p:spPr bwMode="auto">
              <a:xfrm>
                <a:off x="628" y="2581"/>
                <a:ext cx="693"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13" name="Rectangle 258"/>
            <p:cNvSpPr>
              <a:spLocks noChangeArrowheads="1"/>
            </p:cNvSpPr>
            <p:nvPr/>
          </p:nvSpPr>
          <p:spPr bwMode="auto">
            <a:xfrm>
              <a:off x="4225" y="1019"/>
              <a:ext cx="596" cy="48"/>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38944" name="Group 259"/>
            <p:cNvGrpSpPr>
              <a:grpSpLocks/>
            </p:cNvGrpSpPr>
            <p:nvPr/>
          </p:nvGrpSpPr>
          <p:grpSpPr bwMode="auto">
            <a:xfrm>
              <a:off x="4747" y="994"/>
              <a:ext cx="581" cy="134"/>
              <a:chOff x="614" y="2568"/>
              <a:chExt cx="725" cy="139"/>
            </a:xfrm>
          </p:grpSpPr>
          <p:sp>
            <p:nvSpPr>
              <p:cNvPr id="35" name="AutoShape 260"/>
              <p:cNvSpPr>
                <a:spLocks noChangeArrowheads="1"/>
              </p:cNvSpPr>
              <p:nvPr/>
            </p:nvSpPr>
            <p:spPr bwMode="auto">
              <a:xfrm>
                <a:off x="615" y="2567"/>
                <a:ext cx="723" cy="141"/>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36" name="AutoShape 261"/>
              <p:cNvSpPr>
                <a:spLocks noChangeArrowheads="1"/>
              </p:cNvSpPr>
              <p:nvPr/>
            </p:nvSpPr>
            <p:spPr bwMode="auto">
              <a:xfrm>
                <a:off x="630" y="2586"/>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15" name="Rectangle 262"/>
            <p:cNvSpPr>
              <a:spLocks noChangeArrowheads="1"/>
            </p:cNvSpPr>
            <p:nvPr/>
          </p:nvSpPr>
          <p:spPr bwMode="auto">
            <a:xfrm>
              <a:off x="4216" y="1360"/>
              <a:ext cx="596"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6" name="Rectangle 263"/>
            <p:cNvSpPr>
              <a:spLocks noChangeArrowheads="1"/>
            </p:cNvSpPr>
            <p:nvPr/>
          </p:nvSpPr>
          <p:spPr bwMode="auto">
            <a:xfrm>
              <a:off x="4229" y="1656"/>
              <a:ext cx="596"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38947" name="Group 264"/>
            <p:cNvGrpSpPr>
              <a:grpSpLocks/>
            </p:cNvGrpSpPr>
            <p:nvPr/>
          </p:nvGrpSpPr>
          <p:grpSpPr bwMode="auto">
            <a:xfrm>
              <a:off x="4735" y="1627"/>
              <a:ext cx="582" cy="151"/>
              <a:chOff x="614" y="2568"/>
              <a:chExt cx="725" cy="139"/>
            </a:xfrm>
          </p:grpSpPr>
          <p:sp>
            <p:nvSpPr>
              <p:cNvPr id="33" name="AutoShape 265"/>
              <p:cNvSpPr>
                <a:spLocks noChangeArrowheads="1"/>
              </p:cNvSpPr>
              <p:nvPr/>
            </p:nvSpPr>
            <p:spPr bwMode="auto">
              <a:xfrm>
                <a:off x="615" y="2568"/>
                <a:ext cx="717"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34" name="AutoShape 266"/>
              <p:cNvSpPr>
                <a:spLocks noChangeArrowheads="1"/>
              </p:cNvSpPr>
              <p:nvPr/>
            </p:nvSpPr>
            <p:spPr bwMode="auto">
              <a:xfrm>
                <a:off x="630" y="2581"/>
                <a:ext cx="682"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38948" name="Freeform 267"/>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38949" name="Group 268"/>
            <p:cNvGrpSpPr>
              <a:grpSpLocks/>
            </p:cNvGrpSpPr>
            <p:nvPr/>
          </p:nvGrpSpPr>
          <p:grpSpPr bwMode="auto">
            <a:xfrm>
              <a:off x="4739" y="1327"/>
              <a:ext cx="582" cy="139"/>
              <a:chOff x="614" y="2568"/>
              <a:chExt cx="725" cy="139"/>
            </a:xfrm>
          </p:grpSpPr>
          <p:sp>
            <p:nvSpPr>
              <p:cNvPr id="31" name="AutoShape 269"/>
              <p:cNvSpPr>
                <a:spLocks noChangeArrowheads="1"/>
              </p:cNvSpPr>
              <p:nvPr/>
            </p:nvSpPr>
            <p:spPr bwMode="auto">
              <a:xfrm>
                <a:off x="615" y="2568"/>
                <a:ext cx="722"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32" name="AutoShape 270"/>
              <p:cNvSpPr>
                <a:spLocks noChangeArrowheads="1"/>
              </p:cNvSpPr>
              <p:nvPr/>
            </p:nvSpPr>
            <p:spPr bwMode="auto">
              <a:xfrm>
                <a:off x="630" y="2586"/>
                <a:ext cx="687"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20" name="Rectangle 271"/>
            <p:cNvSpPr>
              <a:spLocks noChangeArrowheads="1"/>
            </p:cNvSpPr>
            <p:nvPr/>
          </p:nvSpPr>
          <p:spPr bwMode="auto">
            <a:xfrm>
              <a:off x="5251" y="433"/>
              <a:ext cx="68"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38951" name="Freeform 272"/>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8952" name="Freeform 273"/>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3" name="Oval 274"/>
            <p:cNvSpPr>
              <a:spLocks noChangeArrowheads="1"/>
            </p:cNvSpPr>
            <p:nvPr/>
          </p:nvSpPr>
          <p:spPr bwMode="auto">
            <a:xfrm>
              <a:off x="5517" y="2613"/>
              <a:ext cx="48" cy="95"/>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38954" name="Freeform 275"/>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5" name="AutoShape 276"/>
            <p:cNvSpPr>
              <a:spLocks noChangeArrowheads="1"/>
            </p:cNvSpPr>
            <p:nvPr/>
          </p:nvSpPr>
          <p:spPr bwMode="auto">
            <a:xfrm>
              <a:off x="4140" y="2678"/>
              <a:ext cx="1200" cy="147"/>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26" name="AutoShape 277"/>
            <p:cNvSpPr>
              <a:spLocks noChangeArrowheads="1"/>
            </p:cNvSpPr>
            <p:nvPr/>
          </p:nvSpPr>
          <p:spPr bwMode="auto">
            <a:xfrm>
              <a:off x="4204" y="2711"/>
              <a:ext cx="1071"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27" name="Oval 278"/>
            <p:cNvSpPr>
              <a:spLocks noChangeArrowheads="1"/>
            </p:cNvSpPr>
            <p:nvPr/>
          </p:nvSpPr>
          <p:spPr bwMode="auto">
            <a:xfrm>
              <a:off x="4305" y="2382"/>
              <a:ext cx="161" cy="143"/>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28" name="Oval 279"/>
            <p:cNvSpPr>
              <a:spLocks noChangeArrowheads="1"/>
            </p:cNvSpPr>
            <p:nvPr/>
          </p:nvSpPr>
          <p:spPr bwMode="auto">
            <a:xfrm>
              <a:off x="4486" y="2385"/>
              <a:ext cx="161" cy="139"/>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Arial" charset="0"/>
              </a:endParaRPr>
            </a:p>
          </p:txBody>
        </p:sp>
        <p:sp>
          <p:nvSpPr>
            <p:cNvPr id="29" name="Oval 280"/>
            <p:cNvSpPr>
              <a:spLocks noChangeArrowheads="1"/>
            </p:cNvSpPr>
            <p:nvPr/>
          </p:nvSpPr>
          <p:spPr bwMode="auto">
            <a:xfrm>
              <a:off x="4663" y="2382"/>
              <a:ext cx="157" cy="139"/>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30" name="Rectangle 281"/>
            <p:cNvSpPr>
              <a:spLocks noChangeArrowheads="1"/>
            </p:cNvSpPr>
            <p:nvPr/>
          </p:nvSpPr>
          <p:spPr bwMode="auto">
            <a:xfrm>
              <a:off x="5062" y="1836"/>
              <a:ext cx="85" cy="758"/>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38917" name="Freeform 1287"/>
          <p:cNvSpPr>
            <a:spLocks/>
          </p:cNvSpPr>
          <p:nvPr/>
        </p:nvSpPr>
        <p:spPr bwMode="auto">
          <a:xfrm>
            <a:off x="1684338" y="1958975"/>
            <a:ext cx="2320925" cy="1228725"/>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38918" name="Group 542"/>
          <p:cNvGrpSpPr>
            <a:grpSpLocks/>
          </p:cNvGrpSpPr>
          <p:nvPr/>
        </p:nvGrpSpPr>
        <p:grpSpPr bwMode="auto">
          <a:xfrm>
            <a:off x="4138613" y="3424238"/>
            <a:ext cx="1227137" cy="1069975"/>
            <a:chOff x="-44" y="1473"/>
            <a:chExt cx="981" cy="1105"/>
          </a:xfrm>
        </p:grpSpPr>
        <p:pic>
          <p:nvPicPr>
            <p:cNvPr id="38935" name="Picture 529" descr="desktop_computer_stylized_mediu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8936" name="Freeform 53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sp>
        <p:nvSpPr>
          <p:cNvPr id="38919" name="Rectangle 43"/>
          <p:cNvSpPr>
            <a:spLocks noChangeArrowheads="1"/>
          </p:cNvSpPr>
          <p:nvPr/>
        </p:nvSpPr>
        <p:spPr bwMode="auto">
          <a:xfrm>
            <a:off x="5162550" y="2082800"/>
            <a:ext cx="1603375" cy="869950"/>
          </a:xfrm>
          <a:prstGeom prst="rect">
            <a:avLst/>
          </a:prstGeom>
          <a:noFill/>
          <a:ln w="158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p>
            <a:endParaRPr lang="en-US" dirty="0"/>
          </a:p>
        </p:txBody>
      </p:sp>
      <p:cxnSp>
        <p:nvCxnSpPr>
          <p:cNvPr id="38920" name="Straight Connector 45"/>
          <p:cNvCxnSpPr>
            <a:cxnSpLocks noChangeShapeType="1"/>
          </p:cNvCxnSpPr>
          <p:nvPr/>
        </p:nvCxnSpPr>
        <p:spPr bwMode="auto">
          <a:xfrm>
            <a:off x="1325563" y="2524125"/>
            <a:ext cx="1241425" cy="0"/>
          </a:xfrm>
          <a:prstGeom prst="line">
            <a:avLst/>
          </a:prstGeom>
          <a:noFill/>
          <a:ln w="31750">
            <a:solidFill>
              <a:srgbClr val="CC0000"/>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8921" name="Straight Connector 46"/>
          <p:cNvCxnSpPr>
            <a:cxnSpLocks noChangeShapeType="1"/>
          </p:cNvCxnSpPr>
          <p:nvPr/>
        </p:nvCxnSpPr>
        <p:spPr bwMode="auto">
          <a:xfrm>
            <a:off x="3879850" y="2538413"/>
            <a:ext cx="1531938" cy="0"/>
          </a:xfrm>
          <a:prstGeom prst="line">
            <a:avLst/>
          </a:prstGeom>
          <a:noFill/>
          <a:ln w="31750">
            <a:solidFill>
              <a:srgbClr val="CC0000"/>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8922" name="TextBox 47"/>
          <p:cNvSpPr txBox="1">
            <a:spLocks noChangeArrowheads="1"/>
          </p:cNvSpPr>
          <p:nvPr/>
        </p:nvSpPr>
        <p:spPr bwMode="auto">
          <a:xfrm>
            <a:off x="3962400" y="1889125"/>
            <a:ext cx="1328738"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solidFill>
                  <a:srgbClr val="000000"/>
                </a:solidFill>
                <a:latin typeface="Arial" charset="0"/>
                <a:cs typeface="Arial" charset="0"/>
              </a:rPr>
              <a:t>variable fill </a:t>
            </a:r>
          </a:p>
          <a:p>
            <a:r>
              <a:rPr lang="en-US" sz="1800" i="0" dirty="0">
                <a:solidFill>
                  <a:srgbClr val="000000"/>
                </a:solidFill>
                <a:latin typeface="Arial" charset="0"/>
                <a:cs typeface="Arial" charset="0"/>
              </a:rPr>
              <a:t>rate, </a:t>
            </a:r>
            <a:r>
              <a:rPr lang="en-US" sz="1800" i="0" dirty="0">
                <a:solidFill>
                  <a:srgbClr val="CC0000"/>
                </a:solidFill>
                <a:latin typeface="Arial" charset="0"/>
                <a:cs typeface="Arial" charset="0"/>
              </a:rPr>
              <a:t>x(t)</a:t>
            </a:r>
          </a:p>
        </p:txBody>
      </p:sp>
      <p:sp>
        <p:nvSpPr>
          <p:cNvPr id="38923" name="TextBox 49"/>
          <p:cNvSpPr txBox="1">
            <a:spLocks noChangeArrowheads="1"/>
          </p:cNvSpPr>
          <p:nvPr/>
        </p:nvSpPr>
        <p:spPr bwMode="auto">
          <a:xfrm>
            <a:off x="5148263" y="2967038"/>
            <a:ext cx="1657350" cy="522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r>
              <a:rPr lang="en-US" sz="1400" i="0" dirty="0">
                <a:latin typeface="Arial" charset="0"/>
                <a:cs typeface="Arial" charset="0"/>
              </a:rPr>
              <a:t>client  application </a:t>
            </a:r>
          </a:p>
          <a:p>
            <a:pPr algn="ctr"/>
            <a:r>
              <a:rPr lang="en-US" sz="1400" i="0" dirty="0">
                <a:latin typeface="Arial" charset="0"/>
                <a:cs typeface="Arial" charset="0"/>
              </a:rPr>
              <a:t>buffer, size B</a:t>
            </a:r>
          </a:p>
        </p:txBody>
      </p:sp>
      <p:cxnSp>
        <p:nvCxnSpPr>
          <p:cNvPr id="38924" name="Straight Arrow Connector 51"/>
          <p:cNvCxnSpPr>
            <a:cxnSpLocks noChangeShapeType="1"/>
          </p:cNvCxnSpPr>
          <p:nvPr/>
        </p:nvCxnSpPr>
        <p:spPr bwMode="auto">
          <a:xfrm>
            <a:off x="6523038" y="3341688"/>
            <a:ext cx="280987" cy="0"/>
          </a:xfrm>
          <a:prstGeom prst="straightConnector1">
            <a:avLst/>
          </a:prstGeom>
          <a:noFill/>
          <a:ln w="15875">
            <a:solidFill>
              <a:schemeClr val="tx1"/>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8925" name="Straight Arrow Connector 54"/>
          <p:cNvCxnSpPr>
            <a:cxnSpLocks noChangeShapeType="1"/>
          </p:cNvCxnSpPr>
          <p:nvPr/>
        </p:nvCxnSpPr>
        <p:spPr bwMode="auto">
          <a:xfrm flipH="1">
            <a:off x="5159375" y="3333750"/>
            <a:ext cx="280988" cy="0"/>
          </a:xfrm>
          <a:prstGeom prst="straightConnector1">
            <a:avLst/>
          </a:prstGeom>
          <a:noFill/>
          <a:ln w="15875">
            <a:solidFill>
              <a:schemeClr val="tx1"/>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8926" name="Straight Connector 55"/>
          <p:cNvCxnSpPr>
            <a:cxnSpLocks noChangeShapeType="1"/>
          </p:cNvCxnSpPr>
          <p:nvPr/>
        </p:nvCxnSpPr>
        <p:spPr bwMode="auto">
          <a:xfrm>
            <a:off x="6673850" y="2541588"/>
            <a:ext cx="652463" cy="0"/>
          </a:xfrm>
          <a:prstGeom prst="line">
            <a:avLst/>
          </a:prstGeom>
          <a:noFill/>
          <a:ln w="31750">
            <a:solidFill>
              <a:srgbClr val="CC0000"/>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8927" name="TextBox 57"/>
          <p:cNvSpPr txBox="1">
            <a:spLocks noChangeArrowheads="1"/>
          </p:cNvSpPr>
          <p:nvPr/>
        </p:nvSpPr>
        <p:spPr bwMode="auto">
          <a:xfrm>
            <a:off x="6832600" y="1882775"/>
            <a:ext cx="1455738"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solidFill>
                  <a:srgbClr val="000000"/>
                </a:solidFill>
                <a:latin typeface="Arial" charset="0"/>
                <a:cs typeface="Arial" charset="0"/>
              </a:rPr>
              <a:t>playout rate,</a:t>
            </a:r>
          </a:p>
          <a:p>
            <a:r>
              <a:rPr lang="en-US" sz="1800" i="0" dirty="0">
                <a:solidFill>
                  <a:srgbClr val="000000"/>
                </a:solidFill>
                <a:latin typeface="Arial" charset="0"/>
                <a:cs typeface="Arial" charset="0"/>
              </a:rPr>
              <a:t>e.g., CBR </a:t>
            </a:r>
            <a:r>
              <a:rPr lang="en-US" sz="1800" dirty="0">
                <a:solidFill>
                  <a:srgbClr val="CC0000"/>
                </a:solidFill>
                <a:latin typeface="Arial" charset="0"/>
                <a:cs typeface="Arial" charset="0"/>
              </a:rPr>
              <a:t>r</a:t>
            </a:r>
          </a:p>
        </p:txBody>
      </p:sp>
      <p:sp>
        <p:nvSpPr>
          <p:cNvPr id="38928" name="Rectangle 58"/>
          <p:cNvSpPr>
            <a:spLocks noChangeArrowheads="1"/>
          </p:cNvSpPr>
          <p:nvPr/>
        </p:nvSpPr>
        <p:spPr bwMode="auto">
          <a:xfrm>
            <a:off x="5943600" y="2095500"/>
            <a:ext cx="815975" cy="844550"/>
          </a:xfrm>
          <a:prstGeom prst="rect">
            <a:avLst/>
          </a:prstGeom>
          <a:solidFill>
            <a:srgbClr val="000099"/>
          </a:solidFill>
          <a:ln>
            <a:noFill/>
          </a:ln>
          <a:extLst>
            <a:ext uri="{91240B29-F687-4f45-9708-019B960494DF}">
              <a14:hiddenLine xmlns="" xmlns:a14="http://schemas.microsoft.com/office/drawing/2010/main" w="15875">
                <a:solidFill>
                  <a:srgbClr val="000000"/>
                </a:solidFill>
                <a:miter lim="800000"/>
                <a:headEnd/>
                <a:tailEnd/>
              </a14:hiddenLine>
            </a:ext>
          </a:extLst>
        </p:spPr>
        <p:txBody>
          <a:bodyPr wrap="none"/>
          <a:lstStyle/>
          <a:p>
            <a:endParaRPr lang="en-US" dirty="0"/>
          </a:p>
        </p:txBody>
      </p:sp>
      <p:sp>
        <p:nvSpPr>
          <p:cNvPr id="38929" name="TextBox 59"/>
          <p:cNvSpPr txBox="1">
            <a:spLocks noChangeArrowheads="1"/>
          </p:cNvSpPr>
          <p:nvPr/>
        </p:nvSpPr>
        <p:spPr bwMode="auto">
          <a:xfrm>
            <a:off x="5664200" y="1409700"/>
            <a:ext cx="142875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r>
              <a:rPr lang="en-US" sz="1400" i="0" dirty="0">
                <a:latin typeface="Arial" charset="0"/>
                <a:cs typeface="Arial" charset="0"/>
              </a:rPr>
              <a:t>buffer fill level, </a:t>
            </a:r>
            <a:r>
              <a:rPr lang="en-US" sz="1400" dirty="0">
                <a:solidFill>
                  <a:srgbClr val="CC0000"/>
                </a:solidFill>
                <a:latin typeface="Arial" charset="0"/>
                <a:cs typeface="Arial" charset="0"/>
              </a:rPr>
              <a:t>Q(t)</a:t>
            </a:r>
          </a:p>
        </p:txBody>
      </p:sp>
      <p:cxnSp>
        <p:nvCxnSpPr>
          <p:cNvPr id="38930" name="Straight Arrow Connector 60"/>
          <p:cNvCxnSpPr>
            <a:cxnSpLocks noChangeShapeType="1"/>
          </p:cNvCxnSpPr>
          <p:nvPr/>
        </p:nvCxnSpPr>
        <p:spPr bwMode="auto">
          <a:xfrm flipH="1">
            <a:off x="5978525" y="1781175"/>
            <a:ext cx="168275" cy="0"/>
          </a:xfrm>
          <a:prstGeom prst="straightConnector1">
            <a:avLst/>
          </a:prstGeom>
          <a:noFill/>
          <a:ln w="15875">
            <a:solidFill>
              <a:schemeClr val="tx1"/>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8931" name="Straight Arrow Connector 62"/>
          <p:cNvCxnSpPr>
            <a:cxnSpLocks noChangeShapeType="1"/>
          </p:cNvCxnSpPr>
          <p:nvPr/>
        </p:nvCxnSpPr>
        <p:spPr bwMode="auto">
          <a:xfrm rot="10800000" flipH="1">
            <a:off x="6589713" y="1774825"/>
            <a:ext cx="168275" cy="0"/>
          </a:xfrm>
          <a:prstGeom prst="straightConnector1">
            <a:avLst/>
          </a:prstGeom>
          <a:noFill/>
          <a:ln w="15875">
            <a:solidFill>
              <a:schemeClr val="tx1"/>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8932" name="TextBox 64"/>
          <p:cNvSpPr txBox="1">
            <a:spLocks noChangeArrowheads="1"/>
          </p:cNvSpPr>
          <p:nvPr/>
        </p:nvSpPr>
        <p:spPr bwMode="auto">
          <a:xfrm>
            <a:off x="234950" y="3043238"/>
            <a:ext cx="149860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solidFill>
                  <a:srgbClr val="000000"/>
                </a:solidFill>
                <a:latin typeface="Arial" charset="0"/>
                <a:cs typeface="Arial" charset="0"/>
              </a:rPr>
              <a:t>video server</a:t>
            </a:r>
            <a:endParaRPr lang="en-US" sz="1800" dirty="0">
              <a:solidFill>
                <a:srgbClr val="CC0000"/>
              </a:solidFill>
              <a:latin typeface="Arial" charset="0"/>
              <a:cs typeface="Arial" charset="0"/>
            </a:endParaRPr>
          </a:p>
        </p:txBody>
      </p:sp>
      <p:pic>
        <p:nvPicPr>
          <p:cNvPr id="38933" name="Picture 17"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965200"/>
            <a:ext cx="6856412" cy="173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8934" name="TextBox 65"/>
          <p:cNvSpPr txBox="1">
            <a:spLocks noChangeArrowheads="1"/>
          </p:cNvSpPr>
          <p:nvPr/>
        </p:nvSpPr>
        <p:spPr bwMode="auto">
          <a:xfrm>
            <a:off x="5295900" y="3760788"/>
            <a:ext cx="766763"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solidFill>
                  <a:srgbClr val="000000"/>
                </a:solidFill>
                <a:latin typeface="Arial" charset="0"/>
                <a:cs typeface="Arial" charset="0"/>
              </a:rPr>
              <a:t>client</a:t>
            </a:r>
            <a:endParaRPr lang="en-US" sz="1800" dirty="0">
              <a:solidFill>
                <a:srgbClr val="CC0000"/>
              </a:solidFill>
              <a:latin typeface="Arial" charset="0"/>
              <a:cs typeface="Arial" charset="0"/>
            </a:endParaRPr>
          </a:p>
        </p:txBody>
      </p:sp>
      <p:sp>
        <p:nvSpPr>
          <p:cNvPr id="58"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12</a:t>
            </a:fld>
            <a:endParaRPr lang="en-US" sz="1200" dirty="0">
              <a:latin typeface="Tahoma" charset="0"/>
            </a:endParaRPr>
          </a:p>
        </p:txBody>
      </p:sp>
      <p:sp>
        <p:nvSpPr>
          <p:cNvPr id="59"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189377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8" y="114300"/>
            <a:ext cx="7772400" cy="1143000"/>
          </a:xfrm>
        </p:spPr>
        <p:txBody>
          <a:bodyPr/>
          <a:lstStyle/>
          <a:p>
            <a:pPr>
              <a:defRPr/>
            </a:pPr>
            <a:r>
              <a:rPr lang="en-US" dirty="0"/>
              <a:t>Client-side buffering, playout</a:t>
            </a:r>
          </a:p>
        </p:txBody>
      </p:sp>
      <p:grpSp>
        <p:nvGrpSpPr>
          <p:cNvPr id="39940" name="Group 249"/>
          <p:cNvGrpSpPr>
            <a:grpSpLocks/>
          </p:cNvGrpSpPr>
          <p:nvPr/>
        </p:nvGrpSpPr>
        <p:grpSpPr bwMode="auto">
          <a:xfrm>
            <a:off x="703263" y="2027238"/>
            <a:ext cx="561975" cy="1038225"/>
            <a:chOff x="4140" y="429"/>
            <a:chExt cx="1425" cy="2396"/>
          </a:xfrm>
        </p:grpSpPr>
        <p:sp>
          <p:nvSpPr>
            <p:cNvPr id="39967" name="Freeform 250"/>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 name="Rectangle 251"/>
            <p:cNvSpPr>
              <a:spLocks noChangeArrowheads="1"/>
            </p:cNvSpPr>
            <p:nvPr/>
          </p:nvSpPr>
          <p:spPr bwMode="auto">
            <a:xfrm>
              <a:off x="4204" y="429"/>
              <a:ext cx="1047" cy="2286"/>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39969" name="Freeform 252"/>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9970" name="Freeform 253"/>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1" name="Rectangle 254"/>
            <p:cNvSpPr>
              <a:spLocks noChangeArrowheads="1"/>
            </p:cNvSpPr>
            <p:nvPr/>
          </p:nvSpPr>
          <p:spPr bwMode="auto">
            <a:xfrm>
              <a:off x="4212" y="693"/>
              <a:ext cx="596" cy="48"/>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39972" name="Group 255"/>
            <p:cNvGrpSpPr>
              <a:grpSpLocks/>
            </p:cNvGrpSpPr>
            <p:nvPr/>
          </p:nvGrpSpPr>
          <p:grpSpPr bwMode="auto">
            <a:xfrm>
              <a:off x="4749" y="668"/>
              <a:ext cx="581" cy="145"/>
              <a:chOff x="614" y="2568"/>
              <a:chExt cx="725" cy="139"/>
            </a:xfrm>
          </p:grpSpPr>
          <p:sp>
            <p:nvSpPr>
              <p:cNvPr id="37" name="AutoShape 256"/>
              <p:cNvSpPr>
                <a:spLocks noChangeArrowheads="1"/>
              </p:cNvSpPr>
              <p:nvPr/>
            </p:nvSpPr>
            <p:spPr bwMode="auto">
              <a:xfrm>
                <a:off x="613" y="2567"/>
                <a:ext cx="728" cy="140"/>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38" name="AutoShape 257"/>
              <p:cNvSpPr>
                <a:spLocks noChangeArrowheads="1"/>
              </p:cNvSpPr>
              <p:nvPr/>
            </p:nvSpPr>
            <p:spPr bwMode="auto">
              <a:xfrm>
                <a:off x="628" y="2581"/>
                <a:ext cx="693"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13" name="Rectangle 258"/>
            <p:cNvSpPr>
              <a:spLocks noChangeArrowheads="1"/>
            </p:cNvSpPr>
            <p:nvPr/>
          </p:nvSpPr>
          <p:spPr bwMode="auto">
            <a:xfrm>
              <a:off x="4225" y="1019"/>
              <a:ext cx="596" cy="48"/>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39974" name="Group 259"/>
            <p:cNvGrpSpPr>
              <a:grpSpLocks/>
            </p:cNvGrpSpPr>
            <p:nvPr/>
          </p:nvGrpSpPr>
          <p:grpSpPr bwMode="auto">
            <a:xfrm>
              <a:off x="4747" y="994"/>
              <a:ext cx="581" cy="134"/>
              <a:chOff x="614" y="2568"/>
              <a:chExt cx="725" cy="139"/>
            </a:xfrm>
          </p:grpSpPr>
          <p:sp>
            <p:nvSpPr>
              <p:cNvPr id="35" name="AutoShape 260"/>
              <p:cNvSpPr>
                <a:spLocks noChangeArrowheads="1"/>
              </p:cNvSpPr>
              <p:nvPr/>
            </p:nvSpPr>
            <p:spPr bwMode="auto">
              <a:xfrm>
                <a:off x="615" y="2567"/>
                <a:ext cx="723" cy="141"/>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36" name="AutoShape 261"/>
              <p:cNvSpPr>
                <a:spLocks noChangeArrowheads="1"/>
              </p:cNvSpPr>
              <p:nvPr/>
            </p:nvSpPr>
            <p:spPr bwMode="auto">
              <a:xfrm>
                <a:off x="630" y="2586"/>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15" name="Rectangle 262"/>
            <p:cNvSpPr>
              <a:spLocks noChangeArrowheads="1"/>
            </p:cNvSpPr>
            <p:nvPr/>
          </p:nvSpPr>
          <p:spPr bwMode="auto">
            <a:xfrm>
              <a:off x="4216" y="1360"/>
              <a:ext cx="596"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6" name="Rectangle 263"/>
            <p:cNvSpPr>
              <a:spLocks noChangeArrowheads="1"/>
            </p:cNvSpPr>
            <p:nvPr/>
          </p:nvSpPr>
          <p:spPr bwMode="auto">
            <a:xfrm>
              <a:off x="4229" y="1656"/>
              <a:ext cx="596"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39977" name="Group 264"/>
            <p:cNvGrpSpPr>
              <a:grpSpLocks/>
            </p:cNvGrpSpPr>
            <p:nvPr/>
          </p:nvGrpSpPr>
          <p:grpSpPr bwMode="auto">
            <a:xfrm>
              <a:off x="4735" y="1627"/>
              <a:ext cx="582" cy="151"/>
              <a:chOff x="614" y="2568"/>
              <a:chExt cx="725" cy="139"/>
            </a:xfrm>
          </p:grpSpPr>
          <p:sp>
            <p:nvSpPr>
              <p:cNvPr id="33" name="AutoShape 265"/>
              <p:cNvSpPr>
                <a:spLocks noChangeArrowheads="1"/>
              </p:cNvSpPr>
              <p:nvPr/>
            </p:nvSpPr>
            <p:spPr bwMode="auto">
              <a:xfrm>
                <a:off x="615" y="2568"/>
                <a:ext cx="717"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34" name="AutoShape 266"/>
              <p:cNvSpPr>
                <a:spLocks noChangeArrowheads="1"/>
              </p:cNvSpPr>
              <p:nvPr/>
            </p:nvSpPr>
            <p:spPr bwMode="auto">
              <a:xfrm>
                <a:off x="630" y="2581"/>
                <a:ext cx="682"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39978" name="Freeform 267"/>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39979" name="Group 268"/>
            <p:cNvGrpSpPr>
              <a:grpSpLocks/>
            </p:cNvGrpSpPr>
            <p:nvPr/>
          </p:nvGrpSpPr>
          <p:grpSpPr bwMode="auto">
            <a:xfrm>
              <a:off x="4739" y="1327"/>
              <a:ext cx="582" cy="139"/>
              <a:chOff x="614" y="2568"/>
              <a:chExt cx="725" cy="139"/>
            </a:xfrm>
          </p:grpSpPr>
          <p:sp>
            <p:nvSpPr>
              <p:cNvPr id="31" name="AutoShape 269"/>
              <p:cNvSpPr>
                <a:spLocks noChangeArrowheads="1"/>
              </p:cNvSpPr>
              <p:nvPr/>
            </p:nvSpPr>
            <p:spPr bwMode="auto">
              <a:xfrm>
                <a:off x="615" y="2568"/>
                <a:ext cx="722"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32" name="AutoShape 270"/>
              <p:cNvSpPr>
                <a:spLocks noChangeArrowheads="1"/>
              </p:cNvSpPr>
              <p:nvPr/>
            </p:nvSpPr>
            <p:spPr bwMode="auto">
              <a:xfrm>
                <a:off x="630" y="2586"/>
                <a:ext cx="687"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20" name="Rectangle 271"/>
            <p:cNvSpPr>
              <a:spLocks noChangeArrowheads="1"/>
            </p:cNvSpPr>
            <p:nvPr/>
          </p:nvSpPr>
          <p:spPr bwMode="auto">
            <a:xfrm>
              <a:off x="5251" y="433"/>
              <a:ext cx="68"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39981" name="Freeform 272"/>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9982" name="Freeform 273"/>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3" name="Oval 274"/>
            <p:cNvSpPr>
              <a:spLocks noChangeArrowheads="1"/>
            </p:cNvSpPr>
            <p:nvPr/>
          </p:nvSpPr>
          <p:spPr bwMode="auto">
            <a:xfrm>
              <a:off x="5517" y="2613"/>
              <a:ext cx="48" cy="95"/>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39984" name="Freeform 275"/>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5" name="AutoShape 276"/>
            <p:cNvSpPr>
              <a:spLocks noChangeArrowheads="1"/>
            </p:cNvSpPr>
            <p:nvPr/>
          </p:nvSpPr>
          <p:spPr bwMode="auto">
            <a:xfrm>
              <a:off x="4140" y="2678"/>
              <a:ext cx="1200" cy="147"/>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26" name="AutoShape 277"/>
            <p:cNvSpPr>
              <a:spLocks noChangeArrowheads="1"/>
            </p:cNvSpPr>
            <p:nvPr/>
          </p:nvSpPr>
          <p:spPr bwMode="auto">
            <a:xfrm>
              <a:off x="4204" y="2711"/>
              <a:ext cx="1071"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27" name="Oval 278"/>
            <p:cNvSpPr>
              <a:spLocks noChangeArrowheads="1"/>
            </p:cNvSpPr>
            <p:nvPr/>
          </p:nvSpPr>
          <p:spPr bwMode="auto">
            <a:xfrm>
              <a:off x="4305" y="2382"/>
              <a:ext cx="161" cy="143"/>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28" name="Oval 279"/>
            <p:cNvSpPr>
              <a:spLocks noChangeArrowheads="1"/>
            </p:cNvSpPr>
            <p:nvPr/>
          </p:nvSpPr>
          <p:spPr bwMode="auto">
            <a:xfrm>
              <a:off x="4486" y="2385"/>
              <a:ext cx="161" cy="139"/>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Arial" charset="0"/>
              </a:endParaRPr>
            </a:p>
          </p:txBody>
        </p:sp>
        <p:sp>
          <p:nvSpPr>
            <p:cNvPr id="29" name="Oval 280"/>
            <p:cNvSpPr>
              <a:spLocks noChangeArrowheads="1"/>
            </p:cNvSpPr>
            <p:nvPr/>
          </p:nvSpPr>
          <p:spPr bwMode="auto">
            <a:xfrm>
              <a:off x="4663" y="2382"/>
              <a:ext cx="157" cy="139"/>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30" name="Rectangle 281"/>
            <p:cNvSpPr>
              <a:spLocks noChangeArrowheads="1"/>
            </p:cNvSpPr>
            <p:nvPr/>
          </p:nvSpPr>
          <p:spPr bwMode="auto">
            <a:xfrm>
              <a:off x="5062" y="1836"/>
              <a:ext cx="85" cy="758"/>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39941" name="Freeform 1287"/>
          <p:cNvSpPr>
            <a:spLocks/>
          </p:cNvSpPr>
          <p:nvPr/>
        </p:nvSpPr>
        <p:spPr bwMode="auto">
          <a:xfrm>
            <a:off x="1684338" y="1958975"/>
            <a:ext cx="2320925" cy="1228725"/>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39942" name="Group 542"/>
          <p:cNvGrpSpPr>
            <a:grpSpLocks/>
          </p:cNvGrpSpPr>
          <p:nvPr/>
        </p:nvGrpSpPr>
        <p:grpSpPr bwMode="auto">
          <a:xfrm>
            <a:off x="4138613" y="3424238"/>
            <a:ext cx="1227137" cy="1069975"/>
            <a:chOff x="-44" y="1473"/>
            <a:chExt cx="981" cy="1105"/>
          </a:xfrm>
        </p:grpSpPr>
        <p:pic>
          <p:nvPicPr>
            <p:cNvPr id="39965" name="Picture 529" descr="desktop_computer_stylized_mediu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9966" name="Freeform 53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sp>
        <p:nvSpPr>
          <p:cNvPr id="39943" name="Rectangle 43"/>
          <p:cNvSpPr>
            <a:spLocks noChangeArrowheads="1"/>
          </p:cNvSpPr>
          <p:nvPr/>
        </p:nvSpPr>
        <p:spPr bwMode="auto">
          <a:xfrm>
            <a:off x="5162550" y="2082800"/>
            <a:ext cx="1603375" cy="869950"/>
          </a:xfrm>
          <a:prstGeom prst="rect">
            <a:avLst/>
          </a:prstGeom>
          <a:noFill/>
          <a:ln w="158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p>
            <a:endParaRPr lang="en-US" dirty="0"/>
          </a:p>
        </p:txBody>
      </p:sp>
      <p:cxnSp>
        <p:nvCxnSpPr>
          <p:cNvPr id="39944" name="Straight Connector 45"/>
          <p:cNvCxnSpPr>
            <a:cxnSpLocks noChangeShapeType="1"/>
          </p:cNvCxnSpPr>
          <p:nvPr/>
        </p:nvCxnSpPr>
        <p:spPr bwMode="auto">
          <a:xfrm>
            <a:off x="1325563" y="2524125"/>
            <a:ext cx="1241425" cy="0"/>
          </a:xfrm>
          <a:prstGeom prst="line">
            <a:avLst/>
          </a:prstGeom>
          <a:noFill/>
          <a:ln w="31750">
            <a:solidFill>
              <a:srgbClr val="CC0000"/>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9945" name="Straight Connector 46"/>
          <p:cNvCxnSpPr>
            <a:cxnSpLocks noChangeShapeType="1"/>
          </p:cNvCxnSpPr>
          <p:nvPr/>
        </p:nvCxnSpPr>
        <p:spPr bwMode="auto">
          <a:xfrm>
            <a:off x="3879850" y="2538413"/>
            <a:ext cx="1531938" cy="0"/>
          </a:xfrm>
          <a:prstGeom prst="line">
            <a:avLst/>
          </a:prstGeom>
          <a:noFill/>
          <a:ln w="31750">
            <a:solidFill>
              <a:srgbClr val="CC0000"/>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9946" name="TextBox 47"/>
          <p:cNvSpPr txBox="1">
            <a:spLocks noChangeArrowheads="1"/>
          </p:cNvSpPr>
          <p:nvPr/>
        </p:nvSpPr>
        <p:spPr bwMode="auto">
          <a:xfrm>
            <a:off x="3962400" y="1889125"/>
            <a:ext cx="1328738"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solidFill>
                  <a:srgbClr val="000000"/>
                </a:solidFill>
                <a:latin typeface="Arial" charset="0"/>
                <a:cs typeface="Arial" charset="0"/>
              </a:rPr>
              <a:t>variable fill </a:t>
            </a:r>
          </a:p>
          <a:p>
            <a:r>
              <a:rPr lang="en-US" sz="1800" i="0" dirty="0">
                <a:solidFill>
                  <a:srgbClr val="000000"/>
                </a:solidFill>
                <a:latin typeface="Arial" charset="0"/>
                <a:cs typeface="Arial" charset="0"/>
              </a:rPr>
              <a:t>rate, </a:t>
            </a:r>
            <a:r>
              <a:rPr lang="en-US" sz="1800" i="0" dirty="0">
                <a:solidFill>
                  <a:srgbClr val="CC0000"/>
                </a:solidFill>
                <a:latin typeface="Arial" charset="0"/>
                <a:cs typeface="Arial" charset="0"/>
              </a:rPr>
              <a:t>x(t)</a:t>
            </a:r>
          </a:p>
        </p:txBody>
      </p:sp>
      <p:sp>
        <p:nvSpPr>
          <p:cNvPr id="39947" name="TextBox 49"/>
          <p:cNvSpPr txBox="1">
            <a:spLocks noChangeArrowheads="1"/>
          </p:cNvSpPr>
          <p:nvPr/>
        </p:nvSpPr>
        <p:spPr bwMode="auto">
          <a:xfrm>
            <a:off x="5148263" y="2967038"/>
            <a:ext cx="1657350" cy="522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r>
              <a:rPr lang="en-US" sz="1400" i="0" dirty="0">
                <a:latin typeface="Arial" charset="0"/>
                <a:cs typeface="Arial" charset="0"/>
              </a:rPr>
              <a:t>client  application </a:t>
            </a:r>
          </a:p>
          <a:p>
            <a:pPr algn="ctr"/>
            <a:r>
              <a:rPr lang="en-US" sz="1400" i="0" dirty="0">
                <a:latin typeface="Arial" charset="0"/>
                <a:cs typeface="Arial" charset="0"/>
              </a:rPr>
              <a:t>buffer, size B</a:t>
            </a:r>
          </a:p>
        </p:txBody>
      </p:sp>
      <p:cxnSp>
        <p:nvCxnSpPr>
          <p:cNvPr id="39948" name="Straight Arrow Connector 51"/>
          <p:cNvCxnSpPr>
            <a:cxnSpLocks noChangeShapeType="1"/>
          </p:cNvCxnSpPr>
          <p:nvPr/>
        </p:nvCxnSpPr>
        <p:spPr bwMode="auto">
          <a:xfrm>
            <a:off x="6523038" y="3341688"/>
            <a:ext cx="280987" cy="0"/>
          </a:xfrm>
          <a:prstGeom prst="straightConnector1">
            <a:avLst/>
          </a:prstGeom>
          <a:noFill/>
          <a:ln w="15875">
            <a:solidFill>
              <a:schemeClr val="tx1"/>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9949" name="Straight Arrow Connector 54"/>
          <p:cNvCxnSpPr>
            <a:cxnSpLocks noChangeShapeType="1"/>
          </p:cNvCxnSpPr>
          <p:nvPr/>
        </p:nvCxnSpPr>
        <p:spPr bwMode="auto">
          <a:xfrm flipH="1">
            <a:off x="5159375" y="3333750"/>
            <a:ext cx="280988" cy="0"/>
          </a:xfrm>
          <a:prstGeom prst="straightConnector1">
            <a:avLst/>
          </a:prstGeom>
          <a:noFill/>
          <a:ln w="15875">
            <a:solidFill>
              <a:schemeClr val="tx1"/>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39" name="Group 38"/>
          <p:cNvGrpSpPr>
            <a:grpSpLocks/>
          </p:cNvGrpSpPr>
          <p:nvPr/>
        </p:nvGrpSpPr>
        <p:grpSpPr bwMode="auto">
          <a:xfrm>
            <a:off x="6673850" y="1882775"/>
            <a:ext cx="1614488" cy="658813"/>
            <a:chOff x="6673448" y="1882401"/>
            <a:chExt cx="1614619" cy="659064"/>
          </a:xfrm>
        </p:grpSpPr>
        <p:cxnSp>
          <p:nvCxnSpPr>
            <p:cNvPr id="39963" name="Straight Connector 55"/>
            <p:cNvCxnSpPr>
              <a:cxnSpLocks noChangeShapeType="1"/>
            </p:cNvCxnSpPr>
            <p:nvPr/>
          </p:nvCxnSpPr>
          <p:spPr bwMode="auto">
            <a:xfrm>
              <a:off x="6673448" y="2541465"/>
              <a:ext cx="652985" cy="0"/>
            </a:xfrm>
            <a:prstGeom prst="line">
              <a:avLst/>
            </a:prstGeom>
            <a:noFill/>
            <a:ln w="31750">
              <a:solidFill>
                <a:srgbClr val="CC0000"/>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9964" name="TextBox 57"/>
            <p:cNvSpPr txBox="1">
              <a:spLocks noChangeArrowheads="1"/>
            </p:cNvSpPr>
            <p:nvPr/>
          </p:nvSpPr>
          <p:spPr bwMode="auto">
            <a:xfrm>
              <a:off x="6833034" y="1882401"/>
              <a:ext cx="1455033"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solidFill>
                    <a:srgbClr val="000000"/>
                  </a:solidFill>
                  <a:latin typeface="Arial" charset="0"/>
                  <a:cs typeface="Arial" charset="0"/>
                </a:rPr>
                <a:t>playout rate,</a:t>
              </a:r>
            </a:p>
            <a:p>
              <a:r>
                <a:rPr lang="en-US" sz="1800" i="0" dirty="0">
                  <a:solidFill>
                    <a:srgbClr val="000000"/>
                  </a:solidFill>
                  <a:latin typeface="Arial" charset="0"/>
                  <a:cs typeface="Arial" charset="0"/>
                </a:rPr>
                <a:t>e.g., CBR </a:t>
              </a:r>
              <a:r>
                <a:rPr lang="en-US" sz="1800" dirty="0">
                  <a:solidFill>
                    <a:srgbClr val="CC0000"/>
                  </a:solidFill>
                  <a:latin typeface="Arial" charset="0"/>
                  <a:cs typeface="Arial" charset="0"/>
                </a:rPr>
                <a:t>r</a:t>
              </a:r>
            </a:p>
          </p:txBody>
        </p:sp>
      </p:grpSp>
      <p:sp>
        <p:nvSpPr>
          <p:cNvPr id="59" name="Rectangle 58"/>
          <p:cNvSpPr>
            <a:spLocks noChangeArrowheads="1"/>
          </p:cNvSpPr>
          <p:nvPr/>
        </p:nvSpPr>
        <p:spPr bwMode="auto">
          <a:xfrm>
            <a:off x="5943600" y="2095500"/>
            <a:ext cx="815975" cy="844550"/>
          </a:xfrm>
          <a:prstGeom prst="rect">
            <a:avLst/>
          </a:prstGeom>
          <a:solidFill>
            <a:srgbClr val="000099"/>
          </a:solidFill>
          <a:ln>
            <a:noFill/>
          </a:ln>
          <a:extLst>
            <a:ext uri="{91240B29-F687-4f45-9708-019B960494DF}">
              <a14:hiddenLine xmlns="" xmlns:a14="http://schemas.microsoft.com/office/drawing/2010/main" w="15875">
                <a:solidFill>
                  <a:srgbClr val="000000"/>
                </a:solidFill>
                <a:miter lim="800000"/>
                <a:headEnd/>
                <a:tailEnd/>
              </a14:hiddenLine>
            </a:ext>
          </a:extLst>
        </p:spPr>
        <p:txBody>
          <a:bodyPr wrap="none"/>
          <a:lstStyle/>
          <a:p>
            <a:endParaRPr/>
          </a:p>
        </p:txBody>
      </p:sp>
      <p:sp>
        <p:nvSpPr>
          <p:cNvPr id="39952" name="TextBox 59"/>
          <p:cNvSpPr txBox="1">
            <a:spLocks noChangeArrowheads="1"/>
          </p:cNvSpPr>
          <p:nvPr/>
        </p:nvSpPr>
        <p:spPr bwMode="auto">
          <a:xfrm>
            <a:off x="5664200" y="1409700"/>
            <a:ext cx="142875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r>
              <a:rPr lang="en-US" sz="1400" i="0" dirty="0">
                <a:latin typeface="Arial" charset="0"/>
                <a:cs typeface="Arial" charset="0"/>
              </a:rPr>
              <a:t>buffer fill level, </a:t>
            </a:r>
            <a:r>
              <a:rPr lang="en-US" sz="1400" dirty="0">
                <a:solidFill>
                  <a:srgbClr val="CC0000"/>
                </a:solidFill>
                <a:latin typeface="Arial" charset="0"/>
                <a:cs typeface="Arial" charset="0"/>
              </a:rPr>
              <a:t>Q(t)</a:t>
            </a:r>
          </a:p>
        </p:txBody>
      </p:sp>
      <p:cxnSp>
        <p:nvCxnSpPr>
          <p:cNvPr id="39953" name="Straight Arrow Connector 60"/>
          <p:cNvCxnSpPr>
            <a:cxnSpLocks noChangeShapeType="1"/>
          </p:cNvCxnSpPr>
          <p:nvPr/>
        </p:nvCxnSpPr>
        <p:spPr bwMode="auto">
          <a:xfrm flipH="1">
            <a:off x="5978525" y="1781175"/>
            <a:ext cx="168275" cy="0"/>
          </a:xfrm>
          <a:prstGeom prst="straightConnector1">
            <a:avLst/>
          </a:prstGeom>
          <a:noFill/>
          <a:ln w="15875">
            <a:solidFill>
              <a:schemeClr val="tx1"/>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9954" name="Straight Arrow Connector 62"/>
          <p:cNvCxnSpPr>
            <a:cxnSpLocks noChangeShapeType="1"/>
          </p:cNvCxnSpPr>
          <p:nvPr/>
        </p:nvCxnSpPr>
        <p:spPr bwMode="auto">
          <a:xfrm rot="10800000" flipH="1">
            <a:off x="6589713" y="1774825"/>
            <a:ext cx="168275" cy="0"/>
          </a:xfrm>
          <a:prstGeom prst="straightConnector1">
            <a:avLst/>
          </a:prstGeom>
          <a:noFill/>
          <a:ln w="15875">
            <a:solidFill>
              <a:schemeClr val="tx1"/>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9955" name="TextBox 64"/>
          <p:cNvSpPr txBox="1">
            <a:spLocks noChangeArrowheads="1"/>
          </p:cNvSpPr>
          <p:nvPr/>
        </p:nvSpPr>
        <p:spPr bwMode="auto">
          <a:xfrm>
            <a:off x="234950" y="3043238"/>
            <a:ext cx="149860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solidFill>
                  <a:srgbClr val="000000"/>
                </a:solidFill>
                <a:latin typeface="Arial" charset="0"/>
                <a:cs typeface="Arial" charset="0"/>
              </a:rPr>
              <a:t>video server</a:t>
            </a:r>
            <a:endParaRPr lang="en-US" sz="1800" dirty="0">
              <a:solidFill>
                <a:srgbClr val="CC0000"/>
              </a:solidFill>
              <a:latin typeface="Arial" charset="0"/>
              <a:cs typeface="Arial" charset="0"/>
            </a:endParaRPr>
          </a:p>
        </p:txBody>
      </p:sp>
      <p:pic>
        <p:nvPicPr>
          <p:cNvPr id="39956" name="Picture 17"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965200"/>
            <a:ext cx="6856412" cy="173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9957" name="TextBox 65"/>
          <p:cNvSpPr txBox="1">
            <a:spLocks noChangeArrowheads="1"/>
          </p:cNvSpPr>
          <p:nvPr/>
        </p:nvSpPr>
        <p:spPr bwMode="auto">
          <a:xfrm>
            <a:off x="5295900" y="3760788"/>
            <a:ext cx="766763"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solidFill>
                  <a:srgbClr val="000000"/>
                </a:solidFill>
                <a:latin typeface="Arial" charset="0"/>
                <a:cs typeface="Arial" charset="0"/>
              </a:rPr>
              <a:t>client</a:t>
            </a:r>
            <a:endParaRPr lang="en-US" sz="1800" dirty="0">
              <a:solidFill>
                <a:srgbClr val="CC0000"/>
              </a:solidFill>
              <a:latin typeface="Arial" charset="0"/>
              <a:cs typeface="Arial" charset="0"/>
            </a:endParaRPr>
          </a:p>
        </p:txBody>
      </p:sp>
      <p:sp>
        <p:nvSpPr>
          <p:cNvPr id="64" name="Rectangle 63"/>
          <p:cNvSpPr>
            <a:spLocks noChangeArrowheads="1"/>
          </p:cNvSpPr>
          <p:nvPr/>
        </p:nvSpPr>
        <p:spPr bwMode="auto">
          <a:xfrm>
            <a:off x="5922963" y="2095500"/>
            <a:ext cx="423862" cy="846138"/>
          </a:xfrm>
          <a:prstGeom prst="rect">
            <a:avLst/>
          </a:prstGeom>
          <a:solidFill>
            <a:schemeClr val="bg1"/>
          </a:solidFill>
          <a:ln>
            <a:noFill/>
          </a:ln>
          <a:extLst>
            <a:ext uri="{91240B29-F687-4f45-9708-019B960494DF}">
              <a14:hiddenLine xmlns="" xmlns:a14="http://schemas.microsoft.com/office/drawing/2010/main" w="15875">
                <a:solidFill>
                  <a:srgbClr val="000000"/>
                </a:solidFill>
                <a:miter lim="800000"/>
                <a:headEnd/>
                <a:tailEnd/>
              </a14:hiddenLine>
            </a:ext>
          </a:extLst>
        </p:spPr>
        <p:txBody>
          <a:bodyPr wrap="none"/>
          <a:lstStyle/>
          <a:p>
            <a:endParaRPr lang="en-US" dirty="0"/>
          </a:p>
        </p:txBody>
      </p:sp>
      <p:sp>
        <p:nvSpPr>
          <p:cNvPr id="69" name="Rectangle 68"/>
          <p:cNvSpPr>
            <a:spLocks noChangeArrowheads="1"/>
          </p:cNvSpPr>
          <p:nvPr/>
        </p:nvSpPr>
        <p:spPr bwMode="auto">
          <a:xfrm>
            <a:off x="5929313" y="2100263"/>
            <a:ext cx="425450" cy="844550"/>
          </a:xfrm>
          <a:prstGeom prst="rect">
            <a:avLst/>
          </a:prstGeom>
          <a:solidFill>
            <a:srgbClr val="000099"/>
          </a:solidFill>
          <a:ln>
            <a:noFill/>
          </a:ln>
          <a:extLst>
            <a:ext uri="{91240B29-F687-4f45-9708-019B960494DF}">
              <a14:hiddenLine xmlns="" xmlns:a14="http://schemas.microsoft.com/office/drawing/2010/main" w="15875">
                <a:solidFill>
                  <a:srgbClr val="000000"/>
                </a:solidFill>
                <a:miter lim="800000"/>
                <a:headEnd/>
                <a:tailEnd/>
              </a14:hiddenLine>
            </a:ext>
          </a:extLst>
        </p:spPr>
        <p:txBody>
          <a:bodyPr wrap="none"/>
          <a:lstStyle/>
          <a:p>
            <a:endParaRPr lang="en-US" dirty="0"/>
          </a:p>
        </p:txBody>
      </p:sp>
      <p:sp>
        <p:nvSpPr>
          <p:cNvPr id="3" name="TextBox 2"/>
          <p:cNvSpPr txBox="1"/>
          <p:nvPr/>
        </p:nvSpPr>
        <p:spPr>
          <a:xfrm>
            <a:off x="827088" y="4608513"/>
            <a:ext cx="6700837" cy="523875"/>
          </a:xfrm>
          <a:prstGeom prst="rect">
            <a:avLst/>
          </a:prstGeom>
          <a:noFill/>
        </p:spPr>
        <p:txBody>
          <a:bodyPr wrap="none">
            <a:spAutoFit/>
          </a:bodyPr>
          <a:lstStyle/>
          <a:p>
            <a:pPr>
              <a:defRPr/>
            </a:pPr>
            <a:r>
              <a:rPr lang="en-US" sz="2800" dirty="0">
                <a:solidFill>
                  <a:srgbClr val="CC0000"/>
                </a:solidFill>
                <a:latin typeface="+mn-lt"/>
              </a:rPr>
              <a:t>1. </a:t>
            </a:r>
            <a:r>
              <a:rPr lang="en-US" sz="2800" i="0" dirty="0">
                <a:latin typeface="+mn-lt"/>
              </a:rPr>
              <a:t>Initial fill of buffer until playout begins at </a:t>
            </a:r>
            <a:r>
              <a:rPr lang="en-US" sz="2800" dirty="0">
                <a:latin typeface="+mn-lt"/>
              </a:rPr>
              <a:t>t</a:t>
            </a:r>
            <a:r>
              <a:rPr lang="en-US" sz="2800" baseline="-25000" dirty="0">
                <a:latin typeface="+mn-lt"/>
              </a:rPr>
              <a:t>p</a:t>
            </a:r>
          </a:p>
        </p:txBody>
      </p:sp>
      <p:sp>
        <p:nvSpPr>
          <p:cNvPr id="70" name="TextBox 69"/>
          <p:cNvSpPr txBox="1"/>
          <p:nvPr/>
        </p:nvSpPr>
        <p:spPr>
          <a:xfrm>
            <a:off x="850900" y="5089525"/>
            <a:ext cx="8024813" cy="1384300"/>
          </a:xfrm>
          <a:prstGeom prst="rect">
            <a:avLst/>
          </a:prstGeom>
          <a:noFill/>
        </p:spPr>
        <p:txBody>
          <a:bodyPr>
            <a:spAutoFit/>
          </a:bodyPr>
          <a:lstStyle/>
          <a:p>
            <a:pPr>
              <a:defRPr/>
            </a:pPr>
            <a:r>
              <a:rPr lang="en-US" sz="2800" i="0" dirty="0">
                <a:solidFill>
                  <a:srgbClr val="CC0000"/>
                </a:solidFill>
                <a:latin typeface="+mn-lt"/>
              </a:rPr>
              <a:t>2. </a:t>
            </a:r>
            <a:r>
              <a:rPr lang="en-US" sz="2800" i="0" dirty="0">
                <a:latin typeface="+mn-lt"/>
              </a:rPr>
              <a:t>playout begins at t</a:t>
            </a:r>
            <a:r>
              <a:rPr lang="en-US" sz="2800" i="0" baseline="-25000" dirty="0">
                <a:latin typeface="+mn-lt"/>
              </a:rPr>
              <a:t>p, </a:t>
            </a:r>
          </a:p>
          <a:p>
            <a:pPr marL="282575" indent="-282575">
              <a:defRPr/>
            </a:pPr>
            <a:r>
              <a:rPr lang="en-US" sz="2800" i="0" dirty="0">
                <a:solidFill>
                  <a:srgbClr val="CC0000"/>
                </a:solidFill>
                <a:latin typeface="+mn-lt"/>
              </a:rPr>
              <a:t>3. </a:t>
            </a:r>
            <a:r>
              <a:rPr lang="en-US" sz="2800" i="0" dirty="0">
                <a:latin typeface="+mn-lt"/>
              </a:rPr>
              <a:t>buffer fill level varies over time as fill rate</a:t>
            </a:r>
            <a:r>
              <a:rPr lang="en-US" sz="2800" i="0" dirty="0">
                <a:solidFill>
                  <a:srgbClr val="CC0000"/>
                </a:solidFill>
                <a:latin typeface="+mn-lt"/>
              </a:rPr>
              <a:t> </a:t>
            </a:r>
            <a:r>
              <a:rPr lang="en-US" sz="2800" dirty="0">
                <a:solidFill>
                  <a:srgbClr val="CC0000"/>
                </a:solidFill>
                <a:latin typeface="+mn-lt"/>
              </a:rPr>
              <a:t>x(t) </a:t>
            </a:r>
            <a:r>
              <a:rPr lang="en-US" sz="2800" i="0" dirty="0">
                <a:latin typeface="+mn-lt"/>
              </a:rPr>
              <a:t>varies and playout rate </a:t>
            </a:r>
            <a:r>
              <a:rPr lang="en-US" sz="2800" dirty="0">
                <a:solidFill>
                  <a:srgbClr val="CC0000"/>
                </a:solidFill>
                <a:latin typeface="+mn-lt"/>
              </a:rPr>
              <a:t>r</a:t>
            </a:r>
            <a:r>
              <a:rPr lang="en-US" sz="2800" i="0" dirty="0">
                <a:latin typeface="+mn-lt"/>
              </a:rPr>
              <a:t> is constant</a:t>
            </a:r>
          </a:p>
        </p:txBody>
      </p:sp>
      <p:sp>
        <p:nvSpPr>
          <p:cNvPr id="45" name="Rectangle 44"/>
          <p:cNvSpPr>
            <a:spLocks noChangeArrowheads="1"/>
          </p:cNvSpPr>
          <p:nvPr/>
        </p:nvSpPr>
        <p:spPr bwMode="auto">
          <a:xfrm>
            <a:off x="5905500" y="2095500"/>
            <a:ext cx="760413" cy="850900"/>
          </a:xfrm>
          <a:prstGeom prst="rect">
            <a:avLst/>
          </a:prstGeom>
          <a:solidFill>
            <a:schemeClr val="bg1"/>
          </a:solidFill>
          <a:ln>
            <a:noFill/>
          </a:ln>
          <a:extLst>
            <a:ext uri="{91240B29-F687-4f45-9708-019B960494DF}">
              <a14:hiddenLine xmlns="" xmlns:a14="http://schemas.microsoft.com/office/drawing/2010/main" w="15875">
                <a:solidFill>
                  <a:srgbClr val="000000"/>
                </a:solidFill>
                <a:miter lim="800000"/>
                <a:headEnd/>
                <a:tailEnd/>
              </a14:hiddenLine>
            </a:ext>
          </a:extLst>
        </p:spPr>
        <p:txBody>
          <a:bodyPr wrap="none"/>
          <a:lstStyle/>
          <a:p>
            <a:endParaRPr lang="en-US" dirty="0"/>
          </a:p>
        </p:txBody>
      </p:sp>
      <p:sp>
        <p:nvSpPr>
          <p:cNvPr id="65"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13</a:t>
            </a:fld>
            <a:endParaRPr lang="en-US" sz="1200" dirty="0">
              <a:latin typeface="Tahoma" charset="0"/>
            </a:endParaRPr>
          </a:p>
        </p:txBody>
      </p:sp>
      <p:sp>
        <p:nvSpPr>
          <p:cNvPr id="66"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20946359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right)">
                                      <p:cBhvr>
                                        <p:cTn id="7" dur="1100"/>
                                        <p:tgtEl>
                                          <p:spTgt spid="5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dissolve">
                                      <p:cBhvr>
                                        <p:cTn id="15" dur="500"/>
                                        <p:tgtEl>
                                          <p:spTgt spid="39"/>
                                        </p:tgtEl>
                                      </p:cBhvr>
                                    </p:animEffect>
                                  </p:childTnLst>
                                </p:cTn>
                              </p:par>
                            </p:childTnLst>
                          </p:cTn>
                        </p:par>
                        <p:par>
                          <p:cTn id="16" fill="hold" nodeType="afterGroup">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70"/>
                                        </p:tgtEl>
                                        <p:attrNameLst>
                                          <p:attrName>style.visibility</p:attrName>
                                        </p:attrNameLst>
                                      </p:cBhvr>
                                      <p:to>
                                        <p:strVal val="visible"/>
                                      </p:to>
                                    </p:set>
                                    <p:animEffect transition="in" filter="dissolve">
                                      <p:cBhvr>
                                        <p:cTn id="19" dur="500"/>
                                        <p:tgtEl>
                                          <p:spTgt spid="70"/>
                                        </p:tgtEl>
                                      </p:cBhvr>
                                    </p:animEffect>
                                  </p:childTnLst>
                                </p:cTn>
                              </p:par>
                            </p:childTnLst>
                          </p:cTn>
                        </p:par>
                        <p:par>
                          <p:cTn id="20" fill="hold" nodeType="afterGroup">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wipe(left)">
                                      <p:cBhvr>
                                        <p:cTn id="23" dur="800"/>
                                        <p:tgtEl>
                                          <p:spTgt spid="64"/>
                                        </p:tgtEl>
                                      </p:cBhvr>
                                    </p:animEffect>
                                  </p:childTnLst>
                                </p:cTn>
                              </p:par>
                            </p:childTnLst>
                          </p:cTn>
                        </p:par>
                        <p:par>
                          <p:cTn id="24" fill="hold" nodeType="afterGroup">
                            <p:stCondLst>
                              <p:cond delay="1800"/>
                            </p:stCondLst>
                            <p:childTnLst>
                              <p:par>
                                <p:cTn id="25" presetID="22" presetClass="entr" presetSubtype="2" fill="hold" grpId="0" nodeType="after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wipe(right)">
                                      <p:cBhvr>
                                        <p:cTn id="27" dur="3000"/>
                                        <p:tgtEl>
                                          <p:spTgt spid="69"/>
                                        </p:tgtEl>
                                      </p:cBhvr>
                                    </p:animEffect>
                                  </p:childTnLst>
                                </p:cTn>
                              </p:par>
                            </p:childTnLst>
                          </p:cTn>
                        </p:par>
                        <p:par>
                          <p:cTn id="28" fill="hold" nodeType="afterGroup">
                            <p:stCondLst>
                              <p:cond delay="4800"/>
                            </p:stCondLst>
                            <p:childTnLst>
                              <p:par>
                                <p:cTn id="29" presetID="22" presetClass="entr" presetSubtype="8" fill="hold" grpId="0" nodeType="after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left)">
                                      <p:cBhvr>
                                        <p:cTn id="31" dur="2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4" grpId="0" animBg="1"/>
      <p:bldP spid="69" grpId="0" animBg="1"/>
      <p:bldP spid="3" grpId="0"/>
      <p:bldP spid="70" grpId="0"/>
      <p:bldP spid="4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44"/>
          <p:cNvSpPr>
            <a:spLocks noGrp="1"/>
          </p:cNvSpPr>
          <p:nvPr>
            <p:ph idx="1"/>
          </p:nvPr>
        </p:nvSpPr>
        <p:spPr>
          <a:xfrm>
            <a:off x="642938" y="3644900"/>
            <a:ext cx="7905750" cy="3033713"/>
          </a:xfrm>
        </p:spPr>
        <p:txBody>
          <a:bodyPr/>
          <a:lstStyle/>
          <a:p>
            <a:pPr marL="0" indent="0">
              <a:buFont typeface="Wingdings" charset="0"/>
              <a:buNone/>
              <a:defRPr/>
            </a:pPr>
            <a:r>
              <a:rPr lang="en-US" i="1" dirty="0">
                <a:solidFill>
                  <a:srgbClr val="CC0000"/>
                </a:solidFill>
              </a:rPr>
              <a:t>playout buffering: average fill rate (x), playout rate (r):</a:t>
            </a:r>
          </a:p>
          <a:p>
            <a:pPr>
              <a:defRPr/>
            </a:pPr>
            <a:r>
              <a:rPr lang="en-US" sz="2400" dirty="0">
                <a:solidFill>
                  <a:srgbClr val="000099"/>
                </a:solidFill>
              </a:rPr>
              <a:t>x &lt; r: </a:t>
            </a:r>
            <a:r>
              <a:rPr lang="en-US" sz="2400" dirty="0"/>
              <a:t>buffer eventually empties (causing freezing of video playout until buffer again fills)</a:t>
            </a:r>
          </a:p>
          <a:p>
            <a:pPr>
              <a:defRPr/>
            </a:pPr>
            <a:r>
              <a:rPr lang="en-US" sz="2400" dirty="0">
                <a:solidFill>
                  <a:srgbClr val="000099"/>
                </a:solidFill>
              </a:rPr>
              <a:t>x &gt; r: </a:t>
            </a:r>
            <a:r>
              <a:rPr lang="en-US" sz="2400" dirty="0"/>
              <a:t>buffer will not empty, provided initial playout delay is large enough to absorb variability in x(t)</a:t>
            </a:r>
          </a:p>
          <a:p>
            <a:pPr lvl="1">
              <a:defRPr/>
            </a:pPr>
            <a:r>
              <a:rPr lang="en-US" i="1" dirty="0">
                <a:solidFill>
                  <a:srgbClr val="CC0000"/>
                </a:solidFill>
              </a:rPr>
              <a:t>initial playout delay tradeoff: </a:t>
            </a:r>
            <a:r>
              <a:rPr lang="en-US" dirty="0"/>
              <a:t>buffer starvation less likely with larger delay, but larger delay until user begins watching</a:t>
            </a:r>
          </a:p>
          <a:p>
            <a:pPr>
              <a:defRPr/>
            </a:pPr>
            <a:endParaRPr lang="en-US" dirty="0"/>
          </a:p>
          <a:p>
            <a:pPr>
              <a:defRPr/>
            </a:pPr>
            <a:endParaRPr lang="en-US" dirty="0"/>
          </a:p>
        </p:txBody>
      </p:sp>
      <p:grpSp>
        <p:nvGrpSpPr>
          <p:cNvPr id="40964" name="Group 249"/>
          <p:cNvGrpSpPr>
            <a:grpSpLocks/>
          </p:cNvGrpSpPr>
          <p:nvPr/>
        </p:nvGrpSpPr>
        <p:grpSpPr bwMode="auto">
          <a:xfrm>
            <a:off x="703263" y="2027238"/>
            <a:ext cx="561975" cy="1038225"/>
            <a:chOff x="4140" y="429"/>
            <a:chExt cx="1425" cy="2396"/>
          </a:xfrm>
        </p:grpSpPr>
        <p:sp>
          <p:nvSpPr>
            <p:cNvPr id="40985" name="Freeform 250"/>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 name="Rectangle 251"/>
            <p:cNvSpPr>
              <a:spLocks noChangeArrowheads="1"/>
            </p:cNvSpPr>
            <p:nvPr/>
          </p:nvSpPr>
          <p:spPr bwMode="auto">
            <a:xfrm>
              <a:off x="4204" y="429"/>
              <a:ext cx="1047" cy="2286"/>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0987" name="Freeform 252"/>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0988" name="Freeform 253"/>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1" name="Rectangle 254"/>
            <p:cNvSpPr>
              <a:spLocks noChangeArrowheads="1"/>
            </p:cNvSpPr>
            <p:nvPr/>
          </p:nvSpPr>
          <p:spPr bwMode="auto">
            <a:xfrm>
              <a:off x="4212" y="693"/>
              <a:ext cx="596" cy="48"/>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40990" name="Group 255"/>
            <p:cNvGrpSpPr>
              <a:grpSpLocks/>
            </p:cNvGrpSpPr>
            <p:nvPr/>
          </p:nvGrpSpPr>
          <p:grpSpPr bwMode="auto">
            <a:xfrm>
              <a:off x="4749" y="668"/>
              <a:ext cx="581" cy="145"/>
              <a:chOff x="614" y="2568"/>
              <a:chExt cx="725" cy="139"/>
            </a:xfrm>
          </p:grpSpPr>
          <p:sp>
            <p:nvSpPr>
              <p:cNvPr id="37" name="AutoShape 256"/>
              <p:cNvSpPr>
                <a:spLocks noChangeArrowheads="1"/>
              </p:cNvSpPr>
              <p:nvPr/>
            </p:nvSpPr>
            <p:spPr bwMode="auto">
              <a:xfrm>
                <a:off x="613" y="2567"/>
                <a:ext cx="728" cy="140"/>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38" name="AutoShape 257"/>
              <p:cNvSpPr>
                <a:spLocks noChangeArrowheads="1"/>
              </p:cNvSpPr>
              <p:nvPr/>
            </p:nvSpPr>
            <p:spPr bwMode="auto">
              <a:xfrm>
                <a:off x="628" y="2581"/>
                <a:ext cx="693"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13" name="Rectangle 258"/>
            <p:cNvSpPr>
              <a:spLocks noChangeArrowheads="1"/>
            </p:cNvSpPr>
            <p:nvPr/>
          </p:nvSpPr>
          <p:spPr bwMode="auto">
            <a:xfrm>
              <a:off x="4225" y="1019"/>
              <a:ext cx="596" cy="48"/>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40992" name="Group 259"/>
            <p:cNvGrpSpPr>
              <a:grpSpLocks/>
            </p:cNvGrpSpPr>
            <p:nvPr/>
          </p:nvGrpSpPr>
          <p:grpSpPr bwMode="auto">
            <a:xfrm>
              <a:off x="4747" y="994"/>
              <a:ext cx="581" cy="134"/>
              <a:chOff x="614" y="2568"/>
              <a:chExt cx="725" cy="139"/>
            </a:xfrm>
          </p:grpSpPr>
          <p:sp>
            <p:nvSpPr>
              <p:cNvPr id="35" name="AutoShape 260"/>
              <p:cNvSpPr>
                <a:spLocks noChangeArrowheads="1"/>
              </p:cNvSpPr>
              <p:nvPr/>
            </p:nvSpPr>
            <p:spPr bwMode="auto">
              <a:xfrm>
                <a:off x="615" y="2567"/>
                <a:ext cx="723" cy="141"/>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36" name="AutoShape 261"/>
              <p:cNvSpPr>
                <a:spLocks noChangeArrowheads="1"/>
              </p:cNvSpPr>
              <p:nvPr/>
            </p:nvSpPr>
            <p:spPr bwMode="auto">
              <a:xfrm>
                <a:off x="630" y="2586"/>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15" name="Rectangle 262"/>
            <p:cNvSpPr>
              <a:spLocks noChangeArrowheads="1"/>
            </p:cNvSpPr>
            <p:nvPr/>
          </p:nvSpPr>
          <p:spPr bwMode="auto">
            <a:xfrm>
              <a:off x="4216" y="1360"/>
              <a:ext cx="596"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6" name="Rectangle 263"/>
            <p:cNvSpPr>
              <a:spLocks noChangeArrowheads="1"/>
            </p:cNvSpPr>
            <p:nvPr/>
          </p:nvSpPr>
          <p:spPr bwMode="auto">
            <a:xfrm>
              <a:off x="4229" y="1656"/>
              <a:ext cx="596"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40995" name="Group 264"/>
            <p:cNvGrpSpPr>
              <a:grpSpLocks/>
            </p:cNvGrpSpPr>
            <p:nvPr/>
          </p:nvGrpSpPr>
          <p:grpSpPr bwMode="auto">
            <a:xfrm>
              <a:off x="4735" y="1627"/>
              <a:ext cx="582" cy="151"/>
              <a:chOff x="614" y="2568"/>
              <a:chExt cx="725" cy="139"/>
            </a:xfrm>
          </p:grpSpPr>
          <p:sp>
            <p:nvSpPr>
              <p:cNvPr id="33" name="AutoShape 265"/>
              <p:cNvSpPr>
                <a:spLocks noChangeArrowheads="1"/>
              </p:cNvSpPr>
              <p:nvPr/>
            </p:nvSpPr>
            <p:spPr bwMode="auto">
              <a:xfrm>
                <a:off x="615" y="2568"/>
                <a:ext cx="717"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34" name="AutoShape 266"/>
              <p:cNvSpPr>
                <a:spLocks noChangeArrowheads="1"/>
              </p:cNvSpPr>
              <p:nvPr/>
            </p:nvSpPr>
            <p:spPr bwMode="auto">
              <a:xfrm>
                <a:off x="630" y="2581"/>
                <a:ext cx="682"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0996" name="Freeform 267"/>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0997" name="Group 268"/>
            <p:cNvGrpSpPr>
              <a:grpSpLocks/>
            </p:cNvGrpSpPr>
            <p:nvPr/>
          </p:nvGrpSpPr>
          <p:grpSpPr bwMode="auto">
            <a:xfrm>
              <a:off x="4739" y="1327"/>
              <a:ext cx="582" cy="139"/>
              <a:chOff x="614" y="2568"/>
              <a:chExt cx="725" cy="139"/>
            </a:xfrm>
          </p:grpSpPr>
          <p:sp>
            <p:nvSpPr>
              <p:cNvPr id="31" name="AutoShape 269"/>
              <p:cNvSpPr>
                <a:spLocks noChangeArrowheads="1"/>
              </p:cNvSpPr>
              <p:nvPr/>
            </p:nvSpPr>
            <p:spPr bwMode="auto">
              <a:xfrm>
                <a:off x="615" y="2568"/>
                <a:ext cx="722"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32" name="AutoShape 270"/>
              <p:cNvSpPr>
                <a:spLocks noChangeArrowheads="1"/>
              </p:cNvSpPr>
              <p:nvPr/>
            </p:nvSpPr>
            <p:spPr bwMode="auto">
              <a:xfrm>
                <a:off x="630" y="2586"/>
                <a:ext cx="687"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20" name="Rectangle 271"/>
            <p:cNvSpPr>
              <a:spLocks noChangeArrowheads="1"/>
            </p:cNvSpPr>
            <p:nvPr/>
          </p:nvSpPr>
          <p:spPr bwMode="auto">
            <a:xfrm>
              <a:off x="5251" y="433"/>
              <a:ext cx="68"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0999" name="Freeform 272"/>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1000" name="Freeform 273"/>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3" name="Oval 274"/>
            <p:cNvSpPr>
              <a:spLocks noChangeArrowheads="1"/>
            </p:cNvSpPr>
            <p:nvPr/>
          </p:nvSpPr>
          <p:spPr bwMode="auto">
            <a:xfrm>
              <a:off x="5517" y="2613"/>
              <a:ext cx="48" cy="95"/>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1002" name="Freeform 275"/>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5" name="AutoShape 276"/>
            <p:cNvSpPr>
              <a:spLocks noChangeArrowheads="1"/>
            </p:cNvSpPr>
            <p:nvPr/>
          </p:nvSpPr>
          <p:spPr bwMode="auto">
            <a:xfrm>
              <a:off x="4140" y="2678"/>
              <a:ext cx="1200" cy="147"/>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26" name="AutoShape 277"/>
            <p:cNvSpPr>
              <a:spLocks noChangeArrowheads="1"/>
            </p:cNvSpPr>
            <p:nvPr/>
          </p:nvSpPr>
          <p:spPr bwMode="auto">
            <a:xfrm>
              <a:off x="4204" y="2711"/>
              <a:ext cx="1071"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27" name="Oval 278"/>
            <p:cNvSpPr>
              <a:spLocks noChangeArrowheads="1"/>
            </p:cNvSpPr>
            <p:nvPr/>
          </p:nvSpPr>
          <p:spPr bwMode="auto">
            <a:xfrm>
              <a:off x="4305" y="2382"/>
              <a:ext cx="161" cy="143"/>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28" name="Oval 279"/>
            <p:cNvSpPr>
              <a:spLocks noChangeArrowheads="1"/>
            </p:cNvSpPr>
            <p:nvPr/>
          </p:nvSpPr>
          <p:spPr bwMode="auto">
            <a:xfrm>
              <a:off x="4486" y="2385"/>
              <a:ext cx="161" cy="139"/>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Arial" charset="0"/>
              </a:endParaRPr>
            </a:p>
          </p:txBody>
        </p:sp>
        <p:sp>
          <p:nvSpPr>
            <p:cNvPr id="29" name="Oval 280"/>
            <p:cNvSpPr>
              <a:spLocks noChangeArrowheads="1"/>
            </p:cNvSpPr>
            <p:nvPr/>
          </p:nvSpPr>
          <p:spPr bwMode="auto">
            <a:xfrm>
              <a:off x="4663" y="2382"/>
              <a:ext cx="157" cy="139"/>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30" name="Rectangle 281"/>
            <p:cNvSpPr>
              <a:spLocks noChangeArrowheads="1"/>
            </p:cNvSpPr>
            <p:nvPr/>
          </p:nvSpPr>
          <p:spPr bwMode="auto">
            <a:xfrm>
              <a:off x="5062" y="1836"/>
              <a:ext cx="85" cy="758"/>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0965" name="Freeform 1287"/>
          <p:cNvSpPr>
            <a:spLocks/>
          </p:cNvSpPr>
          <p:nvPr/>
        </p:nvSpPr>
        <p:spPr bwMode="auto">
          <a:xfrm>
            <a:off x="1684338" y="1958975"/>
            <a:ext cx="2320925" cy="1228725"/>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0966" name="Rectangle 43"/>
          <p:cNvSpPr>
            <a:spLocks noChangeArrowheads="1"/>
          </p:cNvSpPr>
          <p:nvPr/>
        </p:nvSpPr>
        <p:spPr bwMode="auto">
          <a:xfrm>
            <a:off x="5162550" y="2082800"/>
            <a:ext cx="1603375" cy="869950"/>
          </a:xfrm>
          <a:prstGeom prst="rect">
            <a:avLst/>
          </a:prstGeom>
          <a:noFill/>
          <a:ln w="158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p>
            <a:endParaRPr lang="en-US" dirty="0"/>
          </a:p>
        </p:txBody>
      </p:sp>
      <p:cxnSp>
        <p:nvCxnSpPr>
          <p:cNvPr id="40967" name="Straight Connector 45"/>
          <p:cNvCxnSpPr>
            <a:cxnSpLocks noChangeShapeType="1"/>
          </p:cNvCxnSpPr>
          <p:nvPr/>
        </p:nvCxnSpPr>
        <p:spPr bwMode="auto">
          <a:xfrm>
            <a:off x="1325563" y="2524125"/>
            <a:ext cx="1241425" cy="0"/>
          </a:xfrm>
          <a:prstGeom prst="line">
            <a:avLst/>
          </a:prstGeom>
          <a:noFill/>
          <a:ln w="31750">
            <a:solidFill>
              <a:srgbClr val="CC0000"/>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0968" name="Straight Connector 46"/>
          <p:cNvCxnSpPr>
            <a:cxnSpLocks noChangeShapeType="1"/>
          </p:cNvCxnSpPr>
          <p:nvPr/>
        </p:nvCxnSpPr>
        <p:spPr bwMode="auto">
          <a:xfrm>
            <a:off x="3879850" y="2538413"/>
            <a:ext cx="1531938" cy="0"/>
          </a:xfrm>
          <a:prstGeom prst="line">
            <a:avLst/>
          </a:prstGeom>
          <a:noFill/>
          <a:ln w="31750">
            <a:solidFill>
              <a:srgbClr val="CC0000"/>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0969" name="TextBox 47"/>
          <p:cNvSpPr txBox="1">
            <a:spLocks noChangeArrowheads="1"/>
          </p:cNvSpPr>
          <p:nvPr/>
        </p:nvSpPr>
        <p:spPr bwMode="auto">
          <a:xfrm>
            <a:off x="3962400" y="1889125"/>
            <a:ext cx="1328738"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solidFill>
                  <a:srgbClr val="000000"/>
                </a:solidFill>
                <a:latin typeface="Arial" charset="0"/>
                <a:cs typeface="Arial" charset="0"/>
              </a:rPr>
              <a:t>variable fill </a:t>
            </a:r>
          </a:p>
          <a:p>
            <a:r>
              <a:rPr lang="en-US" sz="1800" i="0" dirty="0">
                <a:solidFill>
                  <a:srgbClr val="000000"/>
                </a:solidFill>
                <a:latin typeface="Arial" charset="0"/>
                <a:cs typeface="Arial" charset="0"/>
              </a:rPr>
              <a:t>rate, </a:t>
            </a:r>
            <a:r>
              <a:rPr lang="en-US" sz="1800" i="0" dirty="0">
                <a:solidFill>
                  <a:srgbClr val="CC0000"/>
                </a:solidFill>
                <a:latin typeface="Arial" charset="0"/>
                <a:cs typeface="Arial" charset="0"/>
              </a:rPr>
              <a:t>x(t)</a:t>
            </a:r>
          </a:p>
        </p:txBody>
      </p:sp>
      <p:sp>
        <p:nvSpPr>
          <p:cNvPr id="40970" name="TextBox 49"/>
          <p:cNvSpPr txBox="1">
            <a:spLocks noChangeArrowheads="1"/>
          </p:cNvSpPr>
          <p:nvPr/>
        </p:nvSpPr>
        <p:spPr bwMode="auto">
          <a:xfrm>
            <a:off x="5148263" y="2967038"/>
            <a:ext cx="1657350" cy="522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r>
              <a:rPr lang="en-US" sz="1400" i="0" dirty="0">
                <a:latin typeface="Arial" charset="0"/>
                <a:cs typeface="Arial" charset="0"/>
              </a:rPr>
              <a:t>client  application </a:t>
            </a:r>
          </a:p>
          <a:p>
            <a:pPr algn="ctr"/>
            <a:r>
              <a:rPr lang="en-US" sz="1400" i="0" dirty="0">
                <a:latin typeface="Arial" charset="0"/>
                <a:cs typeface="Arial" charset="0"/>
              </a:rPr>
              <a:t>buffer, size B</a:t>
            </a:r>
          </a:p>
        </p:txBody>
      </p:sp>
      <p:cxnSp>
        <p:nvCxnSpPr>
          <p:cNvPr id="40971" name="Straight Arrow Connector 51"/>
          <p:cNvCxnSpPr>
            <a:cxnSpLocks noChangeShapeType="1"/>
          </p:cNvCxnSpPr>
          <p:nvPr/>
        </p:nvCxnSpPr>
        <p:spPr bwMode="auto">
          <a:xfrm>
            <a:off x="6523038" y="3341688"/>
            <a:ext cx="280987" cy="0"/>
          </a:xfrm>
          <a:prstGeom prst="straightConnector1">
            <a:avLst/>
          </a:prstGeom>
          <a:noFill/>
          <a:ln w="15875">
            <a:solidFill>
              <a:schemeClr val="tx1"/>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0972" name="Straight Arrow Connector 54"/>
          <p:cNvCxnSpPr>
            <a:cxnSpLocks noChangeShapeType="1"/>
          </p:cNvCxnSpPr>
          <p:nvPr/>
        </p:nvCxnSpPr>
        <p:spPr bwMode="auto">
          <a:xfrm flipH="1">
            <a:off x="5159375" y="3333750"/>
            <a:ext cx="280988" cy="0"/>
          </a:xfrm>
          <a:prstGeom prst="straightConnector1">
            <a:avLst/>
          </a:prstGeom>
          <a:noFill/>
          <a:ln w="15875">
            <a:solidFill>
              <a:schemeClr val="tx1"/>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0973" name="Straight Connector 55"/>
          <p:cNvCxnSpPr>
            <a:cxnSpLocks noChangeShapeType="1"/>
          </p:cNvCxnSpPr>
          <p:nvPr/>
        </p:nvCxnSpPr>
        <p:spPr bwMode="auto">
          <a:xfrm>
            <a:off x="6673850" y="2541588"/>
            <a:ext cx="652463" cy="0"/>
          </a:xfrm>
          <a:prstGeom prst="line">
            <a:avLst/>
          </a:prstGeom>
          <a:noFill/>
          <a:ln w="31750">
            <a:solidFill>
              <a:srgbClr val="CC0000"/>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0974" name="TextBox 57"/>
          <p:cNvSpPr txBox="1">
            <a:spLocks noChangeArrowheads="1"/>
          </p:cNvSpPr>
          <p:nvPr/>
        </p:nvSpPr>
        <p:spPr bwMode="auto">
          <a:xfrm>
            <a:off x="6832600" y="1882775"/>
            <a:ext cx="1455738"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solidFill>
                  <a:srgbClr val="000000"/>
                </a:solidFill>
                <a:latin typeface="Arial" charset="0"/>
                <a:cs typeface="Arial" charset="0"/>
              </a:rPr>
              <a:t>playout rate,</a:t>
            </a:r>
          </a:p>
          <a:p>
            <a:r>
              <a:rPr lang="en-US" sz="1800" i="0" dirty="0">
                <a:solidFill>
                  <a:srgbClr val="000000"/>
                </a:solidFill>
                <a:latin typeface="Arial" charset="0"/>
                <a:cs typeface="Arial" charset="0"/>
              </a:rPr>
              <a:t>e.g., CBR </a:t>
            </a:r>
            <a:r>
              <a:rPr lang="en-US" sz="1800" dirty="0">
                <a:solidFill>
                  <a:srgbClr val="CC0000"/>
                </a:solidFill>
                <a:latin typeface="Arial" charset="0"/>
                <a:cs typeface="Arial" charset="0"/>
              </a:rPr>
              <a:t>r</a:t>
            </a:r>
          </a:p>
        </p:txBody>
      </p:sp>
      <p:sp>
        <p:nvSpPr>
          <p:cNvPr id="40975" name="Rectangle 58"/>
          <p:cNvSpPr>
            <a:spLocks noChangeArrowheads="1"/>
          </p:cNvSpPr>
          <p:nvPr/>
        </p:nvSpPr>
        <p:spPr bwMode="auto">
          <a:xfrm>
            <a:off x="5943600" y="2095500"/>
            <a:ext cx="815975" cy="844550"/>
          </a:xfrm>
          <a:prstGeom prst="rect">
            <a:avLst/>
          </a:prstGeom>
          <a:solidFill>
            <a:srgbClr val="000099"/>
          </a:solidFill>
          <a:ln>
            <a:noFill/>
          </a:ln>
          <a:extLst>
            <a:ext uri="{91240B29-F687-4f45-9708-019B960494DF}">
              <a14:hiddenLine xmlns="" xmlns:a14="http://schemas.microsoft.com/office/drawing/2010/main" w="15875">
                <a:solidFill>
                  <a:srgbClr val="000000"/>
                </a:solidFill>
                <a:miter lim="800000"/>
                <a:headEnd/>
                <a:tailEnd/>
              </a14:hiddenLine>
            </a:ext>
          </a:extLst>
        </p:spPr>
        <p:txBody>
          <a:bodyPr wrap="none"/>
          <a:lstStyle/>
          <a:p>
            <a:endParaRPr lang="en-US" dirty="0"/>
          </a:p>
        </p:txBody>
      </p:sp>
      <p:sp>
        <p:nvSpPr>
          <p:cNvPr id="40976" name="TextBox 59"/>
          <p:cNvSpPr txBox="1">
            <a:spLocks noChangeArrowheads="1"/>
          </p:cNvSpPr>
          <p:nvPr/>
        </p:nvSpPr>
        <p:spPr bwMode="auto">
          <a:xfrm>
            <a:off x="5664200" y="1409700"/>
            <a:ext cx="142875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r>
              <a:rPr lang="en-US" sz="1400" i="0" dirty="0">
                <a:latin typeface="Arial" charset="0"/>
                <a:cs typeface="Arial" charset="0"/>
              </a:rPr>
              <a:t>buffer fill level, </a:t>
            </a:r>
            <a:r>
              <a:rPr lang="en-US" sz="1400" dirty="0">
                <a:solidFill>
                  <a:srgbClr val="CC0000"/>
                </a:solidFill>
                <a:latin typeface="Arial" charset="0"/>
                <a:cs typeface="Arial" charset="0"/>
              </a:rPr>
              <a:t>Q(t)</a:t>
            </a:r>
          </a:p>
        </p:txBody>
      </p:sp>
      <p:cxnSp>
        <p:nvCxnSpPr>
          <p:cNvPr id="40977" name="Straight Arrow Connector 60"/>
          <p:cNvCxnSpPr>
            <a:cxnSpLocks noChangeShapeType="1"/>
          </p:cNvCxnSpPr>
          <p:nvPr/>
        </p:nvCxnSpPr>
        <p:spPr bwMode="auto">
          <a:xfrm flipH="1">
            <a:off x="5978525" y="1781175"/>
            <a:ext cx="168275" cy="0"/>
          </a:xfrm>
          <a:prstGeom prst="straightConnector1">
            <a:avLst/>
          </a:prstGeom>
          <a:noFill/>
          <a:ln w="15875">
            <a:solidFill>
              <a:schemeClr val="tx1"/>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0978" name="Straight Arrow Connector 62"/>
          <p:cNvCxnSpPr>
            <a:cxnSpLocks noChangeShapeType="1"/>
          </p:cNvCxnSpPr>
          <p:nvPr/>
        </p:nvCxnSpPr>
        <p:spPr bwMode="auto">
          <a:xfrm rot="10800000" flipH="1">
            <a:off x="6589713" y="1774825"/>
            <a:ext cx="168275" cy="0"/>
          </a:xfrm>
          <a:prstGeom prst="straightConnector1">
            <a:avLst/>
          </a:prstGeom>
          <a:noFill/>
          <a:ln w="15875">
            <a:solidFill>
              <a:schemeClr val="tx1"/>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0979" name="TextBox 64"/>
          <p:cNvSpPr txBox="1">
            <a:spLocks noChangeArrowheads="1"/>
          </p:cNvSpPr>
          <p:nvPr/>
        </p:nvSpPr>
        <p:spPr bwMode="auto">
          <a:xfrm>
            <a:off x="234950" y="3043238"/>
            <a:ext cx="149860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solidFill>
                  <a:srgbClr val="000000"/>
                </a:solidFill>
                <a:latin typeface="Arial" charset="0"/>
                <a:cs typeface="Arial" charset="0"/>
              </a:rPr>
              <a:t>video server</a:t>
            </a:r>
            <a:endParaRPr lang="en-US" sz="1800" dirty="0">
              <a:solidFill>
                <a:srgbClr val="CC0000"/>
              </a:solidFill>
              <a:latin typeface="Arial" charset="0"/>
              <a:cs typeface="Arial" charset="0"/>
            </a:endParaRPr>
          </a:p>
        </p:txBody>
      </p:sp>
      <p:sp>
        <p:nvSpPr>
          <p:cNvPr id="62" name="Title 1"/>
          <p:cNvSpPr>
            <a:spLocks noGrp="1"/>
          </p:cNvSpPr>
          <p:nvPr>
            <p:ph type="title"/>
          </p:nvPr>
        </p:nvSpPr>
        <p:spPr>
          <a:xfrm>
            <a:off x="433388" y="114300"/>
            <a:ext cx="7772400" cy="1143000"/>
          </a:xfrm>
        </p:spPr>
        <p:txBody>
          <a:bodyPr/>
          <a:lstStyle/>
          <a:p>
            <a:pPr>
              <a:defRPr/>
            </a:pPr>
            <a:r>
              <a:rPr lang="en-US" dirty="0"/>
              <a:t>Client-side buffering, playout</a:t>
            </a:r>
          </a:p>
        </p:txBody>
      </p:sp>
      <p:pic>
        <p:nvPicPr>
          <p:cNvPr id="40981" name="Picture 17"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713" y="965200"/>
            <a:ext cx="6856412" cy="173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40982" name="Straight Connector 52"/>
          <p:cNvCxnSpPr>
            <a:cxnSpLocks noChangeShapeType="1"/>
          </p:cNvCxnSpPr>
          <p:nvPr/>
        </p:nvCxnSpPr>
        <p:spPr bwMode="auto">
          <a:xfrm>
            <a:off x="1041400" y="4198938"/>
            <a:ext cx="207963" cy="0"/>
          </a:xfrm>
          <a:prstGeom prst="line">
            <a:avLst/>
          </a:prstGeom>
          <a:noFill/>
          <a:ln w="22225">
            <a:solidFill>
              <a:srgbClr val="000099"/>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0983" name="Straight Connector 66"/>
          <p:cNvCxnSpPr>
            <a:cxnSpLocks noChangeShapeType="1"/>
          </p:cNvCxnSpPr>
          <p:nvPr/>
        </p:nvCxnSpPr>
        <p:spPr bwMode="auto">
          <a:xfrm>
            <a:off x="1042988" y="4887913"/>
            <a:ext cx="207962" cy="0"/>
          </a:xfrm>
          <a:prstGeom prst="line">
            <a:avLst/>
          </a:prstGeom>
          <a:noFill/>
          <a:ln w="22225">
            <a:solidFill>
              <a:srgbClr val="000099"/>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0984" name="Straight Connector 68"/>
          <p:cNvCxnSpPr>
            <a:cxnSpLocks noChangeShapeType="1"/>
          </p:cNvCxnSpPr>
          <p:nvPr/>
        </p:nvCxnSpPr>
        <p:spPr bwMode="auto">
          <a:xfrm>
            <a:off x="5437188" y="3800475"/>
            <a:ext cx="147637" cy="1588"/>
          </a:xfrm>
          <a:prstGeom prst="line">
            <a:avLst/>
          </a:prstGeom>
          <a:noFill/>
          <a:ln w="19050">
            <a:solidFill>
              <a:srgbClr val="CC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8"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14</a:t>
            </a:fld>
            <a:endParaRPr lang="en-US" sz="1200" dirty="0">
              <a:latin typeface="Tahoma" charset="0"/>
            </a:endParaRPr>
          </a:p>
        </p:txBody>
      </p:sp>
      <p:sp>
        <p:nvSpPr>
          <p:cNvPr id="59"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1082822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361950" y="228600"/>
            <a:ext cx="8172450" cy="871538"/>
          </a:xfrm>
        </p:spPr>
        <p:txBody>
          <a:bodyPr/>
          <a:lstStyle/>
          <a:p>
            <a:pPr>
              <a:defRPr/>
            </a:pPr>
            <a:r>
              <a:rPr lang="en-US" dirty="0"/>
              <a:t>Streaming multimedia: UDP</a:t>
            </a:r>
          </a:p>
        </p:txBody>
      </p:sp>
      <p:sp>
        <p:nvSpPr>
          <p:cNvPr id="223235" name="Rectangle 3"/>
          <p:cNvSpPr>
            <a:spLocks noGrp="1" noChangeArrowheads="1"/>
          </p:cNvSpPr>
          <p:nvPr>
            <p:ph type="body" idx="1"/>
          </p:nvPr>
        </p:nvSpPr>
        <p:spPr>
          <a:xfrm>
            <a:off x="600075" y="1381125"/>
            <a:ext cx="7772400" cy="5053013"/>
          </a:xfrm>
        </p:spPr>
        <p:txBody>
          <a:bodyPr/>
          <a:lstStyle/>
          <a:p>
            <a:pPr>
              <a:defRPr/>
            </a:pPr>
            <a:r>
              <a:rPr lang="en-US" sz="2400" dirty="0"/>
              <a:t>3 distinguishing properties of UDP:</a:t>
            </a:r>
          </a:p>
          <a:p>
            <a:pPr lvl="1">
              <a:defRPr/>
            </a:pPr>
            <a:r>
              <a:rPr lang="en-US" sz="2000" dirty="0"/>
              <a:t>server sends at rate appropriate for client </a:t>
            </a:r>
          </a:p>
          <a:p>
            <a:pPr lvl="2">
              <a:defRPr/>
            </a:pPr>
            <a:r>
              <a:rPr lang="en-US" dirty="0"/>
              <a:t>often: send rate = encoding rate = constant rate; </a:t>
            </a:r>
          </a:p>
          <a:p>
            <a:pPr marL="857250" lvl="2" indent="0">
              <a:buNone/>
              <a:defRPr/>
            </a:pPr>
            <a:r>
              <a:rPr lang="en-US" sz="1600" i="1" dirty="0">
                <a:solidFill>
                  <a:srgbClr val="FF0000"/>
                </a:solidFill>
              </a:rPr>
              <a:t>Say, consumption rate=200 Mbps, UDP </a:t>
            </a:r>
            <a:r>
              <a:rPr lang="en-US" sz="1600" i="1" dirty="0" err="1">
                <a:solidFill>
                  <a:srgbClr val="FF0000"/>
                </a:solidFill>
              </a:rPr>
              <a:t>pacaket</a:t>
            </a:r>
            <a:r>
              <a:rPr lang="en-US" sz="1600" i="1" dirty="0">
                <a:solidFill>
                  <a:srgbClr val="FF0000"/>
                </a:solidFill>
              </a:rPr>
              <a:t> carries 8000 bits of video: 8000 bits/2Mbps = 4 </a:t>
            </a:r>
            <a:r>
              <a:rPr lang="en-US" sz="1600" i="1" dirty="0" err="1">
                <a:solidFill>
                  <a:srgbClr val="FF0000"/>
                </a:solidFill>
              </a:rPr>
              <a:t>msec</a:t>
            </a:r>
            <a:r>
              <a:rPr lang="en-US" sz="1600" i="1" dirty="0">
                <a:solidFill>
                  <a:srgbClr val="FF0000"/>
                </a:solidFill>
              </a:rPr>
              <a:t> Server transmit rate)</a:t>
            </a:r>
          </a:p>
          <a:p>
            <a:pPr marL="914400" lvl="1" indent="-457200">
              <a:defRPr/>
            </a:pPr>
            <a:r>
              <a:rPr lang="en-US" sz="2000" i="1" dirty="0"/>
              <a:t>Server encapsulates the video chunks (RTP) within transport packets before passing to UDP</a:t>
            </a:r>
          </a:p>
          <a:p>
            <a:pPr marL="914400" lvl="1" indent="-457200">
              <a:defRPr/>
            </a:pPr>
            <a:r>
              <a:rPr lang="en-US" sz="2000" i="1" dirty="0"/>
              <a:t>Server maintains Parallel control connection (pause, resume..)</a:t>
            </a:r>
          </a:p>
          <a:p>
            <a:pPr>
              <a:defRPr/>
            </a:pPr>
            <a:r>
              <a:rPr lang="en-US" sz="2000" dirty="0"/>
              <a:t>transmission rate can be oblivious to congestion levels</a:t>
            </a:r>
          </a:p>
          <a:p>
            <a:pPr>
              <a:defRPr/>
            </a:pPr>
            <a:r>
              <a:rPr lang="en-US" sz="2000" dirty="0"/>
              <a:t>short playout delay (2-5 seconds) to remove network jitter</a:t>
            </a:r>
          </a:p>
          <a:p>
            <a:pPr>
              <a:defRPr/>
            </a:pPr>
            <a:r>
              <a:rPr lang="en-US" sz="2000" dirty="0"/>
              <a:t>error recovery: application-level, time permitting</a:t>
            </a:r>
          </a:p>
          <a:p>
            <a:pPr>
              <a:defRPr/>
            </a:pPr>
            <a:r>
              <a:rPr lang="en-US" sz="2000" dirty="0"/>
              <a:t>RTP [RFC 2326]: multimedia payload types</a:t>
            </a:r>
            <a:endParaRPr lang="en-US" dirty="0"/>
          </a:p>
          <a:p>
            <a:pPr>
              <a:defRPr/>
            </a:pPr>
            <a:r>
              <a:rPr lang="en-US" sz="2400" dirty="0"/>
              <a:t>3 Significant drawbacks of UDP: </a:t>
            </a:r>
          </a:p>
          <a:p>
            <a:pPr lvl="1" indent="-342900">
              <a:buAutoNum type="arabicParenR"/>
              <a:defRPr/>
            </a:pPr>
            <a:r>
              <a:rPr lang="en-US" sz="1600" dirty="0"/>
              <a:t>Varying BW, </a:t>
            </a:r>
          </a:p>
          <a:p>
            <a:pPr lvl="1" indent="-342900">
              <a:buAutoNum type="arabicParenR"/>
              <a:defRPr/>
            </a:pPr>
            <a:r>
              <a:rPr lang="en-US" sz="1600" dirty="0"/>
              <a:t>Need media control server (RTSP server), </a:t>
            </a:r>
          </a:p>
          <a:p>
            <a:pPr lvl="1" indent="-342900">
              <a:buAutoNum type="arabicParenR"/>
              <a:defRPr/>
            </a:pPr>
            <a:r>
              <a:rPr lang="en-US" sz="1600" dirty="0"/>
              <a:t>Firewall (UDP may </a:t>
            </a:r>
            <a:r>
              <a:rPr lang="en-US" sz="1600" i="1" dirty="0"/>
              <a:t>not</a:t>
            </a:r>
            <a:r>
              <a:rPr lang="en-US" sz="1600" dirty="0"/>
              <a:t> go through firewalls)</a:t>
            </a:r>
          </a:p>
        </p:txBody>
      </p:sp>
      <p:pic>
        <p:nvPicPr>
          <p:cNvPr id="41989" name="Picture 17"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163" y="957263"/>
            <a:ext cx="6856412"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15</a:t>
            </a:fld>
            <a:endParaRPr lang="en-US" sz="1200" dirty="0">
              <a:latin typeface="Tahoma" charset="0"/>
            </a:endParaRPr>
          </a:p>
        </p:txBody>
      </p:sp>
      <p:sp>
        <p:nvSpPr>
          <p:cNvPr id="8"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3405846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3" name="Group 4"/>
          <p:cNvGrpSpPr>
            <a:grpSpLocks/>
          </p:cNvGrpSpPr>
          <p:nvPr/>
        </p:nvGrpSpPr>
        <p:grpSpPr bwMode="auto">
          <a:xfrm>
            <a:off x="5951538" y="2817813"/>
            <a:ext cx="1035050" cy="644525"/>
            <a:chOff x="5288362" y="3066231"/>
            <a:chExt cx="1034815" cy="644839"/>
          </a:xfrm>
        </p:grpSpPr>
        <p:grpSp>
          <p:nvGrpSpPr>
            <p:cNvPr id="44061" name="Group 77"/>
            <p:cNvGrpSpPr>
              <a:grpSpLocks/>
            </p:cNvGrpSpPr>
            <p:nvPr/>
          </p:nvGrpSpPr>
          <p:grpSpPr bwMode="auto">
            <a:xfrm>
              <a:off x="5288362" y="3066231"/>
              <a:ext cx="721504" cy="644839"/>
              <a:chOff x="5125853" y="2720015"/>
              <a:chExt cx="1352281" cy="644839"/>
            </a:xfrm>
          </p:grpSpPr>
          <p:sp>
            <p:nvSpPr>
              <p:cNvPr id="44063" name="Rectangle 78"/>
              <p:cNvSpPr>
                <a:spLocks noChangeArrowheads="1"/>
              </p:cNvSpPr>
              <p:nvPr/>
            </p:nvSpPr>
            <p:spPr bwMode="auto">
              <a:xfrm>
                <a:off x="5125853" y="2720015"/>
                <a:ext cx="1352281" cy="644839"/>
              </a:xfrm>
              <a:prstGeom prst="rect">
                <a:avLst/>
              </a:prstGeom>
              <a:noFill/>
              <a:ln w="158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p>
                <a:endParaRPr lang="en-US" sz="1400" dirty="0"/>
              </a:p>
            </p:txBody>
          </p:sp>
          <p:sp>
            <p:nvSpPr>
              <p:cNvPr id="44064" name="Rectangle 79"/>
              <p:cNvSpPr>
                <a:spLocks noChangeArrowheads="1"/>
              </p:cNvSpPr>
              <p:nvPr/>
            </p:nvSpPr>
            <p:spPr bwMode="auto">
              <a:xfrm>
                <a:off x="5330788" y="2729246"/>
                <a:ext cx="1143274" cy="626501"/>
              </a:xfrm>
              <a:prstGeom prst="rect">
                <a:avLst/>
              </a:prstGeom>
              <a:solidFill>
                <a:srgbClr val="000099"/>
              </a:solidFill>
              <a:ln>
                <a:noFill/>
              </a:ln>
              <a:extLst>
                <a:ext uri="{91240B29-F687-4f45-9708-019B960494DF}">
                  <a14:hiddenLine xmlns="" xmlns:a14="http://schemas.microsoft.com/office/drawing/2010/main" w="15875">
                    <a:solidFill>
                      <a:srgbClr val="000000"/>
                    </a:solidFill>
                    <a:miter lim="800000"/>
                    <a:headEnd/>
                    <a:tailEnd/>
                  </a14:hiddenLine>
                </a:ext>
              </a:extLst>
            </p:spPr>
            <p:txBody>
              <a:bodyPr wrap="none"/>
              <a:lstStyle/>
              <a:p>
                <a:endParaRPr/>
              </a:p>
            </p:txBody>
          </p:sp>
        </p:grpSp>
        <p:cxnSp>
          <p:nvCxnSpPr>
            <p:cNvPr id="44062" name="Straight Connector 82"/>
            <p:cNvCxnSpPr>
              <a:cxnSpLocks noChangeShapeType="1"/>
            </p:cNvCxnSpPr>
            <p:nvPr/>
          </p:nvCxnSpPr>
          <p:spPr bwMode="auto">
            <a:xfrm>
              <a:off x="5780752" y="3366157"/>
              <a:ext cx="542425" cy="0"/>
            </a:xfrm>
            <a:prstGeom prst="line">
              <a:avLst/>
            </a:prstGeom>
            <a:noFill/>
            <a:ln w="31750">
              <a:solidFill>
                <a:srgbClr val="CC0000"/>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44034" name="Group 70"/>
          <p:cNvGrpSpPr>
            <a:grpSpLocks/>
          </p:cNvGrpSpPr>
          <p:nvPr/>
        </p:nvGrpSpPr>
        <p:grpSpPr bwMode="auto">
          <a:xfrm>
            <a:off x="1960563" y="2747963"/>
            <a:ext cx="722312" cy="644525"/>
            <a:chOff x="5125853" y="2720015"/>
            <a:chExt cx="1352281" cy="644839"/>
          </a:xfrm>
        </p:grpSpPr>
        <p:sp>
          <p:nvSpPr>
            <p:cNvPr id="44059" name="Rectangle 71"/>
            <p:cNvSpPr>
              <a:spLocks noChangeArrowheads="1"/>
            </p:cNvSpPr>
            <p:nvPr/>
          </p:nvSpPr>
          <p:spPr bwMode="auto">
            <a:xfrm>
              <a:off x="5125853" y="2720015"/>
              <a:ext cx="1352281" cy="644839"/>
            </a:xfrm>
            <a:prstGeom prst="rect">
              <a:avLst/>
            </a:prstGeom>
            <a:noFill/>
            <a:ln w="158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p>
              <a:endParaRPr lang="en-US" sz="1400" dirty="0"/>
            </a:p>
          </p:txBody>
        </p:sp>
        <p:sp>
          <p:nvSpPr>
            <p:cNvPr id="44060" name="Rectangle 72"/>
            <p:cNvSpPr>
              <a:spLocks noChangeArrowheads="1"/>
            </p:cNvSpPr>
            <p:nvPr/>
          </p:nvSpPr>
          <p:spPr bwMode="auto">
            <a:xfrm>
              <a:off x="5785271" y="2729246"/>
              <a:ext cx="688789" cy="626501"/>
            </a:xfrm>
            <a:prstGeom prst="rect">
              <a:avLst/>
            </a:prstGeom>
            <a:solidFill>
              <a:srgbClr val="000099"/>
            </a:solidFill>
            <a:ln>
              <a:noFill/>
            </a:ln>
            <a:extLst>
              <a:ext uri="{91240B29-F687-4f45-9708-019B960494DF}">
                <a14:hiddenLine xmlns="" xmlns:a14="http://schemas.microsoft.com/office/drawing/2010/main" w="15875">
                  <a:solidFill>
                    <a:srgbClr val="000000"/>
                  </a:solidFill>
                  <a:miter lim="800000"/>
                  <a:headEnd/>
                  <a:tailEnd/>
                </a14:hiddenLine>
              </a:ext>
            </a:extLst>
          </p:spPr>
          <p:txBody>
            <a:bodyPr wrap="none"/>
            <a:lstStyle/>
            <a:p>
              <a:endParaRPr/>
            </a:p>
          </p:txBody>
        </p:sp>
      </p:grpSp>
      <p:sp>
        <p:nvSpPr>
          <p:cNvPr id="223234" name="Rectangle 2"/>
          <p:cNvSpPr>
            <a:spLocks noGrp="1" noChangeArrowheads="1"/>
          </p:cNvSpPr>
          <p:nvPr>
            <p:ph type="title"/>
          </p:nvPr>
        </p:nvSpPr>
        <p:spPr>
          <a:xfrm>
            <a:off x="338921" y="-43954"/>
            <a:ext cx="8172450" cy="871538"/>
          </a:xfrm>
        </p:spPr>
        <p:txBody>
          <a:bodyPr/>
          <a:lstStyle/>
          <a:p>
            <a:pPr>
              <a:defRPr/>
            </a:pPr>
            <a:r>
              <a:rPr lang="en-US" dirty="0"/>
              <a:t>Streaming multimedia: HTTP</a:t>
            </a:r>
          </a:p>
        </p:txBody>
      </p:sp>
      <p:sp>
        <p:nvSpPr>
          <p:cNvPr id="223235" name="Rectangle 3"/>
          <p:cNvSpPr>
            <a:spLocks noGrp="1" noChangeArrowheads="1"/>
          </p:cNvSpPr>
          <p:nvPr>
            <p:ph type="body" idx="1"/>
          </p:nvPr>
        </p:nvSpPr>
        <p:spPr>
          <a:xfrm>
            <a:off x="615555" y="827584"/>
            <a:ext cx="8179589" cy="5053013"/>
          </a:xfrm>
        </p:spPr>
        <p:txBody>
          <a:bodyPr/>
          <a:lstStyle/>
          <a:p>
            <a:pPr>
              <a:defRPr/>
            </a:pPr>
            <a:r>
              <a:rPr lang="en-US" sz="2000" dirty="0"/>
              <a:t>In HTTP streaming, video is stored in HTTP server (with specific </a:t>
            </a:r>
            <a:r>
              <a:rPr lang="en-US" sz="2000" dirty="0" err="1"/>
              <a:t>url</a:t>
            </a:r>
            <a:r>
              <a:rPr lang="en-US" sz="2000" dirty="0"/>
              <a:t>)</a:t>
            </a:r>
          </a:p>
          <a:p>
            <a:pPr>
              <a:defRPr/>
            </a:pPr>
            <a:r>
              <a:rPr lang="en-US" sz="2000" dirty="0"/>
              <a:t>TCP connection</a:t>
            </a:r>
          </a:p>
          <a:p>
            <a:pPr>
              <a:defRPr/>
            </a:pPr>
            <a:r>
              <a:rPr lang="en-US" sz="2000" dirty="0"/>
              <a:t>Multimedia file retrieved via HTTP GET (for that </a:t>
            </a:r>
            <a:r>
              <a:rPr lang="en-US" sz="2000" dirty="0" err="1"/>
              <a:t>url</a:t>
            </a:r>
            <a:r>
              <a:rPr lang="en-US" sz="2000" dirty="0"/>
              <a:t>)</a:t>
            </a:r>
          </a:p>
          <a:p>
            <a:pPr>
              <a:defRPr/>
            </a:pPr>
            <a:r>
              <a:rPr lang="en-US" sz="2000" dirty="0"/>
              <a:t>Send at maximum possible rate under TCP</a:t>
            </a:r>
          </a:p>
          <a:p>
            <a:pPr>
              <a:defRPr/>
            </a:pPr>
            <a:r>
              <a:rPr lang="en-US" sz="2000" dirty="0"/>
              <a:t>Server sends video file within the HTTP response message</a:t>
            </a:r>
          </a:p>
          <a:p>
            <a:pPr>
              <a:defRPr/>
            </a:pPr>
            <a:endParaRPr lang="en-US" sz="2000" dirty="0"/>
          </a:p>
          <a:p>
            <a:pPr>
              <a:defRPr/>
            </a:pPr>
            <a:endParaRPr lang="en-US" sz="2000" dirty="0"/>
          </a:p>
          <a:p>
            <a:pPr>
              <a:defRPr/>
            </a:pPr>
            <a:endParaRPr lang="en-US" sz="2000" dirty="0"/>
          </a:p>
          <a:p>
            <a:pPr>
              <a:defRPr/>
            </a:pPr>
            <a:endParaRPr lang="en-US" sz="2000" dirty="0"/>
          </a:p>
          <a:p>
            <a:pPr>
              <a:defRPr/>
            </a:pPr>
            <a:endParaRPr lang="en-US" sz="2000" dirty="0"/>
          </a:p>
          <a:p>
            <a:pPr marL="0" indent="0">
              <a:buNone/>
              <a:defRPr/>
            </a:pPr>
            <a:endParaRPr lang="en-US" sz="2000" dirty="0"/>
          </a:p>
          <a:p>
            <a:pPr>
              <a:defRPr/>
            </a:pPr>
            <a:r>
              <a:rPr lang="en-US" sz="2000" dirty="0"/>
              <a:t>On client side bytes are collected at the application buffer</a:t>
            </a:r>
          </a:p>
          <a:p>
            <a:pPr>
              <a:defRPr/>
            </a:pPr>
            <a:r>
              <a:rPr lang="en-US" sz="2000" dirty="0"/>
              <a:t>After predefined threshold, client app begins playback (read, decompress frames, display on the user screen)</a:t>
            </a:r>
          </a:p>
          <a:p>
            <a:pPr>
              <a:defRPr/>
            </a:pPr>
            <a:r>
              <a:rPr lang="en-US" sz="2000" dirty="0"/>
              <a:t>Fill rate fluctuates due to TCP congestion control, retransmissions (in-order delivery)</a:t>
            </a:r>
          </a:p>
          <a:p>
            <a:pPr>
              <a:defRPr/>
            </a:pPr>
            <a:r>
              <a:rPr lang="en-US" sz="2000" dirty="0"/>
              <a:t>Larger playout delay: smooth TCP delivery rate</a:t>
            </a:r>
          </a:p>
          <a:p>
            <a:pPr>
              <a:defRPr/>
            </a:pPr>
            <a:r>
              <a:rPr lang="en-US" sz="2000" dirty="0"/>
              <a:t>HTTP/TCP passes more easily through firewalls</a:t>
            </a:r>
          </a:p>
        </p:txBody>
      </p:sp>
      <p:pic>
        <p:nvPicPr>
          <p:cNvPr id="44039" name="Picture 17"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921" y="749300"/>
            <a:ext cx="6856412"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4040" name="Freeform 1287"/>
          <p:cNvSpPr>
            <a:spLocks/>
          </p:cNvSpPr>
          <p:nvPr/>
        </p:nvSpPr>
        <p:spPr bwMode="auto">
          <a:xfrm>
            <a:off x="2852738" y="2711450"/>
            <a:ext cx="1958975" cy="909638"/>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cxnSp>
        <p:nvCxnSpPr>
          <p:cNvPr id="44041" name="Straight Connector 45"/>
          <p:cNvCxnSpPr>
            <a:cxnSpLocks noChangeShapeType="1"/>
          </p:cNvCxnSpPr>
          <p:nvPr/>
        </p:nvCxnSpPr>
        <p:spPr bwMode="auto">
          <a:xfrm>
            <a:off x="2549525" y="3130550"/>
            <a:ext cx="1047750" cy="0"/>
          </a:xfrm>
          <a:prstGeom prst="line">
            <a:avLst/>
          </a:prstGeom>
          <a:noFill/>
          <a:ln w="31750">
            <a:solidFill>
              <a:srgbClr val="CC0000"/>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042" name="Straight Connector 46"/>
          <p:cNvCxnSpPr>
            <a:cxnSpLocks noChangeShapeType="1"/>
          </p:cNvCxnSpPr>
          <p:nvPr/>
        </p:nvCxnSpPr>
        <p:spPr bwMode="auto">
          <a:xfrm>
            <a:off x="4705350" y="3141663"/>
            <a:ext cx="1292225" cy="0"/>
          </a:xfrm>
          <a:prstGeom prst="line">
            <a:avLst/>
          </a:prstGeom>
          <a:noFill/>
          <a:ln w="31750">
            <a:solidFill>
              <a:srgbClr val="CC0000"/>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4043" name="TextBox 47"/>
          <p:cNvSpPr txBox="1">
            <a:spLocks noChangeArrowheads="1"/>
          </p:cNvSpPr>
          <p:nvPr/>
        </p:nvSpPr>
        <p:spPr bwMode="auto">
          <a:xfrm>
            <a:off x="4913313" y="2651125"/>
            <a:ext cx="981075" cy="531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400" i="0" dirty="0">
                <a:solidFill>
                  <a:srgbClr val="000000"/>
                </a:solidFill>
                <a:latin typeface="Arial" charset="0"/>
                <a:cs typeface="Arial" charset="0"/>
              </a:rPr>
              <a:t>variable rate, </a:t>
            </a:r>
            <a:r>
              <a:rPr lang="en-US" sz="1400" i="0" dirty="0">
                <a:solidFill>
                  <a:srgbClr val="CC0000"/>
                </a:solidFill>
                <a:latin typeface="Arial" charset="0"/>
                <a:cs typeface="Arial" charset="0"/>
              </a:rPr>
              <a:t>x(t)</a:t>
            </a:r>
          </a:p>
        </p:txBody>
      </p:sp>
      <p:grpSp>
        <p:nvGrpSpPr>
          <p:cNvPr id="44044" name="Group 2"/>
          <p:cNvGrpSpPr>
            <a:grpSpLocks/>
          </p:cNvGrpSpPr>
          <p:nvPr/>
        </p:nvGrpSpPr>
        <p:grpSpPr bwMode="auto">
          <a:xfrm>
            <a:off x="6888163" y="2803525"/>
            <a:ext cx="1131887" cy="644525"/>
            <a:chOff x="5125853" y="2720015"/>
            <a:chExt cx="1352281" cy="644839"/>
          </a:xfrm>
        </p:grpSpPr>
        <p:sp>
          <p:nvSpPr>
            <p:cNvPr id="44057" name="Rectangle 44"/>
            <p:cNvSpPr>
              <a:spLocks noChangeArrowheads="1"/>
            </p:cNvSpPr>
            <p:nvPr/>
          </p:nvSpPr>
          <p:spPr bwMode="auto">
            <a:xfrm>
              <a:off x="5125853" y="2720015"/>
              <a:ext cx="1352281" cy="644839"/>
            </a:xfrm>
            <a:prstGeom prst="rect">
              <a:avLst/>
            </a:prstGeom>
            <a:noFill/>
            <a:ln w="158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p>
              <a:endParaRPr lang="en-US" sz="1400" dirty="0"/>
            </a:p>
          </p:txBody>
        </p:sp>
        <p:sp>
          <p:nvSpPr>
            <p:cNvPr id="44058" name="Rectangle 54"/>
            <p:cNvSpPr>
              <a:spLocks noChangeArrowheads="1"/>
            </p:cNvSpPr>
            <p:nvPr/>
          </p:nvSpPr>
          <p:spPr bwMode="auto">
            <a:xfrm>
              <a:off x="5785271" y="2729246"/>
              <a:ext cx="688789" cy="626501"/>
            </a:xfrm>
            <a:prstGeom prst="rect">
              <a:avLst/>
            </a:prstGeom>
            <a:solidFill>
              <a:srgbClr val="000099"/>
            </a:solidFill>
            <a:ln>
              <a:noFill/>
            </a:ln>
            <a:extLst>
              <a:ext uri="{91240B29-F687-4f45-9708-019B960494DF}">
                <a14:hiddenLine xmlns="" xmlns:a14="http://schemas.microsoft.com/office/drawing/2010/main" w="15875">
                  <a:solidFill>
                    <a:srgbClr val="000000"/>
                  </a:solidFill>
                  <a:miter lim="800000"/>
                  <a:headEnd/>
                  <a:tailEnd/>
                </a14:hiddenLine>
              </a:ext>
            </a:extLst>
          </p:spPr>
          <p:txBody>
            <a:bodyPr wrap="none"/>
            <a:lstStyle/>
            <a:p>
              <a:endParaRPr/>
            </a:p>
          </p:txBody>
        </p:sp>
      </p:grpSp>
      <p:grpSp>
        <p:nvGrpSpPr>
          <p:cNvPr id="44045" name="Group 134"/>
          <p:cNvGrpSpPr>
            <a:grpSpLocks/>
          </p:cNvGrpSpPr>
          <p:nvPr/>
        </p:nvGrpSpPr>
        <p:grpSpPr bwMode="auto">
          <a:xfrm>
            <a:off x="620713" y="2820988"/>
            <a:ext cx="1201737" cy="533400"/>
            <a:chOff x="3621" y="3265"/>
            <a:chExt cx="1776" cy="744"/>
          </a:xfrm>
        </p:grpSpPr>
        <p:pic>
          <p:nvPicPr>
            <p:cNvPr id="44053" name="Picture 135" descr="reellogo"/>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621" y="3265"/>
              <a:ext cx="1776" cy="7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8" name="Freeform 136"/>
            <p:cNvSpPr>
              <a:spLocks/>
            </p:cNvSpPr>
            <p:nvPr/>
          </p:nvSpPr>
          <p:spPr bwMode="auto">
            <a:xfrm>
              <a:off x="3971" y="3287"/>
              <a:ext cx="1403" cy="441"/>
            </a:xfrm>
            <a:custGeom>
              <a:avLst/>
              <a:gdLst>
                <a:gd name="T0" fmla="*/ 0 w 1401"/>
                <a:gd name="T1" fmla="*/ 6 h 438"/>
                <a:gd name="T2" fmla="*/ 27 w 1401"/>
                <a:gd name="T3" fmla="*/ 384 h 438"/>
                <a:gd name="T4" fmla="*/ 114 w 1401"/>
                <a:gd name="T5" fmla="*/ 381 h 438"/>
                <a:gd name="T6" fmla="*/ 132 w 1401"/>
                <a:gd name="T7" fmla="*/ 357 h 438"/>
                <a:gd name="T8" fmla="*/ 210 w 1401"/>
                <a:gd name="T9" fmla="*/ 402 h 438"/>
                <a:gd name="T10" fmla="*/ 450 w 1401"/>
                <a:gd name="T11" fmla="*/ 384 h 438"/>
                <a:gd name="T12" fmla="*/ 486 w 1401"/>
                <a:gd name="T13" fmla="*/ 393 h 438"/>
                <a:gd name="T14" fmla="*/ 690 w 1401"/>
                <a:gd name="T15" fmla="*/ 417 h 438"/>
                <a:gd name="T16" fmla="*/ 1074 w 1401"/>
                <a:gd name="T17" fmla="*/ 438 h 438"/>
                <a:gd name="T18" fmla="*/ 1401 w 1401"/>
                <a:gd name="T19" fmla="*/ 420 h 438"/>
                <a:gd name="T20" fmla="*/ 1392 w 1401"/>
                <a:gd name="T21" fmla="*/ 165 h 438"/>
                <a:gd name="T22" fmla="*/ 291 w 1401"/>
                <a:gd name="T23" fmla="*/ 0 h 438"/>
                <a:gd name="T24" fmla="*/ 0 w 1401"/>
                <a:gd name="T25" fmla="*/ 6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1" h="438">
                  <a:moveTo>
                    <a:pt x="0" y="6"/>
                  </a:moveTo>
                  <a:lnTo>
                    <a:pt x="27" y="384"/>
                  </a:lnTo>
                  <a:lnTo>
                    <a:pt x="114" y="381"/>
                  </a:lnTo>
                  <a:lnTo>
                    <a:pt x="132" y="357"/>
                  </a:lnTo>
                  <a:lnTo>
                    <a:pt x="210" y="402"/>
                  </a:lnTo>
                  <a:lnTo>
                    <a:pt x="450" y="384"/>
                  </a:lnTo>
                  <a:lnTo>
                    <a:pt x="486" y="393"/>
                  </a:lnTo>
                  <a:lnTo>
                    <a:pt x="690" y="417"/>
                  </a:lnTo>
                  <a:lnTo>
                    <a:pt x="1074" y="438"/>
                  </a:lnTo>
                  <a:lnTo>
                    <a:pt x="1401" y="420"/>
                  </a:lnTo>
                  <a:lnTo>
                    <a:pt x="1392" y="165"/>
                  </a:lnTo>
                  <a:lnTo>
                    <a:pt x="291" y="0"/>
                  </a:lnTo>
                  <a:lnTo>
                    <a:pt x="0" y="6"/>
                  </a:lnTo>
                  <a:close/>
                </a:path>
              </a:pathLst>
            </a:custGeom>
            <a:solidFill>
              <a:schemeClr val="bg1"/>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69" name="Freeform 137"/>
            <p:cNvSpPr>
              <a:spLocks/>
            </p:cNvSpPr>
            <p:nvPr/>
          </p:nvSpPr>
          <p:spPr bwMode="auto">
            <a:xfrm>
              <a:off x="4243" y="3861"/>
              <a:ext cx="999" cy="120"/>
            </a:xfrm>
            <a:custGeom>
              <a:avLst/>
              <a:gdLst>
                <a:gd name="T0" fmla="*/ 0 w 999"/>
                <a:gd name="T1" fmla="*/ 6 h 123"/>
                <a:gd name="T2" fmla="*/ 717 w 999"/>
                <a:gd name="T3" fmla="*/ 12 h 123"/>
                <a:gd name="T4" fmla="*/ 744 w 999"/>
                <a:gd name="T5" fmla="*/ 36 h 123"/>
                <a:gd name="T6" fmla="*/ 801 w 999"/>
                <a:gd name="T7" fmla="*/ 42 h 123"/>
                <a:gd name="T8" fmla="*/ 876 w 999"/>
                <a:gd name="T9" fmla="*/ 6 h 123"/>
                <a:gd name="T10" fmla="*/ 933 w 999"/>
                <a:gd name="T11" fmla="*/ 0 h 123"/>
                <a:gd name="T12" fmla="*/ 981 w 999"/>
                <a:gd name="T13" fmla="*/ 15 h 123"/>
                <a:gd name="T14" fmla="*/ 999 w 999"/>
                <a:gd name="T15" fmla="*/ 51 h 123"/>
                <a:gd name="T16" fmla="*/ 987 w 999"/>
                <a:gd name="T17" fmla="*/ 123 h 123"/>
                <a:gd name="T18" fmla="*/ 18 w 999"/>
                <a:gd name="T19" fmla="*/ 120 h 123"/>
                <a:gd name="T20" fmla="*/ 0 w 999"/>
                <a:gd name="T21" fmla="*/ 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9" h="123">
                  <a:moveTo>
                    <a:pt x="0" y="6"/>
                  </a:moveTo>
                  <a:lnTo>
                    <a:pt x="717" y="12"/>
                  </a:lnTo>
                  <a:lnTo>
                    <a:pt x="744" y="36"/>
                  </a:lnTo>
                  <a:lnTo>
                    <a:pt x="801" y="42"/>
                  </a:lnTo>
                  <a:lnTo>
                    <a:pt x="876" y="6"/>
                  </a:lnTo>
                  <a:lnTo>
                    <a:pt x="933" y="0"/>
                  </a:lnTo>
                  <a:lnTo>
                    <a:pt x="981" y="15"/>
                  </a:lnTo>
                  <a:lnTo>
                    <a:pt x="999" y="51"/>
                  </a:lnTo>
                  <a:lnTo>
                    <a:pt x="987" y="123"/>
                  </a:lnTo>
                  <a:lnTo>
                    <a:pt x="18" y="120"/>
                  </a:lnTo>
                  <a:lnTo>
                    <a:pt x="0" y="6"/>
                  </a:lnTo>
                  <a:close/>
                </a:path>
              </a:pathLst>
            </a:custGeom>
            <a:solidFill>
              <a:schemeClr val="bg1"/>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pic>
          <p:nvPicPr>
            <p:cNvPr id="44056" name="Picture 138" descr="video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083" y="3400"/>
              <a:ext cx="889" cy="4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44046" name="TextBox 73"/>
          <p:cNvSpPr txBox="1">
            <a:spLocks noChangeArrowheads="1"/>
          </p:cNvSpPr>
          <p:nvPr/>
        </p:nvSpPr>
        <p:spPr bwMode="auto">
          <a:xfrm>
            <a:off x="1682750" y="3433763"/>
            <a:ext cx="1189038" cy="522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r>
              <a:rPr lang="en-US" sz="1400" i="0" dirty="0">
                <a:solidFill>
                  <a:srgbClr val="000000"/>
                </a:solidFill>
                <a:latin typeface="Arial" charset="0"/>
                <a:cs typeface="Arial" charset="0"/>
              </a:rPr>
              <a:t>TCP send buffer</a:t>
            </a:r>
            <a:endParaRPr lang="en-US" sz="1400" i="0" dirty="0">
              <a:solidFill>
                <a:srgbClr val="CC0000"/>
              </a:solidFill>
              <a:latin typeface="Arial" charset="0"/>
              <a:cs typeface="Arial" charset="0"/>
            </a:endParaRPr>
          </a:p>
        </p:txBody>
      </p:sp>
      <p:sp>
        <p:nvSpPr>
          <p:cNvPr id="44047" name="TextBox 74"/>
          <p:cNvSpPr txBox="1">
            <a:spLocks noChangeArrowheads="1"/>
          </p:cNvSpPr>
          <p:nvPr/>
        </p:nvSpPr>
        <p:spPr bwMode="auto">
          <a:xfrm>
            <a:off x="855663" y="3419475"/>
            <a:ext cx="118745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r>
              <a:rPr lang="en-US" sz="1400" i="0" dirty="0">
                <a:solidFill>
                  <a:srgbClr val="000000"/>
                </a:solidFill>
                <a:latin typeface="Arial" charset="0"/>
                <a:cs typeface="Arial" charset="0"/>
              </a:rPr>
              <a:t>video</a:t>
            </a:r>
          </a:p>
          <a:p>
            <a:pPr algn="ctr"/>
            <a:r>
              <a:rPr lang="en-US" sz="1400" i="0" dirty="0">
                <a:solidFill>
                  <a:srgbClr val="000000"/>
                </a:solidFill>
                <a:latin typeface="Arial" charset="0"/>
                <a:cs typeface="Arial" charset="0"/>
              </a:rPr>
              <a:t>file</a:t>
            </a:r>
            <a:endParaRPr lang="en-US" sz="1400" i="0" dirty="0">
              <a:solidFill>
                <a:srgbClr val="CC0000"/>
              </a:solidFill>
              <a:latin typeface="Arial" charset="0"/>
              <a:cs typeface="Arial" charset="0"/>
            </a:endParaRPr>
          </a:p>
        </p:txBody>
      </p:sp>
      <p:cxnSp>
        <p:nvCxnSpPr>
          <p:cNvPr id="44048" name="Straight Connector 75"/>
          <p:cNvCxnSpPr>
            <a:cxnSpLocks noChangeShapeType="1"/>
          </p:cNvCxnSpPr>
          <p:nvPr/>
        </p:nvCxnSpPr>
        <p:spPr bwMode="auto">
          <a:xfrm>
            <a:off x="1582738" y="3130550"/>
            <a:ext cx="542925" cy="0"/>
          </a:xfrm>
          <a:prstGeom prst="line">
            <a:avLst/>
          </a:prstGeom>
          <a:noFill/>
          <a:ln w="31750">
            <a:solidFill>
              <a:srgbClr val="CC0000"/>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4049" name="TextBox 81"/>
          <p:cNvSpPr txBox="1">
            <a:spLocks noChangeArrowheads="1"/>
          </p:cNvSpPr>
          <p:nvPr/>
        </p:nvSpPr>
        <p:spPr bwMode="auto">
          <a:xfrm>
            <a:off x="5686425" y="3475038"/>
            <a:ext cx="1189038"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r>
              <a:rPr lang="en-US" sz="1400" i="0" dirty="0">
                <a:solidFill>
                  <a:srgbClr val="000000"/>
                </a:solidFill>
                <a:latin typeface="Arial" charset="0"/>
                <a:cs typeface="Arial" charset="0"/>
              </a:rPr>
              <a:t>TCP receive buffer</a:t>
            </a:r>
            <a:endParaRPr lang="en-US" sz="1400" i="0" dirty="0">
              <a:solidFill>
                <a:srgbClr val="CC0000"/>
              </a:solidFill>
              <a:latin typeface="Arial" charset="0"/>
              <a:cs typeface="Arial" charset="0"/>
            </a:endParaRPr>
          </a:p>
        </p:txBody>
      </p:sp>
      <p:sp>
        <p:nvSpPr>
          <p:cNvPr id="44050" name="TextBox 84"/>
          <p:cNvSpPr txBox="1">
            <a:spLocks noChangeArrowheads="1"/>
          </p:cNvSpPr>
          <p:nvPr/>
        </p:nvSpPr>
        <p:spPr bwMode="auto">
          <a:xfrm>
            <a:off x="6846888" y="3475038"/>
            <a:ext cx="1408112"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r>
              <a:rPr lang="en-US" sz="1400" i="0" dirty="0">
                <a:solidFill>
                  <a:srgbClr val="000000"/>
                </a:solidFill>
                <a:latin typeface="Arial" charset="0"/>
                <a:cs typeface="Arial" charset="0"/>
              </a:rPr>
              <a:t>application playout buffer</a:t>
            </a:r>
            <a:endParaRPr lang="en-US" sz="1400" i="0" dirty="0">
              <a:solidFill>
                <a:srgbClr val="CC0000"/>
              </a:solidFill>
              <a:latin typeface="Arial" charset="0"/>
              <a:cs typeface="Arial" charset="0"/>
            </a:endParaRPr>
          </a:p>
        </p:txBody>
      </p:sp>
      <p:sp>
        <p:nvSpPr>
          <p:cNvPr id="44051" name="TextBox 61439"/>
          <p:cNvSpPr txBox="1">
            <a:spLocks noChangeArrowheads="1"/>
          </p:cNvSpPr>
          <p:nvPr/>
        </p:nvSpPr>
        <p:spPr bwMode="auto">
          <a:xfrm>
            <a:off x="1490663" y="3962400"/>
            <a:ext cx="960437"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2000" dirty="0">
                <a:solidFill>
                  <a:srgbClr val="000099"/>
                </a:solidFill>
                <a:latin typeface="Arial" charset="0"/>
                <a:cs typeface="Arial" charset="0"/>
              </a:rPr>
              <a:t>server</a:t>
            </a:r>
          </a:p>
        </p:txBody>
      </p:sp>
      <p:sp>
        <p:nvSpPr>
          <p:cNvPr id="44052" name="TextBox 86"/>
          <p:cNvSpPr txBox="1">
            <a:spLocks noChangeArrowheads="1"/>
          </p:cNvSpPr>
          <p:nvPr/>
        </p:nvSpPr>
        <p:spPr bwMode="auto">
          <a:xfrm>
            <a:off x="6475413" y="3976688"/>
            <a:ext cx="846137"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2000" dirty="0">
                <a:solidFill>
                  <a:srgbClr val="000099"/>
                </a:solidFill>
                <a:latin typeface="Arial" charset="0"/>
                <a:cs typeface="Arial" charset="0"/>
              </a:rPr>
              <a:t>client</a:t>
            </a:r>
          </a:p>
        </p:txBody>
      </p:sp>
      <p:sp>
        <p:nvSpPr>
          <p:cNvPr id="34"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16</a:t>
            </a:fld>
            <a:endParaRPr lang="en-US" sz="1200" dirty="0">
              <a:latin typeface="Tahoma" charset="0"/>
            </a:endParaRPr>
          </a:p>
        </p:txBody>
      </p:sp>
      <p:sp>
        <p:nvSpPr>
          <p:cNvPr id="35"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3456418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pPr>
              <a:defRPr/>
            </a:pPr>
            <a:r>
              <a:rPr lang="en-US" dirty="0">
                <a:latin typeface="Gill Sans MT" charset="0"/>
                <a:cs typeface="+mj-cs"/>
              </a:rPr>
              <a:t>Multimedia networking: outline</a:t>
            </a:r>
          </a:p>
        </p:txBody>
      </p:sp>
      <p:sp>
        <p:nvSpPr>
          <p:cNvPr id="3078" name="Rectangle 3"/>
          <p:cNvSpPr>
            <a:spLocks noGrp="1" noChangeArrowheads="1"/>
          </p:cNvSpPr>
          <p:nvPr>
            <p:ph type="body" sz="half" idx="1"/>
          </p:nvPr>
        </p:nvSpPr>
        <p:spPr>
          <a:xfrm>
            <a:off x="533400" y="1600200"/>
            <a:ext cx="7759700" cy="4648200"/>
          </a:xfrm>
        </p:spPr>
        <p:txBody>
          <a:bodyPr/>
          <a:lstStyle/>
          <a:p>
            <a:pPr marL="635000" indent="-635000">
              <a:buFont typeface="Wingdings" charset="0"/>
              <a:buNone/>
              <a:defRPr/>
            </a:pPr>
            <a:r>
              <a:rPr lang="en-US" sz="3200" dirty="0">
                <a:solidFill>
                  <a:srgbClr val="000099"/>
                </a:solidFill>
                <a:latin typeface="Gill Sans MT" charset="0"/>
                <a:cs typeface="+mn-cs"/>
              </a:rPr>
              <a:t>9.1</a:t>
            </a:r>
            <a:r>
              <a:rPr lang="en-US" sz="3200" dirty="0">
                <a:solidFill>
                  <a:srgbClr val="CC0000"/>
                </a:solidFill>
                <a:latin typeface="Gill Sans MT" charset="0"/>
                <a:cs typeface="+mn-cs"/>
              </a:rPr>
              <a:t> </a:t>
            </a:r>
            <a:r>
              <a:rPr lang="en-US" sz="3200" dirty="0">
                <a:latin typeface="Gill Sans MT" charset="0"/>
                <a:cs typeface="+mn-cs"/>
              </a:rPr>
              <a:t>multimedia networking applications</a:t>
            </a:r>
          </a:p>
          <a:p>
            <a:pPr marL="635000" indent="-635000">
              <a:buFont typeface="Wingdings" charset="0"/>
              <a:buNone/>
              <a:defRPr/>
            </a:pPr>
            <a:r>
              <a:rPr lang="en-US" sz="3200" dirty="0">
                <a:solidFill>
                  <a:srgbClr val="000099"/>
                </a:solidFill>
                <a:latin typeface="Gill Sans MT" charset="0"/>
                <a:cs typeface="+mn-cs"/>
              </a:rPr>
              <a:t>9.2</a:t>
            </a:r>
            <a:r>
              <a:rPr lang="en-US" sz="3200" dirty="0">
                <a:latin typeface="Gill Sans MT" charset="0"/>
                <a:cs typeface="+mn-cs"/>
              </a:rPr>
              <a:t> streaming </a:t>
            </a:r>
            <a:r>
              <a:rPr lang="en-US" sz="3200" i="1" dirty="0">
                <a:latin typeface="Gill Sans MT" charset="0"/>
                <a:cs typeface="+mn-cs"/>
              </a:rPr>
              <a:t>stored</a:t>
            </a:r>
            <a:r>
              <a:rPr lang="en-US" sz="3200" dirty="0">
                <a:latin typeface="Gill Sans MT" charset="0"/>
                <a:cs typeface="+mn-cs"/>
              </a:rPr>
              <a:t> video</a:t>
            </a:r>
          </a:p>
          <a:p>
            <a:pPr marL="635000" indent="-635000">
              <a:buFont typeface="Wingdings" charset="0"/>
              <a:buNone/>
              <a:defRPr/>
            </a:pPr>
            <a:r>
              <a:rPr lang="en-US" sz="3200" dirty="0">
                <a:solidFill>
                  <a:srgbClr val="CC0000"/>
                </a:solidFill>
                <a:latin typeface="Gill Sans MT" charset="0"/>
                <a:cs typeface="+mn-cs"/>
              </a:rPr>
              <a:t>9.3 voice-over-IP</a:t>
            </a:r>
          </a:p>
          <a:p>
            <a:pPr marL="635000" indent="-635000">
              <a:buFont typeface="Wingdings" charset="0"/>
              <a:buNone/>
              <a:defRPr/>
            </a:pPr>
            <a:r>
              <a:rPr lang="en-US" sz="3200" dirty="0">
                <a:solidFill>
                  <a:srgbClr val="000099"/>
                </a:solidFill>
                <a:latin typeface="Gill Sans MT" charset="0"/>
                <a:cs typeface="+mn-cs"/>
              </a:rPr>
              <a:t>9.4</a:t>
            </a:r>
            <a:r>
              <a:rPr lang="en-US" sz="3200" dirty="0">
                <a:latin typeface="Gill Sans MT" charset="0"/>
                <a:cs typeface="+mn-cs"/>
              </a:rPr>
              <a:t> protocols for </a:t>
            </a:r>
            <a:r>
              <a:rPr lang="en-US" sz="3200" i="1" dirty="0">
                <a:latin typeface="Gill Sans MT" charset="0"/>
                <a:cs typeface="+mn-cs"/>
              </a:rPr>
              <a:t>real-time </a:t>
            </a:r>
            <a:r>
              <a:rPr lang="en-US" sz="3200" dirty="0">
                <a:latin typeface="Gill Sans MT" charset="0"/>
                <a:cs typeface="+mn-cs"/>
              </a:rPr>
              <a:t>conversational</a:t>
            </a:r>
            <a:r>
              <a:rPr lang="en-US" sz="3200" i="1" dirty="0">
                <a:latin typeface="Gill Sans MT" charset="0"/>
                <a:cs typeface="+mn-cs"/>
              </a:rPr>
              <a:t>      </a:t>
            </a:r>
            <a:r>
              <a:rPr lang="en-US" sz="3200" dirty="0">
                <a:latin typeface="Gill Sans MT" charset="0"/>
                <a:cs typeface="+mn-cs"/>
              </a:rPr>
              <a:t>applications</a:t>
            </a:r>
          </a:p>
          <a:p>
            <a:pPr marL="635000" indent="-635000">
              <a:buFont typeface="Wingdings" charset="0"/>
              <a:buNone/>
              <a:defRPr/>
            </a:pPr>
            <a:r>
              <a:rPr lang="en-US" sz="3200" dirty="0">
                <a:solidFill>
                  <a:srgbClr val="000099"/>
                </a:solidFill>
                <a:latin typeface="Gill Sans MT" charset="0"/>
              </a:rPr>
              <a:t>9.5</a:t>
            </a:r>
            <a:r>
              <a:rPr lang="en-US" sz="3200" dirty="0">
                <a:latin typeface="Gill Sans MT" charset="0"/>
              </a:rPr>
              <a:t> network support for multimedia</a:t>
            </a:r>
          </a:p>
          <a:p>
            <a:pPr marL="457200" indent="-457200">
              <a:buFont typeface="Wingdings" charset="0"/>
              <a:buNone/>
              <a:defRPr/>
            </a:pPr>
            <a:endParaRPr lang="en-US" dirty="0">
              <a:latin typeface="Gill Sans MT" charset="0"/>
            </a:endParaRPr>
          </a:p>
        </p:txBody>
      </p:sp>
      <p:pic>
        <p:nvPicPr>
          <p:cNvPr id="16389" name="Picture 16"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055688"/>
            <a:ext cx="7313613"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5"/>
          <p:cNvSpPr>
            <a:spLocks noGrp="1"/>
          </p:cNvSpPr>
          <p:nvPr>
            <p:ph type="sldNum" sz="quarter" idx="12"/>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17</a:t>
            </a:fld>
            <a:endParaRPr lang="en-US" sz="1200" dirty="0">
              <a:latin typeface="Tahoma" charset="0"/>
            </a:endParaRPr>
          </a:p>
        </p:txBody>
      </p:sp>
      <p:sp>
        <p:nvSpPr>
          <p:cNvPr id="6" name="Footer Placeholder 2"/>
          <p:cNvSpPr>
            <a:spLocks noGrp="1"/>
          </p:cNvSpPr>
          <p:nvPr>
            <p:ph type="ftr" sz="quarter" idx="11"/>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1358649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3" name="Picture 21" descr="underline_base"/>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96888" y="957263"/>
            <a:ext cx="5027612"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43042" name="Rectangle 2"/>
          <p:cNvSpPr>
            <a:spLocks noGrp="1" noChangeArrowheads="1"/>
          </p:cNvSpPr>
          <p:nvPr>
            <p:ph type="title"/>
          </p:nvPr>
        </p:nvSpPr>
        <p:spPr>
          <a:xfrm>
            <a:off x="423863" y="400050"/>
            <a:ext cx="7772400" cy="619125"/>
          </a:xfrm>
        </p:spPr>
        <p:txBody>
          <a:bodyPr/>
          <a:lstStyle/>
          <a:p>
            <a:pPr>
              <a:defRPr/>
            </a:pPr>
            <a:r>
              <a:rPr lang="en-US" dirty="0"/>
              <a:t>Voice-over-IP (VoIP)</a:t>
            </a:r>
          </a:p>
        </p:txBody>
      </p:sp>
      <p:sp>
        <p:nvSpPr>
          <p:cNvPr id="7" name="Rectangle 3"/>
          <p:cNvSpPr>
            <a:spLocks noGrp="1" noChangeArrowheads="1"/>
          </p:cNvSpPr>
          <p:nvPr>
            <p:ph idx="1"/>
          </p:nvPr>
        </p:nvSpPr>
        <p:spPr>
          <a:xfrm>
            <a:off x="519113" y="1414463"/>
            <a:ext cx="7772400" cy="4648200"/>
          </a:xfrm>
        </p:spPr>
        <p:txBody>
          <a:bodyPr/>
          <a:lstStyle/>
          <a:p>
            <a:pPr>
              <a:defRPr/>
            </a:pPr>
            <a:r>
              <a:rPr lang="en-US" i="1" dirty="0">
                <a:solidFill>
                  <a:srgbClr val="CC0000"/>
                </a:solidFill>
              </a:rPr>
              <a:t>VoIP end-end-delay requirement</a:t>
            </a:r>
            <a:r>
              <a:rPr lang="en-US" dirty="0">
                <a:solidFill>
                  <a:srgbClr val="000099"/>
                </a:solidFill>
              </a:rPr>
              <a:t>: needed to maintain “conversational” aspect</a:t>
            </a:r>
          </a:p>
          <a:p>
            <a:pPr lvl="1">
              <a:defRPr/>
            </a:pPr>
            <a:r>
              <a:rPr lang="en-US" dirty="0"/>
              <a:t>higher delays noticeable, impair interactivity</a:t>
            </a:r>
          </a:p>
          <a:p>
            <a:pPr lvl="1">
              <a:defRPr/>
            </a:pPr>
            <a:r>
              <a:rPr lang="en-US" dirty="0"/>
              <a:t>&lt; 150 msec:  good</a:t>
            </a:r>
          </a:p>
          <a:p>
            <a:pPr lvl="1">
              <a:defRPr/>
            </a:pPr>
            <a:r>
              <a:rPr lang="en-US" dirty="0"/>
              <a:t>&gt; 400 msec bad</a:t>
            </a:r>
          </a:p>
          <a:p>
            <a:pPr lvl="1">
              <a:defRPr/>
            </a:pPr>
            <a:r>
              <a:rPr lang="en-US" dirty="0"/>
              <a:t>includes application-level (packetization, playout), network delays</a:t>
            </a:r>
          </a:p>
          <a:p>
            <a:pPr>
              <a:defRPr/>
            </a:pPr>
            <a:r>
              <a:rPr lang="en-US" i="1" dirty="0">
                <a:solidFill>
                  <a:srgbClr val="CC0000"/>
                </a:solidFill>
              </a:rPr>
              <a:t>session initialization: </a:t>
            </a:r>
            <a:r>
              <a:rPr lang="en-US" dirty="0"/>
              <a:t>how does callee advertise IP address, port number, encoding algorithms?</a:t>
            </a:r>
          </a:p>
          <a:p>
            <a:pPr>
              <a:defRPr/>
            </a:pPr>
            <a:r>
              <a:rPr lang="en-US" i="1" dirty="0">
                <a:solidFill>
                  <a:srgbClr val="CC0000"/>
                </a:solidFill>
              </a:rPr>
              <a:t>value-added services: </a:t>
            </a:r>
            <a:r>
              <a:rPr lang="en-US" dirty="0"/>
              <a:t>call forwarding, screening, recording</a:t>
            </a:r>
          </a:p>
          <a:p>
            <a:pPr>
              <a:defRPr/>
            </a:pPr>
            <a:r>
              <a:rPr lang="en-US" i="1" dirty="0">
                <a:solidFill>
                  <a:srgbClr val="CC0000"/>
                </a:solidFill>
              </a:rPr>
              <a:t>emergency services: </a:t>
            </a:r>
            <a:r>
              <a:rPr lang="en-US" dirty="0"/>
              <a:t>911 </a:t>
            </a:r>
          </a:p>
        </p:txBody>
      </p:sp>
      <p:sp>
        <p:nvSpPr>
          <p:cNvPr id="8"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18</a:t>
            </a:fld>
            <a:endParaRPr lang="en-US" sz="1200" dirty="0">
              <a:latin typeface="Tahoma" charset="0"/>
            </a:endParaRPr>
          </a:p>
        </p:txBody>
      </p:sp>
      <p:sp>
        <p:nvSpPr>
          <p:cNvPr id="9"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1165844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a:xfrm>
            <a:off x="423863" y="400050"/>
            <a:ext cx="7772400" cy="619125"/>
          </a:xfrm>
        </p:spPr>
        <p:txBody>
          <a:bodyPr/>
          <a:lstStyle/>
          <a:p>
            <a:pPr>
              <a:defRPr/>
            </a:pPr>
            <a:r>
              <a:rPr lang="en-US" dirty="0"/>
              <a:t>VoIP characteristics</a:t>
            </a:r>
          </a:p>
        </p:txBody>
      </p:sp>
      <p:sp>
        <p:nvSpPr>
          <p:cNvPr id="343043" name="Rectangle 3"/>
          <p:cNvSpPr>
            <a:spLocks noGrp="1" noChangeArrowheads="1"/>
          </p:cNvSpPr>
          <p:nvPr>
            <p:ph type="body" idx="1"/>
          </p:nvPr>
        </p:nvSpPr>
        <p:spPr>
          <a:xfrm>
            <a:off x="685800" y="1295400"/>
            <a:ext cx="7772400" cy="4114800"/>
          </a:xfrm>
        </p:spPr>
        <p:txBody>
          <a:bodyPr/>
          <a:lstStyle/>
          <a:p>
            <a:pPr>
              <a:spcBef>
                <a:spcPct val="40000"/>
              </a:spcBef>
              <a:defRPr/>
            </a:pPr>
            <a:r>
              <a:rPr lang="en-US" dirty="0"/>
              <a:t>speaker</a:t>
            </a:r>
            <a:r>
              <a:rPr lang="ja-JP" altLang="en-US" dirty="0">
                <a:latin typeface="Arial"/>
              </a:rPr>
              <a:t>’</a:t>
            </a:r>
            <a:r>
              <a:rPr lang="en-US" dirty="0"/>
              <a:t>s audio: alternating talk spurts, silent periods.</a:t>
            </a:r>
          </a:p>
          <a:p>
            <a:pPr lvl="1">
              <a:spcBef>
                <a:spcPct val="40000"/>
              </a:spcBef>
              <a:defRPr/>
            </a:pPr>
            <a:r>
              <a:rPr lang="en-US" dirty="0"/>
              <a:t>64 kbps during talk spurt</a:t>
            </a:r>
          </a:p>
          <a:p>
            <a:pPr lvl="1">
              <a:spcBef>
                <a:spcPct val="40000"/>
              </a:spcBef>
              <a:defRPr/>
            </a:pPr>
            <a:r>
              <a:rPr lang="en-US" dirty="0"/>
              <a:t>pkts generated only during talk spurts</a:t>
            </a:r>
          </a:p>
          <a:p>
            <a:pPr lvl="1">
              <a:spcBef>
                <a:spcPct val="40000"/>
              </a:spcBef>
              <a:defRPr/>
            </a:pPr>
            <a:r>
              <a:rPr lang="en-US" dirty="0"/>
              <a:t>20 msec chunks at 8 Kbytes/sec: 160 bytes of data</a:t>
            </a:r>
          </a:p>
          <a:p>
            <a:pPr>
              <a:spcBef>
                <a:spcPct val="40000"/>
              </a:spcBef>
              <a:defRPr/>
            </a:pPr>
            <a:r>
              <a:rPr lang="en-US" dirty="0"/>
              <a:t>application-layer header added to each chunk</a:t>
            </a:r>
          </a:p>
          <a:p>
            <a:pPr>
              <a:spcBef>
                <a:spcPct val="40000"/>
              </a:spcBef>
              <a:defRPr/>
            </a:pPr>
            <a:r>
              <a:rPr lang="en-US" dirty="0"/>
              <a:t>chunk+header encapsulated into UDP or TCP segment</a:t>
            </a:r>
          </a:p>
          <a:p>
            <a:pPr>
              <a:spcBef>
                <a:spcPct val="40000"/>
              </a:spcBef>
              <a:defRPr/>
            </a:pPr>
            <a:r>
              <a:rPr lang="en-US" dirty="0"/>
              <a:t>application sends segment into socket every 20 msec during talkspurt</a:t>
            </a:r>
          </a:p>
        </p:txBody>
      </p:sp>
      <p:pic>
        <p:nvPicPr>
          <p:cNvPr id="66565" name="Picture 22" descr="underline_base"/>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6100" y="938213"/>
            <a:ext cx="4570413"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19</a:t>
            </a:fld>
            <a:endParaRPr lang="en-US" sz="1200" dirty="0">
              <a:latin typeface="Tahoma" charset="0"/>
            </a:endParaRPr>
          </a:p>
        </p:txBody>
      </p:sp>
      <p:sp>
        <p:nvSpPr>
          <p:cNvPr id="8"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389521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pPr>
              <a:defRPr/>
            </a:pPr>
            <a:r>
              <a:rPr lang="en-US" dirty="0">
                <a:latin typeface="Gill Sans MT" charset="0"/>
                <a:cs typeface="+mj-cs"/>
              </a:rPr>
              <a:t>Multimedia networking: outline</a:t>
            </a:r>
          </a:p>
        </p:txBody>
      </p:sp>
      <p:sp>
        <p:nvSpPr>
          <p:cNvPr id="3078" name="Rectangle 3"/>
          <p:cNvSpPr>
            <a:spLocks noGrp="1" noChangeArrowheads="1"/>
          </p:cNvSpPr>
          <p:nvPr>
            <p:ph type="body" sz="half" idx="1"/>
          </p:nvPr>
        </p:nvSpPr>
        <p:spPr>
          <a:xfrm>
            <a:off x="533400" y="1600200"/>
            <a:ext cx="7759700" cy="4648200"/>
          </a:xfrm>
        </p:spPr>
        <p:txBody>
          <a:bodyPr/>
          <a:lstStyle/>
          <a:p>
            <a:pPr marL="635000" indent="-635000">
              <a:buFont typeface="Wingdings" charset="0"/>
              <a:buNone/>
              <a:defRPr/>
            </a:pPr>
            <a:r>
              <a:rPr lang="en-US" sz="3200" dirty="0">
                <a:solidFill>
                  <a:srgbClr val="000099"/>
                </a:solidFill>
                <a:latin typeface="Gill Sans MT" charset="0"/>
                <a:cs typeface="+mn-cs"/>
              </a:rPr>
              <a:t>9.1</a:t>
            </a:r>
            <a:r>
              <a:rPr lang="en-US" sz="3200" dirty="0">
                <a:solidFill>
                  <a:srgbClr val="CC0000"/>
                </a:solidFill>
                <a:latin typeface="Gill Sans MT" charset="0"/>
                <a:cs typeface="+mn-cs"/>
              </a:rPr>
              <a:t> </a:t>
            </a:r>
            <a:r>
              <a:rPr lang="en-US" sz="3200" dirty="0">
                <a:latin typeface="Gill Sans MT" charset="0"/>
                <a:cs typeface="+mn-cs"/>
              </a:rPr>
              <a:t>multimedia networking applications</a:t>
            </a:r>
          </a:p>
          <a:p>
            <a:pPr marL="635000" indent="-635000">
              <a:buFont typeface="Wingdings" charset="0"/>
              <a:buNone/>
              <a:defRPr/>
            </a:pPr>
            <a:r>
              <a:rPr lang="en-US" sz="3200" dirty="0">
                <a:solidFill>
                  <a:srgbClr val="000099"/>
                </a:solidFill>
                <a:latin typeface="Gill Sans MT" charset="0"/>
                <a:cs typeface="+mn-cs"/>
              </a:rPr>
              <a:t>9.2</a:t>
            </a:r>
            <a:r>
              <a:rPr lang="en-US" sz="3200" dirty="0">
                <a:latin typeface="Gill Sans MT" charset="0"/>
                <a:cs typeface="+mn-cs"/>
              </a:rPr>
              <a:t> streaming </a:t>
            </a:r>
            <a:r>
              <a:rPr lang="en-US" sz="3200" i="1" dirty="0">
                <a:latin typeface="Gill Sans MT" charset="0"/>
                <a:cs typeface="+mn-cs"/>
              </a:rPr>
              <a:t>stored</a:t>
            </a:r>
            <a:r>
              <a:rPr lang="en-US" sz="3200" dirty="0">
                <a:latin typeface="Gill Sans MT" charset="0"/>
                <a:cs typeface="+mn-cs"/>
              </a:rPr>
              <a:t> video</a:t>
            </a:r>
          </a:p>
          <a:p>
            <a:pPr marL="635000" indent="-635000">
              <a:buFont typeface="Wingdings" charset="0"/>
              <a:buNone/>
              <a:defRPr/>
            </a:pPr>
            <a:r>
              <a:rPr lang="en-US" sz="3200" dirty="0">
                <a:solidFill>
                  <a:srgbClr val="000099"/>
                </a:solidFill>
                <a:latin typeface="Gill Sans MT" charset="0"/>
                <a:cs typeface="+mn-cs"/>
              </a:rPr>
              <a:t>9.3</a:t>
            </a:r>
            <a:r>
              <a:rPr lang="en-US" sz="3200" dirty="0">
                <a:latin typeface="Gill Sans MT" charset="0"/>
                <a:cs typeface="+mn-cs"/>
              </a:rPr>
              <a:t> voice-over-IP</a:t>
            </a:r>
          </a:p>
          <a:p>
            <a:pPr marL="635000" indent="-635000">
              <a:buFont typeface="Wingdings" charset="0"/>
              <a:buNone/>
              <a:defRPr/>
            </a:pPr>
            <a:r>
              <a:rPr lang="en-US" sz="3200" dirty="0">
                <a:solidFill>
                  <a:srgbClr val="000099"/>
                </a:solidFill>
                <a:latin typeface="Gill Sans MT" charset="0"/>
                <a:cs typeface="+mn-cs"/>
              </a:rPr>
              <a:t>9.4</a:t>
            </a:r>
            <a:r>
              <a:rPr lang="en-US" sz="3200" dirty="0">
                <a:latin typeface="Gill Sans MT" charset="0"/>
                <a:cs typeface="+mn-cs"/>
              </a:rPr>
              <a:t> protocols for </a:t>
            </a:r>
            <a:r>
              <a:rPr lang="en-US" sz="3200" i="1" dirty="0">
                <a:latin typeface="Gill Sans MT" charset="0"/>
                <a:cs typeface="+mn-cs"/>
              </a:rPr>
              <a:t>real-time </a:t>
            </a:r>
            <a:r>
              <a:rPr lang="en-US" sz="3200" dirty="0">
                <a:latin typeface="Gill Sans MT" charset="0"/>
                <a:cs typeface="+mn-cs"/>
              </a:rPr>
              <a:t>conversational</a:t>
            </a:r>
            <a:r>
              <a:rPr lang="en-US" sz="3200" i="1" dirty="0">
                <a:latin typeface="Gill Sans MT" charset="0"/>
                <a:cs typeface="+mn-cs"/>
              </a:rPr>
              <a:t>      </a:t>
            </a:r>
            <a:r>
              <a:rPr lang="en-US" sz="3200" dirty="0">
                <a:latin typeface="Gill Sans MT" charset="0"/>
                <a:cs typeface="+mn-cs"/>
              </a:rPr>
              <a:t>applications</a:t>
            </a:r>
          </a:p>
          <a:p>
            <a:pPr marL="635000" indent="-635000">
              <a:buFont typeface="Wingdings" charset="0"/>
              <a:buNone/>
              <a:defRPr/>
            </a:pPr>
            <a:r>
              <a:rPr lang="en-US" sz="3200" dirty="0">
                <a:solidFill>
                  <a:srgbClr val="000099"/>
                </a:solidFill>
                <a:latin typeface="Gill Sans MT" charset="0"/>
              </a:rPr>
              <a:t>9.5</a:t>
            </a:r>
            <a:r>
              <a:rPr lang="en-US" sz="3200" dirty="0">
                <a:latin typeface="Gill Sans MT" charset="0"/>
              </a:rPr>
              <a:t> network support for multimedia</a:t>
            </a:r>
          </a:p>
          <a:p>
            <a:pPr marL="457200" indent="-457200">
              <a:buFont typeface="Wingdings" charset="0"/>
              <a:buNone/>
              <a:defRPr/>
            </a:pPr>
            <a:endParaRPr lang="en-US" dirty="0">
              <a:latin typeface="Gill Sans MT" charset="0"/>
            </a:endParaRPr>
          </a:p>
        </p:txBody>
      </p:sp>
      <p:pic>
        <p:nvPicPr>
          <p:cNvPr id="16389" name="Picture 16"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055688"/>
            <a:ext cx="7313613"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12"/>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2</a:t>
            </a:fld>
            <a:endParaRPr lang="en-US" sz="1200" dirty="0">
              <a:latin typeface="Tahoma" charset="0"/>
            </a:endParaRPr>
          </a:p>
        </p:txBody>
      </p:sp>
      <p:sp>
        <p:nvSpPr>
          <p:cNvPr id="8" name="Footer Placeholder 2"/>
          <p:cNvSpPr>
            <a:spLocks noGrp="1"/>
          </p:cNvSpPr>
          <p:nvPr>
            <p:ph type="ftr" sz="quarter" idx="11"/>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1802340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a:xfrm>
            <a:off x="609600" y="0"/>
            <a:ext cx="7772400" cy="1143000"/>
          </a:xfrm>
        </p:spPr>
        <p:txBody>
          <a:bodyPr/>
          <a:lstStyle/>
          <a:p>
            <a:pPr>
              <a:defRPr/>
            </a:pPr>
            <a:r>
              <a:rPr lang="en-US" dirty="0"/>
              <a:t>VoIP: packet loss, delay</a:t>
            </a:r>
          </a:p>
        </p:txBody>
      </p:sp>
      <p:sp>
        <p:nvSpPr>
          <p:cNvPr id="344067" name="Rectangle 3"/>
          <p:cNvSpPr>
            <a:spLocks noGrp="1" noChangeArrowheads="1"/>
          </p:cNvSpPr>
          <p:nvPr>
            <p:ph type="body" idx="1"/>
          </p:nvPr>
        </p:nvSpPr>
        <p:spPr>
          <a:xfrm>
            <a:off x="685800" y="1295400"/>
            <a:ext cx="7772400" cy="4953000"/>
          </a:xfrm>
        </p:spPr>
        <p:txBody>
          <a:bodyPr/>
          <a:lstStyle/>
          <a:p>
            <a:pPr>
              <a:defRPr/>
            </a:pPr>
            <a:r>
              <a:rPr lang="en-US" i="1" dirty="0">
                <a:solidFill>
                  <a:srgbClr val="CC0000"/>
                </a:solidFill>
              </a:rPr>
              <a:t>network loss: </a:t>
            </a:r>
            <a:r>
              <a:rPr lang="en-US" dirty="0"/>
              <a:t>IP datagram lost due to network congestion (router buffer overflow)</a:t>
            </a:r>
          </a:p>
          <a:p>
            <a:pPr>
              <a:defRPr/>
            </a:pPr>
            <a:r>
              <a:rPr lang="en-US" i="1" dirty="0">
                <a:solidFill>
                  <a:srgbClr val="CC0000"/>
                </a:solidFill>
              </a:rPr>
              <a:t>delay loss: </a:t>
            </a:r>
            <a:r>
              <a:rPr lang="en-US" dirty="0"/>
              <a:t>IP datagram arrives too late for playout at receiver</a:t>
            </a:r>
          </a:p>
          <a:p>
            <a:pPr lvl="1">
              <a:defRPr/>
            </a:pPr>
            <a:r>
              <a:rPr lang="en-US" dirty="0"/>
              <a:t>delays: processing, queueing in network; end-system (sender, receiver) delays</a:t>
            </a:r>
          </a:p>
          <a:p>
            <a:pPr lvl="1">
              <a:defRPr/>
            </a:pPr>
            <a:r>
              <a:rPr lang="en-US" dirty="0"/>
              <a:t>typical maximum tolerable delay: 400 ms</a:t>
            </a:r>
          </a:p>
          <a:p>
            <a:pPr>
              <a:defRPr/>
            </a:pPr>
            <a:r>
              <a:rPr lang="en-US" i="1" dirty="0">
                <a:solidFill>
                  <a:srgbClr val="CC0000"/>
                </a:solidFill>
              </a:rPr>
              <a:t>loss tolerance: </a:t>
            </a:r>
            <a:r>
              <a:rPr lang="en-US" dirty="0"/>
              <a:t>depending on voice encoding, loss concealment, packet loss rates between 1% and 10% can be tolerated</a:t>
            </a:r>
            <a:endParaRPr lang="en-US" sz="2000" dirty="0"/>
          </a:p>
        </p:txBody>
      </p:sp>
      <p:pic>
        <p:nvPicPr>
          <p:cNvPr id="68613" name="Picture 19" descr="underline_base"/>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4838" y="827088"/>
            <a:ext cx="5942012"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20</a:t>
            </a:fld>
            <a:endParaRPr lang="en-US" sz="1200" dirty="0">
              <a:latin typeface="Tahoma" charset="0"/>
            </a:endParaRPr>
          </a:p>
        </p:txBody>
      </p:sp>
      <p:sp>
        <p:nvSpPr>
          <p:cNvPr id="8"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1261544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5090" name="Line 2"/>
          <p:cNvSpPr>
            <a:spLocks noChangeShapeType="1"/>
          </p:cNvSpPr>
          <p:nvPr/>
        </p:nvSpPr>
        <p:spPr bwMode="auto">
          <a:xfrm>
            <a:off x="838200" y="1490663"/>
            <a:ext cx="0" cy="285273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345091" name="Line 3"/>
          <p:cNvSpPr>
            <a:spLocks noChangeShapeType="1"/>
          </p:cNvSpPr>
          <p:nvPr/>
        </p:nvSpPr>
        <p:spPr bwMode="auto">
          <a:xfrm flipH="1">
            <a:off x="828675" y="4333875"/>
            <a:ext cx="7815263" cy="14288"/>
          </a:xfrm>
          <a:prstGeom prst="line">
            <a:avLst/>
          </a:prstGeom>
          <a:noFill/>
          <a:ln w="2857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345092" name="Text Box 4"/>
          <p:cNvSpPr txBox="1">
            <a:spLocks noChangeArrowheads="1"/>
          </p:cNvSpPr>
          <p:nvPr/>
        </p:nvSpPr>
        <p:spPr bwMode="auto">
          <a:xfrm>
            <a:off x="1470025" y="1593850"/>
            <a:ext cx="1868488" cy="92392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i="0" dirty="0">
                <a:solidFill>
                  <a:srgbClr val="FF0000"/>
                </a:solidFill>
                <a:latin typeface="Arial"/>
                <a:cs typeface="Arial"/>
              </a:rPr>
              <a:t>       constant bit </a:t>
            </a:r>
          </a:p>
          <a:p>
            <a:pPr>
              <a:defRPr/>
            </a:pPr>
            <a:r>
              <a:rPr lang="en-US" i="0" dirty="0">
                <a:solidFill>
                  <a:srgbClr val="FF0000"/>
                </a:solidFill>
                <a:latin typeface="Arial"/>
                <a:cs typeface="Arial"/>
              </a:rPr>
              <a:t>               rate</a:t>
            </a:r>
          </a:p>
          <a:p>
            <a:pPr>
              <a:defRPr/>
            </a:pPr>
            <a:r>
              <a:rPr lang="en-US" i="0" dirty="0">
                <a:solidFill>
                  <a:srgbClr val="FF0000"/>
                </a:solidFill>
                <a:latin typeface="Arial"/>
                <a:cs typeface="Arial"/>
              </a:rPr>
              <a:t>transmission</a:t>
            </a:r>
          </a:p>
        </p:txBody>
      </p:sp>
      <p:grpSp>
        <p:nvGrpSpPr>
          <p:cNvPr id="70660" name="Group 5"/>
          <p:cNvGrpSpPr>
            <a:grpSpLocks/>
          </p:cNvGrpSpPr>
          <p:nvPr/>
        </p:nvGrpSpPr>
        <p:grpSpPr bwMode="auto">
          <a:xfrm>
            <a:off x="1219200" y="1820863"/>
            <a:ext cx="2552700" cy="2525712"/>
            <a:chOff x="648" y="1147"/>
            <a:chExt cx="1608" cy="1591"/>
          </a:xfrm>
        </p:grpSpPr>
        <p:grpSp>
          <p:nvGrpSpPr>
            <p:cNvPr id="70759" name="Group 6"/>
            <p:cNvGrpSpPr>
              <a:grpSpLocks/>
            </p:cNvGrpSpPr>
            <p:nvPr/>
          </p:nvGrpSpPr>
          <p:grpSpPr bwMode="auto">
            <a:xfrm>
              <a:off x="648" y="1725"/>
              <a:ext cx="1024" cy="1013"/>
              <a:chOff x="672" y="1071"/>
              <a:chExt cx="1024" cy="1013"/>
            </a:xfrm>
          </p:grpSpPr>
          <p:grpSp>
            <p:nvGrpSpPr>
              <p:cNvPr id="70775" name="Group 7"/>
              <p:cNvGrpSpPr>
                <a:grpSpLocks/>
              </p:cNvGrpSpPr>
              <p:nvPr/>
            </p:nvGrpSpPr>
            <p:grpSpPr bwMode="auto">
              <a:xfrm>
                <a:off x="672" y="1506"/>
                <a:ext cx="583" cy="578"/>
                <a:chOff x="672" y="1486"/>
                <a:chExt cx="583" cy="578"/>
              </a:xfrm>
            </p:grpSpPr>
            <p:grpSp>
              <p:nvGrpSpPr>
                <p:cNvPr id="70786" name="Group 8"/>
                <p:cNvGrpSpPr>
                  <a:grpSpLocks/>
                </p:cNvGrpSpPr>
                <p:nvPr/>
              </p:nvGrpSpPr>
              <p:grpSpPr bwMode="auto">
                <a:xfrm>
                  <a:off x="672" y="1776"/>
                  <a:ext cx="291" cy="288"/>
                  <a:chOff x="672" y="1776"/>
                  <a:chExt cx="291" cy="288"/>
                </a:xfrm>
              </p:grpSpPr>
              <p:grpSp>
                <p:nvGrpSpPr>
                  <p:cNvPr id="70794" name="Group 9"/>
                  <p:cNvGrpSpPr>
                    <a:grpSpLocks/>
                  </p:cNvGrpSpPr>
                  <p:nvPr/>
                </p:nvGrpSpPr>
                <p:grpSpPr bwMode="auto">
                  <a:xfrm>
                    <a:off x="672" y="1920"/>
                    <a:ext cx="145" cy="144"/>
                    <a:chOff x="672" y="1920"/>
                    <a:chExt cx="145" cy="144"/>
                  </a:xfrm>
                </p:grpSpPr>
                <p:sp>
                  <p:nvSpPr>
                    <p:cNvPr id="345098" name="Line 10"/>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345099" name="Line 11"/>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70795" name="Group 12"/>
                  <p:cNvGrpSpPr>
                    <a:grpSpLocks/>
                  </p:cNvGrpSpPr>
                  <p:nvPr/>
                </p:nvGrpSpPr>
                <p:grpSpPr bwMode="auto">
                  <a:xfrm>
                    <a:off x="818" y="1776"/>
                    <a:ext cx="145" cy="144"/>
                    <a:chOff x="672" y="1920"/>
                    <a:chExt cx="145" cy="144"/>
                  </a:xfrm>
                </p:grpSpPr>
                <p:sp>
                  <p:nvSpPr>
                    <p:cNvPr id="345101" name="Line 13"/>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345102" name="Line 14"/>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grpSp>
              <p:nvGrpSpPr>
                <p:cNvPr id="70787" name="Group 15"/>
                <p:cNvGrpSpPr>
                  <a:grpSpLocks/>
                </p:cNvGrpSpPr>
                <p:nvPr/>
              </p:nvGrpSpPr>
              <p:grpSpPr bwMode="auto">
                <a:xfrm>
                  <a:off x="964" y="1486"/>
                  <a:ext cx="291" cy="288"/>
                  <a:chOff x="672" y="1776"/>
                  <a:chExt cx="291" cy="288"/>
                </a:xfrm>
              </p:grpSpPr>
              <p:grpSp>
                <p:nvGrpSpPr>
                  <p:cNvPr id="70788" name="Group 16"/>
                  <p:cNvGrpSpPr>
                    <a:grpSpLocks/>
                  </p:cNvGrpSpPr>
                  <p:nvPr/>
                </p:nvGrpSpPr>
                <p:grpSpPr bwMode="auto">
                  <a:xfrm>
                    <a:off x="672" y="1920"/>
                    <a:ext cx="145" cy="144"/>
                    <a:chOff x="672" y="1920"/>
                    <a:chExt cx="145" cy="144"/>
                  </a:xfrm>
                </p:grpSpPr>
                <p:sp>
                  <p:nvSpPr>
                    <p:cNvPr id="345105" name="Line 17"/>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345106" name="Line 18"/>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70789" name="Group 19"/>
                  <p:cNvGrpSpPr>
                    <a:grpSpLocks/>
                  </p:cNvGrpSpPr>
                  <p:nvPr/>
                </p:nvGrpSpPr>
                <p:grpSpPr bwMode="auto">
                  <a:xfrm>
                    <a:off x="818" y="1776"/>
                    <a:ext cx="145" cy="144"/>
                    <a:chOff x="672" y="1920"/>
                    <a:chExt cx="145" cy="144"/>
                  </a:xfrm>
                </p:grpSpPr>
                <p:sp>
                  <p:nvSpPr>
                    <p:cNvPr id="345108" name="Line 20"/>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345109" name="Line 21"/>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grpSp>
          <p:grpSp>
            <p:nvGrpSpPr>
              <p:cNvPr id="70776" name="Group 22"/>
              <p:cNvGrpSpPr>
                <a:grpSpLocks/>
              </p:cNvGrpSpPr>
              <p:nvPr/>
            </p:nvGrpSpPr>
            <p:grpSpPr bwMode="auto">
              <a:xfrm>
                <a:off x="1259" y="1217"/>
                <a:ext cx="291" cy="288"/>
                <a:chOff x="672" y="1776"/>
                <a:chExt cx="291" cy="288"/>
              </a:xfrm>
            </p:grpSpPr>
            <p:grpSp>
              <p:nvGrpSpPr>
                <p:cNvPr id="70780" name="Group 23"/>
                <p:cNvGrpSpPr>
                  <a:grpSpLocks/>
                </p:cNvGrpSpPr>
                <p:nvPr/>
              </p:nvGrpSpPr>
              <p:grpSpPr bwMode="auto">
                <a:xfrm>
                  <a:off x="672" y="1920"/>
                  <a:ext cx="145" cy="144"/>
                  <a:chOff x="672" y="1920"/>
                  <a:chExt cx="145" cy="144"/>
                </a:xfrm>
              </p:grpSpPr>
              <p:sp>
                <p:nvSpPr>
                  <p:cNvPr id="345112" name="Line 24"/>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345113" name="Line 25"/>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70781" name="Group 26"/>
                <p:cNvGrpSpPr>
                  <a:grpSpLocks/>
                </p:cNvGrpSpPr>
                <p:nvPr/>
              </p:nvGrpSpPr>
              <p:grpSpPr bwMode="auto">
                <a:xfrm>
                  <a:off x="818" y="1776"/>
                  <a:ext cx="145" cy="144"/>
                  <a:chOff x="672" y="1920"/>
                  <a:chExt cx="145" cy="144"/>
                </a:xfrm>
              </p:grpSpPr>
              <p:sp>
                <p:nvSpPr>
                  <p:cNvPr id="345115" name="Line 27"/>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345116" name="Line 28"/>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grpSp>
            <p:nvGrpSpPr>
              <p:cNvPr id="70777" name="Group 29"/>
              <p:cNvGrpSpPr>
                <a:grpSpLocks/>
              </p:cNvGrpSpPr>
              <p:nvPr/>
            </p:nvGrpSpPr>
            <p:grpSpPr bwMode="auto">
              <a:xfrm>
                <a:off x="1551" y="1071"/>
                <a:ext cx="145" cy="144"/>
                <a:chOff x="672" y="1920"/>
                <a:chExt cx="145" cy="144"/>
              </a:xfrm>
            </p:grpSpPr>
            <p:sp>
              <p:nvSpPr>
                <p:cNvPr id="345118" name="Line 30"/>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345119" name="Line 31"/>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grpSp>
          <p:nvGrpSpPr>
            <p:cNvPr id="70760" name="Group 32"/>
            <p:cNvGrpSpPr>
              <a:grpSpLocks/>
            </p:cNvGrpSpPr>
            <p:nvPr/>
          </p:nvGrpSpPr>
          <p:grpSpPr bwMode="auto">
            <a:xfrm>
              <a:off x="1673" y="1147"/>
              <a:ext cx="583" cy="578"/>
              <a:chOff x="672" y="1486"/>
              <a:chExt cx="583" cy="578"/>
            </a:xfrm>
          </p:grpSpPr>
          <p:grpSp>
            <p:nvGrpSpPr>
              <p:cNvPr id="70761" name="Group 33"/>
              <p:cNvGrpSpPr>
                <a:grpSpLocks/>
              </p:cNvGrpSpPr>
              <p:nvPr/>
            </p:nvGrpSpPr>
            <p:grpSpPr bwMode="auto">
              <a:xfrm>
                <a:off x="672" y="1776"/>
                <a:ext cx="291" cy="288"/>
                <a:chOff x="672" y="1776"/>
                <a:chExt cx="291" cy="288"/>
              </a:xfrm>
            </p:grpSpPr>
            <p:grpSp>
              <p:nvGrpSpPr>
                <p:cNvPr id="70769" name="Group 34"/>
                <p:cNvGrpSpPr>
                  <a:grpSpLocks/>
                </p:cNvGrpSpPr>
                <p:nvPr/>
              </p:nvGrpSpPr>
              <p:grpSpPr bwMode="auto">
                <a:xfrm>
                  <a:off x="672" y="1920"/>
                  <a:ext cx="145" cy="144"/>
                  <a:chOff x="672" y="1920"/>
                  <a:chExt cx="145" cy="144"/>
                </a:xfrm>
              </p:grpSpPr>
              <p:sp>
                <p:nvSpPr>
                  <p:cNvPr id="345123" name="Line 35"/>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345124" name="Line 36"/>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70770" name="Group 37"/>
                <p:cNvGrpSpPr>
                  <a:grpSpLocks/>
                </p:cNvGrpSpPr>
                <p:nvPr/>
              </p:nvGrpSpPr>
              <p:grpSpPr bwMode="auto">
                <a:xfrm>
                  <a:off x="818" y="1776"/>
                  <a:ext cx="145" cy="144"/>
                  <a:chOff x="672" y="1920"/>
                  <a:chExt cx="145" cy="144"/>
                </a:xfrm>
              </p:grpSpPr>
              <p:sp>
                <p:nvSpPr>
                  <p:cNvPr id="345126" name="Line 38"/>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345127" name="Line 39"/>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grpSp>
            <p:nvGrpSpPr>
              <p:cNvPr id="70762" name="Group 40"/>
              <p:cNvGrpSpPr>
                <a:grpSpLocks/>
              </p:cNvGrpSpPr>
              <p:nvPr/>
            </p:nvGrpSpPr>
            <p:grpSpPr bwMode="auto">
              <a:xfrm>
                <a:off x="964" y="1486"/>
                <a:ext cx="291" cy="288"/>
                <a:chOff x="672" y="1776"/>
                <a:chExt cx="291" cy="288"/>
              </a:xfrm>
            </p:grpSpPr>
            <p:grpSp>
              <p:nvGrpSpPr>
                <p:cNvPr id="70763" name="Group 41"/>
                <p:cNvGrpSpPr>
                  <a:grpSpLocks/>
                </p:cNvGrpSpPr>
                <p:nvPr/>
              </p:nvGrpSpPr>
              <p:grpSpPr bwMode="auto">
                <a:xfrm>
                  <a:off x="672" y="1920"/>
                  <a:ext cx="145" cy="144"/>
                  <a:chOff x="672" y="1920"/>
                  <a:chExt cx="145" cy="144"/>
                </a:xfrm>
              </p:grpSpPr>
              <p:sp>
                <p:nvSpPr>
                  <p:cNvPr id="345130" name="Line 42"/>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345131" name="Line 43"/>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70764" name="Group 44"/>
                <p:cNvGrpSpPr>
                  <a:grpSpLocks/>
                </p:cNvGrpSpPr>
                <p:nvPr/>
              </p:nvGrpSpPr>
              <p:grpSpPr bwMode="auto">
                <a:xfrm>
                  <a:off x="818" y="1776"/>
                  <a:ext cx="145" cy="144"/>
                  <a:chOff x="672" y="1920"/>
                  <a:chExt cx="145" cy="144"/>
                </a:xfrm>
              </p:grpSpPr>
              <p:sp>
                <p:nvSpPr>
                  <p:cNvPr id="345133" name="Line 45"/>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345134" name="Line 46"/>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grpSp>
      </p:grpSp>
      <p:sp>
        <p:nvSpPr>
          <p:cNvPr id="345135" name="Text Box 47"/>
          <p:cNvSpPr txBox="1">
            <a:spLocks noChangeArrowheads="1"/>
          </p:cNvSpPr>
          <p:nvPr/>
        </p:nvSpPr>
        <p:spPr bwMode="auto">
          <a:xfrm rot="-5433387">
            <a:off x="-412750" y="2638426"/>
            <a:ext cx="1957387"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i="0" dirty="0">
                <a:latin typeface="Arial"/>
                <a:cs typeface="Arial"/>
              </a:rPr>
              <a:t>Cumulative data</a:t>
            </a:r>
          </a:p>
        </p:txBody>
      </p:sp>
      <p:sp>
        <p:nvSpPr>
          <p:cNvPr id="345136" name="Text Box 48"/>
          <p:cNvSpPr txBox="1">
            <a:spLocks noChangeArrowheads="1"/>
          </p:cNvSpPr>
          <p:nvPr/>
        </p:nvSpPr>
        <p:spPr bwMode="auto">
          <a:xfrm>
            <a:off x="8099425" y="4356100"/>
            <a:ext cx="620713" cy="3698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i="0" dirty="0">
                <a:latin typeface="Arial"/>
                <a:cs typeface="Arial"/>
              </a:rPr>
              <a:t>time</a:t>
            </a:r>
          </a:p>
        </p:txBody>
      </p:sp>
      <p:grpSp>
        <p:nvGrpSpPr>
          <p:cNvPr id="345137" name="Group 49"/>
          <p:cNvGrpSpPr>
            <a:grpSpLocks/>
          </p:cNvGrpSpPr>
          <p:nvPr/>
        </p:nvGrpSpPr>
        <p:grpSpPr bwMode="auto">
          <a:xfrm>
            <a:off x="2495550" y="1835150"/>
            <a:ext cx="3500438" cy="2520950"/>
            <a:chOff x="1572" y="1156"/>
            <a:chExt cx="2205" cy="1588"/>
          </a:xfrm>
        </p:grpSpPr>
        <p:grpSp>
          <p:nvGrpSpPr>
            <p:cNvPr id="70719" name="Group 50"/>
            <p:cNvGrpSpPr>
              <a:grpSpLocks/>
            </p:cNvGrpSpPr>
            <p:nvPr/>
          </p:nvGrpSpPr>
          <p:grpSpPr bwMode="auto">
            <a:xfrm>
              <a:off x="1938" y="1156"/>
              <a:ext cx="1839" cy="1588"/>
              <a:chOff x="1938" y="1156"/>
              <a:chExt cx="1839" cy="1588"/>
            </a:xfrm>
          </p:grpSpPr>
          <p:grpSp>
            <p:nvGrpSpPr>
              <p:cNvPr id="70723" name="Group 51"/>
              <p:cNvGrpSpPr>
                <a:grpSpLocks/>
              </p:cNvGrpSpPr>
              <p:nvPr/>
            </p:nvGrpSpPr>
            <p:grpSpPr bwMode="auto">
              <a:xfrm>
                <a:off x="1938" y="2600"/>
                <a:ext cx="319" cy="144"/>
                <a:chOff x="672" y="1920"/>
                <a:chExt cx="145" cy="144"/>
              </a:xfrm>
            </p:grpSpPr>
            <p:sp>
              <p:nvSpPr>
                <p:cNvPr id="345140" name="Line 52"/>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345141" name="Line 53"/>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70724" name="Group 54"/>
              <p:cNvGrpSpPr>
                <a:grpSpLocks/>
              </p:cNvGrpSpPr>
              <p:nvPr/>
            </p:nvGrpSpPr>
            <p:grpSpPr bwMode="auto">
              <a:xfrm>
                <a:off x="2252" y="2456"/>
                <a:ext cx="73" cy="144"/>
                <a:chOff x="672" y="1920"/>
                <a:chExt cx="145" cy="144"/>
              </a:xfrm>
            </p:grpSpPr>
            <p:sp>
              <p:nvSpPr>
                <p:cNvPr id="345143" name="Line 55"/>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345144" name="Line 56"/>
                <p:cNvSpPr>
                  <a:spLocks noChangeShapeType="1"/>
                </p:cNvSpPr>
                <p:nvPr/>
              </p:nvSpPr>
              <p:spPr bwMode="auto">
                <a:xfrm rot="5400000">
                  <a:off x="745" y="1849"/>
                  <a:ext cx="0" cy="141"/>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70725" name="Group 57"/>
              <p:cNvGrpSpPr>
                <a:grpSpLocks/>
              </p:cNvGrpSpPr>
              <p:nvPr/>
            </p:nvGrpSpPr>
            <p:grpSpPr bwMode="auto">
              <a:xfrm>
                <a:off x="2317" y="2169"/>
                <a:ext cx="126" cy="288"/>
                <a:chOff x="672" y="1776"/>
                <a:chExt cx="291" cy="288"/>
              </a:xfrm>
            </p:grpSpPr>
            <p:grpSp>
              <p:nvGrpSpPr>
                <p:cNvPr id="70749" name="Group 58"/>
                <p:cNvGrpSpPr>
                  <a:grpSpLocks/>
                </p:cNvGrpSpPr>
                <p:nvPr/>
              </p:nvGrpSpPr>
              <p:grpSpPr bwMode="auto">
                <a:xfrm>
                  <a:off x="672" y="1920"/>
                  <a:ext cx="145" cy="144"/>
                  <a:chOff x="672" y="1920"/>
                  <a:chExt cx="145" cy="144"/>
                </a:xfrm>
              </p:grpSpPr>
              <p:sp>
                <p:nvSpPr>
                  <p:cNvPr id="345147" name="Line 59"/>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345148" name="Line 60"/>
                  <p:cNvSpPr>
                    <a:spLocks noChangeShapeType="1"/>
                  </p:cNvSpPr>
                  <p:nvPr/>
                </p:nvSpPr>
                <p:spPr bwMode="auto">
                  <a:xfrm rot="5400000">
                    <a:off x="745" y="1847"/>
                    <a:ext cx="0" cy="14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70750" name="Group 61"/>
                <p:cNvGrpSpPr>
                  <a:grpSpLocks/>
                </p:cNvGrpSpPr>
                <p:nvPr/>
              </p:nvGrpSpPr>
              <p:grpSpPr bwMode="auto">
                <a:xfrm>
                  <a:off x="818" y="1776"/>
                  <a:ext cx="145" cy="144"/>
                  <a:chOff x="672" y="1920"/>
                  <a:chExt cx="145" cy="144"/>
                </a:xfrm>
              </p:grpSpPr>
              <p:sp>
                <p:nvSpPr>
                  <p:cNvPr id="345150" name="Line 62"/>
                  <p:cNvSpPr>
                    <a:spLocks noChangeShapeType="1"/>
                  </p:cNvSpPr>
                  <p:nvPr/>
                </p:nvSpPr>
                <p:spPr bwMode="auto">
                  <a:xfrm>
                    <a:off x="671"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345151" name="Line 63"/>
                  <p:cNvSpPr>
                    <a:spLocks noChangeShapeType="1"/>
                  </p:cNvSpPr>
                  <p:nvPr/>
                </p:nvSpPr>
                <p:spPr bwMode="auto">
                  <a:xfrm rot="5400000">
                    <a:off x="744" y="1847"/>
                    <a:ext cx="0" cy="146"/>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grpSp>
            <p:nvGrpSpPr>
              <p:cNvPr id="70726" name="Group 64"/>
              <p:cNvGrpSpPr>
                <a:grpSpLocks/>
              </p:cNvGrpSpPr>
              <p:nvPr/>
            </p:nvGrpSpPr>
            <p:grpSpPr bwMode="auto">
              <a:xfrm>
                <a:off x="2441" y="1877"/>
                <a:ext cx="609" cy="288"/>
                <a:chOff x="672" y="1776"/>
                <a:chExt cx="291" cy="288"/>
              </a:xfrm>
            </p:grpSpPr>
            <p:grpSp>
              <p:nvGrpSpPr>
                <p:cNvPr id="70743" name="Group 65"/>
                <p:cNvGrpSpPr>
                  <a:grpSpLocks/>
                </p:cNvGrpSpPr>
                <p:nvPr/>
              </p:nvGrpSpPr>
              <p:grpSpPr bwMode="auto">
                <a:xfrm>
                  <a:off x="672" y="1920"/>
                  <a:ext cx="145" cy="144"/>
                  <a:chOff x="672" y="1920"/>
                  <a:chExt cx="145" cy="144"/>
                </a:xfrm>
              </p:grpSpPr>
              <p:sp>
                <p:nvSpPr>
                  <p:cNvPr id="345154" name="Line 66"/>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345155" name="Line 67"/>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70744" name="Group 68"/>
                <p:cNvGrpSpPr>
                  <a:grpSpLocks/>
                </p:cNvGrpSpPr>
                <p:nvPr/>
              </p:nvGrpSpPr>
              <p:grpSpPr bwMode="auto">
                <a:xfrm>
                  <a:off x="818" y="1776"/>
                  <a:ext cx="145" cy="144"/>
                  <a:chOff x="672" y="1920"/>
                  <a:chExt cx="145" cy="144"/>
                </a:xfrm>
              </p:grpSpPr>
              <p:sp>
                <p:nvSpPr>
                  <p:cNvPr id="345157" name="Line 69"/>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345158" name="Line 70"/>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grpSp>
            <p:nvGrpSpPr>
              <p:cNvPr id="70727" name="Group 71"/>
              <p:cNvGrpSpPr>
                <a:grpSpLocks/>
              </p:cNvGrpSpPr>
              <p:nvPr/>
            </p:nvGrpSpPr>
            <p:grpSpPr bwMode="auto">
              <a:xfrm>
                <a:off x="3045" y="1740"/>
                <a:ext cx="52" cy="144"/>
                <a:chOff x="672" y="1920"/>
                <a:chExt cx="145" cy="144"/>
              </a:xfrm>
            </p:grpSpPr>
            <p:sp>
              <p:nvSpPr>
                <p:cNvPr id="345160" name="Line 72"/>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345161" name="Line 73"/>
                <p:cNvSpPr>
                  <a:spLocks noChangeShapeType="1"/>
                </p:cNvSpPr>
                <p:nvPr/>
              </p:nvSpPr>
              <p:spPr bwMode="auto">
                <a:xfrm rot="5400000">
                  <a:off x="745" y="1849"/>
                  <a:ext cx="0" cy="14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70728" name="Group 74"/>
              <p:cNvGrpSpPr>
                <a:grpSpLocks/>
              </p:cNvGrpSpPr>
              <p:nvPr/>
            </p:nvGrpSpPr>
            <p:grpSpPr bwMode="auto">
              <a:xfrm>
                <a:off x="3092" y="1590"/>
                <a:ext cx="469" cy="144"/>
                <a:chOff x="672" y="1920"/>
                <a:chExt cx="145" cy="144"/>
              </a:xfrm>
            </p:grpSpPr>
            <p:sp>
              <p:nvSpPr>
                <p:cNvPr id="345163" name="Line 75"/>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345164" name="Line 76"/>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70729" name="Group 77"/>
              <p:cNvGrpSpPr>
                <a:grpSpLocks/>
              </p:cNvGrpSpPr>
              <p:nvPr/>
            </p:nvGrpSpPr>
            <p:grpSpPr bwMode="auto">
              <a:xfrm>
                <a:off x="3550" y="1446"/>
                <a:ext cx="145" cy="144"/>
                <a:chOff x="672" y="1920"/>
                <a:chExt cx="145" cy="144"/>
              </a:xfrm>
            </p:grpSpPr>
            <p:sp>
              <p:nvSpPr>
                <p:cNvPr id="345166" name="Line 78"/>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345167" name="Line 79"/>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70730" name="Group 80"/>
              <p:cNvGrpSpPr>
                <a:grpSpLocks/>
              </p:cNvGrpSpPr>
              <p:nvPr/>
            </p:nvGrpSpPr>
            <p:grpSpPr bwMode="auto">
              <a:xfrm>
                <a:off x="3690" y="1156"/>
                <a:ext cx="87" cy="288"/>
                <a:chOff x="672" y="1776"/>
                <a:chExt cx="291" cy="288"/>
              </a:xfrm>
            </p:grpSpPr>
            <p:grpSp>
              <p:nvGrpSpPr>
                <p:cNvPr id="70731" name="Group 81"/>
                <p:cNvGrpSpPr>
                  <a:grpSpLocks/>
                </p:cNvGrpSpPr>
                <p:nvPr/>
              </p:nvGrpSpPr>
              <p:grpSpPr bwMode="auto">
                <a:xfrm>
                  <a:off x="672" y="1920"/>
                  <a:ext cx="145" cy="144"/>
                  <a:chOff x="672" y="1920"/>
                  <a:chExt cx="145" cy="144"/>
                </a:xfrm>
              </p:grpSpPr>
              <p:sp>
                <p:nvSpPr>
                  <p:cNvPr id="345170" name="Line 82"/>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345171" name="Line 83"/>
                  <p:cNvSpPr>
                    <a:spLocks noChangeShapeType="1"/>
                  </p:cNvSpPr>
                  <p:nvPr/>
                </p:nvSpPr>
                <p:spPr bwMode="auto">
                  <a:xfrm rot="5400000">
                    <a:off x="744" y="1848"/>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70732" name="Group 84"/>
                <p:cNvGrpSpPr>
                  <a:grpSpLocks/>
                </p:cNvGrpSpPr>
                <p:nvPr/>
              </p:nvGrpSpPr>
              <p:grpSpPr bwMode="auto">
                <a:xfrm>
                  <a:off x="818" y="1776"/>
                  <a:ext cx="145" cy="144"/>
                  <a:chOff x="672" y="1920"/>
                  <a:chExt cx="145" cy="144"/>
                </a:xfrm>
              </p:grpSpPr>
              <p:sp>
                <p:nvSpPr>
                  <p:cNvPr id="345173" name="Line 85"/>
                  <p:cNvSpPr>
                    <a:spLocks noChangeShapeType="1"/>
                  </p:cNvSpPr>
                  <p:nvPr/>
                </p:nvSpPr>
                <p:spPr bwMode="auto">
                  <a:xfrm>
                    <a:off x="673"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345174" name="Line 86"/>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grpSp>
        <p:sp>
          <p:nvSpPr>
            <p:cNvPr id="345175" name="Text Box 87"/>
            <p:cNvSpPr txBox="1">
              <a:spLocks noChangeArrowheads="1"/>
            </p:cNvSpPr>
            <p:nvPr/>
          </p:nvSpPr>
          <p:spPr bwMode="auto">
            <a:xfrm>
              <a:off x="1753" y="1724"/>
              <a:ext cx="634" cy="75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9050">
                  <a:solidFill>
                    <a:schemeClr val="tx1"/>
                  </a:solidFill>
                  <a:prstDash val="sysDot"/>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i="0" dirty="0">
                  <a:latin typeface="Arial"/>
                  <a:cs typeface="Arial"/>
                </a:rPr>
                <a:t>variable</a:t>
              </a:r>
            </a:p>
            <a:p>
              <a:pPr algn="ctr">
                <a:defRPr/>
              </a:pPr>
              <a:r>
                <a:rPr lang="en-US" i="0" dirty="0">
                  <a:latin typeface="Arial"/>
                  <a:cs typeface="Arial"/>
                </a:rPr>
                <a:t>network</a:t>
              </a:r>
            </a:p>
            <a:p>
              <a:pPr algn="ctr">
                <a:defRPr/>
              </a:pPr>
              <a:r>
                <a:rPr lang="en-US" i="0" dirty="0">
                  <a:latin typeface="Arial"/>
                  <a:cs typeface="Arial"/>
                </a:rPr>
                <a:t>delay</a:t>
              </a:r>
            </a:p>
            <a:p>
              <a:pPr algn="ctr">
                <a:defRPr/>
              </a:pPr>
              <a:r>
                <a:rPr lang="en-US" i="0" dirty="0">
                  <a:solidFill>
                    <a:srgbClr val="FF0000"/>
                  </a:solidFill>
                  <a:latin typeface="Arial"/>
                  <a:cs typeface="Arial"/>
                </a:rPr>
                <a:t>(jitter)</a:t>
              </a:r>
              <a:endParaRPr lang="en-US" i="0" dirty="0">
                <a:latin typeface="Arial"/>
                <a:cs typeface="Arial"/>
              </a:endParaRPr>
            </a:p>
          </p:txBody>
        </p:sp>
        <p:sp>
          <p:nvSpPr>
            <p:cNvPr id="345176" name="Line 88"/>
            <p:cNvSpPr>
              <a:spLocks noChangeShapeType="1"/>
            </p:cNvSpPr>
            <p:nvPr/>
          </p:nvSpPr>
          <p:spPr bwMode="auto">
            <a:xfrm>
              <a:off x="1572" y="1938"/>
              <a:ext cx="1098" cy="0"/>
            </a:xfrm>
            <a:prstGeom prst="line">
              <a:avLst/>
            </a:prstGeom>
            <a:noFill/>
            <a:ln w="19050">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345177" name="Text Box 89"/>
            <p:cNvSpPr txBox="1">
              <a:spLocks noChangeArrowheads="1"/>
            </p:cNvSpPr>
            <p:nvPr/>
          </p:nvSpPr>
          <p:spPr bwMode="auto">
            <a:xfrm>
              <a:off x="2812" y="1196"/>
              <a:ext cx="714" cy="40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defRPr/>
              </a:pPr>
              <a:r>
                <a:rPr lang="en-US" i="0" dirty="0">
                  <a:latin typeface="Arial"/>
                  <a:cs typeface="Arial"/>
                </a:rPr>
                <a:t>client</a:t>
              </a:r>
            </a:p>
            <a:p>
              <a:pPr algn="r">
                <a:defRPr/>
              </a:pPr>
              <a:r>
                <a:rPr lang="en-US" i="0" dirty="0">
                  <a:latin typeface="Arial"/>
                  <a:cs typeface="Arial"/>
                </a:rPr>
                <a:t>reception</a:t>
              </a:r>
            </a:p>
          </p:txBody>
        </p:sp>
      </p:grpSp>
      <p:grpSp>
        <p:nvGrpSpPr>
          <p:cNvPr id="345178" name="Group 90"/>
          <p:cNvGrpSpPr>
            <a:grpSpLocks/>
          </p:cNvGrpSpPr>
          <p:nvPr/>
        </p:nvGrpSpPr>
        <p:grpSpPr bwMode="auto">
          <a:xfrm>
            <a:off x="2974975" y="1806575"/>
            <a:ext cx="4906963" cy="3209925"/>
            <a:chOff x="1874" y="1138"/>
            <a:chExt cx="3091" cy="2022"/>
          </a:xfrm>
        </p:grpSpPr>
        <p:grpSp>
          <p:nvGrpSpPr>
            <p:cNvPr id="70673" name="Group 91"/>
            <p:cNvGrpSpPr>
              <a:grpSpLocks/>
            </p:cNvGrpSpPr>
            <p:nvPr/>
          </p:nvGrpSpPr>
          <p:grpSpPr bwMode="auto">
            <a:xfrm>
              <a:off x="2784" y="1138"/>
              <a:ext cx="1608" cy="1591"/>
              <a:chOff x="648" y="1147"/>
              <a:chExt cx="1608" cy="1591"/>
            </a:xfrm>
          </p:grpSpPr>
          <p:grpSp>
            <p:nvGrpSpPr>
              <p:cNvPr id="70678" name="Group 92"/>
              <p:cNvGrpSpPr>
                <a:grpSpLocks/>
              </p:cNvGrpSpPr>
              <p:nvPr/>
            </p:nvGrpSpPr>
            <p:grpSpPr bwMode="auto">
              <a:xfrm>
                <a:off x="648" y="1725"/>
                <a:ext cx="1024" cy="1013"/>
                <a:chOff x="672" y="1071"/>
                <a:chExt cx="1024" cy="1013"/>
              </a:xfrm>
            </p:grpSpPr>
            <p:grpSp>
              <p:nvGrpSpPr>
                <p:cNvPr id="70694" name="Group 93"/>
                <p:cNvGrpSpPr>
                  <a:grpSpLocks/>
                </p:cNvGrpSpPr>
                <p:nvPr/>
              </p:nvGrpSpPr>
              <p:grpSpPr bwMode="auto">
                <a:xfrm>
                  <a:off x="672" y="1506"/>
                  <a:ext cx="583" cy="578"/>
                  <a:chOff x="672" y="1486"/>
                  <a:chExt cx="583" cy="578"/>
                </a:xfrm>
              </p:grpSpPr>
              <p:grpSp>
                <p:nvGrpSpPr>
                  <p:cNvPr id="70705" name="Group 94"/>
                  <p:cNvGrpSpPr>
                    <a:grpSpLocks/>
                  </p:cNvGrpSpPr>
                  <p:nvPr/>
                </p:nvGrpSpPr>
                <p:grpSpPr bwMode="auto">
                  <a:xfrm>
                    <a:off x="672" y="1776"/>
                    <a:ext cx="291" cy="288"/>
                    <a:chOff x="672" y="1776"/>
                    <a:chExt cx="291" cy="288"/>
                  </a:xfrm>
                </p:grpSpPr>
                <p:grpSp>
                  <p:nvGrpSpPr>
                    <p:cNvPr id="70713" name="Group 95"/>
                    <p:cNvGrpSpPr>
                      <a:grpSpLocks/>
                    </p:cNvGrpSpPr>
                    <p:nvPr/>
                  </p:nvGrpSpPr>
                  <p:grpSpPr bwMode="auto">
                    <a:xfrm>
                      <a:off x="672" y="1920"/>
                      <a:ext cx="145" cy="144"/>
                      <a:chOff x="672" y="1920"/>
                      <a:chExt cx="145" cy="144"/>
                    </a:xfrm>
                  </p:grpSpPr>
                  <p:sp>
                    <p:nvSpPr>
                      <p:cNvPr id="345184" name="Line 96"/>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345185" name="Line 97"/>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70714" name="Group 98"/>
                    <p:cNvGrpSpPr>
                      <a:grpSpLocks/>
                    </p:cNvGrpSpPr>
                    <p:nvPr/>
                  </p:nvGrpSpPr>
                  <p:grpSpPr bwMode="auto">
                    <a:xfrm>
                      <a:off x="818" y="1776"/>
                      <a:ext cx="145" cy="144"/>
                      <a:chOff x="672" y="1920"/>
                      <a:chExt cx="145" cy="144"/>
                    </a:xfrm>
                  </p:grpSpPr>
                  <p:sp>
                    <p:nvSpPr>
                      <p:cNvPr id="345187" name="Line 99"/>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345188" name="Line 100"/>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grpSp>
                <p:nvGrpSpPr>
                  <p:cNvPr id="70706" name="Group 101"/>
                  <p:cNvGrpSpPr>
                    <a:grpSpLocks/>
                  </p:cNvGrpSpPr>
                  <p:nvPr/>
                </p:nvGrpSpPr>
                <p:grpSpPr bwMode="auto">
                  <a:xfrm>
                    <a:off x="964" y="1486"/>
                    <a:ext cx="291" cy="288"/>
                    <a:chOff x="672" y="1776"/>
                    <a:chExt cx="291" cy="288"/>
                  </a:xfrm>
                </p:grpSpPr>
                <p:grpSp>
                  <p:nvGrpSpPr>
                    <p:cNvPr id="70707" name="Group 102"/>
                    <p:cNvGrpSpPr>
                      <a:grpSpLocks/>
                    </p:cNvGrpSpPr>
                    <p:nvPr/>
                  </p:nvGrpSpPr>
                  <p:grpSpPr bwMode="auto">
                    <a:xfrm>
                      <a:off x="672" y="1920"/>
                      <a:ext cx="145" cy="144"/>
                      <a:chOff x="672" y="1920"/>
                      <a:chExt cx="145" cy="144"/>
                    </a:xfrm>
                  </p:grpSpPr>
                  <p:sp>
                    <p:nvSpPr>
                      <p:cNvPr id="345191" name="Line 103"/>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345192" name="Line 104"/>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70708" name="Group 105"/>
                    <p:cNvGrpSpPr>
                      <a:grpSpLocks/>
                    </p:cNvGrpSpPr>
                    <p:nvPr/>
                  </p:nvGrpSpPr>
                  <p:grpSpPr bwMode="auto">
                    <a:xfrm>
                      <a:off x="818" y="1776"/>
                      <a:ext cx="145" cy="144"/>
                      <a:chOff x="672" y="1920"/>
                      <a:chExt cx="145" cy="144"/>
                    </a:xfrm>
                  </p:grpSpPr>
                  <p:sp>
                    <p:nvSpPr>
                      <p:cNvPr id="345194" name="Line 106"/>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345195" name="Line 107"/>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grpSp>
            <p:grpSp>
              <p:nvGrpSpPr>
                <p:cNvPr id="70695" name="Group 108"/>
                <p:cNvGrpSpPr>
                  <a:grpSpLocks/>
                </p:cNvGrpSpPr>
                <p:nvPr/>
              </p:nvGrpSpPr>
              <p:grpSpPr bwMode="auto">
                <a:xfrm>
                  <a:off x="1259" y="1217"/>
                  <a:ext cx="291" cy="288"/>
                  <a:chOff x="672" y="1776"/>
                  <a:chExt cx="291" cy="288"/>
                </a:xfrm>
              </p:grpSpPr>
              <p:grpSp>
                <p:nvGrpSpPr>
                  <p:cNvPr id="70699" name="Group 109"/>
                  <p:cNvGrpSpPr>
                    <a:grpSpLocks/>
                  </p:cNvGrpSpPr>
                  <p:nvPr/>
                </p:nvGrpSpPr>
                <p:grpSpPr bwMode="auto">
                  <a:xfrm>
                    <a:off x="672" y="1920"/>
                    <a:ext cx="145" cy="144"/>
                    <a:chOff x="672" y="1920"/>
                    <a:chExt cx="145" cy="144"/>
                  </a:xfrm>
                </p:grpSpPr>
                <p:sp>
                  <p:nvSpPr>
                    <p:cNvPr id="345198" name="Line 110"/>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345199" name="Line 111"/>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70700" name="Group 112"/>
                  <p:cNvGrpSpPr>
                    <a:grpSpLocks/>
                  </p:cNvGrpSpPr>
                  <p:nvPr/>
                </p:nvGrpSpPr>
                <p:grpSpPr bwMode="auto">
                  <a:xfrm>
                    <a:off x="818" y="1776"/>
                    <a:ext cx="145" cy="144"/>
                    <a:chOff x="672" y="1920"/>
                    <a:chExt cx="145" cy="144"/>
                  </a:xfrm>
                </p:grpSpPr>
                <p:sp>
                  <p:nvSpPr>
                    <p:cNvPr id="345201" name="Line 113"/>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345202" name="Line 114"/>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grpSp>
              <p:nvGrpSpPr>
                <p:cNvPr id="70696" name="Group 115"/>
                <p:cNvGrpSpPr>
                  <a:grpSpLocks/>
                </p:cNvGrpSpPr>
                <p:nvPr/>
              </p:nvGrpSpPr>
              <p:grpSpPr bwMode="auto">
                <a:xfrm>
                  <a:off x="1551" y="1071"/>
                  <a:ext cx="145" cy="144"/>
                  <a:chOff x="672" y="1920"/>
                  <a:chExt cx="145" cy="144"/>
                </a:xfrm>
              </p:grpSpPr>
              <p:sp>
                <p:nvSpPr>
                  <p:cNvPr id="345204" name="Line 116"/>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345205" name="Line 117"/>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grpSp>
            <p:nvGrpSpPr>
              <p:cNvPr id="70679" name="Group 118"/>
              <p:cNvGrpSpPr>
                <a:grpSpLocks/>
              </p:cNvGrpSpPr>
              <p:nvPr/>
            </p:nvGrpSpPr>
            <p:grpSpPr bwMode="auto">
              <a:xfrm>
                <a:off x="1673" y="1147"/>
                <a:ext cx="583" cy="578"/>
                <a:chOff x="672" y="1486"/>
                <a:chExt cx="583" cy="578"/>
              </a:xfrm>
            </p:grpSpPr>
            <p:grpSp>
              <p:nvGrpSpPr>
                <p:cNvPr id="70680" name="Group 119"/>
                <p:cNvGrpSpPr>
                  <a:grpSpLocks/>
                </p:cNvGrpSpPr>
                <p:nvPr/>
              </p:nvGrpSpPr>
              <p:grpSpPr bwMode="auto">
                <a:xfrm>
                  <a:off x="672" y="1776"/>
                  <a:ext cx="291" cy="288"/>
                  <a:chOff x="672" y="1776"/>
                  <a:chExt cx="291" cy="288"/>
                </a:xfrm>
              </p:grpSpPr>
              <p:grpSp>
                <p:nvGrpSpPr>
                  <p:cNvPr id="70688" name="Group 120"/>
                  <p:cNvGrpSpPr>
                    <a:grpSpLocks/>
                  </p:cNvGrpSpPr>
                  <p:nvPr/>
                </p:nvGrpSpPr>
                <p:grpSpPr bwMode="auto">
                  <a:xfrm>
                    <a:off x="672" y="1920"/>
                    <a:ext cx="145" cy="144"/>
                    <a:chOff x="672" y="1920"/>
                    <a:chExt cx="145" cy="144"/>
                  </a:xfrm>
                </p:grpSpPr>
                <p:sp>
                  <p:nvSpPr>
                    <p:cNvPr id="345209" name="Line 121"/>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345210" name="Line 122"/>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70689" name="Group 123"/>
                  <p:cNvGrpSpPr>
                    <a:grpSpLocks/>
                  </p:cNvGrpSpPr>
                  <p:nvPr/>
                </p:nvGrpSpPr>
                <p:grpSpPr bwMode="auto">
                  <a:xfrm>
                    <a:off x="818" y="1776"/>
                    <a:ext cx="145" cy="144"/>
                    <a:chOff x="672" y="1920"/>
                    <a:chExt cx="145" cy="144"/>
                  </a:xfrm>
                </p:grpSpPr>
                <p:sp>
                  <p:nvSpPr>
                    <p:cNvPr id="345212" name="Line 124"/>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345213" name="Line 125"/>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grpSp>
              <p:nvGrpSpPr>
                <p:cNvPr id="70681" name="Group 126"/>
                <p:cNvGrpSpPr>
                  <a:grpSpLocks/>
                </p:cNvGrpSpPr>
                <p:nvPr/>
              </p:nvGrpSpPr>
              <p:grpSpPr bwMode="auto">
                <a:xfrm>
                  <a:off x="964" y="1486"/>
                  <a:ext cx="291" cy="288"/>
                  <a:chOff x="672" y="1776"/>
                  <a:chExt cx="291" cy="288"/>
                </a:xfrm>
              </p:grpSpPr>
              <p:grpSp>
                <p:nvGrpSpPr>
                  <p:cNvPr id="70682" name="Group 127"/>
                  <p:cNvGrpSpPr>
                    <a:grpSpLocks/>
                  </p:cNvGrpSpPr>
                  <p:nvPr/>
                </p:nvGrpSpPr>
                <p:grpSpPr bwMode="auto">
                  <a:xfrm>
                    <a:off x="672" y="1920"/>
                    <a:ext cx="145" cy="144"/>
                    <a:chOff x="672" y="1920"/>
                    <a:chExt cx="145" cy="144"/>
                  </a:xfrm>
                </p:grpSpPr>
                <p:sp>
                  <p:nvSpPr>
                    <p:cNvPr id="345216" name="Line 128"/>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345217" name="Line 129"/>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70683" name="Group 130"/>
                  <p:cNvGrpSpPr>
                    <a:grpSpLocks/>
                  </p:cNvGrpSpPr>
                  <p:nvPr/>
                </p:nvGrpSpPr>
                <p:grpSpPr bwMode="auto">
                  <a:xfrm>
                    <a:off x="818" y="1776"/>
                    <a:ext cx="145" cy="144"/>
                    <a:chOff x="672" y="1920"/>
                    <a:chExt cx="145" cy="144"/>
                  </a:xfrm>
                </p:grpSpPr>
                <p:sp>
                  <p:nvSpPr>
                    <p:cNvPr id="345219" name="Line 131"/>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345220" name="Line 132"/>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grpSp>
        </p:grpSp>
        <p:sp>
          <p:nvSpPr>
            <p:cNvPr id="345221" name="Text Box 133"/>
            <p:cNvSpPr txBox="1">
              <a:spLocks noChangeArrowheads="1"/>
            </p:cNvSpPr>
            <p:nvPr/>
          </p:nvSpPr>
          <p:spPr bwMode="auto">
            <a:xfrm>
              <a:off x="3788" y="1250"/>
              <a:ext cx="1177" cy="58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i="0" dirty="0">
                  <a:solidFill>
                    <a:srgbClr val="FF0000"/>
                  </a:solidFill>
                  <a:latin typeface="Arial"/>
                  <a:cs typeface="Arial"/>
                </a:rPr>
                <a:t>       </a:t>
              </a:r>
              <a:r>
                <a:rPr lang="en-US" i="0" dirty="0">
                  <a:solidFill>
                    <a:srgbClr val="000099"/>
                  </a:solidFill>
                  <a:latin typeface="Arial"/>
                  <a:cs typeface="Arial"/>
                </a:rPr>
                <a:t>constant bit </a:t>
              </a:r>
            </a:p>
            <a:p>
              <a:pPr>
                <a:defRPr/>
              </a:pPr>
              <a:r>
                <a:rPr lang="en-US" i="0" dirty="0">
                  <a:solidFill>
                    <a:srgbClr val="000099"/>
                  </a:solidFill>
                  <a:latin typeface="Arial"/>
                  <a:cs typeface="Arial"/>
                </a:rPr>
                <a:t>     rate playout</a:t>
              </a:r>
            </a:p>
            <a:p>
              <a:pPr>
                <a:defRPr/>
              </a:pPr>
              <a:r>
                <a:rPr lang="en-US" i="0" dirty="0">
                  <a:solidFill>
                    <a:srgbClr val="000099"/>
                  </a:solidFill>
                  <a:latin typeface="Arial"/>
                  <a:cs typeface="Arial"/>
                </a:rPr>
                <a:t> at client</a:t>
              </a:r>
            </a:p>
          </p:txBody>
        </p:sp>
        <p:grpSp>
          <p:nvGrpSpPr>
            <p:cNvPr id="70675" name="Group 134"/>
            <p:cNvGrpSpPr>
              <a:grpSpLocks/>
            </p:cNvGrpSpPr>
            <p:nvPr/>
          </p:nvGrpSpPr>
          <p:grpSpPr bwMode="auto">
            <a:xfrm>
              <a:off x="1874" y="2756"/>
              <a:ext cx="1059" cy="404"/>
              <a:chOff x="1874" y="2756"/>
              <a:chExt cx="1059" cy="404"/>
            </a:xfrm>
          </p:grpSpPr>
          <p:sp>
            <p:nvSpPr>
              <p:cNvPr id="345223" name="Text Box 135"/>
              <p:cNvSpPr txBox="1">
                <a:spLocks noChangeArrowheads="1"/>
              </p:cNvSpPr>
              <p:nvPr/>
            </p:nvSpPr>
            <p:spPr bwMode="auto">
              <a:xfrm>
                <a:off x="1874" y="2756"/>
                <a:ext cx="1059" cy="40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i="0" dirty="0">
                    <a:solidFill>
                      <a:srgbClr val="000099"/>
                    </a:solidFill>
                    <a:latin typeface="Arial"/>
                    <a:cs typeface="Arial"/>
                  </a:rPr>
                  <a:t>client playout</a:t>
                </a:r>
              </a:p>
              <a:p>
                <a:pPr algn="ctr">
                  <a:defRPr/>
                </a:pPr>
                <a:r>
                  <a:rPr lang="en-US" i="0" dirty="0">
                    <a:solidFill>
                      <a:srgbClr val="000099"/>
                    </a:solidFill>
                    <a:latin typeface="Arial"/>
                    <a:cs typeface="Arial"/>
                  </a:rPr>
                  <a:t>delay</a:t>
                </a:r>
              </a:p>
            </p:txBody>
          </p:sp>
          <p:sp>
            <p:nvSpPr>
              <p:cNvPr id="345224" name="Line 136"/>
              <p:cNvSpPr>
                <a:spLocks noChangeShapeType="1"/>
              </p:cNvSpPr>
              <p:nvPr/>
            </p:nvSpPr>
            <p:spPr bwMode="auto">
              <a:xfrm flipV="1">
                <a:off x="1962" y="2988"/>
                <a:ext cx="816" cy="6"/>
              </a:xfrm>
              <a:prstGeom prst="line">
                <a:avLst/>
              </a:prstGeom>
              <a:noFill/>
              <a:ln w="19050">
                <a:solidFill>
                  <a:schemeClr val="accent2"/>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grpSp>
        <p:nvGrpSpPr>
          <p:cNvPr id="345225" name="Group 137"/>
          <p:cNvGrpSpPr>
            <a:grpSpLocks/>
          </p:cNvGrpSpPr>
          <p:nvPr/>
        </p:nvGrpSpPr>
        <p:grpSpPr bwMode="auto">
          <a:xfrm>
            <a:off x="4459288" y="2971800"/>
            <a:ext cx="523875" cy="903288"/>
            <a:chOff x="2809" y="1872"/>
            <a:chExt cx="330" cy="569"/>
          </a:xfrm>
        </p:grpSpPr>
        <p:sp>
          <p:nvSpPr>
            <p:cNvPr id="345226" name="Line 138"/>
            <p:cNvSpPr>
              <a:spLocks noChangeShapeType="1"/>
            </p:cNvSpPr>
            <p:nvPr/>
          </p:nvSpPr>
          <p:spPr bwMode="auto">
            <a:xfrm flipV="1">
              <a:off x="2988" y="1872"/>
              <a:ext cx="0" cy="564"/>
            </a:xfrm>
            <a:prstGeom prst="line">
              <a:avLst/>
            </a:prstGeom>
            <a:noFill/>
            <a:ln w="19050">
              <a:solidFill>
                <a:srgbClr val="009900"/>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345227" name="Text Box 139"/>
            <p:cNvSpPr txBox="1">
              <a:spLocks noChangeArrowheads="1"/>
            </p:cNvSpPr>
            <p:nvPr/>
          </p:nvSpPr>
          <p:spPr bwMode="auto">
            <a:xfrm rot="16200000">
              <a:off x="2710" y="2011"/>
              <a:ext cx="529" cy="33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400" i="0" dirty="0">
                  <a:solidFill>
                    <a:srgbClr val="009900"/>
                  </a:solidFill>
                  <a:latin typeface="Arial"/>
                  <a:cs typeface="Arial"/>
                </a:rPr>
                <a:t>buffered</a:t>
              </a:r>
            </a:p>
            <a:p>
              <a:pPr algn="ctr">
                <a:defRPr/>
              </a:pPr>
              <a:r>
                <a:rPr lang="en-US" sz="1400" i="0" dirty="0">
                  <a:solidFill>
                    <a:srgbClr val="009900"/>
                  </a:solidFill>
                  <a:latin typeface="Arial"/>
                  <a:cs typeface="Arial"/>
                </a:rPr>
                <a:t>data</a:t>
              </a:r>
              <a:endParaRPr lang="en-US" i="0" dirty="0">
                <a:latin typeface="Arial"/>
                <a:cs typeface="Arial"/>
              </a:endParaRPr>
            </a:p>
          </p:txBody>
        </p:sp>
      </p:grpSp>
      <p:sp>
        <p:nvSpPr>
          <p:cNvPr id="345228" name="Rectangle 140"/>
          <p:cNvSpPr>
            <a:spLocks noGrp="1" noChangeArrowheads="1"/>
          </p:cNvSpPr>
          <p:nvPr>
            <p:ph type="title"/>
          </p:nvPr>
        </p:nvSpPr>
        <p:spPr>
          <a:xfrm>
            <a:off x="533400" y="228600"/>
            <a:ext cx="8162925" cy="871538"/>
          </a:xfrm>
        </p:spPr>
        <p:txBody>
          <a:bodyPr/>
          <a:lstStyle/>
          <a:p>
            <a:pPr>
              <a:defRPr/>
            </a:pPr>
            <a:r>
              <a:rPr lang="en-US" dirty="0"/>
              <a:t>Delay jitter</a:t>
            </a:r>
          </a:p>
        </p:txBody>
      </p:sp>
      <p:sp>
        <p:nvSpPr>
          <p:cNvPr id="345229" name="Rectangle 141"/>
          <p:cNvSpPr>
            <a:spLocks noGrp="1" noChangeArrowheads="1"/>
          </p:cNvSpPr>
          <p:nvPr>
            <p:ph type="body" idx="1"/>
          </p:nvPr>
        </p:nvSpPr>
        <p:spPr>
          <a:xfrm>
            <a:off x="733425" y="5207000"/>
            <a:ext cx="7772400" cy="889000"/>
          </a:xfrm>
        </p:spPr>
        <p:txBody>
          <a:bodyPr/>
          <a:lstStyle/>
          <a:p>
            <a:pPr>
              <a:defRPr/>
            </a:pPr>
            <a:r>
              <a:rPr lang="en-US" dirty="0"/>
              <a:t>end-to-end delays of two consecutive packets: difference can be more or less than 20 msec (transmission time difference)</a:t>
            </a:r>
          </a:p>
        </p:txBody>
      </p:sp>
      <p:pic>
        <p:nvPicPr>
          <p:cNvPr id="70670" name="Picture 24" descr="underline_base"/>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6263" y="944563"/>
            <a:ext cx="2649537"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5"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21</a:t>
            </a:fld>
            <a:endParaRPr lang="en-US" sz="1200" dirty="0">
              <a:latin typeface="Tahoma" charset="0"/>
            </a:endParaRPr>
          </a:p>
        </p:txBody>
      </p:sp>
      <p:sp>
        <p:nvSpPr>
          <p:cNvPr id="146"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39263621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45137"/>
                                        </p:tgtEl>
                                        <p:attrNameLst>
                                          <p:attrName>style.visibility</p:attrName>
                                        </p:attrNameLst>
                                      </p:cBhvr>
                                      <p:to>
                                        <p:strVal val="visible"/>
                                      </p:to>
                                    </p:set>
                                    <p:animEffect transition="in" filter="dissolve">
                                      <p:cBhvr>
                                        <p:cTn id="7" dur="500"/>
                                        <p:tgtEl>
                                          <p:spTgt spid="3451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45178"/>
                                        </p:tgtEl>
                                        <p:attrNameLst>
                                          <p:attrName>style.visibility</p:attrName>
                                        </p:attrNameLst>
                                      </p:cBhvr>
                                      <p:to>
                                        <p:strVal val="visible"/>
                                      </p:to>
                                    </p:set>
                                    <p:animEffect transition="in" filter="dissolve">
                                      <p:cBhvr>
                                        <p:cTn id="12" dur="500"/>
                                        <p:tgtEl>
                                          <p:spTgt spid="3451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45225"/>
                                        </p:tgtEl>
                                        <p:attrNameLst>
                                          <p:attrName>style.visibility</p:attrName>
                                        </p:attrNameLst>
                                      </p:cBhvr>
                                      <p:to>
                                        <p:strVal val="visible"/>
                                      </p:to>
                                    </p:set>
                                    <p:animEffect transition="in" filter="dissolve">
                                      <p:cBhvr>
                                        <p:cTn id="17" dur="500"/>
                                        <p:tgtEl>
                                          <p:spTgt spid="345225"/>
                                        </p:tgtEl>
                                      </p:cBhvr>
                                    </p:animEffect>
                                  </p:childTnLst>
                                </p:cTn>
                              </p:par>
                            </p:childTnLst>
                          </p:cTn>
                        </p:par>
                        <p:par>
                          <p:cTn id="18" fill="hold" nodeType="afterGroup">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345229">
                                            <p:txEl>
                                              <p:pRg st="0" end="0"/>
                                            </p:txEl>
                                          </p:spTgt>
                                        </p:tgtEl>
                                        <p:attrNameLst>
                                          <p:attrName>style.visibility</p:attrName>
                                        </p:attrNameLst>
                                      </p:cBhvr>
                                      <p:to>
                                        <p:strVal val="visible"/>
                                      </p:to>
                                    </p:set>
                                    <p:animEffect transition="in" filter="dissolve">
                                      <p:cBhvr>
                                        <p:cTn id="21" dur="500"/>
                                        <p:tgtEl>
                                          <p:spTgt spid="3452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229" grpId="0" build="p" autoUpdateAnimBg="0"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5" name="Picture 19" descr="underline_base"/>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6288" y="827088"/>
            <a:ext cx="5942012"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46114" name="Rectangle 2"/>
          <p:cNvSpPr>
            <a:spLocks noGrp="1" noChangeArrowheads="1"/>
          </p:cNvSpPr>
          <p:nvPr>
            <p:ph type="title"/>
          </p:nvPr>
        </p:nvSpPr>
        <p:spPr>
          <a:xfrm>
            <a:off x="685800" y="0"/>
            <a:ext cx="7772400" cy="1143000"/>
          </a:xfrm>
        </p:spPr>
        <p:txBody>
          <a:bodyPr/>
          <a:lstStyle/>
          <a:p>
            <a:pPr>
              <a:defRPr/>
            </a:pPr>
            <a:r>
              <a:rPr lang="en-US" dirty="0"/>
              <a:t>VoIP: fixed playout delay</a:t>
            </a:r>
          </a:p>
        </p:txBody>
      </p:sp>
      <p:sp>
        <p:nvSpPr>
          <p:cNvPr id="346115" name="Rectangle 3"/>
          <p:cNvSpPr>
            <a:spLocks noGrp="1" noChangeArrowheads="1"/>
          </p:cNvSpPr>
          <p:nvPr>
            <p:ph type="body" idx="1"/>
          </p:nvPr>
        </p:nvSpPr>
        <p:spPr>
          <a:xfrm>
            <a:off x="762000" y="1219200"/>
            <a:ext cx="7772400" cy="4724400"/>
          </a:xfrm>
        </p:spPr>
        <p:txBody>
          <a:bodyPr/>
          <a:lstStyle/>
          <a:p>
            <a:pPr>
              <a:defRPr/>
            </a:pPr>
            <a:r>
              <a:rPr lang="en-US" dirty="0"/>
              <a:t>receiver attempts to playout each chunk exactly </a:t>
            </a:r>
            <a:r>
              <a:rPr lang="en-US" i="1" dirty="0"/>
              <a:t>q</a:t>
            </a:r>
            <a:r>
              <a:rPr lang="en-US" dirty="0"/>
              <a:t> msecs after chunk was generated.</a:t>
            </a:r>
          </a:p>
          <a:p>
            <a:pPr lvl="1">
              <a:defRPr/>
            </a:pPr>
            <a:r>
              <a:rPr lang="en-US" sz="2800" dirty="0"/>
              <a:t>chunk has time stamp </a:t>
            </a:r>
            <a:r>
              <a:rPr lang="en-US" sz="2800" i="1" dirty="0"/>
              <a:t>t: </a:t>
            </a:r>
            <a:r>
              <a:rPr lang="en-US" sz="2800" dirty="0"/>
              <a:t>play out chunk at </a:t>
            </a:r>
            <a:r>
              <a:rPr lang="en-US" sz="2800" i="1" dirty="0"/>
              <a:t>t+q</a:t>
            </a:r>
            <a:r>
              <a:rPr lang="en-US" sz="2800" dirty="0"/>
              <a:t> </a:t>
            </a:r>
          </a:p>
          <a:p>
            <a:pPr lvl="1">
              <a:defRPr/>
            </a:pPr>
            <a:r>
              <a:rPr lang="en-US" sz="2800" dirty="0"/>
              <a:t>chunk arrives after </a:t>
            </a:r>
            <a:r>
              <a:rPr lang="en-US" sz="2800" i="1" dirty="0"/>
              <a:t>t+q</a:t>
            </a:r>
            <a:r>
              <a:rPr lang="en-US" sz="2800" dirty="0"/>
              <a:t>: data arrives too late for playout: data </a:t>
            </a:r>
            <a:r>
              <a:rPr lang="ja-JP" altLang="en-US" sz="2800" dirty="0">
                <a:latin typeface="Arial"/>
              </a:rPr>
              <a:t>“</a:t>
            </a:r>
            <a:r>
              <a:rPr lang="en-US" sz="2800" dirty="0"/>
              <a:t>lost</a:t>
            </a:r>
            <a:r>
              <a:rPr lang="ja-JP" altLang="en-US" sz="2800" dirty="0">
                <a:latin typeface="Arial"/>
              </a:rPr>
              <a:t>”</a:t>
            </a:r>
            <a:endParaRPr lang="en-US" sz="2800" dirty="0"/>
          </a:p>
          <a:p>
            <a:pPr>
              <a:defRPr/>
            </a:pPr>
            <a:r>
              <a:rPr lang="en-US" dirty="0"/>
              <a:t>tradeoff in choosing </a:t>
            </a:r>
            <a:r>
              <a:rPr lang="en-US" i="1" dirty="0"/>
              <a:t>q</a:t>
            </a:r>
            <a:r>
              <a:rPr lang="en-US" dirty="0"/>
              <a:t>:</a:t>
            </a:r>
          </a:p>
          <a:p>
            <a:pPr lvl="1">
              <a:defRPr/>
            </a:pPr>
            <a:r>
              <a:rPr lang="en-US" sz="2800" i="1" dirty="0">
                <a:solidFill>
                  <a:srgbClr val="CC0000"/>
                </a:solidFill>
              </a:rPr>
              <a:t>large q:</a:t>
            </a:r>
            <a:r>
              <a:rPr lang="en-US" sz="2800" dirty="0">
                <a:solidFill>
                  <a:srgbClr val="CC0000"/>
                </a:solidFill>
              </a:rPr>
              <a:t> less packet loss</a:t>
            </a:r>
          </a:p>
          <a:p>
            <a:pPr lvl="1">
              <a:defRPr/>
            </a:pPr>
            <a:r>
              <a:rPr lang="en-US" sz="2800" i="1" dirty="0">
                <a:solidFill>
                  <a:srgbClr val="CC0000"/>
                </a:solidFill>
              </a:rPr>
              <a:t>small q:</a:t>
            </a:r>
            <a:r>
              <a:rPr lang="en-US" sz="2800" dirty="0">
                <a:solidFill>
                  <a:srgbClr val="CC0000"/>
                </a:solidFill>
              </a:rPr>
              <a:t> </a:t>
            </a:r>
            <a:r>
              <a:rPr lang="en-US" sz="2800" dirty="0"/>
              <a:t>better interactive experience</a:t>
            </a:r>
          </a:p>
        </p:txBody>
      </p:sp>
      <p:sp>
        <p:nvSpPr>
          <p:cNvPr id="7"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22</a:t>
            </a:fld>
            <a:endParaRPr lang="en-US" sz="1200" dirty="0">
              <a:latin typeface="Tahoma" charset="0"/>
            </a:endParaRPr>
          </a:p>
        </p:txBody>
      </p:sp>
      <p:sp>
        <p:nvSpPr>
          <p:cNvPr id="8"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178977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753" name="Object 3"/>
          <p:cNvGraphicFramePr>
            <a:graphicFrameLocks noChangeAspect="1"/>
          </p:cNvGraphicFramePr>
          <p:nvPr/>
        </p:nvGraphicFramePr>
        <p:xfrm>
          <a:off x="969963" y="2655888"/>
          <a:ext cx="6629400" cy="4202112"/>
        </p:xfrm>
        <a:graphic>
          <a:graphicData uri="http://schemas.openxmlformats.org/presentationml/2006/ole">
            <mc:AlternateContent xmlns:mc="http://schemas.openxmlformats.org/markup-compatibility/2006">
              <mc:Choice xmlns:v="urn:schemas-microsoft-com:vml" Requires="v">
                <p:oleObj spid="_x0000_s573457" name="VISIO" r:id="rId4" imgW="7670800" imgH="4864100" progId="Visio.Drawing.5">
                  <p:embed/>
                </p:oleObj>
              </mc:Choice>
              <mc:Fallback>
                <p:oleObj name="VISIO" r:id="rId4" imgW="7670800" imgH="4864100" progId="Visio.Drawing.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9963" y="2655888"/>
                        <a:ext cx="6629400" cy="4202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347140" name="Text Box 4"/>
          <p:cNvSpPr txBox="1">
            <a:spLocks noChangeArrowheads="1"/>
          </p:cNvSpPr>
          <p:nvPr/>
        </p:nvSpPr>
        <p:spPr bwMode="auto">
          <a:xfrm>
            <a:off x="879475" y="1044575"/>
            <a:ext cx="7777163" cy="15700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234950" indent="-234950">
              <a:buClr>
                <a:srgbClr val="000099"/>
              </a:buClr>
              <a:buFont typeface="Wingdings" charset="2"/>
              <a:buChar char="§"/>
              <a:defRPr/>
            </a:pPr>
            <a:r>
              <a:rPr lang="en-US" sz="2400" i="0" dirty="0">
                <a:latin typeface="+mn-lt"/>
              </a:rPr>
              <a:t> sender generates packets every 20 msec during talk spurt.</a:t>
            </a:r>
          </a:p>
          <a:p>
            <a:pPr marL="234950" indent="-234950">
              <a:buClr>
                <a:srgbClr val="000099"/>
              </a:buClr>
              <a:buFont typeface="Wingdings" charset="2"/>
              <a:buChar char="§"/>
              <a:defRPr/>
            </a:pPr>
            <a:r>
              <a:rPr lang="en-US" sz="2400" i="0" dirty="0">
                <a:latin typeface="+mn-lt"/>
              </a:rPr>
              <a:t> first packet received at time </a:t>
            </a:r>
            <a:r>
              <a:rPr lang="en-US" sz="2400" dirty="0">
                <a:latin typeface="+mn-lt"/>
              </a:rPr>
              <a:t>r</a:t>
            </a:r>
          </a:p>
          <a:p>
            <a:pPr marL="234950" indent="-234950">
              <a:buClr>
                <a:srgbClr val="000099"/>
              </a:buClr>
              <a:buFont typeface="Wingdings" charset="2"/>
              <a:buChar char="§"/>
              <a:defRPr/>
            </a:pPr>
            <a:r>
              <a:rPr lang="en-US" sz="2400" i="0" dirty="0">
                <a:latin typeface="+mn-lt"/>
              </a:rPr>
              <a:t> first playout schedule: begins at </a:t>
            </a:r>
            <a:r>
              <a:rPr lang="en-US" sz="2400" dirty="0">
                <a:latin typeface="+mn-lt"/>
              </a:rPr>
              <a:t>p</a:t>
            </a:r>
          </a:p>
          <a:p>
            <a:pPr marL="234950" indent="-234950">
              <a:buClr>
                <a:srgbClr val="000099"/>
              </a:buClr>
              <a:buFont typeface="Wingdings" charset="2"/>
              <a:buChar char="§"/>
              <a:defRPr/>
            </a:pPr>
            <a:r>
              <a:rPr lang="en-US" sz="2400" i="0" dirty="0">
                <a:latin typeface="+mn-lt"/>
              </a:rPr>
              <a:t> second playout schedule: begins at </a:t>
            </a:r>
            <a:r>
              <a:rPr lang="en-US" sz="2400" dirty="0">
                <a:latin typeface="+mn-lt"/>
                <a:cs typeface="Arial"/>
              </a:rPr>
              <a:t>p</a:t>
            </a:r>
            <a:r>
              <a:rPr lang="ja-JP" altLang="en-US" sz="2400" dirty="0">
                <a:latin typeface="+mn-lt"/>
                <a:cs typeface="Arial"/>
              </a:rPr>
              <a:t>’</a:t>
            </a:r>
            <a:endParaRPr lang="en-US" sz="2400" dirty="0">
              <a:latin typeface="+mn-lt"/>
              <a:cs typeface="Arial"/>
            </a:endParaRPr>
          </a:p>
        </p:txBody>
      </p:sp>
      <p:pic>
        <p:nvPicPr>
          <p:cNvPr id="74757" name="Picture 19" descr="underline_base"/>
          <p:cNvPicPr>
            <a:picLocks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776288" y="827088"/>
            <a:ext cx="5942012"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Rectangle 2"/>
          <p:cNvSpPr>
            <a:spLocks noGrp="1" noChangeArrowheads="1"/>
          </p:cNvSpPr>
          <p:nvPr>
            <p:ph type="title"/>
          </p:nvPr>
        </p:nvSpPr>
        <p:spPr>
          <a:xfrm>
            <a:off x="685800" y="0"/>
            <a:ext cx="7772400" cy="1143000"/>
          </a:xfrm>
        </p:spPr>
        <p:txBody>
          <a:bodyPr/>
          <a:lstStyle/>
          <a:p>
            <a:pPr>
              <a:defRPr/>
            </a:pPr>
            <a:r>
              <a:rPr lang="en-US" dirty="0"/>
              <a:t>VoIP: fixed playout delay</a:t>
            </a:r>
          </a:p>
        </p:txBody>
      </p:sp>
      <p:sp>
        <p:nvSpPr>
          <p:cNvPr id="8"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23</a:t>
            </a:fld>
            <a:endParaRPr lang="en-US" sz="1200" dirty="0">
              <a:latin typeface="Tahoma" charset="0"/>
            </a:endParaRPr>
          </a:p>
        </p:txBody>
      </p:sp>
      <p:sp>
        <p:nvSpPr>
          <p:cNvPr id="10"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503823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1" name="Picture 19" descr="underline_base"/>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61963" y="839788"/>
            <a:ext cx="5942012"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48162" name="Rectangle 2"/>
          <p:cNvSpPr>
            <a:spLocks noGrp="1" noChangeArrowheads="1"/>
          </p:cNvSpPr>
          <p:nvPr>
            <p:ph type="title"/>
          </p:nvPr>
        </p:nvSpPr>
        <p:spPr>
          <a:xfrm>
            <a:off x="447675" y="0"/>
            <a:ext cx="7772400" cy="1143000"/>
          </a:xfrm>
        </p:spPr>
        <p:txBody>
          <a:bodyPr/>
          <a:lstStyle/>
          <a:p>
            <a:pPr>
              <a:defRPr/>
            </a:pPr>
            <a:r>
              <a:rPr lang="en-US" dirty="0"/>
              <a:t>Adaptive playout delay </a:t>
            </a:r>
            <a:r>
              <a:rPr lang="en-US" sz="3200" dirty="0"/>
              <a:t>(1)</a:t>
            </a:r>
          </a:p>
        </p:txBody>
      </p:sp>
      <p:sp>
        <p:nvSpPr>
          <p:cNvPr id="348168" name="Rectangle 8"/>
          <p:cNvSpPr>
            <a:spLocks noGrp="1" noChangeArrowheads="1"/>
          </p:cNvSpPr>
          <p:nvPr>
            <p:ph type="body" idx="1"/>
          </p:nvPr>
        </p:nvSpPr>
        <p:spPr>
          <a:xfrm>
            <a:off x="533400" y="1165225"/>
            <a:ext cx="7772400" cy="4541838"/>
          </a:xfrm>
        </p:spPr>
        <p:txBody>
          <a:bodyPr>
            <a:noAutofit/>
          </a:bodyPr>
          <a:lstStyle/>
          <a:p>
            <a:pPr>
              <a:defRPr/>
            </a:pPr>
            <a:r>
              <a:rPr lang="en-US" i="1" dirty="0">
                <a:solidFill>
                  <a:srgbClr val="CC0000"/>
                </a:solidFill>
              </a:rPr>
              <a:t>goal: </a:t>
            </a:r>
            <a:r>
              <a:rPr lang="en-US" dirty="0"/>
              <a:t>low playout delay, low late loss rate</a:t>
            </a:r>
            <a:endParaRPr lang="en-US" dirty="0">
              <a:solidFill>
                <a:schemeClr val="accent2"/>
              </a:solidFill>
            </a:endParaRPr>
          </a:p>
          <a:p>
            <a:pPr>
              <a:defRPr/>
            </a:pPr>
            <a:r>
              <a:rPr lang="en-US" i="1" dirty="0">
                <a:solidFill>
                  <a:srgbClr val="CC0000"/>
                </a:solidFill>
              </a:rPr>
              <a:t>approach: </a:t>
            </a:r>
            <a:r>
              <a:rPr lang="en-US" dirty="0"/>
              <a:t>adaptive playout delay adjustment:</a:t>
            </a:r>
          </a:p>
          <a:p>
            <a:pPr lvl="1">
              <a:defRPr/>
            </a:pPr>
            <a:r>
              <a:rPr lang="en-US" dirty="0"/>
              <a:t>estimate network delay, adjust playout delay at beginning of each talk spurt</a:t>
            </a:r>
          </a:p>
          <a:p>
            <a:pPr lvl="1">
              <a:defRPr/>
            </a:pPr>
            <a:r>
              <a:rPr lang="en-US" dirty="0"/>
              <a:t>silent periods compressed and elongated</a:t>
            </a:r>
          </a:p>
          <a:p>
            <a:pPr lvl="1">
              <a:defRPr/>
            </a:pPr>
            <a:r>
              <a:rPr lang="en-US" dirty="0"/>
              <a:t>chunks still played out every 20 msec during talk spurt</a:t>
            </a:r>
          </a:p>
          <a:p>
            <a:pPr>
              <a:defRPr/>
            </a:pPr>
            <a:r>
              <a:rPr lang="en-US" dirty="0"/>
              <a:t>adaptively estimate packet delay: (</a:t>
            </a:r>
            <a:r>
              <a:rPr lang="en-US" sz="2400" dirty="0"/>
              <a:t>EWMA - exponentially weighted moving average, </a:t>
            </a:r>
            <a:r>
              <a:rPr lang="en-US" sz="2400" dirty="0">
                <a:solidFill>
                  <a:srgbClr val="CC0000"/>
                </a:solidFill>
              </a:rPr>
              <a:t>recall TCP RTT estimate</a:t>
            </a:r>
            <a:r>
              <a:rPr lang="en-US" sz="2400" dirty="0"/>
              <a:t>):</a:t>
            </a:r>
          </a:p>
          <a:p>
            <a:pPr lvl="1">
              <a:defRPr/>
            </a:pPr>
            <a:endParaRPr lang="en-US" dirty="0"/>
          </a:p>
        </p:txBody>
      </p:sp>
      <p:sp>
        <p:nvSpPr>
          <p:cNvPr id="76806" name="TextBox 2"/>
          <p:cNvSpPr txBox="1">
            <a:spLocks noChangeArrowheads="1"/>
          </p:cNvSpPr>
          <p:nvPr/>
        </p:nvSpPr>
        <p:spPr bwMode="auto">
          <a:xfrm>
            <a:off x="2368550" y="4422775"/>
            <a:ext cx="3941763"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2800" dirty="0">
                <a:solidFill>
                  <a:srgbClr val="000099"/>
                </a:solidFill>
                <a:latin typeface="Arial" charset="0"/>
                <a:cs typeface="Arial" charset="0"/>
              </a:rPr>
              <a:t>d</a:t>
            </a:r>
            <a:r>
              <a:rPr lang="en-US" sz="2800" baseline="-25000" dirty="0">
                <a:solidFill>
                  <a:srgbClr val="000099"/>
                </a:solidFill>
                <a:latin typeface="Arial" charset="0"/>
                <a:cs typeface="Arial" charset="0"/>
              </a:rPr>
              <a:t>i</a:t>
            </a:r>
            <a:r>
              <a:rPr lang="en-US" sz="2800" dirty="0">
                <a:solidFill>
                  <a:srgbClr val="000099"/>
                </a:solidFill>
                <a:latin typeface="Arial" charset="0"/>
                <a:cs typeface="Arial" charset="0"/>
              </a:rPr>
              <a:t> = (1</a:t>
            </a:r>
            <a:r>
              <a:rPr lang="en-US" sz="2800" dirty="0">
                <a:solidFill>
                  <a:srgbClr val="000099"/>
                </a:solidFill>
                <a:latin typeface="Symbol" charset="0"/>
                <a:cs typeface="Symbol" charset="0"/>
              </a:rPr>
              <a:t>-a</a:t>
            </a:r>
            <a:r>
              <a:rPr lang="en-US" sz="2800" dirty="0">
                <a:solidFill>
                  <a:srgbClr val="000099"/>
                </a:solidFill>
                <a:latin typeface="Arial" charset="0"/>
                <a:cs typeface="Arial" charset="0"/>
              </a:rPr>
              <a:t>)d</a:t>
            </a:r>
            <a:r>
              <a:rPr lang="en-US" sz="2800" baseline="-25000" dirty="0">
                <a:solidFill>
                  <a:srgbClr val="000099"/>
                </a:solidFill>
                <a:latin typeface="Arial" charset="0"/>
                <a:cs typeface="Arial" charset="0"/>
              </a:rPr>
              <a:t>i-1 </a:t>
            </a:r>
            <a:r>
              <a:rPr lang="en-US" sz="2800" dirty="0">
                <a:solidFill>
                  <a:srgbClr val="000099"/>
                </a:solidFill>
                <a:latin typeface="Arial" charset="0"/>
                <a:cs typeface="Arial" charset="0"/>
              </a:rPr>
              <a:t>+ </a:t>
            </a:r>
            <a:r>
              <a:rPr lang="en-US" sz="2800" dirty="0">
                <a:solidFill>
                  <a:srgbClr val="000099"/>
                </a:solidFill>
                <a:latin typeface="Symbol" charset="0"/>
                <a:cs typeface="Symbol" charset="0"/>
              </a:rPr>
              <a:t>a</a:t>
            </a:r>
            <a:r>
              <a:rPr lang="en-US" sz="2800" dirty="0">
                <a:solidFill>
                  <a:srgbClr val="000099"/>
                </a:solidFill>
                <a:latin typeface="Arial" charset="0"/>
                <a:cs typeface="Arial" charset="0"/>
              </a:rPr>
              <a:t> (r</a:t>
            </a:r>
            <a:r>
              <a:rPr lang="en-US" sz="2800" baseline="-25000" dirty="0">
                <a:solidFill>
                  <a:srgbClr val="000099"/>
                </a:solidFill>
                <a:latin typeface="Arial" charset="0"/>
                <a:cs typeface="Arial" charset="0"/>
              </a:rPr>
              <a:t>i</a:t>
            </a:r>
            <a:r>
              <a:rPr lang="en-US" sz="2800" dirty="0">
                <a:solidFill>
                  <a:srgbClr val="000099"/>
                </a:solidFill>
                <a:latin typeface="Arial" charset="0"/>
                <a:cs typeface="Arial" charset="0"/>
              </a:rPr>
              <a:t> – t</a:t>
            </a:r>
            <a:r>
              <a:rPr lang="en-US" sz="2800" baseline="-25000" dirty="0">
                <a:solidFill>
                  <a:srgbClr val="000099"/>
                </a:solidFill>
                <a:latin typeface="Arial" charset="0"/>
                <a:cs typeface="Arial" charset="0"/>
              </a:rPr>
              <a:t>i</a:t>
            </a:r>
            <a:r>
              <a:rPr lang="en-US" sz="2800" dirty="0">
                <a:solidFill>
                  <a:srgbClr val="000099"/>
                </a:solidFill>
                <a:latin typeface="Arial" charset="0"/>
                <a:cs typeface="Arial" charset="0"/>
              </a:rPr>
              <a:t>)</a:t>
            </a:r>
          </a:p>
        </p:txBody>
      </p:sp>
      <p:sp>
        <p:nvSpPr>
          <p:cNvPr id="76807" name="TextBox 4"/>
          <p:cNvSpPr txBox="1">
            <a:spLocks noChangeArrowheads="1"/>
          </p:cNvSpPr>
          <p:nvPr/>
        </p:nvSpPr>
        <p:spPr bwMode="auto">
          <a:xfrm>
            <a:off x="1398588" y="5365750"/>
            <a:ext cx="1584325"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dirty="0">
                <a:latin typeface="Arial Narrow" charset="0"/>
                <a:cs typeface="Arial Narrow" charset="0"/>
              </a:rPr>
              <a:t>delay estimate after ith packet</a:t>
            </a:r>
          </a:p>
        </p:txBody>
      </p:sp>
      <p:sp>
        <p:nvSpPr>
          <p:cNvPr id="76808" name="TextBox 13"/>
          <p:cNvSpPr txBox="1">
            <a:spLocks noChangeArrowheads="1"/>
          </p:cNvSpPr>
          <p:nvPr/>
        </p:nvSpPr>
        <p:spPr bwMode="auto">
          <a:xfrm>
            <a:off x="3092450" y="5375275"/>
            <a:ext cx="1474788"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dirty="0">
                <a:latin typeface="Arial Narrow" charset="0"/>
                <a:cs typeface="Arial Narrow" charset="0"/>
              </a:rPr>
              <a:t>small constant, e.g. 0.1</a:t>
            </a:r>
          </a:p>
        </p:txBody>
      </p:sp>
      <p:sp>
        <p:nvSpPr>
          <p:cNvPr id="76809" name="TextBox 14"/>
          <p:cNvSpPr txBox="1">
            <a:spLocks noChangeArrowheads="1"/>
          </p:cNvSpPr>
          <p:nvPr/>
        </p:nvSpPr>
        <p:spPr bwMode="auto">
          <a:xfrm>
            <a:off x="4786313" y="5384800"/>
            <a:ext cx="147320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dirty="0">
                <a:latin typeface="Arial Narrow" charset="0"/>
                <a:cs typeface="Arial Narrow" charset="0"/>
              </a:rPr>
              <a:t>time received  -</a:t>
            </a:r>
          </a:p>
        </p:txBody>
      </p:sp>
      <p:sp>
        <p:nvSpPr>
          <p:cNvPr id="76810" name="TextBox 15"/>
          <p:cNvSpPr txBox="1">
            <a:spLocks noChangeArrowheads="1"/>
          </p:cNvSpPr>
          <p:nvPr/>
        </p:nvSpPr>
        <p:spPr bwMode="auto">
          <a:xfrm>
            <a:off x="6151563" y="5380038"/>
            <a:ext cx="1474787" cy="646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dirty="0">
                <a:latin typeface="Arial Narrow" charset="0"/>
                <a:cs typeface="Arial Narrow" charset="0"/>
              </a:rPr>
              <a:t>time sent (timestamp)</a:t>
            </a:r>
          </a:p>
        </p:txBody>
      </p:sp>
      <p:cxnSp>
        <p:nvCxnSpPr>
          <p:cNvPr id="76811" name="Straight Connector 6"/>
          <p:cNvCxnSpPr>
            <a:cxnSpLocks noChangeShapeType="1"/>
          </p:cNvCxnSpPr>
          <p:nvPr/>
        </p:nvCxnSpPr>
        <p:spPr bwMode="auto">
          <a:xfrm>
            <a:off x="2568575" y="4951413"/>
            <a:ext cx="0" cy="45720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6812" name="Straight Connector 20"/>
          <p:cNvCxnSpPr>
            <a:cxnSpLocks noChangeShapeType="1"/>
          </p:cNvCxnSpPr>
          <p:nvPr/>
        </p:nvCxnSpPr>
        <p:spPr bwMode="auto">
          <a:xfrm>
            <a:off x="3705225" y="4918075"/>
            <a:ext cx="0" cy="45720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6813" name="Straight Connector 21"/>
          <p:cNvCxnSpPr>
            <a:cxnSpLocks noChangeShapeType="1"/>
          </p:cNvCxnSpPr>
          <p:nvPr/>
        </p:nvCxnSpPr>
        <p:spPr bwMode="auto">
          <a:xfrm>
            <a:off x="5299075" y="4956175"/>
            <a:ext cx="0" cy="45720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6814" name="Straight Connector 22"/>
          <p:cNvCxnSpPr>
            <a:cxnSpLocks noChangeShapeType="1"/>
          </p:cNvCxnSpPr>
          <p:nvPr/>
        </p:nvCxnSpPr>
        <p:spPr bwMode="auto">
          <a:xfrm>
            <a:off x="5880100" y="4951413"/>
            <a:ext cx="0" cy="45720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76815" name="Right Brace 9"/>
          <p:cNvSpPr>
            <a:spLocks/>
          </p:cNvSpPr>
          <p:nvPr/>
        </p:nvSpPr>
        <p:spPr bwMode="auto">
          <a:xfrm rot="5400000">
            <a:off x="5958681" y="4815682"/>
            <a:ext cx="284163" cy="2413000"/>
          </a:xfrm>
          <a:prstGeom prst="rightBrace">
            <a:avLst>
              <a:gd name="adj1" fmla="val 8374"/>
              <a:gd name="adj2" fmla="val 50000"/>
            </a:avLst>
          </a:prstGeom>
          <a:noFill/>
          <a:ln w="158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dirty="0"/>
          </a:p>
        </p:txBody>
      </p:sp>
      <p:sp>
        <p:nvSpPr>
          <p:cNvPr id="76816" name="TextBox 24"/>
          <p:cNvSpPr txBox="1">
            <a:spLocks noChangeArrowheads="1"/>
          </p:cNvSpPr>
          <p:nvPr/>
        </p:nvSpPr>
        <p:spPr bwMode="auto">
          <a:xfrm>
            <a:off x="4848225" y="6069013"/>
            <a:ext cx="2628900"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dirty="0">
                <a:latin typeface="Arial Narrow" charset="0"/>
                <a:cs typeface="Arial Narrow" charset="0"/>
              </a:rPr>
              <a:t>measured delay of ith packet</a:t>
            </a:r>
          </a:p>
        </p:txBody>
      </p:sp>
      <p:sp>
        <p:nvSpPr>
          <p:cNvPr id="18"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24</a:t>
            </a:fld>
            <a:endParaRPr lang="en-US" sz="1200" dirty="0">
              <a:latin typeface="Tahoma" charset="0"/>
            </a:endParaRPr>
          </a:p>
        </p:txBody>
      </p:sp>
      <p:sp>
        <p:nvSpPr>
          <p:cNvPr id="19"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328071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Text Box 3"/>
          <p:cNvSpPr txBox="1">
            <a:spLocks noChangeArrowheads="1"/>
          </p:cNvSpPr>
          <p:nvPr/>
        </p:nvSpPr>
        <p:spPr bwMode="auto">
          <a:xfrm>
            <a:off x="571500" y="1271588"/>
            <a:ext cx="8250977"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282575" indent="-282575">
              <a:buClr>
                <a:srgbClr val="000099"/>
              </a:buClr>
              <a:buSzPct val="100000"/>
              <a:buFont typeface="Wingdings" charset="2"/>
              <a:buChar char="§"/>
              <a:defRPr/>
            </a:pPr>
            <a:r>
              <a:rPr lang="en-US" sz="2800" i="0" dirty="0">
                <a:latin typeface="+mn-lt"/>
              </a:rPr>
              <a:t>also useful to estimate average deviation of delay, </a:t>
            </a:r>
            <a:r>
              <a:rPr lang="en-US" sz="2800" dirty="0">
                <a:latin typeface="+mn-lt"/>
              </a:rPr>
              <a:t>v</a:t>
            </a:r>
            <a:r>
              <a:rPr lang="en-US" sz="2800" baseline="-25000" dirty="0">
                <a:latin typeface="+mn-lt"/>
              </a:rPr>
              <a:t>i</a:t>
            </a:r>
            <a:r>
              <a:rPr lang="en-US" sz="2800" i="0" baseline="-25000" dirty="0">
                <a:latin typeface="+mn-lt"/>
              </a:rPr>
              <a:t> </a:t>
            </a:r>
            <a:r>
              <a:rPr lang="en-US" sz="2800" i="0" dirty="0">
                <a:latin typeface="+mn-lt"/>
              </a:rPr>
              <a:t>:</a:t>
            </a:r>
          </a:p>
        </p:txBody>
      </p:sp>
      <p:graphicFrame>
        <p:nvGraphicFramePr>
          <p:cNvPr id="78850" name="Object 4"/>
          <p:cNvGraphicFramePr>
            <a:graphicFrameLocks noChangeAspect="1"/>
          </p:cNvGraphicFramePr>
          <p:nvPr/>
        </p:nvGraphicFramePr>
        <p:xfrm>
          <a:off x="4803775" y="3454400"/>
          <a:ext cx="112713" cy="214313"/>
        </p:xfrm>
        <a:graphic>
          <a:graphicData uri="http://schemas.openxmlformats.org/presentationml/2006/ole">
            <mc:AlternateContent xmlns:mc="http://schemas.openxmlformats.org/markup-compatibility/2006">
              <mc:Choice xmlns:v="urn:schemas-microsoft-com:vml" Requires="v">
                <p:oleObj spid="_x0000_s577553" name="Equation" r:id="rId4" imgW="114300" imgH="215900" progId="Equation.3">
                  <p:embed/>
                </p:oleObj>
              </mc:Choice>
              <mc:Fallback>
                <p:oleObj name="Equation" r:id="rId4" imgW="114300" imgH="2159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3775" y="3454400"/>
                        <a:ext cx="112713" cy="2143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 name="Content Placeholder 2"/>
          <p:cNvSpPr>
            <a:spLocks noGrp="1"/>
          </p:cNvSpPr>
          <p:nvPr>
            <p:ph idx="1"/>
          </p:nvPr>
        </p:nvSpPr>
        <p:spPr>
          <a:xfrm>
            <a:off x="576263" y="2695575"/>
            <a:ext cx="7772400" cy="3640138"/>
          </a:xfrm>
        </p:spPr>
        <p:txBody>
          <a:bodyPr/>
          <a:lstStyle/>
          <a:p>
            <a:pPr marL="282575" indent="-282575">
              <a:defRPr/>
            </a:pPr>
            <a:r>
              <a:rPr lang="en-US" dirty="0"/>
              <a:t>estimates </a:t>
            </a:r>
            <a:r>
              <a:rPr lang="en-US" i="1" dirty="0"/>
              <a:t>d</a:t>
            </a:r>
            <a:r>
              <a:rPr lang="en-US" i="1" baseline="-25000" dirty="0"/>
              <a:t>i</a:t>
            </a:r>
            <a:r>
              <a:rPr lang="en-US" i="1" dirty="0"/>
              <a:t>, v</a:t>
            </a:r>
            <a:r>
              <a:rPr lang="en-US" i="1" baseline="-25000" dirty="0"/>
              <a:t>i</a:t>
            </a:r>
            <a:r>
              <a:rPr lang="en-US" i="1" dirty="0"/>
              <a:t> </a:t>
            </a:r>
            <a:r>
              <a:rPr lang="en-US" dirty="0"/>
              <a:t>calculated for every received    packet, but used only at start of talk spurt</a:t>
            </a:r>
            <a:endParaRPr lang="en-US" dirty="0">
              <a:solidFill>
                <a:schemeClr val="accent2"/>
              </a:solidFill>
            </a:endParaRPr>
          </a:p>
          <a:p>
            <a:pPr marL="282575" indent="-282575">
              <a:defRPr/>
            </a:pPr>
            <a:endParaRPr lang="en-US" sz="2400" dirty="0">
              <a:solidFill>
                <a:schemeClr val="accent2"/>
              </a:solidFill>
            </a:endParaRPr>
          </a:p>
          <a:p>
            <a:pPr marL="282575" indent="-282575">
              <a:defRPr/>
            </a:pPr>
            <a:r>
              <a:rPr lang="en-US" dirty="0"/>
              <a:t>for first packet in talk spurt, playout time is:</a:t>
            </a:r>
          </a:p>
          <a:p>
            <a:pPr>
              <a:defRPr/>
            </a:pPr>
            <a:endParaRPr lang="en-US" dirty="0"/>
          </a:p>
          <a:p>
            <a:pPr marL="0" indent="0">
              <a:buSzPct val="75000"/>
              <a:buFont typeface="Wingdings" charset="0"/>
              <a:buNone/>
              <a:defRPr/>
            </a:pPr>
            <a:endParaRPr lang="en-US" sz="2400" dirty="0"/>
          </a:p>
          <a:p>
            <a:pPr marL="282575" indent="-282575">
              <a:defRPr/>
            </a:pPr>
            <a:r>
              <a:rPr lang="en-US" dirty="0"/>
              <a:t>remaining packets in talkspurt are played out     periodically</a:t>
            </a:r>
          </a:p>
          <a:p>
            <a:pPr marL="0" indent="0">
              <a:buFont typeface="Wingdings" charset="0"/>
              <a:buNone/>
              <a:defRPr/>
            </a:pPr>
            <a:endParaRPr lang="en-US" dirty="0"/>
          </a:p>
        </p:txBody>
      </p:sp>
      <p:sp>
        <p:nvSpPr>
          <p:cNvPr id="78854" name="TextBox 14"/>
          <p:cNvSpPr txBox="1">
            <a:spLocks noChangeArrowheads="1"/>
          </p:cNvSpPr>
          <p:nvPr/>
        </p:nvSpPr>
        <p:spPr bwMode="auto">
          <a:xfrm>
            <a:off x="2325688" y="1968500"/>
            <a:ext cx="4414837"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2800" dirty="0">
                <a:solidFill>
                  <a:srgbClr val="000099"/>
                </a:solidFill>
                <a:latin typeface="Arial" charset="0"/>
                <a:cs typeface="Arial" charset="0"/>
              </a:rPr>
              <a:t>v</a:t>
            </a:r>
            <a:r>
              <a:rPr lang="en-US" sz="2800" baseline="-25000" dirty="0">
                <a:solidFill>
                  <a:srgbClr val="000099"/>
                </a:solidFill>
                <a:latin typeface="Arial" charset="0"/>
                <a:cs typeface="Arial" charset="0"/>
              </a:rPr>
              <a:t>i</a:t>
            </a:r>
            <a:r>
              <a:rPr lang="en-US" sz="2800" dirty="0">
                <a:solidFill>
                  <a:srgbClr val="000099"/>
                </a:solidFill>
                <a:latin typeface="Arial" charset="0"/>
                <a:cs typeface="Arial" charset="0"/>
              </a:rPr>
              <a:t> = (1</a:t>
            </a:r>
            <a:r>
              <a:rPr lang="en-US" sz="2800" dirty="0">
                <a:solidFill>
                  <a:srgbClr val="000099"/>
                </a:solidFill>
                <a:latin typeface="Symbol" charset="0"/>
                <a:cs typeface="Symbol" charset="0"/>
              </a:rPr>
              <a:t>-b</a:t>
            </a:r>
            <a:r>
              <a:rPr lang="en-US" sz="2800" dirty="0">
                <a:solidFill>
                  <a:srgbClr val="000099"/>
                </a:solidFill>
                <a:latin typeface="Arial" charset="0"/>
                <a:cs typeface="Arial" charset="0"/>
              </a:rPr>
              <a:t>)v</a:t>
            </a:r>
            <a:r>
              <a:rPr lang="en-US" sz="2800" baseline="-25000" dirty="0">
                <a:solidFill>
                  <a:srgbClr val="000099"/>
                </a:solidFill>
                <a:latin typeface="Arial" charset="0"/>
                <a:cs typeface="Arial" charset="0"/>
              </a:rPr>
              <a:t>i-1 </a:t>
            </a:r>
            <a:r>
              <a:rPr lang="en-US" sz="2800" dirty="0">
                <a:solidFill>
                  <a:srgbClr val="000099"/>
                </a:solidFill>
                <a:latin typeface="Arial" charset="0"/>
                <a:cs typeface="Arial" charset="0"/>
              </a:rPr>
              <a:t>+ </a:t>
            </a:r>
            <a:r>
              <a:rPr lang="en-US" sz="2800" dirty="0">
                <a:solidFill>
                  <a:srgbClr val="000099"/>
                </a:solidFill>
                <a:latin typeface="Symbol" charset="0"/>
                <a:cs typeface="Symbol" charset="0"/>
              </a:rPr>
              <a:t>b </a:t>
            </a:r>
            <a:r>
              <a:rPr lang="en-US" sz="2800" dirty="0">
                <a:solidFill>
                  <a:srgbClr val="000099"/>
                </a:solidFill>
                <a:latin typeface="Arial" charset="0"/>
                <a:cs typeface="Arial" charset="0"/>
              </a:rPr>
              <a:t>|r</a:t>
            </a:r>
            <a:r>
              <a:rPr lang="en-US" sz="2800" baseline="-25000" dirty="0">
                <a:solidFill>
                  <a:srgbClr val="000099"/>
                </a:solidFill>
                <a:latin typeface="Arial" charset="0"/>
                <a:cs typeface="Arial" charset="0"/>
              </a:rPr>
              <a:t>i</a:t>
            </a:r>
            <a:r>
              <a:rPr lang="en-US" sz="2800" dirty="0">
                <a:solidFill>
                  <a:srgbClr val="000099"/>
                </a:solidFill>
                <a:latin typeface="Arial" charset="0"/>
                <a:cs typeface="Arial" charset="0"/>
              </a:rPr>
              <a:t> – t</a:t>
            </a:r>
            <a:r>
              <a:rPr lang="en-US" sz="2800" baseline="-25000" dirty="0">
                <a:solidFill>
                  <a:srgbClr val="000099"/>
                </a:solidFill>
                <a:latin typeface="Arial" charset="0"/>
                <a:cs typeface="Arial" charset="0"/>
              </a:rPr>
              <a:t>i</a:t>
            </a:r>
            <a:r>
              <a:rPr lang="en-US" sz="2800" dirty="0">
                <a:solidFill>
                  <a:srgbClr val="000099"/>
                </a:solidFill>
                <a:latin typeface="Arial" charset="0"/>
                <a:cs typeface="Arial" charset="0"/>
              </a:rPr>
              <a:t> – d</a:t>
            </a:r>
            <a:r>
              <a:rPr lang="en-US" sz="2800" baseline="-25000" dirty="0">
                <a:solidFill>
                  <a:srgbClr val="000099"/>
                </a:solidFill>
                <a:latin typeface="Arial" charset="0"/>
                <a:cs typeface="Arial" charset="0"/>
              </a:rPr>
              <a:t>i</a:t>
            </a:r>
            <a:r>
              <a:rPr lang="en-US" sz="2800" dirty="0">
                <a:solidFill>
                  <a:srgbClr val="000099"/>
                </a:solidFill>
                <a:latin typeface="Arial" charset="0"/>
                <a:cs typeface="Arial" charset="0"/>
              </a:rPr>
              <a:t>|</a:t>
            </a:r>
          </a:p>
        </p:txBody>
      </p:sp>
      <p:sp>
        <p:nvSpPr>
          <p:cNvPr id="78855" name="TextBox 15"/>
          <p:cNvSpPr txBox="1">
            <a:spLocks noChangeArrowheads="1"/>
          </p:cNvSpPr>
          <p:nvPr/>
        </p:nvSpPr>
        <p:spPr bwMode="auto">
          <a:xfrm>
            <a:off x="2093913" y="4503738"/>
            <a:ext cx="43434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2800" dirty="0">
                <a:solidFill>
                  <a:srgbClr val="000099"/>
                </a:solidFill>
                <a:latin typeface="Arial" charset="0"/>
                <a:cs typeface="Arial" charset="0"/>
              </a:rPr>
              <a:t>playout-time</a:t>
            </a:r>
            <a:r>
              <a:rPr lang="en-US" sz="2800" baseline="-25000" dirty="0">
                <a:solidFill>
                  <a:srgbClr val="000099"/>
                </a:solidFill>
                <a:latin typeface="Arial" charset="0"/>
                <a:cs typeface="Arial" charset="0"/>
              </a:rPr>
              <a:t>i</a:t>
            </a:r>
            <a:r>
              <a:rPr lang="en-US" sz="2800" dirty="0">
                <a:solidFill>
                  <a:srgbClr val="000099"/>
                </a:solidFill>
                <a:latin typeface="Arial" charset="0"/>
                <a:cs typeface="Arial" charset="0"/>
              </a:rPr>
              <a:t> = t</a:t>
            </a:r>
            <a:r>
              <a:rPr lang="en-US" sz="2800" baseline="-25000" dirty="0">
                <a:solidFill>
                  <a:srgbClr val="000099"/>
                </a:solidFill>
                <a:latin typeface="Arial" charset="0"/>
                <a:cs typeface="Arial" charset="0"/>
              </a:rPr>
              <a:t>i </a:t>
            </a:r>
            <a:r>
              <a:rPr lang="en-US" sz="2800" dirty="0">
                <a:solidFill>
                  <a:srgbClr val="000099"/>
                </a:solidFill>
                <a:latin typeface="Arial" charset="0"/>
                <a:cs typeface="Arial" charset="0"/>
              </a:rPr>
              <a:t>+ d</a:t>
            </a:r>
            <a:r>
              <a:rPr lang="en-US" sz="2800" baseline="-25000" dirty="0">
                <a:solidFill>
                  <a:srgbClr val="000099"/>
                </a:solidFill>
                <a:latin typeface="Arial" charset="0"/>
                <a:cs typeface="Arial" charset="0"/>
              </a:rPr>
              <a:t>i</a:t>
            </a:r>
            <a:r>
              <a:rPr lang="en-US" sz="2800" dirty="0">
                <a:solidFill>
                  <a:srgbClr val="000099"/>
                </a:solidFill>
                <a:latin typeface="Arial" charset="0"/>
                <a:cs typeface="Arial" charset="0"/>
              </a:rPr>
              <a:t> + Kv</a:t>
            </a:r>
            <a:r>
              <a:rPr lang="en-US" sz="2800" baseline="-25000" dirty="0">
                <a:solidFill>
                  <a:srgbClr val="000099"/>
                </a:solidFill>
                <a:latin typeface="Arial" charset="0"/>
                <a:cs typeface="Arial" charset="0"/>
              </a:rPr>
              <a:t>i</a:t>
            </a:r>
            <a:r>
              <a:rPr lang="en-US" sz="2800" dirty="0">
                <a:solidFill>
                  <a:srgbClr val="000099"/>
                </a:solidFill>
                <a:latin typeface="Arial" charset="0"/>
                <a:cs typeface="Arial" charset="0"/>
              </a:rPr>
              <a:t> </a:t>
            </a:r>
          </a:p>
        </p:txBody>
      </p:sp>
      <p:pic>
        <p:nvPicPr>
          <p:cNvPr id="78856" name="Picture 19" descr="underline_base"/>
          <p:cNvPicPr>
            <a:picLocks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61963" y="839788"/>
            <a:ext cx="5942012"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 name="Rectangle 2"/>
          <p:cNvSpPr>
            <a:spLocks noGrp="1" noChangeArrowheads="1"/>
          </p:cNvSpPr>
          <p:nvPr>
            <p:ph type="title"/>
          </p:nvPr>
        </p:nvSpPr>
        <p:spPr>
          <a:xfrm>
            <a:off x="447675" y="0"/>
            <a:ext cx="7772400" cy="1143000"/>
          </a:xfrm>
        </p:spPr>
        <p:txBody>
          <a:bodyPr/>
          <a:lstStyle/>
          <a:p>
            <a:pPr>
              <a:defRPr/>
            </a:pPr>
            <a:r>
              <a:rPr lang="en-US" dirty="0"/>
              <a:t>Adaptive playout delay </a:t>
            </a:r>
            <a:r>
              <a:rPr lang="en-US" sz="3200" dirty="0"/>
              <a:t>(2)</a:t>
            </a:r>
          </a:p>
        </p:txBody>
      </p:sp>
      <p:sp>
        <p:nvSpPr>
          <p:cNvPr id="11"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25</a:t>
            </a:fld>
            <a:endParaRPr lang="en-US" sz="1200" dirty="0">
              <a:latin typeface="Tahoma" charset="0"/>
            </a:endParaRPr>
          </a:p>
        </p:txBody>
      </p:sp>
      <p:sp>
        <p:nvSpPr>
          <p:cNvPr id="12"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3562927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1" name="Rectangle 3"/>
          <p:cNvSpPr>
            <a:spLocks noGrp="1" noChangeArrowheads="1"/>
          </p:cNvSpPr>
          <p:nvPr>
            <p:ph type="body" idx="1"/>
          </p:nvPr>
        </p:nvSpPr>
        <p:spPr>
          <a:xfrm>
            <a:off x="606425" y="1219200"/>
            <a:ext cx="8004175" cy="4114800"/>
          </a:xfrm>
        </p:spPr>
        <p:txBody>
          <a:bodyPr/>
          <a:lstStyle/>
          <a:p>
            <a:pPr>
              <a:buFont typeface="Wingdings" charset="0"/>
              <a:buNone/>
              <a:defRPr/>
            </a:pPr>
            <a:r>
              <a:rPr lang="en-US" i="1" u="sng" dirty="0">
                <a:solidFill>
                  <a:srgbClr val="CC0000"/>
                </a:solidFill>
              </a:rPr>
              <a:t>Q:</a:t>
            </a:r>
            <a:r>
              <a:rPr lang="en-US" i="1" dirty="0">
                <a:solidFill>
                  <a:srgbClr val="CC0000"/>
                </a:solidFill>
              </a:rPr>
              <a:t> </a:t>
            </a:r>
            <a:r>
              <a:rPr lang="en-US" dirty="0"/>
              <a:t>How does receiver determine whether packet is first in a talkspurt?</a:t>
            </a:r>
          </a:p>
          <a:p>
            <a:pPr>
              <a:defRPr/>
            </a:pPr>
            <a:r>
              <a:rPr lang="en-US" dirty="0"/>
              <a:t>if no loss, receiver looks at successive timestamps</a:t>
            </a:r>
          </a:p>
          <a:p>
            <a:pPr lvl="1">
              <a:defRPr/>
            </a:pPr>
            <a:r>
              <a:rPr lang="en-US" dirty="0"/>
              <a:t>difference of successive stamps &gt; 20 msec --&gt;talk spurt begins.</a:t>
            </a:r>
          </a:p>
          <a:p>
            <a:pPr>
              <a:defRPr/>
            </a:pPr>
            <a:r>
              <a:rPr lang="en-US" dirty="0"/>
              <a:t>with loss possible, receiver must look at both time stamps and sequence numbers</a:t>
            </a:r>
          </a:p>
          <a:p>
            <a:pPr lvl="1">
              <a:defRPr/>
            </a:pPr>
            <a:r>
              <a:rPr lang="en-US" dirty="0"/>
              <a:t>difference of successive stamps &gt; 20 msec </a:t>
            </a:r>
            <a:r>
              <a:rPr lang="en-US" i="1" dirty="0">
                <a:solidFill>
                  <a:srgbClr val="CC0000"/>
                </a:solidFill>
              </a:rPr>
              <a:t>and</a:t>
            </a:r>
            <a:r>
              <a:rPr lang="en-US" dirty="0">
                <a:solidFill>
                  <a:srgbClr val="CC0000"/>
                </a:solidFill>
              </a:rPr>
              <a:t> </a:t>
            </a:r>
            <a:r>
              <a:rPr lang="en-US" dirty="0"/>
              <a:t>sequence numbers without gaps --&gt; talk spurt begins.</a:t>
            </a:r>
          </a:p>
        </p:txBody>
      </p:sp>
      <p:pic>
        <p:nvPicPr>
          <p:cNvPr id="80900" name="Picture 19" descr="underline_base"/>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61963" y="839788"/>
            <a:ext cx="5942012"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2"/>
          <p:cNvSpPr>
            <a:spLocks noGrp="1" noChangeArrowheads="1"/>
          </p:cNvSpPr>
          <p:nvPr>
            <p:ph type="title"/>
          </p:nvPr>
        </p:nvSpPr>
        <p:spPr>
          <a:xfrm>
            <a:off x="447675" y="0"/>
            <a:ext cx="7772400" cy="1143000"/>
          </a:xfrm>
        </p:spPr>
        <p:txBody>
          <a:bodyPr/>
          <a:lstStyle/>
          <a:p>
            <a:pPr>
              <a:defRPr/>
            </a:pPr>
            <a:r>
              <a:rPr lang="en-US" dirty="0"/>
              <a:t>Adaptive playout delay </a:t>
            </a:r>
            <a:r>
              <a:rPr lang="en-US" sz="3200" dirty="0"/>
              <a:t>(3)</a:t>
            </a:r>
          </a:p>
        </p:txBody>
      </p:sp>
      <p:sp>
        <p:nvSpPr>
          <p:cNvPr id="7"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26</a:t>
            </a:fld>
            <a:endParaRPr lang="en-US" sz="1200" dirty="0">
              <a:latin typeface="Tahoma" charset="0"/>
            </a:endParaRPr>
          </a:p>
        </p:txBody>
      </p:sp>
      <p:sp>
        <p:nvSpPr>
          <p:cNvPr id="9"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3098847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522288" y="0"/>
            <a:ext cx="7772400" cy="871538"/>
          </a:xfrm>
        </p:spPr>
        <p:txBody>
          <a:bodyPr/>
          <a:lstStyle/>
          <a:p>
            <a:pPr>
              <a:defRPr/>
            </a:pPr>
            <a:r>
              <a:rPr lang="en-US" dirty="0"/>
              <a:t>VoiP: </a:t>
            </a:r>
            <a:r>
              <a:rPr lang="en-US" sz="4000" dirty="0"/>
              <a:t>recovery from packet loss</a:t>
            </a:r>
            <a:r>
              <a:rPr lang="en-US" sz="3200" dirty="0"/>
              <a:t> (1)</a:t>
            </a:r>
          </a:p>
        </p:txBody>
      </p:sp>
      <p:sp>
        <p:nvSpPr>
          <p:cNvPr id="338947" name="Rectangle 3"/>
          <p:cNvSpPr>
            <a:spLocks noGrp="1" noChangeArrowheads="1"/>
          </p:cNvSpPr>
          <p:nvPr>
            <p:ph type="body" sz="half" idx="1"/>
          </p:nvPr>
        </p:nvSpPr>
        <p:spPr>
          <a:xfrm>
            <a:off x="512763" y="1206500"/>
            <a:ext cx="8093075" cy="4481513"/>
          </a:xfrm>
        </p:spPr>
        <p:txBody>
          <a:bodyPr/>
          <a:lstStyle/>
          <a:p>
            <a:pPr>
              <a:buFont typeface="Wingdings" charset="0"/>
              <a:buNone/>
              <a:defRPr/>
            </a:pPr>
            <a:r>
              <a:rPr lang="en-US" i="1" dirty="0">
                <a:solidFill>
                  <a:srgbClr val="CC0000"/>
                </a:solidFill>
              </a:rPr>
              <a:t>Challenge: </a:t>
            </a:r>
            <a:r>
              <a:rPr lang="en-US" dirty="0"/>
              <a:t>recover from packet loss given small tolerable delay between original transmission and </a:t>
            </a:r>
            <a:r>
              <a:rPr lang="en-US" sz="2400" dirty="0"/>
              <a:t>playout</a:t>
            </a:r>
          </a:p>
          <a:p>
            <a:pPr>
              <a:defRPr/>
            </a:pPr>
            <a:r>
              <a:rPr lang="en-US" sz="2400" dirty="0"/>
              <a:t>each ACK/NAK takes ~ one RTT</a:t>
            </a:r>
          </a:p>
          <a:p>
            <a:pPr>
              <a:defRPr/>
            </a:pPr>
            <a:r>
              <a:rPr lang="en-US" sz="2400" dirty="0"/>
              <a:t>alternative: </a:t>
            </a:r>
            <a:r>
              <a:rPr lang="en-US" sz="2400" i="1" dirty="0">
                <a:solidFill>
                  <a:srgbClr val="CC0000"/>
                </a:solidFill>
              </a:rPr>
              <a:t>Forward Error Correction (FEC)</a:t>
            </a:r>
          </a:p>
          <a:p>
            <a:pPr lvl="1">
              <a:defRPr/>
            </a:pPr>
            <a:r>
              <a:rPr lang="en-US" dirty="0"/>
              <a:t>send enough bits to allow recovery without retransmission (recall two-dimensional parity in Ch. 5)</a:t>
            </a:r>
          </a:p>
          <a:p>
            <a:pPr>
              <a:buFont typeface="Wingdings" charset="0"/>
              <a:buNone/>
              <a:defRPr/>
            </a:pPr>
            <a:endParaRPr lang="en-US" sz="2400" u="sng" dirty="0">
              <a:solidFill>
                <a:srgbClr val="FF0000"/>
              </a:solidFill>
            </a:endParaRPr>
          </a:p>
          <a:p>
            <a:pPr>
              <a:buFont typeface="Wingdings" charset="0"/>
              <a:buNone/>
              <a:defRPr/>
            </a:pPr>
            <a:r>
              <a:rPr lang="en-US" i="1" dirty="0">
                <a:solidFill>
                  <a:srgbClr val="CC0000"/>
                </a:solidFill>
              </a:rPr>
              <a:t>simple FEC</a:t>
            </a:r>
          </a:p>
          <a:p>
            <a:pPr>
              <a:defRPr/>
            </a:pPr>
            <a:r>
              <a:rPr lang="en-US" sz="2400" dirty="0"/>
              <a:t>for every group of </a:t>
            </a:r>
            <a:r>
              <a:rPr lang="en-US" sz="2400" i="1" dirty="0"/>
              <a:t>n </a:t>
            </a:r>
            <a:r>
              <a:rPr lang="en-US" sz="2400" dirty="0"/>
              <a:t>chunks, create redundant chunk by exclusive OR-ing </a:t>
            </a:r>
            <a:r>
              <a:rPr lang="en-US" sz="2400" i="1" dirty="0"/>
              <a:t>n </a:t>
            </a:r>
            <a:r>
              <a:rPr lang="en-US" sz="2400" dirty="0"/>
              <a:t>original chunks</a:t>
            </a:r>
          </a:p>
          <a:p>
            <a:pPr>
              <a:defRPr/>
            </a:pPr>
            <a:r>
              <a:rPr lang="en-US" sz="2400" dirty="0"/>
              <a:t>send </a:t>
            </a:r>
            <a:r>
              <a:rPr lang="en-US" sz="2400" i="1" dirty="0"/>
              <a:t>n+1</a:t>
            </a:r>
            <a:r>
              <a:rPr lang="en-US" sz="2400" dirty="0"/>
              <a:t> chunks, increasing bandwidth by factor </a:t>
            </a:r>
            <a:r>
              <a:rPr lang="en-US" sz="2400" i="1" dirty="0"/>
              <a:t>1/n</a:t>
            </a:r>
            <a:endParaRPr lang="en-US" sz="2400" dirty="0"/>
          </a:p>
          <a:p>
            <a:pPr>
              <a:defRPr/>
            </a:pPr>
            <a:r>
              <a:rPr lang="en-US" sz="2400" dirty="0"/>
              <a:t>can reconstruct original </a:t>
            </a:r>
            <a:r>
              <a:rPr lang="en-US" sz="2400" i="1" dirty="0"/>
              <a:t>n </a:t>
            </a:r>
            <a:r>
              <a:rPr lang="en-US" sz="2400" dirty="0"/>
              <a:t>chunks if at most one lost chunk from </a:t>
            </a:r>
            <a:r>
              <a:rPr lang="en-US" sz="2400" i="1" dirty="0"/>
              <a:t>n+1 </a:t>
            </a:r>
            <a:r>
              <a:rPr lang="en-US" sz="2400" dirty="0"/>
              <a:t>chunks, with playout delay</a:t>
            </a:r>
          </a:p>
        </p:txBody>
      </p:sp>
      <p:pic>
        <p:nvPicPr>
          <p:cNvPr id="82949" name="Picture 15"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13" y="712788"/>
            <a:ext cx="7769225"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12"/>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27</a:t>
            </a:fld>
            <a:endParaRPr lang="en-US" sz="1200" dirty="0">
              <a:latin typeface="Tahoma" charset="0"/>
            </a:endParaRPr>
          </a:p>
        </p:txBody>
      </p:sp>
      <p:sp>
        <p:nvSpPr>
          <p:cNvPr id="8" name="Footer Placeholder 2"/>
          <p:cNvSpPr>
            <a:spLocks noGrp="1"/>
          </p:cNvSpPr>
          <p:nvPr>
            <p:ph type="ftr" sz="quarter" idx="11"/>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1986302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3" name="Picture 3" descr="632 Mixed Quality Redundanc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1900" y="1684338"/>
            <a:ext cx="5372100" cy="279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39972" name="Text Box 4"/>
          <p:cNvSpPr txBox="1">
            <a:spLocks noChangeArrowheads="1"/>
          </p:cNvSpPr>
          <p:nvPr/>
        </p:nvSpPr>
        <p:spPr bwMode="auto">
          <a:xfrm>
            <a:off x="500063" y="1270000"/>
            <a:ext cx="3455994" cy="412420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225425" indent="-225425">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2800" dirty="0">
                <a:solidFill>
                  <a:srgbClr val="CC0000"/>
                </a:solidFill>
                <a:latin typeface="+mn-lt"/>
              </a:rPr>
              <a:t>another FEC scheme:</a:t>
            </a:r>
          </a:p>
          <a:p>
            <a:pPr marL="342900" indent="-342900">
              <a:buClr>
                <a:srgbClr val="000099"/>
              </a:buClr>
              <a:buSzPct val="100000"/>
              <a:buFont typeface="Wingdings" charset="2"/>
              <a:buChar char="§"/>
              <a:defRPr/>
            </a:pPr>
            <a:r>
              <a:rPr lang="ja-JP" altLang="en-US" i="0" dirty="0">
                <a:latin typeface="+mn-lt"/>
              </a:rPr>
              <a:t>“</a:t>
            </a:r>
            <a:r>
              <a:rPr lang="en-US" i="0" dirty="0">
                <a:latin typeface="+mn-lt"/>
              </a:rPr>
              <a:t>piggyback lower </a:t>
            </a:r>
            <a:br>
              <a:rPr lang="en-US" i="0" dirty="0">
                <a:latin typeface="+mn-lt"/>
              </a:rPr>
            </a:br>
            <a:r>
              <a:rPr lang="en-US" i="0" dirty="0">
                <a:latin typeface="+mn-lt"/>
              </a:rPr>
              <a:t>quality stream</a:t>
            </a:r>
            <a:r>
              <a:rPr lang="ja-JP" altLang="en-US" i="0" dirty="0">
                <a:latin typeface="+mn-lt"/>
              </a:rPr>
              <a:t>”</a:t>
            </a:r>
            <a:r>
              <a:rPr lang="en-US" i="0" dirty="0">
                <a:latin typeface="+mn-lt"/>
              </a:rPr>
              <a:t> </a:t>
            </a:r>
          </a:p>
          <a:p>
            <a:pPr marL="342900" indent="-342900">
              <a:buClr>
                <a:srgbClr val="000099"/>
              </a:buClr>
              <a:buSzPct val="100000"/>
              <a:buFont typeface="Wingdings" charset="2"/>
              <a:buChar char="§"/>
              <a:defRPr/>
            </a:pPr>
            <a:r>
              <a:rPr lang="en-US" i="0" dirty="0">
                <a:latin typeface="+mn-lt"/>
              </a:rPr>
              <a:t>send lower resolution</a:t>
            </a:r>
            <a:br>
              <a:rPr lang="en-US" i="0" dirty="0">
                <a:latin typeface="+mn-lt"/>
              </a:rPr>
            </a:br>
            <a:r>
              <a:rPr lang="en-US" i="0" dirty="0">
                <a:latin typeface="+mn-lt"/>
              </a:rPr>
              <a:t>audio stream as </a:t>
            </a:r>
            <a:br>
              <a:rPr lang="en-US" i="0" dirty="0">
                <a:latin typeface="+mn-lt"/>
              </a:rPr>
            </a:br>
            <a:r>
              <a:rPr lang="en-US" i="0" dirty="0">
                <a:latin typeface="+mn-lt"/>
              </a:rPr>
              <a:t>redundant information</a:t>
            </a:r>
          </a:p>
          <a:p>
            <a:pPr marL="342900" indent="-342900">
              <a:buClr>
                <a:srgbClr val="000099"/>
              </a:buClr>
              <a:buSzPct val="100000"/>
              <a:buFont typeface="Wingdings" charset="2"/>
              <a:buChar char="§"/>
              <a:defRPr/>
            </a:pPr>
            <a:r>
              <a:rPr lang="en-US" i="0" dirty="0">
                <a:latin typeface="+mn-lt"/>
              </a:rPr>
              <a:t>e.g., nominal </a:t>
            </a:r>
            <a:br>
              <a:rPr lang="en-US" i="0" dirty="0">
                <a:latin typeface="+mn-lt"/>
              </a:rPr>
            </a:br>
            <a:r>
              <a:rPr lang="en-US" i="0" dirty="0">
                <a:latin typeface="+mn-lt"/>
              </a:rPr>
              <a:t>stream PCM at 64 kbps</a:t>
            </a:r>
            <a:br>
              <a:rPr lang="en-US" i="0" dirty="0">
                <a:latin typeface="+mn-lt"/>
              </a:rPr>
            </a:br>
            <a:r>
              <a:rPr lang="en-US" i="0" dirty="0">
                <a:latin typeface="+mn-lt"/>
              </a:rPr>
              <a:t>and redundant stream</a:t>
            </a:r>
            <a:br>
              <a:rPr lang="en-US" i="0" dirty="0">
                <a:latin typeface="+mn-lt"/>
              </a:rPr>
            </a:br>
            <a:r>
              <a:rPr lang="en-US" i="0" dirty="0">
                <a:latin typeface="+mn-lt"/>
              </a:rPr>
              <a:t>GSM at 13 kbps</a:t>
            </a:r>
          </a:p>
          <a:p>
            <a:pPr marL="285750" indent="-285750">
              <a:buClr>
                <a:srgbClr val="000099"/>
              </a:buClr>
              <a:buSzPct val="100000"/>
              <a:buFont typeface="Wingdings" charset="2"/>
              <a:buChar char="§"/>
              <a:defRPr/>
            </a:pPr>
            <a:endParaRPr lang="en-US" sz="1800" dirty="0">
              <a:latin typeface="Comic Sans MS" charset="0"/>
            </a:endParaRPr>
          </a:p>
        </p:txBody>
      </p:sp>
      <p:sp>
        <p:nvSpPr>
          <p:cNvPr id="339973" name="Text Box 5"/>
          <p:cNvSpPr txBox="1">
            <a:spLocks noChangeArrowheads="1"/>
          </p:cNvSpPr>
          <p:nvPr/>
        </p:nvSpPr>
        <p:spPr bwMode="auto">
          <a:xfrm>
            <a:off x="554038" y="5016500"/>
            <a:ext cx="8340745" cy="120032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225425" indent="-225425">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pPr marL="342900" indent="-342900">
              <a:buClr>
                <a:srgbClr val="000099"/>
              </a:buClr>
              <a:buSzPct val="100000"/>
              <a:buFont typeface="Wingdings" charset="2"/>
              <a:buChar char="§"/>
              <a:defRPr/>
            </a:pPr>
            <a:r>
              <a:rPr lang="en-US" i="0" dirty="0">
                <a:latin typeface="+mn-lt"/>
              </a:rPr>
              <a:t>non-consecutive loss: receiver can conceal loss </a:t>
            </a:r>
          </a:p>
          <a:p>
            <a:pPr marL="342900" indent="-342900">
              <a:buClr>
                <a:srgbClr val="000099"/>
              </a:buClr>
              <a:buSzPct val="100000"/>
              <a:buFont typeface="Wingdings" charset="2"/>
              <a:buChar char="§"/>
              <a:defRPr/>
            </a:pPr>
            <a:r>
              <a:rPr lang="en-US" i="0" dirty="0">
                <a:latin typeface="+mn-lt"/>
              </a:rPr>
              <a:t>generalization: can also append (n-1)st and (n-2)nd low-bit rate</a:t>
            </a:r>
            <a:br>
              <a:rPr lang="en-US" i="0" dirty="0">
                <a:latin typeface="+mn-lt"/>
              </a:rPr>
            </a:br>
            <a:r>
              <a:rPr lang="en-US" i="0" dirty="0">
                <a:latin typeface="+mn-lt"/>
              </a:rPr>
              <a:t>chunk</a:t>
            </a:r>
          </a:p>
        </p:txBody>
      </p:sp>
      <p:sp>
        <p:nvSpPr>
          <p:cNvPr id="9" name="Rectangle 2"/>
          <p:cNvSpPr>
            <a:spLocks noGrp="1" noChangeArrowheads="1"/>
          </p:cNvSpPr>
          <p:nvPr>
            <p:ph type="title"/>
          </p:nvPr>
        </p:nvSpPr>
        <p:spPr>
          <a:xfrm>
            <a:off x="522288" y="0"/>
            <a:ext cx="7772400" cy="871538"/>
          </a:xfrm>
        </p:spPr>
        <p:txBody>
          <a:bodyPr/>
          <a:lstStyle/>
          <a:p>
            <a:pPr>
              <a:defRPr/>
            </a:pPr>
            <a:r>
              <a:rPr lang="en-US" dirty="0"/>
              <a:t>VoiP: </a:t>
            </a:r>
            <a:r>
              <a:rPr lang="en-US" sz="4000" dirty="0"/>
              <a:t>recovery from packet loss </a:t>
            </a:r>
            <a:r>
              <a:rPr lang="en-US" sz="3200" dirty="0"/>
              <a:t>(2)</a:t>
            </a:r>
          </a:p>
        </p:txBody>
      </p:sp>
      <p:pic>
        <p:nvPicPr>
          <p:cNvPr id="84999" name="Picture 15" descr="underline_bas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913" y="712788"/>
            <a:ext cx="7769225"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28</a:t>
            </a:fld>
            <a:endParaRPr lang="en-US" sz="1200" dirty="0">
              <a:latin typeface="Tahoma" charset="0"/>
            </a:endParaRPr>
          </a:p>
        </p:txBody>
      </p:sp>
      <p:sp>
        <p:nvSpPr>
          <p:cNvPr id="11"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3771031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type="body" sz="half" idx="1"/>
          </p:nvPr>
        </p:nvSpPr>
        <p:spPr>
          <a:xfrm>
            <a:off x="309563" y="4151313"/>
            <a:ext cx="4127500" cy="1978025"/>
          </a:xfrm>
        </p:spPr>
        <p:txBody>
          <a:bodyPr/>
          <a:lstStyle/>
          <a:p>
            <a:pPr>
              <a:buFont typeface="Wingdings" charset="0"/>
              <a:buNone/>
              <a:defRPr/>
            </a:pPr>
            <a:r>
              <a:rPr lang="en-US" i="1" dirty="0">
                <a:solidFill>
                  <a:srgbClr val="CC0000"/>
                </a:solidFill>
              </a:rPr>
              <a:t>interleaving to conceal loss:</a:t>
            </a:r>
          </a:p>
          <a:p>
            <a:pPr>
              <a:defRPr/>
            </a:pPr>
            <a:r>
              <a:rPr lang="en-US" sz="2400" dirty="0"/>
              <a:t>audio chunks divided into smaller units, e.g. four 5 msec units per 20 msec audio chunk</a:t>
            </a:r>
          </a:p>
          <a:p>
            <a:pPr>
              <a:defRPr/>
            </a:pPr>
            <a:r>
              <a:rPr lang="en-US" sz="2400" dirty="0"/>
              <a:t>packet contains small units from different chunks</a:t>
            </a:r>
          </a:p>
        </p:txBody>
      </p:sp>
      <p:pic>
        <p:nvPicPr>
          <p:cNvPr id="87042" name="Picture 4" descr="633 interleav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1049338"/>
            <a:ext cx="6300788" cy="3067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40997" name="Rectangle 5"/>
          <p:cNvSpPr>
            <a:spLocks noGrp="1" noChangeArrowheads="1"/>
          </p:cNvSpPr>
          <p:nvPr>
            <p:ph type="body" sz="half" idx="2"/>
          </p:nvPr>
        </p:nvSpPr>
        <p:spPr>
          <a:xfrm>
            <a:off x="4595813" y="4435475"/>
            <a:ext cx="4017962" cy="1631950"/>
          </a:xfrm>
        </p:spPr>
        <p:txBody>
          <a:bodyPr/>
          <a:lstStyle/>
          <a:p>
            <a:pPr>
              <a:defRPr/>
            </a:pPr>
            <a:r>
              <a:rPr lang="en-US" sz="2400" dirty="0"/>
              <a:t>if packet lost, still have </a:t>
            </a:r>
            <a:r>
              <a:rPr lang="en-US" sz="2400" i="1" dirty="0">
                <a:solidFill>
                  <a:srgbClr val="CC0000"/>
                </a:solidFill>
              </a:rPr>
              <a:t>most</a:t>
            </a:r>
            <a:r>
              <a:rPr lang="en-US" sz="2400" dirty="0"/>
              <a:t> of every original chunk</a:t>
            </a:r>
          </a:p>
          <a:p>
            <a:pPr>
              <a:defRPr/>
            </a:pPr>
            <a:r>
              <a:rPr lang="en-US" sz="2400" dirty="0"/>
              <a:t>no redundancy overhead, but increases playout delay</a:t>
            </a:r>
          </a:p>
          <a:p>
            <a:pPr>
              <a:defRPr/>
            </a:pPr>
            <a:endParaRPr lang="en-US" sz="2400" dirty="0"/>
          </a:p>
        </p:txBody>
      </p:sp>
      <p:sp>
        <p:nvSpPr>
          <p:cNvPr id="9" name="Rectangle 2"/>
          <p:cNvSpPr>
            <a:spLocks noGrp="1" noChangeArrowheads="1"/>
          </p:cNvSpPr>
          <p:nvPr>
            <p:ph type="title"/>
          </p:nvPr>
        </p:nvSpPr>
        <p:spPr>
          <a:xfrm>
            <a:off x="522288" y="0"/>
            <a:ext cx="7772400" cy="871538"/>
          </a:xfrm>
        </p:spPr>
        <p:txBody>
          <a:bodyPr/>
          <a:lstStyle/>
          <a:p>
            <a:pPr>
              <a:defRPr/>
            </a:pPr>
            <a:r>
              <a:rPr lang="en-US" dirty="0"/>
              <a:t>VoiP: </a:t>
            </a:r>
            <a:r>
              <a:rPr lang="en-US" sz="4000" dirty="0"/>
              <a:t>recovery from packet loss </a:t>
            </a:r>
            <a:r>
              <a:rPr lang="en-US" sz="3200" dirty="0"/>
              <a:t>(3)</a:t>
            </a:r>
          </a:p>
        </p:txBody>
      </p:sp>
      <p:pic>
        <p:nvPicPr>
          <p:cNvPr id="87047" name="Picture 15" descr="underline_bas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913" y="712788"/>
            <a:ext cx="7769225"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Slide Number Placeholder 5"/>
          <p:cNvSpPr>
            <a:spLocks noGrp="1"/>
          </p:cNvSpPr>
          <p:nvPr>
            <p:ph type="sldNum" sz="quarter" idx="12"/>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29</a:t>
            </a:fld>
            <a:endParaRPr lang="en-US" sz="1200" dirty="0">
              <a:latin typeface="Tahoma" charset="0"/>
            </a:endParaRPr>
          </a:p>
        </p:txBody>
      </p:sp>
      <p:sp>
        <p:nvSpPr>
          <p:cNvPr id="11" name="Footer Placeholder 2"/>
          <p:cNvSpPr>
            <a:spLocks noGrp="1"/>
          </p:cNvSpPr>
          <p:nvPr>
            <p:ph type="ftr" sz="quarter" idx="11"/>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1232334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a:xfrm>
            <a:off x="533400" y="106363"/>
            <a:ext cx="4975225" cy="1143000"/>
          </a:xfrm>
        </p:spPr>
        <p:txBody>
          <a:bodyPr/>
          <a:lstStyle/>
          <a:p>
            <a:pPr>
              <a:defRPr/>
            </a:pPr>
            <a:r>
              <a:rPr lang="en-US" dirty="0">
                <a:latin typeface="Gill Sans MT" charset="0"/>
                <a:cs typeface="+mj-cs"/>
              </a:rPr>
              <a:t>Multimedia: audio</a:t>
            </a:r>
          </a:p>
        </p:txBody>
      </p:sp>
      <p:sp>
        <p:nvSpPr>
          <p:cNvPr id="9" name="Rectangle 3"/>
          <p:cNvSpPr txBox="1">
            <a:spLocks noChangeArrowheads="1"/>
          </p:cNvSpPr>
          <p:nvPr/>
        </p:nvSpPr>
        <p:spPr bwMode="auto">
          <a:xfrm>
            <a:off x="533400" y="1447800"/>
            <a:ext cx="3810000" cy="464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342900" indent="-342900" algn="l" rtl="0" eaLnBrk="0" fontAlgn="base" hangingPunct="0">
              <a:lnSpc>
                <a:spcPct val="85000"/>
              </a:lnSpc>
              <a:spcBef>
                <a:spcPct val="20000"/>
              </a:spcBef>
              <a:spcAft>
                <a:spcPct val="0"/>
              </a:spcAft>
              <a:buClr>
                <a:srgbClr val="000099"/>
              </a:buClr>
              <a:buSzPct val="65000"/>
              <a:buFont typeface="Wingdings" charset="0"/>
              <a:buChar char="v"/>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2575" indent="-282575">
              <a:buSzPct val="100000"/>
              <a:buFont typeface="Wingdings" charset="2"/>
              <a:buChar char="§"/>
              <a:defRPr/>
            </a:pPr>
            <a:r>
              <a:rPr lang="en-US" sz="2400" i="0" dirty="0"/>
              <a:t>analog audio signal sampled at constant rate</a:t>
            </a:r>
          </a:p>
          <a:p>
            <a:pPr lvl="1">
              <a:buFont typeface="Arial"/>
              <a:buChar char="•"/>
              <a:defRPr/>
            </a:pPr>
            <a:r>
              <a:rPr lang="en-US" i="0" dirty="0"/>
              <a:t>telephone: 8,000 samples/sec</a:t>
            </a:r>
          </a:p>
          <a:p>
            <a:pPr lvl="1">
              <a:buFont typeface="Arial"/>
              <a:buChar char="•"/>
              <a:defRPr/>
            </a:pPr>
            <a:r>
              <a:rPr lang="en-US" i="0" dirty="0"/>
              <a:t>CD music: 44,100 samples/sec</a:t>
            </a:r>
          </a:p>
          <a:p>
            <a:pPr marL="234950" indent="-234950">
              <a:buSzPct val="100000"/>
              <a:buFont typeface="Wingdings" charset="2"/>
              <a:buChar char="§"/>
              <a:defRPr/>
            </a:pPr>
            <a:r>
              <a:rPr lang="en-US" sz="2400" i="0" dirty="0"/>
              <a:t>each sample quantized, i.e., rounded</a:t>
            </a:r>
          </a:p>
          <a:p>
            <a:pPr lvl="1">
              <a:buFont typeface="Arial"/>
              <a:buChar char="•"/>
              <a:defRPr/>
            </a:pPr>
            <a:r>
              <a:rPr lang="en-US" i="0" dirty="0"/>
              <a:t>e.g., 2</a:t>
            </a:r>
            <a:r>
              <a:rPr lang="en-US" i="0" baseline="30000" dirty="0"/>
              <a:t>8</a:t>
            </a:r>
            <a:r>
              <a:rPr lang="en-US" i="0" dirty="0"/>
              <a:t>=256 possible quantized values</a:t>
            </a:r>
          </a:p>
          <a:p>
            <a:pPr lvl="1">
              <a:buFont typeface="Arial"/>
              <a:buChar char="•"/>
              <a:defRPr/>
            </a:pPr>
            <a:r>
              <a:rPr lang="en-US" i="0" dirty="0"/>
              <a:t>each quantized value represented by bits, e.g., 8 bits for 256 values</a:t>
            </a:r>
          </a:p>
        </p:txBody>
      </p:sp>
      <p:pic>
        <p:nvPicPr>
          <p:cNvPr id="20485" name="Picture 23" descr="underline_base"/>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27050" y="974725"/>
            <a:ext cx="4113213" cy="173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0486" name="Straight Connector 7"/>
          <p:cNvCxnSpPr>
            <a:cxnSpLocks noChangeShapeType="1"/>
          </p:cNvCxnSpPr>
          <p:nvPr/>
        </p:nvCxnSpPr>
        <p:spPr bwMode="auto">
          <a:xfrm>
            <a:off x="5070475" y="2201863"/>
            <a:ext cx="0" cy="2212975"/>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1" name="Rectangle 10"/>
          <p:cNvSpPr/>
          <p:nvPr/>
        </p:nvSpPr>
        <p:spPr>
          <a:xfrm>
            <a:off x="5068888" y="3343275"/>
            <a:ext cx="155575" cy="1055688"/>
          </a:xfrm>
          <a:prstGeom prst="rect">
            <a:avLst/>
          </a:prstGeom>
          <a:ln w="9525">
            <a:solidFill>
              <a:schemeClr val="bg1">
                <a:lumMod val="50000"/>
              </a:schemeClr>
            </a:solidFill>
          </a:ln>
        </p:spPr>
        <p:txBody>
          <a:bodyPr wrap="none"/>
          <a:lstStyle/>
          <a:p>
            <a:pPr>
              <a:defRPr/>
            </a:pPr>
            <a:endParaRPr lang="en-US" dirty="0">
              <a:latin typeface="Comic Sans MS" pitchFamily="66" charset="0"/>
            </a:endParaRPr>
          </a:p>
        </p:txBody>
      </p:sp>
      <p:sp>
        <p:nvSpPr>
          <p:cNvPr id="12" name="Rectangle 11"/>
          <p:cNvSpPr/>
          <p:nvPr/>
        </p:nvSpPr>
        <p:spPr>
          <a:xfrm>
            <a:off x="5226050" y="3225800"/>
            <a:ext cx="157163" cy="1174750"/>
          </a:xfrm>
          <a:prstGeom prst="rect">
            <a:avLst/>
          </a:prstGeom>
          <a:ln w="9525">
            <a:solidFill>
              <a:schemeClr val="bg1">
                <a:lumMod val="50000"/>
              </a:schemeClr>
            </a:solidFill>
          </a:ln>
        </p:spPr>
        <p:txBody>
          <a:bodyPr wrap="none"/>
          <a:lstStyle/>
          <a:p>
            <a:pPr>
              <a:defRPr/>
            </a:pPr>
            <a:endParaRPr lang="en-US" dirty="0">
              <a:latin typeface="Comic Sans MS" pitchFamily="66" charset="0"/>
            </a:endParaRPr>
          </a:p>
        </p:txBody>
      </p:sp>
      <p:sp>
        <p:nvSpPr>
          <p:cNvPr id="13" name="Rectangle 12"/>
          <p:cNvSpPr/>
          <p:nvPr/>
        </p:nvSpPr>
        <p:spPr>
          <a:xfrm>
            <a:off x="5383213" y="3063875"/>
            <a:ext cx="155575" cy="1330325"/>
          </a:xfrm>
          <a:prstGeom prst="rect">
            <a:avLst/>
          </a:prstGeom>
          <a:ln w="9525">
            <a:solidFill>
              <a:schemeClr val="bg1">
                <a:lumMod val="50000"/>
              </a:schemeClr>
            </a:solidFill>
          </a:ln>
        </p:spPr>
        <p:txBody>
          <a:bodyPr wrap="none"/>
          <a:lstStyle/>
          <a:p>
            <a:pPr>
              <a:defRPr/>
            </a:pPr>
            <a:endParaRPr lang="en-US" dirty="0">
              <a:latin typeface="Comic Sans MS" pitchFamily="66" charset="0"/>
            </a:endParaRPr>
          </a:p>
        </p:txBody>
      </p:sp>
      <p:sp>
        <p:nvSpPr>
          <p:cNvPr id="14" name="Rectangle 13"/>
          <p:cNvSpPr/>
          <p:nvPr/>
        </p:nvSpPr>
        <p:spPr>
          <a:xfrm>
            <a:off x="5540375" y="2928938"/>
            <a:ext cx="155575" cy="1466850"/>
          </a:xfrm>
          <a:prstGeom prst="rect">
            <a:avLst/>
          </a:prstGeom>
          <a:ln w="9525">
            <a:solidFill>
              <a:schemeClr val="bg1">
                <a:lumMod val="50000"/>
              </a:schemeClr>
            </a:solidFill>
          </a:ln>
        </p:spPr>
        <p:txBody>
          <a:bodyPr wrap="none"/>
          <a:lstStyle/>
          <a:p>
            <a:pPr>
              <a:defRPr/>
            </a:pPr>
            <a:endParaRPr lang="en-US" dirty="0">
              <a:latin typeface="Comic Sans MS" pitchFamily="66" charset="0"/>
            </a:endParaRPr>
          </a:p>
        </p:txBody>
      </p:sp>
      <p:sp>
        <p:nvSpPr>
          <p:cNvPr id="15" name="Rectangle 14"/>
          <p:cNvSpPr/>
          <p:nvPr/>
        </p:nvSpPr>
        <p:spPr>
          <a:xfrm>
            <a:off x="5700713" y="2913063"/>
            <a:ext cx="155575" cy="1492250"/>
          </a:xfrm>
          <a:prstGeom prst="rect">
            <a:avLst/>
          </a:prstGeom>
          <a:ln w="9525">
            <a:solidFill>
              <a:schemeClr val="bg1">
                <a:lumMod val="50000"/>
              </a:schemeClr>
            </a:solidFill>
          </a:ln>
        </p:spPr>
        <p:txBody>
          <a:bodyPr wrap="none"/>
          <a:lstStyle/>
          <a:p>
            <a:pPr>
              <a:defRPr/>
            </a:pPr>
            <a:endParaRPr lang="en-US" dirty="0">
              <a:latin typeface="Comic Sans MS" pitchFamily="66" charset="0"/>
            </a:endParaRPr>
          </a:p>
        </p:txBody>
      </p:sp>
      <p:sp>
        <p:nvSpPr>
          <p:cNvPr id="16" name="Rectangle 15"/>
          <p:cNvSpPr/>
          <p:nvPr/>
        </p:nvSpPr>
        <p:spPr>
          <a:xfrm>
            <a:off x="5857875" y="3063875"/>
            <a:ext cx="155575" cy="1343025"/>
          </a:xfrm>
          <a:prstGeom prst="rect">
            <a:avLst/>
          </a:prstGeom>
          <a:ln w="9525">
            <a:solidFill>
              <a:schemeClr val="bg1">
                <a:lumMod val="50000"/>
              </a:schemeClr>
            </a:solidFill>
          </a:ln>
        </p:spPr>
        <p:txBody>
          <a:bodyPr wrap="none"/>
          <a:lstStyle/>
          <a:p>
            <a:pPr>
              <a:defRPr/>
            </a:pPr>
            <a:endParaRPr lang="en-US" dirty="0">
              <a:latin typeface="Comic Sans MS" pitchFamily="66" charset="0"/>
            </a:endParaRPr>
          </a:p>
        </p:txBody>
      </p:sp>
      <p:sp>
        <p:nvSpPr>
          <p:cNvPr id="17" name="Rectangle 16"/>
          <p:cNvSpPr/>
          <p:nvPr/>
        </p:nvSpPr>
        <p:spPr>
          <a:xfrm>
            <a:off x="6013450" y="3198813"/>
            <a:ext cx="157163" cy="1203325"/>
          </a:xfrm>
          <a:prstGeom prst="rect">
            <a:avLst/>
          </a:prstGeom>
          <a:ln w="9525">
            <a:solidFill>
              <a:schemeClr val="bg1">
                <a:lumMod val="50000"/>
              </a:schemeClr>
            </a:solidFill>
          </a:ln>
        </p:spPr>
        <p:txBody>
          <a:bodyPr wrap="none"/>
          <a:lstStyle/>
          <a:p>
            <a:pPr>
              <a:defRPr/>
            </a:pPr>
            <a:endParaRPr lang="en-US" dirty="0">
              <a:latin typeface="Comic Sans MS" pitchFamily="66" charset="0"/>
            </a:endParaRPr>
          </a:p>
        </p:txBody>
      </p:sp>
      <p:sp>
        <p:nvSpPr>
          <p:cNvPr id="18" name="Rectangle 17"/>
          <p:cNvSpPr/>
          <p:nvPr/>
        </p:nvSpPr>
        <p:spPr>
          <a:xfrm>
            <a:off x="6172200" y="3268663"/>
            <a:ext cx="155575" cy="1135062"/>
          </a:xfrm>
          <a:prstGeom prst="rect">
            <a:avLst/>
          </a:prstGeom>
          <a:ln w="9525">
            <a:solidFill>
              <a:schemeClr val="bg1">
                <a:lumMod val="50000"/>
              </a:schemeClr>
            </a:solidFill>
          </a:ln>
        </p:spPr>
        <p:txBody>
          <a:bodyPr wrap="none"/>
          <a:lstStyle/>
          <a:p>
            <a:pPr>
              <a:defRPr/>
            </a:pPr>
            <a:endParaRPr lang="en-US" dirty="0">
              <a:latin typeface="Comic Sans MS" pitchFamily="66" charset="0"/>
            </a:endParaRPr>
          </a:p>
        </p:txBody>
      </p:sp>
      <p:sp>
        <p:nvSpPr>
          <p:cNvPr id="19" name="Rectangle 18"/>
          <p:cNvSpPr/>
          <p:nvPr/>
        </p:nvSpPr>
        <p:spPr>
          <a:xfrm>
            <a:off x="6329363" y="3284538"/>
            <a:ext cx="155575" cy="1109662"/>
          </a:xfrm>
          <a:prstGeom prst="rect">
            <a:avLst/>
          </a:prstGeom>
          <a:ln w="9525">
            <a:solidFill>
              <a:schemeClr val="bg1">
                <a:lumMod val="50000"/>
              </a:schemeClr>
            </a:solidFill>
          </a:ln>
        </p:spPr>
        <p:txBody>
          <a:bodyPr wrap="none"/>
          <a:lstStyle/>
          <a:p>
            <a:pPr>
              <a:defRPr/>
            </a:pPr>
            <a:endParaRPr lang="en-US" dirty="0">
              <a:latin typeface="Comic Sans MS" pitchFamily="66" charset="0"/>
            </a:endParaRPr>
          </a:p>
        </p:txBody>
      </p:sp>
      <p:sp>
        <p:nvSpPr>
          <p:cNvPr id="20" name="Rectangle 19"/>
          <p:cNvSpPr/>
          <p:nvPr/>
        </p:nvSpPr>
        <p:spPr>
          <a:xfrm>
            <a:off x="6488113" y="3165475"/>
            <a:ext cx="155575" cy="1230313"/>
          </a:xfrm>
          <a:prstGeom prst="rect">
            <a:avLst/>
          </a:prstGeom>
          <a:ln w="9525">
            <a:solidFill>
              <a:schemeClr val="bg1">
                <a:lumMod val="50000"/>
              </a:schemeClr>
            </a:solidFill>
          </a:ln>
        </p:spPr>
        <p:txBody>
          <a:bodyPr wrap="none"/>
          <a:lstStyle/>
          <a:p>
            <a:pPr>
              <a:defRPr/>
            </a:pPr>
            <a:endParaRPr lang="en-US" dirty="0">
              <a:latin typeface="Comic Sans MS" pitchFamily="66" charset="0"/>
            </a:endParaRPr>
          </a:p>
        </p:txBody>
      </p:sp>
      <p:sp>
        <p:nvSpPr>
          <p:cNvPr id="21" name="Rectangle 20"/>
          <p:cNvSpPr/>
          <p:nvPr/>
        </p:nvSpPr>
        <p:spPr>
          <a:xfrm>
            <a:off x="6643688" y="2944813"/>
            <a:ext cx="155575" cy="1450975"/>
          </a:xfrm>
          <a:prstGeom prst="rect">
            <a:avLst/>
          </a:prstGeom>
          <a:ln w="9525">
            <a:solidFill>
              <a:schemeClr val="bg1">
                <a:lumMod val="50000"/>
              </a:schemeClr>
            </a:solidFill>
          </a:ln>
        </p:spPr>
        <p:txBody>
          <a:bodyPr wrap="none"/>
          <a:lstStyle/>
          <a:p>
            <a:pPr>
              <a:defRPr/>
            </a:pPr>
            <a:endParaRPr lang="en-US" dirty="0">
              <a:latin typeface="Comic Sans MS" pitchFamily="66" charset="0"/>
            </a:endParaRPr>
          </a:p>
        </p:txBody>
      </p:sp>
      <p:sp>
        <p:nvSpPr>
          <p:cNvPr id="22" name="Rectangle 21"/>
          <p:cNvSpPr/>
          <p:nvPr/>
        </p:nvSpPr>
        <p:spPr>
          <a:xfrm>
            <a:off x="6800850" y="2681288"/>
            <a:ext cx="155575" cy="1711325"/>
          </a:xfrm>
          <a:prstGeom prst="rect">
            <a:avLst/>
          </a:prstGeom>
          <a:ln w="9525">
            <a:solidFill>
              <a:schemeClr val="bg1">
                <a:lumMod val="50000"/>
              </a:schemeClr>
            </a:solidFill>
          </a:ln>
        </p:spPr>
        <p:txBody>
          <a:bodyPr wrap="none"/>
          <a:lstStyle/>
          <a:p>
            <a:pPr>
              <a:defRPr/>
            </a:pPr>
            <a:endParaRPr lang="en-US" dirty="0">
              <a:latin typeface="Comic Sans MS" pitchFamily="66" charset="0"/>
            </a:endParaRPr>
          </a:p>
        </p:txBody>
      </p:sp>
      <p:sp>
        <p:nvSpPr>
          <p:cNvPr id="23" name="Rectangle 22"/>
          <p:cNvSpPr/>
          <p:nvPr/>
        </p:nvSpPr>
        <p:spPr>
          <a:xfrm>
            <a:off x="6961188" y="2794000"/>
            <a:ext cx="155575" cy="1601788"/>
          </a:xfrm>
          <a:prstGeom prst="rect">
            <a:avLst/>
          </a:prstGeom>
          <a:ln w="9525">
            <a:solidFill>
              <a:schemeClr val="bg1">
                <a:lumMod val="50000"/>
              </a:schemeClr>
            </a:solidFill>
          </a:ln>
        </p:spPr>
        <p:txBody>
          <a:bodyPr wrap="none"/>
          <a:lstStyle/>
          <a:p>
            <a:pPr>
              <a:defRPr/>
            </a:pPr>
            <a:endParaRPr lang="en-US" dirty="0">
              <a:latin typeface="Comic Sans MS" pitchFamily="66" charset="0"/>
            </a:endParaRPr>
          </a:p>
        </p:txBody>
      </p:sp>
      <p:sp>
        <p:nvSpPr>
          <p:cNvPr id="24" name="Rectangle 23"/>
          <p:cNvSpPr/>
          <p:nvPr/>
        </p:nvSpPr>
        <p:spPr>
          <a:xfrm>
            <a:off x="7118350" y="3063875"/>
            <a:ext cx="155575" cy="1333500"/>
          </a:xfrm>
          <a:prstGeom prst="rect">
            <a:avLst/>
          </a:prstGeom>
          <a:ln w="9525">
            <a:solidFill>
              <a:schemeClr val="bg1">
                <a:lumMod val="50000"/>
              </a:schemeClr>
            </a:solidFill>
          </a:ln>
        </p:spPr>
        <p:txBody>
          <a:bodyPr wrap="none"/>
          <a:lstStyle/>
          <a:p>
            <a:pPr>
              <a:defRPr/>
            </a:pPr>
            <a:endParaRPr lang="en-US" dirty="0">
              <a:latin typeface="Comic Sans MS" pitchFamily="66" charset="0"/>
            </a:endParaRPr>
          </a:p>
        </p:txBody>
      </p:sp>
      <p:sp>
        <p:nvSpPr>
          <p:cNvPr id="25" name="Rectangle 24"/>
          <p:cNvSpPr/>
          <p:nvPr/>
        </p:nvSpPr>
        <p:spPr>
          <a:xfrm>
            <a:off x="7273925" y="3327400"/>
            <a:ext cx="157163" cy="1065213"/>
          </a:xfrm>
          <a:prstGeom prst="rect">
            <a:avLst/>
          </a:prstGeom>
          <a:ln w="9525">
            <a:solidFill>
              <a:schemeClr val="bg1">
                <a:lumMod val="50000"/>
              </a:schemeClr>
            </a:solidFill>
          </a:ln>
        </p:spPr>
        <p:txBody>
          <a:bodyPr wrap="none"/>
          <a:lstStyle/>
          <a:p>
            <a:pPr>
              <a:defRPr/>
            </a:pPr>
            <a:endParaRPr lang="en-US" dirty="0">
              <a:latin typeface="Comic Sans MS" pitchFamily="66" charset="0"/>
            </a:endParaRPr>
          </a:p>
        </p:txBody>
      </p:sp>
      <p:sp>
        <p:nvSpPr>
          <p:cNvPr id="26" name="Rectangle 25"/>
          <p:cNvSpPr/>
          <p:nvPr/>
        </p:nvSpPr>
        <p:spPr>
          <a:xfrm>
            <a:off x="7432675" y="3467100"/>
            <a:ext cx="155575" cy="927100"/>
          </a:xfrm>
          <a:prstGeom prst="rect">
            <a:avLst/>
          </a:prstGeom>
          <a:ln w="9525">
            <a:solidFill>
              <a:schemeClr val="bg1">
                <a:lumMod val="50000"/>
              </a:schemeClr>
            </a:solidFill>
          </a:ln>
        </p:spPr>
        <p:txBody>
          <a:bodyPr wrap="none"/>
          <a:lstStyle/>
          <a:p>
            <a:pPr>
              <a:defRPr/>
            </a:pPr>
            <a:endParaRPr lang="en-US" dirty="0">
              <a:latin typeface="Comic Sans MS" pitchFamily="66" charset="0"/>
            </a:endParaRPr>
          </a:p>
        </p:txBody>
      </p:sp>
      <p:cxnSp>
        <p:nvCxnSpPr>
          <p:cNvPr id="20503" name="Straight Connector 26"/>
          <p:cNvCxnSpPr>
            <a:cxnSpLocks noChangeShapeType="1"/>
          </p:cNvCxnSpPr>
          <p:nvPr/>
        </p:nvCxnSpPr>
        <p:spPr bwMode="auto">
          <a:xfrm>
            <a:off x="5070475" y="4400550"/>
            <a:ext cx="3281363"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0504" name="TextBox 27"/>
          <p:cNvSpPr txBox="1">
            <a:spLocks noChangeArrowheads="1"/>
          </p:cNvSpPr>
          <p:nvPr/>
        </p:nvSpPr>
        <p:spPr bwMode="auto">
          <a:xfrm>
            <a:off x="7893050" y="4398963"/>
            <a:ext cx="4762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200" i="0" dirty="0">
                <a:latin typeface="Arial" charset="0"/>
                <a:cs typeface="Arial" charset="0"/>
              </a:rPr>
              <a:t>time</a:t>
            </a:r>
          </a:p>
        </p:txBody>
      </p:sp>
      <p:sp>
        <p:nvSpPr>
          <p:cNvPr id="20505" name="TextBox 28"/>
          <p:cNvSpPr txBox="1">
            <a:spLocks noChangeArrowheads="1"/>
          </p:cNvSpPr>
          <p:nvPr/>
        </p:nvSpPr>
        <p:spPr bwMode="auto">
          <a:xfrm rot="-5400000">
            <a:off x="4008438" y="3198812"/>
            <a:ext cx="1716088" cy="277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200" i="0" dirty="0">
                <a:latin typeface="Arial" charset="0"/>
                <a:cs typeface="Arial" charset="0"/>
              </a:rPr>
              <a:t>audio signal amplitude</a:t>
            </a:r>
          </a:p>
        </p:txBody>
      </p:sp>
      <p:sp>
        <p:nvSpPr>
          <p:cNvPr id="20506" name="TextBox 29"/>
          <p:cNvSpPr txBox="1">
            <a:spLocks noChangeArrowheads="1"/>
          </p:cNvSpPr>
          <p:nvPr/>
        </p:nvSpPr>
        <p:spPr bwMode="auto">
          <a:xfrm>
            <a:off x="7761288" y="2909888"/>
            <a:ext cx="646112"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200" i="0" dirty="0">
                <a:solidFill>
                  <a:srgbClr val="0000FF"/>
                </a:solidFill>
                <a:latin typeface="Arial" charset="0"/>
                <a:cs typeface="Arial" charset="0"/>
              </a:rPr>
              <a:t>analog</a:t>
            </a:r>
          </a:p>
          <a:p>
            <a:r>
              <a:rPr lang="en-US" sz="1200" i="0" dirty="0">
                <a:solidFill>
                  <a:srgbClr val="0000FF"/>
                </a:solidFill>
                <a:latin typeface="Arial" charset="0"/>
                <a:cs typeface="Arial" charset="0"/>
              </a:rPr>
              <a:t>signal</a:t>
            </a:r>
          </a:p>
        </p:txBody>
      </p:sp>
      <p:sp>
        <p:nvSpPr>
          <p:cNvPr id="20507" name="Freeform 30"/>
          <p:cNvSpPr>
            <a:spLocks/>
          </p:cNvSpPr>
          <p:nvPr/>
        </p:nvSpPr>
        <p:spPr bwMode="auto">
          <a:xfrm>
            <a:off x="5072063" y="2589213"/>
            <a:ext cx="3228975" cy="1174750"/>
          </a:xfrm>
          <a:custGeom>
            <a:avLst/>
            <a:gdLst>
              <a:gd name="T0" fmla="*/ 0 w 3230339"/>
              <a:gd name="T1" fmla="*/ 745990 h 1173968"/>
              <a:gd name="T2" fmla="*/ 635024 w 3230339"/>
              <a:gd name="T3" fmla="*/ 248983 h 1173968"/>
              <a:gd name="T4" fmla="*/ 1283852 w 3230339"/>
              <a:gd name="T5" fmla="*/ 676961 h 1173968"/>
              <a:gd name="T6" fmla="*/ 1877462 w 3230339"/>
              <a:gd name="T7" fmla="*/ 480 h 1173968"/>
              <a:gd name="T8" fmla="*/ 2415852 w 3230339"/>
              <a:gd name="T9" fmla="*/ 801213 h 1173968"/>
              <a:gd name="T10" fmla="*/ 3230339 w 3230339"/>
              <a:gd name="T11" fmla="*/ 1173968 h 11739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30339" h="1173968">
                <a:moveTo>
                  <a:pt x="0" y="745990"/>
                </a:moveTo>
                <a:cubicBezTo>
                  <a:pt x="39114" y="794310"/>
                  <a:pt x="421049" y="260488"/>
                  <a:pt x="635024" y="248983"/>
                </a:cubicBezTo>
                <a:cubicBezTo>
                  <a:pt x="848999" y="237478"/>
                  <a:pt x="1076779" y="718378"/>
                  <a:pt x="1283852" y="676961"/>
                </a:cubicBezTo>
                <a:cubicBezTo>
                  <a:pt x="1490925" y="635544"/>
                  <a:pt x="1688795" y="-20229"/>
                  <a:pt x="1877462" y="480"/>
                </a:cubicBezTo>
                <a:cubicBezTo>
                  <a:pt x="2066129" y="21189"/>
                  <a:pt x="2190373" y="605632"/>
                  <a:pt x="2415852" y="801213"/>
                </a:cubicBezTo>
                <a:cubicBezTo>
                  <a:pt x="2641331" y="996794"/>
                  <a:pt x="2948489" y="1077328"/>
                  <a:pt x="3230339" y="1173968"/>
                </a:cubicBezTo>
              </a:path>
            </a:pathLst>
          </a:custGeom>
          <a:noFill/>
          <a:ln w="22225">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lstStyle/>
          <a:p>
            <a:endParaRPr lang="en-US" dirty="0"/>
          </a:p>
        </p:txBody>
      </p:sp>
      <p:cxnSp>
        <p:nvCxnSpPr>
          <p:cNvPr id="20508" name="Straight Connector 31"/>
          <p:cNvCxnSpPr>
            <a:cxnSpLocks noChangeShapeType="1"/>
          </p:cNvCxnSpPr>
          <p:nvPr/>
        </p:nvCxnSpPr>
        <p:spPr bwMode="auto">
          <a:xfrm flipH="1">
            <a:off x="7948613" y="3297238"/>
            <a:ext cx="176212" cy="295275"/>
          </a:xfrm>
          <a:prstGeom prst="line">
            <a:avLst/>
          </a:prstGeom>
          <a:noFill/>
          <a:ln w="9525">
            <a:solidFill>
              <a:srgbClr val="0000FF"/>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33" name="Group 32"/>
          <p:cNvGrpSpPr>
            <a:grpSpLocks/>
          </p:cNvGrpSpPr>
          <p:nvPr/>
        </p:nvGrpSpPr>
        <p:grpSpPr bwMode="auto">
          <a:xfrm>
            <a:off x="6950075" y="2070100"/>
            <a:ext cx="1644650" cy="723900"/>
            <a:chOff x="7074194" y="1793646"/>
            <a:chExt cx="1645251" cy="724141"/>
          </a:xfrm>
        </p:grpSpPr>
        <p:cxnSp>
          <p:nvCxnSpPr>
            <p:cNvPr id="20518" name="Straight Connector 33"/>
            <p:cNvCxnSpPr>
              <a:cxnSpLocks noChangeShapeType="1"/>
            </p:cNvCxnSpPr>
            <p:nvPr/>
          </p:nvCxnSpPr>
          <p:spPr bwMode="auto">
            <a:xfrm>
              <a:off x="7074194" y="2510361"/>
              <a:ext cx="185676" cy="7426"/>
            </a:xfrm>
            <a:prstGeom prst="line">
              <a:avLst/>
            </a:prstGeom>
            <a:noFill/>
            <a:ln w="38100">
              <a:solidFill>
                <a:srgbClr val="8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0519" name="TextBox 34"/>
            <p:cNvSpPr txBox="1">
              <a:spLocks noChangeArrowheads="1"/>
            </p:cNvSpPr>
            <p:nvPr/>
          </p:nvSpPr>
          <p:spPr bwMode="auto">
            <a:xfrm>
              <a:off x="7550903" y="1793646"/>
              <a:ext cx="1168542"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200" i="0" dirty="0">
                  <a:solidFill>
                    <a:srgbClr val="800000"/>
                  </a:solidFill>
                  <a:latin typeface="Arial" charset="0"/>
                  <a:cs typeface="Arial" charset="0"/>
                </a:rPr>
                <a:t>quantized value of</a:t>
              </a:r>
            </a:p>
            <a:p>
              <a:r>
                <a:rPr lang="en-US" sz="1200" i="0" dirty="0">
                  <a:solidFill>
                    <a:srgbClr val="800000"/>
                  </a:solidFill>
                  <a:latin typeface="Arial" charset="0"/>
                  <a:cs typeface="Arial" charset="0"/>
                </a:rPr>
                <a:t>analog value</a:t>
              </a:r>
            </a:p>
          </p:txBody>
        </p:sp>
        <p:cxnSp>
          <p:nvCxnSpPr>
            <p:cNvPr id="20520" name="Straight Connector 35"/>
            <p:cNvCxnSpPr>
              <a:cxnSpLocks noChangeShapeType="1"/>
            </p:cNvCxnSpPr>
            <p:nvPr/>
          </p:nvCxnSpPr>
          <p:spPr bwMode="auto">
            <a:xfrm flipH="1">
              <a:off x="7189314" y="1942186"/>
              <a:ext cx="427051" cy="542179"/>
            </a:xfrm>
            <a:prstGeom prst="line">
              <a:avLst/>
            </a:prstGeom>
            <a:noFill/>
            <a:ln w="9525">
              <a:solidFill>
                <a:srgbClr val="8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37" name="Group 36"/>
          <p:cNvGrpSpPr>
            <a:grpSpLocks/>
          </p:cNvGrpSpPr>
          <p:nvPr/>
        </p:nvGrpSpPr>
        <p:grpSpPr bwMode="auto">
          <a:xfrm>
            <a:off x="5549900" y="2008188"/>
            <a:ext cx="1443038" cy="785812"/>
            <a:chOff x="5673505" y="1732173"/>
            <a:chExt cx="1442931" cy="785213"/>
          </a:xfrm>
        </p:grpSpPr>
        <p:sp>
          <p:nvSpPr>
            <p:cNvPr id="20515" name="TextBox 37"/>
            <p:cNvSpPr txBox="1">
              <a:spLocks noChangeArrowheads="1"/>
            </p:cNvSpPr>
            <p:nvPr/>
          </p:nvSpPr>
          <p:spPr bwMode="auto">
            <a:xfrm>
              <a:off x="5673505" y="1732173"/>
              <a:ext cx="110511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r"/>
              <a:r>
                <a:rPr lang="en-US" sz="1200" i="0" dirty="0">
                  <a:solidFill>
                    <a:srgbClr val="FF0000"/>
                  </a:solidFill>
                  <a:latin typeface="Arial" charset="0"/>
                  <a:cs typeface="Arial" charset="0"/>
                </a:rPr>
                <a:t>quantization error</a:t>
              </a:r>
            </a:p>
          </p:txBody>
        </p:sp>
        <p:cxnSp>
          <p:nvCxnSpPr>
            <p:cNvPr id="20516" name="Straight Connector 38"/>
            <p:cNvCxnSpPr>
              <a:cxnSpLocks noChangeShapeType="1"/>
            </p:cNvCxnSpPr>
            <p:nvPr/>
          </p:nvCxnSpPr>
          <p:spPr bwMode="auto">
            <a:xfrm>
              <a:off x="7112679" y="2314493"/>
              <a:ext cx="3757" cy="202893"/>
            </a:xfrm>
            <a:prstGeom prst="line">
              <a:avLst/>
            </a:prstGeom>
            <a:noFill/>
            <a:ln w="12700">
              <a:solidFill>
                <a:srgbClr val="FF0000"/>
              </a:solidFill>
              <a:round/>
              <a:headEnd type="none" w="sm" len="med"/>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0517" name="Straight Connector 39"/>
            <p:cNvCxnSpPr>
              <a:cxnSpLocks noChangeShapeType="1"/>
              <a:stCxn id="20515" idx="3"/>
            </p:cNvCxnSpPr>
            <p:nvPr/>
          </p:nvCxnSpPr>
          <p:spPr bwMode="auto">
            <a:xfrm>
              <a:off x="6778619" y="1963006"/>
              <a:ext cx="292728" cy="392816"/>
            </a:xfrm>
            <a:prstGeom prst="line">
              <a:avLst/>
            </a:prstGeom>
            <a:noFill/>
            <a:ln w="9525">
              <a:solidFill>
                <a:srgbClr val="FF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41" name="Group 40"/>
          <p:cNvGrpSpPr>
            <a:grpSpLocks/>
          </p:cNvGrpSpPr>
          <p:nvPr/>
        </p:nvGrpSpPr>
        <p:grpSpPr bwMode="auto">
          <a:xfrm>
            <a:off x="5056188" y="4114800"/>
            <a:ext cx="2582862" cy="1135063"/>
            <a:chOff x="5180292" y="3838340"/>
            <a:chExt cx="2583010" cy="1135938"/>
          </a:xfrm>
        </p:grpSpPr>
        <p:cxnSp>
          <p:nvCxnSpPr>
            <p:cNvPr id="20512" name="Straight Arrow Connector 41"/>
            <p:cNvCxnSpPr>
              <a:cxnSpLocks noChangeShapeType="1"/>
            </p:cNvCxnSpPr>
            <p:nvPr/>
          </p:nvCxnSpPr>
          <p:spPr bwMode="auto">
            <a:xfrm flipV="1">
              <a:off x="5180292" y="3838340"/>
              <a:ext cx="2583010" cy="14269"/>
            </a:xfrm>
            <a:prstGeom prst="straightConnector1">
              <a:avLst/>
            </a:prstGeom>
            <a:noFill/>
            <a:ln w="9525">
              <a:solidFill>
                <a:srgbClr val="008000"/>
              </a:solidFill>
              <a:round/>
              <a:headEnd type="arrow"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0513" name="TextBox 42"/>
            <p:cNvSpPr txBox="1">
              <a:spLocks noChangeArrowheads="1"/>
            </p:cNvSpPr>
            <p:nvPr/>
          </p:nvSpPr>
          <p:spPr bwMode="auto">
            <a:xfrm>
              <a:off x="5639878" y="4512613"/>
              <a:ext cx="1709572"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200" i="0" dirty="0">
                  <a:solidFill>
                    <a:srgbClr val="006633"/>
                  </a:solidFill>
                  <a:latin typeface="Arial" charset="0"/>
                  <a:cs typeface="Arial" charset="0"/>
                </a:rPr>
                <a:t>sampling rate</a:t>
              </a:r>
            </a:p>
            <a:p>
              <a:r>
                <a:rPr lang="en-US" sz="1200" i="0" dirty="0">
                  <a:solidFill>
                    <a:srgbClr val="006633"/>
                  </a:solidFill>
                  <a:latin typeface="Arial" charset="0"/>
                  <a:cs typeface="Arial" charset="0"/>
                </a:rPr>
                <a:t>(</a:t>
              </a:r>
              <a:r>
                <a:rPr lang="en-US" sz="1200" dirty="0">
                  <a:solidFill>
                    <a:srgbClr val="006633"/>
                  </a:solidFill>
                  <a:latin typeface="Arial" charset="0"/>
                  <a:cs typeface="Arial" charset="0"/>
                </a:rPr>
                <a:t>N </a:t>
              </a:r>
              <a:r>
                <a:rPr lang="en-US" sz="1200" i="0" dirty="0">
                  <a:solidFill>
                    <a:srgbClr val="006633"/>
                  </a:solidFill>
                  <a:latin typeface="Arial" charset="0"/>
                  <a:cs typeface="Arial" charset="0"/>
                </a:rPr>
                <a:t>sample/sec)</a:t>
              </a:r>
            </a:p>
          </p:txBody>
        </p:sp>
        <p:cxnSp>
          <p:nvCxnSpPr>
            <p:cNvPr id="20514" name="Straight Connector 43"/>
            <p:cNvCxnSpPr>
              <a:cxnSpLocks noChangeShapeType="1"/>
            </p:cNvCxnSpPr>
            <p:nvPr/>
          </p:nvCxnSpPr>
          <p:spPr bwMode="auto">
            <a:xfrm flipV="1">
              <a:off x="6650182" y="3881146"/>
              <a:ext cx="214061" cy="713447"/>
            </a:xfrm>
            <a:prstGeom prst="line">
              <a:avLst/>
            </a:prstGeom>
            <a:noFill/>
            <a:ln w="9525">
              <a:solidFill>
                <a:srgbClr val="006633"/>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42" name="Slide Number Placeholder 5"/>
          <p:cNvSpPr>
            <a:spLocks noGrp="1"/>
          </p:cNvSpPr>
          <p:nvPr>
            <p:ph type="sldNum" sz="quarter" idx="12"/>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3</a:t>
            </a:fld>
            <a:endParaRPr lang="en-US" sz="1200" dirty="0">
              <a:latin typeface="Tahoma" charset="0"/>
            </a:endParaRPr>
          </a:p>
        </p:txBody>
      </p:sp>
      <p:sp>
        <p:nvSpPr>
          <p:cNvPr id="43" name="Footer Placeholder 2"/>
          <p:cNvSpPr>
            <a:spLocks noGrp="1"/>
          </p:cNvSpPr>
          <p:nvPr>
            <p:ph type="ftr" sz="quarter" idx="11"/>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4646080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dissolve">
                                      <p:cBhvr>
                                        <p:cTn id="12" dur="500"/>
                                        <p:tgtEl>
                                          <p:spTgt spid="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dissolve">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1" name="Picture 85" descr="underline_base"/>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7688" y="903288"/>
            <a:ext cx="5942012"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61867" name="Group 75"/>
          <p:cNvGrpSpPr>
            <a:grpSpLocks/>
          </p:cNvGrpSpPr>
          <p:nvPr/>
        </p:nvGrpSpPr>
        <p:grpSpPr bwMode="auto">
          <a:xfrm>
            <a:off x="6008688" y="2982913"/>
            <a:ext cx="2325687" cy="1643062"/>
            <a:chOff x="3785" y="1879"/>
            <a:chExt cx="1465" cy="1035"/>
          </a:xfrm>
        </p:grpSpPr>
        <p:sp>
          <p:nvSpPr>
            <p:cNvPr id="87173" name="Line 76"/>
            <p:cNvSpPr>
              <a:spLocks noChangeShapeType="1"/>
            </p:cNvSpPr>
            <p:nvPr/>
          </p:nvSpPr>
          <p:spPr bwMode="auto">
            <a:xfrm>
              <a:off x="3785" y="2537"/>
              <a:ext cx="790" cy="377"/>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i="0" dirty="0"/>
            </a:p>
          </p:txBody>
        </p:sp>
        <p:sp>
          <p:nvSpPr>
            <p:cNvPr id="87174" name="Line 77"/>
            <p:cNvSpPr>
              <a:spLocks noChangeShapeType="1"/>
            </p:cNvSpPr>
            <p:nvPr/>
          </p:nvSpPr>
          <p:spPr bwMode="auto">
            <a:xfrm>
              <a:off x="4293" y="1879"/>
              <a:ext cx="419" cy="85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i="0" dirty="0"/>
            </a:p>
          </p:txBody>
        </p:sp>
        <p:sp>
          <p:nvSpPr>
            <p:cNvPr id="87175" name="Text Box 78"/>
            <p:cNvSpPr txBox="1">
              <a:spLocks noChangeArrowheads="1"/>
            </p:cNvSpPr>
            <p:nvPr/>
          </p:nvSpPr>
          <p:spPr bwMode="auto">
            <a:xfrm>
              <a:off x="4446" y="2052"/>
              <a:ext cx="804" cy="5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sz="2000">
                  <a:solidFill>
                    <a:schemeClr val="tx1"/>
                  </a:solidFill>
                  <a:latin typeface="Arial" charset="0"/>
                  <a:ea typeface="ＭＳ Ｐゴシック" charset="0"/>
                </a:defRPr>
              </a:lvl1pPr>
              <a:lvl2pPr marL="742950" indent="-285750">
                <a:defRPr sz="2000">
                  <a:solidFill>
                    <a:schemeClr val="tx1"/>
                  </a:solidFill>
                  <a:latin typeface="Arial" charset="0"/>
                  <a:ea typeface="ＭＳ Ｐゴシック" charset="0"/>
                </a:defRPr>
              </a:lvl2pPr>
              <a:lvl3pPr marL="1143000" indent="-228600">
                <a:defRPr sz="20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9pPr>
            </a:lstStyle>
            <a:p>
              <a:pPr>
                <a:lnSpc>
                  <a:spcPct val="90000"/>
                </a:lnSpc>
                <a:defRPr/>
              </a:pPr>
              <a:r>
                <a:rPr lang="en-US" sz="1800" i="0" dirty="0"/>
                <a:t>supernode </a:t>
              </a:r>
            </a:p>
            <a:p>
              <a:pPr>
                <a:lnSpc>
                  <a:spcPct val="90000"/>
                </a:lnSpc>
                <a:defRPr/>
              </a:pPr>
              <a:r>
                <a:rPr lang="en-US" sz="1800" i="0" dirty="0"/>
                <a:t>  overlay</a:t>
              </a:r>
            </a:p>
            <a:p>
              <a:pPr>
                <a:lnSpc>
                  <a:spcPct val="90000"/>
                </a:lnSpc>
                <a:defRPr/>
              </a:pPr>
              <a:r>
                <a:rPr lang="en-US" sz="1800" i="0" dirty="0"/>
                <a:t>    network</a:t>
              </a:r>
            </a:p>
          </p:txBody>
        </p:sp>
      </p:grpSp>
      <p:sp>
        <p:nvSpPr>
          <p:cNvPr id="161794" name="Line 2"/>
          <p:cNvSpPr>
            <a:spLocks noChangeShapeType="1"/>
          </p:cNvSpPr>
          <p:nvPr/>
        </p:nvSpPr>
        <p:spPr bwMode="auto">
          <a:xfrm flipH="1">
            <a:off x="6042025" y="2841625"/>
            <a:ext cx="663575" cy="957263"/>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i="0" dirty="0"/>
          </a:p>
        </p:txBody>
      </p:sp>
      <p:sp>
        <p:nvSpPr>
          <p:cNvPr id="87047" name="Rectangle 2"/>
          <p:cNvSpPr>
            <a:spLocks noGrp="1" noChangeArrowheads="1"/>
          </p:cNvSpPr>
          <p:nvPr>
            <p:ph type="title" idx="4294967295"/>
          </p:nvPr>
        </p:nvSpPr>
        <p:spPr>
          <a:xfrm>
            <a:off x="498475" y="130175"/>
            <a:ext cx="7772400" cy="1012825"/>
          </a:xfrm>
        </p:spPr>
        <p:txBody>
          <a:bodyPr/>
          <a:lstStyle/>
          <a:p>
            <a:pPr>
              <a:defRPr/>
            </a:pPr>
            <a:r>
              <a:rPr lang="en-US" dirty="0">
                <a:latin typeface="Gill Sans MT" charset="0"/>
              </a:rPr>
              <a:t>Voice-over-IP: Skype</a:t>
            </a:r>
          </a:p>
        </p:txBody>
      </p:sp>
      <p:sp>
        <p:nvSpPr>
          <p:cNvPr id="87048" name="Rectangle 3"/>
          <p:cNvSpPr>
            <a:spLocks noGrp="1" noChangeArrowheads="1"/>
          </p:cNvSpPr>
          <p:nvPr>
            <p:ph type="body" idx="4294967295"/>
          </p:nvPr>
        </p:nvSpPr>
        <p:spPr>
          <a:xfrm>
            <a:off x="414338" y="1292225"/>
            <a:ext cx="3662362" cy="1871663"/>
          </a:xfrm>
        </p:spPr>
        <p:txBody>
          <a:bodyPr/>
          <a:lstStyle/>
          <a:p>
            <a:pPr>
              <a:defRPr/>
            </a:pPr>
            <a:r>
              <a:rPr lang="en-US" sz="2400" dirty="0">
                <a:latin typeface="Gill Sans MT" charset="0"/>
              </a:rPr>
              <a:t>proprietary application-layer protocol (inferred via reverse engineering) </a:t>
            </a:r>
          </a:p>
          <a:p>
            <a:pPr lvl="1">
              <a:defRPr/>
            </a:pPr>
            <a:r>
              <a:rPr lang="en-US" dirty="0">
                <a:latin typeface="Gill Sans MT" charset="0"/>
              </a:rPr>
              <a:t>encrypted msgs</a:t>
            </a:r>
          </a:p>
          <a:p>
            <a:pPr>
              <a:defRPr/>
            </a:pPr>
            <a:r>
              <a:rPr lang="en-US" sz="2400" dirty="0">
                <a:latin typeface="Gill Sans MT" charset="0"/>
              </a:rPr>
              <a:t>P2P components:</a:t>
            </a:r>
          </a:p>
        </p:txBody>
      </p:sp>
      <p:sp>
        <p:nvSpPr>
          <p:cNvPr id="161797" name="Text Box 118"/>
          <p:cNvSpPr txBox="1">
            <a:spLocks noChangeArrowheads="1"/>
          </p:cNvSpPr>
          <p:nvPr/>
        </p:nvSpPr>
        <p:spPr bwMode="auto">
          <a:xfrm>
            <a:off x="6880225" y="1158875"/>
            <a:ext cx="213836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marL="342900" indent="-342900">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Arial" charset="0"/>
              </a:rPr>
              <a:t>Skype clients (SC)</a:t>
            </a:r>
          </a:p>
        </p:txBody>
      </p:sp>
      <p:grpSp>
        <p:nvGrpSpPr>
          <p:cNvPr id="161933" name="Group 141"/>
          <p:cNvGrpSpPr>
            <a:grpSpLocks/>
          </p:cNvGrpSpPr>
          <p:nvPr/>
        </p:nvGrpSpPr>
        <p:grpSpPr bwMode="auto">
          <a:xfrm>
            <a:off x="6005513" y="1755775"/>
            <a:ext cx="1247775" cy="1138238"/>
            <a:chOff x="3783" y="1106"/>
            <a:chExt cx="786" cy="717"/>
          </a:xfrm>
        </p:grpSpPr>
        <p:sp>
          <p:nvSpPr>
            <p:cNvPr id="89216" name="Line 63"/>
            <p:cNvSpPr>
              <a:spLocks noChangeShapeType="1"/>
            </p:cNvSpPr>
            <p:nvPr/>
          </p:nvSpPr>
          <p:spPr bwMode="auto">
            <a:xfrm>
              <a:off x="3783" y="1578"/>
              <a:ext cx="401" cy="22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9217" name="Line 64"/>
            <p:cNvSpPr>
              <a:spLocks noChangeShapeType="1"/>
            </p:cNvSpPr>
            <p:nvPr/>
          </p:nvSpPr>
          <p:spPr bwMode="auto">
            <a:xfrm>
              <a:off x="3905" y="1211"/>
              <a:ext cx="314" cy="61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9218" name="Line 65"/>
            <p:cNvSpPr>
              <a:spLocks noChangeShapeType="1"/>
            </p:cNvSpPr>
            <p:nvPr/>
          </p:nvSpPr>
          <p:spPr bwMode="auto">
            <a:xfrm flipH="1">
              <a:off x="4194" y="1106"/>
              <a:ext cx="9" cy="699"/>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9219" name="Line 66"/>
            <p:cNvSpPr>
              <a:spLocks noChangeShapeType="1"/>
            </p:cNvSpPr>
            <p:nvPr/>
          </p:nvSpPr>
          <p:spPr bwMode="auto">
            <a:xfrm flipH="1">
              <a:off x="4194" y="1210"/>
              <a:ext cx="375" cy="60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161871" name="Rectangle 3"/>
          <p:cNvSpPr>
            <a:spLocks noChangeArrowheads="1"/>
          </p:cNvSpPr>
          <p:nvPr/>
        </p:nvSpPr>
        <p:spPr bwMode="auto">
          <a:xfrm>
            <a:off x="434975" y="2978150"/>
            <a:ext cx="3824288" cy="414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742950" lvl="1" indent="-285750">
              <a:lnSpc>
                <a:spcPct val="85000"/>
              </a:lnSpc>
              <a:buClr>
                <a:srgbClr val="000099"/>
              </a:buClr>
              <a:buFont typeface="Wingdings" charset="0"/>
              <a:buChar char="§"/>
            </a:pPr>
            <a:r>
              <a:rPr lang="en-US" sz="2400" i="0" dirty="0">
                <a:solidFill>
                  <a:srgbClr val="CC0000"/>
                </a:solidFill>
                <a:latin typeface="Gill Sans MT" charset="0"/>
              </a:rPr>
              <a:t>clients: </a:t>
            </a:r>
            <a:r>
              <a:rPr lang="en-US" sz="2400" i="0" dirty="0">
                <a:latin typeface="Gill Sans MT" charset="0"/>
              </a:rPr>
              <a:t>Skype peers connect directly to each other for VoIP call</a:t>
            </a:r>
          </a:p>
        </p:txBody>
      </p:sp>
      <p:sp>
        <p:nvSpPr>
          <p:cNvPr id="161872" name="Rectangle 3"/>
          <p:cNvSpPr>
            <a:spLocks noChangeArrowheads="1"/>
          </p:cNvSpPr>
          <p:nvPr/>
        </p:nvSpPr>
        <p:spPr bwMode="auto">
          <a:xfrm>
            <a:off x="415925" y="4103688"/>
            <a:ext cx="3770313" cy="414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742950" lvl="1" indent="-285750">
              <a:lnSpc>
                <a:spcPct val="85000"/>
              </a:lnSpc>
              <a:buClr>
                <a:srgbClr val="000099"/>
              </a:buClr>
              <a:buFont typeface="Wingdings" charset="0"/>
              <a:buChar char="§"/>
            </a:pPr>
            <a:r>
              <a:rPr lang="en-US" sz="2400" i="0" dirty="0">
                <a:solidFill>
                  <a:srgbClr val="CC0000"/>
                </a:solidFill>
                <a:latin typeface="Gill Sans MT" charset="0"/>
              </a:rPr>
              <a:t>super nodes (SN):</a:t>
            </a:r>
            <a:r>
              <a:rPr lang="en-US" sz="2400" i="0" dirty="0">
                <a:latin typeface="Gill Sans MT" charset="0"/>
              </a:rPr>
              <a:t> Skype peers with special functions</a:t>
            </a:r>
          </a:p>
        </p:txBody>
      </p:sp>
      <p:sp>
        <p:nvSpPr>
          <p:cNvPr id="161873" name="Rectangle 3"/>
          <p:cNvSpPr>
            <a:spLocks noChangeArrowheads="1"/>
          </p:cNvSpPr>
          <p:nvPr/>
        </p:nvSpPr>
        <p:spPr bwMode="auto">
          <a:xfrm>
            <a:off x="419100" y="5208588"/>
            <a:ext cx="4348163" cy="414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742950" lvl="1" indent="-285750">
              <a:lnSpc>
                <a:spcPct val="85000"/>
              </a:lnSpc>
              <a:buClr>
                <a:srgbClr val="000099"/>
              </a:buClr>
              <a:buFont typeface="Wingdings" charset="0"/>
              <a:buChar char="§"/>
            </a:pPr>
            <a:r>
              <a:rPr lang="en-US" sz="2400" i="0" dirty="0">
                <a:solidFill>
                  <a:srgbClr val="CC0000"/>
                </a:solidFill>
                <a:latin typeface="Gill Sans MT" charset="0"/>
              </a:rPr>
              <a:t>overlay network:</a:t>
            </a:r>
            <a:r>
              <a:rPr lang="en-US" sz="2400" i="0" dirty="0">
                <a:latin typeface="Gill Sans MT" charset="0"/>
              </a:rPr>
              <a:t> among SNs to locate SCs</a:t>
            </a:r>
          </a:p>
        </p:txBody>
      </p:sp>
      <p:sp>
        <p:nvSpPr>
          <p:cNvPr id="161874" name="Rectangle 3"/>
          <p:cNvSpPr>
            <a:spLocks noChangeArrowheads="1"/>
          </p:cNvSpPr>
          <p:nvPr/>
        </p:nvSpPr>
        <p:spPr bwMode="auto">
          <a:xfrm>
            <a:off x="415925" y="5884863"/>
            <a:ext cx="4348163" cy="414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742950" lvl="1" indent="-285750">
              <a:lnSpc>
                <a:spcPct val="85000"/>
              </a:lnSpc>
              <a:buClr>
                <a:srgbClr val="000099"/>
              </a:buClr>
              <a:buFont typeface="Wingdings" charset="0"/>
              <a:buChar char="§"/>
            </a:pPr>
            <a:r>
              <a:rPr lang="en-US" sz="2400" i="0" dirty="0">
                <a:solidFill>
                  <a:srgbClr val="CC0000"/>
                </a:solidFill>
                <a:latin typeface="Gill Sans MT" charset="0"/>
              </a:rPr>
              <a:t>login server</a:t>
            </a:r>
          </a:p>
        </p:txBody>
      </p:sp>
      <p:grpSp>
        <p:nvGrpSpPr>
          <p:cNvPr id="161911" name="Group 119"/>
          <p:cNvGrpSpPr>
            <a:grpSpLocks/>
          </p:cNvGrpSpPr>
          <p:nvPr/>
        </p:nvGrpSpPr>
        <p:grpSpPr bwMode="auto">
          <a:xfrm>
            <a:off x="4222750" y="1876425"/>
            <a:ext cx="1293813" cy="1171575"/>
            <a:chOff x="2660" y="1182"/>
            <a:chExt cx="815" cy="738"/>
          </a:xfrm>
        </p:grpSpPr>
        <p:sp>
          <p:nvSpPr>
            <p:cNvPr id="89182" name="Text Box 120"/>
            <p:cNvSpPr txBox="1">
              <a:spLocks noChangeArrowheads="1"/>
            </p:cNvSpPr>
            <p:nvPr/>
          </p:nvSpPr>
          <p:spPr bwMode="auto">
            <a:xfrm>
              <a:off x="2660" y="1623"/>
              <a:ext cx="815" cy="2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marL="342900" indent="-342900">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ct val="75000"/>
                </a:lnSpc>
              </a:pPr>
              <a:r>
                <a:rPr lang="en-US" sz="1600" i="0" dirty="0">
                  <a:latin typeface="Arial" charset="0"/>
                </a:rPr>
                <a:t>Skype </a:t>
              </a:r>
            </a:p>
            <a:p>
              <a:pPr algn="ctr">
                <a:lnSpc>
                  <a:spcPct val="75000"/>
                </a:lnSpc>
              </a:pPr>
              <a:r>
                <a:rPr lang="en-US" sz="1600" i="0" dirty="0">
                  <a:latin typeface="Arial" charset="0"/>
                </a:rPr>
                <a:t>login server</a:t>
              </a:r>
            </a:p>
          </p:txBody>
        </p:sp>
        <p:grpSp>
          <p:nvGrpSpPr>
            <p:cNvPr id="89183" name="Group 86"/>
            <p:cNvGrpSpPr>
              <a:grpSpLocks/>
            </p:cNvGrpSpPr>
            <p:nvPr/>
          </p:nvGrpSpPr>
          <p:grpSpPr bwMode="auto">
            <a:xfrm>
              <a:off x="2927" y="1182"/>
              <a:ext cx="294" cy="451"/>
              <a:chOff x="4140" y="429"/>
              <a:chExt cx="1425" cy="2396"/>
            </a:xfrm>
          </p:grpSpPr>
          <p:sp>
            <p:nvSpPr>
              <p:cNvPr id="89184" name="Freeform 87"/>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7138" name="Rectangle 88"/>
              <p:cNvSpPr>
                <a:spLocks noChangeArrowheads="1"/>
              </p:cNvSpPr>
              <p:nvPr/>
            </p:nvSpPr>
            <p:spPr bwMode="auto">
              <a:xfrm>
                <a:off x="4208" y="429"/>
                <a:ext cx="1047"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89186" name="Freeform 89"/>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9187" name="Freeform 90"/>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7141" name="Rectangle 91"/>
              <p:cNvSpPr>
                <a:spLocks noChangeArrowheads="1"/>
              </p:cNvSpPr>
              <p:nvPr/>
            </p:nvSpPr>
            <p:spPr bwMode="auto">
              <a:xfrm>
                <a:off x="4213" y="695"/>
                <a:ext cx="596" cy="48"/>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grpSp>
            <p:nvGrpSpPr>
              <p:cNvPr id="89189" name="Group 92"/>
              <p:cNvGrpSpPr>
                <a:grpSpLocks/>
              </p:cNvGrpSpPr>
              <p:nvPr/>
            </p:nvGrpSpPr>
            <p:grpSpPr bwMode="auto">
              <a:xfrm>
                <a:off x="4749" y="668"/>
                <a:ext cx="581" cy="145"/>
                <a:chOff x="614" y="2568"/>
                <a:chExt cx="725" cy="139"/>
              </a:xfrm>
            </p:grpSpPr>
            <p:sp>
              <p:nvSpPr>
                <p:cNvPr id="87167" name="AutoShape 93"/>
                <p:cNvSpPr>
                  <a:spLocks noChangeArrowheads="1"/>
                </p:cNvSpPr>
                <p:nvPr/>
              </p:nvSpPr>
              <p:spPr bwMode="auto">
                <a:xfrm>
                  <a:off x="616" y="2568"/>
                  <a:ext cx="726"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87168" name="AutoShape 94"/>
                <p:cNvSpPr>
                  <a:spLocks noChangeArrowheads="1"/>
                </p:cNvSpPr>
                <p:nvPr/>
              </p:nvSpPr>
              <p:spPr bwMode="auto">
                <a:xfrm>
                  <a:off x="634" y="2583"/>
                  <a:ext cx="689"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grpSp>
          <p:sp>
            <p:nvSpPr>
              <p:cNvPr id="87143" name="Rectangle 95"/>
              <p:cNvSpPr>
                <a:spLocks noChangeArrowheads="1"/>
              </p:cNvSpPr>
              <p:nvPr/>
            </p:nvSpPr>
            <p:spPr bwMode="auto">
              <a:xfrm>
                <a:off x="4222" y="1019"/>
                <a:ext cx="596" cy="48"/>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grpSp>
            <p:nvGrpSpPr>
              <p:cNvPr id="89191" name="Group 96"/>
              <p:cNvGrpSpPr>
                <a:grpSpLocks/>
              </p:cNvGrpSpPr>
              <p:nvPr/>
            </p:nvGrpSpPr>
            <p:grpSpPr bwMode="auto">
              <a:xfrm>
                <a:off x="4747" y="994"/>
                <a:ext cx="581" cy="134"/>
                <a:chOff x="614" y="2568"/>
                <a:chExt cx="725" cy="139"/>
              </a:xfrm>
            </p:grpSpPr>
            <p:sp>
              <p:nvSpPr>
                <p:cNvPr id="87165" name="AutoShape 97"/>
                <p:cNvSpPr>
                  <a:spLocks noChangeArrowheads="1"/>
                </p:cNvSpPr>
                <p:nvPr/>
              </p:nvSpPr>
              <p:spPr bwMode="auto">
                <a:xfrm>
                  <a:off x="613" y="2566"/>
                  <a:ext cx="726" cy="143"/>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87166" name="AutoShape 98"/>
                <p:cNvSpPr>
                  <a:spLocks noChangeArrowheads="1"/>
                </p:cNvSpPr>
                <p:nvPr/>
              </p:nvSpPr>
              <p:spPr bwMode="auto">
                <a:xfrm>
                  <a:off x="631" y="2583"/>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grpSp>
          <p:sp>
            <p:nvSpPr>
              <p:cNvPr id="87145" name="Rectangle 99"/>
              <p:cNvSpPr>
                <a:spLocks noChangeArrowheads="1"/>
              </p:cNvSpPr>
              <p:nvPr/>
            </p:nvSpPr>
            <p:spPr bwMode="auto">
              <a:xfrm>
                <a:off x="4218" y="1359"/>
                <a:ext cx="596" cy="48"/>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87146" name="Rectangle 100"/>
              <p:cNvSpPr>
                <a:spLocks noChangeArrowheads="1"/>
              </p:cNvSpPr>
              <p:nvPr/>
            </p:nvSpPr>
            <p:spPr bwMode="auto">
              <a:xfrm>
                <a:off x="4227" y="1656"/>
                <a:ext cx="596" cy="48"/>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grpSp>
            <p:nvGrpSpPr>
              <p:cNvPr id="89194" name="Group 101"/>
              <p:cNvGrpSpPr>
                <a:grpSpLocks/>
              </p:cNvGrpSpPr>
              <p:nvPr/>
            </p:nvGrpSpPr>
            <p:grpSpPr bwMode="auto">
              <a:xfrm>
                <a:off x="4735" y="1627"/>
                <a:ext cx="582" cy="151"/>
                <a:chOff x="614" y="2568"/>
                <a:chExt cx="725" cy="139"/>
              </a:xfrm>
            </p:grpSpPr>
            <p:sp>
              <p:nvSpPr>
                <p:cNvPr id="87163" name="AutoShape 102"/>
                <p:cNvSpPr>
                  <a:spLocks noChangeArrowheads="1"/>
                </p:cNvSpPr>
                <p:nvPr/>
              </p:nvSpPr>
              <p:spPr bwMode="auto">
                <a:xfrm>
                  <a:off x="615" y="2570"/>
                  <a:ext cx="725" cy="137"/>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87164" name="AutoShape 103"/>
                <p:cNvSpPr>
                  <a:spLocks noChangeArrowheads="1"/>
                </p:cNvSpPr>
                <p:nvPr/>
              </p:nvSpPr>
              <p:spPr bwMode="auto">
                <a:xfrm>
                  <a:off x="634" y="2585"/>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grpSp>
          <p:sp>
            <p:nvSpPr>
              <p:cNvPr id="89195" name="Freeform 104"/>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89196" name="Group 105"/>
              <p:cNvGrpSpPr>
                <a:grpSpLocks/>
              </p:cNvGrpSpPr>
              <p:nvPr/>
            </p:nvGrpSpPr>
            <p:grpSpPr bwMode="auto">
              <a:xfrm>
                <a:off x="4739" y="1327"/>
                <a:ext cx="582" cy="139"/>
                <a:chOff x="614" y="2568"/>
                <a:chExt cx="725" cy="139"/>
              </a:xfrm>
            </p:grpSpPr>
            <p:sp>
              <p:nvSpPr>
                <p:cNvPr id="87161" name="AutoShape 106"/>
                <p:cNvSpPr>
                  <a:spLocks noChangeArrowheads="1"/>
                </p:cNvSpPr>
                <p:nvPr/>
              </p:nvSpPr>
              <p:spPr bwMode="auto">
                <a:xfrm>
                  <a:off x="617" y="2568"/>
                  <a:ext cx="725"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87162" name="AutoShape 107"/>
                <p:cNvSpPr>
                  <a:spLocks noChangeArrowheads="1"/>
                </p:cNvSpPr>
                <p:nvPr/>
              </p:nvSpPr>
              <p:spPr bwMode="auto">
                <a:xfrm>
                  <a:off x="635"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grpSp>
          <p:sp>
            <p:nvSpPr>
              <p:cNvPr id="87150" name="Rectangle 108"/>
              <p:cNvSpPr>
                <a:spLocks noChangeArrowheads="1"/>
              </p:cNvSpPr>
              <p:nvPr/>
            </p:nvSpPr>
            <p:spPr bwMode="auto">
              <a:xfrm>
                <a:off x="5250"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89198" name="Freeform 109"/>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9199" name="Freeform 110"/>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7153" name="Oval 111"/>
              <p:cNvSpPr>
                <a:spLocks noChangeArrowheads="1"/>
              </p:cNvSpPr>
              <p:nvPr/>
            </p:nvSpPr>
            <p:spPr bwMode="auto">
              <a:xfrm>
                <a:off x="5517" y="2612"/>
                <a:ext cx="48"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89201" name="Freeform 112"/>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7155" name="AutoShape 113"/>
              <p:cNvSpPr>
                <a:spLocks noChangeArrowheads="1"/>
              </p:cNvSpPr>
              <p:nvPr/>
            </p:nvSpPr>
            <p:spPr bwMode="auto">
              <a:xfrm>
                <a:off x="4140" y="2676"/>
                <a:ext cx="1197" cy="149"/>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87156" name="AutoShape 114"/>
              <p:cNvSpPr>
                <a:spLocks noChangeArrowheads="1"/>
              </p:cNvSpPr>
              <p:nvPr/>
            </p:nvSpPr>
            <p:spPr bwMode="auto">
              <a:xfrm>
                <a:off x="4208" y="2713"/>
                <a:ext cx="1066"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87157" name="Oval 115"/>
              <p:cNvSpPr>
                <a:spLocks noChangeArrowheads="1"/>
              </p:cNvSpPr>
              <p:nvPr/>
            </p:nvSpPr>
            <p:spPr bwMode="auto">
              <a:xfrm>
                <a:off x="4310" y="2384"/>
                <a:ext cx="155" cy="143"/>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87158" name="Oval 116"/>
              <p:cNvSpPr>
                <a:spLocks noChangeArrowheads="1"/>
              </p:cNvSpPr>
              <p:nvPr/>
            </p:nvSpPr>
            <p:spPr bwMode="auto">
              <a:xfrm>
                <a:off x="4484" y="2384"/>
                <a:ext cx="160" cy="143"/>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i="0" dirty="0">
                  <a:solidFill>
                    <a:srgbClr val="FF0000"/>
                  </a:solidFill>
                  <a:cs typeface="Arial" charset="0"/>
                </a:endParaRPr>
              </a:p>
            </p:txBody>
          </p:sp>
          <p:sp>
            <p:nvSpPr>
              <p:cNvPr id="87159" name="Oval 117"/>
              <p:cNvSpPr>
                <a:spLocks noChangeArrowheads="1"/>
              </p:cNvSpPr>
              <p:nvPr/>
            </p:nvSpPr>
            <p:spPr bwMode="auto">
              <a:xfrm>
                <a:off x="4663" y="2379"/>
                <a:ext cx="155" cy="143"/>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87160" name="Rectangle 118"/>
              <p:cNvSpPr>
                <a:spLocks noChangeArrowheads="1"/>
              </p:cNvSpPr>
              <p:nvPr/>
            </p:nvSpPr>
            <p:spPr bwMode="auto">
              <a:xfrm>
                <a:off x="5061" y="1837"/>
                <a:ext cx="87" cy="760"/>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grpSp>
      </p:grpSp>
      <p:grpSp>
        <p:nvGrpSpPr>
          <p:cNvPr id="161928" name="Group 136"/>
          <p:cNvGrpSpPr>
            <a:grpSpLocks/>
          </p:cNvGrpSpPr>
          <p:nvPr/>
        </p:nvGrpSpPr>
        <p:grpSpPr bwMode="auto">
          <a:xfrm>
            <a:off x="5638800" y="1339850"/>
            <a:ext cx="2406650" cy="1390650"/>
            <a:chOff x="2089" y="3444"/>
            <a:chExt cx="1516" cy="876"/>
          </a:xfrm>
        </p:grpSpPr>
        <p:pic>
          <p:nvPicPr>
            <p:cNvPr id="89161" name="Picture 55" descr="kw_skype_logo"/>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109" y="4157"/>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89162" name="Group 135"/>
            <p:cNvGrpSpPr>
              <a:grpSpLocks/>
            </p:cNvGrpSpPr>
            <p:nvPr/>
          </p:nvGrpSpPr>
          <p:grpSpPr bwMode="auto">
            <a:xfrm>
              <a:off x="2089" y="3444"/>
              <a:ext cx="1516" cy="787"/>
              <a:chOff x="2089" y="3444"/>
              <a:chExt cx="1516" cy="787"/>
            </a:xfrm>
          </p:grpSpPr>
          <p:pic>
            <p:nvPicPr>
              <p:cNvPr id="89163" name="Picture 55" descr="kw_skype_logo"/>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213" y="3904"/>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9164" name="Picture 55" descr="kw_skype_logo"/>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973" y="3739"/>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9165" name="Picture 55" descr="kw_skype_logo"/>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609" y="3677"/>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9166" name="Picture 55" descr="kw_skype_logo"/>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267" y="3760"/>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89167" name="Group 120"/>
              <p:cNvGrpSpPr>
                <a:grpSpLocks/>
              </p:cNvGrpSpPr>
              <p:nvPr/>
            </p:nvGrpSpPr>
            <p:grpSpPr bwMode="auto">
              <a:xfrm flipH="1">
                <a:off x="3275" y="3678"/>
                <a:ext cx="330" cy="295"/>
                <a:chOff x="-44" y="1473"/>
                <a:chExt cx="981" cy="1105"/>
              </a:xfrm>
            </p:grpSpPr>
            <p:pic>
              <p:nvPicPr>
                <p:cNvPr id="89180" name="Picture 121" descr="desktop_computer_stylized_medium"/>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181" name="Freeform 122"/>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89168" name="Group 123"/>
              <p:cNvGrpSpPr>
                <a:grpSpLocks/>
              </p:cNvGrpSpPr>
              <p:nvPr/>
            </p:nvGrpSpPr>
            <p:grpSpPr bwMode="auto">
              <a:xfrm flipH="1">
                <a:off x="2986" y="3519"/>
                <a:ext cx="330" cy="295"/>
                <a:chOff x="-44" y="1473"/>
                <a:chExt cx="981" cy="1105"/>
              </a:xfrm>
            </p:grpSpPr>
            <p:pic>
              <p:nvPicPr>
                <p:cNvPr id="89178" name="Picture 124" descr="desktop_computer_stylized_medium"/>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179" name="Freeform 125"/>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89169" name="Group 126"/>
              <p:cNvGrpSpPr>
                <a:grpSpLocks/>
              </p:cNvGrpSpPr>
              <p:nvPr/>
            </p:nvGrpSpPr>
            <p:grpSpPr bwMode="auto">
              <a:xfrm>
                <a:off x="2575" y="3444"/>
                <a:ext cx="330" cy="295"/>
                <a:chOff x="-44" y="1473"/>
                <a:chExt cx="981" cy="1105"/>
              </a:xfrm>
            </p:grpSpPr>
            <p:pic>
              <p:nvPicPr>
                <p:cNvPr id="89176" name="Picture 127" descr="desktop_computer_stylized_medium"/>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177" name="Freeform 128"/>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89170" name="Group 129"/>
              <p:cNvGrpSpPr>
                <a:grpSpLocks/>
              </p:cNvGrpSpPr>
              <p:nvPr/>
            </p:nvGrpSpPr>
            <p:grpSpPr bwMode="auto">
              <a:xfrm>
                <a:off x="2246" y="3554"/>
                <a:ext cx="330" cy="295"/>
                <a:chOff x="-44" y="1473"/>
                <a:chExt cx="981" cy="1105"/>
              </a:xfrm>
            </p:grpSpPr>
            <p:pic>
              <p:nvPicPr>
                <p:cNvPr id="89174" name="Picture 130" descr="desktop_computer_stylized_medium"/>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175" name="Freeform 131"/>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89171" name="Group 132"/>
              <p:cNvGrpSpPr>
                <a:grpSpLocks/>
              </p:cNvGrpSpPr>
              <p:nvPr/>
            </p:nvGrpSpPr>
            <p:grpSpPr bwMode="auto">
              <a:xfrm>
                <a:off x="2089" y="3936"/>
                <a:ext cx="330" cy="295"/>
                <a:chOff x="-44" y="1473"/>
                <a:chExt cx="981" cy="1105"/>
              </a:xfrm>
            </p:grpSpPr>
            <p:pic>
              <p:nvPicPr>
                <p:cNvPr id="89172" name="Picture 133" descr="desktop_computer_stylized_medium"/>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173" name="Freeform 134"/>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grpSp>
      <p:grpSp>
        <p:nvGrpSpPr>
          <p:cNvPr id="161932" name="Group 140"/>
          <p:cNvGrpSpPr>
            <a:grpSpLocks/>
          </p:cNvGrpSpPr>
          <p:nvPr/>
        </p:nvGrpSpPr>
        <p:grpSpPr bwMode="auto">
          <a:xfrm>
            <a:off x="6267450" y="2279650"/>
            <a:ext cx="2649538" cy="938213"/>
            <a:chOff x="3948" y="1436"/>
            <a:chExt cx="1669" cy="591"/>
          </a:xfrm>
        </p:grpSpPr>
        <p:sp>
          <p:nvSpPr>
            <p:cNvPr id="89155" name="Text Box 119"/>
            <p:cNvSpPr txBox="1">
              <a:spLocks noChangeArrowheads="1"/>
            </p:cNvSpPr>
            <p:nvPr/>
          </p:nvSpPr>
          <p:spPr bwMode="auto">
            <a:xfrm>
              <a:off x="4419" y="1710"/>
              <a:ext cx="1198"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Arial" charset="0"/>
                </a:rPr>
                <a:t>supernode (SN</a:t>
              </a:r>
              <a:r>
                <a:rPr lang="en-US" sz="2000" i="0" dirty="0"/>
                <a:t>)</a:t>
              </a:r>
            </a:p>
          </p:txBody>
        </p:sp>
        <p:sp>
          <p:nvSpPr>
            <p:cNvPr id="89156" name="Line 67"/>
            <p:cNvSpPr>
              <a:spLocks noChangeShapeType="1"/>
            </p:cNvSpPr>
            <p:nvPr/>
          </p:nvSpPr>
          <p:spPr bwMode="auto">
            <a:xfrm flipH="1">
              <a:off x="4211" y="1436"/>
              <a:ext cx="602" cy="41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pic>
          <p:nvPicPr>
            <p:cNvPr id="89157" name="Picture 55" descr="kw_skype_logo"/>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974" y="1813"/>
              <a:ext cx="494" cy="2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89158" name="Group 137"/>
            <p:cNvGrpSpPr>
              <a:grpSpLocks/>
            </p:cNvGrpSpPr>
            <p:nvPr/>
          </p:nvGrpSpPr>
          <p:grpSpPr bwMode="auto">
            <a:xfrm>
              <a:off x="3948" y="1529"/>
              <a:ext cx="460" cy="405"/>
              <a:chOff x="-44" y="1473"/>
              <a:chExt cx="981" cy="1105"/>
            </a:xfrm>
          </p:grpSpPr>
          <p:pic>
            <p:nvPicPr>
              <p:cNvPr id="89159" name="Picture 138" descr="desktop_computer_stylized_medium"/>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160" name="Freeform 139"/>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grpSp>
        <p:nvGrpSpPr>
          <p:cNvPr id="161949" name="Group 157"/>
          <p:cNvGrpSpPr>
            <a:grpSpLocks/>
          </p:cNvGrpSpPr>
          <p:nvPr/>
        </p:nvGrpSpPr>
        <p:grpSpPr bwMode="auto">
          <a:xfrm>
            <a:off x="6597650" y="4102100"/>
            <a:ext cx="2114550" cy="1673225"/>
            <a:chOff x="4156" y="2584"/>
            <a:chExt cx="1332" cy="1054"/>
          </a:xfrm>
        </p:grpSpPr>
        <p:sp>
          <p:nvSpPr>
            <p:cNvPr id="89131" name="Line 64"/>
            <p:cNvSpPr>
              <a:spLocks noChangeShapeType="1"/>
            </p:cNvSpPr>
            <p:nvPr/>
          </p:nvSpPr>
          <p:spPr bwMode="auto">
            <a:xfrm flipV="1">
              <a:off x="4344" y="2872"/>
              <a:ext cx="287" cy="47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9132" name="Line 65"/>
            <p:cNvSpPr>
              <a:spLocks noChangeShapeType="1"/>
            </p:cNvSpPr>
            <p:nvPr/>
          </p:nvSpPr>
          <p:spPr bwMode="auto">
            <a:xfrm flipH="1" flipV="1">
              <a:off x="4606" y="2861"/>
              <a:ext cx="166" cy="50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9133" name="Line 66"/>
            <p:cNvSpPr>
              <a:spLocks noChangeShapeType="1"/>
            </p:cNvSpPr>
            <p:nvPr/>
          </p:nvSpPr>
          <p:spPr bwMode="auto">
            <a:xfrm flipH="1" flipV="1">
              <a:off x="4647" y="2897"/>
              <a:ext cx="396" cy="29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9134" name="Line 67"/>
            <p:cNvSpPr>
              <a:spLocks noChangeShapeType="1"/>
            </p:cNvSpPr>
            <p:nvPr/>
          </p:nvSpPr>
          <p:spPr bwMode="auto">
            <a:xfrm flipH="1">
              <a:off x="4630" y="2896"/>
              <a:ext cx="548" cy="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pic>
          <p:nvPicPr>
            <p:cNvPr id="89135" name="Picture 55" descr="kw_skype_logo"/>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379" y="2883"/>
              <a:ext cx="494" cy="2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9136" name="Picture 55" descr="kw_skype_logo"/>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099" y="2878"/>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9137" name="Picture 55" descr="kw_skype_logo"/>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989" y="3283"/>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9138" name="Picture 55" descr="kw_skype_logo"/>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653" y="3475"/>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9139" name="Picture 55" descr="kw_skype_logo"/>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180" y="3468"/>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89140" name="Group 142"/>
            <p:cNvGrpSpPr>
              <a:grpSpLocks/>
            </p:cNvGrpSpPr>
            <p:nvPr/>
          </p:nvGrpSpPr>
          <p:grpSpPr bwMode="auto">
            <a:xfrm>
              <a:off x="4307" y="2584"/>
              <a:ext cx="487" cy="413"/>
              <a:chOff x="-44" y="1473"/>
              <a:chExt cx="981" cy="1105"/>
            </a:xfrm>
          </p:grpSpPr>
          <p:pic>
            <p:nvPicPr>
              <p:cNvPr id="89153" name="Picture 143" descr="desktop_computer_stylized_medium"/>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154" name="Freeform 144"/>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89141" name="Group 145"/>
            <p:cNvGrpSpPr>
              <a:grpSpLocks/>
            </p:cNvGrpSpPr>
            <p:nvPr/>
          </p:nvGrpSpPr>
          <p:grpSpPr bwMode="auto">
            <a:xfrm>
              <a:off x="4156" y="3243"/>
              <a:ext cx="350" cy="304"/>
              <a:chOff x="-44" y="1473"/>
              <a:chExt cx="981" cy="1105"/>
            </a:xfrm>
          </p:grpSpPr>
          <p:pic>
            <p:nvPicPr>
              <p:cNvPr id="89151" name="Picture 146" descr="desktop_computer_stylized_medium"/>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152" name="Freeform 147"/>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89142" name="Group 148"/>
            <p:cNvGrpSpPr>
              <a:grpSpLocks/>
            </p:cNvGrpSpPr>
            <p:nvPr/>
          </p:nvGrpSpPr>
          <p:grpSpPr bwMode="auto">
            <a:xfrm>
              <a:off x="4547" y="3250"/>
              <a:ext cx="350" cy="304"/>
              <a:chOff x="-44" y="1473"/>
              <a:chExt cx="981" cy="1105"/>
            </a:xfrm>
          </p:grpSpPr>
          <p:pic>
            <p:nvPicPr>
              <p:cNvPr id="89149" name="Picture 149" descr="desktop_computer_stylized_medium"/>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150" name="Freeform 15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89143" name="Group 151"/>
            <p:cNvGrpSpPr>
              <a:grpSpLocks/>
            </p:cNvGrpSpPr>
            <p:nvPr/>
          </p:nvGrpSpPr>
          <p:grpSpPr bwMode="auto">
            <a:xfrm flipH="1">
              <a:off x="5021" y="3051"/>
              <a:ext cx="350" cy="304"/>
              <a:chOff x="-44" y="1473"/>
              <a:chExt cx="981" cy="1105"/>
            </a:xfrm>
          </p:grpSpPr>
          <p:pic>
            <p:nvPicPr>
              <p:cNvPr id="89147" name="Picture 152" descr="desktop_computer_stylized_medium"/>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148" name="Freeform 153"/>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89144" name="Group 154"/>
            <p:cNvGrpSpPr>
              <a:grpSpLocks/>
            </p:cNvGrpSpPr>
            <p:nvPr/>
          </p:nvGrpSpPr>
          <p:grpSpPr bwMode="auto">
            <a:xfrm flipH="1">
              <a:off x="5138" y="2667"/>
              <a:ext cx="350" cy="304"/>
              <a:chOff x="-44" y="1473"/>
              <a:chExt cx="981" cy="1105"/>
            </a:xfrm>
          </p:grpSpPr>
          <p:pic>
            <p:nvPicPr>
              <p:cNvPr id="89145" name="Picture 155" descr="desktop_computer_stylized_medium"/>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146" name="Freeform 156"/>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grpSp>
        <p:nvGrpSpPr>
          <p:cNvPr id="161975" name="Group 183"/>
          <p:cNvGrpSpPr>
            <a:grpSpLocks/>
          </p:cNvGrpSpPr>
          <p:nvPr/>
        </p:nvGrpSpPr>
        <p:grpSpPr bwMode="auto">
          <a:xfrm>
            <a:off x="4497388" y="3503613"/>
            <a:ext cx="1987550" cy="1673225"/>
            <a:chOff x="2360" y="2831"/>
            <a:chExt cx="1252" cy="1054"/>
          </a:xfrm>
        </p:grpSpPr>
        <p:sp>
          <p:nvSpPr>
            <p:cNvPr id="89107" name="Line 64"/>
            <p:cNvSpPr>
              <a:spLocks noChangeShapeType="1"/>
            </p:cNvSpPr>
            <p:nvPr/>
          </p:nvSpPr>
          <p:spPr bwMode="auto">
            <a:xfrm flipV="1">
              <a:off x="2987" y="3119"/>
              <a:ext cx="287" cy="47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9108" name="Line 65"/>
            <p:cNvSpPr>
              <a:spLocks noChangeShapeType="1"/>
            </p:cNvSpPr>
            <p:nvPr/>
          </p:nvSpPr>
          <p:spPr bwMode="auto">
            <a:xfrm flipH="1" flipV="1">
              <a:off x="3249" y="3108"/>
              <a:ext cx="166" cy="50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9109" name="Line 66"/>
            <p:cNvSpPr>
              <a:spLocks noChangeShapeType="1"/>
            </p:cNvSpPr>
            <p:nvPr/>
          </p:nvSpPr>
          <p:spPr bwMode="auto">
            <a:xfrm flipH="1">
              <a:off x="2549" y="3266"/>
              <a:ext cx="574" cy="33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9110" name="Line 67"/>
            <p:cNvSpPr>
              <a:spLocks noChangeShapeType="1"/>
            </p:cNvSpPr>
            <p:nvPr/>
          </p:nvSpPr>
          <p:spPr bwMode="auto">
            <a:xfrm flipH="1">
              <a:off x="2464" y="3239"/>
              <a:ext cx="548" cy="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pic>
          <p:nvPicPr>
            <p:cNvPr id="89111" name="Picture 55" descr="kw_skype_logo"/>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022" y="3130"/>
              <a:ext cx="494" cy="2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9112" name="Picture 55" descr="kw_skype_logo"/>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360" y="3166"/>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9113" name="Picture 55" descr="kw_skype_logo"/>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510" y="3578"/>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9114" name="Picture 55" descr="kw_skype_logo"/>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296" y="3722"/>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9115" name="Picture 55" descr="kw_skype_logo"/>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823" y="3715"/>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89116" name="Group 168"/>
            <p:cNvGrpSpPr>
              <a:grpSpLocks/>
            </p:cNvGrpSpPr>
            <p:nvPr/>
          </p:nvGrpSpPr>
          <p:grpSpPr bwMode="auto">
            <a:xfrm>
              <a:off x="2950" y="2831"/>
              <a:ext cx="487" cy="413"/>
              <a:chOff x="-44" y="1473"/>
              <a:chExt cx="981" cy="1105"/>
            </a:xfrm>
          </p:grpSpPr>
          <p:pic>
            <p:nvPicPr>
              <p:cNvPr id="89129" name="Picture 169" descr="desktop_computer_stylized_medium"/>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130" name="Freeform 17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89117" name="Group 171"/>
            <p:cNvGrpSpPr>
              <a:grpSpLocks/>
            </p:cNvGrpSpPr>
            <p:nvPr/>
          </p:nvGrpSpPr>
          <p:grpSpPr bwMode="auto">
            <a:xfrm>
              <a:off x="2799" y="3490"/>
              <a:ext cx="350" cy="304"/>
              <a:chOff x="-44" y="1473"/>
              <a:chExt cx="981" cy="1105"/>
            </a:xfrm>
          </p:grpSpPr>
          <p:pic>
            <p:nvPicPr>
              <p:cNvPr id="89127" name="Picture 172" descr="desktop_computer_stylized_medium"/>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128" name="Freeform 173"/>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89118" name="Group 174"/>
            <p:cNvGrpSpPr>
              <a:grpSpLocks/>
            </p:cNvGrpSpPr>
            <p:nvPr/>
          </p:nvGrpSpPr>
          <p:grpSpPr bwMode="auto">
            <a:xfrm>
              <a:off x="3190" y="3497"/>
              <a:ext cx="350" cy="304"/>
              <a:chOff x="-44" y="1473"/>
              <a:chExt cx="981" cy="1105"/>
            </a:xfrm>
          </p:grpSpPr>
          <p:pic>
            <p:nvPicPr>
              <p:cNvPr id="89125" name="Picture 175" descr="desktop_computer_stylized_medium"/>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126" name="Freeform 176"/>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89119" name="Group 177"/>
            <p:cNvGrpSpPr>
              <a:grpSpLocks/>
            </p:cNvGrpSpPr>
            <p:nvPr/>
          </p:nvGrpSpPr>
          <p:grpSpPr bwMode="auto">
            <a:xfrm flipH="1">
              <a:off x="2542" y="3346"/>
              <a:ext cx="350" cy="304"/>
              <a:chOff x="-44" y="1473"/>
              <a:chExt cx="981" cy="1105"/>
            </a:xfrm>
          </p:grpSpPr>
          <p:pic>
            <p:nvPicPr>
              <p:cNvPr id="89123" name="Picture 178" descr="desktop_computer_stylized_medium"/>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124" name="Freeform 179"/>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89120" name="Group 180"/>
            <p:cNvGrpSpPr>
              <a:grpSpLocks/>
            </p:cNvGrpSpPr>
            <p:nvPr/>
          </p:nvGrpSpPr>
          <p:grpSpPr bwMode="auto">
            <a:xfrm flipH="1">
              <a:off x="2399" y="2955"/>
              <a:ext cx="350" cy="304"/>
              <a:chOff x="-44" y="1473"/>
              <a:chExt cx="981" cy="1105"/>
            </a:xfrm>
          </p:grpSpPr>
          <p:pic>
            <p:nvPicPr>
              <p:cNvPr id="89121" name="Picture 181" descr="desktop_computer_stylized_medium"/>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122" name="Freeform 182"/>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sp>
        <p:nvSpPr>
          <p:cNvPr id="136" name="Slide Number Placeholder 5"/>
          <p:cNvSpPr>
            <a:spLocks noGrp="1"/>
          </p:cNvSpPr>
          <p:nvPr>
            <p:ph type="sldNum" sz="quarter" idx="12"/>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30</a:t>
            </a:fld>
            <a:endParaRPr lang="en-US" sz="1200" dirty="0">
              <a:latin typeface="Tahoma" charset="0"/>
            </a:endParaRPr>
          </a:p>
        </p:txBody>
      </p:sp>
      <p:sp>
        <p:nvSpPr>
          <p:cNvPr id="137" name="Footer Placeholder 2"/>
          <p:cNvSpPr>
            <a:spLocks noGrp="1"/>
          </p:cNvSpPr>
          <p:nvPr>
            <p:ph type="ftr" sz="quarter" idx="11"/>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4910051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1928"/>
                                        </p:tgtEl>
                                        <p:attrNameLst>
                                          <p:attrName>style.visibility</p:attrName>
                                        </p:attrNameLst>
                                      </p:cBhvr>
                                      <p:to>
                                        <p:strVal val="visible"/>
                                      </p:to>
                                    </p:set>
                                    <p:animEffect transition="in" filter="dissolve">
                                      <p:cBhvr>
                                        <p:cTn id="7" dur="500"/>
                                        <p:tgtEl>
                                          <p:spTgt spid="16192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1797"/>
                                        </p:tgtEl>
                                        <p:attrNameLst>
                                          <p:attrName>style.visibility</p:attrName>
                                        </p:attrNameLst>
                                      </p:cBhvr>
                                      <p:to>
                                        <p:strVal val="visible"/>
                                      </p:to>
                                    </p:set>
                                    <p:animEffect transition="in" filter="dissolve">
                                      <p:cBhvr>
                                        <p:cTn id="10" dur="500"/>
                                        <p:tgtEl>
                                          <p:spTgt spid="16179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61871"/>
                                        </p:tgtEl>
                                        <p:attrNameLst>
                                          <p:attrName>style.visibility</p:attrName>
                                        </p:attrNameLst>
                                      </p:cBhvr>
                                      <p:to>
                                        <p:strVal val="visible"/>
                                      </p:to>
                                    </p:set>
                                    <p:animEffect transition="in" filter="dissolve">
                                      <p:cBhvr>
                                        <p:cTn id="13" dur="500"/>
                                        <p:tgtEl>
                                          <p:spTgt spid="16187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161872">
                                            <p:txEl>
                                              <p:pRg st="0" end="0"/>
                                            </p:txEl>
                                          </p:spTgt>
                                        </p:tgtEl>
                                        <p:attrNameLst>
                                          <p:attrName>style.visibility</p:attrName>
                                        </p:attrNameLst>
                                      </p:cBhvr>
                                      <p:to>
                                        <p:strVal val="visible"/>
                                      </p:to>
                                    </p:set>
                                    <p:animEffect transition="in" filter="dissolve">
                                      <p:cBhvr>
                                        <p:cTn id="18" dur="500"/>
                                        <p:tgtEl>
                                          <p:spTgt spid="161872">
                                            <p:txEl>
                                              <p:pRg st="0" end="0"/>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161933"/>
                                        </p:tgtEl>
                                        <p:attrNameLst>
                                          <p:attrName>style.visibility</p:attrName>
                                        </p:attrNameLst>
                                      </p:cBhvr>
                                      <p:to>
                                        <p:strVal val="visible"/>
                                      </p:to>
                                    </p:set>
                                    <p:animEffect transition="in" filter="dissolve">
                                      <p:cBhvr>
                                        <p:cTn id="21" dur="500"/>
                                        <p:tgtEl>
                                          <p:spTgt spid="161933"/>
                                        </p:tgtEl>
                                      </p:cBhvr>
                                    </p:animEffect>
                                  </p:childTnLst>
                                </p:cTn>
                              </p:par>
                              <p:par>
                                <p:cTn id="22" presetID="9" presetClass="entr" presetSubtype="0" fill="hold" nodeType="withEffect">
                                  <p:stCondLst>
                                    <p:cond delay="0"/>
                                  </p:stCondLst>
                                  <p:childTnLst>
                                    <p:set>
                                      <p:cBhvr>
                                        <p:cTn id="23" dur="1" fill="hold">
                                          <p:stCondLst>
                                            <p:cond delay="0"/>
                                          </p:stCondLst>
                                        </p:cTn>
                                        <p:tgtEl>
                                          <p:spTgt spid="161932"/>
                                        </p:tgtEl>
                                        <p:attrNameLst>
                                          <p:attrName>style.visibility</p:attrName>
                                        </p:attrNameLst>
                                      </p:cBhvr>
                                      <p:to>
                                        <p:strVal val="visible"/>
                                      </p:to>
                                    </p:set>
                                    <p:animEffect transition="in" filter="dissolve">
                                      <p:cBhvr>
                                        <p:cTn id="24" dur="500"/>
                                        <p:tgtEl>
                                          <p:spTgt spid="161932"/>
                                        </p:tgtEl>
                                      </p:cBhvr>
                                    </p:animEffect>
                                  </p:childTnLst>
                                </p:cTn>
                              </p:par>
                            </p:childTnLst>
                          </p:cTn>
                        </p:par>
                        <p:par>
                          <p:cTn id="25" fill="hold" nodeType="afterGroup">
                            <p:stCondLst>
                              <p:cond delay="500"/>
                            </p:stCondLst>
                            <p:childTnLst>
                              <p:par>
                                <p:cTn id="26" presetID="9" presetClass="entr" presetSubtype="0" fill="hold" nodeType="afterEffect">
                                  <p:stCondLst>
                                    <p:cond delay="0"/>
                                  </p:stCondLst>
                                  <p:childTnLst>
                                    <p:set>
                                      <p:cBhvr>
                                        <p:cTn id="27" dur="1" fill="hold">
                                          <p:stCondLst>
                                            <p:cond delay="0"/>
                                          </p:stCondLst>
                                        </p:cTn>
                                        <p:tgtEl>
                                          <p:spTgt spid="161949"/>
                                        </p:tgtEl>
                                        <p:attrNameLst>
                                          <p:attrName>style.visibility</p:attrName>
                                        </p:attrNameLst>
                                      </p:cBhvr>
                                      <p:to>
                                        <p:strVal val="visible"/>
                                      </p:to>
                                    </p:set>
                                    <p:animEffect transition="in" filter="dissolve">
                                      <p:cBhvr>
                                        <p:cTn id="28" dur="500"/>
                                        <p:tgtEl>
                                          <p:spTgt spid="161949"/>
                                        </p:tgtEl>
                                      </p:cBhvr>
                                    </p:animEffect>
                                  </p:childTnLst>
                                </p:cTn>
                              </p:par>
                            </p:childTnLst>
                          </p:cTn>
                        </p:par>
                        <p:par>
                          <p:cTn id="29" fill="hold" nodeType="afterGroup">
                            <p:stCondLst>
                              <p:cond delay="1000"/>
                            </p:stCondLst>
                            <p:childTnLst>
                              <p:par>
                                <p:cTn id="30" presetID="9" presetClass="entr" presetSubtype="0" fill="hold" nodeType="afterEffect">
                                  <p:stCondLst>
                                    <p:cond delay="0"/>
                                  </p:stCondLst>
                                  <p:childTnLst>
                                    <p:set>
                                      <p:cBhvr>
                                        <p:cTn id="31" dur="1" fill="hold">
                                          <p:stCondLst>
                                            <p:cond delay="0"/>
                                          </p:stCondLst>
                                        </p:cTn>
                                        <p:tgtEl>
                                          <p:spTgt spid="161975"/>
                                        </p:tgtEl>
                                        <p:attrNameLst>
                                          <p:attrName>style.visibility</p:attrName>
                                        </p:attrNameLst>
                                      </p:cBhvr>
                                      <p:to>
                                        <p:strVal val="visible"/>
                                      </p:to>
                                    </p:set>
                                    <p:animEffect transition="in" filter="dissolve">
                                      <p:cBhvr>
                                        <p:cTn id="32" dur="500"/>
                                        <p:tgtEl>
                                          <p:spTgt spid="16197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61867"/>
                                        </p:tgtEl>
                                        <p:attrNameLst>
                                          <p:attrName>style.visibility</p:attrName>
                                        </p:attrNameLst>
                                      </p:cBhvr>
                                      <p:to>
                                        <p:strVal val="visible"/>
                                      </p:to>
                                    </p:set>
                                    <p:animEffect transition="in" filter="dissolve">
                                      <p:cBhvr>
                                        <p:cTn id="37" dur="500"/>
                                        <p:tgtEl>
                                          <p:spTgt spid="161867"/>
                                        </p:tgtEl>
                                      </p:cBhvr>
                                    </p:animEffect>
                                  </p:childTnLst>
                                </p:cTn>
                              </p:par>
                              <p:par>
                                <p:cTn id="38" presetID="9" presetClass="entr" presetSubtype="0" fill="hold" nodeType="withEffect">
                                  <p:stCondLst>
                                    <p:cond delay="0"/>
                                  </p:stCondLst>
                                  <p:childTnLst>
                                    <p:set>
                                      <p:cBhvr>
                                        <p:cTn id="39" dur="1" fill="hold">
                                          <p:stCondLst>
                                            <p:cond delay="0"/>
                                          </p:stCondLst>
                                        </p:cTn>
                                        <p:tgtEl>
                                          <p:spTgt spid="161794"/>
                                        </p:tgtEl>
                                        <p:attrNameLst>
                                          <p:attrName>style.visibility</p:attrName>
                                        </p:attrNameLst>
                                      </p:cBhvr>
                                      <p:to>
                                        <p:strVal val="visible"/>
                                      </p:to>
                                    </p:set>
                                    <p:animEffect transition="in" filter="dissolve">
                                      <p:cBhvr>
                                        <p:cTn id="40" dur="500"/>
                                        <p:tgtEl>
                                          <p:spTgt spid="161794"/>
                                        </p:tgtEl>
                                      </p:cBhvr>
                                    </p:animEffect>
                                  </p:childTnLst>
                                </p:cTn>
                              </p:par>
                              <p:par>
                                <p:cTn id="41" presetID="9" presetClass="entr" presetSubtype="0" fill="hold" nodeType="withEffect">
                                  <p:stCondLst>
                                    <p:cond delay="0"/>
                                  </p:stCondLst>
                                  <p:childTnLst>
                                    <p:set>
                                      <p:cBhvr>
                                        <p:cTn id="42" dur="1" fill="hold">
                                          <p:stCondLst>
                                            <p:cond delay="0"/>
                                          </p:stCondLst>
                                        </p:cTn>
                                        <p:tgtEl>
                                          <p:spTgt spid="161873">
                                            <p:txEl>
                                              <p:pRg st="0" end="0"/>
                                            </p:txEl>
                                          </p:spTgt>
                                        </p:tgtEl>
                                        <p:attrNameLst>
                                          <p:attrName>style.visibility</p:attrName>
                                        </p:attrNameLst>
                                      </p:cBhvr>
                                      <p:to>
                                        <p:strVal val="visible"/>
                                      </p:to>
                                    </p:set>
                                    <p:animEffect transition="in" filter="dissolve">
                                      <p:cBhvr>
                                        <p:cTn id="43" dur="500"/>
                                        <p:tgtEl>
                                          <p:spTgt spid="161873">
                                            <p:txEl>
                                              <p:pRg st="0" end="0"/>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61874"/>
                                        </p:tgtEl>
                                        <p:attrNameLst>
                                          <p:attrName>style.visibility</p:attrName>
                                        </p:attrNameLst>
                                      </p:cBhvr>
                                      <p:to>
                                        <p:strVal val="visible"/>
                                      </p:to>
                                    </p:set>
                                    <p:animEffect transition="in" filter="dissolve">
                                      <p:cBhvr>
                                        <p:cTn id="48" dur="500"/>
                                        <p:tgtEl>
                                          <p:spTgt spid="161874"/>
                                        </p:tgtEl>
                                      </p:cBhvr>
                                    </p:animEffect>
                                  </p:childTnLst>
                                </p:cTn>
                              </p:par>
                            </p:childTnLst>
                          </p:cTn>
                        </p:par>
                        <p:par>
                          <p:cTn id="49" fill="hold" nodeType="afterGroup">
                            <p:stCondLst>
                              <p:cond delay="500"/>
                            </p:stCondLst>
                            <p:childTnLst>
                              <p:par>
                                <p:cTn id="50" presetID="9" presetClass="entr" presetSubtype="0" fill="hold" nodeType="afterEffect">
                                  <p:stCondLst>
                                    <p:cond delay="0"/>
                                  </p:stCondLst>
                                  <p:childTnLst>
                                    <p:set>
                                      <p:cBhvr>
                                        <p:cTn id="51" dur="1" fill="hold">
                                          <p:stCondLst>
                                            <p:cond delay="0"/>
                                          </p:stCondLst>
                                        </p:cTn>
                                        <p:tgtEl>
                                          <p:spTgt spid="161911"/>
                                        </p:tgtEl>
                                        <p:attrNameLst>
                                          <p:attrName>style.visibility</p:attrName>
                                        </p:attrNameLst>
                                      </p:cBhvr>
                                      <p:to>
                                        <p:strVal val="visible"/>
                                      </p:to>
                                    </p:set>
                                    <p:animEffect transition="in" filter="dissolve">
                                      <p:cBhvr>
                                        <p:cTn id="52" dur="500"/>
                                        <p:tgtEl>
                                          <p:spTgt spid="161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7" grpId="0"/>
      <p:bldP spid="161871" grpId="0"/>
      <p:bldP spid="16187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927" name="Line 111"/>
          <p:cNvSpPr>
            <a:spLocks noChangeShapeType="1"/>
          </p:cNvSpPr>
          <p:nvPr/>
        </p:nvSpPr>
        <p:spPr bwMode="auto">
          <a:xfrm>
            <a:off x="4997450" y="4103688"/>
            <a:ext cx="619125"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i="0" dirty="0"/>
          </a:p>
        </p:txBody>
      </p:sp>
      <p:sp>
        <p:nvSpPr>
          <p:cNvPr id="162924" name="Line 108"/>
          <p:cNvSpPr>
            <a:spLocks noChangeShapeType="1"/>
          </p:cNvSpPr>
          <p:nvPr/>
        </p:nvSpPr>
        <p:spPr bwMode="auto">
          <a:xfrm>
            <a:off x="5018088" y="4103688"/>
            <a:ext cx="654050"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i="0" dirty="0"/>
          </a:p>
        </p:txBody>
      </p:sp>
      <p:grpSp>
        <p:nvGrpSpPr>
          <p:cNvPr id="162919" name="Group 103"/>
          <p:cNvGrpSpPr>
            <a:grpSpLocks/>
          </p:cNvGrpSpPr>
          <p:nvPr/>
        </p:nvGrpSpPr>
        <p:grpSpPr bwMode="auto">
          <a:xfrm>
            <a:off x="4537075" y="3705225"/>
            <a:ext cx="501650" cy="555625"/>
            <a:chOff x="4317" y="401"/>
            <a:chExt cx="316" cy="350"/>
          </a:xfrm>
        </p:grpSpPr>
        <p:pic>
          <p:nvPicPr>
            <p:cNvPr id="91269" name="Picture 55" descr="kw_skype_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317" y="588"/>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1270" name="Picture 105" descr="desktop_computer_stylized_small"/>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H="1">
              <a:off x="4329" y="401"/>
              <a:ext cx="263" cy="2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91142" name="Picture 2" descr="underline_base"/>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47688" y="903288"/>
            <a:ext cx="5942012"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8072" name="Rectangle 2"/>
          <p:cNvSpPr>
            <a:spLocks noGrp="1" noChangeArrowheads="1"/>
          </p:cNvSpPr>
          <p:nvPr>
            <p:ph type="title" idx="4294967295"/>
          </p:nvPr>
        </p:nvSpPr>
        <p:spPr>
          <a:xfrm>
            <a:off x="498475" y="130175"/>
            <a:ext cx="7772400" cy="1012825"/>
          </a:xfrm>
        </p:spPr>
        <p:txBody>
          <a:bodyPr/>
          <a:lstStyle/>
          <a:p>
            <a:pPr>
              <a:defRPr/>
            </a:pPr>
            <a:r>
              <a:rPr lang="en-US" dirty="0">
                <a:latin typeface="Gill Sans MT" charset="0"/>
              </a:rPr>
              <a:t>P2P voice-over-IP: Skype</a:t>
            </a:r>
          </a:p>
        </p:txBody>
      </p:sp>
      <p:sp>
        <p:nvSpPr>
          <p:cNvPr id="88073" name="Rectangle 3"/>
          <p:cNvSpPr>
            <a:spLocks noGrp="1" noChangeArrowheads="1"/>
          </p:cNvSpPr>
          <p:nvPr>
            <p:ph type="body" idx="4294967295"/>
          </p:nvPr>
        </p:nvSpPr>
        <p:spPr>
          <a:xfrm>
            <a:off x="414338" y="1292225"/>
            <a:ext cx="3662362" cy="488950"/>
          </a:xfrm>
        </p:spPr>
        <p:txBody>
          <a:bodyPr/>
          <a:lstStyle/>
          <a:p>
            <a:pPr marL="228600" indent="-228600">
              <a:buFont typeface="Wingdings" charset="0"/>
              <a:buNone/>
              <a:defRPr/>
            </a:pPr>
            <a:r>
              <a:rPr lang="en-US" dirty="0">
                <a:solidFill>
                  <a:srgbClr val="CC0000"/>
                </a:solidFill>
                <a:latin typeface="Gill Sans MT" charset="0"/>
              </a:rPr>
              <a:t>Skype client operation:</a:t>
            </a:r>
          </a:p>
        </p:txBody>
      </p:sp>
      <p:sp>
        <p:nvSpPr>
          <p:cNvPr id="162901" name="Rectangle 3"/>
          <p:cNvSpPr>
            <a:spLocks noChangeArrowheads="1"/>
          </p:cNvSpPr>
          <p:nvPr/>
        </p:nvSpPr>
        <p:spPr bwMode="auto">
          <a:xfrm>
            <a:off x="492125" y="1781175"/>
            <a:ext cx="3662363"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82575" indent="-282575">
              <a:lnSpc>
                <a:spcPct val="85000"/>
              </a:lnSpc>
              <a:buClr>
                <a:srgbClr val="000099"/>
              </a:buClr>
              <a:buSzPct val="65000"/>
              <a:buFont typeface="Wingdings" charset="0"/>
              <a:buNone/>
            </a:pPr>
            <a:r>
              <a:rPr lang="en-US" sz="2400" i="0" dirty="0">
                <a:latin typeface="Gill Sans MT" charset="0"/>
              </a:rPr>
              <a:t>1. joins Skype network by contacting SN (IP address cached) using TCP</a:t>
            </a:r>
          </a:p>
        </p:txBody>
      </p:sp>
      <p:sp>
        <p:nvSpPr>
          <p:cNvPr id="162925" name="Rectangle 3"/>
          <p:cNvSpPr>
            <a:spLocks noChangeArrowheads="1"/>
          </p:cNvSpPr>
          <p:nvPr/>
        </p:nvSpPr>
        <p:spPr bwMode="auto">
          <a:xfrm>
            <a:off x="479425" y="2760663"/>
            <a:ext cx="3662363"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82575" indent="-282575">
              <a:lnSpc>
                <a:spcPct val="85000"/>
              </a:lnSpc>
              <a:buClr>
                <a:srgbClr val="000099"/>
              </a:buClr>
              <a:buSzPct val="65000"/>
              <a:buFont typeface="Wingdings" charset="0"/>
              <a:buNone/>
            </a:pPr>
            <a:r>
              <a:rPr lang="en-US" sz="2400" i="0" dirty="0">
                <a:latin typeface="Gill Sans MT" charset="0"/>
              </a:rPr>
              <a:t>2. logs-in (username, password) to centralized Skype login server</a:t>
            </a:r>
          </a:p>
        </p:txBody>
      </p:sp>
      <p:sp>
        <p:nvSpPr>
          <p:cNvPr id="162928" name="Line 112"/>
          <p:cNvSpPr>
            <a:spLocks noChangeShapeType="1"/>
          </p:cNvSpPr>
          <p:nvPr/>
        </p:nvSpPr>
        <p:spPr bwMode="auto">
          <a:xfrm>
            <a:off x="4899025" y="2655888"/>
            <a:ext cx="0" cy="1044575"/>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i="0" dirty="0"/>
          </a:p>
        </p:txBody>
      </p:sp>
      <p:sp>
        <p:nvSpPr>
          <p:cNvPr id="162929" name="Rectangle 3"/>
          <p:cNvSpPr>
            <a:spLocks noChangeArrowheads="1"/>
          </p:cNvSpPr>
          <p:nvPr/>
        </p:nvSpPr>
        <p:spPr bwMode="auto">
          <a:xfrm>
            <a:off x="477838" y="3827463"/>
            <a:ext cx="3662362"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82575" indent="-282575">
              <a:lnSpc>
                <a:spcPct val="85000"/>
              </a:lnSpc>
              <a:buClr>
                <a:srgbClr val="000099"/>
              </a:buClr>
              <a:buSzPct val="65000"/>
              <a:buFont typeface="Wingdings" charset="0"/>
              <a:buNone/>
            </a:pPr>
            <a:r>
              <a:rPr lang="en-US" sz="2400" i="0" dirty="0">
                <a:latin typeface="Gill Sans MT" charset="0"/>
              </a:rPr>
              <a:t>3. obtains IP address for callee from SN, SN overlay</a:t>
            </a:r>
          </a:p>
          <a:p>
            <a:pPr marL="576263" lvl="1" indent="-179388">
              <a:lnSpc>
                <a:spcPct val="85000"/>
              </a:lnSpc>
              <a:buClr>
                <a:srgbClr val="000099"/>
              </a:buClr>
              <a:buFont typeface="Wingdings" charset="0"/>
              <a:buChar char="§"/>
            </a:pPr>
            <a:r>
              <a:rPr lang="en-US" sz="2400" i="0" dirty="0">
                <a:latin typeface="Gill Sans MT" charset="0"/>
              </a:rPr>
              <a:t>or client buddy list</a:t>
            </a:r>
          </a:p>
        </p:txBody>
      </p:sp>
      <p:sp>
        <p:nvSpPr>
          <p:cNvPr id="162930" name="Line 114"/>
          <p:cNvSpPr>
            <a:spLocks noChangeShapeType="1"/>
          </p:cNvSpPr>
          <p:nvPr/>
        </p:nvSpPr>
        <p:spPr bwMode="auto">
          <a:xfrm>
            <a:off x="4967288" y="3973513"/>
            <a:ext cx="739775" cy="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i="0" dirty="0"/>
          </a:p>
        </p:txBody>
      </p:sp>
      <p:sp>
        <p:nvSpPr>
          <p:cNvPr id="162931" name="Line 115"/>
          <p:cNvSpPr>
            <a:spLocks noChangeShapeType="1"/>
          </p:cNvSpPr>
          <p:nvPr/>
        </p:nvSpPr>
        <p:spPr bwMode="auto">
          <a:xfrm flipV="1">
            <a:off x="6032500" y="3113088"/>
            <a:ext cx="379413" cy="512762"/>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162932" name="Line 116"/>
          <p:cNvSpPr>
            <a:spLocks noChangeShapeType="1"/>
          </p:cNvSpPr>
          <p:nvPr/>
        </p:nvSpPr>
        <p:spPr bwMode="auto">
          <a:xfrm>
            <a:off x="6326188" y="4083050"/>
            <a:ext cx="827087" cy="38100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162933" name="Line 117"/>
          <p:cNvSpPr>
            <a:spLocks noChangeShapeType="1"/>
          </p:cNvSpPr>
          <p:nvPr/>
        </p:nvSpPr>
        <p:spPr bwMode="auto">
          <a:xfrm flipV="1">
            <a:off x="4995863" y="2722563"/>
            <a:ext cx="771525" cy="1066800"/>
          </a:xfrm>
          <a:prstGeom prst="line">
            <a:avLst/>
          </a:prstGeom>
          <a:noFill/>
          <a:ln w="38100">
            <a:solidFill>
              <a:srgbClr val="CC0000"/>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i="0" dirty="0"/>
          </a:p>
        </p:txBody>
      </p:sp>
      <p:sp>
        <p:nvSpPr>
          <p:cNvPr id="162934" name="Rectangle 3"/>
          <p:cNvSpPr>
            <a:spLocks noChangeArrowheads="1"/>
          </p:cNvSpPr>
          <p:nvPr/>
        </p:nvSpPr>
        <p:spPr bwMode="auto">
          <a:xfrm>
            <a:off x="477838" y="5173663"/>
            <a:ext cx="3662362" cy="468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82575" indent="-282575">
              <a:lnSpc>
                <a:spcPct val="85000"/>
              </a:lnSpc>
              <a:buClr>
                <a:srgbClr val="000099"/>
              </a:buClr>
              <a:buSzPct val="65000"/>
              <a:buFont typeface="Wingdings" charset="0"/>
              <a:buNone/>
            </a:pPr>
            <a:r>
              <a:rPr lang="en-US" sz="2400" i="0" dirty="0">
                <a:latin typeface="Gill Sans MT" charset="0"/>
              </a:rPr>
              <a:t>4. initiate call directly to callee</a:t>
            </a:r>
          </a:p>
        </p:txBody>
      </p:sp>
      <p:grpSp>
        <p:nvGrpSpPr>
          <p:cNvPr id="91154" name="Group 120"/>
          <p:cNvGrpSpPr>
            <a:grpSpLocks/>
          </p:cNvGrpSpPr>
          <p:nvPr/>
        </p:nvGrpSpPr>
        <p:grpSpPr bwMode="auto">
          <a:xfrm>
            <a:off x="4246563" y="1876425"/>
            <a:ext cx="1244600" cy="1171575"/>
            <a:chOff x="2675" y="1182"/>
            <a:chExt cx="784" cy="738"/>
          </a:xfrm>
        </p:grpSpPr>
        <p:sp>
          <p:nvSpPr>
            <p:cNvPr id="91235" name="Text Box 120"/>
            <p:cNvSpPr txBox="1">
              <a:spLocks noChangeArrowheads="1"/>
            </p:cNvSpPr>
            <p:nvPr/>
          </p:nvSpPr>
          <p:spPr bwMode="auto">
            <a:xfrm>
              <a:off x="2675" y="1623"/>
              <a:ext cx="784" cy="2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marL="342900" indent="-342900">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ct val="75000"/>
                </a:lnSpc>
              </a:pPr>
              <a:r>
                <a:rPr lang="en-US" sz="1600" i="0" dirty="0">
                  <a:latin typeface="Arial" charset="0"/>
                </a:rPr>
                <a:t>Skype </a:t>
              </a:r>
            </a:p>
            <a:p>
              <a:pPr algn="ctr">
                <a:lnSpc>
                  <a:spcPct val="75000"/>
                </a:lnSpc>
              </a:pPr>
              <a:r>
                <a:rPr lang="en-US" sz="1600" i="0" dirty="0">
                  <a:latin typeface="Arial" charset="0"/>
                </a:rPr>
                <a:t>login server</a:t>
              </a:r>
            </a:p>
          </p:txBody>
        </p:sp>
        <p:grpSp>
          <p:nvGrpSpPr>
            <p:cNvPr id="91236" name="Group 122"/>
            <p:cNvGrpSpPr>
              <a:grpSpLocks/>
            </p:cNvGrpSpPr>
            <p:nvPr/>
          </p:nvGrpSpPr>
          <p:grpSpPr bwMode="auto">
            <a:xfrm>
              <a:off x="2927" y="1182"/>
              <a:ext cx="294" cy="451"/>
              <a:chOff x="4140" y="429"/>
              <a:chExt cx="1425" cy="2396"/>
            </a:xfrm>
          </p:grpSpPr>
          <p:sp>
            <p:nvSpPr>
              <p:cNvPr id="91237" name="Freeform 123"/>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8167" name="Rectangle 124"/>
              <p:cNvSpPr>
                <a:spLocks noChangeArrowheads="1"/>
              </p:cNvSpPr>
              <p:nvPr/>
            </p:nvSpPr>
            <p:spPr bwMode="auto">
              <a:xfrm>
                <a:off x="4208" y="429"/>
                <a:ext cx="1047"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91239" name="Freeform 125"/>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1240" name="Freeform 126"/>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8170" name="Rectangle 127"/>
              <p:cNvSpPr>
                <a:spLocks noChangeArrowheads="1"/>
              </p:cNvSpPr>
              <p:nvPr/>
            </p:nvSpPr>
            <p:spPr bwMode="auto">
              <a:xfrm>
                <a:off x="4213" y="695"/>
                <a:ext cx="596" cy="48"/>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grpSp>
            <p:nvGrpSpPr>
              <p:cNvPr id="91242" name="Group 128"/>
              <p:cNvGrpSpPr>
                <a:grpSpLocks/>
              </p:cNvGrpSpPr>
              <p:nvPr/>
            </p:nvGrpSpPr>
            <p:grpSpPr bwMode="auto">
              <a:xfrm>
                <a:off x="4749" y="668"/>
                <a:ext cx="581" cy="145"/>
                <a:chOff x="614" y="2568"/>
                <a:chExt cx="725" cy="139"/>
              </a:xfrm>
            </p:grpSpPr>
            <p:sp>
              <p:nvSpPr>
                <p:cNvPr id="88196" name="AutoShape 129"/>
                <p:cNvSpPr>
                  <a:spLocks noChangeArrowheads="1"/>
                </p:cNvSpPr>
                <p:nvPr/>
              </p:nvSpPr>
              <p:spPr bwMode="auto">
                <a:xfrm>
                  <a:off x="616" y="2568"/>
                  <a:ext cx="726"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88197" name="AutoShape 130"/>
                <p:cNvSpPr>
                  <a:spLocks noChangeArrowheads="1"/>
                </p:cNvSpPr>
                <p:nvPr/>
              </p:nvSpPr>
              <p:spPr bwMode="auto">
                <a:xfrm>
                  <a:off x="634" y="2583"/>
                  <a:ext cx="689"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grpSp>
          <p:sp>
            <p:nvSpPr>
              <p:cNvPr id="88172" name="Rectangle 131"/>
              <p:cNvSpPr>
                <a:spLocks noChangeArrowheads="1"/>
              </p:cNvSpPr>
              <p:nvPr/>
            </p:nvSpPr>
            <p:spPr bwMode="auto">
              <a:xfrm>
                <a:off x="4222" y="1019"/>
                <a:ext cx="596" cy="48"/>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grpSp>
            <p:nvGrpSpPr>
              <p:cNvPr id="91244" name="Group 132"/>
              <p:cNvGrpSpPr>
                <a:grpSpLocks/>
              </p:cNvGrpSpPr>
              <p:nvPr/>
            </p:nvGrpSpPr>
            <p:grpSpPr bwMode="auto">
              <a:xfrm>
                <a:off x="4747" y="994"/>
                <a:ext cx="581" cy="134"/>
                <a:chOff x="614" y="2568"/>
                <a:chExt cx="725" cy="139"/>
              </a:xfrm>
            </p:grpSpPr>
            <p:sp>
              <p:nvSpPr>
                <p:cNvPr id="88194" name="AutoShape 133"/>
                <p:cNvSpPr>
                  <a:spLocks noChangeArrowheads="1"/>
                </p:cNvSpPr>
                <p:nvPr/>
              </p:nvSpPr>
              <p:spPr bwMode="auto">
                <a:xfrm>
                  <a:off x="613" y="2566"/>
                  <a:ext cx="726" cy="143"/>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88195" name="AutoShape 134"/>
                <p:cNvSpPr>
                  <a:spLocks noChangeArrowheads="1"/>
                </p:cNvSpPr>
                <p:nvPr/>
              </p:nvSpPr>
              <p:spPr bwMode="auto">
                <a:xfrm>
                  <a:off x="631" y="2583"/>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grpSp>
          <p:sp>
            <p:nvSpPr>
              <p:cNvPr id="88174" name="Rectangle 135"/>
              <p:cNvSpPr>
                <a:spLocks noChangeArrowheads="1"/>
              </p:cNvSpPr>
              <p:nvPr/>
            </p:nvSpPr>
            <p:spPr bwMode="auto">
              <a:xfrm>
                <a:off x="4218" y="1359"/>
                <a:ext cx="596" cy="48"/>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88175" name="Rectangle 136"/>
              <p:cNvSpPr>
                <a:spLocks noChangeArrowheads="1"/>
              </p:cNvSpPr>
              <p:nvPr/>
            </p:nvSpPr>
            <p:spPr bwMode="auto">
              <a:xfrm>
                <a:off x="4227" y="1656"/>
                <a:ext cx="596" cy="48"/>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grpSp>
            <p:nvGrpSpPr>
              <p:cNvPr id="91247" name="Group 137"/>
              <p:cNvGrpSpPr>
                <a:grpSpLocks/>
              </p:cNvGrpSpPr>
              <p:nvPr/>
            </p:nvGrpSpPr>
            <p:grpSpPr bwMode="auto">
              <a:xfrm>
                <a:off x="4735" y="1627"/>
                <a:ext cx="582" cy="151"/>
                <a:chOff x="614" y="2568"/>
                <a:chExt cx="725" cy="139"/>
              </a:xfrm>
            </p:grpSpPr>
            <p:sp>
              <p:nvSpPr>
                <p:cNvPr id="88192" name="AutoShape 138"/>
                <p:cNvSpPr>
                  <a:spLocks noChangeArrowheads="1"/>
                </p:cNvSpPr>
                <p:nvPr/>
              </p:nvSpPr>
              <p:spPr bwMode="auto">
                <a:xfrm>
                  <a:off x="615" y="2570"/>
                  <a:ext cx="725" cy="137"/>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88193" name="AutoShape 139"/>
                <p:cNvSpPr>
                  <a:spLocks noChangeArrowheads="1"/>
                </p:cNvSpPr>
                <p:nvPr/>
              </p:nvSpPr>
              <p:spPr bwMode="auto">
                <a:xfrm>
                  <a:off x="634" y="2585"/>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grpSp>
          <p:sp>
            <p:nvSpPr>
              <p:cNvPr id="91248" name="Freeform 140"/>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91249" name="Group 141"/>
              <p:cNvGrpSpPr>
                <a:grpSpLocks/>
              </p:cNvGrpSpPr>
              <p:nvPr/>
            </p:nvGrpSpPr>
            <p:grpSpPr bwMode="auto">
              <a:xfrm>
                <a:off x="4739" y="1327"/>
                <a:ext cx="582" cy="139"/>
                <a:chOff x="614" y="2568"/>
                <a:chExt cx="725" cy="139"/>
              </a:xfrm>
            </p:grpSpPr>
            <p:sp>
              <p:nvSpPr>
                <p:cNvPr id="88190" name="AutoShape 142"/>
                <p:cNvSpPr>
                  <a:spLocks noChangeArrowheads="1"/>
                </p:cNvSpPr>
                <p:nvPr/>
              </p:nvSpPr>
              <p:spPr bwMode="auto">
                <a:xfrm>
                  <a:off x="617" y="2568"/>
                  <a:ext cx="725"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88191" name="AutoShape 143"/>
                <p:cNvSpPr>
                  <a:spLocks noChangeArrowheads="1"/>
                </p:cNvSpPr>
                <p:nvPr/>
              </p:nvSpPr>
              <p:spPr bwMode="auto">
                <a:xfrm>
                  <a:off x="635"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grpSp>
          <p:sp>
            <p:nvSpPr>
              <p:cNvPr id="88179" name="Rectangle 144"/>
              <p:cNvSpPr>
                <a:spLocks noChangeArrowheads="1"/>
              </p:cNvSpPr>
              <p:nvPr/>
            </p:nvSpPr>
            <p:spPr bwMode="auto">
              <a:xfrm>
                <a:off x="5250"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91251" name="Freeform 145"/>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1252" name="Freeform 146"/>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8182" name="Oval 147"/>
              <p:cNvSpPr>
                <a:spLocks noChangeArrowheads="1"/>
              </p:cNvSpPr>
              <p:nvPr/>
            </p:nvSpPr>
            <p:spPr bwMode="auto">
              <a:xfrm>
                <a:off x="5517" y="2612"/>
                <a:ext cx="48"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91254" name="Freeform 148"/>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8184" name="AutoShape 149"/>
              <p:cNvSpPr>
                <a:spLocks noChangeArrowheads="1"/>
              </p:cNvSpPr>
              <p:nvPr/>
            </p:nvSpPr>
            <p:spPr bwMode="auto">
              <a:xfrm>
                <a:off x="4140" y="2676"/>
                <a:ext cx="1197" cy="149"/>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88185" name="AutoShape 150"/>
              <p:cNvSpPr>
                <a:spLocks noChangeArrowheads="1"/>
              </p:cNvSpPr>
              <p:nvPr/>
            </p:nvSpPr>
            <p:spPr bwMode="auto">
              <a:xfrm>
                <a:off x="4208" y="2713"/>
                <a:ext cx="1066"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88186" name="Oval 151"/>
              <p:cNvSpPr>
                <a:spLocks noChangeArrowheads="1"/>
              </p:cNvSpPr>
              <p:nvPr/>
            </p:nvSpPr>
            <p:spPr bwMode="auto">
              <a:xfrm>
                <a:off x="4310" y="2384"/>
                <a:ext cx="155" cy="143"/>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88187" name="Oval 152"/>
              <p:cNvSpPr>
                <a:spLocks noChangeArrowheads="1"/>
              </p:cNvSpPr>
              <p:nvPr/>
            </p:nvSpPr>
            <p:spPr bwMode="auto">
              <a:xfrm>
                <a:off x="4484" y="2384"/>
                <a:ext cx="160" cy="143"/>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i="0" dirty="0">
                  <a:solidFill>
                    <a:srgbClr val="FF0000"/>
                  </a:solidFill>
                  <a:cs typeface="Arial" charset="0"/>
                </a:endParaRPr>
              </a:p>
            </p:txBody>
          </p:sp>
          <p:sp>
            <p:nvSpPr>
              <p:cNvPr id="88188" name="Oval 153"/>
              <p:cNvSpPr>
                <a:spLocks noChangeArrowheads="1"/>
              </p:cNvSpPr>
              <p:nvPr/>
            </p:nvSpPr>
            <p:spPr bwMode="auto">
              <a:xfrm>
                <a:off x="4663" y="2379"/>
                <a:ext cx="155" cy="143"/>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sp>
            <p:nvSpPr>
              <p:cNvPr id="88189" name="Rectangle 154"/>
              <p:cNvSpPr>
                <a:spLocks noChangeArrowheads="1"/>
              </p:cNvSpPr>
              <p:nvPr/>
            </p:nvSpPr>
            <p:spPr bwMode="auto">
              <a:xfrm>
                <a:off x="5061" y="1837"/>
                <a:ext cx="87" cy="760"/>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p>
            </p:txBody>
          </p:sp>
        </p:grpSp>
      </p:grpSp>
      <p:grpSp>
        <p:nvGrpSpPr>
          <p:cNvPr id="91155" name="Group 155"/>
          <p:cNvGrpSpPr>
            <a:grpSpLocks/>
          </p:cNvGrpSpPr>
          <p:nvPr/>
        </p:nvGrpSpPr>
        <p:grpSpPr bwMode="auto">
          <a:xfrm>
            <a:off x="4735513" y="1339850"/>
            <a:ext cx="3976687" cy="4435475"/>
            <a:chOff x="2983" y="844"/>
            <a:chExt cx="2505" cy="2794"/>
          </a:xfrm>
        </p:grpSpPr>
        <p:sp>
          <p:nvSpPr>
            <p:cNvPr id="88085" name="Line 156"/>
            <p:cNvSpPr>
              <a:spLocks noChangeShapeType="1"/>
            </p:cNvSpPr>
            <p:nvPr/>
          </p:nvSpPr>
          <p:spPr bwMode="auto">
            <a:xfrm>
              <a:off x="3785" y="2537"/>
              <a:ext cx="790" cy="377"/>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88086" name="Line 157"/>
            <p:cNvSpPr>
              <a:spLocks noChangeShapeType="1"/>
            </p:cNvSpPr>
            <p:nvPr/>
          </p:nvSpPr>
          <p:spPr bwMode="auto">
            <a:xfrm>
              <a:off x="4293" y="1879"/>
              <a:ext cx="419" cy="85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88087" name="Line 158"/>
            <p:cNvSpPr>
              <a:spLocks noChangeShapeType="1"/>
            </p:cNvSpPr>
            <p:nvPr/>
          </p:nvSpPr>
          <p:spPr bwMode="auto">
            <a:xfrm flipH="1">
              <a:off x="3806" y="1790"/>
              <a:ext cx="418" cy="603"/>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grpSp>
          <p:nvGrpSpPr>
            <p:cNvPr id="91159" name="Group 159"/>
            <p:cNvGrpSpPr>
              <a:grpSpLocks/>
            </p:cNvGrpSpPr>
            <p:nvPr/>
          </p:nvGrpSpPr>
          <p:grpSpPr bwMode="auto">
            <a:xfrm>
              <a:off x="3783" y="1106"/>
              <a:ext cx="786" cy="717"/>
              <a:chOff x="3783" y="1106"/>
              <a:chExt cx="786" cy="717"/>
            </a:xfrm>
          </p:grpSpPr>
          <p:sp>
            <p:nvSpPr>
              <p:cNvPr id="91231" name="Line 63"/>
              <p:cNvSpPr>
                <a:spLocks noChangeShapeType="1"/>
              </p:cNvSpPr>
              <p:nvPr/>
            </p:nvSpPr>
            <p:spPr bwMode="auto">
              <a:xfrm>
                <a:off x="3783" y="1578"/>
                <a:ext cx="401" cy="22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91232" name="Line 64"/>
              <p:cNvSpPr>
                <a:spLocks noChangeShapeType="1"/>
              </p:cNvSpPr>
              <p:nvPr/>
            </p:nvSpPr>
            <p:spPr bwMode="auto">
              <a:xfrm>
                <a:off x="3905" y="1211"/>
                <a:ext cx="314" cy="61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91233" name="Line 65"/>
              <p:cNvSpPr>
                <a:spLocks noChangeShapeType="1"/>
              </p:cNvSpPr>
              <p:nvPr/>
            </p:nvSpPr>
            <p:spPr bwMode="auto">
              <a:xfrm flipH="1">
                <a:off x="4194" y="1106"/>
                <a:ext cx="9" cy="699"/>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91234" name="Line 66"/>
              <p:cNvSpPr>
                <a:spLocks noChangeShapeType="1"/>
              </p:cNvSpPr>
              <p:nvPr/>
            </p:nvSpPr>
            <p:spPr bwMode="auto">
              <a:xfrm flipH="1">
                <a:off x="4194" y="1210"/>
                <a:ext cx="375" cy="60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91160" name="Group 164"/>
            <p:cNvGrpSpPr>
              <a:grpSpLocks/>
            </p:cNvGrpSpPr>
            <p:nvPr/>
          </p:nvGrpSpPr>
          <p:grpSpPr bwMode="auto">
            <a:xfrm>
              <a:off x="3552" y="844"/>
              <a:ext cx="1516" cy="876"/>
              <a:chOff x="2089" y="3444"/>
              <a:chExt cx="1516" cy="876"/>
            </a:xfrm>
          </p:grpSpPr>
          <p:pic>
            <p:nvPicPr>
              <p:cNvPr id="91210" name="Picture 55" descr="kw_skype_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109" y="4157"/>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91211" name="Group 166"/>
              <p:cNvGrpSpPr>
                <a:grpSpLocks/>
              </p:cNvGrpSpPr>
              <p:nvPr/>
            </p:nvGrpSpPr>
            <p:grpSpPr bwMode="auto">
              <a:xfrm>
                <a:off x="2089" y="3444"/>
                <a:ext cx="1516" cy="787"/>
                <a:chOff x="2089" y="3444"/>
                <a:chExt cx="1516" cy="787"/>
              </a:xfrm>
            </p:grpSpPr>
            <p:pic>
              <p:nvPicPr>
                <p:cNvPr id="91212" name="Picture 55" descr="kw_skype_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213" y="3904"/>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1213" name="Picture 55" descr="kw_skype_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973" y="3739"/>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1214" name="Picture 55" descr="kw_skype_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609" y="3677"/>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1215" name="Picture 55" descr="kw_skype_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267" y="3760"/>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91216" name="Group 171"/>
                <p:cNvGrpSpPr>
                  <a:grpSpLocks/>
                </p:cNvGrpSpPr>
                <p:nvPr/>
              </p:nvGrpSpPr>
              <p:grpSpPr bwMode="auto">
                <a:xfrm flipH="1">
                  <a:off x="3275" y="3678"/>
                  <a:ext cx="330" cy="295"/>
                  <a:chOff x="-44" y="1473"/>
                  <a:chExt cx="981" cy="1105"/>
                </a:xfrm>
              </p:grpSpPr>
              <p:pic>
                <p:nvPicPr>
                  <p:cNvPr id="91229" name="Picture 172" descr="desktop_computer_stylized_medium"/>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1230" name="Freeform 173"/>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91217" name="Group 174"/>
                <p:cNvGrpSpPr>
                  <a:grpSpLocks/>
                </p:cNvGrpSpPr>
                <p:nvPr/>
              </p:nvGrpSpPr>
              <p:grpSpPr bwMode="auto">
                <a:xfrm flipH="1">
                  <a:off x="2986" y="3519"/>
                  <a:ext cx="330" cy="295"/>
                  <a:chOff x="-44" y="1473"/>
                  <a:chExt cx="981" cy="1105"/>
                </a:xfrm>
              </p:grpSpPr>
              <p:pic>
                <p:nvPicPr>
                  <p:cNvPr id="91227" name="Picture 175" descr="desktop_computer_stylized_medium"/>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1228" name="Freeform 176"/>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91218" name="Group 177"/>
                <p:cNvGrpSpPr>
                  <a:grpSpLocks/>
                </p:cNvGrpSpPr>
                <p:nvPr/>
              </p:nvGrpSpPr>
              <p:grpSpPr bwMode="auto">
                <a:xfrm>
                  <a:off x="2575" y="3444"/>
                  <a:ext cx="330" cy="295"/>
                  <a:chOff x="-44" y="1473"/>
                  <a:chExt cx="981" cy="1105"/>
                </a:xfrm>
              </p:grpSpPr>
              <p:pic>
                <p:nvPicPr>
                  <p:cNvPr id="91225" name="Picture 178" descr="desktop_computer_stylized_medium"/>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1226" name="Freeform 179"/>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91219" name="Group 180"/>
                <p:cNvGrpSpPr>
                  <a:grpSpLocks/>
                </p:cNvGrpSpPr>
                <p:nvPr/>
              </p:nvGrpSpPr>
              <p:grpSpPr bwMode="auto">
                <a:xfrm>
                  <a:off x="2246" y="3554"/>
                  <a:ext cx="330" cy="295"/>
                  <a:chOff x="-44" y="1473"/>
                  <a:chExt cx="981" cy="1105"/>
                </a:xfrm>
              </p:grpSpPr>
              <p:pic>
                <p:nvPicPr>
                  <p:cNvPr id="91223" name="Picture 181" descr="desktop_computer_stylized_medium"/>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1224" name="Freeform 182"/>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91220" name="Group 183"/>
                <p:cNvGrpSpPr>
                  <a:grpSpLocks/>
                </p:cNvGrpSpPr>
                <p:nvPr/>
              </p:nvGrpSpPr>
              <p:grpSpPr bwMode="auto">
                <a:xfrm>
                  <a:off x="2089" y="3936"/>
                  <a:ext cx="330" cy="295"/>
                  <a:chOff x="-44" y="1473"/>
                  <a:chExt cx="981" cy="1105"/>
                </a:xfrm>
              </p:grpSpPr>
              <p:pic>
                <p:nvPicPr>
                  <p:cNvPr id="91221" name="Picture 184" descr="desktop_computer_stylized_medium"/>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1222" name="Freeform 185"/>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grpSp>
        <p:sp>
          <p:nvSpPr>
            <p:cNvPr id="91161" name="Line 67"/>
            <p:cNvSpPr>
              <a:spLocks noChangeShapeType="1"/>
            </p:cNvSpPr>
            <p:nvPr/>
          </p:nvSpPr>
          <p:spPr bwMode="auto">
            <a:xfrm flipH="1">
              <a:off x="4211" y="1436"/>
              <a:ext cx="602" cy="41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pic>
          <p:nvPicPr>
            <p:cNvPr id="91162" name="Picture 55" descr="kw_skype_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974" y="1813"/>
              <a:ext cx="494" cy="2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91163" name="Group 188"/>
            <p:cNvGrpSpPr>
              <a:grpSpLocks/>
            </p:cNvGrpSpPr>
            <p:nvPr/>
          </p:nvGrpSpPr>
          <p:grpSpPr bwMode="auto">
            <a:xfrm>
              <a:off x="3948" y="1529"/>
              <a:ext cx="460" cy="405"/>
              <a:chOff x="-44" y="1473"/>
              <a:chExt cx="981" cy="1105"/>
            </a:xfrm>
          </p:grpSpPr>
          <p:pic>
            <p:nvPicPr>
              <p:cNvPr id="91208" name="Picture 189" descr="desktop_computer_stylized_medium"/>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1209" name="Freeform 19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91164" name="Group 191"/>
            <p:cNvGrpSpPr>
              <a:grpSpLocks/>
            </p:cNvGrpSpPr>
            <p:nvPr/>
          </p:nvGrpSpPr>
          <p:grpSpPr bwMode="auto">
            <a:xfrm>
              <a:off x="4156" y="2584"/>
              <a:ext cx="1332" cy="1054"/>
              <a:chOff x="4156" y="2584"/>
              <a:chExt cx="1332" cy="1054"/>
            </a:xfrm>
          </p:grpSpPr>
          <p:sp>
            <p:nvSpPr>
              <p:cNvPr id="91184" name="Line 64"/>
              <p:cNvSpPr>
                <a:spLocks noChangeShapeType="1"/>
              </p:cNvSpPr>
              <p:nvPr/>
            </p:nvSpPr>
            <p:spPr bwMode="auto">
              <a:xfrm flipV="1">
                <a:off x="4344" y="2872"/>
                <a:ext cx="287" cy="47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91185" name="Line 65"/>
              <p:cNvSpPr>
                <a:spLocks noChangeShapeType="1"/>
              </p:cNvSpPr>
              <p:nvPr/>
            </p:nvSpPr>
            <p:spPr bwMode="auto">
              <a:xfrm flipH="1" flipV="1">
                <a:off x="4606" y="2861"/>
                <a:ext cx="166" cy="50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91186" name="Line 66"/>
              <p:cNvSpPr>
                <a:spLocks noChangeShapeType="1"/>
              </p:cNvSpPr>
              <p:nvPr/>
            </p:nvSpPr>
            <p:spPr bwMode="auto">
              <a:xfrm flipH="1" flipV="1">
                <a:off x="4647" y="2897"/>
                <a:ext cx="396" cy="29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91187" name="Line 67"/>
              <p:cNvSpPr>
                <a:spLocks noChangeShapeType="1"/>
              </p:cNvSpPr>
              <p:nvPr/>
            </p:nvSpPr>
            <p:spPr bwMode="auto">
              <a:xfrm flipH="1">
                <a:off x="4630" y="2896"/>
                <a:ext cx="548" cy="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pic>
            <p:nvPicPr>
              <p:cNvPr id="91188" name="Picture 55" descr="kw_skype_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379" y="2883"/>
                <a:ext cx="494" cy="2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1189" name="Picture 55" descr="kw_skype_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099" y="2878"/>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1190" name="Picture 55" descr="kw_skype_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989" y="3283"/>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1191" name="Picture 55" descr="kw_skype_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653" y="3475"/>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1192" name="Picture 55" descr="kw_skype_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180" y="3468"/>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91193" name="Group 201"/>
              <p:cNvGrpSpPr>
                <a:grpSpLocks/>
              </p:cNvGrpSpPr>
              <p:nvPr/>
            </p:nvGrpSpPr>
            <p:grpSpPr bwMode="auto">
              <a:xfrm>
                <a:off x="4307" y="2584"/>
                <a:ext cx="487" cy="413"/>
                <a:chOff x="-44" y="1473"/>
                <a:chExt cx="981" cy="1105"/>
              </a:xfrm>
            </p:grpSpPr>
            <p:pic>
              <p:nvPicPr>
                <p:cNvPr id="91206" name="Picture 202" descr="desktop_computer_stylized_medium"/>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1207" name="Freeform 203"/>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91194" name="Group 204"/>
              <p:cNvGrpSpPr>
                <a:grpSpLocks/>
              </p:cNvGrpSpPr>
              <p:nvPr/>
            </p:nvGrpSpPr>
            <p:grpSpPr bwMode="auto">
              <a:xfrm>
                <a:off x="4156" y="3243"/>
                <a:ext cx="350" cy="304"/>
                <a:chOff x="-44" y="1473"/>
                <a:chExt cx="981" cy="1105"/>
              </a:xfrm>
            </p:grpSpPr>
            <p:pic>
              <p:nvPicPr>
                <p:cNvPr id="91204" name="Picture 205" descr="desktop_computer_stylized_medium"/>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1205" name="Freeform 206"/>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91195" name="Group 207"/>
              <p:cNvGrpSpPr>
                <a:grpSpLocks/>
              </p:cNvGrpSpPr>
              <p:nvPr/>
            </p:nvGrpSpPr>
            <p:grpSpPr bwMode="auto">
              <a:xfrm>
                <a:off x="4547" y="3250"/>
                <a:ext cx="350" cy="304"/>
                <a:chOff x="-44" y="1473"/>
                <a:chExt cx="981" cy="1105"/>
              </a:xfrm>
            </p:grpSpPr>
            <p:pic>
              <p:nvPicPr>
                <p:cNvPr id="91202" name="Picture 208" descr="desktop_computer_stylized_medium"/>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1203" name="Freeform 209"/>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91196" name="Group 210"/>
              <p:cNvGrpSpPr>
                <a:grpSpLocks/>
              </p:cNvGrpSpPr>
              <p:nvPr/>
            </p:nvGrpSpPr>
            <p:grpSpPr bwMode="auto">
              <a:xfrm flipH="1">
                <a:off x="5021" y="3051"/>
                <a:ext cx="350" cy="304"/>
                <a:chOff x="-44" y="1473"/>
                <a:chExt cx="981" cy="1105"/>
              </a:xfrm>
            </p:grpSpPr>
            <p:pic>
              <p:nvPicPr>
                <p:cNvPr id="91200" name="Picture 211" descr="desktop_computer_stylized_medium"/>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1201" name="Freeform 212"/>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91197" name="Group 213"/>
              <p:cNvGrpSpPr>
                <a:grpSpLocks/>
              </p:cNvGrpSpPr>
              <p:nvPr/>
            </p:nvGrpSpPr>
            <p:grpSpPr bwMode="auto">
              <a:xfrm flipH="1">
                <a:off x="5138" y="2667"/>
                <a:ext cx="350" cy="304"/>
                <a:chOff x="-44" y="1473"/>
                <a:chExt cx="981" cy="1105"/>
              </a:xfrm>
            </p:grpSpPr>
            <p:pic>
              <p:nvPicPr>
                <p:cNvPr id="91198" name="Picture 214" descr="desktop_computer_stylized_medium"/>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1199" name="Freeform 215"/>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sp>
          <p:nvSpPr>
            <p:cNvPr id="91165" name="Line 64"/>
            <p:cNvSpPr>
              <a:spLocks noChangeShapeType="1"/>
            </p:cNvSpPr>
            <p:nvPr/>
          </p:nvSpPr>
          <p:spPr bwMode="auto">
            <a:xfrm flipV="1">
              <a:off x="3460" y="2495"/>
              <a:ext cx="287" cy="47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91166" name="Line 65"/>
            <p:cNvSpPr>
              <a:spLocks noChangeShapeType="1"/>
            </p:cNvSpPr>
            <p:nvPr/>
          </p:nvSpPr>
          <p:spPr bwMode="auto">
            <a:xfrm flipH="1" flipV="1">
              <a:off x="3722" y="2484"/>
              <a:ext cx="166" cy="50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91167" name="Line 66"/>
            <p:cNvSpPr>
              <a:spLocks noChangeShapeType="1"/>
            </p:cNvSpPr>
            <p:nvPr/>
          </p:nvSpPr>
          <p:spPr bwMode="auto">
            <a:xfrm flipH="1">
              <a:off x="3022" y="2642"/>
              <a:ext cx="574" cy="33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pic>
          <p:nvPicPr>
            <p:cNvPr id="91168" name="Picture 55" descr="kw_skype_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495" y="2506"/>
              <a:ext cx="494" cy="2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1169" name="Picture 55" descr="kw_skype_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983" y="2954"/>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1170" name="Picture 55" descr="kw_skype_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769" y="3098"/>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1171" name="Picture 55" descr="kw_skype_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296" y="3091"/>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91172" name="Group 223"/>
            <p:cNvGrpSpPr>
              <a:grpSpLocks/>
            </p:cNvGrpSpPr>
            <p:nvPr/>
          </p:nvGrpSpPr>
          <p:grpSpPr bwMode="auto">
            <a:xfrm>
              <a:off x="3423" y="2207"/>
              <a:ext cx="487" cy="413"/>
              <a:chOff x="-44" y="1473"/>
              <a:chExt cx="981" cy="1105"/>
            </a:xfrm>
          </p:grpSpPr>
          <p:pic>
            <p:nvPicPr>
              <p:cNvPr id="91182" name="Picture 224" descr="desktop_computer_stylized_medium"/>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1183" name="Freeform 225"/>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91173" name="Group 226"/>
            <p:cNvGrpSpPr>
              <a:grpSpLocks/>
            </p:cNvGrpSpPr>
            <p:nvPr/>
          </p:nvGrpSpPr>
          <p:grpSpPr bwMode="auto">
            <a:xfrm>
              <a:off x="3272" y="2866"/>
              <a:ext cx="350" cy="304"/>
              <a:chOff x="-44" y="1473"/>
              <a:chExt cx="981" cy="1105"/>
            </a:xfrm>
          </p:grpSpPr>
          <p:pic>
            <p:nvPicPr>
              <p:cNvPr id="91180" name="Picture 227" descr="desktop_computer_stylized_medium"/>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1181" name="Freeform 228"/>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91174" name="Group 229"/>
            <p:cNvGrpSpPr>
              <a:grpSpLocks/>
            </p:cNvGrpSpPr>
            <p:nvPr/>
          </p:nvGrpSpPr>
          <p:grpSpPr bwMode="auto">
            <a:xfrm>
              <a:off x="3663" y="2873"/>
              <a:ext cx="350" cy="304"/>
              <a:chOff x="-44" y="1473"/>
              <a:chExt cx="981" cy="1105"/>
            </a:xfrm>
          </p:grpSpPr>
          <p:pic>
            <p:nvPicPr>
              <p:cNvPr id="91178" name="Picture 230" descr="desktop_computer_stylized_medium"/>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1179" name="Freeform 231"/>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91175" name="Group 232"/>
            <p:cNvGrpSpPr>
              <a:grpSpLocks/>
            </p:cNvGrpSpPr>
            <p:nvPr/>
          </p:nvGrpSpPr>
          <p:grpSpPr bwMode="auto">
            <a:xfrm flipH="1">
              <a:off x="3015" y="2722"/>
              <a:ext cx="350" cy="304"/>
              <a:chOff x="-44" y="1473"/>
              <a:chExt cx="981" cy="1105"/>
            </a:xfrm>
          </p:grpSpPr>
          <p:pic>
            <p:nvPicPr>
              <p:cNvPr id="91176" name="Picture 233" descr="desktop_computer_stylized_medium"/>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1177" name="Freeform 234"/>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sp>
        <p:nvSpPr>
          <p:cNvPr id="136" name="Slide Number Placeholder 5"/>
          <p:cNvSpPr>
            <a:spLocks noGrp="1"/>
          </p:cNvSpPr>
          <p:nvPr>
            <p:ph type="sldNum" sz="quarter" idx="12"/>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31</a:t>
            </a:fld>
            <a:endParaRPr lang="en-US" sz="1200" dirty="0">
              <a:latin typeface="Tahoma" charset="0"/>
            </a:endParaRPr>
          </a:p>
        </p:txBody>
      </p:sp>
      <p:sp>
        <p:nvSpPr>
          <p:cNvPr id="137" name="Footer Placeholder 2"/>
          <p:cNvSpPr>
            <a:spLocks noGrp="1"/>
          </p:cNvSpPr>
          <p:nvPr>
            <p:ph type="ftr" sz="quarter" idx="11"/>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2747992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62919"/>
                                        </p:tgtEl>
                                        <p:attrNameLst>
                                          <p:attrName>style.visibility</p:attrName>
                                        </p:attrNameLst>
                                      </p:cBhvr>
                                      <p:to>
                                        <p:strVal val="visible"/>
                                      </p:to>
                                    </p:set>
                                    <p:anim calcmode="lin" valueType="num">
                                      <p:cBhvr additive="base">
                                        <p:cTn id="7" dur="500" fill="hold"/>
                                        <p:tgtEl>
                                          <p:spTgt spid="162919"/>
                                        </p:tgtEl>
                                        <p:attrNameLst>
                                          <p:attrName>ppt_x</p:attrName>
                                        </p:attrNameLst>
                                      </p:cBhvr>
                                      <p:tavLst>
                                        <p:tav tm="0">
                                          <p:val>
                                            <p:strVal val="0-#ppt_w/2"/>
                                          </p:val>
                                        </p:tav>
                                        <p:tav tm="100000">
                                          <p:val>
                                            <p:strVal val="#ppt_x"/>
                                          </p:val>
                                        </p:tav>
                                      </p:tavLst>
                                    </p:anim>
                                    <p:anim calcmode="lin" valueType="num">
                                      <p:cBhvr additive="base">
                                        <p:cTn id="8" dur="500" fill="hold"/>
                                        <p:tgtEl>
                                          <p:spTgt spid="162919"/>
                                        </p:tgtEl>
                                        <p:attrNameLst>
                                          <p:attrName>ppt_y</p:attrName>
                                        </p:attrNameLst>
                                      </p:cBhvr>
                                      <p:tavLst>
                                        <p:tav tm="0">
                                          <p:val>
                                            <p:strVal val="#ppt_y"/>
                                          </p:val>
                                        </p:tav>
                                        <p:tav tm="100000">
                                          <p:val>
                                            <p:strVal val="#ppt_y"/>
                                          </p:val>
                                        </p:tav>
                                      </p:tavLst>
                                    </p:anim>
                                  </p:childTnLst>
                                </p:cTn>
                              </p:par>
                              <p:par>
                                <p:cTn id="9" presetID="9" presetClass="entr" presetSubtype="0" fill="hold" grpId="0" nodeType="withEffect">
                                  <p:stCondLst>
                                    <p:cond delay="0"/>
                                  </p:stCondLst>
                                  <p:childTnLst>
                                    <p:set>
                                      <p:cBhvr>
                                        <p:cTn id="10" dur="1" fill="hold">
                                          <p:stCondLst>
                                            <p:cond delay="0"/>
                                          </p:stCondLst>
                                        </p:cTn>
                                        <p:tgtEl>
                                          <p:spTgt spid="162901"/>
                                        </p:tgtEl>
                                        <p:attrNameLst>
                                          <p:attrName>style.visibility</p:attrName>
                                        </p:attrNameLst>
                                      </p:cBhvr>
                                      <p:to>
                                        <p:strVal val="visible"/>
                                      </p:to>
                                    </p:set>
                                    <p:animEffect transition="in" filter="dissolve">
                                      <p:cBhvr>
                                        <p:cTn id="11" dur="500"/>
                                        <p:tgtEl>
                                          <p:spTgt spid="162901"/>
                                        </p:tgtEl>
                                      </p:cBhvr>
                                    </p:animEffect>
                                  </p:childTnLst>
                                </p:cTn>
                              </p:par>
                            </p:childTnLst>
                          </p:cTn>
                        </p:par>
                        <p:par>
                          <p:cTn id="12" fill="hold" nodeType="afterGroup">
                            <p:stCondLst>
                              <p:cond delay="500"/>
                            </p:stCondLst>
                            <p:childTnLst>
                              <p:par>
                                <p:cTn id="13" presetID="9" presetClass="entr" presetSubtype="0" fill="hold" nodeType="afterEffect">
                                  <p:stCondLst>
                                    <p:cond delay="0"/>
                                  </p:stCondLst>
                                  <p:childTnLst>
                                    <p:set>
                                      <p:cBhvr>
                                        <p:cTn id="14" dur="1" fill="hold">
                                          <p:stCondLst>
                                            <p:cond delay="0"/>
                                          </p:stCondLst>
                                        </p:cTn>
                                        <p:tgtEl>
                                          <p:spTgt spid="162924"/>
                                        </p:tgtEl>
                                        <p:attrNameLst>
                                          <p:attrName>style.visibility</p:attrName>
                                        </p:attrNameLst>
                                      </p:cBhvr>
                                      <p:to>
                                        <p:strVal val="visible"/>
                                      </p:to>
                                    </p:set>
                                    <p:animEffect transition="in" filter="dissolve">
                                      <p:cBhvr>
                                        <p:cTn id="15" dur="500"/>
                                        <p:tgtEl>
                                          <p:spTgt spid="16292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62925"/>
                                        </p:tgtEl>
                                        <p:attrNameLst>
                                          <p:attrName>style.visibility</p:attrName>
                                        </p:attrNameLst>
                                      </p:cBhvr>
                                      <p:to>
                                        <p:strVal val="visible"/>
                                      </p:to>
                                    </p:set>
                                    <p:animEffect transition="in" filter="dissolve">
                                      <p:cBhvr>
                                        <p:cTn id="20" dur="500"/>
                                        <p:tgtEl>
                                          <p:spTgt spid="162925"/>
                                        </p:tgtEl>
                                      </p:cBhvr>
                                    </p:animEffect>
                                  </p:childTnLst>
                                </p:cTn>
                              </p:par>
                              <p:par>
                                <p:cTn id="21" presetID="9" presetClass="exit" presetSubtype="0" fill="hold" nodeType="withEffect">
                                  <p:stCondLst>
                                    <p:cond delay="0"/>
                                  </p:stCondLst>
                                  <p:childTnLst>
                                    <p:animEffect transition="out" filter="dissolve">
                                      <p:cBhvr>
                                        <p:cTn id="22" dur="500"/>
                                        <p:tgtEl>
                                          <p:spTgt spid="162924"/>
                                        </p:tgtEl>
                                      </p:cBhvr>
                                    </p:animEffect>
                                    <p:set>
                                      <p:cBhvr>
                                        <p:cTn id="23" dur="1" fill="hold">
                                          <p:stCondLst>
                                            <p:cond delay="499"/>
                                          </p:stCondLst>
                                        </p:cTn>
                                        <p:tgtEl>
                                          <p:spTgt spid="162924"/>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162927"/>
                                        </p:tgtEl>
                                        <p:attrNameLst>
                                          <p:attrName>style.visibility</p:attrName>
                                        </p:attrNameLst>
                                      </p:cBhvr>
                                      <p:to>
                                        <p:strVal val="visible"/>
                                      </p:to>
                                    </p:set>
                                  </p:childTnLst>
                                </p:cTn>
                              </p:par>
                              <p:par>
                                <p:cTn id="26" presetID="9" presetClass="entr" presetSubtype="0" fill="hold" nodeType="withEffect">
                                  <p:stCondLst>
                                    <p:cond delay="0"/>
                                  </p:stCondLst>
                                  <p:childTnLst>
                                    <p:set>
                                      <p:cBhvr>
                                        <p:cTn id="27" dur="1" fill="hold">
                                          <p:stCondLst>
                                            <p:cond delay="0"/>
                                          </p:stCondLst>
                                        </p:cTn>
                                        <p:tgtEl>
                                          <p:spTgt spid="162928"/>
                                        </p:tgtEl>
                                        <p:attrNameLst>
                                          <p:attrName>style.visibility</p:attrName>
                                        </p:attrNameLst>
                                      </p:cBhvr>
                                      <p:to>
                                        <p:strVal val="visible"/>
                                      </p:to>
                                    </p:set>
                                    <p:animEffect transition="in" filter="dissolve">
                                      <p:cBhvr>
                                        <p:cTn id="28" dur="500"/>
                                        <p:tgtEl>
                                          <p:spTgt spid="16292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62929"/>
                                        </p:tgtEl>
                                        <p:attrNameLst>
                                          <p:attrName>style.visibility</p:attrName>
                                        </p:attrNameLst>
                                      </p:cBhvr>
                                      <p:to>
                                        <p:strVal val="visible"/>
                                      </p:to>
                                    </p:set>
                                    <p:animEffect transition="in" filter="dissolve">
                                      <p:cBhvr>
                                        <p:cTn id="33" dur="500"/>
                                        <p:tgtEl>
                                          <p:spTgt spid="162929"/>
                                        </p:tgtEl>
                                      </p:cBhvr>
                                    </p:animEffect>
                                  </p:childTnLst>
                                </p:cTn>
                              </p:par>
                              <p:par>
                                <p:cTn id="34" presetID="9" presetClass="exit" presetSubtype="0" fill="hold" nodeType="withEffect">
                                  <p:stCondLst>
                                    <p:cond delay="0"/>
                                  </p:stCondLst>
                                  <p:childTnLst>
                                    <p:animEffect transition="out" filter="dissolve">
                                      <p:cBhvr>
                                        <p:cTn id="35" dur="500"/>
                                        <p:tgtEl>
                                          <p:spTgt spid="162928"/>
                                        </p:tgtEl>
                                      </p:cBhvr>
                                    </p:animEffect>
                                    <p:set>
                                      <p:cBhvr>
                                        <p:cTn id="36" dur="1" fill="hold">
                                          <p:stCondLst>
                                            <p:cond delay="499"/>
                                          </p:stCondLst>
                                        </p:cTn>
                                        <p:tgtEl>
                                          <p:spTgt spid="162928"/>
                                        </p:tgtEl>
                                        <p:attrNameLst>
                                          <p:attrName>style.visibility</p:attrName>
                                        </p:attrNameLst>
                                      </p:cBhvr>
                                      <p:to>
                                        <p:strVal val="hidden"/>
                                      </p:to>
                                    </p:set>
                                  </p:childTnLst>
                                </p:cTn>
                              </p:par>
                              <p:par>
                                <p:cTn id="37" presetID="22" presetClass="entr" presetSubtype="8" fill="hold" nodeType="withEffect">
                                  <p:stCondLst>
                                    <p:cond delay="0"/>
                                  </p:stCondLst>
                                  <p:childTnLst>
                                    <p:set>
                                      <p:cBhvr>
                                        <p:cTn id="38" dur="1" fill="hold">
                                          <p:stCondLst>
                                            <p:cond delay="0"/>
                                          </p:stCondLst>
                                        </p:cTn>
                                        <p:tgtEl>
                                          <p:spTgt spid="162930"/>
                                        </p:tgtEl>
                                        <p:attrNameLst>
                                          <p:attrName>style.visibility</p:attrName>
                                        </p:attrNameLst>
                                      </p:cBhvr>
                                      <p:to>
                                        <p:strVal val="visible"/>
                                      </p:to>
                                    </p:set>
                                    <p:animEffect transition="in" filter="wipe(left)">
                                      <p:cBhvr>
                                        <p:cTn id="39" dur="1000"/>
                                        <p:tgtEl>
                                          <p:spTgt spid="162930"/>
                                        </p:tgtEl>
                                      </p:cBhvr>
                                    </p:animEffect>
                                  </p:childTnLst>
                                </p:cTn>
                              </p:par>
                            </p:childTnLst>
                          </p:cTn>
                        </p:par>
                        <p:par>
                          <p:cTn id="40" fill="hold" nodeType="afterGroup">
                            <p:stCondLst>
                              <p:cond delay="1000"/>
                            </p:stCondLst>
                            <p:childTnLst>
                              <p:par>
                                <p:cTn id="41" presetID="22" presetClass="entr" presetSubtype="8" fill="hold" nodeType="afterEffect">
                                  <p:stCondLst>
                                    <p:cond delay="0"/>
                                  </p:stCondLst>
                                  <p:childTnLst>
                                    <p:set>
                                      <p:cBhvr>
                                        <p:cTn id="42" dur="1" fill="hold">
                                          <p:stCondLst>
                                            <p:cond delay="0"/>
                                          </p:stCondLst>
                                        </p:cTn>
                                        <p:tgtEl>
                                          <p:spTgt spid="162932"/>
                                        </p:tgtEl>
                                        <p:attrNameLst>
                                          <p:attrName>style.visibility</p:attrName>
                                        </p:attrNameLst>
                                      </p:cBhvr>
                                      <p:to>
                                        <p:strVal val="visible"/>
                                      </p:to>
                                    </p:set>
                                    <p:animEffect transition="in" filter="wipe(left)">
                                      <p:cBhvr>
                                        <p:cTn id="43" dur="500"/>
                                        <p:tgtEl>
                                          <p:spTgt spid="162932"/>
                                        </p:tgtEl>
                                      </p:cBhvr>
                                    </p:animEffect>
                                  </p:childTnLst>
                                </p:cTn>
                              </p:par>
                              <p:par>
                                <p:cTn id="44" presetID="22" presetClass="entr" presetSubtype="4" fill="hold" nodeType="withEffect">
                                  <p:stCondLst>
                                    <p:cond delay="0"/>
                                  </p:stCondLst>
                                  <p:childTnLst>
                                    <p:set>
                                      <p:cBhvr>
                                        <p:cTn id="45" dur="1" fill="hold">
                                          <p:stCondLst>
                                            <p:cond delay="0"/>
                                          </p:stCondLst>
                                        </p:cTn>
                                        <p:tgtEl>
                                          <p:spTgt spid="162931"/>
                                        </p:tgtEl>
                                        <p:attrNameLst>
                                          <p:attrName>style.visibility</p:attrName>
                                        </p:attrNameLst>
                                      </p:cBhvr>
                                      <p:to>
                                        <p:strVal val="visible"/>
                                      </p:to>
                                    </p:set>
                                    <p:animEffect transition="in" filter="wipe(down)">
                                      <p:cBhvr>
                                        <p:cTn id="46" dur="500"/>
                                        <p:tgtEl>
                                          <p:spTgt spid="16293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xit" presetSubtype="0" fill="hold" nodeType="clickEffect">
                                  <p:stCondLst>
                                    <p:cond delay="0"/>
                                  </p:stCondLst>
                                  <p:childTnLst>
                                    <p:animEffect transition="out" filter="dissolve">
                                      <p:cBhvr>
                                        <p:cTn id="50" dur="500"/>
                                        <p:tgtEl>
                                          <p:spTgt spid="162930"/>
                                        </p:tgtEl>
                                      </p:cBhvr>
                                    </p:animEffect>
                                    <p:set>
                                      <p:cBhvr>
                                        <p:cTn id="51" dur="1" fill="hold">
                                          <p:stCondLst>
                                            <p:cond delay="499"/>
                                          </p:stCondLst>
                                        </p:cTn>
                                        <p:tgtEl>
                                          <p:spTgt spid="162930"/>
                                        </p:tgtEl>
                                        <p:attrNameLst>
                                          <p:attrName>style.visibility</p:attrName>
                                        </p:attrNameLst>
                                      </p:cBhvr>
                                      <p:to>
                                        <p:strVal val="hidden"/>
                                      </p:to>
                                    </p:set>
                                  </p:childTnLst>
                                </p:cTn>
                              </p:par>
                              <p:par>
                                <p:cTn id="52" presetID="9" presetClass="exit" presetSubtype="0" fill="hold" nodeType="withEffect">
                                  <p:stCondLst>
                                    <p:cond delay="0"/>
                                  </p:stCondLst>
                                  <p:childTnLst>
                                    <p:animEffect transition="out" filter="dissolve">
                                      <p:cBhvr>
                                        <p:cTn id="53" dur="500"/>
                                        <p:tgtEl>
                                          <p:spTgt spid="162931"/>
                                        </p:tgtEl>
                                      </p:cBhvr>
                                    </p:animEffect>
                                    <p:set>
                                      <p:cBhvr>
                                        <p:cTn id="54" dur="1" fill="hold">
                                          <p:stCondLst>
                                            <p:cond delay="499"/>
                                          </p:stCondLst>
                                        </p:cTn>
                                        <p:tgtEl>
                                          <p:spTgt spid="162931"/>
                                        </p:tgtEl>
                                        <p:attrNameLst>
                                          <p:attrName>style.visibility</p:attrName>
                                        </p:attrNameLst>
                                      </p:cBhvr>
                                      <p:to>
                                        <p:strVal val="hidden"/>
                                      </p:to>
                                    </p:set>
                                  </p:childTnLst>
                                </p:cTn>
                              </p:par>
                              <p:par>
                                <p:cTn id="55" presetID="9" presetClass="exit" presetSubtype="0" fill="hold" nodeType="withEffect">
                                  <p:stCondLst>
                                    <p:cond delay="0"/>
                                  </p:stCondLst>
                                  <p:childTnLst>
                                    <p:animEffect transition="out" filter="dissolve">
                                      <p:cBhvr>
                                        <p:cTn id="56" dur="500"/>
                                        <p:tgtEl>
                                          <p:spTgt spid="162932"/>
                                        </p:tgtEl>
                                      </p:cBhvr>
                                    </p:animEffect>
                                    <p:set>
                                      <p:cBhvr>
                                        <p:cTn id="57" dur="1" fill="hold">
                                          <p:stCondLst>
                                            <p:cond delay="499"/>
                                          </p:stCondLst>
                                        </p:cTn>
                                        <p:tgtEl>
                                          <p:spTgt spid="162932"/>
                                        </p:tgtEl>
                                        <p:attrNameLst>
                                          <p:attrName>style.visibility</p:attrName>
                                        </p:attrNameLst>
                                      </p:cBhvr>
                                      <p:to>
                                        <p:strVal val="hidden"/>
                                      </p:to>
                                    </p:set>
                                  </p:childTnLst>
                                </p:cTn>
                              </p:par>
                              <p:par>
                                <p:cTn id="58" presetID="9" presetClass="entr" presetSubtype="0" fill="hold" nodeType="withEffect">
                                  <p:stCondLst>
                                    <p:cond delay="0"/>
                                  </p:stCondLst>
                                  <p:childTnLst>
                                    <p:set>
                                      <p:cBhvr>
                                        <p:cTn id="59" dur="1" fill="hold">
                                          <p:stCondLst>
                                            <p:cond delay="0"/>
                                          </p:stCondLst>
                                        </p:cTn>
                                        <p:tgtEl>
                                          <p:spTgt spid="162933"/>
                                        </p:tgtEl>
                                        <p:attrNameLst>
                                          <p:attrName>style.visibility</p:attrName>
                                        </p:attrNameLst>
                                      </p:cBhvr>
                                      <p:to>
                                        <p:strVal val="visible"/>
                                      </p:to>
                                    </p:set>
                                    <p:animEffect transition="in" filter="dissolve">
                                      <p:cBhvr>
                                        <p:cTn id="60" dur="500"/>
                                        <p:tgtEl>
                                          <p:spTgt spid="162933"/>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62934"/>
                                        </p:tgtEl>
                                        <p:attrNameLst>
                                          <p:attrName>style.visibility</p:attrName>
                                        </p:attrNameLst>
                                      </p:cBhvr>
                                      <p:to>
                                        <p:strVal val="visible"/>
                                      </p:to>
                                    </p:set>
                                    <p:animEffect transition="in" filter="dissolve">
                                      <p:cBhvr>
                                        <p:cTn id="63" dur="500"/>
                                        <p:tgtEl>
                                          <p:spTgt spid="162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901" grpId="0"/>
      <p:bldP spid="162925" grpId="0"/>
      <p:bldP spid="162929" grpId="0"/>
      <p:bldP spid="16293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187" name="Group 192"/>
          <p:cNvGrpSpPr>
            <a:grpSpLocks/>
          </p:cNvGrpSpPr>
          <p:nvPr/>
        </p:nvGrpSpPr>
        <p:grpSpPr bwMode="auto">
          <a:xfrm>
            <a:off x="4746625" y="1328738"/>
            <a:ext cx="3976688" cy="4435475"/>
            <a:chOff x="2983" y="844"/>
            <a:chExt cx="2505" cy="2794"/>
          </a:xfrm>
        </p:grpSpPr>
        <p:sp>
          <p:nvSpPr>
            <p:cNvPr id="89106" name="Line 193"/>
            <p:cNvSpPr>
              <a:spLocks noChangeShapeType="1"/>
            </p:cNvSpPr>
            <p:nvPr/>
          </p:nvSpPr>
          <p:spPr bwMode="auto">
            <a:xfrm>
              <a:off x="3785" y="2537"/>
              <a:ext cx="790" cy="377"/>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89107" name="Line 194"/>
            <p:cNvSpPr>
              <a:spLocks noChangeShapeType="1"/>
            </p:cNvSpPr>
            <p:nvPr/>
          </p:nvSpPr>
          <p:spPr bwMode="auto">
            <a:xfrm>
              <a:off x="4293" y="1879"/>
              <a:ext cx="419" cy="85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89108" name="Line 195"/>
            <p:cNvSpPr>
              <a:spLocks noChangeShapeType="1"/>
            </p:cNvSpPr>
            <p:nvPr/>
          </p:nvSpPr>
          <p:spPr bwMode="auto">
            <a:xfrm flipH="1">
              <a:off x="3806" y="1790"/>
              <a:ext cx="418" cy="603"/>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grpSp>
          <p:nvGrpSpPr>
            <p:cNvPr id="93204" name="Group 196"/>
            <p:cNvGrpSpPr>
              <a:grpSpLocks/>
            </p:cNvGrpSpPr>
            <p:nvPr/>
          </p:nvGrpSpPr>
          <p:grpSpPr bwMode="auto">
            <a:xfrm>
              <a:off x="3783" y="1106"/>
              <a:ext cx="786" cy="717"/>
              <a:chOff x="3783" y="1106"/>
              <a:chExt cx="786" cy="717"/>
            </a:xfrm>
          </p:grpSpPr>
          <p:sp>
            <p:nvSpPr>
              <p:cNvPr id="93276" name="Line 63"/>
              <p:cNvSpPr>
                <a:spLocks noChangeShapeType="1"/>
              </p:cNvSpPr>
              <p:nvPr/>
            </p:nvSpPr>
            <p:spPr bwMode="auto">
              <a:xfrm>
                <a:off x="3783" y="1578"/>
                <a:ext cx="401" cy="22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93277" name="Line 64"/>
              <p:cNvSpPr>
                <a:spLocks noChangeShapeType="1"/>
              </p:cNvSpPr>
              <p:nvPr/>
            </p:nvSpPr>
            <p:spPr bwMode="auto">
              <a:xfrm>
                <a:off x="3905" y="1211"/>
                <a:ext cx="314" cy="61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93278" name="Line 65"/>
              <p:cNvSpPr>
                <a:spLocks noChangeShapeType="1"/>
              </p:cNvSpPr>
              <p:nvPr/>
            </p:nvSpPr>
            <p:spPr bwMode="auto">
              <a:xfrm flipH="1">
                <a:off x="4194" y="1106"/>
                <a:ext cx="9" cy="699"/>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93279" name="Line 66"/>
              <p:cNvSpPr>
                <a:spLocks noChangeShapeType="1"/>
              </p:cNvSpPr>
              <p:nvPr/>
            </p:nvSpPr>
            <p:spPr bwMode="auto">
              <a:xfrm flipH="1">
                <a:off x="4194" y="1210"/>
                <a:ext cx="375" cy="60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93205" name="Group 201"/>
            <p:cNvGrpSpPr>
              <a:grpSpLocks/>
            </p:cNvGrpSpPr>
            <p:nvPr/>
          </p:nvGrpSpPr>
          <p:grpSpPr bwMode="auto">
            <a:xfrm>
              <a:off x="3552" y="844"/>
              <a:ext cx="1516" cy="876"/>
              <a:chOff x="2089" y="3444"/>
              <a:chExt cx="1516" cy="876"/>
            </a:xfrm>
          </p:grpSpPr>
          <p:pic>
            <p:nvPicPr>
              <p:cNvPr id="93255" name="Picture 55" descr="kw_skype_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109" y="4157"/>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93256" name="Group 203"/>
              <p:cNvGrpSpPr>
                <a:grpSpLocks/>
              </p:cNvGrpSpPr>
              <p:nvPr/>
            </p:nvGrpSpPr>
            <p:grpSpPr bwMode="auto">
              <a:xfrm>
                <a:off x="2089" y="3444"/>
                <a:ext cx="1516" cy="787"/>
                <a:chOff x="2089" y="3444"/>
                <a:chExt cx="1516" cy="787"/>
              </a:xfrm>
            </p:grpSpPr>
            <p:pic>
              <p:nvPicPr>
                <p:cNvPr id="93257" name="Picture 55" descr="kw_skype_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213" y="3904"/>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3258" name="Picture 55" descr="kw_skype_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973" y="3739"/>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3259" name="Picture 55" descr="kw_skype_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609" y="3677"/>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3260" name="Picture 55" descr="kw_skype_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267" y="3760"/>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93261" name="Group 208"/>
                <p:cNvGrpSpPr>
                  <a:grpSpLocks/>
                </p:cNvGrpSpPr>
                <p:nvPr/>
              </p:nvGrpSpPr>
              <p:grpSpPr bwMode="auto">
                <a:xfrm flipH="1">
                  <a:off x="3275" y="3678"/>
                  <a:ext cx="330" cy="295"/>
                  <a:chOff x="-44" y="1473"/>
                  <a:chExt cx="981" cy="1105"/>
                </a:xfrm>
              </p:grpSpPr>
              <p:pic>
                <p:nvPicPr>
                  <p:cNvPr id="93274" name="Picture 209" descr="desktop_computer_stylized_mediu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275" name="Freeform 21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93262" name="Group 211"/>
                <p:cNvGrpSpPr>
                  <a:grpSpLocks/>
                </p:cNvGrpSpPr>
                <p:nvPr/>
              </p:nvGrpSpPr>
              <p:grpSpPr bwMode="auto">
                <a:xfrm flipH="1">
                  <a:off x="2986" y="3519"/>
                  <a:ext cx="330" cy="295"/>
                  <a:chOff x="-44" y="1473"/>
                  <a:chExt cx="981" cy="1105"/>
                </a:xfrm>
              </p:grpSpPr>
              <p:pic>
                <p:nvPicPr>
                  <p:cNvPr id="93272" name="Picture 212" descr="desktop_computer_stylized_mediu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273" name="Freeform 213"/>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93263" name="Group 214"/>
                <p:cNvGrpSpPr>
                  <a:grpSpLocks/>
                </p:cNvGrpSpPr>
                <p:nvPr/>
              </p:nvGrpSpPr>
              <p:grpSpPr bwMode="auto">
                <a:xfrm>
                  <a:off x="2575" y="3444"/>
                  <a:ext cx="330" cy="295"/>
                  <a:chOff x="-44" y="1473"/>
                  <a:chExt cx="981" cy="1105"/>
                </a:xfrm>
              </p:grpSpPr>
              <p:pic>
                <p:nvPicPr>
                  <p:cNvPr id="93270" name="Picture 215" descr="desktop_computer_stylized_mediu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271" name="Freeform 216"/>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93264" name="Group 217"/>
                <p:cNvGrpSpPr>
                  <a:grpSpLocks/>
                </p:cNvGrpSpPr>
                <p:nvPr/>
              </p:nvGrpSpPr>
              <p:grpSpPr bwMode="auto">
                <a:xfrm>
                  <a:off x="2246" y="3554"/>
                  <a:ext cx="330" cy="295"/>
                  <a:chOff x="-44" y="1473"/>
                  <a:chExt cx="981" cy="1105"/>
                </a:xfrm>
              </p:grpSpPr>
              <p:pic>
                <p:nvPicPr>
                  <p:cNvPr id="93268" name="Picture 218" descr="desktop_computer_stylized_mediu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269" name="Freeform 219"/>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93265" name="Group 220"/>
                <p:cNvGrpSpPr>
                  <a:grpSpLocks/>
                </p:cNvGrpSpPr>
                <p:nvPr/>
              </p:nvGrpSpPr>
              <p:grpSpPr bwMode="auto">
                <a:xfrm>
                  <a:off x="2089" y="3936"/>
                  <a:ext cx="330" cy="295"/>
                  <a:chOff x="-44" y="1473"/>
                  <a:chExt cx="981" cy="1105"/>
                </a:xfrm>
              </p:grpSpPr>
              <p:pic>
                <p:nvPicPr>
                  <p:cNvPr id="93266" name="Picture 221" descr="desktop_computer_stylized_mediu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267" name="Freeform 222"/>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grpSp>
        <p:sp>
          <p:nvSpPr>
            <p:cNvPr id="93206" name="Line 67"/>
            <p:cNvSpPr>
              <a:spLocks noChangeShapeType="1"/>
            </p:cNvSpPr>
            <p:nvPr/>
          </p:nvSpPr>
          <p:spPr bwMode="auto">
            <a:xfrm flipH="1">
              <a:off x="4211" y="1436"/>
              <a:ext cx="602" cy="41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pic>
          <p:nvPicPr>
            <p:cNvPr id="93207" name="Picture 55" descr="kw_skype_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974" y="1813"/>
              <a:ext cx="494" cy="2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93208" name="Group 225"/>
            <p:cNvGrpSpPr>
              <a:grpSpLocks/>
            </p:cNvGrpSpPr>
            <p:nvPr/>
          </p:nvGrpSpPr>
          <p:grpSpPr bwMode="auto">
            <a:xfrm>
              <a:off x="3948" y="1529"/>
              <a:ext cx="460" cy="405"/>
              <a:chOff x="-44" y="1473"/>
              <a:chExt cx="981" cy="1105"/>
            </a:xfrm>
          </p:grpSpPr>
          <p:pic>
            <p:nvPicPr>
              <p:cNvPr id="93253" name="Picture 226" descr="desktop_computer_stylized_medium"/>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254" name="Freeform 227"/>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93209" name="Group 228"/>
            <p:cNvGrpSpPr>
              <a:grpSpLocks/>
            </p:cNvGrpSpPr>
            <p:nvPr/>
          </p:nvGrpSpPr>
          <p:grpSpPr bwMode="auto">
            <a:xfrm>
              <a:off x="4156" y="2584"/>
              <a:ext cx="1332" cy="1054"/>
              <a:chOff x="4156" y="2584"/>
              <a:chExt cx="1332" cy="1054"/>
            </a:xfrm>
          </p:grpSpPr>
          <p:sp>
            <p:nvSpPr>
              <p:cNvPr id="93229" name="Line 64"/>
              <p:cNvSpPr>
                <a:spLocks noChangeShapeType="1"/>
              </p:cNvSpPr>
              <p:nvPr/>
            </p:nvSpPr>
            <p:spPr bwMode="auto">
              <a:xfrm flipV="1">
                <a:off x="4344" y="2872"/>
                <a:ext cx="287" cy="47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93230" name="Line 65"/>
              <p:cNvSpPr>
                <a:spLocks noChangeShapeType="1"/>
              </p:cNvSpPr>
              <p:nvPr/>
            </p:nvSpPr>
            <p:spPr bwMode="auto">
              <a:xfrm flipH="1" flipV="1">
                <a:off x="4606" y="2861"/>
                <a:ext cx="166" cy="50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93231" name="Line 66"/>
              <p:cNvSpPr>
                <a:spLocks noChangeShapeType="1"/>
              </p:cNvSpPr>
              <p:nvPr/>
            </p:nvSpPr>
            <p:spPr bwMode="auto">
              <a:xfrm flipH="1" flipV="1">
                <a:off x="4647" y="2897"/>
                <a:ext cx="396" cy="29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93232" name="Line 67"/>
              <p:cNvSpPr>
                <a:spLocks noChangeShapeType="1"/>
              </p:cNvSpPr>
              <p:nvPr/>
            </p:nvSpPr>
            <p:spPr bwMode="auto">
              <a:xfrm flipH="1">
                <a:off x="4630" y="2896"/>
                <a:ext cx="548" cy="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pic>
            <p:nvPicPr>
              <p:cNvPr id="93233" name="Picture 55" descr="kw_skype_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379" y="2883"/>
                <a:ext cx="494" cy="2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3234" name="Picture 55" descr="kw_skype_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099" y="2878"/>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3235" name="Picture 55" descr="kw_skype_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989" y="3283"/>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3236" name="Picture 55" descr="kw_skype_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653" y="3475"/>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3237" name="Picture 55" descr="kw_skype_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180" y="3468"/>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93238" name="Group 238"/>
              <p:cNvGrpSpPr>
                <a:grpSpLocks/>
              </p:cNvGrpSpPr>
              <p:nvPr/>
            </p:nvGrpSpPr>
            <p:grpSpPr bwMode="auto">
              <a:xfrm>
                <a:off x="4307" y="2584"/>
                <a:ext cx="487" cy="413"/>
                <a:chOff x="-44" y="1473"/>
                <a:chExt cx="981" cy="1105"/>
              </a:xfrm>
            </p:grpSpPr>
            <p:pic>
              <p:nvPicPr>
                <p:cNvPr id="93251" name="Picture 239" descr="desktop_computer_stylized_medium"/>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252" name="Freeform 24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93239" name="Group 241"/>
              <p:cNvGrpSpPr>
                <a:grpSpLocks/>
              </p:cNvGrpSpPr>
              <p:nvPr/>
            </p:nvGrpSpPr>
            <p:grpSpPr bwMode="auto">
              <a:xfrm>
                <a:off x="4156" y="3243"/>
                <a:ext cx="350" cy="304"/>
                <a:chOff x="-44" y="1473"/>
                <a:chExt cx="981" cy="1105"/>
              </a:xfrm>
            </p:grpSpPr>
            <p:pic>
              <p:nvPicPr>
                <p:cNvPr id="93249" name="Picture 242" descr="desktop_computer_stylized_medium"/>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250" name="Freeform 243"/>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93240" name="Group 244"/>
              <p:cNvGrpSpPr>
                <a:grpSpLocks/>
              </p:cNvGrpSpPr>
              <p:nvPr/>
            </p:nvGrpSpPr>
            <p:grpSpPr bwMode="auto">
              <a:xfrm>
                <a:off x="4547" y="3250"/>
                <a:ext cx="350" cy="304"/>
                <a:chOff x="-44" y="1473"/>
                <a:chExt cx="981" cy="1105"/>
              </a:xfrm>
            </p:grpSpPr>
            <p:pic>
              <p:nvPicPr>
                <p:cNvPr id="93247" name="Picture 245" descr="desktop_computer_stylized_medium"/>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248" name="Freeform 246"/>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93241" name="Group 247"/>
              <p:cNvGrpSpPr>
                <a:grpSpLocks/>
              </p:cNvGrpSpPr>
              <p:nvPr/>
            </p:nvGrpSpPr>
            <p:grpSpPr bwMode="auto">
              <a:xfrm flipH="1">
                <a:off x="5021" y="3051"/>
                <a:ext cx="350" cy="304"/>
                <a:chOff x="-44" y="1473"/>
                <a:chExt cx="981" cy="1105"/>
              </a:xfrm>
            </p:grpSpPr>
            <p:pic>
              <p:nvPicPr>
                <p:cNvPr id="93245" name="Picture 248" descr="desktop_computer_stylized_medium"/>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246" name="Freeform 249"/>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93242" name="Group 250"/>
              <p:cNvGrpSpPr>
                <a:grpSpLocks/>
              </p:cNvGrpSpPr>
              <p:nvPr/>
            </p:nvGrpSpPr>
            <p:grpSpPr bwMode="auto">
              <a:xfrm flipH="1">
                <a:off x="5138" y="2667"/>
                <a:ext cx="350" cy="304"/>
                <a:chOff x="-44" y="1473"/>
                <a:chExt cx="981" cy="1105"/>
              </a:xfrm>
            </p:grpSpPr>
            <p:pic>
              <p:nvPicPr>
                <p:cNvPr id="93243" name="Picture 251" descr="desktop_computer_stylized_medium"/>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244" name="Freeform 252"/>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sp>
          <p:nvSpPr>
            <p:cNvPr id="93210" name="Line 64"/>
            <p:cNvSpPr>
              <a:spLocks noChangeShapeType="1"/>
            </p:cNvSpPr>
            <p:nvPr/>
          </p:nvSpPr>
          <p:spPr bwMode="auto">
            <a:xfrm flipV="1">
              <a:off x="3460" y="2495"/>
              <a:ext cx="287" cy="47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93211" name="Line 65"/>
            <p:cNvSpPr>
              <a:spLocks noChangeShapeType="1"/>
            </p:cNvSpPr>
            <p:nvPr/>
          </p:nvSpPr>
          <p:spPr bwMode="auto">
            <a:xfrm flipH="1" flipV="1">
              <a:off x="3722" y="2484"/>
              <a:ext cx="166" cy="50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93212" name="Line 66"/>
            <p:cNvSpPr>
              <a:spLocks noChangeShapeType="1"/>
            </p:cNvSpPr>
            <p:nvPr/>
          </p:nvSpPr>
          <p:spPr bwMode="auto">
            <a:xfrm flipH="1">
              <a:off x="3022" y="2642"/>
              <a:ext cx="574" cy="33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pic>
          <p:nvPicPr>
            <p:cNvPr id="93213" name="Picture 55" descr="kw_skype_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495" y="2506"/>
              <a:ext cx="494" cy="2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3214" name="Picture 55" descr="kw_skype_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983" y="2954"/>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3215" name="Picture 55" descr="kw_skype_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769" y="3098"/>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3216" name="Picture 55" descr="kw_skype_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296" y="3091"/>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93217" name="Group 260"/>
            <p:cNvGrpSpPr>
              <a:grpSpLocks/>
            </p:cNvGrpSpPr>
            <p:nvPr/>
          </p:nvGrpSpPr>
          <p:grpSpPr bwMode="auto">
            <a:xfrm>
              <a:off x="3423" y="2207"/>
              <a:ext cx="487" cy="413"/>
              <a:chOff x="-44" y="1473"/>
              <a:chExt cx="981" cy="1105"/>
            </a:xfrm>
          </p:grpSpPr>
          <p:pic>
            <p:nvPicPr>
              <p:cNvPr id="93227" name="Picture 261" descr="desktop_computer_stylized_medium"/>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228" name="Freeform 262"/>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93218" name="Group 263"/>
            <p:cNvGrpSpPr>
              <a:grpSpLocks/>
            </p:cNvGrpSpPr>
            <p:nvPr/>
          </p:nvGrpSpPr>
          <p:grpSpPr bwMode="auto">
            <a:xfrm>
              <a:off x="3272" y="2866"/>
              <a:ext cx="350" cy="304"/>
              <a:chOff x="-44" y="1473"/>
              <a:chExt cx="981" cy="1105"/>
            </a:xfrm>
          </p:grpSpPr>
          <p:pic>
            <p:nvPicPr>
              <p:cNvPr id="93225" name="Picture 264" descr="desktop_computer_stylized_medium"/>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226" name="Freeform 265"/>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93219" name="Group 266"/>
            <p:cNvGrpSpPr>
              <a:grpSpLocks/>
            </p:cNvGrpSpPr>
            <p:nvPr/>
          </p:nvGrpSpPr>
          <p:grpSpPr bwMode="auto">
            <a:xfrm>
              <a:off x="3663" y="2873"/>
              <a:ext cx="350" cy="304"/>
              <a:chOff x="-44" y="1473"/>
              <a:chExt cx="981" cy="1105"/>
            </a:xfrm>
          </p:grpSpPr>
          <p:pic>
            <p:nvPicPr>
              <p:cNvPr id="93223" name="Picture 267" descr="desktop_computer_stylized_medium"/>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224" name="Freeform 268"/>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93220" name="Group 269"/>
            <p:cNvGrpSpPr>
              <a:grpSpLocks/>
            </p:cNvGrpSpPr>
            <p:nvPr/>
          </p:nvGrpSpPr>
          <p:grpSpPr bwMode="auto">
            <a:xfrm flipH="1">
              <a:off x="3015" y="2722"/>
              <a:ext cx="350" cy="304"/>
              <a:chOff x="-44" y="1473"/>
              <a:chExt cx="981" cy="1105"/>
            </a:xfrm>
          </p:grpSpPr>
          <p:pic>
            <p:nvPicPr>
              <p:cNvPr id="93221" name="Picture 270" descr="desktop_computer_stylized_medium"/>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222" name="Freeform 271"/>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sp>
        <p:nvSpPr>
          <p:cNvPr id="89093" name="Rectangle 3"/>
          <p:cNvSpPr>
            <a:spLocks noGrp="1" noChangeArrowheads="1"/>
          </p:cNvSpPr>
          <p:nvPr>
            <p:ph type="body" idx="1"/>
          </p:nvPr>
        </p:nvSpPr>
        <p:spPr>
          <a:xfrm>
            <a:off x="390525" y="1320800"/>
            <a:ext cx="3932238" cy="2667000"/>
          </a:xfrm>
        </p:spPr>
        <p:txBody>
          <a:bodyPr/>
          <a:lstStyle/>
          <a:p>
            <a:pPr>
              <a:defRPr/>
            </a:pPr>
            <a:r>
              <a:rPr lang="en-US" sz="2400" i="1" dirty="0">
                <a:solidFill>
                  <a:srgbClr val="CC0000"/>
                </a:solidFill>
                <a:latin typeface="Gill Sans MT" charset="0"/>
              </a:rPr>
              <a:t>problem:</a:t>
            </a:r>
            <a:r>
              <a:rPr lang="en-US" sz="2400" dirty="0">
                <a:latin typeface="Gill Sans MT" charset="0"/>
              </a:rPr>
              <a:t> both Alice, Bob are behind </a:t>
            </a:r>
            <a:r>
              <a:rPr lang="ja-JP" altLang="en-US" sz="2400" dirty="0">
                <a:latin typeface="Gill Sans MT" charset="0"/>
              </a:rPr>
              <a:t>“</a:t>
            </a:r>
            <a:r>
              <a:rPr lang="en-US" sz="2400" dirty="0">
                <a:latin typeface="Gill Sans MT" charset="0"/>
              </a:rPr>
              <a:t>NATs</a:t>
            </a:r>
            <a:r>
              <a:rPr lang="ja-JP" altLang="en-US" sz="2400" dirty="0">
                <a:latin typeface="Gill Sans MT" charset="0"/>
              </a:rPr>
              <a:t>”</a:t>
            </a:r>
            <a:r>
              <a:rPr lang="en-US" sz="2400" dirty="0">
                <a:latin typeface="Gill Sans MT" charset="0"/>
              </a:rPr>
              <a:t> </a:t>
            </a:r>
          </a:p>
          <a:p>
            <a:pPr lvl="1">
              <a:defRPr/>
            </a:pPr>
            <a:r>
              <a:rPr lang="en-US" sz="2000" dirty="0">
                <a:latin typeface="Gill Sans MT" charset="0"/>
              </a:rPr>
              <a:t>NAT prevents outside peer from initiating connection to insider peer</a:t>
            </a:r>
          </a:p>
          <a:p>
            <a:pPr lvl="1">
              <a:defRPr/>
            </a:pPr>
            <a:r>
              <a:rPr lang="en-US" sz="2000" dirty="0">
                <a:latin typeface="Gill Sans MT" charset="0"/>
              </a:rPr>
              <a:t>inside peer </a:t>
            </a:r>
            <a:r>
              <a:rPr lang="en-US" sz="2000" i="1" dirty="0">
                <a:latin typeface="Gill Sans MT" charset="0"/>
              </a:rPr>
              <a:t>can</a:t>
            </a:r>
            <a:r>
              <a:rPr lang="en-US" sz="2000" dirty="0">
                <a:latin typeface="Gill Sans MT" charset="0"/>
              </a:rPr>
              <a:t> initiate connection to outside </a:t>
            </a:r>
          </a:p>
          <a:p>
            <a:pPr lvl="1">
              <a:buFont typeface="Wingdings" charset="0"/>
              <a:buNone/>
              <a:defRPr/>
            </a:pPr>
            <a:endParaRPr lang="en-US" sz="2000" dirty="0">
              <a:latin typeface="Gill Sans MT" charset="0"/>
            </a:endParaRPr>
          </a:p>
        </p:txBody>
      </p:sp>
      <p:pic>
        <p:nvPicPr>
          <p:cNvPr id="93189" name="Picture 36" descr="Alice"/>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4708525" y="3298825"/>
            <a:ext cx="341313" cy="422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3190" name="Picture 37" descr="Bob"/>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5348288" y="2271713"/>
            <a:ext cx="431800" cy="441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8857" name="Line 185"/>
          <p:cNvSpPr>
            <a:spLocks noChangeShapeType="1"/>
          </p:cNvSpPr>
          <p:nvPr/>
        </p:nvSpPr>
        <p:spPr bwMode="auto">
          <a:xfrm>
            <a:off x="4986338" y="3852863"/>
            <a:ext cx="882650" cy="1587"/>
          </a:xfrm>
          <a:prstGeom prst="line">
            <a:avLst/>
          </a:prstGeom>
          <a:noFill/>
          <a:ln w="57150">
            <a:solidFill>
              <a:srgbClr val="CC0000"/>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28858" name="Line 186"/>
          <p:cNvSpPr>
            <a:spLocks noChangeShapeType="1"/>
          </p:cNvSpPr>
          <p:nvPr/>
        </p:nvSpPr>
        <p:spPr bwMode="auto">
          <a:xfrm flipV="1">
            <a:off x="5834063" y="2819400"/>
            <a:ext cx="752475" cy="1012825"/>
          </a:xfrm>
          <a:prstGeom prst="line">
            <a:avLst/>
          </a:prstGeom>
          <a:noFill/>
          <a:ln w="57150">
            <a:solidFill>
              <a:srgbClr val="CC0000"/>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28859" name="Line 187"/>
          <p:cNvSpPr>
            <a:spLocks noChangeShapeType="1"/>
          </p:cNvSpPr>
          <p:nvPr/>
        </p:nvSpPr>
        <p:spPr bwMode="auto">
          <a:xfrm>
            <a:off x="5945188" y="2436813"/>
            <a:ext cx="674687" cy="371475"/>
          </a:xfrm>
          <a:prstGeom prst="line">
            <a:avLst/>
          </a:prstGeom>
          <a:noFill/>
          <a:ln w="57150">
            <a:solidFill>
              <a:srgbClr val="CC0000"/>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28860" name="Rectangle 3"/>
          <p:cNvSpPr>
            <a:spLocks noChangeArrowheads="1"/>
          </p:cNvSpPr>
          <p:nvPr/>
        </p:nvSpPr>
        <p:spPr bwMode="auto">
          <a:xfrm>
            <a:off x="379413" y="3568700"/>
            <a:ext cx="4324350" cy="2787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nSpc>
                <a:spcPct val="85000"/>
              </a:lnSpc>
              <a:buClr>
                <a:srgbClr val="000099"/>
              </a:buClr>
              <a:buSzPct val="100000"/>
              <a:buFont typeface="Wingdings" charset="2"/>
              <a:buChar char="§"/>
            </a:pPr>
            <a:r>
              <a:rPr lang="en-US" sz="2400" dirty="0">
                <a:solidFill>
                  <a:srgbClr val="CC0000"/>
                </a:solidFill>
                <a:latin typeface="Gill Sans MT" charset="0"/>
              </a:rPr>
              <a:t>relay solution:</a:t>
            </a:r>
            <a:r>
              <a:rPr lang="en-US" sz="2400" dirty="0">
                <a:latin typeface="Gill Sans MT" charset="0"/>
              </a:rPr>
              <a:t> Alice, Bob maintain open connection </a:t>
            </a:r>
          </a:p>
          <a:p>
            <a:pPr marL="342900" indent="-342900">
              <a:lnSpc>
                <a:spcPct val="85000"/>
              </a:lnSpc>
              <a:buClr>
                <a:srgbClr val="000099"/>
              </a:buClr>
              <a:buSzPct val="65000"/>
              <a:buFont typeface="Wingdings" charset="0"/>
              <a:buNone/>
            </a:pPr>
            <a:r>
              <a:rPr lang="en-US" sz="2400" dirty="0">
                <a:latin typeface="Gill Sans MT" charset="0"/>
              </a:rPr>
              <a:t>    to their SNs</a:t>
            </a:r>
          </a:p>
          <a:p>
            <a:pPr marL="800100" lvl="1" indent="-342900">
              <a:lnSpc>
                <a:spcPct val="85000"/>
              </a:lnSpc>
              <a:buClr>
                <a:srgbClr val="000099"/>
              </a:buClr>
              <a:buFont typeface="Arial"/>
              <a:buChar char="•"/>
            </a:pPr>
            <a:r>
              <a:rPr lang="en-US" sz="2000" i="0" dirty="0">
                <a:latin typeface="Gill Sans MT" charset="0"/>
              </a:rPr>
              <a:t>Alice signals her SN to connect to Bob</a:t>
            </a:r>
          </a:p>
          <a:p>
            <a:pPr marL="800100" lvl="1" indent="-342900">
              <a:lnSpc>
                <a:spcPct val="85000"/>
              </a:lnSpc>
              <a:buClr>
                <a:srgbClr val="000099"/>
              </a:buClr>
              <a:buFont typeface="Arial"/>
              <a:buChar char="•"/>
            </a:pPr>
            <a:r>
              <a:rPr lang="en-US" sz="2000" i="0" dirty="0">
                <a:latin typeface="Gill Sans MT" charset="0"/>
              </a:rPr>
              <a:t>Alice</a:t>
            </a:r>
            <a:r>
              <a:rPr lang="ja-JP" altLang="en-US" sz="2000" i="0" dirty="0">
                <a:latin typeface="Gill Sans MT" charset="0"/>
              </a:rPr>
              <a:t>’</a:t>
            </a:r>
            <a:r>
              <a:rPr lang="en-US" altLang="ja-JP" sz="2000" i="0" dirty="0">
                <a:latin typeface="Gill Sans MT" charset="0"/>
              </a:rPr>
              <a:t>s SN connects to Bob</a:t>
            </a:r>
            <a:r>
              <a:rPr lang="ja-JP" altLang="en-US" sz="2000" i="0" dirty="0">
                <a:latin typeface="Gill Sans MT" charset="0"/>
              </a:rPr>
              <a:t>’</a:t>
            </a:r>
            <a:r>
              <a:rPr lang="en-US" altLang="ja-JP" sz="2000" i="0" dirty="0">
                <a:latin typeface="Gill Sans MT" charset="0"/>
              </a:rPr>
              <a:t>s SN</a:t>
            </a:r>
          </a:p>
          <a:p>
            <a:pPr marL="800100" lvl="1" indent="-342900">
              <a:lnSpc>
                <a:spcPct val="85000"/>
              </a:lnSpc>
              <a:buClr>
                <a:srgbClr val="000099"/>
              </a:buClr>
              <a:buFont typeface="Arial"/>
              <a:buChar char="•"/>
            </a:pPr>
            <a:r>
              <a:rPr lang="en-US" sz="2000" i="0" dirty="0">
                <a:latin typeface="Gill Sans MT" charset="0"/>
              </a:rPr>
              <a:t>Bob</a:t>
            </a:r>
            <a:r>
              <a:rPr lang="ja-JP" altLang="en-US" sz="2000" i="0" dirty="0">
                <a:latin typeface="Gill Sans MT" charset="0"/>
              </a:rPr>
              <a:t>’</a:t>
            </a:r>
            <a:r>
              <a:rPr lang="en-US" altLang="ja-JP" sz="2000" i="0" dirty="0">
                <a:latin typeface="Gill Sans MT" charset="0"/>
              </a:rPr>
              <a:t>s SN connects to Bob over open connection Bob initially initiated to his SN</a:t>
            </a:r>
          </a:p>
          <a:p>
            <a:pPr marL="742950" lvl="1" indent="-285750">
              <a:lnSpc>
                <a:spcPct val="85000"/>
              </a:lnSpc>
              <a:buClr>
                <a:srgbClr val="000099"/>
              </a:buClr>
              <a:buFont typeface="Arial"/>
              <a:buChar char="•"/>
            </a:pPr>
            <a:endParaRPr lang="en-US" dirty="0">
              <a:latin typeface="Gill Sans MT" charset="0"/>
            </a:endParaRPr>
          </a:p>
        </p:txBody>
      </p:sp>
      <p:pic>
        <p:nvPicPr>
          <p:cNvPr id="93195" name="Picture 191" descr="underline_base"/>
          <p:cNvPicPr>
            <a:picLocks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474663" y="887413"/>
            <a:ext cx="5027612"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101" name="Rectangle 2"/>
          <p:cNvSpPr>
            <a:spLocks noGrp="1" noChangeArrowheads="1"/>
          </p:cNvSpPr>
          <p:nvPr>
            <p:ph type="title"/>
          </p:nvPr>
        </p:nvSpPr>
        <p:spPr>
          <a:xfrm>
            <a:off x="488950" y="152400"/>
            <a:ext cx="7772400" cy="957263"/>
          </a:xfrm>
        </p:spPr>
        <p:txBody>
          <a:bodyPr/>
          <a:lstStyle/>
          <a:p>
            <a:pPr>
              <a:defRPr/>
            </a:pPr>
            <a:r>
              <a:rPr lang="en-US" dirty="0">
                <a:latin typeface="Gill Sans MT" charset="0"/>
              </a:rPr>
              <a:t>Skype: peers as relays</a:t>
            </a:r>
          </a:p>
        </p:txBody>
      </p:sp>
      <p:pic>
        <p:nvPicPr>
          <p:cNvPr id="93197" name="Picture 55" descr="kw_skype_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537075" y="4002088"/>
            <a:ext cx="501650"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93198" name="Group 278"/>
          <p:cNvGrpSpPr>
            <a:grpSpLocks/>
          </p:cNvGrpSpPr>
          <p:nvPr/>
        </p:nvGrpSpPr>
        <p:grpSpPr bwMode="auto">
          <a:xfrm>
            <a:off x="4441825" y="3678238"/>
            <a:ext cx="555625" cy="482600"/>
            <a:chOff x="-44" y="1473"/>
            <a:chExt cx="981" cy="1105"/>
          </a:xfrm>
        </p:grpSpPr>
        <p:pic>
          <p:nvPicPr>
            <p:cNvPr id="93199" name="Picture 279" descr="desktop_computer_stylized_medium"/>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200" name="Freeform 28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sp>
        <p:nvSpPr>
          <p:cNvPr id="97"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32</a:t>
            </a:fld>
            <a:endParaRPr lang="en-US" sz="1200" dirty="0">
              <a:latin typeface="Tahoma" charset="0"/>
            </a:endParaRPr>
          </a:p>
        </p:txBody>
      </p:sp>
      <p:sp>
        <p:nvSpPr>
          <p:cNvPr id="98"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29929484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860"/>
                                        </p:tgtEl>
                                        <p:attrNameLst>
                                          <p:attrName>style.visibility</p:attrName>
                                        </p:attrNameLst>
                                      </p:cBhvr>
                                      <p:to>
                                        <p:strVal val="visible"/>
                                      </p:to>
                                    </p:set>
                                    <p:animEffect transition="in" filter="dissolve">
                                      <p:cBhvr>
                                        <p:cTn id="7" dur="500"/>
                                        <p:tgtEl>
                                          <p:spTgt spid="28860"/>
                                        </p:tgtEl>
                                      </p:cBhvr>
                                    </p:animEffect>
                                  </p:childTnLst>
                                </p:cTn>
                              </p:par>
                              <p:par>
                                <p:cTn id="8" presetID="9" presetClass="entr" presetSubtype="0" fill="hold" nodeType="withEffect">
                                  <p:stCondLst>
                                    <p:cond delay="0"/>
                                  </p:stCondLst>
                                  <p:childTnLst>
                                    <p:set>
                                      <p:cBhvr>
                                        <p:cTn id="9" dur="1" fill="hold">
                                          <p:stCondLst>
                                            <p:cond delay="0"/>
                                          </p:stCondLst>
                                        </p:cTn>
                                        <p:tgtEl>
                                          <p:spTgt spid="28857"/>
                                        </p:tgtEl>
                                        <p:attrNameLst>
                                          <p:attrName>style.visibility</p:attrName>
                                        </p:attrNameLst>
                                      </p:cBhvr>
                                      <p:to>
                                        <p:strVal val="visible"/>
                                      </p:to>
                                    </p:set>
                                    <p:animEffect transition="in" filter="dissolve">
                                      <p:cBhvr>
                                        <p:cTn id="10" dur="500"/>
                                        <p:tgtEl>
                                          <p:spTgt spid="28857"/>
                                        </p:tgtEl>
                                      </p:cBhvr>
                                    </p:animEffect>
                                  </p:childTnLst>
                                </p:cTn>
                              </p:par>
                            </p:childTnLst>
                          </p:cTn>
                        </p:par>
                        <p:par>
                          <p:cTn id="11" fill="hold" nodeType="afterGroup">
                            <p:stCondLst>
                              <p:cond delay="500"/>
                            </p:stCondLst>
                            <p:childTnLst>
                              <p:par>
                                <p:cTn id="12" presetID="9" presetClass="entr" presetSubtype="0" fill="hold" nodeType="afterEffect">
                                  <p:stCondLst>
                                    <p:cond delay="0"/>
                                  </p:stCondLst>
                                  <p:childTnLst>
                                    <p:set>
                                      <p:cBhvr>
                                        <p:cTn id="13" dur="1" fill="hold">
                                          <p:stCondLst>
                                            <p:cond delay="0"/>
                                          </p:stCondLst>
                                        </p:cTn>
                                        <p:tgtEl>
                                          <p:spTgt spid="28858"/>
                                        </p:tgtEl>
                                        <p:attrNameLst>
                                          <p:attrName>style.visibility</p:attrName>
                                        </p:attrNameLst>
                                      </p:cBhvr>
                                      <p:to>
                                        <p:strVal val="visible"/>
                                      </p:to>
                                    </p:set>
                                    <p:animEffect transition="in" filter="dissolve">
                                      <p:cBhvr>
                                        <p:cTn id="14" dur="500"/>
                                        <p:tgtEl>
                                          <p:spTgt spid="28858"/>
                                        </p:tgtEl>
                                      </p:cBhvr>
                                    </p:animEffect>
                                  </p:childTnLst>
                                </p:cTn>
                              </p:par>
                            </p:childTnLst>
                          </p:cTn>
                        </p:par>
                        <p:par>
                          <p:cTn id="15" fill="hold" nodeType="afterGroup">
                            <p:stCondLst>
                              <p:cond delay="1000"/>
                            </p:stCondLst>
                            <p:childTnLst>
                              <p:par>
                                <p:cTn id="16" presetID="9" presetClass="entr" presetSubtype="0" fill="hold" nodeType="afterEffect">
                                  <p:stCondLst>
                                    <p:cond delay="0"/>
                                  </p:stCondLst>
                                  <p:childTnLst>
                                    <p:set>
                                      <p:cBhvr>
                                        <p:cTn id="17" dur="1" fill="hold">
                                          <p:stCondLst>
                                            <p:cond delay="0"/>
                                          </p:stCondLst>
                                        </p:cTn>
                                        <p:tgtEl>
                                          <p:spTgt spid="28859"/>
                                        </p:tgtEl>
                                        <p:attrNameLst>
                                          <p:attrName>style.visibility</p:attrName>
                                        </p:attrNameLst>
                                      </p:cBhvr>
                                      <p:to>
                                        <p:strVal val="visible"/>
                                      </p:to>
                                    </p:set>
                                    <p:animEffect transition="in" filter="dissolve">
                                      <p:cBhvr>
                                        <p:cTn id="18" dur="500"/>
                                        <p:tgtEl>
                                          <p:spTgt spid="28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6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pPr>
              <a:defRPr/>
            </a:pPr>
            <a:r>
              <a:rPr lang="en-US" dirty="0">
                <a:latin typeface="Gill Sans MT" charset="0"/>
                <a:cs typeface="+mj-cs"/>
              </a:rPr>
              <a:t>Multimedia networking: outline</a:t>
            </a:r>
          </a:p>
        </p:txBody>
      </p:sp>
      <p:sp>
        <p:nvSpPr>
          <p:cNvPr id="3078" name="Rectangle 3"/>
          <p:cNvSpPr>
            <a:spLocks noGrp="1" noChangeArrowheads="1"/>
          </p:cNvSpPr>
          <p:nvPr>
            <p:ph type="body" sz="half" idx="1"/>
          </p:nvPr>
        </p:nvSpPr>
        <p:spPr>
          <a:xfrm>
            <a:off x="533400" y="1600200"/>
            <a:ext cx="7759700" cy="4648200"/>
          </a:xfrm>
        </p:spPr>
        <p:txBody>
          <a:bodyPr/>
          <a:lstStyle/>
          <a:p>
            <a:pPr marL="635000" indent="-635000">
              <a:buFont typeface="Wingdings" charset="0"/>
              <a:buNone/>
              <a:defRPr/>
            </a:pPr>
            <a:r>
              <a:rPr lang="en-US" sz="3200" dirty="0">
                <a:solidFill>
                  <a:srgbClr val="000099"/>
                </a:solidFill>
                <a:latin typeface="Gill Sans MT" charset="0"/>
                <a:cs typeface="+mn-cs"/>
              </a:rPr>
              <a:t>9.1</a:t>
            </a:r>
            <a:r>
              <a:rPr lang="en-US" sz="3200" dirty="0">
                <a:solidFill>
                  <a:srgbClr val="CC0000"/>
                </a:solidFill>
                <a:latin typeface="Gill Sans MT" charset="0"/>
                <a:cs typeface="+mn-cs"/>
              </a:rPr>
              <a:t> </a:t>
            </a:r>
            <a:r>
              <a:rPr lang="en-US" sz="3200" dirty="0">
                <a:latin typeface="Gill Sans MT" charset="0"/>
                <a:cs typeface="+mn-cs"/>
              </a:rPr>
              <a:t>multimedia networking applications</a:t>
            </a:r>
          </a:p>
          <a:p>
            <a:pPr marL="635000" indent="-635000">
              <a:buFont typeface="Wingdings" charset="0"/>
              <a:buNone/>
              <a:defRPr/>
            </a:pPr>
            <a:r>
              <a:rPr lang="en-US" sz="3200" dirty="0">
                <a:solidFill>
                  <a:srgbClr val="000099"/>
                </a:solidFill>
                <a:latin typeface="Gill Sans MT" charset="0"/>
                <a:cs typeface="+mn-cs"/>
              </a:rPr>
              <a:t>9.2</a:t>
            </a:r>
            <a:r>
              <a:rPr lang="en-US" sz="3200" dirty="0">
                <a:latin typeface="Gill Sans MT" charset="0"/>
                <a:cs typeface="+mn-cs"/>
              </a:rPr>
              <a:t> streaming </a:t>
            </a:r>
            <a:r>
              <a:rPr lang="en-US" sz="3200" i="1" dirty="0">
                <a:latin typeface="Gill Sans MT" charset="0"/>
                <a:cs typeface="+mn-cs"/>
              </a:rPr>
              <a:t>stored</a:t>
            </a:r>
            <a:r>
              <a:rPr lang="en-US" sz="3200" dirty="0">
                <a:latin typeface="Gill Sans MT" charset="0"/>
                <a:cs typeface="+mn-cs"/>
              </a:rPr>
              <a:t> video</a:t>
            </a:r>
          </a:p>
          <a:p>
            <a:pPr marL="635000" indent="-635000">
              <a:buFont typeface="Wingdings" charset="0"/>
              <a:buNone/>
              <a:defRPr/>
            </a:pPr>
            <a:r>
              <a:rPr lang="en-US" sz="3200" dirty="0">
                <a:solidFill>
                  <a:srgbClr val="000099"/>
                </a:solidFill>
                <a:latin typeface="Gill Sans MT" charset="0"/>
                <a:cs typeface="+mn-cs"/>
              </a:rPr>
              <a:t>9.3</a:t>
            </a:r>
            <a:r>
              <a:rPr lang="en-US" sz="3200" dirty="0">
                <a:latin typeface="Gill Sans MT" charset="0"/>
                <a:cs typeface="+mn-cs"/>
              </a:rPr>
              <a:t> voice-over-IP</a:t>
            </a:r>
          </a:p>
          <a:p>
            <a:pPr marL="635000" indent="-635000">
              <a:buFont typeface="Wingdings" charset="0"/>
              <a:buNone/>
              <a:defRPr/>
            </a:pPr>
            <a:r>
              <a:rPr lang="en-US" sz="3200" dirty="0">
                <a:solidFill>
                  <a:srgbClr val="CC0000"/>
                </a:solidFill>
                <a:latin typeface="Gill Sans MT" charset="0"/>
                <a:cs typeface="+mn-cs"/>
              </a:rPr>
              <a:t>9.4 protocols for </a:t>
            </a:r>
            <a:r>
              <a:rPr lang="en-US" sz="3200" i="1" dirty="0">
                <a:solidFill>
                  <a:srgbClr val="CC0000"/>
                </a:solidFill>
                <a:latin typeface="Gill Sans MT" charset="0"/>
                <a:cs typeface="+mn-cs"/>
              </a:rPr>
              <a:t>real-time </a:t>
            </a:r>
            <a:r>
              <a:rPr lang="en-US" sz="3200" dirty="0">
                <a:solidFill>
                  <a:srgbClr val="CC0000"/>
                </a:solidFill>
                <a:latin typeface="Gill Sans MT" charset="0"/>
                <a:cs typeface="+mn-cs"/>
              </a:rPr>
              <a:t>conversational</a:t>
            </a:r>
            <a:r>
              <a:rPr lang="en-US" sz="3200" i="1" dirty="0">
                <a:solidFill>
                  <a:srgbClr val="CC0000"/>
                </a:solidFill>
                <a:latin typeface="Gill Sans MT" charset="0"/>
                <a:cs typeface="+mn-cs"/>
              </a:rPr>
              <a:t>      </a:t>
            </a:r>
            <a:r>
              <a:rPr lang="en-US" sz="3200" dirty="0">
                <a:solidFill>
                  <a:srgbClr val="CC0000"/>
                </a:solidFill>
                <a:latin typeface="Gill Sans MT" charset="0"/>
                <a:cs typeface="+mn-cs"/>
              </a:rPr>
              <a:t>applications: RTP, SIP</a:t>
            </a:r>
          </a:p>
          <a:p>
            <a:pPr marL="635000" indent="-635000">
              <a:buFont typeface="Wingdings" charset="0"/>
              <a:buNone/>
              <a:defRPr/>
            </a:pPr>
            <a:r>
              <a:rPr lang="en-US" sz="3200" dirty="0">
                <a:solidFill>
                  <a:srgbClr val="000099"/>
                </a:solidFill>
                <a:latin typeface="Gill Sans MT" charset="0"/>
              </a:rPr>
              <a:t>9.5</a:t>
            </a:r>
            <a:r>
              <a:rPr lang="en-US" sz="3200" dirty="0">
                <a:latin typeface="Gill Sans MT" charset="0"/>
              </a:rPr>
              <a:t> network support for multimedia</a:t>
            </a:r>
          </a:p>
          <a:p>
            <a:pPr marL="457200" indent="-457200">
              <a:buFont typeface="Wingdings" charset="0"/>
              <a:buNone/>
              <a:defRPr/>
            </a:pPr>
            <a:endParaRPr lang="en-US" dirty="0">
              <a:latin typeface="Gill Sans MT" charset="0"/>
            </a:endParaRPr>
          </a:p>
        </p:txBody>
      </p:sp>
      <p:pic>
        <p:nvPicPr>
          <p:cNvPr id="16389" name="Picture 16"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055688"/>
            <a:ext cx="7313613"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5"/>
          <p:cNvSpPr>
            <a:spLocks noGrp="1"/>
          </p:cNvSpPr>
          <p:nvPr>
            <p:ph type="sldNum" sz="quarter" idx="12"/>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33</a:t>
            </a:fld>
            <a:endParaRPr lang="en-US" sz="1200" dirty="0">
              <a:latin typeface="Tahoma" charset="0"/>
            </a:endParaRPr>
          </a:p>
        </p:txBody>
      </p:sp>
      <p:sp>
        <p:nvSpPr>
          <p:cNvPr id="6" name="Footer Placeholder 2"/>
          <p:cNvSpPr>
            <a:spLocks noGrp="1"/>
          </p:cNvSpPr>
          <p:nvPr>
            <p:ph type="ftr" sz="quarter" idx="11"/>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13586490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533400" y="14288"/>
            <a:ext cx="7772400" cy="1143000"/>
          </a:xfrm>
        </p:spPr>
        <p:txBody>
          <a:bodyPr/>
          <a:lstStyle/>
          <a:p>
            <a:pPr>
              <a:defRPr/>
            </a:pPr>
            <a:r>
              <a:rPr lang="en-US" sz="3600" dirty="0"/>
              <a:t>Real-Time Protocol (RTP)</a:t>
            </a:r>
            <a:endParaRPr lang="en-US" dirty="0"/>
          </a:p>
        </p:txBody>
      </p:sp>
      <p:sp>
        <p:nvSpPr>
          <p:cNvPr id="364547" name="Rectangle 3"/>
          <p:cNvSpPr>
            <a:spLocks noGrp="1" noChangeArrowheads="1"/>
          </p:cNvSpPr>
          <p:nvPr>
            <p:ph type="body" sz="half" idx="1"/>
          </p:nvPr>
        </p:nvSpPr>
        <p:spPr>
          <a:xfrm>
            <a:off x="533400" y="1357313"/>
            <a:ext cx="3810000" cy="4648200"/>
          </a:xfrm>
        </p:spPr>
        <p:txBody>
          <a:bodyPr/>
          <a:lstStyle/>
          <a:p>
            <a:pPr>
              <a:defRPr/>
            </a:pPr>
            <a:r>
              <a:rPr lang="en-US" dirty="0"/>
              <a:t>RTP specifies packet structure for packets carrying audio, video data</a:t>
            </a:r>
          </a:p>
          <a:p>
            <a:pPr>
              <a:defRPr/>
            </a:pPr>
            <a:r>
              <a:rPr lang="en-US" dirty="0"/>
              <a:t>RFC 3550</a:t>
            </a:r>
          </a:p>
          <a:p>
            <a:pPr>
              <a:defRPr/>
            </a:pPr>
            <a:r>
              <a:rPr lang="en-US" dirty="0"/>
              <a:t>RTP packet provides </a:t>
            </a:r>
          </a:p>
          <a:p>
            <a:pPr lvl="1">
              <a:defRPr/>
            </a:pPr>
            <a:r>
              <a:rPr lang="en-US" dirty="0"/>
              <a:t>payload type identification</a:t>
            </a:r>
          </a:p>
          <a:p>
            <a:pPr lvl="1">
              <a:defRPr/>
            </a:pPr>
            <a:r>
              <a:rPr lang="en-US" dirty="0"/>
              <a:t>packet sequence numbering</a:t>
            </a:r>
          </a:p>
          <a:p>
            <a:pPr lvl="1">
              <a:defRPr/>
            </a:pPr>
            <a:r>
              <a:rPr lang="en-US" dirty="0"/>
              <a:t>time stamping</a:t>
            </a:r>
          </a:p>
        </p:txBody>
      </p:sp>
      <p:sp>
        <p:nvSpPr>
          <p:cNvPr id="364548" name="Rectangle 4"/>
          <p:cNvSpPr>
            <a:spLocks noGrp="1" noChangeArrowheads="1"/>
          </p:cNvSpPr>
          <p:nvPr>
            <p:ph type="body" sz="half" idx="2"/>
          </p:nvPr>
        </p:nvSpPr>
        <p:spPr>
          <a:xfrm>
            <a:off x="4495800" y="1339850"/>
            <a:ext cx="4032250" cy="4908550"/>
          </a:xfrm>
        </p:spPr>
        <p:txBody>
          <a:bodyPr/>
          <a:lstStyle/>
          <a:p>
            <a:pPr>
              <a:defRPr/>
            </a:pPr>
            <a:r>
              <a:rPr lang="en-US" dirty="0"/>
              <a:t>RTP runs in end systems</a:t>
            </a:r>
          </a:p>
          <a:p>
            <a:pPr>
              <a:defRPr/>
            </a:pPr>
            <a:r>
              <a:rPr lang="en-US" dirty="0"/>
              <a:t>RTP packets encapsulated in UDP segments</a:t>
            </a:r>
          </a:p>
          <a:p>
            <a:pPr>
              <a:defRPr/>
            </a:pPr>
            <a:r>
              <a:rPr lang="en-US" dirty="0"/>
              <a:t>interoperability: if two VoIP applications run RTP, they may be able to work together</a:t>
            </a:r>
          </a:p>
        </p:txBody>
      </p:sp>
      <p:pic>
        <p:nvPicPr>
          <p:cNvPr id="97286" name="Picture 21" descr="underline_base"/>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39750" y="842963"/>
            <a:ext cx="5027613"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Slide Number Placeholder 5"/>
          <p:cNvSpPr>
            <a:spLocks noGrp="1"/>
          </p:cNvSpPr>
          <p:nvPr>
            <p:ph type="sldNum" sz="quarter" idx="12"/>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34</a:t>
            </a:fld>
            <a:endParaRPr lang="en-US" sz="1200" dirty="0">
              <a:latin typeface="Tahoma" charset="0"/>
            </a:endParaRPr>
          </a:p>
        </p:txBody>
      </p:sp>
      <p:sp>
        <p:nvSpPr>
          <p:cNvPr id="9" name="Footer Placeholder 2"/>
          <p:cNvSpPr>
            <a:spLocks noGrp="1"/>
          </p:cNvSpPr>
          <p:nvPr>
            <p:ph type="ftr" sz="quarter" idx="11"/>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4097917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a:xfrm>
            <a:off x="685800" y="4763"/>
            <a:ext cx="7772400" cy="1143000"/>
          </a:xfrm>
        </p:spPr>
        <p:txBody>
          <a:bodyPr/>
          <a:lstStyle/>
          <a:p>
            <a:pPr>
              <a:defRPr/>
            </a:pPr>
            <a:r>
              <a:rPr lang="en-US" dirty="0"/>
              <a:t>RTP runs on top of UDP</a:t>
            </a:r>
          </a:p>
        </p:txBody>
      </p:sp>
      <p:sp>
        <p:nvSpPr>
          <p:cNvPr id="363523" name="Rectangle 3"/>
          <p:cNvSpPr>
            <a:spLocks noChangeArrowheads="1"/>
          </p:cNvSpPr>
          <p:nvPr/>
        </p:nvSpPr>
        <p:spPr bwMode="auto">
          <a:xfrm>
            <a:off x="3429000" y="2571750"/>
            <a:ext cx="4724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dirty="0">
              <a:latin typeface="Times New Roman" charset="0"/>
            </a:endParaRPr>
          </a:p>
        </p:txBody>
      </p:sp>
      <p:pic>
        <p:nvPicPr>
          <p:cNvPr id="99331" name="Picture 4" descr="Rt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1263" y="3478213"/>
            <a:ext cx="3000375" cy="275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3525" name="Text Box 5"/>
          <p:cNvSpPr txBox="1">
            <a:spLocks noChangeArrowheads="1"/>
          </p:cNvSpPr>
          <p:nvPr/>
        </p:nvSpPr>
        <p:spPr bwMode="auto">
          <a:xfrm>
            <a:off x="712788" y="1298575"/>
            <a:ext cx="6872287" cy="304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800" i="0" dirty="0">
                <a:latin typeface="+mn-lt"/>
              </a:rPr>
              <a:t>RTP libraries provide transport-layer interface </a:t>
            </a:r>
          </a:p>
          <a:p>
            <a:pPr>
              <a:defRPr/>
            </a:pPr>
            <a:r>
              <a:rPr lang="en-US" sz="2800" i="0" dirty="0">
                <a:latin typeface="+mn-lt"/>
              </a:rPr>
              <a:t>that extends UDP: </a:t>
            </a:r>
          </a:p>
          <a:p>
            <a:pPr lvl="1">
              <a:buFontTx/>
              <a:buChar char="•"/>
              <a:defRPr/>
            </a:pPr>
            <a:r>
              <a:rPr lang="en-US" sz="2800" i="0" dirty="0">
                <a:latin typeface="+mn-lt"/>
              </a:rPr>
              <a:t> port numbers, IP addresses</a:t>
            </a:r>
          </a:p>
          <a:p>
            <a:pPr lvl="1">
              <a:buFontTx/>
              <a:buChar char="•"/>
              <a:defRPr/>
            </a:pPr>
            <a:r>
              <a:rPr lang="en-US" sz="2800" i="0" dirty="0">
                <a:latin typeface="+mn-lt"/>
              </a:rPr>
              <a:t> payload type identification</a:t>
            </a:r>
          </a:p>
          <a:p>
            <a:pPr lvl="1">
              <a:buFontTx/>
              <a:buChar char="•"/>
              <a:defRPr/>
            </a:pPr>
            <a:r>
              <a:rPr lang="en-US" sz="2800" i="0" dirty="0">
                <a:latin typeface="+mn-lt"/>
              </a:rPr>
              <a:t> packet sequence numbering</a:t>
            </a:r>
          </a:p>
          <a:p>
            <a:pPr lvl="1">
              <a:buFontTx/>
              <a:buChar char="•"/>
              <a:defRPr/>
            </a:pPr>
            <a:r>
              <a:rPr lang="en-US" sz="2800" i="0" dirty="0">
                <a:latin typeface="+mn-lt"/>
              </a:rPr>
              <a:t> time-stamping</a:t>
            </a:r>
          </a:p>
          <a:p>
            <a:pPr>
              <a:defRPr/>
            </a:pPr>
            <a:endParaRPr lang="en-US" sz="2400" dirty="0">
              <a:latin typeface="Times New Roman" charset="0"/>
            </a:endParaRPr>
          </a:p>
        </p:txBody>
      </p:sp>
      <p:pic>
        <p:nvPicPr>
          <p:cNvPr id="99335" name="Picture 19" descr="underline_base"/>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04850" y="827088"/>
            <a:ext cx="5942013"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35</a:t>
            </a:fld>
            <a:endParaRPr lang="en-US" sz="1200" dirty="0">
              <a:latin typeface="Tahoma" charset="0"/>
            </a:endParaRPr>
          </a:p>
        </p:txBody>
      </p:sp>
      <p:sp>
        <p:nvSpPr>
          <p:cNvPr id="10"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3527586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a:xfrm>
            <a:off x="533400" y="0"/>
            <a:ext cx="7772400" cy="1143000"/>
          </a:xfrm>
        </p:spPr>
        <p:txBody>
          <a:bodyPr/>
          <a:lstStyle/>
          <a:p>
            <a:pPr>
              <a:defRPr/>
            </a:pPr>
            <a:r>
              <a:rPr lang="en-US" dirty="0"/>
              <a:t>RTP example</a:t>
            </a:r>
          </a:p>
        </p:txBody>
      </p:sp>
      <p:sp>
        <p:nvSpPr>
          <p:cNvPr id="362499" name="Rectangle 3"/>
          <p:cNvSpPr>
            <a:spLocks noGrp="1" noChangeArrowheads="1"/>
          </p:cNvSpPr>
          <p:nvPr>
            <p:ph type="body" sz="half" idx="1"/>
          </p:nvPr>
        </p:nvSpPr>
        <p:spPr>
          <a:xfrm>
            <a:off x="690563" y="1309688"/>
            <a:ext cx="4103687" cy="4908550"/>
          </a:xfrm>
        </p:spPr>
        <p:txBody>
          <a:bodyPr/>
          <a:lstStyle/>
          <a:p>
            <a:pPr marL="0" indent="0">
              <a:buFont typeface="Wingdings" charset="0"/>
              <a:buNone/>
              <a:defRPr/>
            </a:pPr>
            <a:r>
              <a:rPr lang="en-US" i="1" dirty="0">
                <a:solidFill>
                  <a:srgbClr val="CC0000"/>
                </a:solidFill>
              </a:rPr>
              <a:t>example: </a:t>
            </a:r>
            <a:r>
              <a:rPr lang="en-US" dirty="0"/>
              <a:t>sending 64 kbps PCM-encoded voice over RTP</a:t>
            </a:r>
          </a:p>
          <a:p>
            <a:pPr>
              <a:defRPr/>
            </a:pPr>
            <a:r>
              <a:rPr lang="en-US" dirty="0"/>
              <a:t>application collects encoded data in chunks, e.g., every 20 msec = 160 bytes in a chunk</a:t>
            </a:r>
          </a:p>
          <a:p>
            <a:pPr>
              <a:defRPr/>
            </a:pPr>
            <a:r>
              <a:rPr lang="en-US" dirty="0"/>
              <a:t>audio chunk + RTP header form RTP packet, which is encapsulated in UDP segment </a:t>
            </a:r>
          </a:p>
          <a:p>
            <a:pPr>
              <a:defRPr/>
            </a:pPr>
            <a:endParaRPr lang="en-US" sz="2000" dirty="0"/>
          </a:p>
        </p:txBody>
      </p:sp>
      <p:sp>
        <p:nvSpPr>
          <p:cNvPr id="362500" name="Rectangle 4"/>
          <p:cNvSpPr>
            <a:spLocks noGrp="1" noChangeArrowheads="1"/>
          </p:cNvSpPr>
          <p:nvPr>
            <p:ph type="body" sz="half" idx="2"/>
          </p:nvPr>
        </p:nvSpPr>
        <p:spPr>
          <a:xfrm>
            <a:off x="4953000" y="1328738"/>
            <a:ext cx="3810000" cy="4648200"/>
          </a:xfrm>
        </p:spPr>
        <p:txBody>
          <a:bodyPr/>
          <a:lstStyle/>
          <a:p>
            <a:pPr>
              <a:defRPr/>
            </a:pPr>
            <a:r>
              <a:rPr lang="en-US" dirty="0"/>
              <a:t>RTP header indicates type of audio encoding in each packet</a:t>
            </a:r>
          </a:p>
          <a:p>
            <a:pPr lvl="1">
              <a:defRPr/>
            </a:pPr>
            <a:r>
              <a:rPr lang="en-US" dirty="0"/>
              <a:t>sender can change encoding during conference </a:t>
            </a:r>
          </a:p>
          <a:p>
            <a:pPr>
              <a:defRPr/>
            </a:pPr>
            <a:r>
              <a:rPr lang="en-US" dirty="0"/>
              <a:t>RTP header also contains sequence numbers, timestamps</a:t>
            </a:r>
          </a:p>
        </p:txBody>
      </p:sp>
      <p:pic>
        <p:nvPicPr>
          <p:cNvPr id="101382" name="Picture 24" descr="underline_base"/>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90550" y="830263"/>
            <a:ext cx="3656013"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Slide Number Placeholder 5"/>
          <p:cNvSpPr>
            <a:spLocks noGrp="1"/>
          </p:cNvSpPr>
          <p:nvPr>
            <p:ph type="sldNum" sz="quarter" idx="12"/>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36</a:t>
            </a:fld>
            <a:endParaRPr lang="en-US" sz="1200" dirty="0">
              <a:latin typeface="Tahoma" charset="0"/>
            </a:endParaRPr>
          </a:p>
        </p:txBody>
      </p:sp>
      <p:sp>
        <p:nvSpPr>
          <p:cNvPr id="9" name="Footer Placeholder 2"/>
          <p:cNvSpPr>
            <a:spLocks noGrp="1"/>
          </p:cNvSpPr>
          <p:nvPr>
            <p:ph type="ftr" sz="quarter" idx="11"/>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35293077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a:xfrm>
            <a:off x="533400" y="0"/>
            <a:ext cx="7772400" cy="1143000"/>
          </a:xfrm>
        </p:spPr>
        <p:txBody>
          <a:bodyPr/>
          <a:lstStyle/>
          <a:p>
            <a:pPr>
              <a:defRPr/>
            </a:pPr>
            <a:r>
              <a:rPr lang="en-US" dirty="0"/>
              <a:t>RTP and QoS</a:t>
            </a:r>
          </a:p>
        </p:txBody>
      </p:sp>
      <p:sp>
        <p:nvSpPr>
          <p:cNvPr id="361475" name="Rectangle 3"/>
          <p:cNvSpPr>
            <a:spLocks noGrp="1" noChangeArrowheads="1"/>
          </p:cNvSpPr>
          <p:nvPr>
            <p:ph type="body" idx="1"/>
          </p:nvPr>
        </p:nvSpPr>
        <p:spPr>
          <a:xfrm>
            <a:off x="504825" y="1357313"/>
            <a:ext cx="7772400" cy="4648200"/>
          </a:xfrm>
        </p:spPr>
        <p:txBody>
          <a:bodyPr/>
          <a:lstStyle/>
          <a:p>
            <a:pPr>
              <a:defRPr/>
            </a:pPr>
            <a:r>
              <a:rPr lang="en-US" dirty="0"/>
              <a:t>RTP does </a:t>
            </a:r>
            <a:r>
              <a:rPr lang="en-US" i="1" dirty="0">
                <a:solidFill>
                  <a:srgbClr val="000099"/>
                </a:solidFill>
              </a:rPr>
              <a:t>not </a:t>
            </a:r>
            <a:r>
              <a:rPr lang="en-US" dirty="0"/>
              <a:t>provide any mechanism to ensure timely data delivery or other QoS  guarantees</a:t>
            </a:r>
          </a:p>
          <a:p>
            <a:pPr>
              <a:defRPr/>
            </a:pPr>
            <a:r>
              <a:rPr lang="en-US" dirty="0"/>
              <a:t>RTP encapsulation only seen at end systems (</a:t>
            </a:r>
            <a:r>
              <a:rPr lang="en-US" i="1" dirty="0">
                <a:solidFill>
                  <a:srgbClr val="000099"/>
                </a:solidFill>
              </a:rPr>
              <a:t>not</a:t>
            </a:r>
            <a:r>
              <a:rPr lang="en-US" dirty="0"/>
              <a:t> by intermediate routers)</a:t>
            </a:r>
          </a:p>
          <a:p>
            <a:pPr lvl="1">
              <a:defRPr/>
            </a:pPr>
            <a:r>
              <a:rPr lang="en-US" sz="2800" dirty="0"/>
              <a:t>routers provide best-effort service, making no special effort to ensure that RTP packets arrive at destination in timely matter</a:t>
            </a:r>
          </a:p>
          <a:p>
            <a:pPr>
              <a:defRPr/>
            </a:pPr>
            <a:endParaRPr lang="en-US" sz="1800" dirty="0"/>
          </a:p>
        </p:txBody>
      </p:sp>
      <p:pic>
        <p:nvPicPr>
          <p:cNvPr id="103429" name="Picture 24" descr="underline_base"/>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90550" y="830263"/>
            <a:ext cx="3656013"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37</a:t>
            </a:fld>
            <a:endParaRPr lang="en-US" sz="1200" dirty="0">
              <a:latin typeface="Tahoma" charset="0"/>
            </a:endParaRPr>
          </a:p>
        </p:txBody>
      </p:sp>
      <p:sp>
        <p:nvSpPr>
          <p:cNvPr id="8"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9127619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685800" y="0"/>
            <a:ext cx="7772400" cy="962025"/>
          </a:xfrm>
        </p:spPr>
        <p:txBody>
          <a:bodyPr/>
          <a:lstStyle/>
          <a:p>
            <a:pPr>
              <a:defRPr/>
            </a:pPr>
            <a:r>
              <a:rPr lang="en-US" dirty="0"/>
              <a:t>RTP header</a:t>
            </a:r>
          </a:p>
        </p:txBody>
      </p:sp>
      <p:sp>
        <p:nvSpPr>
          <p:cNvPr id="359427" name="Text Box 3"/>
          <p:cNvSpPr txBox="1">
            <a:spLocks noChangeArrowheads="1"/>
          </p:cNvSpPr>
          <p:nvPr/>
        </p:nvSpPr>
        <p:spPr bwMode="auto">
          <a:xfrm>
            <a:off x="571500" y="2130425"/>
            <a:ext cx="8572500" cy="4154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2400" dirty="0">
                <a:solidFill>
                  <a:srgbClr val="CC0000"/>
                </a:solidFill>
                <a:latin typeface="+mn-lt"/>
              </a:rPr>
              <a:t>payload type (7 bits): </a:t>
            </a:r>
            <a:r>
              <a:rPr lang="en-US" sz="2400" i="0" dirty="0">
                <a:latin typeface="+mn-lt"/>
              </a:rPr>
              <a:t>indicates type of encoding currently being </a:t>
            </a:r>
            <a:br>
              <a:rPr lang="en-US" sz="2400" i="0" dirty="0">
                <a:latin typeface="+mn-lt"/>
              </a:rPr>
            </a:br>
            <a:r>
              <a:rPr lang="en-US" sz="2400" i="0" dirty="0">
                <a:latin typeface="+mn-lt"/>
              </a:rPr>
              <a:t>used.  If sender changes encoding during call, sender </a:t>
            </a:r>
          </a:p>
          <a:p>
            <a:pPr>
              <a:defRPr/>
            </a:pPr>
            <a:r>
              <a:rPr lang="en-US" sz="2400" i="0" dirty="0">
                <a:latin typeface="+mn-lt"/>
              </a:rPr>
              <a:t>informs receiver via  payload type field</a:t>
            </a:r>
          </a:p>
          <a:p>
            <a:pPr lvl="1">
              <a:defRPr/>
            </a:pPr>
            <a:r>
              <a:rPr lang="en-US" sz="2000" i="0" dirty="0">
                <a:latin typeface="+mn-lt"/>
              </a:rPr>
              <a:t>Payload type 0: PCM mu-law, 64 kbps</a:t>
            </a:r>
          </a:p>
          <a:p>
            <a:pPr lvl="1">
              <a:defRPr/>
            </a:pPr>
            <a:r>
              <a:rPr lang="en-US" sz="2000" i="0" dirty="0">
                <a:latin typeface="+mn-lt"/>
              </a:rPr>
              <a:t>Payload type 3: GSM, 13 kbps</a:t>
            </a:r>
          </a:p>
          <a:p>
            <a:pPr lvl="1">
              <a:defRPr/>
            </a:pPr>
            <a:r>
              <a:rPr lang="en-US" sz="2000" i="0" dirty="0">
                <a:latin typeface="+mn-lt"/>
              </a:rPr>
              <a:t>Payload type 7: LPC, 2.4 kbps</a:t>
            </a:r>
          </a:p>
          <a:p>
            <a:pPr lvl="1">
              <a:defRPr/>
            </a:pPr>
            <a:r>
              <a:rPr lang="en-US" sz="2000" i="0" dirty="0">
                <a:latin typeface="+mn-lt"/>
              </a:rPr>
              <a:t>Payload type 26: Motion JPEG</a:t>
            </a:r>
          </a:p>
          <a:p>
            <a:pPr lvl="1">
              <a:defRPr/>
            </a:pPr>
            <a:r>
              <a:rPr lang="en-US" sz="2000" i="0" dirty="0">
                <a:latin typeface="+mn-lt"/>
              </a:rPr>
              <a:t>Payload type 31: H.261</a:t>
            </a:r>
          </a:p>
          <a:p>
            <a:pPr lvl="1">
              <a:defRPr/>
            </a:pPr>
            <a:r>
              <a:rPr lang="en-US" sz="2000" i="0" dirty="0">
                <a:latin typeface="+mn-lt"/>
              </a:rPr>
              <a:t>Payload type 33: MPEG2 video</a:t>
            </a:r>
          </a:p>
          <a:p>
            <a:pPr lvl="1">
              <a:defRPr/>
            </a:pPr>
            <a:endParaRPr lang="en-US" sz="2400" i="0" dirty="0">
              <a:solidFill>
                <a:srgbClr val="FF0000"/>
              </a:solidFill>
              <a:latin typeface="+mn-lt"/>
            </a:endParaRPr>
          </a:p>
          <a:p>
            <a:pPr>
              <a:defRPr/>
            </a:pPr>
            <a:r>
              <a:rPr lang="en-US" sz="2400" dirty="0">
                <a:solidFill>
                  <a:srgbClr val="CC0000"/>
                </a:solidFill>
                <a:latin typeface="+mn-lt"/>
              </a:rPr>
              <a:t>sequence # (16 bits): </a:t>
            </a:r>
            <a:r>
              <a:rPr lang="en-US" sz="2400" i="0" dirty="0">
                <a:latin typeface="+mn-lt"/>
              </a:rPr>
              <a:t>increment by one for each RTP packet sent</a:t>
            </a:r>
          </a:p>
          <a:p>
            <a:pPr marL="800100" lvl="1" indent="-342900">
              <a:buClr>
                <a:srgbClr val="000099"/>
              </a:buClr>
              <a:buSzPct val="75000"/>
              <a:buFont typeface="Wingdings" charset="2"/>
              <a:buChar char="v"/>
              <a:defRPr/>
            </a:pPr>
            <a:r>
              <a:rPr lang="en-US" sz="2400" i="0" dirty="0">
                <a:latin typeface="+mn-lt"/>
              </a:rPr>
              <a:t>detect packet loss, restore packet sequence</a:t>
            </a:r>
          </a:p>
        </p:txBody>
      </p:sp>
      <p:pic>
        <p:nvPicPr>
          <p:cNvPr id="105477" name="Picture 24" descr="underline_base"/>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47713" y="730250"/>
            <a:ext cx="2733675"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05478" name="Group 1"/>
          <p:cNvGrpSpPr>
            <a:grpSpLocks/>
          </p:cNvGrpSpPr>
          <p:nvPr/>
        </p:nvGrpSpPr>
        <p:grpSpPr bwMode="auto">
          <a:xfrm>
            <a:off x="892175" y="1249363"/>
            <a:ext cx="7327900" cy="623887"/>
            <a:chOff x="806170" y="1748633"/>
            <a:chExt cx="7328172" cy="623889"/>
          </a:xfrm>
        </p:grpSpPr>
        <p:sp>
          <p:nvSpPr>
            <p:cNvPr id="105479" name="Rectangle 1"/>
            <p:cNvSpPr>
              <a:spLocks noChangeArrowheads="1"/>
            </p:cNvSpPr>
            <p:nvPr/>
          </p:nvSpPr>
          <p:spPr bwMode="auto">
            <a:xfrm>
              <a:off x="846503" y="1762314"/>
              <a:ext cx="7287839" cy="548332"/>
            </a:xfrm>
            <a:prstGeom prst="rect">
              <a:avLst/>
            </a:prstGeom>
            <a:solidFill>
              <a:srgbClr val="00B050"/>
            </a:solidFill>
            <a:ln w="9525">
              <a:solidFill>
                <a:schemeClr val="bg1"/>
              </a:solidFill>
              <a:round/>
              <a:headEnd/>
              <a:tailEnd/>
            </a:ln>
          </p:spPr>
          <p:txBody>
            <a:bodyPr wrap="none"/>
            <a:lstStyle/>
            <a:p>
              <a:endParaRPr lang="en-US" dirty="0"/>
            </a:p>
          </p:txBody>
        </p:sp>
        <p:cxnSp>
          <p:nvCxnSpPr>
            <p:cNvPr id="11" name="Straight Connector 3"/>
            <p:cNvCxnSpPr>
              <a:cxnSpLocks noChangeShapeType="1"/>
            </p:cNvCxnSpPr>
            <p:nvPr/>
          </p:nvCxnSpPr>
          <p:spPr bwMode="auto">
            <a:xfrm>
              <a:off x="1799982" y="1756570"/>
              <a:ext cx="0" cy="550865"/>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33"/>
            <p:cNvCxnSpPr>
              <a:cxnSpLocks noChangeShapeType="1"/>
            </p:cNvCxnSpPr>
            <p:nvPr/>
          </p:nvCxnSpPr>
          <p:spPr bwMode="auto">
            <a:xfrm>
              <a:off x="3300226" y="1759745"/>
              <a:ext cx="0" cy="549277"/>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34"/>
            <p:cNvCxnSpPr>
              <a:cxnSpLocks noChangeShapeType="1"/>
            </p:cNvCxnSpPr>
            <p:nvPr/>
          </p:nvCxnSpPr>
          <p:spPr bwMode="auto">
            <a:xfrm>
              <a:off x="4749666" y="1756570"/>
              <a:ext cx="0" cy="581027"/>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Connector 35"/>
            <p:cNvCxnSpPr>
              <a:cxnSpLocks noChangeShapeType="1"/>
            </p:cNvCxnSpPr>
            <p:nvPr/>
          </p:nvCxnSpPr>
          <p:spPr bwMode="auto">
            <a:xfrm>
              <a:off x="6632511" y="1748633"/>
              <a:ext cx="0" cy="623889"/>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05484" name="TextBox 40"/>
            <p:cNvSpPr txBox="1">
              <a:spLocks noChangeArrowheads="1"/>
            </p:cNvSpPr>
            <p:nvPr/>
          </p:nvSpPr>
          <p:spPr bwMode="auto">
            <a:xfrm>
              <a:off x="806170" y="1750537"/>
              <a:ext cx="1070172" cy="556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800"/>
                </a:lnSpc>
              </a:pPr>
              <a:r>
                <a:rPr lang="en-US" sz="1600" dirty="0">
                  <a:solidFill>
                    <a:schemeClr val="bg1"/>
                  </a:solidFill>
                  <a:latin typeface="Arial" charset="0"/>
                  <a:cs typeface="Arial" charset="0"/>
                </a:rPr>
                <a:t>payload type</a:t>
              </a:r>
            </a:p>
          </p:txBody>
        </p:sp>
        <p:sp>
          <p:nvSpPr>
            <p:cNvPr id="105485" name="TextBox 40"/>
            <p:cNvSpPr txBox="1">
              <a:spLocks noChangeArrowheads="1"/>
            </p:cNvSpPr>
            <p:nvPr/>
          </p:nvSpPr>
          <p:spPr bwMode="auto">
            <a:xfrm>
              <a:off x="1866506" y="1755924"/>
              <a:ext cx="1309708" cy="556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800"/>
                </a:lnSpc>
              </a:pPr>
              <a:r>
                <a:rPr lang="en-US" sz="1600" dirty="0">
                  <a:solidFill>
                    <a:schemeClr val="bg1"/>
                  </a:solidFill>
                  <a:latin typeface="Arial" charset="0"/>
                  <a:cs typeface="Arial" charset="0"/>
                </a:rPr>
                <a:t>sequence number type</a:t>
              </a:r>
            </a:p>
          </p:txBody>
        </p:sp>
        <p:sp>
          <p:nvSpPr>
            <p:cNvPr id="105486" name="TextBox 40"/>
            <p:cNvSpPr txBox="1">
              <a:spLocks noChangeArrowheads="1"/>
            </p:cNvSpPr>
            <p:nvPr/>
          </p:nvSpPr>
          <p:spPr bwMode="auto">
            <a:xfrm>
              <a:off x="3382801" y="1855234"/>
              <a:ext cx="1309708" cy="3257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800"/>
                </a:lnSpc>
              </a:pPr>
              <a:r>
                <a:rPr lang="en-US" sz="1600" dirty="0">
                  <a:solidFill>
                    <a:schemeClr val="bg1"/>
                  </a:solidFill>
                  <a:latin typeface="Arial" charset="0"/>
                  <a:cs typeface="Arial" charset="0"/>
                </a:rPr>
                <a:t>time stamp</a:t>
              </a:r>
            </a:p>
          </p:txBody>
        </p:sp>
        <p:sp>
          <p:nvSpPr>
            <p:cNvPr id="105487" name="TextBox 40"/>
            <p:cNvSpPr txBox="1">
              <a:spLocks noChangeArrowheads="1"/>
            </p:cNvSpPr>
            <p:nvPr/>
          </p:nvSpPr>
          <p:spPr bwMode="auto">
            <a:xfrm>
              <a:off x="4880350" y="1760550"/>
              <a:ext cx="1745118" cy="556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800"/>
                </a:lnSpc>
              </a:pPr>
              <a:r>
                <a:rPr lang="en-US" sz="1600" dirty="0">
                  <a:solidFill>
                    <a:schemeClr val="bg1"/>
                  </a:solidFill>
                  <a:latin typeface="Arial" charset="0"/>
                  <a:cs typeface="Arial" charset="0"/>
                </a:rPr>
                <a:t>Synchronization</a:t>
              </a:r>
            </a:p>
            <a:p>
              <a:pPr algn="ctr">
                <a:lnSpc>
                  <a:spcPts val="1800"/>
                </a:lnSpc>
              </a:pPr>
              <a:r>
                <a:rPr lang="en-US" sz="1600" dirty="0">
                  <a:solidFill>
                    <a:schemeClr val="bg1"/>
                  </a:solidFill>
                  <a:latin typeface="Arial" charset="0"/>
                  <a:cs typeface="Arial" charset="0"/>
                </a:rPr>
                <a:t>Source ID</a:t>
              </a:r>
            </a:p>
          </p:txBody>
        </p:sp>
        <p:sp>
          <p:nvSpPr>
            <p:cNvPr id="105488" name="TextBox 40"/>
            <p:cNvSpPr txBox="1">
              <a:spLocks noChangeArrowheads="1"/>
            </p:cNvSpPr>
            <p:nvPr/>
          </p:nvSpPr>
          <p:spPr bwMode="auto">
            <a:xfrm>
              <a:off x="6742533" y="1765634"/>
              <a:ext cx="1309708" cy="556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800"/>
                </a:lnSpc>
              </a:pPr>
              <a:r>
                <a:rPr lang="en-US" sz="1400" dirty="0">
                  <a:solidFill>
                    <a:schemeClr val="bg1"/>
                  </a:solidFill>
                  <a:latin typeface="Arial" charset="0"/>
                  <a:cs typeface="Arial" charset="0"/>
                </a:rPr>
                <a:t>Miscellaneous fields</a:t>
              </a:r>
            </a:p>
          </p:txBody>
        </p:sp>
      </p:grpSp>
      <p:sp>
        <p:nvSpPr>
          <p:cNvPr id="18"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38</a:t>
            </a:fld>
            <a:endParaRPr lang="en-US" sz="1200" dirty="0">
              <a:latin typeface="Tahoma" charset="0"/>
            </a:endParaRPr>
          </a:p>
        </p:txBody>
      </p:sp>
      <p:sp>
        <p:nvSpPr>
          <p:cNvPr id="19"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42754806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3" name="Rectangle 3"/>
          <p:cNvSpPr>
            <a:spLocks noGrp="1" noChangeArrowheads="1"/>
          </p:cNvSpPr>
          <p:nvPr>
            <p:ph type="body" sz="half" idx="1"/>
          </p:nvPr>
        </p:nvSpPr>
        <p:spPr>
          <a:xfrm>
            <a:off x="577850" y="2144713"/>
            <a:ext cx="7985125" cy="4114800"/>
          </a:xfrm>
        </p:spPr>
        <p:txBody>
          <a:bodyPr/>
          <a:lstStyle/>
          <a:p>
            <a:pPr>
              <a:defRPr/>
            </a:pPr>
            <a:r>
              <a:rPr lang="en-US" i="1" dirty="0">
                <a:solidFill>
                  <a:srgbClr val="CC0000"/>
                </a:solidFill>
              </a:rPr>
              <a:t>timestamp field (32 bits long):</a:t>
            </a:r>
            <a:r>
              <a:rPr lang="en-US" dirty="0">
                <a:solidFill>
                  <a:srgbClr val="CC0000"/>
                </a:solidFill>
              </a:rPr>
              <a:t> </a:t>
            </a:r>
            <a:r>
              <a:rPr lang="en-US" dirty="0"/>
              <a:t>sampling instant of first byte in this RTP data packet</a:t>
            </a:r>
          </a:p>
          <a:p>
            <a:pPr lvl="1">
              <a:defRPr/>
            </a:pPr>
            <a:r>
              <a:rPr lang="en-US" dirty="0"/>
              <a:t>for audio, timestamp clock increments by one for each sampling period (e.g., each 125 usecs for 8 KHz sampling clock) </a:t>
            </a:r>
          </a:p>
          <a:p>
            <a:pPr lvl="1">
              <a:defRPr/>
            </a:pPr>
            <a:r>
              <a:rPr lang="en-US" dirty="0"/>
              <a:t>if application generates chunks of 160 encoded samples, timestamp increases by 160 for each RTP packet when source is active. Timestamp clock continues to increase at constant rate when source is inactive.</a:t>
            </a:r>
            <a:br>
              <a:rPr lang="en-US" dirty="0"/>
            </a:br>
            <a:endParaRPr lang="en-US" dirty="0"/>
          </a:p>
          <a:p>
            <a:pPr>
              <a:defRPr/>
            </a:pPr>
            <a:r>
              <a:rPr lang="en-US" i="1" dirty="0">
                <a:solidFill>
                  <a:srgbClr val="CC0000"/>
                </a:solidFill>
              </a:rPr>
              <a:t>SSRC field (32 bits long):</a:t>
            </a:r>
            <a:r>
              <a:rPr lang="en-US" sz="2000" b="1" i="1" dirty="0">
                <a:solidFill>
                  <a:srgbClr val="CC0000"/>
                </a:solidFill>
              </a:rPr>
              <a:t> </a:t>
            </a:r>
            <a:r>
              <a:rPr lang="en-US" sz="2000" i="1" dirty="0">
                <a:solidFill>
                  <a:srgbClr val="CC0000"/>
                </a:solidFill>
              </a:rPr>
              <a:t> </a:t>
            </a:r>
            <a:r>
              <a:rPr lang="en-US" sz="2400" dirty="0"/>
              <a:t>identifies source of  RTP stream. Each stream in RTP session has distinct SSRC</a:t>
            </a:r>
          </a:p>
          <a:p>
            <a:pPr>
              <a:defRPr/>
            </a:pPr>
            <a:endParaRPr lang="en-US" sz="2000" dirty="0"/>
          </a:p>
        </p:txBody>
      </p:sp>
      <p:sp>
        <p:nvSpPr>
          <p:cNvPr id="7" name="Rectangle 2"/>
          <p:cNvSpPr>
            <a:spLocks noGrp="1" noChangeArrowheads="1"/>
          </p:cNvSpPr>
          <p:nvPr>
            <p:ph type="title"/>
          </p:nvPr>
        </p:nvSpPr>
        <p:spPr>
          <a:xfrm>
            <a:off x="685800" y="0"/>
            <a:ext cx="7772400" cy="962025"/>
          </a:xfrm>
        </p:spPr>
        <p:txBody>
          <a:bodyPr/>
          <a:lstStyle/>
          <a:p>
            <a:pPr>
              <a:defRPr/>
            </a:pPr>
            <a:r>
              <a:rPr lang="en-US" dirty="0"/>
              <a:t>RTP header</a:t>
            </a:r>
          </a:p>
        </p:txBody>
      </p:sp>
      <p:pic>
        <p:nvPicPr>
          <p:cNvPr id="107525" name="Picture 24" descr="underline_base"/>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47713" y="730250"/>
            <a:ext cx="2733675"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07526" name="Group 9"/>
          <p:cNvGrpSpPr>
            <a:grpSpLocks/>
          </p:cNvGrpSpPr>
          <p:nvPr/>
        </p:nvGrpSpPr>
        <p:grpSpPr bwMode="auto">
          <a:xfrm>
            <a:off x="892175" y="1249363"/>
            <a:ext cx="7327900" cy="623887"/>
            <a:chOff x="806170" y="1748633"/>
            <a:chExt cx="7328172" cy="623889"/>
          </a:xfrm>
        </p:grpSpPr>
        <p:sp>
          <p:nvSpPr>
            <p:cNvPr id="107527" name="Rectangle 1"/>
            <p:cNvSpPr>
              <a:spLocks noChangeArrowheads="1"/>
            </p:cNvSpPr>
            <p:nvPr/>
          </p:nvSpPr>
          <p:spPr bwMode="auto">
            <a:xfrm>
              <a:off x="846503" y="1762314"/>
              <a:ext cx="7287839" cy="548332"/>
            </a:xfrm>
            <a:prstGeom prst="rect">
              <a:avLst/>
            </a:prstGeom>
            <a:solidFill>
              <a:srgbClr val="00B050"/>
            </a:solidFill>
            <a:ln w="9525">
              <a:solidFill>
                <a:schemeClr val="bg1"/>
              </a:solidFill>
              <a:round/>
              <a:headEnd/>
              <a:tailEnd/>
            </a:ln>
          </p:spPr>
          <p:txBody>
            <a:bodyPr wrap="none"/>
            <a:lstStyle/>
            <a:p>
              <a:endParaRPr lang="en-US" dirty="0"/>
            </a:p>
          </p:txBody>
        </p:sp>
        <p:cxnSp>
          <p:nvCxnSpPr>
            <p:cNvPr id="12" name="Straight Connector 3"/>
            <p:cNvCxnSpPr>
              <a:cxnSpLocks noChangeShapeType="1"/>
            </p:cNvCxnSpPr>
            <p:nvPr/>
          </p:nvCxnSpPr>
          <p:spPr bwMode="auto">
            <a:xfrm>
              <a:off x="1799982" y="1756570"/>
              <a:ext cx="0" cy="550865"/>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33"/>
            <p:cNvCxnSpPr>
              <a:cxnSpLocks noChangeShapeType="1"/>
            </p:cNvCxnSpPr>
            <p:nvPr/>
          </p:nvCxnSpPr>
          <p:spPr bwMode="auto">
            <a:xfrm>
              <a:off x="3300226" y="1759745"/>
              <a:ext cx="0" cy="549277"/>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34"/>
            <p:cNvCxnSpPr>
              <a:cxnSpLocks noChangeShapeType="1"/>
            </p:cNvCxnSpPr>
            <p:nvPr/>
          </p:nvCxnSpPr>
          <p:spPr bwMode="auto">
            <a:xfrm>
              <a:off x="4749666" y="1756570"/>
              <a:ext cx="0" cy="581027"/>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Connector 35"/>
            <p:cNvCxnSpPr>
              <a:cxnSpLocks noChangeShapeType="1"/>
            </p:cNvCxnSpPr>
            <p:nvPr/>
          </p:nvCxnSpPr>
          <p:spPr bwMode="auto">
            <a:xfrm>
              <a:off x="6632511" y="1748633"/>
              <a:ext cx="0" cy="623889"/>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07532" name="TextBox 40"/>
            <p:cNvSpPr txBox="1">
              <a:spLocks noChangeArrowheads="1"/>
            </p:cNvSpPr>
            <p:nvPr/>
          </p:nvSpPr>
          <p:spPr bwMode="auto">
            <a:xfrm>
              <a:off x="806170" y="1750537"/>
              <a:ext cx="1070172" cy="556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800"/>
                </a:lnSpc>
              </a:pPr>
              <a:r>
                <a:rPr lang="en-US" sz="1600" dirty="0">
                  <a:solidFill>
                    <a:schemeClr val="bg1"/>
                  </a:solidFill>
                  <a:latin typeface="Arial" charset="0"/>
                  <a:cs typeface="Arial" charset="0"/>
                </a:rPr>
                <a:t>payload type</a:t>
              </a:r>
            </a:p>
          </p:txBody>
        </p:sp>
        <p:sp>
          <p:nvSpPr>
            <p:cNvPr id="107533" name="TextBox 40"/>
            <p:cNvSpPr txBox="1">
              <a:spLocks noChangeArrowheads="1"/>
            </p:cNvSpPr>
            <p:nvPr/>
          </p:nvSpPr>
          <p:spPr bwMode="auto">
            <a:xfrm>
              <a:off x="1866506" y="1755924"/>
              <a:ext cx="1309708" cy="556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800"/>
                </a:lnSpc>
              </a:pPr>
              <a:r>
                <a:rPr lang="en-US" sz="1600" dirty="0">
                  <a:solidFill>
                    <a:schemeClr val="bg1"/>
                  </a:solidFill>
                  <a:latin typeface="Arial" charset="0"/>
                  <a:cs typeface="Arial" charset="0"/>
                </a:rPr>
                <a:t>sequence number type</a:t>
              </a:r>
            </a:p>
          </p:txBody>
        </p:sp>
        <p:sp>
          <p:nvSpPr>
            <p:cNvPr id="107534" name="TextBox 40"/>
            <p:cNvSpPr txBox="1">
              <a:spLocks noChangeArrowheads="1"/>
            </p:cNvSpPr>
            <p:nvPr/>
          </p:nvSpPr>
          <p:spPr bwMode="auto">
            <a:xfrm>
              <a:off x="3382801" y="1855234"/>
              <a:ext cx="1309708" cy="3257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800"/>
                </a:lnSpc>
              </a:pPr>
              <a:r>
                <a:rPr lang="en-US" sz="1600" dirty="0">
                  <a:solidFill>
                    <a:schemeClr val="bg1"/>
                  </a:solidFill>
                  <a:latin typeface="Arial" charset="0"/>
                  <a:cs typeface="Arial" charset="0"/>
                </a:rPr>
                <a:t>time stamp</a:t>
              </a:r>
            </a:p>
          </p:txBody>
        </p:sp>
        <p:sp>
          <p:nvSpPr>
            <p:cNvPr id="107535" name="TextBox 40"/>
            <p:cNvSpPr txBox="1">
              <a:spLocks noChangeArrowheads="1"/>
            </p:cNvSpPr>
            <p:nvPr/>
          </p:nvSpPr>
          <p:spPr bwMode="auto">
            <a:xfrm>
              <a:off x="4880350" y="1760550"/>
              <a:ext cx="1745118" cy="556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800"/>
                </a:lnSpc>
              </a:pPr>
              <a:r>
                <a:rPr lang="en-US" sz="1600" dirty="0">
                  <a:solidFill>
                    <a:schemeClr val="bg1"/>
                  </a:solidFill>
                  <a:latin typeface="Arial" charset="0"/>
                  <a:cs typeface="Arial" charset="0"/>
                </a:rPr>
                <a:t>Synchronization</a:t>
              </a:r>
            </a:p>
            <a:p>
              <a:pPr algn="ctr">
                <a:lnSpc>
                  <a:spcPts val="1800"/>
                </a:lnSpc>
              </a:pPr>
              <a:r>
                <a:rPr lang="en-US" sz="1600" dirty="0">
                  <a:solidFill>
                    <a:schemeClr val="bg1"/>
                  </a:solidFill>
                  <a:latin typeface="Arial" charset="0"/>
                  <a:cs typeface="Arial" charset="0"/>
                </a:rPr>
                <a:t>Source ID</a:t>
              </a:r>
            </a:p>
          </p:txBody>
        </p:sp>
        <p:sp>
          <p:nvSpPr>
            <p:cNvPr id="107536" name="TextBox 40"/>
            <p:cNvSpPr txBox="1">
              <a:spLocks noChangeArrowheads="1"/>
            </p:cNvSpPr>
            <p:nvPr/>
          </p:nvSpPr>
          <p:spPr bwMode="auto">
            <a:xfrm>
              <a:off x="6742533" y="1765634"/>
              <a:ext cx="1309708" cy="556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800"/>
                </a:lnSpc>
              </a:pPr>
              <a:r>
                <a:rPr lang="en-US" sz="1400" dirty="0">
                  <a:solidFill>
                    <a:schemeClr val="bg1"/>
                  </a:solidFill>
                  <a:latin typeface="Arial" charset="0"/>
                  <a:cs typeface="Arial" charset="0"/>
                </a:rPr>
                <a:t>Miscellaneous fields</a:t>
              </a:r>
            </a:p>
          </p:txBody>
        </p:sp>
      </p:grpSp>
      <p:sp>
        <p:nvSpPr>
          <p:cNvPr id="18"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39</a:t>
            </a:fld>
            <a:endParaRPr lang="en-US" sz="1200" dirty="0">
              <a:latin typeface="Tahoma" charset="0"/>
            </a:endParaRPr>
          </a:p>
        </p:txBody>
      </p:sp>
      <p:sp>
        <p:nvSpPr>
          <p:cNvPr id="19"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2507242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a:xfrm>
            <a:off x="533400" y="106363"/>
            <a:ext cx="4975225" cy="1143000"/>
          </a:xfrm>
        </p:spPr>
        <p:txBody>
          <a:bodyPr/>
          <a:lstStyle/>
          <a:p>
            <a:pPr>
              <a:defRPr/>
            </a:pPr>
            <a:r>
              <a:rPr lang="en-US" dirty="0">
                <a:latin typeface="Gill Sans MT" charset="0"/>
                <a:cs typeface="+mj-cs"/>
              </a:rPr>
              <a:t>Multimedia: audio</a:t>
            </a:r>
          </a:p>
        </p:txBody>
      </p:sp>
      <p:sp>
        <p:nvSpPr>
          <p:cNvPr id="10" name="Rectangle 4"/>
          <p:cNvSpPr txBox="1">
            <a:spLocks noChangeArrowheads="1"/>
          </p:cNvSpPr>
          <p:nvPr/>
        </p:nvSpPr>
        <p:spPr bwMode="auto">
          <a:xfrm>
            <a:off x="561975" y="1433513"/>
            <a:ext cx="4149725" cy="464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342900" indent="-342900" algn="l" rtl="0" eaLnBrk="0" fontAlgn="base" hangingPunct="0">
              <a:lnSpc>
                <a:spcPct val="85000"/>
              </a:lnSpc>
              <a:spcBef>
                <a:spcPct val="20000"/>
              </a:spcBef>
              <a:spcAft>
                <a:spcPct val="0"/>
              </a:spcAft>
              <a:buClr>
                <a:srgbClr val="000099"/>
              </a:buClr>
              <a:buSzPct val="65000"/>
              <a:buFont typeface="Wingdings" charset="0"/>
              <a:buChar char="v"/>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2575" indent="-282575">
              <a:buSzPct val="100000"/>
              <a:buFont typeface="Wingdings" charset="2"/>
              <a:buChar char="§"/>
              <a:defRPr/>
            </a:pPr>
            <a:r>
              <a:rPr lang="en-US" sz="2400" i="0" dirty="0"/>
              <a:t>example: 8,000 samples/sec, 256 quantized values:  64,000 bps</a:t>
            </a:r>
          </a:p>
          <a:p>
            <a:pPr marL="282575" indent="-282575">
              <a:buSzPct val="100000"/>
              <a:buFont typeface="Wingdings" charset="2"/>
              <a:buChar char="§"/>
              <a:defRPr/>
            </a:pPr>
            <a:r>
              <a:rPr lang="en-US" sz="2400" i="0" dirty="0"/>
              <a:t>receiver converts bits back to analog signal:</a:t>
            </a:r>
          </a:p>
          <a:p>
            <a:pPr marL="682625" lvl="1" indent="-225425">
              <a:buFont typeface="Arial"/>
              <a:buChar char="•"/>
              <a:defRPr/>
            </a:pPr>
            <a:r>
              <a:rPr lang="en-US" i="0" dirty="0"/>
              <a:t>some quality reduction</a:t>
            </a:r>
          </a:p>
          <a:p>
            <a:pPr>
              <a:buFont typeface="Wingdings" charset="0"/>
              <a:buNone/>
              <a:defRPr/>
            </a:pPr>
            <a:endParaRPr lang="en-US" sz="2400" u="sng" dirty="0">
              <a:solidFill>
                <a:srgbClr val="FF0000"/>
              </a:solidFill>
            </a:endParaRPr>
          </a:p>
          <a:p>
            <a:pPr>
              <a:buFont typeface="Wingdings" charset="0"/>
              <a:buNone/>
              <a:defRPr/>
            </a:pPr>
            <a:r>
              <a:rPr lang="en-US" i="0" u="sng" dirty="0">
                <a:solidFill>
                  <a:srgbClr val="CC0000"/>
                </a:solidFill>
              </a:rPr>
              <a:t>example rates</a:t>
            </a:r>
            <a:endParaRPr lang="en-US" i="0" dirty="0">
              <a:solidFill>
                <a:srgbClr val="CC0000"/>
              </a:solidFill>
            </a:endParaRPr>
          </a:p>
          <a:p>
            <a:pPr>
              <a:buSzPct val="100000"/>
              <a:buFont typeface="Wingdings" charset="2"/>
              <a:buChar char="§"/>
              <a:defRPr/>
            </a:pPr>
            <a:r>
              <a:rPr lang="en-US" sz="2400" i="0" dirty="0"/>
              <a:t>CD: 1.411 Mbps</a:t>
            </a:r>
          </a:p>
          <a:p>
            <a:pPr>
              <a:buSzPct val="100000"/>
              <a:buFont typeface="Wingdings" charset="2"/>
              <a:buChar char="§"/>
              <a:defRPr/>
            </a:pPr>
            <a:r>
              <a:rPr lang="en-US" sz="2400" i="0" dirty="0"/>
              <a:t>MP3: 96, 128, 160 kbps</a:t>
            </a:r>
          </a:p>
          <a:p>
            <a:pPr>
              <a:buSzPct val="100000"/>
              <a:buFont typeface="Wingdings" charset="2"/>
              <a:buChar char="§"/>
              <a:defRPr/>
            </a:pPr>
            <a:r>
              <a:rPr lang="en-US" sz="2400" i="0" dirty="0"/>
              <a:t>Internet telephony: 5.3 kbps and up</a:t>
            </a:r>
          </a:p>
        </p:txBody>
      </p:sp>
      <p:pic>
        <p:nvPicPr>
          <p:cNvPr id="22533" name="Picture 23" descr="underline_base"/>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27050" y="974725"/>
            <a:ext cx="4113213" cy="173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2534" name="Group 1"/>
          <p:cNvGrpSpPr>
            <a:grpSpLocks/>
          </p:cNvGrpSpPr>
          <p:nvPr/>
        </p:nvGrpSpPr>
        <p:grpSpPr bwMode="auto">
          <a:xfrm>
            <a:off x="4727575" y="2008188"/>
            <a:ext cx="3867150" cy="3241675"/>
            <a:chOff x="4728279" y="2008293"/>
            <a:chExt cx="3866921" cy="3242105"/>
          </a:xfrm>
        </p:grpSpPr>
        <p:cxnSp>
          <p:nvCxnSpPr>
            <p:cNvPr id="22535" name="Straight Connector 7"/>
            <p:cNvCxnSpPr>
              <a:cxnSpLocks noChangeShapeType="1"/>
            </p:cNvCxnSpPr>
            <p:nvPr/>
          </p:nvCxnSpPr>
          <p:spPr bwMode="auto">
            <a:xfrm>
              <a:off x="5070318" y="2202424"/>
              <a:ext cx="0" cy="2211683"/>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1" name="Rectangle 10"/>
            <p:cNvSpPr/>
            <p:nvPr/>
          </p:nvSpPr>
          <p:spPr>
            <a:xfrm>
              <a:off x="5067984" y="3343557"/>
              <a:ext cx="157154" cy="1054240"/>
            </a:xfrm>
            <a:prstGeom prst="rect">
              <a:avLst/>
            </a:prstGeom>
            <a:ln w="9525">
              <a:solidFill>
                <a:schemeClr val="bg1">
                  <a:lumMod val="50000"/>
                </a:schemeClr>
              </a:solidFill>
            </a:ln>
          </p:spPr>
          <p:txBody>
            <a:bodyPr wrap="none"/>
            <a:lstStyle/>
            <a:p>
              <a:pPr>
                <a:defRPr/>
              </a:pPr>
              <a:endParaRPr lang="en-US" dirty="0">
                <a:latin typeface="Comic Sans MS" pitchFamily="66" charset="0"/>
              </a:endParaRPr>
            </a:p>
          </p:txBody>
        </p:sp>
        <p:sp>
          <p:nvSpPr>
            <p:cNvPr id="12" name="Rectangle 11"/>
            <p:cNvSpPr/>
            <p:nvPr/>
          </p:nvSpPr>
          <p:spPr>
            <a:xfrm>
              <a:off x="5226724" y="3224479"/>
              <a:ext cx="155566" cy="1174906"/>
            </a:xfrm>
            <a:prstGeom prst="rect">
              <a:avLst/>
            </a:prstGeom>
            <a:ln w="9525">
              <a:solidFill>
                <a:schemeClr val="bg1">
                  <a:lumMod val="50000"/>
                </a:schemeClr>
              </a:solidFill>
            </a:ln>
          </p:spPr>
          <p:txBody>
            <a:bodyPr wrap="none"/>
            <a:lstStyle/>
            <a:p>
              <a:pPr>
                <a:defRPr/>
              </a:pPr>
              <a:endParaRPr lang="en-US" dirty="0">
                <a:latin typeface="Comic Sans MS" pitchFamily="66" charset="0"/>
              </a:endParaRPr>
            </a:p>
          </p:txBody>
        </p:sp>
        <p:sp>
          <p:nvSpPr>
            <p:cNvPr id="13" name="Rectangle 12"/>
            <p:cNvSpPr/>
            <p:nvPr/>
          </p:nvSpPr>
          <p:spPr>
            <a:xfrm>
              <a:off x="5382290" y="3064120"/>
              <a:ext cx="155566" cy="1330501"/>
            </a:xfrm>
            <a:prstGeom prst="rect">
              <a:avLst/>
            </a:prstGeom>
            <a:ln w="9525">
              <a:solidFill>
                <a:schemeClr val="bg1">
                  <a:lumMod val="50000"/>
                </a:schemeClr>
              </a:solidFill>
            </a:ln>
          </p:spPr>
          <p:txBody>
            <a:bodyPr wrap="none"/>
            <a:lstStyle/>
            <a:p>
              <a:pPr>
                <a:defRPr/>
              </a:pPr>
              <a:endParaRPr lang="en-US" dirty="0">
                <a:latin typeface="Comic Sans MS" pitchFamily="66" charset="0"/>
              </a:endParaRPr>
            </a:p>
          </p:txBody>
        </p:sp>
        <p:sp>
          <p:nvSpPr>
            <p:cNvPr id="14" name="Rectangle 13"/>
            <p:cNvSpPr/>
            <p:nvPr/>
          </p:nvSpPr>
          <p:spPr>
            <a:xfrm>
              <a:off x="5539444" y="2929165"/>
              <a:ext cx="157153" cy="1467045"/>
            </a:xfrm>
            <a:prstGeom prst="rect">
              <a:avLst/>
            </a:prstGeom>
            <a:ln w="9525">
              <a:solidFill>
                <a:schemeClr val="bg1">
                  <a:lumMod val="50000"/>
                </a:schemeClr>
              </a:solidFill>
            </a:ln>
          </p:spPr>
          <p:txBody>
            <a:bodyPr wrap="none"/>
            <a:lstStyle/>
            <a:p>
              <a:pPr>
                <a:defRPr/>
              </a:pPr>
              <a:endParaRPr lang="en-US" dirty="0">
                <a:latin typeface="Comic Sans MS" pitchFamily="66" charset="0"/>
              </a:endParaRPr>
            </a:p>
          </p:txBody>
        </p:sp>
        <p:sp>
          <p:nvSpPr>
            <p:cNvPr id="15" name="Rectangle 14"/>
            <p:cNvSpPr/>
            <p:nvPr/>
          </p:nvSpPr>
          <p:spPr>
            <a:xfrm>
              <a:off x="5699771" y="2913288"/>
              <a:ext cx="155566" cy="1492448"/>
            </a:xfrm>
            <a:prstGeom prst="rect">
              <a:avLst/>
            </a:prstGeom>
            <a:ln w="9525">
              <a:solidFill>
                <a:schemeClr val="bg1">
                  <a:lumMod val="50000"/>
                </a:schemeClr>
              </a:solidFill>
            </a:ln>
          </p:spPr>
          <p:txBody>
            <a:bodyPr wrap="none"/>
            <a:lstStyle/>
            <a:p>
              <a:pPr>
                <a:defRPr/>
              </a:pPr>
              <a:endParaRPr lang="en-US" dirty="0">
                <a:latin typeface="Comic Sans MS" pitchFamily="66" charset="0"/>
              </a:endParaRPr>
            </a:p>
          </p:txBody>
        </p:sp>
        <p:sp>
          <p:nvSpPr>
            <p:cNvPr id="16" name="Rectangle 15"/>
            <p:cNvSpPr/>
            <p:nvPr/>
          </p:nvSpPr>
          <p:spPr>
            <a:xfrm>
              <a:off x="5856925" y="3064120"/>
              <a:ext cx="157153" cy="1343203"/>
            </a:xfrm>
            <a:prstGeom prst="rect">
              <a:avLst/>
            </a:prstGeom>
            <a:ln w="9525">
              <a:solidFill>
                <a:schemeClr val="bg1">
                  <a:lumMod val="50000"/>
                </a:schemeClr>
              </a:solidFill>
            </a:ln>
          </p:spPr>
          <p:txBody>
            <a:bodyPr wrap="none"/>
            <a:lstStyle/>
            <a:p>
              <a:pPr>
                <a:defRPr/>
              </a:pPr>
              <a:endParaRPr lang="en-US" dirty="0">
                <a:latin typeface="Comic Sans MS" pitchFamily="66" charset="0"/>
              </a:endParaRPr>
            </a:p>
          </p:txBody>
        </p:sp>
        <p:sp>
          <p:nvSpPr>
            <p:cNvPr id="17" name="Rectangle 16"/>
            <p:cNvSpPr/>
            <p:nvPr/>
          </p:nvSpPr>
          <p:spPr>
            <a:xfrm>
              <a:off x="6014078" y="3197488"/>
              <a:ext cx="155566" cy="1205073"/>
            </a:xfrm>
            <a:prstGeom prst="rect">
              <a:avLst/>
            </a:prstGeom>
            <a:ln w="9525">
              <a:solidFill>
                <a:schemeClr val="bg1">
                  <a:lumMod val="50000"/>
                </a:schemeClr>
              </a:solidFill>
            </a:ln>
          </p:spPr>
          <p:txBody>
            <a:bodyPr wrap="none"/>
            <a:lstStyle/>
            <a:p>
              <a:pPr>
                <a:defRPr/>
              </a:pPr>
              <a:endParaRPr lang="en-US" dirty="0">
                <a:latin typeface="Comic Sans MS" pitchFamily="66" charset="0"/>
              </a:endParaRPr>
            </a:p>
          </p:txBody>
        </p:sp>
        <p:sp>
          <p:nvSpPr>
            <p:cNvPr id="18" name="Rectangle 17"/>
            <p:cNvSpPr/>
            <p:nvPr/>
          </p:nvSpPr>
          <p:spPr>
            <a:xfrm>
              <a:off x="6171232" y="3268935"/>
              <a:ext cx="157153" cy="1135213"/>
            </a:xfrm>
            <a:prstGeom prst="rect">
              <a:avLst/>
            </a:prstGeom>
            <a:ln w="9525">
              <a:solidFill>
                <a:schemeClr val="bg1">
                  <a:lumMod val="50000"/>
                </a:schemeClr>
              </a:solidFill>
            </a:ln>
          </p:spPr>
          <p:txBody>
            <a:bodyPr wrap="none"/>
            <a:lstStyle/>
            <a:p>
              <a:pPr>
                <a:defRPr/>
              </a:pPr>
              <a:endParaRPr lang="en-US" dirty="0">
                <a:latin typeface="Comic Sans MS" pitchFamily="66" charset="0"/>
              </a:endParaRPr>
            </a:p>
          </p:txBody>
        </p:sp>
        <p:sp>
          <p:nvSpPr>
            <p:cNvPr id="19" name="Rectangle 18"/>
            <p:cNvSpPr/>
            <p:nvPr/>
          </p:nvSpPr>
          <p:spPr>
            <a:xfrm>
              <a:off x="6329972" y="3284812"/>
              <a:ext cx="155566" cy="1109809"/>
            </a:xfrm>
            <a:prstGeom prst="rect">
              <a:avLst/>
            </a:prstGeom>
            <a:ln w="9525">
              <a:solidFill>
                <a:schemeClr val="bg1">
                  <a:lumMod val="50000"/>
                </a:schemeClr>
              </a:solidFill>
            </a:ln>
          </p:spPr>
          <p:txBody>
            <a:bodyPr wrap="none"/>
            <a:lstStyle/>
            <a:p>
              <a:pPr>
                <a:defRPr/>
              </a:pPr>
              <a:endParaRPr lang="en-US" dirty="0">
                <a:latin typeface="Comic Sans MS" pitchFamily="66" charset="0"/>
              </a:endParaRPr>
            </a:p>
          </p:txBody>
        </p:sp>
        <p:sp>
          <p:nvSpPr>
            <p:cNvPr id="20" name="Rectangle 19"/>
            <p:cNvSpPr/>
            <p:nvPr/>
          </p:nvSpPr>
          <p:spPr>
            <a:xfrm>
              <a:off x="6487125" y="3165734"/>
              <a:ext cx="155566" cy="1230476"/>
            </a:xfrm>
            <a:prstGeom prst="rect">
              <a:avLst/>
            </a:prstGeom>
            <a:ln w="9525">
              <a:solidFill>
                <a:schemeClr val="bg1">
                  <a:lumMod val="50000"/>
                </a:schemeClr>
              </a:solidFill>
            </a:ln>
          </p:spPr>
          <p:txBody>
            <a:bodyPr wrap="none"/>
            <a:lstStyle/>
            <a:p>
              <a:pPr>
                <a:defRPr/>
              </a:pPr>
              <a:endParaRPr lang="en-US" dirty="0">
                <a:latin typeface="Comic Sans MS" pitchFamily="66" charset="0"/>
              </a:endParaRPr>
            </a:p>
          </p:txBody>
        </p:sp>
        <p:sp>
          <p:nvSpPr>
            <p:cNvPr id="21" name="Rectangle 20"/>
            <p:cNvSpPr/>
            <p:nvPr/>
          </p:nvSpPr>
          <p:spPr>
            <a:xfrm>
              <a:off x="6642691" y="2945042"/>
              <a:ext cx="157154" cy="1451167"/>
            </a:xfrm>
            <a:prstGeom prst="rect">
              <a:avLst/>
            </a:prstGeom>
            <a:ln w="9525">
              <a:solidFill>
                <a:schemeClr val="bg1">
                  <a:lumMod val="50000"/>
                </a:schemeClr>
              </a:solidFill>
            </a:ln>
          </p:spPr>
          <p:txBody>
            <a:bodyPr wrap="none"/>
            <a:lstStyle/>
            <a:p>
              <a:pPr>
                <a:defRPr/>
              </a:pPr>
              <a:endParaRPr lang="en-US" dirty="0">
                <a:latin typeface="Comic Sans MS" pitchFamily="66" charset="0"/>
              </a:endParaRPr>
            </a:p>
          </p:txBody>
        </p:sp>
        <p:sp>
          <p:nvSpPr>
            <p:cNvPr id="22" name="Rectangle 21"/>
            <p:cNvSpPr/>
            <p:nvPr/>
          </p:nvSpPr>
          <p:spPr>
            <a:xfrm>
              <a:off x="6801431" y="2681482"/>
              <a:ext cx="155566" cy="1711552"/>
            </a:xfrm>
            <a:prstGeom prst="rect">
              <a:avLst/>
            </a:prstGeom>
            <a:ln w="9525">
              <a:solidFill>
                <a:schemeClr val="bg1">
                  <a:lumMod val="50000"/>
                </a:schemeClr>
              </a:solidFill>
            </a:ln>
          </p:spPr>
          <p:txBody>
            <a:bodyPr wrap="none"/>
            <a:lstStyle/>
            <a:p>
              <a:pPr>
                <a:defRPr/>
              </a:pPr>
              <a:endParaRPr lang="en-US" dirty="0">
                <a:latin typeface="Comic Sans MS" pitchFamily="66" charset="0"/>
              </a:endParaRPr>
            </a:p>
          </p:txBody>
        </p:sp>
        <p:sp>
          <p:nvSpPr>
            <p:cNvPr id="23" name="Rectangle 22"/>
            <p:cNvSpPr/>
            <p:nvPr/>
          </p:nvSpPr>
          <p:spPr>
            <a:xfrm>
              <a:off x="6960172" y="2794209"/>
              <a:ext cx="157154" cy="1602000"/>
            </a:xfrm>
            <a:prstGeom prst="rect">
              <a:avLst/>
            </a:prstGeom>
            <a:ln w="9525">
              <a:solidFill>
                <a:schemeClr val="bg1">
                  <a:lumMod val="50000"/>
                </a:schemeClr>
              </a:solidFill>
            </a:ln>
          </p:spPr>
          <p:txBody>
            <a:bodyPr wrap="none"/>
            <a:lstStyle/>
            <a:p>
              <a:pPr>
                <a:defRPr/>
              </a:pPr>
              <a:endParaRPr lang="en-US" dirty="0">
                <a:latin typeface="Comic Sans MS" pitchFamily="66" charset="0"/>
              </a:endParaRPr>
            </a:p>
          </p:txBody>
        </p:sp>
        <p:sp>
          <p:nvSpPr>
            <p:cNvPr id="24" name="Rectangle 23"/>
            <p:cNvSpPr/>
            <p:nvPr/>
          </p:nvSpPr>
          <p:spPr>
            <a:xfrm>
              <a:off x="7118912" y="3064120"/>
              <a:ext cx="155566" cy="1333677"/>
            </a:xfrm>
            <a:prstGeom prst="rect">
              <a:avLst/>
            </a:prstGeom>
            <a:ln w="9525">
              <a:solidFill>
                <a:schemeClr val="bg1">
                  <a:lumMod val="50000"/>
                </a:schemeClr>
              </a:solidFill>
            </a:ln>
          </p:spPr>
          <p:txBody>
            <a:bodyPr wrap="none"/>
            <a:lstStyle/>
            <a:p>
              <a:pPr>
                <a:defRPr/>
              </a:pPr>
              <a:endParaRPr lang="en-US" dirty="0">
                <a:latin typeface="Comic Sans MS" pitchFamily="66" charset="0"/>
              </a:endParaRPr>
            </a:p>
          </p:txBody>
        </p:sp>
        <p:sp>
          <p:nvSpPr>
            <p:cNvPr id="25" name="Rectangle 24"/>
            <p:cNvSpPr/>
            <p:nvPr/>
          </p:nvSpPr>
          <p:spPr>
            <a:xfrm>
              <a:off x="7274478" y="3327680"/>
              <a:ext cx="155566" cy="1065354"/>
            </a:xfrm>
            <a:prstGeom prst="rect">
              <a:avLst/>
            </a:prstGeom>
            <a:ln w="9525">
              <a:solidFill>
                <a:schemeClr val="bg1">
                  <a:lumMod val="50000"/>
                </a:schemeClr>
              </a:solidFill>
            </a:ln>
          </p:spPr>
          <p:txBody>
            <a:bodyPr wrap="none"/>
            <a:lstStyle/>
            <a:p>
              <a:pPr>
                <a:defRPr/>
              </a:pPr>
              <a:endParaRPr lang="en-US" dirty="0">
                <a:latin typeface="Comic Sans MS" pitchFamily="66" charset="0"/>
              </a:endParaRPr>
            </a:p>
          </p:txBody>
        </p:sp>
        <p:sp>
          <p:nvSpPr>
            <p:cNvPr id="26" name="Rectangle 25"/>
            <p:cNvSpPr/>
            <p:nvPr/>
          </p:nvSpPr>
          <p:spPr>
            <a:xfrm>
              <a:off x="7433219" y="3467399"/>
              <a:ext cx="155566" cy="927223"/>
            </a:xfrm>
            <a:prstGeom prst="rect">
              <a:avLst/>
            </a:prstGeom>
            <a:ln w="9525">
              <a:solidFill>
                <a:schemeClr val="bg1">
                  <a:lumMod val="50000"/>
                </a:schemeClr>
              </a:solidFill>
            </a:ln>
          </p:spPr>
          <p:txBody>
            <a:bodyPr wrap="none"/>
            <a:lstStyle/>
            <a:p>
              <a:pPr>
                <a:defRPr/>
              </a:pPr>
              <a:endParaRPr lang="en-US" dirty="0">
                <a:latin typeface="Comic Sans MS" pitchFamily="66" charset="0"/>
              </a:endParaRPr>
            </a:p>
          </p:txBody>
        </p:sp>
        <p:cxnSp>
          <p:nvCxnSpPr>
            <p:cNvPr id="22552" name="Straight Connector 26"/>
            <p:cNvCxnSpPr>
              <a:cxnSpLocks noChangeShapeType="1"/>
            </p:cNvCxnSpPr>
            <p:nvPr/>
          </p:nvCxnSpPr>
          <p:spPr bwMode="auto">
            <a:xfrm>
              <a:off x="5070318" y="4399838"/>
              <a:ext cx="3282278" cy="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2553" name="TextBox 27"/>
            <p:cNvSpPr txBox="1">
              <a:spLocks noChangeArrowheads="1"/>
            </p:cNvSpPr>
            <p:nvPr/>
          </p:nvSpPr>
          <p:spPr bwMode="auto">
            <a:xfrm>
              <a:off x="7893739" y="4398320"/>
              <a:ext cx="475386"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200" i="0" dirty="0">
                  <a:latin typeface="Arial" charset="0"/>
                  <a:cs typeface="Arial" charset="0"/>
                </a:rPr>
                <a:t>time</a:t>
              </a:r>
            </a:p>
          </p:txBody>
        </p:sp>
        <p:sp>
          <p:nvSpPr>
            <p:cNvPr id="22554" name="TextBox 28"/>
            <p:cNvSpPr txBox="1">
              <a:spLocks noChangeArrowheads="1"/>
            </p:cNvSpPr>
            <p:nvPr/>
          </p:nvSpPr>
          <p:spPr bwMode="auto">
            <a:xfrm rot="-5400000">
              <a:off x="4008761" y="3199973"/>
              <a:ext cx="171603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200" i="0" dirty="0">
                  <a:latin typeface="Arial" charset="0"/>
                  <a:cs typeface="Arial" charset="0"/>
                </a:rPr>
                <a:t>audio signal amplitude</a:t>
              </a:r>
            </a:p>
          </p:txBody>
        </p:sp>
        <p:sp>
          <p:nvSpPr>
            <p:cNvPr id="22555" name="TextBox 29"/>
            <p:cNvSpPr txBox="1">
              <a:spLocks noChangeArrowheads="1"/>
            </p:cNvSpPr>
            <p:nvPr/>
          </p:nvSpPr>
          <p:spPr bwMode="auto">
            <a:xfrm>
              <a:off x="7760723" y="2909794"/>
              <a:ext cx="646782"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200" i="0" dirty="0">
                  <a:solidFill>
                    <a:srgbClr val="0000FF"/>
                  </a:solidFill>
                  <a:latin typeface="Arial" charset="0"/>
                  <a:cs typeface="Arial" charset="0"/>
                </a:rPr>
                <a:t>analog</a:t>
              </a:r>
            </a:p>
            <a:p>
              <a:r>
                <a:rPr lang="en-US" sz="1200" i="0" dirty="0">
                  <a:solidFill>
                    <a:srgbClr val="0000FF"/>
                  </a:solidFill>
                  <a:latin typeface="Arial" charset="0"/>
                  <a:cs typeface="Arial" charset="0"/>
                </a:rPr>
                <a:t>signal</a:t>
              </a:r>
            </a:p>
          </p:txBody>
        </p:sp>
        <p:sp>
          <p:nvSpPr>
            <p:cNvPr id="22556" name="Freeform 30"/>
            <p:cNvSpPr>
              <a:spLocks/>
            </p:cNvSpPr>
            <p:nvPr/>
          </p:nvSpPr>
          <p:spPr bwMode="auto">
            <a:xfrm>
              <a:off x="5071366" y="2589612"/>
              <a:ext cx="3230339" cy="1173968"/>
            </a:xfrm>
            <a:custGeom>
              <a:avLst/>
              <a:gdLst>
                <a:gd name="T0" fmla="*/ 0 w 3230339"/>
                <a:gd name="T1" fmla="*/ 745990 h 1173968"/>
                <a:gd name="T2" fmla="*/ 635024 w 3230339"/>
                <a:gd name="T3" fmla="*/ 248983 h 1173968"/>
                <a:gd name="T4" fmla="*/ 1283852 w 3230339"/>
                <a:gd name="T5" fmla="*/ 676961 h 1173968"/>
                <a:gd name="T6" fmla="*/ 1877462 w 3230339"/>
                <a:gd name="T7" fmla="*/ 480 h 1173968"/>
                <a:gd name="T8" fmla="*/ 2415852 w 3230339"/>
                <a:gd name="T9" fmla="*/ 801213 h 1173968"/>
                <a:gd name="T10" fmla="*/ 3230339 w 3230339"/>
                <a:gd name="T11" fmla="*/ 1173968 h 11739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30339" h="1173968">
                  <a:moveTo>
                    <a:pt x="0" y="745990"/>
                  </a:moveTo>
                  <a:cubicBezTo>
                    <a:pt x="39114" y="794310"/>
                    <a:pt x="421049" y="260488"/>
                    <a:pt x="635024" y="248983"/>
                  </a:cubicBezTo>
                  <a:cubicBezTo>
                    <a:pt x="848999" y="237478"/>
                    <a:pt x="1076779" y="718378"/>
                    <a:pt x="1283852" y="676961"/>
                  </a:cubicBezTo>
                  <a:cubicBezTo>
                    <a:pt x="1490925" y="635544"/>
                    <a:pt x="1688795" y="-20229"/>
                    <a:pt x="1877462" y="480"/>
                  </a:cubicBezTo>
                  <a:cubicBezTo>
                    <a:pt x="2066129" y="21189"/>
                    <a:pt x="2190373" y="605632"/>
                    <a:pt x="2415852" y="801213"/>
                  </a:cubicBezTo>
                  <a:cubicBezTo>
                    <a:pt x="2641331" y="996794"/>
                    <a:pt x="2948489" y="1077328"/>
                    <a:pt x="3230339" y="1173968"/>
                  </a:cubicBezTo>
                </a:path>
              </a:pathLst>
            </a:custGeom>
            <a:noFill/>
            <a:ln w="22225">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lstStyle/>
            <a:p>
              <a:endParaRPr lang="en-US" dirty="0"/>
            </a:p>
          </p:txBody>
        </p:sp>
        <p:cxnSp>
          <p:nvCxnSpPr>
            <p:cNvPr id="22557" name="Straight Connector 31"/>
            <p:cNvCxnSpPr>
              <a:cxnSpLocks noChangeShapeType="1"/>
            </p:cNvCxnSpPr>
            <p:nvPr/>
          </p:nvCxnSpPr>
          <p:spPr bwMode="auto">
            <a:xfrm flipH="1">
              <a:off x="7948878" y="3297188"/>
              <a:ext cx="176086" cy="295134"/>
            </a:xfrm>
            <a:prstGeom prst="line">
              <a:avLst/>
            </a:prstGeom>
            <a:noFill/>
            <a:ln w="9525">
              <a:solidFill>
                <a:srgbClr val="0000FF"/>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22558" name="Group 32"/>
            <p:cNvGrpSpPr>
              <a:grpSpLocks/>
            </p:cNvGrpSpPr>
            <p:nvPr/>
          </p:nvGrpSpPr>
          <p:grpSpPr bwMode="auto">
            <a:xfrm>
              <a:off x="6949949" y="2069766"/>
              <a:ext cx="1645251" cy="724141"/>
              <a:chOff x="7074194" y="1793646"/>
              <a:chExt cx="1645251" cy="724141"/>
            </a:xfrm>
          </p:grpSpPr>
          <p:cxnSp>
            <p:nvCxnSpPr>
              <p:cNvPr id="22567" name="Straight Connector 33"/>
              <p:cNvCxnSpPr>
                <a:cxnSpLocks noChangeShapeType="1"/>
              </p:cNvCxnSpPr>
              <p:nvPr/>
            </p:nvCxnSpPr>
            <p:spPr bwMode="auto">
              <a:xfrm>
                <a:off x="7074194" y="2510361"/>
                <a:ext cx="185676" cy="7426"/>
              </a:xfrm>
              <a:prstGeom prst="line">
                <a:avLst/>
              </a:prstGeom>
              <a:noFill/>
              <a:ln w="38100">
                <a:solidFill>
                  <a:srgbClr val="8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2568" name="TextBox 34"/>
              <p:cNvSpPr txBox="1">
                <a:spLocks noChangeArrowheads="1"/>
              </p:cNvSpPr>
              <p:nvPr/>
            </p:nvSpPr>
            <p:spPr bwMode="auto">
              <a:xfrm>
                <a:off x="7550903" y="1793646"/>
                <a:ext cx="1168542"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200" i="0" dirty="0">
                    <a:solidFill>
                      <a:srgbClr val="800000"/>
                    </a:solidFill>
                    <a:latin typeface="Arial" charset="0"/>
                    <a:cs typeface="Arial" charset="0"/>
                  </a:rPr>
                  <a:t>quantized value of</a:t>
                </a:r>
              </a:p>
              <a:p>
                <a:r>
                  <a:rPr lang="en-US" sz="1200" i="0" dirty="0">
                    <a:solidFill>
                      <a:srgbClr val="800000"/>
                    </a:solidFill>
                    <a:latin typeface="Arial" charset="0"/>
                    <a:cs typeface="Arial" charset="0"/>
                  </a:rPr>
                  <a:t>analog value</a:t>
                </a:r>
              </a:p>
            </p:txBody>
          </p:sp>
          <p:cxnSp>
            <p:nvCxnSpPr>
              <p:cNvPr id="22569" name="Straight Connector 35"/>
              <p:cNvCxnSpPr>
                <a:cxnSpLocks noChangeShapeType="1"/>
              </p:cNvCxnSpPr>
              <p:nvPr/>
            </p:nvCxnSpPr>
            <p:spPr bwMode="auto">
              <a:xfrm flipH="1">
                <a:off x="7189314" y="1942186"/>
                <a:ext cx="427051" cy="542179"/>
              </a:xfrm>
              <a:prstGeom prst="line">
                <a:avLst/>
              </a:prstGeom>
              <a:noFill/>
              <a:ln w="9525">
                <a:solidFill>
                  <a:srgbClr val="80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22559" name="Group 36"/>
            <p:cNvGrpSpPr>
              <a:grpSpLocks/>
            </p:cNvGrpSpPr>
            <p:nvPr/>
          </p:nvGrpSpPr>
          <p:grpSpPr bwMode="auto">
            <a:xfrm>
              <a:off x="5549260" y="2008293"/>
              <a:ext cx="1442931" cy="785213"/>
              <a:chOff x="5673505" y="1732173"/>
              <a:chExt cx="1442931" cy="785213"/>
            </a:xfrm>
          </p:grpSpPr>
          <p:sp>
            <p:nvSpPr>
              <p:cNvPr id="22564" name="TextBox 37"/>
              <p:cNvSpPr txBox="1">
                <a:spLocks noChangeArrowheads="1"/>
              </p:cNvSpPr>
              <p:nvPr/>
            </p:nvSpPr>
            <p:spPr bwMode="auto">
              <a:xfrm>
                <a:off x="5673505" y="1732173"/>
                <a:ext cx="110511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r"/>
                <a:r>
                  <a:rPr lang="en-US" sz="1200" i="0" dirty="0">
                    <a:solidFill>
                      <a:srgbClr val="FF0000"/>
                    </a:solidFill>
                    <a:latin typeface="Arial" charset="0"/>
                    <a:cs typeface="Arial" charset="0"/>
                  </a:rPr>
                  <a:t>quantization error</a:t>
                </a:r>
              </a:p>
            </p:txBody>
          </p:sp>
          <p:cxnSp>
            <p:nvCxnSpPr>
              <p:cNvPr id="22565" name="Straight Connector 38"/>
              <p:cNvCxnSpPr>
                <a:cxnSpLocks noChangeShapeType="1"/>
              </p:cNvCxnSpPr>
              <p:nvPr/>
            </p:nvCxnSpPr>
            <p:spPr bwMode="auto">
              <a:xfrm>
                <a:off x="7112679" y="2314493"/>
                <a:ext cx="3757" cy="202893"/>
              </a:xfrm>
              <a:prstGeom prst="line">
                <a:avLst/>
              </a:prstGeom>
              <a:noFill/>
              <a:ln w="12700">
                <a:solidFill>
                  <a:srgbClr val="FF0000"/>
                </a:solidFill>
                <a:round/>
                <a:headEnd type="none" w="sm" len="med"/>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2566" name="Straight Connector 39"/>
              <p:cNvCxnSpPr>
                <a:cxnSpLocks noChangeShapeType="1"/>
                <a:stCxn id="22564" idx="3"/>
              </p:cNvCxnSpPr>
              <p:nvPr/>
            </p:nvCxnSpPr>
            <p:spPr bwMode="auto">
              <a:xfrm>
                <a:off x="6778619" y="1963006"/>
                <a:ext cx="292728" cy="392816"/>
              </a:xfrm>
              <a:prstGeom prst="line">
                <a:avLst/>
              </a:prstGeom>
              <a:noFill/>
              <a:ln w="9525">
                <a:solidFill>
                  <a:srgbClr val="FF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22560" name="Group 40"/>
            <p:cNvGrpSpPr>
              <a:grpSpLocks/>
            </p:cNvGrpSpPr>
            <p:nvPr/>
          </p:nvGrpSpPr>
          <p:grpSpPr bwMode="auto">
            <a:xfrm>
              <a:off x="5056047" y="4114460"/>
              <a:ext cx="2583010" cy="1135938"/>
              <a:chOff x="5180292" y="3838340"/>
              <a:chExt cx="2583010" cy="1135938"/>
            </a:xfrm>
          </p:grpSpPr>
          <p:cxnSp>
            <p:nvCxnSpPr>
              <p:cNvPr id="22561" name="Straight Arrow Connector 41"/>
              <p:cNvCxnSpPr>
                <a:cxnSpLocks noChangeShapeType="1"/>
              </p:cNvCxnSpPr>
              <p:nvPr/>
            </p:nvCxnSpPr>
            <p:spPr bwMode="auto">
              <a:xfrm flipV="1">
                <a:off x="5180292" y="3838340"/>
                <a:ext cx="2583010" cy="14269"/>
              </a:xfrm>
              <a:prstGeom prst="straightConnector1">
                <a:avLst/>
              </a:prstGeom>
              <a:noFill/>
              <a:ln w="9525">
                <a:solidFill>
                  <a:srgbClr val="008000"/>
                </a:solidFill>
                <a:round/>
                <a:headEnd type="arrow"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2562" name="TextBox 42"/>
              <p:cNvSpPr txBox="1">
                <a:spLocks noChangeArrowheads="1"/>
              </p:cNvSpPr>
              <p:nvPr/>
            </p:nvSpPr>
            <p:spPr bwMode="auto">
              <a:xfrm>
                <a:off x="5639878" y="4512613"/>
                <a:ext cx="1709572"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200" i="0" dirty="0">
                    <a:solidFill>
                      <a:srgbClr val="006633"/>
                    </a:solidFill>
                    <a:latin typeface="Arial" charset="0"/>
                    <a:cs typeface="Arial" charset="0"/>
                  </a:rPr>
                  <a:t>sampling rate</a:t>
                </a:r>
              </a:p>
              <a:p>
                <a:r>
                  <a:rPr lang="en-US" sz="1200" i="0" dirty="0">
                    <a:solidFill>
                      <a:srgbClr val="006633"/>
                    </a:solidFill>
                    <a:latin typeface="Arial" charset="0"/>
                    <a:cs typeface="Arial" charset="0"/>
                  </a:rPr>
                  <a:t>(</a:t>
                </a:r>
                <a:r>
                  <a:rPr lang="en-US" sz="1200" dirty="0">
                    <a:solidFill>
                      <a:srgbClr val="006633"/>
                    </a:solidFill>
                    <a:latin typeface="Arial" charset="0"/>
                    <a:cs typeface="Arial" charset="0"/>
                  </a:rPr>
                  <a:t>N </a:t>
                </a:r>
                <a:r>
                  <a:rPr lang="en-US" sz="1200" i="0" dirty="0">
                    <a:solidFill>
                      <a:srgbClr val="006633"/>
                    </a:solidFill>
                    <a:latin typeface="Arial" charset="0"/>
                    <a:cs typeface="Arial" charset="0"/>
                  </a:rPr>
                  <a:t>sample/sec)</a:t>
                </a:r>
              </a:p>
            </p:txBody>
          </p:sp>
          <p:cxnSp>
            <p:nvCxnSpPr>
              <p:cNvPr id="22563" name="Straight Connector 43"/>
              <p:cNvCxnSpPr>
                <a:cxnSpLocks noChangeShapeType="1"/>
              </p:cNvCxnSpPr>
              <p:nvPr/>
            </p:nvCxnSpPr>
            <p:spPr bwMode="auto">
              <a:xfrm flipV="1">
                <a:off x="6650182" y="3881146"/>
                <a:ext cx="214061" cy="713447"/>
              </a:xfrm>
              <a:prstGeom prst="line">
                <a:avLst/>
              </a:prstGeom>
              <a:noFill/>
              <a:ln w="9525">
                <a:solidFill>
                  <a:srgbClr val="006633"/>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sp>
        <p:nvSpPr>
          <p:cNvPr id="43" name="Slide Number Placeholder 5"/>
          <p:cNvSpPr>
            <a:spLocks noGrp="1"/>
          </p:cNvSpPr>
          <p:nvPr>
            <p:ph type="sldNum" sz="quarter" idx="12"/>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4</a:t>
            </a:fld>
            <a:endParaRPr lang="en-US" sz="1200" dirty="0">
              <a:latin typeface="Tahoma" charset="0"/>
            </a:endParaRPr>
          </a:p>
        </p:txBody>
      </p:sp>
      <p:sp>
        <p:nvSpPr>
          <p:cNvPr id="44" name="Footer Placeholder 2"/>
          <p:cNvSpPr>
            <a:spLocks noGrp="1"/>
          </p:cNvSpPr>
          <p:nvPr>
            <p:ph type="ftr" sz="quarter" idx="11"/>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8587455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pPr>
              <a:defRPr/>
            </a:pPr>
            <a:r>
              <a:rPr lang="en-US" sz="4000" dirty="0"/>
              <a:t>RTSP/RTP programming assignment</a:t>
            </a:r>
          </a:p>
        </p:txBody>
      </p:sp>
      <p:sp>
        <p:nvSpPr>
          <p:cNvPr id="377859" name="Rectangle 3"/>
          <p:cNvSpPr>
            <a:spLocks noGrp="1" noChangeArrowheads="1"/>
          </p:cNvSpPr>
          <p:nvPr>
            <p:ph type="body" idx="1"/>
          </p:nvPr>
        </p:nvSpPr>
        <p:spPr/>
        <p:txBody>
          <a:bodyPr/>
          <a:lstStyle/>
          <a:p>
            <a:pPr>
              <a:defRPr/>
            </a:pPr>
            <a:r>
              <a:rPr lang="en-US" dirty="0"/>
              <a:t>build a server that encapsulates stored video frames into RTP packets</a:t>
            </a:r>
          </a:p>
          <a:p>
            <a:pPr lvl="1">
              <a:defRPr/>
            </a:pPr>
            <a:r>
              <a:rPr lang="en-US" dirty="0"/>
              <a:t>grab video frame, add RTP headers, create UDP segments, send segments to UDP socket</a:t>
            </a:r>
          </a:p>
          <a:p>
            <a:pPr lvl="1">
              <a:defRPr/>
            </a:pPr>
            <a:r>
              <a:rPr lang="en-US" dirty="0"/>
              <a:t>include seq numbers and time stamps</a:t>
            </a:r>
          </a:p>
          <a:p>
            <a:pPr lvl="1">
              <a:defRPr/>
            </a:pPr>
            <a:r>
              <a:rPr lang="en-US" dirty="0"/>
              <a:t>client RTP provided for you</a:t>
            </a:r>
          </a:p>
          <a:p>
            <a:pPr>
              <a:defRPr/>
            </a:pPr>
            <a:r>
              <a:rPr lang="en-US" dirty="0"/>
              <a:t>also write client side of RTSP</a:t>
            </a:r>
          </a:p>
          <a:p>
            <a:pPr lvl="1">
              <a:defRPr/>
            </a:pPr>
            <a:r>
              <a:rPr lang="en-US" dirty="0"/>
              <a:t>issue play/pause commands</a:t>
            </a:r>
          </a:p>
          <a:p>
            <a:pPr lvl="1">
              <a:defRPr/>
            </a:pPr>
            <a:r>
              <a:rPr lang="en-US" dirty="0"/>
              <a:t>server RTSP provided for you</a:t>
            </a:r>
          </a:p>
        </p:txBody>
      </p:sp>
      <p:pic>
        <p:nvPicPr>
          <p:cNvPr id="109573" name="Picture 16"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1039813"/>
            <a:ext cx="7313613"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40</a:t>
            </a:fld>
            <a:endParaRPr lang="en-US" sz="1200" dirty="0">
              <a:latin typeface="Tahoma" charset="0"/>
            </a:endParaRPr>
          </a:p>
        </p:txBody>
      </p:sp>
      <p:sp>
        <p:nvSpPr>
          <p:cNvPr id="8"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31164730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533400" y="28575"/>
            <a:ext cx="7772400" cy="1143000"/>
          </a:xfrm>
        </p:spPr>
        <p:txBody>
          <a:bodyPr/>
          <a:lstStyle/>
          <a:p>
            <a:pPr>
              <a:defRPr/>
            </a:pPr>
            <a:r>
              <a:rPr lang="en-US" sz="4000" dirty="0"/>
              <a:t>Real-Time Control Protocol (RTCP)</a:t>
            </a:r>
          </a:p>
        </p:txBody>
      </p:sp>
      <p:sp>
        <p:nvSpPr>
          <p:cNvPr id="357379" name="Rectangle 3"/>
          <p:cNvSpPr>
            <a:spLocks noGrp="1" noChangeArrowheads="1"/>
          </p:cNvSpPr>
          <p:nvPr>
            <p:ph type="body" sz="half" idx="1"/>
          </p:nvPr>
        </p:nvSpPr>
        <p:spPr>
          <a:xfrm>
            <a:off x="533400" y="1339850"/>
            <a:ext cx="4060825" cy="5186363"/>
          </a:xfrm>
        </p:spPr>
        <p:txBody>
          <a:bodyPr/>
          <a:lstStyle/>
          <a:p>
            <a:pPr>
              <a:defRPr/>
            </a:pPr>
            <a:r>
              <a:rPr lang="en-US" dirty="0"/>
              <a:t>works in conjunction with RTP</a:t>
            </a:r>
          </a:p>
          <a:p>
            <a:pPr>
              <a:defRPr/>
            </a:pPr>
            <a:r>
              <a:rPr lang="en-US" dirty="0"/>
              <a:t>each participant in RTP session periodically sends RTCP control packets to all other participants</a:t>
            </a:r>
          </a:p>
        </p:txBody>
      </p:sp>
      <p:sp>
        <p:nvSpPr>
          <p:cNvPr id="357380" name="Rectangle 4"/>
          <p:cNvSpPr>
            <a:spLocks noGrp="1" noChangeArrowheads="1"/>
          </p:cNvSpPr>
          <p:nvPr>
            <p:ph type="body" sz="half" idx="2"/>
          </p:nvPr>
        </p:nvSpPr>
        <p:spPr>
          <a:xfrm>
            <a:off x="4533900" y="1289050"/>
            <a:ext cx="4186238" cy="4908550"/>
          </a:xfrm>
        </p:spPr>
        <p:txBody>
          <a:bodyPr/>
          <a:lstStyle/>
          <a:p>
            <a:pPr>
              <a:defRPr/>
            </a:pPr>
            <a:r>
              <a:rPr lang="en-US" dirty="0"/>
              <a:t>each RTCP packet contains sender and/or receiver reports</a:t>
            </a:r>
          </a:p>
          <a:p>
            <a:pPr lvl="1">
              <a:defRPr/>
            </a:pPr>
            <a:r>
              <a:rPr lang="en-US" dirty="0"/>
              <a:t>report statistics useful to  application: # packets sent, # packets lost, interarrival jitter</a:t>
            </a:r>
          </a:p>
          <a:p>
            <a:pPr>
              <a:defRPr/>
            </a:pPr>
            <a:r>
              <a:rPr lang="en-US" dirty="0"/>
              <a:t>feedback used to control performance</a:t>
            </a:r>
          </a:p>
          <a:p>
            <a:pPr lvl="1">
              <a:defRPr/>
            </a:pPr>
            <a:r>
              <a:rPr lang="en-US" dirty="0"/>
              <a:t>sender may modify its transmissions based on  feedback</a:t>
            </a:r>
          </a:p>
        </p:txBody>
      </p:sp>
      <p:pic>
        <p:nvPicPr>
          <p:cNvPr id="111622" name="Picture 15"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338" y="869950"/>
            <a:ext cx="7769225" cy="173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Slide Number Placeholder 5"/>
          <p:cNvSpPr>
            <a:spLocks noGrp="1"/>
          </p:cNvSpPr>
          <p:nvPr>
            <p:ph type="sldNum" sz="quarter" idx="12"/>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41</a:t>
            </a:fld>
            <a:endParaRPr lang="en-US" sz="1200" dirty="0">
              <a:latin typeface="Tahoma" charset="0"/>
            </a:endParaRPr>
          </a:p>
        </p:txBody>
      </p:sp>
      <p:sp>
        <p:nvSpPr>
          <p:cNvPr id="9" name="Footer Placeholder 2"/>
          <p:cNvSpPr>
            <a:spLocks noGrp="1"/>
          </p:cNvSpPr>
          <p:nvPr>
            <p:ph type="ftr" sz="quarter" idx="11"/>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9152683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609600" y="0"/>
            <a:ext cx="7772400" cy="1143000"/>
          </a:xfrm>
        </p:spPr>
        <p:txBody>
          <a:bodyPr/>
          <a:lstStyle/>
          <a:p>
            <a:pPr>
              <a:defRPr/>
            </a:pPr>
            <a:r>
              <a:rPr lang="en-US" sz="4000" dirty="0"/>
              <a:t>RTCP: multiple multicast senders</a:t>
            </a:r>
          </a:p>
        </p:txBody>
      </p:sp>
      <p:sp>
        <p:nvSpPr>
          <p:cNvPr id="356356" name="Text Box 4"/>
          <p:cNvSpPr txBox="1">
            <a:spLocks noChangeArrowheads="1"/>
          </p:cNvSpPr>
          <p:nvPr/>
        </p:nvSpPr>
        <p:spPr bwMode="auto">
          <a:xfrm>
            <a:off x="678262" y="4031847"/>
            <a:ext cx="8189361" cy="305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225425" indent="-225425">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pPr marL="282575" indent="-282575">
              <a:spcBef>
                <a:spcPct val="10000"/>
              </a:spcBef>
              <a:buClr>
                <a:srgbClr val="000099"/>
              </a:buClr>
              <a:buSzPct val="100000"/>
              <a:buFont typeface="Wingdings" charset="2"/>
              <a:buChar char="§"/>
              <a:defRPr/>
            </a:pPr>
            <a:r>
              <a:rPr lang="en-US" i="0" dirty="0">
                <a:latin typeface="+mn-lt"/>
              </a:rPr>
              <a:t>each RTP session: typically a single multicast address; all RTP /RTCP packets belonging to session use multicast address</a:t>
            </a:r>
          </a:p>
          <a:p>
            <a:pPr marL="282575" indent="-282575">
              <a:spcBef>
                <a:spcPct val="10000"/>
              </a:spcBef>
              <a:buClr>
                <a:srgbClr val="000099"/>
              </a:buClr>
              <a:buSzPct val="100000"/>
              <a:buFont typeface="Wingdings" charset="2"/>
              <a:buChar char="§"/>
              <a:defRPr/>
            </a:pPr>
            <a:r>
              <a:rPr lang="en-US" i="0" dirty="0">
                <a:latin typeface="+mn-lt"/>
              </a:rPr>
              <a:t>RTP, RTCP packets distinguished from each other via distinct port numbers</a:t>
            </a:r>
          </a:p>
          <a:p>
            <a:pPr marL="282575" indent="-282575">
              <a:spcBef>
                <a:spcPct val="10000"/>
              </a:spcBef>
              <a:buClr>
                <a:srgbClr val="000099"/>
              </a:buClr>
              <a:buSzPct val="100000"/>
              <a:buFont typeface="Wingdings" charset="2"/>
              <a:buChar char="§"/>
              <a:defRPr/>
            </a:pPr>
            <a:r>
              <a:rPr lang="en-US" i="0" dirty="0">
                <a:latin typeface="+mn-lt"/>
              </a:rPr>
              <a:t>to limit traffic, each participant reduces RTCP traffic as number of conference participants increases </a:t>
            </a:r>
          </a:p>
          <a:p>
            <a:pPr>
              <a:defRPr/>
            </a:pPr>
            <a:endParaRPr lang="en-US" sz="2000" dirty="0"/>
          </a:p>
          <a:p>
            <a:pPr>
              <a:defRPr/>
            </a:pPr>
            <a:endParaRPr lang="en-US" dirty="0"/>
          </a:p>
        </p:txBody>
      </p:sp>
      <p:pic>
        <p:nvPicPr>
          <p:cNvPr id="113669" name="Picture 16"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811213"/>
            <a:ext cx="7313612"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 name="Line 144"/>
          <p:cNvSpPr>
            <a:spLocks noChangeShapeType="1"/>
          </p:cNvSpPr>
          <p:nvPr/>
        </p:nvSpPr>
        <p:spPr bwMode="auto">
          <a:xfrm>
            <a:off x="3979863" y="1371600"/>
            <a:ext cx="14287" cy="1019175"/>
          </a:xfrm>
          <a:prstGeom prst="line">
            <a:avLst/>
          </a:prstGeom>
          <a:noFill/>
          <a:ln w="12700" cmpd="sng">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6" name="Line 245"/>
          <p:cNvSpPr>
            <a:spLocks noChangeShapeType="1"/>
          </p:cNvSpPr>
          <p:nvPr/>
        </p:nvSpPr>
        <p:spPr bwMode="auto">
          <a:xfrm>
            <a:off x="4533900" y="2971800"/>
            <a:ext cx="730250" cy="523875"/>
          </a:xfrm>
          <a:prstGeom prst="line">
            <a:avLst/>
          </a:prstGeom>
          <a:noFill/>
          <a:ln w="12700" cmpd="sng">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8" name="Line 247"/>
          <p:cNvSpPr>
            <a:spLocks noChangeShapeType="1"/>
          </p:cNvSpPr>
          <p:nvPr/>
        </p:nvSpPr>
        <p:spPr bwMode="auto">
          <a:xfrm flipH="1">
            <a:off x="2759075" y="2847975"/>
            <a:ext cx="1090613" cy="573088"/>
          </a:xfrm>
          <a:prstGeom prst="line">
            <a:avLst/>
          </a:prstGeom>
          <a:noFill/>
          <a:ln w="12700" cmpd="sng">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nvGrpSpPr>
          <p:cNvPr id="113673" name="Group 542"/>
          <p:cNvGrpSpPr>
            <a:grpSpLocks/>
          </p:cNvGrpSpPr>
          <p:nvPr/>
        </p:nvGrpSpPr>
        <p:grpSpPr bwMode="auto">
          <a:xfrm>
            <a:off x="2087563" y="3206750"/>
            <a:ext cx="823912" cy="674688"/>
            <a:chOff x="-44" y="1473"/>
            <a:chExt cx="981" cy="1105"/>
          </a:xfrm>
        </p:grpSpPr>
        <p:pic>
          <p:nvPicPr>
            <p:cNvPr id="113732" name="Picture 529" descr="desktop_computer_stylized_mediu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3733" name="Freeform 53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13674" name="Group 249"/>
          <p:cNvGrpSpPr>
            <a:grpSpLocks/>
          </p:cNvGrpSpPr>
          <p:nvPr/>
        </p:nvGrpSpPr>
        <p:grpSpPr bwMode="auto">
          <a:xfrm>
            <a:off x="3789363" y="1131888"/>
            <a:ext cx="463550" cy="609600"/>
            <a:chOff x="4140" y="429"/>
            <a:chExt cx="1425" cy="2396"/>
          </a:xfrm>
        </p:grpSpPr>
        <p:sp>
          <p:nvSpPr>
            <p:cNvPr id="113700" name="Freeform 250"/>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5" name="Rectangle 251"/>
            <p:cNvSpPr>
              <a:spLocks noChangeArrowheads="1"/>
            </p:cNvSpPr>
            <p:nvPr/>
          </p:nvSpPr>
          <p:spPr bwMode="auto">
            <a:xfrm>
              <a:off x="4203" y="429"/>
              <a:ext cx="1049"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13702" name="Freeform 252"/>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13703" name="Freeform 253"/>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8" name="Rectangle 254"/>
            <p:cNvSpPr>
              <a:spLocks noChangeArrowheads="1"/>
            </p:cNvSpPr>
            <p:nvPr/>
          </p:nvSpPr>
          <p:spPr bwMode="auto">
            <a:xfrm>
              <a:off x="4213" y="691"/>
              <a:ext cx="595" cy="50"/>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113705" name="Group 255"/>
            <p:cNvGrpSpPr>
              <a:grpSpLocks/>
            </p:cNvGrpSpPr>
            <p:nvPr/>
          </p:nvGrpSpPr>
          <p:grpSpPr bwMode="auto">
            <a:xfrm>
              <a:off x="4749" y="668"/>
              <a:ext cx="581" cy="145"/>
              <a:chOff x="614" y="2568"/>
              <a:chExt cx="725" cy="139"/>
            </a:xfrm>
          </p:grpSpPr>
          <p:sp>
            <p:nvSpPr>
              <p:cNvPr id="84" name="AutoShape 256"/>
              <p:cNvSpPr>
                <a:spLocks noChangeArrowheads="1"/>
              </p:cNvSpPr>
              <p:nvPr/>
            </p:nvSpPr>
            <p:spPr bwMode="auto">
              <a:xfrm>
                <a:off x="615" y="2566"/>
                <a:ext cx="725" cy="144"/>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85" name="AutoShape 257"/>
              <p:cNvSpPr>
                <a:spLocks noChangeArrowheads="1"/>
              </p:cNvSpPr>
              <p:nvPr/>
            </p:nvSpPr>
            <p:spPr bwMode="auto">
              <a:xfrm>
                <a:off x="634" y="2584"/>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60" name="Rectangle 258"/>
            <p:cNvSpPr>
              <a:spLocks noChangeArrowheads="1"/>
            </p:cNvSpPr>
            <p:nvPr/>
          </p:nvSpPr>
          <p:spPr bwMode="auto">
            <a:xfrm>
              <a:off x="4223" y="1022"/>
              <a:ext cx="595"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113707" name="Group 259"/>
            <p:cNvGrpSpPr>
              <a:grpSpLocks/>
            </p:cNvGrpSpPr>
            <p:nvPr/>
          </p:nvGrpSpPr>
          <p:grpSpPr bwMode="auto">
            <a:xfrm>
              <a:off x="4747" y="994"/>
              <a:ext cx="581" cy="134"/>
              <a:chOff x="614" y="2568"/>
              <a:chExt cx="725" cy="139"/>
            </a:xfrm>
          </p:grpSpPr>
          <p:sp>
            <p:nvSpPr>
              <p:cNvPr id="82" name="AutoShape 260"/>
              <p:cNvSpPr>
                <a:spLocks noChangeArrowheads="1"/>
              </p:cNvSpPr>
              <p:nvPr/>
            </p:nvSpPr>
            <p:spPr bwMode="auto">
              <a:xfrm>
                <a:off x="612" y="2571"/>
                <a:ext cx="725" cy="136"/>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83" name="AutoShape 261"/>
              <p:cNvSpPr>
                <a:spLocks noChangeArrowheads="1"/>
              </p:cNvSpPr>
              <p:nvPr/>
            </p:nvSpPr>
            <p:spPr bwMode="auto">
              <a:xfrm>
                <a:off x="624" y="2590"/>
                <a:ext cx="694"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62" name="Rectangle 262"/>
            <p:cNvSpPr>
              <a:spLocks noChangeArrowheads="1"/>
            </p:cNvSpPr>
            <p:nvPr/>
          </p:nvSpPr>
          <p:spPr bwMode="auto">
            <a:xfrm>
              <a:off x="4218" y="1359"/>
              <a:ext cx="595"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3" name="Rectangle 263"/>
            <p:cNvSpPr>
              <a:spLocks noChangeArrowheads="1"/>
            </p:cNvSpPr>
            <p:nvPr/>
          </p:nvSpPr>
          <p:spPr bwMode="auto">
            <a:xfrm>
              <a:off x="4228" y="1652"/>
              <a:ext cx="595" cy="50"/>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113710" name="Group 264"/>
            <p:cNvGrpSpPr>
              <a:grpSpLocks/>
            </p:cNvGrpSpPr>
            <p:nvPr/>
          </p:nvGrpSpPr>
          <p:grpSpPr bwMode="auto">
            <a:xfrm>
              <a:off x="4735" y="1627"/>
              <a:ext cx="582" cy="151"/>
              <a:chOff x="614" y="2568"/>
              <a:chExt cx="725" cy="139"/>
            </a:xfrm>
          </p:grpSpPr>
          <p:sp>
            <p:nvSpPr>
              <p:cNvPr id="80" name="AutoShape 265"/>
              <p:cNvSpPr>
                <a:spLocks noChangeArrowheads="1"/>
              </p:cNvSpPr>
              <p:nvPr/>
            </p:nvSpPr>
            <p:spPr bwMode="auto">
              <a:xfrm>
                <a:off x="614" y="2568"/>
                <a:ext cx="717"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81" name="AutoShape 266"/>
              <p:cNvSpPr>
                <a:spLocks noChangeArrowheads="1"/>
              </p:cNvSpPr>
              <p:nvPr/>
            </p:nvSpPr>
            <p:spPr bwMode="auto">
              <a:xfrm>
                <a:off x="627" y="2585"/>
                <a:ext cx="687"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113711" name="Freeform 267"/>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113712" name="Group 268"/>
            <p:cNvGrpSpPr>
              <a:grpSpLocks/>
            </p:cNvGrpSpPr>
            <p:nvPr/>
          </p:nvGrpSpPr>
          <p:grpSpPr bwMode="auto">
            <a:xfrm>
              <a:off x="4739" y="1327"/>
              <a:ext cx="582" cy="139"/>
              <a:chOff x="614" y="2568"/>
              <a:chExt cx="725" cy="139"/>
            </a:xfrm>
          </p:grpSpPr>
          <p:sp>
            <p:nvSpPr>
              <p:cNvPr id="78" name="AutoShape 269"/>
              <p:cNvSpPr>
                <a:spLocks noChangeArrowheads="1"/>
              </p:cNvSpPr>
              <p:nvPr/>
            </p:nvSpPr>
            <p:spPr bwMode="auto">
              <a:xfrm>
                <a:off x="616" y="2568"/>
                <a:ext cx="723" cy="137"/>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79" name="AutoShape 270"/>
              <p:cNvSpPr>
                <a:spLocks noChangeArrowheads="1"/>
              </p:cNvSpPr>
              <p:nvPr/>
            </p:nvSpPr>
            <p:spPr bwMode="auto">
              <a:xfrm>
                <a:off x="634" y="2587"/>
                <a:ext cx="687"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67" name="Rectangle 271"/>
            <p:cNvSpPr>
              <a:spLocks noChangeArrowheads="1"/>
            </p:cNvSpPr>
            <p:nvPr/>
          </p:nvSpPr>
          <p:spPr bwMode="auto">
            <a:xfrm>
              <a:off x="5248"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13714" name="Freeform 272"/>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13715" name="Freeform 273"/>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0" name="Oval 274"/>
            <p:cNvSpPr>
              <a:spLocks noChangeArrowheads="1"/>
            </p:cNvSpPr>
            <p:nvPr/>
          </p:nvSpPr>
          <p:spPr bwMode="auto">
            <a:xfrm>
              <a:off x="5516" y="2613"/>
              <a:ext cx="49" cy="94"/>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13717" name="Freeform 275"/>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2" name="AutoShape 276"/>
            <p:cNvSpPr>
              <a:spLocks noChangeArrowheads="1"/>
            </p:cNvSpPr>
            <p:nvPr/>
          </p:nvSpPr>
          <p:spPr bwMode="auto">
            <a:xfrm>
              <a:off x="4140" y="2681"/>
              <a:ext cx="1201"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73" name="AutoShape 277"/>
            <p:cNvSpPr>
              <a:spLocks noChangeArrowheads="1"/>
            </p:cNvSpPr>
            <p:nvPr/>
          </p:nvSpPr>
          <p:spPr bwMode="auto">
            <a:xfrm>
              <a:off x="4203" y="2713"/>
              <a:ext cx="1074"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74" name="Oval 278"/>
            <p:cNvSpPr>
              <a:spLocks noChangeArrowheads="1"/>
            </p:cNvSpPr>
            <p:nvPr/>
          </p:nvSpPr>
          <p:spPr bwMode="auto">
            <a:xfrm>
              <a:off x="4306" y="2382"/>
              <a:ext cx="161"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75" name="Oval 279"/>
            <p:cNvSpPr>
              <a:spLocks noChangeArrowheads="1"/>
            </p:cNvSpPr>
            <p:nvPr/>
          </p:nvSpPr>
          <p:spPr bwMode="auto">
            <a:xfrm>
              <a:off x="4486" y="2382"/>
              <a:ext cx="161" cy="144"/>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Arial" charset="0"/>
              </a:endParaRPr>
            </a:p>
          </p:txBody>
        </p:sp>
        <p:sp>
          <p:nvSpPr>
            <p:cNvPr id="76" name="Oval 280"/>
            <p:cNvSpPr>
              <a:spLocks noChangeArrowheads="1"/>
            </p:cNvSpPr>
            <p:nvPr/>
          </p:nvSpPr>
          <p:spPr bwMode="auto">
            <a:xfrm>
              <a:off x="4662" y="2382"/>
              <a:ext cx="156" cy="137"/>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77" name="Rectangle 281"/>
            <p:cNvSpPr>
              <a:spLocks noChangeArrowheads="1"/>
            </p:cNvSpPr>
            <p:nvPr/>
          </p:nvSpPr>
          <p:spPr bwMode="auto">
            <a:xfrm>
              <a:off x="5062" y="1833"/>
              <a:ext cx="83" cy="761"/>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113675" name="Freeform 7"/>
          <p:cNvSpPr>
            <a:spLocks/>
          </p:cNvSpPr>
          <p:nvPr/>
        </p:nvSpPr>
        <p:spPr bwMode="auto">
          <a:xfrm>
            <a:off x="3286125" y="1960563"/>
            <a:ext cx="1504950" cy="1341437"/>
          </a:xfrm>
          <a:custGeom>
            <a:avLst/>
            <a:gdLst>
              <a:gd name="T0" fmla="*/ 19032 w 2135"/>
              <a:gd name="T1" fmla="*/ 526244 h 1662"/>
              <a:gd name="T2" fmla="*/ 74014 w 2135"/>
              <a:gd name="T3" fmla="*/ 61341 h 1662"/>
              <a:gd name="T4" fmla="*/ 463116 w 2135"/>
              <a:gd name="T5" fmla="*/ 158196 h 1662"/>
              <a:gd name="T6" fmla="*/ 852218 w 2135"/>
              <a:gd name="T7" fmla="*/ 80712 h 1662"/>
              <a:gd name="T8" fmla="*/ 1410494 w 2135"/>
              <a:gd name="T9" fmla="*/ 327692 h 1662"/>
              <a:gd name="T10" fmla="*/ 1418953 w 2135"/>
              <a:gd name="T11" fmla="*/ 923348 h 1662"/>
              <a:gd name="T12" fmla="*/ 1114438 w 2135"/>
              <a:gd name="T13" fmla="*/ 1291396 h 1662"/>
              <a:gd name="T14" fmla="*/ 573079 w 2135"/>
              <a:gd name="T15" fmla="*/ 1223598 h 1662"/>
              <a:gd name="T16" fmla="*/ 353152 w 2135"/>
              <a:gd name="T17" fmla="*/ 1025046 h 1662"/>
              <a:gd name="T18" fmla="*/ 128996 w 2135"/>
              <a:gd name="T19" fmla="*/ 860393 h 1662"/>
              <a:gd name="T20" fmla="*/ 19032 w 2135"/>
              <a:gd name="T21" fmla="*/ 526244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99FF"/>
          </a:solidFill>
          <a:ln>
            <a:noFill/>
          </a:ln>
          <a:extLst>
            <a:ext uri="{91240B29-F687-4f45-9708-019B960494DF}">
              <a14:hiddenLine xmlns="" xmlns:a14="http://schemas.microsoft.com/office/drawing/2010/main" w="12700" cmpd="sng">
                <a:solidFill>
                  <a:srgbClr val="000000"/>
                </a:solidFill>
                <a:round/>
                <a:headEnd/>
                <a:tailEnd/>
              </a14:hiddenLine>
            </a:ext>
          </a:extLst>
        </p:spPr>
        <p:txBody>
          <a:bodyPr wrap="none" anchor="ctr"/>
          <a:lstStyle/>
          <a:p>
            <a:endParaRPr lang="en-US" dirty="0"/>
          </a:p>
        </p:txBody>
      </p:sp>
      <p:grpSp>
        <p:nvGrpSpPr>
          <p:cNvPr id="113676" name="Group 542"/>
          <p:cNvGrpSpPr>
            <a:grpSpLocks/>
          </p:cNvGrpSpPr>
          <p:nvPr/>
        </p:nvGrpSpPr>
        <p:grpSpPr bwMode="auto">
          <a:xfrm flipH="1">
            <a:off x="5075238" y="3195638"/>
            <a:ext cx="804862" cy="630237"/>
            <a:chOff x="-44" y="1473"/>
            <a:chExt cx="981" cy="1105"/>
          </a:xfrm>
        </p:grpSpPr>
        <p:pic>
          <p:nvPicPr>
            <p:cNvPr id="113698" name="Picture 529" descr="desktop_computer_stylized_medium"/>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3699" name="Freeform 53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sp>
        <p:nvSpPr>
          <p:cNvPr id="113677" name="Rectangle 2"/>
          <p:cNvSpPr>
            <a:spLocks noChangeArrowheads="1"/>
          </p:cNvSpPr>
          <p:nvPr/>
        </p:nvSpPr>
        <p:spPr bwMode="auto">
          <a:xfrm>
            <a:off x="5994400" y="2738438"/>
            <a:ext cx="711200" cy="2968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5875">
                <a:solidFill>
                  <a:srgbClr val="000000"/>
                </a:solidFill>
                <a:miter lim="800000"/>
                <a:headEnd/>
                <a:tailEnd/>
              </a14:hiddenLine>
            </a:ext>
          </a:extLst>
        </p:spPr>
        <p:txBody>
          <a:bodyPr wrap="none"/>
          <a:lstStyle/>
          <a:p>
            <a:endParaRPr lang="en-US" dirty="0"/>
          </a:p>
        </p:txBody>
      </p:sp>
      <p:grpSp>
        <p:nvGrpSpPr>
          <p:cNvPr id="133124" name="Group 133123"/>
          <p:cNvGrpSpPr>
            <a:grpSpLocks/>
          </p:cNvGrpSpPr>
          <p:nvPr/>
        </p:nvGrpSpPr>
        <p:grpSpPr bwMode="auto">
          <a:xfrm>
            <a:off x="4395788" y="1371600"/>
            <a:ext cx="725487" cy="596900"/>
            <a:chOff x="5551334" y="1656839"/>
            <a:chExt cx="726589" cy="597650"/>
          </a:xfrm>
        </p:grpSpPr>
        <p:grpSp>
          <p:nvGrpSpPr>
            <p:cNvPr id="113691" name="Group 283"/>
            <p:cNvGrpSpPr>
              <a:grpSpLocks/>
            </p:cNvGrpSpPr>
            <p:nvPr/>
          </p:nvGrpSpPr>
          <p:grpSpPr bwMode="auto">
            <a:xfrm>
              <a:off x="5608780" y="1939773"/>
              <a:ext cx="669143" cy="304522"/>
              <a:chOff x="7478250" y="2696027"/>
              <a:chExt cx="669143" cy="304522"/>
            </a:xfrm>
          </p:grpSpPr>
          <p:sp>
            <p:nvSpPr>
              <p:cNvPr id="113696" name="Rectangle 5"/>
              <p:cNvSpPr>
                <a:spLocks noChangeArrowheads="1"/>
              </p:cNvSpPr>
              <p:nvPr/>
            </p:nvSpPr>
            <p:spPr bwMode="auto">
              <a:xfrm>
                <a:off x="7512386" y="2744314"/>
                <a:ext cx="635007" cy="256235"/>
              </a:xfrm>
              <a:prstGeom prst="rect">
                <a:avLst/>
              </a:prstGeom>
              <a:solidFill>
                <a:srgbClr val="006633"/>
              </a:solidFill>
              <a:ln w="15875">
                <a:solidFill>
                  <a:srgbClr val="FFFFFF"/>
                </a:solidFill>
                <a:miter lim="800000"/>
                <a:headEnd/>
                <a:tailEnd/>
              </a:ln>
            </p:spPr>
            <p:txBody>
              <a:bodyPr wrap="none"/>
              <a:lstStyle/>
              <a:p>
                <a:endParaRPr lang="en-US" dirty="0"/>
              </a:p>
            </p:txBody>
          </p:sp>
          <p:sp>
            <p:nvSpPr>
              <p:cNvPr id="113697" name="TextBox 1"/>
              <p:cNvSpPr txBox="1">
                <a:spLocks noChangeArrowheads="1"/>
              </p:cNvSpPr>
              <p:nvPr/>
            </p:nvSpPr>
            <p:spPr bwMode="auto">
              <a:xfrm>
                <a:off x="7478250" y="2696027"/>
                <a:ext cx="667545" cy="2929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600" i="0" dirty="0">
                    <a:solidFill>
                      <a:schemeClr val="bg1"/>
                    </a:solidFill>
                    <a:latin typeface="Arial" charset="0"/>
                    <a:cs typeface="Arial" charset="0"/>
                  </a:rPr>
                  <a:t>RTCP</a:t>
                </a:r>
              </a:p>
            </p:txBody>
          </p:sp>
        </p:grpSp>
        <p:grpSp>
          <p:nvGrpSpPr>
            <p:cNvPr id="113692" name="Group 284"/>
            <p:cNvGrpSpPr>
              <a:grpSpLocks/>
            </p:cNvGrpSpPr>
            <p:nvPr/>
          </p:nvGrpSpPr>
          <p:grpSpPr bwMode="auto">
            <a:xfrm>
              <a:off x="5641957" y="1656839"/>
              <a:ext cx="635007" cy="338554"/>
              <a:chOff x="7211741" y="3297766"/>
              <a:chExt cx="635007" cy="338554"/>
            </a:xfrm>
          </p:grpSpPr>
          <p:sp>
            <p:nvSpPr>
              <p:cNvPr id="113694" name="Rectangle 289"/>
              <p:cNvSpPr>
                <a:spLocks noChangeArrowheads="1"/>
              </p:cNvSpPr>
              <p:nvPr/>
            </p:nvSpPr>
            <p:spPr bwMode="auto">
              <a:xfrm>
                <a:off x="7211741" y="3342340"/>
                <a:ext cx="635007" cy="256235"/>
              </a:xfrm>
              <a:prstGeom prst="rect">
                <a:avLst/>
              </a:prstGeom>
              <a:solidFill>
                <a:srgbClr val="000099"/>
              </a:solidFill>
              <a:ln w="15875">
                <a:solidFill>
                  <a:srgbClr val="FFFFFF"/>
                </a:solidFill>
                <a:miter lim="800000"/>
                <a:headEnd/>
                <a:tailEnd/>
              </a:ln>
            </p:spPr>
            <p:txBody>
              <a:bodyPr wrap="none"/>
              <a:lstStyle/>
              <a:p>
                <a:endParaRPr lang="en-US" dirty="0"/>
              </a:p>
            </p:txBody>
          </p:sp>
          <p:sp>
            <p:nvSpPr>
              <p:cNvPr id="113695" name="TextBox 290"/>
              <p:cNvSpPr txBox="1">
                <a:spLocks noChangeArrowheads="1"/>
              </p:cNvSpPr>
              <p:nvPr/>
            </p:nvSpPr>
            <p:spPr bwMode="auto">
              <a:xfrm>
                <a:off x="7237021" y="3297766"/>
                <a:ext cx="58762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600" i="0" dirty="0">
                    <a:solidFill>
                      <a:schemeClr val="bg1"/>
                    </a:solidFill>
                    <a:latin typeface="Arial" charset="0"/>
                    <a:cs typeface="Arial" charset="0"/>
                  </a:rPr>
                  <a:t>RTP</a:t>
                </a:r>
              </a:p>
            </p:txBody>
          </p:sp>
        </p:grpSp>
        <p:cxnSp>
          <p:nvCxnSpPr>
            <p:cNvPr id="113693" name="Straight Connector 133122"/>
            <p:cNvCxnSpPr>
              <a:cxnSpLocks noChangeShapeType="1"/>
            </p:cNvCxnSpPr>
            <p:nvPr/>
          </p:nvCxnSpPr>
          <p:spPr bwMode="auto">
            <a:xfrm>
              <a:off x="5551334" y="1698001"/>
              <a:ext cx="0" cy="556488"/>
            </a:xfrm>
            <a:prstGeom prst="line">
              <a:avLst/>
            </a:prstGeom>
            <a:noFill/>
            <a:ln w="25400">
              <a:solidFill>
                <a:schemeClr val="tx1"/>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133133" name="Group 133132"/>
          <p:cNvGrpSpPr>
            <a:grpSpLocks/>
          </p:cNvGrpSpPr>
          <p:nvPr/>
        </p:nvGrpSpPr>
        <p:grpSpPr bwMode="auto">
          <a:xfrm>
            <a:off x="4843463" y="2593975"/>
            <a:ext cx="879475" cy="501650"/>
            <a:chOff x="4842917" y="2593584"/>
            <a:chExt cx="879945" cy="502773"/>
          </a:xfrm>
        </p:grpSpPr>
        <p:grpSp>
          <p:nvGrpSpPr>
            <p:cNvPr id="113687" name="Group 299"/>
            <p:cNvGrpSpPr>
              <a:grpSpLocks/>
            </p:cNvGrpSpPr>
            <p:nvPr/>
          </p:nvGrpSpPr>
          <p:grpSpPr bwMode="auto">
            <a:xfrm>
              <a:off x="5053719" y="2593584"/>
              <a:ext cx="669143" cy="304522"/>
              <a:chOff x="7478250" y="2696027"/>
              <a:chExt cx="669143" cy="304522"/>
            </a:xfrm>
          </p:grpSpPr>
          <p:sp>
            <p:nvSpPr>
              <p:cNvPr id="113689" name="Rectangle 304"/>
              <p:cNvSpPr>
                <a:spLocks noChangeArrowheads="1"/>
              </p:cNvSpPr>
              <p:nvPr/>
            </p:nvSpPr>
            <p:spPr bwMode="auto">
              <a:xfrm>
                <a:off x="7512386" y="2744314"/>
                <a:ext cx="635007" cy="256235"/>
              </a:xfrm>
              <a:prstGeom prst="rect">
                <a:avLst/>
              </a:prstGeom>
              <a:solidFill>
                <a:srgbClr val="006633"/>
              </a:solidFill>
              <a:ln w="15875">
                <a:solidFill>
                  <a:srgbClr val="FFFFFF"/>
                </a:solidFill>
                <a:miter lim="800000"/>
                <a:headEnd/>
                <a:tailEnd/>
              </a:ln>
            </p:spPr>
            <p:txBody>
              <a:bodyPr wrap="none"/>
              <a:lstStyle/>
              <a:p>
                <a:endParaRPr lang="en-US" dirty="0"/>
              </a:p>
            </p:txBody>
          </p:sp>
          <p:sp>
            <p:nvSpPr>
              <p:cNvPr id="113690" name="TextBox 305"/>
              <p:cNvSpPr txBox="1">
                <a:spLocks noChangeArrowheads="1"/>
              </p:cNvSpPr>
              <p:nvPr/>
            </p:nvSpPr>
            <p:spPr bwMode="auto">
              <a:xfrm>
                <a:off x="7478250" y="2696027"/>
                <a:ext cx="667545" cy="2929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600" i="0" dirty="0">
                    <a:solidFill>
                      <a:schemeClr val="bg1"/>
                    </a:solidFill>
                    <a:latin typeface="Arial" charset="0"/>
                    <a:cs typeface="Arial" charset="0"/>
                  </a:rPr>
                  <a:t>RTCP</a:t>
                </a:r>
              </a:p>
            </p:txBody>
          </p:sp>
        </p:grpSp>
        <p:cxnSp>
          <p:nvCxnSpPr>
            <p:cNvPr id="113688" name="Straight Connector 301"/>
            <p:cNvCxnSpPr>
              <a:cxnSpLocks noChangeShapeType="1"/>
            </p:cNvCxnSpPr>
            <p:nvPr/>
          </p:nvCxnSpPr>
          <p:spPr bwMode="auto">
            <a:xfrm flipH="1" flipV="1">
              <a:off x="4842917" y="2767983"/>
              <a:ext cx="494353" cy="328374"/>
            </a:xfrm>
            <a:prstGeom prst="line">
              <a:avLst/>
            </a:prstGeom>
            <a:noFill/>
            <a:ln w="25400">
              <a:solidFill>
                <a:schemeClr val="tx1"/>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133134" name="Group 133133"/>
          <p:cNvGrpSpPr>
            <a:grpSpLocks/>
          </p:cNvGrpSpPr>
          <p:nvPr/>
        </p:nvGrpSpPr>
        <p:grpSpPr bwMode="auto">
          <a:xfrm>
            <a:off x="2303463" y="2727325"/>
            <a:ext cx="1079500" cy="449263"/>
            <a:chOff x="2303200" y="2726683"/>
            <a:chExt cx="1080537" cy="450476"/>
          </a:xfrm>
        </p:grpSpPr>
        <p:grpSp>
          <p:nvGrpSpPr>
            <p:cNvPr id="113683" name="Group 309"/>
            <p:cNvGrpSpPr>
              <a:grpSpLocks/>
            </p:cNvGrpSpPr>
            <p:nvPr/>
          </p:nvGrpSpPr>
          <p:grpSpPr bwMode="auto">
            <a:xfrm>
              <a:off x="2303200" y="2726683"/>
              <a:ext cx="669143" cy="304522"/>
              <a:chOff x="7478250" y="2696027"/>
              <a:chExt cx="669143" cy="304522"/>
            </a:xfrm>
          </p:grpSpPr>
          <p:sp>
            <p:nvSpPr>
              <p:cNvPr id="113685" name="Rectangle 310"/>
              <p:cNvSpPr>
                <a:spLocks noChangeArrowheads="1"/>
              </p:cNvSpPr>
              <p:nvPr/>
            </p:nvSpPr>
            <p:spPr bwMode="auto">
              <a:xfrm>
                <a:off x="7512386" y="2744314"/>
                <a:ext cx="635007" cy="256235"/>
              </a:xfrm>
              <a:prstGeom prst="rect">
                <a:avLst/>
              </a:prstGeom>
              <a:solidFill>
                <a:srgbClr val="006633"/>
              </a:solidFill>
              <a:ln w="15875">
                <a:solidFill>
                  <a:srgbClr val="FFFFFF"/>
                </a:solidFill>
                <a:miter lim="800000"/>
                <a:headEnd/>
                <a:tailEnd/>
              </a:ln>
            </p:spPr>
            <p:txBody>
              <a:bodyPr wrap="none"/>
              <a:lstStyle/>
              <a:p>
                <a:endParaRPr lang="en-US" dirty="0"/>
              </a:p>
            </p:txBody>
          </p:sp>
          <p:sp>
            <p:nvSpPr>
              <p:cNvPr id="113686" name="TextBox 311"/>
              <p:cNvSpPr txBox="1">
                <a:spLocks noChangeArrowheads="1"/>
              </p:cNvSpPr>
              <p:nvPr/>
            </p:nvSpPr>
            <p:spPr bwMode="auto">
              <a:xfrm>
                <a:off x="7478250" y="2696027"/>
                <a:ext cx="667545" cy="2929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600" i="0" dirty="0">
                    <a:solidFill>
                      <a:schemeClr val="bg1"/>
                    </a:solidFill>
                    <a:latin typeface="Arial" charset="0"/>
                    <a:cs typeface="Arial" charset="0"/>
                  </a:rPr>
                  <a:t>RTCP</a:t>
                </a:r>
              </a:p>
            </p:txBody>
          </p:sp>
        </p:grpSp>
        <p:cxnSp>
          <p:nvCxnSpPr>
            <p:cNvPr id="113684" name="Straight Connector 312"/>
            <p:cNvCxnSpPr>
              <a:cxnSpLocks noChangeShapeType="1"/>
            </p:cNvCxnSpPr>
            <p:nvPr/>
          </p:nvCxnSpPr>
          <p:spPr bwMode="auto">
            <a:xfrm flipV="1">
              <a:off x="2793116" y="2879927"/>
              <a:ext cx="590621" cy="297232"/>
            </a:xfrm>
            <a:prstGeom prst="line">
              <a:avLst/>
            </a:prstGeom>
            <a:noFill/>
            <a:ln w="25400">
              <a:solidFill>
                <a:schemeClr val="tx1"/>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113681" name="TextBox 133131"/>
          <p:cNvSpPr txBox="1">
            <a:spLocks noChangeArrowheads="1"/>
          </p:cNvSpPr>
          <p:nvPr/>
        </p:nvSpPr>
        <p:spPr bwMode="auto">
          <a:xfrm>
            <a:off x="2825750" y="1270000"/>
            <a:ext cx="89058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Arial" charset="0"/>
                <a:cs typeface="Arial" charset="0"/>
              </a:rPr>
              <a:t>sender</a:t>
            </a:r>
          </a:p>
        </p:txBody>
      </p:sp>
      <p:sp>
        <p:nvSpPr>
          <p:cNvPr id="113682" name="TextBox 317"/>
          <p:cNvSpPr txBox="1">
            <a:spLocks noChangeArrowheads="1"/>
          </p:cNvSpPr>
          <p:nvPr/>
        </p:nvSpPr>
        <p:spPr bwMode="auto">
          <a:xfrm>
            <a:off x="3435350" y="3262313"/>
            <a:ext cx="1120775"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Arial" charset="0"/>
                <a:cs typeface="Arial" charset="0"/>
              </a:rPr>
              <a:t>receivers</a:t>
            </a:r>
          </a:p>
        </p:txBody>
      </p:sp>
      <p:sp>
        <p:nvSpPr>
          <p:cNvPr id="71"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42</a:t>
            </a:fld>
            <a:endParaRPr lang="en-US" sz="1200" dirty="0">
              <a:latin typeface="Tahoma" charset="0"/>
            </a:endParaRPr>
          </a:p>
        </p:txBody>
      </p:sp>
      <p:sp>
        <p:nvSpPr>
          <p:cNvPr id="86"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21518474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3124"/>
                                        </p:tgtEl>
                                        <p:attrNameLst>
                                          <p:attrName>style.visibility</p:attrName>
                                        </p:attrNameLst>
                                      </p:cBhvr>
                                      <p:to>
                                        <p:strVal val="visible"/>
                                      </p:to>
                                    </p:set>
                                    <p:animEffect transition="in" filter="wipe(up)">
                                      <p:cBhvr>
                                        <p:cTn id="7" dur="500"/>
                                        <p:tgtEl>
                                          <p:spTgt spid="1331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33133"/>
                                        </p:tgtEl>
                                        <p:attrNameLst>
                                          <p:attrName>style.visibility</p:attrName>
                                        </p:attrNameLst>
                                      </p:cBhvr>
                                      <p:to>
                                        <p:strVal val="visible"/>
                                      </p:to>
                                    </p:set>
                                    <p:animEffect transition="in" filter="wipe(down)">
                                      <p:cBhvr>
                                        <p:cTn id="12" dur="500"/>
                                        <p:tgtEl>
                                          <p:spTgt spid="133133"/>
                                        </p:tgtEl>
                                      </p:cBhvr>
                                    </p:animEffect>
                                  </p:childTnLst>
                                </p:cTn>
                              </p:par>
                            </p:childTnLst>
                          </p:cTn>
                        </p:par>
                        <p:par>
                          <p:cTn id="13" fill="hold" nodeType="afterGroup">
                            <p:stCondLst>
                              <p:cond delay="500"/>
                            </p:stCondLst>
                            <p:childTnLst>
                              <p:par>
                                <p:cTn id="14" presetID="22" presetClass="entr" presetSubtype="4" fill="hold" nodeType="afterEffect">
                                  <p:stCondLst>
                                    <p:cond delay="0"/>
                                  </p:stCondLst>
                                  <p:childTnLst>
                                    <p:set>
                                      <p:cBhvr>
                                        <p:cTn id="15" dur="1" fill="hold">
                                          <p:stCondLst>
                                            <p:cond delay="0"/>
                                          </p:stCondLst>
                                        </p:cTn>
                                        <p:tgtEl>
                                          <p:spTgt spid="133134"/>
                                        </p:tgtEl>
                                        <p:attrNameLst>
                                          <p:attrName>style.visibility</p:attrName>
                                        </p:attrNameLst>
                                      </p:cBhvr>
                                      <p:to>
                                        <p:strVal val="visible"/>
                                      </p:to>
                                    </p:set>
                                    <p:animEffect transition="in" filter="wipe(down)">
                                      <p:cBhvr>
                                        <p:cTn id="16" dur="500"/>
                                        <p:tgtEl>
                                          <p:spTgt spid="133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a:xfrm>
            <a:off x="533400" y="28575"/>
            <a:ext cx="7772400" cy="1143000"/>
          </a:xfrm>
        </p:spPr>
        <p:txBody>
          <a:bodyPr/>
          <a:lstStyle/>
          <a:p>
            <a:pPr>
              <a:defRPr/>
            </a:pPr>
            <a:r>
              <a:rPr lang="en-US" dirty="0"/>
              <a:t>RTCP: packet types</a:t>
            </a:r>
          </a:p>
        </p:txBody>
      </p:sp>
      <p:sp>
        <p:nvSpPr>
          <p:cNvPr id="355331" name="Rectangle 3"/>
          <p:cNvSpPr>
            <a:spLocks noGrp="1" noChangeArrowheads="1"/>
          </p:cNvSpPr>
          <p:nvPr>
            <p:ph type="body" sz="half" idx="1"/>
          </p:nvPr>
        </p:nvSpPr>
        <p:spPr>
          <a:xfrm>
            <a:off x="533400" y="1339850"/>
            <a:ext cx="4005263" cy="4908550"/>
          </a:xfrm>
        </p:spPr>
        <p:txBody>
          <a:bodyPr/>
          <a:lstStyle/>
          <a:p>
            <a:pPr>
              <a:buFont typeface="Wingdings" charset="0"/>
              <a:buNone/>
              <a:defRPr/>
            </a:pPr>
            <a:r>
              <a:rPr lang="en-US" i="1" dirty="0">
                <a:solidFill>
                  <a:srgbClr val="CC0000"/>
                </a:solidFill>
              </a:rPr>
              <a:t>receiver report packets:</a:t>
            </a:r>
          </a:p>
          <a:p>
            <a:pPr>
              <a:defRPr/>
            </a:pPr>
            <a:r>
              <a:rPr lang="en-US" sz="2400" dirty="0"/>
              <a:t> fraction of packets lost, last sequence number, average interarrival jitter</a:t>
            </a:r>
          </a:p>
          <a:p>
            <a:pPr>
              <a:buFont typeface="Wingdings" charset="0"/>
              <a:buNone/>
              <a:defRPr/>
            </a:pPr>
            <a:r>
              <a:rPr lang="en-US" i="1" dirty="0">
                <a:solidFill>
                  <a:srgbClr val="CC0000"/>
                </a:solidFill>
              </a:rPr>
              <a:t>sender report packets: </a:t>
            </a:r>
          </a:p>
          <a:p>
            <a:pPr>
              <a:defRPr/>
            </a:pPr>
            <a:r>
              <a:rPr lang="en-US" sz="2400" dirty="0"/>
              <a:t>SSRC of RTP stream, current time, number of packets sent, number of bytes sent </a:t>
            </a:r>
          </a:p>
        </p:txBody>
      </p:sp>
      <p:sp>
        <p:nvSpPr>
          <p:cNvPr id="355332" name="Rectangle 4"/>
          <p:cNvSpPr>
            <a:spLocks noGrp="1" noChangeArrowheads="1"/>
          </p:cNvSpPr>
          <p:nvPr>
            <p:ph type="body" sz="half" idx="2"/>
          </p:nvPr>
        </p:nvSpPr>
        <p:spPr>
          <a:xfrm>
            <a:off x="4752975" y="1303338"/>
            <a:ext cx="3810000" cy="4908550"/>
          </a:xfrm>
        </p:spPr>
        <p:txBody>
          <a:bodyPr/>
          <a:lstStyle/>
          <a:p>
            <a:pPr>
              <a:buFont typeface="Wingdings" charset="0"/>
              <a:buNone/>
              <a:defRPr/>
            </a:pPr>
            <a:r>
              <a:rPr lang="en-US" i="1" dirty="0">
                <a:solidFill>
                  <a:srgbClr val="CC0000"/>
                </a:solidFill>
              </a:rPr>
              <a:t>source description packets: </a:t>
            </a:r>
          </a:p>
          <a:p>
            <a:pPr>
              <a:defRPr/>
            </a:pPr>
            <a:r>
              <a:rPr lang="en-US" sz="2400" dirty="0"/>
              <a:t>e-mail address of sender, sender's name, SSRC  of associated RTP stream </a:t>
            </a:r>
          </a:p>
          <a:p>
            <a:pPr>
              <a:defRPr/>
            </a:pPr>
            <a:r>
              <a:rPr lang="en-US" sz="2400" dirty="0"/>
              <a:t>provide mapping between the SSRC and the user/host name</a:t>
            </a:r>
          </a:p>
        </p:txBody>
      </p:sp>
      <p:pic>
        <p:nvPicPr>
          <p:cNvPr id="115718" name="Picture 22" descr="underline_base"/>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60388" y="866775"/>
            <a:ext cx="4570412" cy="173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Slide Number Placeholder 5"/>
          <p:cNvSpPr>
            <a:spLocks noGrp="1"/>
          </p:cNvSpPr>
          <p:nvPr>
            <p:ph type="sldNum" sz="quarter" idx="12"/>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43</a:t>
            </a:fld>
            <a:endParaRPr lang="en-US" sz="1200" dirty="0">
              <a:latin typeface="Tahoma" charset="0"/>
            </a:endParaRPr>
          </a:p>
        </p:txBody>
      </p:sp>
      <p:sp>
        <p:nvSpPr>
          <p:cNvPr id="9" name="Footer Placeholder 2"/>
          <p:cNvSpPr>
            <a:spLocks noGrp="1"/>
          </p:cNvSpPr>
          <p:nvPr>
            <p:ph type="ftr" sz="quarter" idx="11"/>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36821916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533400" y="14288"/>
            <a:ext cx="7772400" cy="1143000"/>
          </a:xfrm>
        </p:spPr>
        <p:txBody>
          <a:bodyPr/>
          <a:lstStyle/>
          <a:p>
            <a:pPr>
              <a:defRPr/>
            </a:pPr>
            <a:r>
              <a:rPr lang="en-US" dirty="0"/>
              <a:t>RTCP: stream synchronization</a:t>
            </a:r>
          </a:p>
        </p:txBody>
      </p:sp>
      <p:sp>
        <p:nvSpPr>
          <p:cNvPr id="354307" name="Rectangle 3"/>
          <p:cNvSpPr>
            <a:spLocks noGrp="1" noChangeArrowheads="1"/>
          </p:cNvSpPr>
          <p:nvPr>
            <p:ph type="body" sz="half" idx="1"/>
          </p:nvPr>
        </p:nvSpPr>
        <p:spPr/>
        <p:txBody>
          <a:bodyPr/>
          <a:lstStyle/>
          <a:p>
            <a:pPr>
              <a:defRPr/>
            </a:pPr>
            <a:r>
              <a:rPr lang="en-US" sz="2400" dirty="0"/>
              <a:t>RTCP can synchronize different media streams within a RTP session </a:t>
            </a:r>
          </a:p>
          <a:p>
            <a:pPr>
              <a:defRPr/>
            </a:pPr>
            <a:r>
              <a:rPr lang="en-US" sz="2400" dirty="0"/>
              <a:t>e.g., videoconferencing app: each sender generates one RTP stream for video, one for audio. </a:t>
            </a:r>
          </a:p>
          <a:p>
            <a:pPr>
              <a:defRPr/>
            </a:pPr>
            <a:r>
              <a:rPr lang="en-US" sz="2400" dirty="0"/>
              <a:t>timestamps in RTP packets tied to the video, audio sampling clocks</a:t>
            </a:r>
          </a:p>
          <a:p>
            <a:pPr lvl="1">
              <a:defRPr/>
            </a:pPr>
            <a:r>
              <a:rPr lang="en-US" i="1" dirty="0"/>
              <a:t>not</a:t>
            </a:r>
            <a:r>
              <a:rPr lang="en-US" dirty="0"/>
              <a:t> tied to wall-clock time</a:t>
            </a:r>
            <a:endParaRPr lang="en-US" sz="2000" dirty="0"/>
          </a:p>
        </p:txBody>
      </p:sp>
      <p:sp>
        <p:nvSpPr>
          <p:cNvPr id="354308" name="Rectangle 4"/>
          <p:cNvSpPr>
            <a:spLocks noGrp="1" noChangeArrowheads="1"/>
          </p:cNvSpPr>
          <p:nvPr>
            <p:ph type="body" sz="half" idx="2"/>
          </p:nvPr>
        </p:nvSpPr>
        <p:spPr/>
        <p:txBody>
          <a:bodyPr/>
          <a:lstStyle/>
          <a:p>
            <a:pPr>
              <a:defRPr/>
            </a:pPr>
            <a:r>
              <a:rPr lang="en-US" sz="2400" dirty="0"/>
              <a:t>each RTCP sender-report packet contains (for most recently generated packet in associated RTP stream):</a:t>
            </a:r>
          </a:p>
          <a:p>
            <a:pPr lvl="1">
              <a:defRPr/>
            </a:pPr>
            <a:r>
              <a:rPr lang="en-US" dirty="0"/>
              <a:t>timestamp of RTP packet </a:t>
            </a:r>
          </a:p>
          <a:p>
            <a:pPr lvl="1">
              <a:defRPr/>
            </a:pPr>
            <a:r>
              <a:rPr lang="en-US" dirty="0"/>
              <a:t>wall-clock time for when packet was created</a:t>
            </a:r>
          </a:p>
          <a:p>
            <a:pPr>
              <a:defRPr/>
            </a:pPr>
            <a:r>
              <a:rPr lang="en-US" sz="2400" dirty="0"/>
              <a:t>receivers uses association to synchronize playout of audio, video </a:t>
            </a:r>
          </a:p>
        </p:txBody>
      </p:sp>
      <p:pic>
        <p:nvPicPr>
          <p:cNvPr id="117766" name="Picture 16"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 y="868363"/>
            <a:ext cx="7313613"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Slide Number Placeholder 5"/>
          <p:cNvSpPr>
            <a:spLocks noGrp="1"/>
          </p:cNvSpPr>
          <p:nvPr>
            <p:ph type="sldNum" sz="quarter" idx="12"/>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44</a:t>
            </a:fld>
            <a:endParaRPr lang="en-US" sz="1200" dirty="0">
              <a:latin typeface="Tahoma" charset="0"/>
            </a:endParaRPr>
          </a:p>
        </p:txBody>
      </p:sp>
      <p:sp>
        <p:nvSpPr>
          <p:cNvPr id="9" name="Footer Placeholder 2"/>
          <p:cNvSpPr>
            <a:spLocks noGrp="1"/>
          </p:cNvSpPr>
          <p:nvPr>
            <p:ph type="ftr" sz="quarter" idx="11"/>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27891941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a:xfrm>
            <a:off x="433388" y="80963"/>
            <a:ext cx="7772400" cy="871537"/>
          </a:xfrm>
        </p:spPr>
        <p:txBody>
          <a:bodyPr/>
          <a:lstStyle/>
          <a:p>
            <a:pPr>
              <a:defRPr/>
            </a:pPr>
            <a:r>
              <a:rPr lang="en-US" dirty="0"/>
              <a:t>RTCP: bandwidth scaling</a:t>
            </a:r>
          </a:p>
        </p:txBody>
      </p:sp>
      <p:sp>
        <p:nvSpPr>
          <p:cNvPr id="353283" name="Rectangle 3"/>
          <p:cNvSpPr>
            <a:spLocks noGrp="1" noChangeArrowheads="1"/>
          </p:cNvSpPr>
          <p:nvPr>
            <p:ph type="body" sz="half" idx="1"/>
          </p:nvPr>
        </p:nvSpPr>
        <p:spPr>
          <a:xfrm>
            <a:off x="506413" y="1454150"/>
            <a:ext cx="3810000" cy="4908550"/>
          </a:xfrm>
        </p:spPr>
        <p:txBody>
          <a:bodyPr/>
          <a:lstStyle/>
          <a:p>
            <a:pPr marL="0" indent="0">
              <a:buFont typeface="Wingdings" charset="0"/>
              <a:buNone/>
              <a:defRPr/>
            </a:pPr>
            <a:r>
              <a:rPr lang="en-US" i="1" dirty="0">
                <a:solidFill>
                  <a:srgbClr val="CC0000"/>
                </a:solidFill>
              </a:rPr>
              <a:t>RTCP attempts to limit its traffic to 5% of session bandwidth</a:t>
            </a:r>
          </a:p>
          <a:p>
            <a:pPr marL="0" indent="0">
              <a:buFont typeface="Wingdings" charset="0"/>
              <a:buNone/>
              <a:defRPr/>
            </a:pPr>
            <a:endParaRPr lang="en-US" sz="2000" dirty="0"/>
          </a:p>
          <a:p>
            <a:pPr>
              <a:buFont typeface="Wingdings" charset="0"/>
              <a:buNone/>
              <a:defRPr/>
            </a:pPr>
            <a:r>
              <a:rPr lang="en-US" sz="2400" i="1" dirty="0">
                <a:solidFill>
                  <a:srgbClr val="000099"/>
                </a:solidFill>
              </a:rPr>
              <a:t>example : </a:t>
            </a:r>
            <a:r>
              <a:rPr lang="en-US" sz="2400" dirty="0"/>
              <a:t>one sender, sending video at 2 Mbps</a:t>
            </a:r>
          </a:p>
          <a:p>
            <a:pPr>
              <a:defRPr/>
            </a:pPr>
            <a:r>
              <a:rPr lang="en-US" sz="2400" dirty="0"/>
              <a:t>RTCP attempts to limit RTCP traffic to 100 Kbps</a:t>
            </a:r>
          </a:p>
          <a:p>
            <a:pPr>
              <a:defRPr/>
            </a:pPr>
            <a:r>
              <a:rPr lang="en-US" sz="2400" dirty="0"/>
              <a:t>RTCP gives 75% of  rate to receivers; remaining 25% to sender</a:t>
            </a:r>
            <a:endParaRPr lang="en-US" sz="2000" dirty="0"/>
          </a:p>
        </p:txBody>
      </p:sp>
      <p:sp>
        <p:nvSpPr>
          <p:cNvPr id="353284" name="Rectangle 4"/>
          <p:cNvSpPr>
            <a:spLocks noGrp="1" noChangeArrowheads="1"/>
          </p:cNvSpPr>
          <p:nvPr>
            <p:ph type="body" sz="half" idx="2"/>
          </p:nvPr>
        </p:nvSpPr>
        <p:spPr>
          <a:xfrm>
            <a:off x="4327525" y="1573213"/>
            <a:ext cx="4211638" cy="4908550"/>
          </a:xfrm>
        </p:spPr>
        <p:txBody>
          <a:bodyPr/>
          <a:lstStyle/>
          <a:p>
            <a:pPr>
              <a:defRPr/>
            </a:pPr>
            <a:r>
              <a:rPr lang="en-US" sz="2400" dirty="0"/>
              <a:t>75 kbps is equally shared among receivers: </a:t>
            </a:r>
          </a:p>
          <a:p>
            <a:pPr lvl="1">
              <a:defRPr/>
            </a:pPr>
            <a:r>
              <a:rPr lang="en-US" sz="2000" dirty="0"/>
              <a:t>with R receivers,  each receiver gets to send RTCP traffic at 75/R kbps. </a:t>
            </a:r>
          </a:p>
          <a:p>
            <a:pPr>
              <a:defRPr/>
            </a:pPr>
            <a:r>
              <a:rPr lang="en-US" sz="2400" dirty="0"/>
              <a:t>sender gets to send RTCP traffic at 25 kbps.</a:t>
            </a:r>
            <a:r>
              <a:rPr lang="en-US" dirty="0"/>
              <a:t> </a:t>
            </a:r>
          </a:p>
          <a:p>
            <a:pPr>
              <a:defRPr/>
            </a:pPr>
            <a:r>
              <a:rPr lang="en-US" sz="2400" dirty="0"/>
              <a:t>participant determines RTCP packet transmission period by calculating avg RTCP packet size (across entire session) and dividing by  allocated rate</a:t>
            </a:r>
            <a:r>
              <a:rPr lang="en-US" sz="2000" dirty="0"/>
              <a:t> </a:t>
            </a:r>
          </a:p>
        </p:txBody>
      </p:sp>
      <p:pic>
        <p:nvPicPr>
          <p:cNvPr id="119814" name="Picture 19" descr="underline_base"/>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47675" y="769938"/>
            <a:ext cx="5942013"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Slide Number Placeholder 5"/>
          <p:cNvSpPr>
            <a:spLocks noGrp="1"/>
          </p:cNvSpPr>
          <p:nvPr>
            <p:ph type="sldNum" sz="quarter" idx="12"/>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45</a:t>
            </a:fld>
            <a:endParaRPr lang="en-US" sz="1200" dirty="0">
              <a:latin typeface="Tahoma" charset="0"/>
            </a:endParaRPr>
          </a:p>
        </p:txBody>
      </p:sp>
      <p:sp>
        <p:nvSpPr>
          <p:cNvPr id="9" name="Footer Placeholder 2"/>
          <p:cNvSpPr>
            <a:spLocks noGrp="1"/>
          </p:cNvSpPr>
          <p:nvPr>
            <p:ph type="ftr" sz="quarter" idx="11"/>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26029141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7" name="Rectangle 5"/>
          <p:cNvSpPr>
            <a:spLocks noGrp="1" noChangeArrowheads="1"/>
          </p:cNvSpPr>
          <p:nvPr>
            <p:ph type="title"/>
          </p:nvPr>
        </p:nvSpPr>
        <p:spPr>
          <a:xfrm>
            <a:off x="533400" y="157163"/>
            <a:ext cx="8064500" cy="871537"/>
          </a:xfrm>
        </p:spPr>
        <p:txBody>
          <a:bodyPr/>
          <a:lstStyle/>
          <a:p>
            <a:pPr>
              <a:defRPr/>
            </a:pPr>
            <a:r>
              <a:rPr lang="en-US" dirty="0"/>
              <a:t>SIP: </a:t>
            </a:r>
            <a:r>
              <a:rPr lang="en-US" sz="4000" dirty="0"/>
              <a:t>Session Initiation Protocol</a:t>
            </a:r>
            <a:r>
              <a:rPr lang="en-US" sz="2400" dirty="0"/>
              <a:t> </a:t>
            </a:r>
            <a:r>
              <a:rPr lang="en-US" sz="2000" dirty="0"/>
              <a:t>[RFC 3261]</a:t>
            </a:r>
            <a:endParaRPr lang="en-US" sz="2400" dirty="0"/>
          </a:p>
        </p:txBody>
      </p:sp>
      <p:sp>
        <p:nvSpPr>
          <p:cNvPr id="366598" name="Rectangle 6"/>
          <p:cNvSpPr>
            <a:spLocks noGrp="1" noChangeArrowheads="1"/>
          </p:cNvSpPr>
          <p:nvPr>
            <p:ph type="body" idx="1"/>
          </p:nvPr>
        </p:nvSpPr>
        <p:spPr>
          <a:xfrm>
            <a:off x="547688" y="1228725"/>
            <a:ext cx="7772400" cy="4648200"/>
          </a:xfrm>
        </p:spPr>
        <p:txBody>
          <a:bodyPr/>
          <a:lstStyle/>
          <a:p>
            <a:pPr>
              <a:buFont typeface="Wingdings" charset="0"/>
              <a:buNone/>
              <a:defRPr/>
            </a:pPr>
            <a:r>
              <a:rPr lang="en-US" i="1" dirty="0">
                <a:solidFill>
                  <a:srgbClr val="CC0000"/>
                </a:solidFill>
              </a:rPr>
              <a:t>long-term vision:</a:t>
            </a:r>
            <a:endParaRPr lang="en-US" dirty="0"/>
          </a:p>
          <a:p>
            <a:pPr>
              <a:defRPr/>
            </a:pPr>
            <a:r>
              <a:rPr lang="en-US" dirty="0"/>
              <a:t>all telephone calls, video conference calls take place over Internet</a:t>
            </a:r>
          </a:p>
          <a:p>
            <a:pPr>
              <a:defRPr/>
            </a:pPr>
            <a:r>
              <a:rPr lang="en-US" dirty="0"/>
              <a:t>people identified by names or e-mail addresses, rather than by phone numbers</a:t>
            </a:r>
          </a:p>
          <a:p>
            <a:pPr>
              <a:defRPr/>
            </a:pPr>
            <a:r>
              <a:rPr lang="en-US" dirty="0"/>
              <a:t>can reach callee </a:t>
            </a:r>
            <a:r>
              <a:rPr lang="en-US" i="1" dirty="0"/>
              <a:t>(if callee so desires), </a:t>
            </a:r>
            <a:r>
              <a:rPr lang="en-US" dirty="0"/>
              <a:t>no matter where callee roams, no matter what IP device callee is currently using</a:t>
            </a:r>
          </a:p>
          <a:p>
            <a:pPr>
              <a:defRPr/>
            </a:pPr>
            <a:endParaRPr lang="en-US" dirty="0"/>
          </a:p>
          <a:p>
            <a:pPr>
              <a:defRPr/>
            </a:pPr>
            <a:endParaRPr lang="en-US" dirty="0"/>
          </a:p>
          <a:p>
            <a:pPr>
              <a:defRPr/>
            </a:pPr>
            <a:endParaRPr lang="en-US" dirty="0"/>
          </a:p>
        </p:txBody>
      </p:sp>
      <p:pic>
        <p:nvPicPr>
          <p:cNvPr id="121861" name="Picture 15"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75" y="912813"/>
            <a:ext cx="7769225"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46</a:t>
            </a:fld>
            <a:endParaRPr lang="en-US" sz="1200" dirty="0">
              <a:latin typeface="Tahoma" charset="0"/>
            </a:endParaRPr>
          </a:p>
        </p:txBody>
      </p:sp>
      <p:sp>
        <p:nvSpPr>
          <p:cNvPr id="8"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12287793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a:xfrm>
            <a:off x="533400" y="14288"/>
            <a:ext cx="7772400" cy="1143000"/>
          </a:xfrm>
        </p:spPr>
        <p:txBody>
          <a:bodyPr/>
          <a:lstStyle/>
          <a:p>
            <a:pPr>
              <a:defRPr/>
            </a:pPr>
            <a:r>
              <a:rPr lang="en-US" dirty="0"/>
              <a:t>SIP services</a:t>
            </a:r>
          </a:p>
        </p:txBody>
      </p:sp>
      <p:sp>
        <p:nvSpPr>
          <p:cNvPr id="367619" name="Rectangle 3"/>
          <p:cNvSpPr>
            <a:spLocks noGrp="1" noChangeArrowheads="1"/>
          </p:cNvSpPr>
          <p:nvPr>
            <p:ph type="body" sz="half" idx="1"/>
          </p:nvPr>
        </p:nvSpPr>
        <p:spPr>
          <a:xfrm>
            <a:off x="350838" y="1339850"/>
            <a:ext cx="3992562" cy="4908550"/>
          </a:xfrm>
        </p:spPr>
        <p:txBody>
          <a:bodyPr/>
          <a:lstStyle/>
          <a:p>
            <a:pPr>
              <a:defRPr/>
            </a:pPr>
            <a:r>
              <a:rPr lang="en-US" dirty="0"/>
              <a:t>SIP provides mechanisms for call setup:</a:t>
            </a:r>
            <a:endParaRPr lang="en-US" sz="2400" dirty="0"/>
          </a:p>
          <a:p>
            <a:pPr lvl="1">
              <a:defRPr/>
            </a:pPr>
            <a:r>
              <a:rPr lang="en-US" sz="2800" dirty="0"/>
              <a:t>for caller to let callee know she wants to establish a call</a:t>
            </a:r>
          </a:p>
          <a:p>
            <a:pPr lvl="1">
              <a:defRPr/>
            </a:pPr>
            <a:r>
              <a:rPr lang="en-US" sz="2800" dirty="0"/>
              <a:t>so caller, callee can agree on media type, encoding</a:t>
            </a:r>
          </a:p>
          <a:p>
            <a:pPr lvl="1">
              <a:defRPr/>
            </a:pPr>
            <a:r>
              <a:rPr lang="en-US" sz="2800" dirty="0"/>
              <a:t>to end call</a:t>
            </a:r>
          </a:p>
          <a:p>
            <a:pPr>
              <a:defRPr/>
            </a:pPr>
            <a:endParaRPr lang="en-US" sz="2000" dirty="0"/>
          </a:p>
          <a:p>
            <a:pPr lvl="1">
              <a:defRPr/>
            </a:pPr>
            <a:endParaRPr lang="en-US" sz="1800" dirty="0"/>
          </a:p>
        </p:txBody>
      </p:sp>
      <p:sp>
        <p:nvSpPr>
          <p:cNvPr id="367620" name="Rectangle 4"/>
          <p:cNvSpPr>
            <a:spLocks noGrp="1" noChangeArrowheads="1"/>
          </p:cNvSpPr>
          <p:nvPr>
            <p:ph type="body" sz="half" idx="2"/>
          </p:nvPr>
        </p:nvSpPr>
        <p:spPr>
          <a:xfrm>
            <a:off x="4467225" y="1343025"/>
            <a:ext cx="3810000" cy="4648200"/>
          </a:xfrm>
        </p:spPr>
        <p:txBody>
          <a:bodyPr/>
          <a:lstStyle/>
          <a:p>
            <a:pPr>
              <a:defRPr/>
            </a:pPr>
            <a:r>
              <a:rPr lang="en-US" dirty="0"/>
              <a:t>determine current IP address of callee:</a:t>
            </a:r>
          </a:p>
          <a:p>
            <a:pPr lvl="1">
              <a:defRPr/>
            </a:pPr>
            <a:r>
              <a:rPr lang="en-US" dirty="0"/>
              <a:t>maps mnemonic identifier to current IP address</a:t>
            </a:r>
          </a:p>
          <a:p>
            <a:pPr>
              <a:defRPr/>
            </a:pPr>
            <a:r>
              <a:rPr lang="en-US" dirty="0"/>
              <a:t>call management:</a:t>
            </a:r>
            <a:endParaRPr lang="en-US" sz="2400" dirty="0"/>
          </a:p>
          <a:p>
            <a:pPr lvl="1">
              <a:defRPr/>
            </a:pPr>
            <a:r>
              <a:rPr lang="en-US" dirty="0"/>
              <a:t>add new media streams during call</a:t>
            </a:r>
          </a:p>
          <a:p>
            <a:pPr lvl="1">
              <a:defRPr/>
            </a:pPr>
            <a:r>
              <a:rPr lang="en-US" dirty="0"/>
              <a:t>change encoding during call</a:t>
            </a:r>
          </a:p>
          <a:p>
            <a:pPr lvl="1">
              <a:defRPr/>
            </a:pPr>
            <a:r>
              <a:rPr lang="en-US" dirty="0"/>
              <a:t>invite others </a:t>
            </a:r>
          </a:p>
          <a:p>
            <a:pPr lvl="1">
              <a:defRPr/>
            </a:pPr>
            <a:r>
              <a:rPr lang="en-US" dirty="0"/>
              <a:t>transfer, hold calls</a:t>
            </a:r>
            <a:endParaRPr lang="en-US" sz="2000" dirty="0"/>
          </a:p>
        </p:txBody>
      </p:sp>
      <p:pic>
        <p:nvPicPr>
          <p:cNvPr id="123910" name="Picture 24" descr="underline_base"/>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19125" y="830263"/>
            <a:ext cx="2663825" cy="196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Slide Number Placeholder 5"/>
          <p:cNvSpPr>
            <a:spLocks noGrp="1"/>
          </p:cNvSpPr>
          <p:nvPr>
            <p:ph type="sldNum" sz="quarter" idx="12"/>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47</a:t>
            </a:fld>
            <a:endParaRPr lang="en-US" sz="1200" dirty="0">
              <a:latin typeface="Tahoma" charset="0"/>
            </a:endParaRPr>
          </a:p>
        </p:txBody>
      </p:sp>
      <p:sp>
        <p:nvSpPr>
          <p:cNvPr id="9" name="Footer Placeholder 2"/>
          <p:cNvSpPr>
            <a:spLocks noGrp="1"/>
          </p:cNvSpPr>
          <p:nvPr>
            <p:ph type="ftr" sz="quarter" idx="11"/>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40681816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a:xfrm>
            <a:off x="381000" y="0"/>
            <a:ext cx="8634413" cy="871538"/>
          </a:xfrm>
        </p:spPr>
        <p:txBody>
          <a:bodyPr/>
          <a:lstStyle/>
          <a:p>
            <a:pPr>
              <a:defRPr/>
            </a:pPr>
            <a:r>
              <a:rPr lang="en-US" sz="3600" dirty="0"/>
              <a:t>Example: setting up call to known IP address</a:t>
            </a:r>
          </a:p>
        </p:txBody>
      </p:sp>
      <p:sp>
        <p:nvSpPr>
          <p:cNvPr id="368643" name="Text Box 3"/>
          <p:cNvSpPr txBox="1">
            <a:spLocks noChangeArrowheads="1"/>
          </p:cNvSpPr>
          <p:nvPr/>
        </p:nvSpPr>
        <p:spPr bwMode="auto">
          <a:xfrm>
            <a:off x="5757863" y="1535113"/>
            <a:ext cx="3386137" cy="440120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234950" indent="-234950">
              <a:buClr>
                <a:srgbClr val="000099"/>
              </a:buClr>
              <a:buSzPct val="100000"/>
              <a:buFont typeface="Wingdings" charset="2"/>
              <a:buChar char="§"/>
              <a:defRPr/>
            </a:pPr>
            <a:r>
              <a:rPr lang="en-US" sz="2000" i="0" dirty="0">
                <a:latin typeface="+mn-lt"/>
              </a:rPr>
              <a:t> Alice</a:t>
            </a:r>
            <a:r>
              <a:rPr lang="ja-JP" altLang="en-US" sz="2000" i="0" dirty="0">
                <a:latin typeface="+mn-lt"/>
              </a:rPr>
              <a:t>’</a:t>
            </a:r>
            <a:r>
              <a:rPr lang="en-US" sz="2000" i="0" dirty="0">
                <a:latin typeface="+mn-lt"/>
              </a:rPr>
              <a:t>s SIP invite message indicates her port number, IP address, encoding she prefers to receive (PCM </a:t>
            </a:r>
            <a:r>
              <a:rPr lang="en-US" sz="2000" i="0" dirty="0">
                <a:latin typeface="Symbol" charset="2"/>
                <a:cs typeface="Symbol" charset="2"/>
              </a:rPr>
              <a:t>m</a:t>
            </a:r>
            <a:r>
              <a:rPr lang="en-US" sz="2000" i="0" dirty="0">
                <a:latin typeface="+mn-lt"/>
              </a:rPr>
              <a:t>law)</a:t>
            </a:r>
          </a:p>
          <a:p>
            <a:pPr marL="234950" indent="-234950">
              <a:buClr>
                <a:srgbClr val="000099"/>
              </a:buClr>
              <a:buSzPct val="100000"/>
              <a:buFont typeface="Wingdings" charset="2"/>
              <a:buChar char="§"/>
              <a:defRPr/>
            </a:pPr>
            <a:r>
              <a:rPr lang="en-US" sz="2000" i="0" dirty="0">
                <a:latin typeface="+mn-lt"/>
              </a:rPr>
              <a:t> Bob</a:t>
            </a:r>
            <a:r>
              <a:rPr lang="ja-JP" altLang="en-US" sz="2000" i="0" dirty="0">
                <a:latin typeface="+mn-lt"/>
              </a:rPr>
              <a:t>’</a:t>
            </a:r>
            <a:r>
              <a:rPr lang="en-US" sz="2000" i="0" dirty="0">
                <a:latin typeface="+mn-lt"/>
              </a:rPr>
              <a:t>s 200 OK message indicates his port number, IP address, preferred encoding (GSM)</a:t>
            </a:r>
          </a:p>
          <a:p>
            <a:pPr marL="234950" indent="-234950">
              <a:buClr>
                <a:srgbClr val="000099"/>
              </a:buClr>
              <a:buSzPct val="100000"/>
              <a:buFont typeface="Wingdings" charset="2"/>
              <a:buChar char="§"/>
              <a:defRPr/>
            </a:pPr>
            <a:r>
              <a:rPr lang="en-US" sz="2000" i="0" dirty="0">
                <a:latin typeface="+mn-lt"/>
              </a:rPr>
              <a:t> SIP messages can be sent over TCP or UDP; here sent over RTP/UDP</a:t>
            </a:r>
          </a:p>
          <a:p>
            <a:pPr marL="234950" indent="-234950">
              <a:buClr>
                <a:srgbClr val="000099"/>
              </a:buClr>
              <a:buSzPct val="100000"/>
              <a:buFont typeface="Wingdings" charset="2"/>
              <a:buChar char="§"/>
              <a:defRPr/>
            </a:pPr>
            <a:r>
              <a:rPr lang="en-US" sz="2000" i="0" dirty="0">
                <a:latin typeface="+mn-lt"/>
              </a:rPr>
              <a:t> default SIP port number is 5060</a:t>
            </a:r>
          </a:p>
        </p:txBody>
      </p:sp>
      <p:graphicFrame>
        <p:nvGraphicFramePr>
          <p:cNvPr id="125955" name="Object 7"/>
          <p:cNvGraphicFramePr>
            <a:graphicFrameLocks noChangeAspect="1"/>
          </p:cNvGraphicFramePr>
          <p:nvPr/>
        </p:nvGraphicFramePr>
        <p:xfrm>
          <a:off x="-465138" y="1031875"/>
          <a:ext cx="6767513" cy="5554663"/>
        </p:xfrm>
        <a:graphic>
          <a:graphicData uri="http://schemas.openxmlformats.org/presentationml/2006/ole">
            <mc:AlternateContent xmlns:mc="http://schemas.openxmlformats.org/markup-compatibility/2006">
              <mc:Choice xmlns:v="urn:schemas-microsoft-com:vml" Requires="v">
                <p:oleObj spid="_x0000_s624657" name="VISIO" r:id="rId4" imgW="8255000" imgH="6553200" progId="Visio.Drawing.5">
                  <p:embed/>
                </p:oleObj>
              </mc:Choice>
              <mc:Fallback>
                <p:oleObj name="VISIO" r:id="rId4" imgW="8255000" imgH="6553200" progId="Visio.Drawing.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138" y="1031875"/>
                        <a:ext cx="6767513" cy="55546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5958" name="Rectangle 1"/>
          <p:cNvSpPr>
            <a:spLocks noChangeArrowheads="1"/>
          </p:cNvSpPr>
          <p:nvPr/>
        </p:nvSpPr>
        <p:spPr bwMode="auto">
          <a:xfrm>
            <a:off x="712788" y="1298575"/>
            <a:ext cx="800100" cy="655638"/>
          </a:xfrm>
          <a:prstGeom prst="rect">
            <a:avLst/>
          </a:prstGeom>
          <a:solidFill>
            <a:schemeClr val="bg1"/>
          </a:solidFill>
          <a:ln>
            <a:noFill/>
          </a:ln>
          <a:extLst>
            <a:ext uri="{91240B29-F687-4f45-9708-019B960494DF}">
              <a14:hiddenLine xmlns="" xmlns:a14="http://schemas.microsoft.com/office/drawing/2010/main" w="15875">
                <a:solidFill>
                  <a:srgbClr val="000000"/>
                </a:solidFill>
                <a:miter lim="800000"/>
                <a:headEnd/>
                <a:tailEnd/>
              </a14:hiddenLine>
            </a:ext>
          </a:extLst>
        </p:spPr>
        <p:txBody>
          <a:bodyPr wrap="none"/>
          <a:lstStyle/>
          <a:p>
            <a:endParaRPr lang="en-US" dirty="0"/>
          </a:p>
        </p:txBody>
      </p:sp>
      <p:sp>
        <p:nvSpPr>
          <p:cNvPr id="125959" name="Rectangle 10"/>
          <p:cNvSpPr>
            <a:spLocks noChangeArrowheads="1"/>
          </p:cNvSpPr>
          <p:nvPr/>
        </p:nvSpPr>
        <p:spPr bwMode="auto">
          <a:xfrm>
            <a:off x="4176713" y="1265238"/>
            <a:ext cx="798512" cy="657225"/>
          </a:xfrm>
          <a:prstGeom prst="rect">
            <a:avLst/>
          </a:prstGeom>
          <a:solidFill>
            <a:schemeClr val="bg1"/>
          </a:solidFill>
          <a:ln>
            <a:noFill/>
          </a:ln>
          <a:extLst>
            <a:ext uri="{91240B29-F687-4f45-9708-019B960494DF}">
              <a14:hiddenLine xmlns="" xmlns:a14="http://schemas.microsoft.com/office/drawing/2010/main" w="15875">
                <a:solidFill>
                  <a:srgbClr val="000000"/>
                </a:solidFill>
                <a:miter lim="800000"/>
                <a:headEnd/>
                <a:tailEnd/>
              </a14:hiddenLine>
            </a:ext>
          </a:extLst>
        </p:spPr>
        <p:txBody>
          <a:bodyPr wrap="none"/>
          <a:lstStyle/>
          <a:p>
            <a:endParaRPr lang="en-US" dirty="0"/>
          </a:p>
        </p:txBody>
      </p:sp>
      <p:grpSp>
        <p:nvGrpSpPr>
          <p:cNvPr id="125960" name="Group 542"/>
          <p:cNvGrpSpPr>
            <a:grpSpLocks/>
          </p:cNvGrpSpPr>
          <p:nvPr/>
        </p:nvGrpSpPr>
        <p:grpSpPr bwMode="auto">
          <a:xfrm flipH="1">
            <a:off x="4033838" y="1208088"/>
            <a:ext cx="1114425" cy="825500"/>
            <a:chOff x="-44" y="1473"/>
            <a:chExt cx="981" cy="1105"/>
          </a:xfrm>
        </p:grpSpPr>
        <p:pic>
          <p:nvPicPr>
            <p:cNvPr id="125965" name="Picture 529" descr="desktop_computer_stylized_medium"/>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5966" name="Freeform 53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25961" name="Group 542"/>
          <p:cNvGrpSpPr>
            <a:grpSpLocks/>
          </p:cNvGrpSpPr>
          <p:nvPr/>
        </p:nvGrpSpPr>
        <p:grpSpPr bwMode="auto">
          <a:xfrm>
            <a:off x="471488" y="1241425"/>
            <a:ext cx="1114425" cy="825500"/>
            <a:chOff x="-44" y="1473"/>
            <a:chExt cx="981" cy="1105"/>
          </a:xfrm>
        </p:grpSpPr>
        <p:pic>
          <p:nvPicPr>
            <p:cNvPr id="125963" name="Picture 529" descr="desktop_computer_stylized_medium"/>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5964" name="Freeform 53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pic>
        <p:nvPicPr>
          <p:cNvPr id="125962" name="Picture 6" descr="underline_bas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163" y="663575"/>
            <a:ext cx="8228012" cy="173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48</a:t>
            </a:fld>
            <a:endParaRPr lang="en-US" sz="1200" dirty="0">
              <a:latin typeface="Tahoma" charset="0"/>
            </a:endParaRPr>
          </a:p>
        </p:txBody>
      </p:sp>
      <p:sp>
        <p:nvSpPr>
          <p:cNvPr id="17"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32918739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1" name="Picture 20" descr="underline_base"/>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85788" y="849313"/>
            <a:ext cx="5484812"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9666" name="Rectangle 2"/>
          <p:cNvSpPr>
            <a:spLocks noGrp="1" noChangeArrowheads="1"/>
          </p:cNvSpPr>
          <p:nvPr>
            <p:ph type="title"/>
          </p:nvPr>
        </p:nvSpPr>
        <p:spPr>
          <a:xfrm>
            <a:off x="533400" y="28575"/>
            <a:ext cx="7772400" cy="1143000"/>
          </a:xfrm>
        </p:spPr>
        <p:txBody>
          <a:bodyPr/>
          <a:lstStyle/>
          <a:p>
            <a:pPr>
              <a:defRPr/>
            </a:pPr>
            <a:r>
              <a:rPr lang="en-US" dirty="0"/>
              <a:t>Setting up a call (more)</a:t>
            </a:r>
          </a:p>
        </p:txBody>
      </p:sp>
      <p:sp>
        <p:nvSpPr>
          <p:cNvPr id="369667" name="Rectangle 3"/>
          <p:cNvSpPr>
            <a:spLocks noGrp="1" noChangeArrowheads="1"/>
          </p:cNvSpPr>
          <p:nvPr>
            <p:ph type="body" sz="half" idx="1"/>
          </p:nvPr>
        </p:nvSpPr>
        <p:spPr>
          <a:xfrm>
            <a:off x="533400" y="1309688"/>
            <a:ext cx="4041775" cy="4908550"/>
          </a:xfrm>
        </p:spPr>
        <p:txBody>
          <a:bodyPr/>
          <a:lstStyle/>
          <a:p>
            <a:pPr>
              <a:defRPr/>
            </a:pPr>
            <a:r>
              <a:rPr lang="en-US" dirty="0"/>
              <a:t>codec negotiation:</a:t>
            </a:r>
          </a:p>
          <a:p>
            <a:pPr lvl="1">
              <a:defRPr/>
            </a:pPr>
            <a:r>
              <a:rPr lang="en-US" dirty="0"/>
              <a:t>suppose Bob doesn’t have PCM </a:t>
            </a:r>
            <a:r>
              <a:rPr lang="en-US" dirty="0">
                <a:latin typeface="Symbol" charset="2"/>
                <a:cs typeface="Symbol" charset="2"/>
              </a:rPr>
              <a:t>m</a:t>
            </a:r>
            <a:r>
              <a:rPr lang="en-US" dirty="0"/>
              <a:t>law encoder </a:t>
            </a:r>
          </a:p>
          <a:p>
            <a:pPr lvl="1">
              <a:defRPr/>
            </a:pPr>
            <a:r>
              <a:rPr lang="en-US" dirty="0"/>
              <a:t>Bob will instead reply with 606 Not Acceptable Reply, listing his encoders. Alice can then send new INVITE message, advertising different encoder</a:t>
            </a:r>
          </a:p>
        </p:txBody>
      </p:sp>
      <p:sp>
        <p:nvSpPr>
          <p:cNvPr id="369668" name="Rectangle 4"/>
          <p:cNvSpPr>
            <a:spLocks noGrp="1" noChangeArrowheads="1"/>
          </p:cNvSpPr>
          <p:nvPr>
            <p:ph type="body" sz="half" idx="2"/>
          </p:nvPr>
        </p:nvSpPr>
        <p:spPr>
          <a:xfrm>
            <a:off x="4654550" y="1279525"/>
            <a:ext cx="3810000" cy="4908550"/>
          </a:xfrm>
        </p:spPr>
        <p:txBody>
          <a:bodyPr/>
          <a:lstStyle/>
          <a:p>
            <a:pPr>
              <a:defRPr/>
            </a:pPr>
            <a:r>
              <a:rPr lang="en-US" dirty="0"/>
              <a:t>rejecting a call</a:t>
            </a:r>
          </a:p>
          <a:p>
            <a:pPr lvl="1">
              <a:defRPr/>
            </a:pPr>
            <a:r>
              <a:rPr lang="en-US" dirty="0"/>
              <a:t>Bob can reject with replies </a:t>
            </a:r>
            <a:r>
              <a:rPr lang="ja-JP" altLang="en-US" dirty="0">
                <a:latin typeface="Arial"/>
              </a:rPr>
              <a:t>“</a:t>
            </a:r>
            <a:r>
              <a:rPr lang="en-US" dirty="0"/>
              <a:t>busy,</a:t>
            </a:r>
            <a:r>
              <a:rPr lang="ja-JP" altLang="en-US" dirty="0">
                <a:latin typeface="Arial"/>
              </a:rPr>
              <a:t>”</a:t>
            </a:r>
            <a:r>
              <a:rPr lang="en-US" dirty="0"/>
              <a:t> </a:t>
            </a:r>
            <a:r>
              <a:rPr lang="ja-JP" altLang="en-US" dirty="0">
                <a:latin typeface="Arial"/>
              </a:rPr>
              <a:t>“</a:t>
            </a:r>
            <a:r>
              <a:rPr lang="en-US" dirty="0"/>
              <a:t>gone,</a:t>
            </a:r>
            <a:r>
              <a:rPr lang="ja-JP" altLang="en-US" dirty="0">
                <a:latin typeface="Arial"/>
              </a:rPr>
              <a:t>”</a:t>
            </a:r>
            <a:r>
              <a:rPr lang="en-US" dirty="0"/>
              <a:t> </a:t>
            </a:r>
            <a:r>
              <a:rPr lang="ja-JP" altLang="en-US" dirty="0">
                <a:latin typeface="Arial"/>
              </a:rPr>
              <a:t>“</a:t>
            </a:r>
            <a:r>
              <a:rPr lang="en-US" dirty="0"/>
              <a:t>payment required,</a:t>
            </a:r>
            <a:r>
              <a:rPr lang="ja-JP" altLang="en-US" dirty="0">
                <a:latin typeface="Arial"/>
              </a:rPr>
              <a:t>”</a:t>
            </a:r>
            <a:r>
              <a:rPr lang="en-US" dirty="0"/>
              <a:t> </a:t>
            </a:r>
            <a:r>
              <a:rPr lang="ja-JP" altLang="en-US" dirty="0">
                <a:latin typeface="Arial"/>
              </a:rPr>
              <a:t>“</a:t>
            </a:r>
            <a:r>
              <a:rPr lang="en-US" dirty="0"/>
              <a:t>forbidden</a:t>
            </a:r>
            <a:r>
              <a:rPr lang="ja-JP" altLang="en-US" dirty="0">
                <a:latin typeface="Arial"/>
              </a:rPr>
              <a:t>”</a:t>
            </a:r>
            <a:endParaRPr lang="en-US" dirty="0"/>
          </a:p>
          <a:p>
            <a:pPr>
              <a:defRPr/>
            </a:pPr>
            <a:r>
              <a:rPr lang="en-US" dirty="0"/>
              <a:t>media can be sent over RTP or some other protocol</a:t>
            </a:r>
          </a:p>
        </p:txBody>
      </p:sp>
      <p:sp>
        <p:nvSpPr>
          <p:cNvPr id="8" name="Slide Number Placeholder 5"/>
          <p:cNvSpPr>
            <a:spLocks noGrp="1"/>
          </p:cNvSpPr>
          <p:nvPr>
            <p:ph type="sldNum" sz="quarter" idx="12"/>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49</a:t>
            </a:fld>
            <a:endParaRPr lang="en-US" sz="1200" dirty="0">
              <a:latin typeface="Tahoma" charset="0"/>
            </a:endParaRPr>
          </a:p>
        </p:txBody>
      </p:sp>
      <p:sp>
        <p:nvSpPr>
          <p:cNvPr id="9" name="Footer Placeholder 2"/>
          <p:cNvSpPr>
            <a:spLocks noGrp="1"/>
          </p:cNvSpPr>
          <p:nvPr>
            <p:ph type="ftr" sz="quarter" idx="11"/>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3292610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1" name="Rectangle 3"/>
          <p:cNvSpPr>
            <a:spLocks noGrp="1" noChangeArrowheads="1"/>
          </p:cNvSpPr>
          <p:nvPr>
            <p:ph type="body" sz="half" idx="1"/>
          </p:nvPr>
        </p:nvSpPr>
        <p:spPr>
          <a:xfrm>
            <a:off x="385763" y="1339850"/>
            <a:ext cx="3957637" cy="4908550"/>
          </a:xfrm>
        </p:spPr>
        <p:txBody>
          <a:bodyPr/>
          <a:lstStyle/>
          <a:p>
            <a:pPr>
              <a:defRPr/>
            </a:pPr>
            <a:r>
              <a:rPr lang="en-US" sz="2400" dirty="0"/>
              <a:t>video: sequence of images displayed at constant rate</a:t>
            </a:r>
          </a:p>
          <a:p>
            <a:pPr marL="682625" lvl="1" indent="-225425">
              <a:defRPr/>
            </a:pPr>
            <a:r>
              <a:rPr lang="en-US" dirty="0"/>
              <a:t>e.g., 24 images/sec</a:t>
            </a:r>
          </a:p>
          <a:p>
            <a:pPr>
              <a:defRPr/>
            </a:pPr>
            <a:r>
              <a:rPr lang="en-US" sz="2400" dirty="0"/>
              <a:t>digital image: array of pixels</a:t>
            </a:r>
          </a:p>
          <a:p>
            <a:pPr marL="682625" lvl="1" indent="-225425">
              <a:defRPr/>
            </a:pPr>
            <a:r>
              <a:rPr lang="en-US" dirty="0"/>
              <a:t>each pixel represented by bits</a:t>
            </a:r>
          </a:p>
          <a:p>
            <a:pPr>
              <a:defRPr/>
            </a:pPr>
            <a:r>
              <a:rPr lang="en-US" sz="2400" dirty="0"/>
              <a:t>coding: use redundancy </a:t>
            </a:r>
            <a:r>
              <a:rPr lang="en-US" sz="2400" i="1" dirty="0">
                <a:solidFill>
                  <a:srgbClr val="CC0000"/>
                </a:solidFill>
              </a:rPr>
              <a:t>within</a:t>
            </a:r>
            <a:r>
              <a:rPr lang="en-US" sz="2400" dirty="0"/>
              <a:t> and </a:t>
            </a:r>
            <a:r>
              <a:rPr lang="en-US" sz="2400" i="1" dirty="0">
                <a:solidFill>
                  <a:srgbClr val="CC0000"/>
                </a:solidFill>
              </a:rPr>
              <a:t>between</a:t>
            </a:r>
            <a:r>
              <a:rPr lang="en-US" sz="2400" dirty="0">
                <a:solidFill>
                  <a:srgbClr val="CC0000"/>
                </a:solidFill>
              </a:rPr>
              <a:t> </a:t>
            </a:r>
            <a:r>
              <a:rPr lang="en-US" sz="2400" dirty="0"/>
              <a:t>images to decrease # bits used to encode image</a:t>
            </a:r>
          </a:p>
          <a:p>
            <a:pPr marL="682625" lvl="1" indent="-225425">
              <a:defRPr/>
            </a:pPr>
            <a:r>
              <a:rPr lang="en-US" dirty="0"/>
              <a:t>spatial (within image)</a:t>
            </a:r>
          </a:p>
          <a:p>
            <a:pPr marL="682625" lvl="1" indent="-225425">
              <a:defRPr/>
            </a:pPr>
            <a:r>
              <a:rPr lang="en-US" dirty="0"/>
              <a:t>temporal (from one image to next)</a:t>
            </a:r>
          </a:p>
        </p:txBody>
      </p:sp>
      <p:sp>
        <p:nvSpPr>
          <p:cNvPr id="8" name="Rectangle 2"/>
          <p:cNvSpPr>
            <a:spLocks noGrp="1" noChangeArrowheads="1"/>
          </p:cNvSpPr>
          <p:nvPr>
            <p:ph type="title"/>
          </p:nvPr>
        </p:nvSpPr>
        <p:spPr>
          <a:xfrm>
            <a:off x="533400" y="106363"/>
            <a:ext cx="4975225" cy="1143000"/>
          </a:xfrm>
        </p:spPr>
        <p:txBody>
          <a:bodyPr/>
          <a:lstStyle/>
          <a:p>
            <a:pPr>
              <a:defRPr/>
            </a:pPr>
            <a:r>
              <a:rPr lang="en-US" dirty="0">
                <a:latin typeface="Gill Sans MT" charset="0"/>
                <a:cs typeface="+mj-cs"/>
              </a:rPr>
              <a:t>Multimedia: video</a:t>
            </a:r>
          </a:p>
        </p:txBody>
      </p:sp>
      <p:pic>
        <p:nvPicPr>
          <p:cNvPr id="24581" name="Picture 23" descr="underline_base"/>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27050" y="974725"/>
            <a:ext cx="4113213" cy="173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582"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87975" y="1749425"/>
            <a:ext cx="1917700" cy="2171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6" name="Group 15"/>
          <p:cNvGrpSpPr>
            <a:grpSpLocks/>
          </p:cNvGrpSpPr>
          <p:nvPr/>
        </p:nvGrpSpPr>
        <p:grpSpPr bwMode="auto">
          <a:xfrm>
            <a:off x="5345113" y="295275"/>
            <a:ext cx="3275012" cy="1730375"/>
            <a:chOff x="5345311" y="524250"/>
            <a:chExt cx="3274238" cy="1730242"/>
          </a:xfrm>
        </p:grpSpPr>
        <p:sp>
          <p:nvSpPr>
            <p:cNvPr id="24589" name="TextBox 5"/>
            <p:cNvSpPr txBox="1">
              <a:spLocks noChangeArrowheads="1"/>
            </p:cNvSpPr>
            <p:nvPr/>
          </p:nvSpPr>
          <p:spPr bwMode="auto">
            <a:xfrm>
              <a:off x="5345311" y="1789936"/>
              <a:ext cx="204575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solidFill>
                    <a:srgbClr val="CC0000"/>
                  </a:solidFill>
                  <a:latin typeface="Arial Narrow" charset="0"/>
                  <a:cs typeface="Arial Narrow" charset="0"/>
                </a:rPr>
                <a:t>……………………...…</a:t>
              </a:r>
            </a:p>
          </p:txBody>
        </p:sp>
        <p:sp>
          <p:nvSpPr>
            <p:cNvPr id="24590" name="TextBox 8"/>
            <p:cNvSpPr txBox="1">
              <a:spLocks noChangeArrowheads="1"/>
            </p:cNvSpPr>
            <p:nvPr/>
          </p:nvSpPr>
          <p:spPr bwMode="auto">
            <a:xfrm>
              <a:off x="5808125" y="524250"/>
              <a:ext cx="2811424" cy="11695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400" dirty="0">
                  <a:solidFill>
                    <a:srgbClr val="CC0000"/>
                  </a:solidFill>
                  <a:latin typeface="Arial" charset="0"/>
                  <a:cs typeface="Arial" charset="0"/>
                </a:rPr>
                <a:t>spatial coding example: </a:t>
              </a:r>
              <a:r>
                <a:rPr lang="en-US" sz="1400" i="0" dirty="0">
                  <a:latin typeface="Arial" charset="0"/>
                  <a:cs typeface="Arial" charset="0"/>
                </a:rPr>
                <a:t>instead of sending</a:t>
              </a:r>
              <a:r>
                <a:rPr lang="en-US" sz="1400" dirty="0">
                  <a:latin typeface="Arial" charset="0"/>
                  <a:cs typeface="Arial" charset="0"/>
                </a:rPr>
                <a:t> N </a:t>
              </a:r>
              <a:r>
                <a:rPr lang="en-US" sz="1400" i="0" dirty="0">
                  <a:latin typeface="Arial" charset="0"/>
                  <a:cs typeface="Arial" charset="0"/>
                </a:rPr>
                <a:t>values of same color (all purple), send only two values: color  value (</a:t>
              </a:r>
              <a:r>
                <a:rPr lang="en-US" sz="1400" dirty="0">
                  <a:latin typeface="Arial" charset="0"/>
                  <a:cs typeface="Arial" charset="0"/>
                </a:rPr>
                <a:t>purple)  and number of repeated values (</a:t>
              </a:r>
              <a:r>
                <a:rPr lang="en-US" sz="1400" i="0" dirty="0">
                  <a:latin typeface="Arial" charset="0"/>
                  <a:cs typeface="Arial" charset="0"/>
                </a:rPr>
                <a:t>N)</a:t>
              </a:r>
            </a:p>
          </p:txBody>
        </p:sp>
        <p:sp>
          <p:nvSpPr>
            <p:cNvPr id="24591" name="TextBox 13"/>
            <p:cNvSpPr txBox="1">
              <a:spLocks noChangeArrowheads="1"/>
            </p:cNvSpPr>
            <p:nvPr/>
          </p:nvSpPr>
          <p:spPr bwMode="auto">
            <a:xfrm>
              <a:off x="5354771" y="1885160"/>
              <a:ext cx="204575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solidFill>
                    <a:srgbClr val="CC0000"/>
                  </a:solidFill>
                  <a:latin typeface="Arial Narrow" charset="0"/>
                  <a:cs typeface="Arial Narrow" charset="0"/>
                </a:rPr>
                <a:t>……………………...…</a:t>
              </a:r>
            </a:p>
          </p:txBody>
        </p:sp>
        <p:cxnSp>
          <p:nvCxnSpPr>
            <p:cNvPr id="24592" name="Straight Connector 10"/>
            <p:cNvCxnSpPr>
              <a:cxnSpLocks noChangeShapeType="1"/>
            </p:cNvCxnSpPr>
            <p:nvPr/>
          </p:nvCxnSpPr>
          <p:spPr bwMode="auto">
            <a:xfrm flipH="1">
              <a:off x="5565603" y="756253"/>
              <a:ext cx="313958" cy="1155782"/>
            </a:xfrm>
            <a:prstGeom prst="line">
              <a:avLst/>
            </a:prstGeom>
            <a:noFill/>
            <a:ln w="9525">
              <a:solidFill>
                <a:srgbClr val="CC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pic>
        <p:nvPicPr>
          <p:cNvPr id="21" name="Picture 2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81788" y="4100513"/>
            <a:ext cx="1917700" cy="2171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TextBox 17"/>
          <p:cNvSpPr txBox="1">
            <a:spLocks noChangeArrowheads="1"/>
          </p:cNvSpPr>
          <p:nvPr/>
        </p:nvSpPr>
        <p:spPr bwMode="auto">
          <a:xfrm>
            <a:off x="5308600" y="3881438"/>
            <a:ext cx="93345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solidFill>
                  <a:srgbClr val="CC0000"/>
                </a:solidFill>
                <a:latin typeface="Arial" charset="0"/>
                <a:cs typeface="Arial" charset="0"/>
              </a:rPr>
              <a:t>frame</a:t>
            </a:r>
            <a:r>
              <a:rPr lang="en-US" sz="1800" dirty="0">
                <a:solidFill>
                  <a:srgbClr val="CC0000"/>
                </a:solidFill>
                <a:latin typeface="Arial" charset="0"/>
                <a:cs typeface="Arial" charset="0"/>
              </a:rPr>
              <a:t> i</a:t>
            </a:r>
          </a:p>
        </p:txBody>
      </p:sp>
      <p:sp>
        <p:nvSpPr>
          <p:cNvPr id="24" name="TextBox 23"/>
          <p:cNvSpPr txBox="1">
            <a:spLocks noChangeArrowheads="1"/>
          </p:cNvSpPr>
          <p:nvPr/>
        </p:nvSpPr>
        <p:spPr bwMode="auto">
          <a:xfrm>
            <a:off x="6673850" y="6230938"/>
            <a:ext cx="1196975"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solidFill>
                  <a:srgbClr val="CC0000"/>
                </a:solidFill>
                <a:latin typeface="Arial" charset="0"/>
                <a:cs typeface="Arial" charset="0"/>
              </a:rPr>
              <a:t>frame</a:t>
            </a:r>
            <a:r>
              <a:rPr lang="en-US" sz="1800" dirty="0">
                <a:solidFill>
                  <a:srgbClr val="CC0000"/>
                </a:solidFill>
                <a:latin typeface="Arial" charset="0"/>
                <a:cs typeface="Arial" charset="0"/>
              </a:rPr>
              <a:t> i+1</a:t>
            </a:r>
          </a:p>
        </p:txBody>
      </p:sp>
      <p:sp>
        <p:nvSpPr>
          <p:cNvPr id="27" name="TextBox 26"/>
          <p:cNvSpPr txBox="1">
            <a:spLocks noChangeArrowheads="1"/>
          </p:cNvSpPr>
          <p:nvPr/>
        </p:nvSpPr>
        <p:spPr bwMode="auto">
          <a:xfrm>
            <a:off x="4338638" y="4857750"/>
            <a:ext cx="2278062" cy="1169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400" dirty="0">
                <a:solidFill>
                  <a:srgbClr val="CC0000"/>
                </a:solidFill>
                <a:latin typeface="Arial" charset="0"/>
                <a:cs typeface="Arial" charset="0"/>
              </a:rPr>
              <a:t>temporal coding example: </a:t>
            </a:r>
            <a:r>
              <a:rPr lang="en-US" sz="1400" i="0" dirty="0">
                <a:latin typeface="Arial" charset="0"/>
                <a:cs typeface="Arial" charset="0"/>
              </a:rPr>
              <a:t>instead of sending complete frame at i+1, send only differences from frame i</a:t>
            </a:r>
          </a:p>
        </p:txBody>
      </p:sp>
      <p:cxnSp>
        <p:nvCxnSpPr>
          <p:cNvPr id="29" name="Straight Connector 28"/>
          <p:cNvCxnSpPr>
            <a:cxnSpLocks noChangeShapeType="1"/>
          </p:cNvCxnSpPr>
          <p:nvPr/>
        </p:nvCxnSpPr>
        <p:spPr bwMode="auto">
          <a:xfrm>
            <a:off x="6149975" y="4181475"/>
            <a:ext cx="942975" cy="2168525"/>
          </a:xfrm>
          <a:prstGeom prst="line">
            <a:avLst/>
          </a:prstGeom>
          <a:noFill/>
          <a:ln w="9525">
            <a:solidFill>
              <a:srgbClr val="CC0000"/>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9" name="Slide Number Placeholder 5"/>
          <p:cNvSpPr>
            <a:spLocks noGrp="1"/>
          </p:cNvSpPr>
          <p:nvPr>
            <p:ph type="sldNum" sz="quarter" idx="12"/>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5</a:t>
            </a:fld>
            <a:endParaRPr lang="en-US" sz="1200" dirty="0">
              <a:latin typeface="Tahoma" charset="0"/>
            </a:endParaRPr>
          </a:p>
        </p:txBody>
      </p:sp>
      <p:sp>
        <p:nvSpPr>
          <p:cNvPr id="20" name="Footer Placeholder 2"/>
          <p:cNvSpPr>
            <a:spLocks noGrp="1"/>
          </p:cNvSpPr>
          <p:nvPr>
            <p:ph type="ftr" sz="quarter" idx="11"/>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344589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dissolve">
                                      <p:cBhvr>
                                        <p:cTn id="15" dur="500"/>
                                        <p:tgtEl>
                                          <p:spTgt spid="1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dissolve">
                                      <p:cBhvr>
                                        <p:cTn id="18" dur="500"/>
                                        <p:tgtEl>
                                          <p:spTgt spid="2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dissolve">
                                      <p:cBhvr>
                                        <p:cTn id="23" dur="500"/>
                                        <p:tgtEl>
                                          <p:spTgt spid="29"/>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dissolve">
                                      <p:cBhvr>
                                        <p:cTn id="2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4" grpId="0"/>
      <p:bldP spid="2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ChangeArrowheads="1"/>
          </p:cNvSpPr>
          <p:nvPr/>
        </p:nvSpPr>
        <p:spPr bwMode="auto">
          <a:xfrm>
            <a:off x="476250" y="1235075"/>
            <a:ext cx="5278438" cy="3643313"/>
          </a:xfrm>
          <a:prstGeom prst="rect">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370691" name="Rectangle 3"/>
          <p:cNvSpPr>
            <a:spLocks noGrp="1" noChangeArrowheads="1"/>
          </p:cNvSpPr>
          <p:nvPr>
            <p:ph type="title"/>
          </p:nvPr>
        </p:nvSpPr>
        <p:spPr>
          <a:xfrm>
            <a:off x="609600" y="111125"/>
            <a:ext cx="7772400" cy="793750"/>
          </a:xfrm>
        </p:spPr>
        <p:txBody>
          <a:bodyPr/>
          <a:lstStyle/>
          <a:p>
            <a:pPr>
              <a:defRPr/>
            </a:pPr>
            <a:r>
              <a:rPr lang="en-US" dirty="0"/>
              <a:t>Example of SIP message</a:t>
            </a:r>
          </a:p>
        </p:txBody>
      </p:sp>
      <p:sp>
        <p:nvSpPr>
          <p:cNvPr id="370692" name="Rectangle 4"/>
          <p:cNvSpPr>
            <a:spLocks noGrp="1" noChangeArrowheads="1"/>
          </p:cNvSpPr>
          <p:nvPr>
            <p:ph type="body" idx="1"/>
          </p:nvPr>
        </p:nvSpPr>
        <p:spPr>
          <a:xfrm>
            <a:off x="533400" y="1295400"/>
            <a:ext cx="5403850" cy="4800600"/>
          </a:xfrm>
        </p:spPr>
        <p:txBody>
          <a:bodyPr/>
          <a:lstStyle/>
          <a:p>
            <a:pPr>
              <a:buFont typeface="Wingdings" charset="0"/>
              <a:buNone/>
              <a:defRPr/>
            </a:pPr>
            <a:r>
              <a:rPr lang="en-US" sz="2000" dirty="0">
                <a:latin typeface="Courier New" charset="0"/>
              </a:rPr>
              <a:t>INVITE sip:bob@domain.com SIP/2.0</a:t>
            </a:r>
          </a:p>
          <a:p>
            <a:pPr>
              <a:buFont typeface="Wingdings" charset="0"/>
              <a:buNone/>
              <a:defRPr/>
            </a:pPr>
            <a:r>
              <a:rPr lang="en-US" sz="2000" dirty="0">
                <a:latin typeface="Courier New" charset="0"/>
              </a:rPr>
              <a:t>Via: SIP/2.0/UDP 167.180.112.24</a:t>
            </a:r>
          </a:p>
          <a:p>
            <a:pPr>
              <a:buFont typeface="Wingdings" charset="0"/>
              <a:buNone/>
              <a:defRPr/>
            </a:pPr>
            <a:r>
              <a:rPr lang="en-US" sz="2000" dirty="0">
                <a:latin typeface="Courier New" charset="0"/>
              </a:rPr>
              <a:t>From: sip:alice@hereway.com</a:t>
            </a:r>
          </a:p>
          <a:p>
            <a:pPr>
              <a:buFont typeface="Wingdings" charset="0"/>
              <a:buNone/>
              <a:defRPr/>
            </a:pPr>
            <a:r>
              <a:rPr lang="en-US" sz="2000" dirty="0">
                <a:latin typeface="Courier New" charset="0"/>
              </a:rPr>
              <a:t>To: sip:bob@domain.com </a:t>
            </a:r>
          </a:p>
          <a:p>
            <a:pPr>
              <a:buFont typeface="Wingdings" charset="0"/>
              <a:buNone/>
              <a:defRPr/>
            </a:pPr>
            <a:r>
              <a:rPr lang="en-US" sz="2000" dirty="0">
                <a:latin typeface="Courier New" charset="0"/>
              </a:rPr>
              <a:t>Call-ID: a2e3a@pigeon.hereway.com</a:t>
            </a:r>
          </a:p>
          <a:p>
            <a:pPr>
              <a:buFont typeface="Wingdings" charset="0"/>
              <a:buNone/>
              <a:defRPr/>
            </a:pPr>
            <a:r>
              <a:rPr lang="en-US" sz="2000" dirty="0">
                <a:latin typeface="Courier New" charset="0"/>
              </a:rPr>
              <a:t>Content-Type: application/sdp</a:t>
            </a:r>
          </a:p>
          <a:p>
            <a:pPr>
              <a:buFont typeface="Wingdings" charset="0"/>
              <a:buNone/>
              <a:defRPr/>
            </a:pPr>
            <a:r>
              <a:rPr lang="en-US" sz="2000" dirty="0">
                <a:latin typeface="Courier New" charset="0"/>
              </a:rPr>
              <a:t>Content-Length: 885</a:t>
            </a:r>
          </a:p>
          <a:p>
            <a:pPr>
              <a:buFont typeface="Wingdings" charset="0"/>
              <a:buNone/>
              <a:defRPr/>
            </a:pPr>
            <a:endParaRPr lang="en-US" sz="2000" dirty="0">
              <a:latin typeface="Courier New" charset="0"/>
            </a:endParaRPr>
          </a:p>
          <a:p>
            <a:pPr>
              <a:buFont typeface="Wingdings" charset="0"/>
              <a:buNone/>
              <a:defRPr/>
            </a:pPr>
            <a:r>
              <a:rPr lang="en-US" sz="2000" dirty="0">
                <a:latin typeface="Courier New" charset="0"/>
              </a:rPr>
              <a:t>c=IN IP4 167.180.112.24</a:t>
            </a:r>
          </a:p>
          <a:p>
            <a:pPr>
              <a:buFont typeface="Wingdings" charset="0"/>
              <a:buNone/>
              <a:defRPr/>
            </a:pPr>
            <a:r>
              <a:rPr lang="en-US" sz="2000" dirty="0">
                <a:latin typeface="Courier New" charset="0"/>
              </a:rPr>
              <a:t>m=audio 38060 RTP/AVP 0</a:t>
            </a:r>
            <a:endParaRPr lang="en-US" sz="1600" dirty="0">
              <a:latin typeface="Courier New" charset="0"/>
            </a:endParaRPr>
          </a:p>
          <a:p>
            <a:pPr>
              <a:buFont typeface="Wingdings" charset="0"/>
              <a:buNone/>
              <a:defRPr/>
            </a:pPr>
            <a:endParaRPr lang="en-US" sz="2000" dirty="0"/>
          </a:p>
          <a:p>
            <a:pPr>
              <a:buFont typeface="Wingdings" charset="0"/>
              <a:buNone/>
              <a:defRPr/>
            </a:pPr>
            <a:endParaRPr lang="en-US" sz="2000" dirty="0"/>
          </a:p>
          <a:p>
            <a:pPr>
              <a:buFont typeface="Wingdings" charset="0"/>
              <a:buNone/>
              <a:defRPr/>
            </a:pPr>
            <a:r>
              <a:rPr lang="en-US" sz="2000" dirty="0"/>
              <a:t>Notes:</a:t>
            </a:r>
          </a:p>
          <a:p>
            <a:pPr>
              <a:defRPr/>
            </a:pPr>
            <a:r>
              <a:rPr lang="en-US" sz="2000" dirty="0"/>
              <a:t>HTTP message syntax</a:t>
            </a:r>
          </a:p>
          <a:p>
            <a:pPr>
              <a:defRPr/>
            </a:pPr>
            <a:r>
              <a:rPr lang="en-US" sz="2000" dirty="0"/>
              <a:t>sdp = session description protocol</a:t>
            </a:r>
          </a:p>
          <a:p>
            <a:pPr>
              <a:defRPr/>
            </a:pPr>
            <a:r>
              <a:rPr lang="en-US" sz="2000" dirty="0"/>
              <a:t>Call-ID is unique for every call</a:t>
            </a:r>
          </a:p>
        </p:txBody>
      </p:sp>
      <p:sp>
        <p:nvSpPr>
          <p:cNvPr id="370693" name="Text Box 5"/>
          <p:cNvSpPr txBox="1">
            <a:spLocks noChangeArrowheads="1"/>
          </p:cNvSpPr>
          <p:nvPr/>
        </p:nvSpPr>
        <p:spPr bwMode="auto">
          <a:xfrm>
            <a:off x="6215063" y="1255713"/>
            <a:ext cx="184150" cy="366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dirty="0"/>
          </a:p>
        </p:txBody>
      </p:sp>
      <p:sp>
        <p:nvSpPr>
          <p:cNvPr id="370694" name="Text Box 6"/>
          <p:cNvSpPr txBox="1">
            <a:spLocks noChangeArrowheads="1"/>
          </p:cNvSpPr>
          <p:nvPr/>
        </p:nvSpPr>
        <p:spPr bwMode="auto">
          <a:xfrm>
            <a:off x="5999163" y="1546225"/>
            <a:ext cx="3144837" cy="156966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charset="0"/>
                <a:ea typeface="ＭＳ Ｐゴシック" charset="0"/>
              </a:defRPr>
            </a:lvl1pPr>
            <a:lvl2pPr indent="-23177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pPr marL="285750" indent="-285750">
              <a:buClr>
                <a:srgbClr val="000099"/>
              </a:buClr>
              <a:buSzPct val="100000"/>
              <a:buFont typeface="Wingdings" charset="2"/>
              <a:buChar char="§"/>
              <a:defRPr/>
            </a:pPr>
            <a:r>
              <a:rPr lang="en-US" i="0" dirty="0">
                <a:latin typeface="+mn-lt"/>
              </a:rPr>
              <a:t>Here we don</a:t>
            </a:r>
            <a:r>
              <a:rPr lang="ja-JP" altLang="en-US" i="0" dirty="0">
                <a:latin typeface="+mn-lt"/>
              </a:rPr>
              <a:t>’</a:t>
            </a:r>
            <a:r>
              <a:rPr lang="en-US" i="0" dirty="0">
                <a:latin typeface="+mn-lt"/>
              </a:rPr>
              <a:t>t know Bob</a:t>
            </a:r>
            <a:r>
              <a:rPr lang="ja-JP" altLang="en-US" i="0" dirty="0">
                <a:latin typeface="+mn-lt"/>
              </a:rPr>
              <a:t>’</a:t>
            </a:r>
            <a:r>
              <a:rPr lang="en-US" i="0" dirty="0">
                <a:latin typeface="+mn-lt"/>
              </a:rPr>
              <a:t>s IP address</a:t>
            </a:r>
          </a:p>
          <a:p>
            <a:pPr marL="568325" lvl="1" indent="-342900">
              <a:buClr>
                <a:srgbClr val="000099"/>
              </a:buClr>
              <a:buFont typeface="Arial"/>
              <a:buChar char="•"/>
              <a:defRPr/>
            </a:pPr>
            <a:r>
              <a:rPr lang="en-US" i="0" dirty="0">
                <a:latin typeface="+mn-lt"/>
              </a:rPr>
              <a:t>intermediate SIP</a:t>
            </a:r>
            <a:br>
              <a:rPr lang="en-US" i="0" dirty="0">
                <a:latin typeface="+mn-lt"/>
              </a:rPr>
            </a:br>
            <a:r>
              <a:rPr lang="en-US" i="0" dirty="0">
                <a:latin typeface="+mn-lt"/>
              </a:rPr>
              <a:t>servers needed</a:t>
            </a:r>
          </a:p>
        </p:txBody>
      </p:sp>
      <p:sp>
        <p:nvSpPr>
          <p:cNvPr id="370695" name="Text Box 7"/>
          <p:cNvSpPr txBox="1">
            <a:spLocks noChangeArrowheads="1"/>
          </p:cNvSpPr>
          <p:nvPr/>
        </p:nvSpPr>
        <p:spPr bwMode="auto">
          <a:xfrm>
            <a:off x="6018212" y="3055938"/>
            <a:ext cx="3125787" cy="30469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342900" indent="-342900">
              <a:buClr>
                <a:srgbClr val="000099"/>
              </a:buClr>
              <a:buSzPct val="100000"/>
              <a:buFont typeface="Wingdings" charset="2"/>
              <a:buChar char="§"/>
              <a:defRPr/>
            </a:pPr>
            <a:r>
              <a:rPr lang="en-US" sz="2400" i="0" dirty="0">
                <a:latin typeface="+mn-lt"/>
              </a:rPr>
              <a:t> Alice sends, receives SIP messages using SIP default port 506</a:t>
            </a:r>
          </a:p>
          <a:p>
            <a:pPr marL="342900" indent="-342900">
              <a:buClr>
                <a:srgbClr val="000099"/>
              </a:buClr>
              <a:buSzPct val="100000"/>
              <a:buFont typeface="Wingdings" charset="2"/>
              <a:buChar char="§"/>
              <a:defRPr/>
            </a:pPr>
            <a:r>
              <a:rPr lang="en-US" sz="2400" i="0" dirty="0">
                <a:latin typeface="+mn-lt"/>
              </a:rPr>
              <a:t> Alice specifies in header that SIP client sends, receives SIP messages over UDP</a:t>
            </a:r>
          </a:p>
        </p:txBody>
      </p:sp>
      <p:pic>
        <p:nvPicPr>
          <p:cNvPr id="130057" name="Picture 20" descr="underline_base"/>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28650" y="863600"/>
            <a:ext cx="5484813" cy="173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50</a:t>
            </a:fld>
            <a:endParaRPr lang="en-US" sz="1200" dirty="0">
              <a:latin typeface="Tahoma" charset="0"/>
            </a:endParaRPr>
          </a:p>
        </p:txBody>
      </p:sp>
      <p:sp>
        <p:nvSpPr>
          <p:cNvPr id="12"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11771454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a:xfrm>
            <a:off x="533400" y="28575"/>
            <a:ext cx="7772400" cy="1143000"/>
          </a:xfrm>
        </p:spPr>
        <p:txBody>
          <a:bodyPr/>
          <a:lstStyle/>
          <a:p>
            <a:pPr>
              <a:defRPr/>
            </a:pPr>
            <a:r>
              <a:rPr lang="en-US" dirty="0"/>
              <a:t>Name translation, user location</a:t>
            </a:r>
          </a:p>
        </p:txBody>
      </p:sp>
      <p:sp>
        <p:nvSpPr>
          <p:cNvPr id="371715" name="Rectangle 3"/>
          <p:cNvSpPr>
            <a:spLocks noGrp="1" noChangeArrowheads="1"/>
          </p:cNvSpPr>
          <p:nvPr>
            <p:ph type="body" sz="half" idx="1"/>
          </p:nvPr>
        </p:nvSpPr>
        <p:spPr>
          <a:xfrm>
            <a:off x="533400" y="1371600"/>
            <a:ext cx="4160838" cy="4648200"/>
          </a:xfrm>
        </p:spPr>
        <p:txBody>
          <a:bodyPr/>
          <a:lstStyle/>
          <a:p>
            <a:pPr>
              <a:defRPr/>
            </a:pPr>
            <a:r>
              <a:rPr lang="en-US" dirty="0"/>
              <a:t>caller wants to call callee, but only has callee</a:t>
            </a:r>
            <a:r>
              <a:rPr lang="ja-JP" altLang="en-US" dirty="0">
                <a:latin typeface="Arial"/>
              </a:rPr>
              <a:t>’</a:t>
            </a:r>
            <a:r>
              <a:rPr lang="en-US" dirty="0"/>
              <a:t>s name or e-mail address.</a:t>
            </a:r>
          </a:p>
          <a:p>
            <a:pPr>
              <a:defRPr/>
            </a:pPr>
            <a:r>
              <a:rPr lang="en-US" dirty="0"/>
              <a:t>need to get IP address of callee</a:t>
            </a:r>
            <a:r>
              <a:rPr lang="en-US" dirty="0">
                <a:latin typeface="Arial"/>
              </a:rPr>
              <a:t>’</a:t>
            </a:r>
            <a:r>
              <a:rPr lang="en-US" dirty="0"/>
              <a:t>s current host:</a:t>
            </a:r>
            <a:endParaRPr lang="en-US" sz="2400" dirty="0"/>
          </a:p>
          <a:p>
            <a:pPr lvl="1">
              <a:defRPr/>
            </a:pPr>
            <a:r>
              <a:rPr lang="en-US" dirty="0"/>
              <a:t>user moves around</a:t>
            </a:r>
          </a:p>
          <a:p>
            <a:pPr lvl="1">
              <a:defRPr/>
            </a:pPr>
            <a:r>
              <a:rPr lang="en-US" dirty="0"/>
              <a:t>DHCP protocol</a:t>
            </a:r>
          </a:p>
          <a:p>
            <a:pPr lvl="1">
              <a:defRPr/>
            </a:pPr>
            <a:r>
              <a:rPr lang="en-US" dirty="0"/>
              <a:t>user has different IP devices (PC, smartphone, car device)</a:t>
            </a:r>
          </a:p>
          <a:p>
            <a:pPr>
              <a:defRPr/>
            </a:pPr>
            <a:endParaRPr lang="en-US" sz="2400" dirty="0"/>
          </a:p>
        </p:txBody>
      </p:sp>
      <p:sp>
        <p:nvSpPr>
          <p:cNvPr id="371716" name="Rectangle 4"/>
          <p:cNvSpPr>
            <a:spLocks noGrp="1" noChangeArrowheads="1"/>
          </p:cNvSpPr>
          <p:nvPr>
            <p:ph type="body" sz="half" idx="2"/>
          </p:nvPr>
        </p:nvSpPr>
        <p:spPr>
          <a:xfrm>
            <a:off x="4495800" y="1339850"/>
            <a:ext cx="4090988" cy="4908550"/>
          </a:xfrm>
        </p:spPr>
        <p:txBody>
          <a:bodyPr/>
          <a:lstStyle/>
          <a:p>
            <a:pPr>
              <a:defRPr/>
            </a:pPr>
            <a:r>
              <a:rPr lang="en-US" dirty="0"/>
              <a:t>result can be based on:</a:t>
            </a:r>
            <a:endParaRPr lang="en-US" sz="2400" dirty="0"/>
          </a:p>
          <a:p>
            <a:pPr lvl="1">
              <a:defRPr/>
            </a:pPr>
            <a:r>
              <a:rPr lang="en-US" dirty="0"/>
              <a:t> time of day (work, home)</a:t>
            </a:r>
          </a:p>
          <a:p>
            <a:pPr lvl="1">
              <a:defRPr/>
            </a:pPr>
            <a:r>
              <a:rPr lang="en-US" dirty="0"/>
              <a:t>caller (don</a:t>
            </a:r>
            <a:r>
              <a:rPr lang="ja-JP" altLang="en-US" dirty="0">
                <a:latin typeface="Arial"/>
              </a:rPr>
              <a:t>’</a:t>
            </a:r>
            <a:r>
              <a:rPr lang="en-US" dirty="0"/>
              <a:t>t want boss to call you at home)</a:t>
            </a:r>
          </a:p>
          <a:p>
            <a:pPr lvl="1">
              <a:defRPr/>
            </a:pPr>
            <a:r>
              <a:rPr lang="en-US" dirty="0"/>
              <a:t>status of callee (calls sent to voicemail when callee is already talking to someone)</a:t>
            </a:r>
          </a:p>
        </p:txBody>
      </p:sp>
      <p:pic>
        <p:nvPicPr>
          <p:cNvPr id="132102" name="Picture 16"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8" y="854075"/>
            <a:ext cx="7313612" cy="173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Slide Number Placeholder 5"/>
          <p:cNvSpPr>
            <a:spLocks noGrp="1"/>
          </p:cNvSpPr>
          <p:nvPr>
            <p:ph type="sldNum" sz="quarter" idx="12"/>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51</a:t>
            </a:fld>
            <a:endParaRPr lang="en-US" sz="1200" dirty="0">
              <a:latin typeface="Tahoma" charset="0"/>
            </a:endParaRPr>
          </a:p>
        </p:txBody>
      </p:sp>
      <p:sp>
        <p:nvSpPr>
          <p:cNvPr id="9" name="Footer Placeholder 2"/>
          <p:cNvSpPr>
            <a:spLocks noGrp="1"/>
          </p:cNvSpPr>
          <p:nvPr>
            <p:ph type="ftr" sz="quarter" idx="11"/>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10192168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3" name="Rectangle 3"/>
          <p:cNvSpPr>
            <a:spLocks noGrp="1" noChangeArrowheads="1"/>
          </p:cNvSpPr>
          <p:nvPr>
            <p:ph type="title"/>
          </p:nvPr>
        </p:nvSpPr>
        <p:spPr>
          <a:xfrm>
            <a:off x="533400" y="42863"/>
            <a:ext cx="7772400" cy="1143000"/>
          </a:xfrm>
        </p:spPr>
        <p:txBody>
          <a:bodyPr/>
          <a:lstStyle/>
          <a:p>
            <a:pPr>
              <a:defRPr/>
            </a:pPr>
            <a:r>
              <a:rPr lang="en-US" dirty="0"/>
              <a:t>SIP registrar</a:t>
            </a:r>
          </a:p>
        </p:txBody>
      </p:sp>
      <p:sp>
        <p:nvSpPr>
          <p:cNvPr id="373764" name="Rectangle 4"/>
          <p:cNvSpPr>
            <a:spLocks noGrp="1" noChangeArrowheads="1"/>
          </p:cNvSpPr>
          <p:nvPr>
            <p:ph type="body" idx="1"/>
          </p:nvPr>
        </p:nvSpPr>
        <p:spPr>
          <a:xfrm>
            <a:off x="501650" y="3616325"/>
            <a:ext cx="7032625" cy="1893888"/>
          </a:xfrm>
          <a:ln cap="flat">
            <a:solidFill>
              <a:schemeClr val="tx1"/>
            </a:solidFill>
            <a:miter lim="800000"/>
            <a:headEnd/>
            <a:tailEnd/>
          </a:ln>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a:lstStyle/>
          <a:p>
            <a:pPr>
              <a:buFont typeface="Wingdings" charset="0"/>
              <a:buNone/>
              <a:defRPr/>
            </a:pPr>
            <a:r>
              <a:rPr lang="en-US" sz="2000" dirty="0">
                <a:latin typeface="Courier New" charset="0"/>
              </a:rPr>
              <a:t>REGISTER sip:domain.com SIP/2.0</a:t>
            </a:r>
          </a:p>
          <a:p>
            <a:pPr>
              <a:buFont typeface="Wingdings" charset="0"/>
              <a:buNone/>
              <a:defRPr/>
            </a:pPr>
            <a:r>
              <a:rPr lang="en-US" sz="2000" dirty="0">
                <a:latin typeface="Courier New" charset="0"/>
              </a:rPr>
              <a:t>Via: SIP/2.0/UDP 193.64.210.89 </a:t>
            </a:r>
          </a:p>
          <a:p>
            <a:pPr>
              <a:buFont typeface="Wingdings" charset="0"/>
              <a:buNone/>
              <a:defRPr/>
            </a:pPr>
            <a:r>
              <a:rPr lang="en-US" sz="2000" dirty="0">
                <a:latin typeface="Courier New" charset="0"/>
              </a:rPr>
              <a:t>From: sip:bob@domain.com</a:t>
            </a:r>
          </a:p>
          <a:p>
            <a:pPr>
              <a:buFont typeface="Wingdings" charset="0"/>
              <a:buNone/>
              <a:defRPr/>
            </a:pPr>
            <a:r>
              <a:rPr lang="en-US" sz="2000" dirty="0">
                <a:latin typeface="Courier New" charset="0"/>
              </a:rPr>
              <a:t>To: sip:bob@domain.com</a:t>
            </a:r>
          </a:p>
          <a:p>
            <a:pPr>
              <a:buFont typeface="Wingdings" charset="0"/>
              <a:buNone/>
              <a:defRPr/>
            </a:pPr>
            <a:r>
              <a:rPr lang="en-US" sz="2000" dirty="0">
                <a:latin typeface="Courier New" charset="0"/>
              </a:rPr>
              <a:t>Expires: 3600</a:t>
            </a:r>
          </a:p>
        </p:txBody>
      </p:sp>
      <p:sp>
        <p:nvSpPr>
          <p:cNvPr id="373765" name="Rectangle 5"/>
          <p:cNvSpPr>
            <a:spLocks noChangeArrowheads="1"/>
          </p:cNvSpPr>
          <p:nvPr/>
        </p:nvSpPr>
        <p:spPr bwMode="auto">
          <a:xfrm>
            <a:off x="454025" y="1192213"/>
            <a:ext cx="8339138" cy="1419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52425" indent="-352425">
              <a:spcBef>
                <a:spcPct val="20000"/>
              </a:spcBef>
              <a:buClr>
                <a:srgbClr val="000099"/>
              </a:buClr>
              <a:buSzPct val="100000"/>
              <a:buFont typeface="Wingdings" charset="2"/>
              <a:buChar char="§"/>
              <a:defRPr/>
            </a:pPr>
            <a:r>
              <a:rPr lang="en-US" sz="2800" i="0" dirty="0">
                <a:latin typeface="+mn-lt"/>
              </a:rPr>
              <a:t>one function of SIP server: </a:t>
            </a:r>
            <a:r>
              <a:rPr lang="en-US" sz="2800" dirty="0">
                <a:solidFill>
                  <a:srgbClr val="CC0000"/>
                </a:solidFill>
                <a:latin typeface="+mn-lt"/>
              </a:rPr>
              <a:t>registrar</a:t>
            </a:r>
          </a:p>
          <a:p>
            <a:pPr marL="352425" indent="-352425">
              <a:spcBef>
                <a:spcPct val="20000"/>
              </a:spcBef>
              <a:buClr>
                <a:srgbClr val="000099"/>
              </a:buClr>
              <a:buSzPct val="100000"/>
              <a:buFont typeface="Wingdings" charset="2"/>
              <a:buChar char="§"/>
              <a:defRPr/>
            </a:pPr>
            <a:r>
              <a:rPr lang="en-US" sz="2800" i="0" dirty="0">
                <a:latin typeface="+mn-lt"/>
              </a:rPr>
              <a:t>when Bob starts SIP client, client sends SIP REGISTER message to Bob</a:t>
            </a:r>
            <a:r>
              <a:rPr lang="ja-JP" altLang="en-US" sz="2800" i="0" dirty="0">
                <a:latin typeface="+mn-lt"/>
              </a:rPr>
              <a:t>’</a:t>
            </a:r>
            <a:r>
              <a:rPr lang="en-US" sz="2800" i="0" dirty="0">
                <a:latin typeface="+mn-lt"/>
              </a:rPr>
              <a:t>s registrar server</a:t>
            </a:r>
          </a:p>
        </p:txBody>
      </p:sp>
      <p:sp>
        <p:nvSpPr>
          <p:cNvPr id="373766" name="Text Box 6"/>
          <p:cNvSpPr txBox="1">
            <a:spLocks noChangeArrowheads="1"/>
          </p:cNvSpPr>
          <p:nvPr/>
        </p:nvSpPr>
        <p:spPr bwMode="auto">
          <a:xfrm>
            <a:off x="477838" y="2900363"/>
            <a:ext cx="2513012" cy="523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800" dirty="0">
                <a:solidFill>
                  <a:srgbClr val="CC0000"/>
                </a:solidFill>
                <a:latin typeface="+mn-lt"/>
              </a:rPr>
              <a:t>register message:</a:t>
            </a:r>
          </a:p>
        </p:txBody>
      </p:sp>
      <p:pic>
        <p:nvPicPr>
          <p:cNvPr id="134151" name="Picture 24" descr="underline_base"/>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6263" y="901700"/>
            <a:ext cx="2792412" cy="153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52</a:t>
            </a:fld>
            <a:endParaRPr lang="en-US" sz="1200" dirty="0">
              <a:latin typeface="Tahoma" charset="0"/>
            </a:endParaRPr>
          </a:p>
        </p:txBody>
      </p:sp>
      <p:sp>
        <p:nvSpPr>
          <p:cNvPr id="10"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20832629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533400" y="71438"/>
            <a:ext cx="7772400" cy="1143000"/>
          </a:xfrm>
        </p:spPr>
        <p:txBody>
          <a:bodyPr/>
          <a:lstStyle/>
          <a:p>
            <a:pPr>
              <a:defRPr/>
            </a:pPr>
            <a:r>
              <a:rPr lang="en-US" dirty="0"/>
              <a:t>SIP proxy</a:t>
            </a:r>
          </a:p>
        </p:txBody>
      </p:sp>
      <p:sp>
        <p:nvSpPr>
          <p:cNvPr id="385027" name="Rectangle 3"/>
          <p:cNvSpPr>
            <a:spLocks noGrp="1" noChangeArrowheads="1"/>
          </p:cNvSpPr>
          <p:nvPr>
            <p:ph type="body" idx="1"/>
          </p:nvPr>
        </p:nvSpPr>
        <p:spPr>
          <a:xfrm>
            <a:off x="533400" y="1428750"/>
            <a:ext cx="8129588" cy="4648200"/>
          </a:xfrm>
        </p:spPr>
        <p:txBody>
          <a:bodyPr/>
          <a:lstStyle/>
          <a:p>
            <a:pPr>
              <a:defRPr/>
            </a:pPr>
            <a:r>
              <a:rPr lang="en-US" dirty="0"/>
              <a:t>another function of SIP server: </a:t>
            </a:r>
            <a:r>
              <a:rPr lang="en-US" i="1" dirty="0">
                <a:solidFill>
                  <a:srgbClr val="CC0000"/>
                </a:solidFill>
              </a:rPr>
              <a:t>proxy</a:t>
            </a:r>
          </a:p>
          <a:p>
            <a:pPr>
              <a:defRPr/>
            </a:pPr>
            <a:r>
              <a:rPr lang="en-US" dirty="0"/>
              <a:t>Alice sends invite message to her proxy server</a:t>
            </a:r>
          </a:p>
          <a:p>
            <a:pPr lvl="1">
              <a:defRPr/>
            </a:pPr>
            <a:r>
              <a:rPr lang="en-US" dirty="0"/>
              <a:t>contains address sip:bob@domain.com</a:t>
            </a:r>
          </a:p>
          <a:p>
            <a:pPr lvl="1">
              <a:defRPr/>
            </a:pPr>
            <a:r>
              <a:rPr lang="en-US" dirty="0"/>
              <a:t>proxy responsible for routing SIP messages to callee, possibly through multiple proxies</a:t>
            </a:r>
          </a:p>
          <a:p>
            <a:pPr>
              <a:defRPr/>
            </a:pPr>
            <a:r>
              <a:rPr lang="en-US" dirty="0"/>
              <a:t>Bob sends response back through same set of SIP proxies</a:t>
            </a:r>
          </a:p>
          <a:p>
            <a:pPr>
              <a:defRPr/>
            </a:pPr>
            <a:r>
              <a:rPr lang="en-US" dirty="0"/>
              <a:t>proxy returns Bob’s SIP response message to Alice </a:t>
            </a:r>
          </a:p>
          <a:p>
            <a:pPr lvl="1">
              <a:defRPr/>
            </a:pPr>
            <a:r>
              <a:rPr lang="en-US" dirty="0"/>
              <a:t>contains Bob</a:t>
            </a:r>
            <a:r>
              <a:rPr lang="ja-JP" altLang="en-US" dirty="0">
                <a:latin typeface="Arial"/>
              </a:rPr>
              <a:t>’</a:t>
            </a:r>
            <a:r>
              <a:rPr lang="en-US" dirty="0"/>
              <a:t>s IP address</a:t>
            </a:r>
          </a:p>
          <a:p>
            <a:pPr>
              <a:defRPr/>
            </a:pPr>
            <a:r>
              <a:rPr lang="en-US" dirty="0"/>
              <a:t>SIP proxy analogous to local DNS server plus TCP setup</a:t>
            </a:r>
          </a:p>
        </p:txBody>
      </p:sp>
      <p:pic>
        <p:nvPicPr>
          <p:cNvPr id="136197" name="Picture 24" descr="underline_base"/>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6263" y="901700"/>
            <a:ext cx="2378075" cy="225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53</a:t>
            </a:fld>
            <a:endParaRPr lang="en-US" sz="1200" dirty="0">
              <a:latin typeface="Tahoma" charset="0"/>
            </a:endParaRPr>
          </a:p>
        </p:txBody>
      </p:sp>
      <p:sp>
        <p:nvSpPr>
          <p:cNvPr id="8"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29615870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361950" y="228600"/>
            <a:ext cx="8470900" cy="871538"/>
          </a:xfrm>
        </p:spPr>
        <p:txBody>
          <a:bodyPr/>
          <a:lstStyle/>
          <a:p>
            <a:pPr>
              <a:defRPr/>
            </a:pPr>
            <a:r>
              <a:rPr lang="en-US" sz="4000" dirty="0"/>
              <a:t>SIP example: </a:t>
            </a:r>
            <a:r>
              <a:rPr lang="en-US" sz="2400" dirty="0"/>
              <a:t>jim@umass.edu </a:t>
            </a:r>
            <a:r>
              <a:rPr lang="en-US" sz="3600" dirty="0"/>
              <a:t>calls</a:t>
            </a:r>
            <a:r>
              <a:rPr lang="en-US" sz="2400" dirty="0"/>
              <a:t> keith@poly.edu</a:t>
            </a:r>
            <a:endParaRPr lang="en-US" sz="4000" dirty="0"/>
          </a:p>
        </p:txBody>
      </p:sp>
      <p:pic>
        <p:nvPicPr>
          <p:cNvPr id="138244" name="Picture 15"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188" y="939800"/>
            <a:ext cx="7769225" cy="173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38245" name="Group 542"/>
          <p:cNvGrpSpPr>
            <a:grpSpLocks/>
          </p:cNvGrpSpPr>
          <p:nvPr/>
        </p:nvGrpSpPr>
        <p:grpSpPr bwMode="auto">
          <a:xfrm>
            <a:off x="1754188" y="5011738"/>
            <a:ext cx="963612" cy="835025"/>
            <a:chOff x="-44" y="1473"/>
            <a:chExt cx="981" cy="1105"/>
          </a:xfrm>
        </p:grpSpPr>
        <p:pic>
          <p:nvPicPr>
            <p:cNvPr id="138403" name="Picture 529" descr="desktop_computer_stylized_mediu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8404" name="Freeform 53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38246" name="Group 249"/>
          <p:cNvGrpSpPr>
            <a:grpSpLocks/>
          </p:cNvGrpSpPr>
          <p:nvPr/>
        </p:nvGrpSpPr>
        <p:grpSpPr bwMode="auto">
          <a:xfrm>
            <a:off x="4181475" y="1455738"/>
            <a:ext cx="363538" cy="687387"/>
            <a:chOff x="4140" y="429"/>
            <a:chExt cx="1425" cy="2396"/>
          </a:xfrm>
        </p:grpSpPr>
        <p:sp>
          <p:nvSpPr>
            <p:cNvPr id="138371" name="Freeform 250"/>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52" name="Rectangle 251"/>
            <p:cNvSpPr>
              <a:spLocks noChangeArrowheads="1"/>
            </p:cNvSpPr>
            <p:nvPr/>
          </p:nvSpPr>
          <p:spPr bwMode="auto">
            <a:xfrm>
              <a:off x="4202" y="429"/>
              <a:ext cx="1052"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38373" name="Freeform 252"/>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38374" name="Freeform 253"/>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55" name="Rectangle 254"/>
            <p:cNvSpPr>
              <a:spLocks noChangeArrowheads="1"/>
            </p:cNvSpPr>
            <p:nvPr/>
          </p:nvSpPr>
          <p:spPr bwMode="auto">
            <a:xfrm>
              <a:off x="4215" y="695"/>
              <a:ext cx="591"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138376" name="Group 255"/>
            <p:cNvGrpSpPr>
              <a:grpSpLocks/>
            </p:cNvGrpSpPr>
            <p:nvPr/>
          </p:nvGrpSpPr>
          <p:grpSpPr bwMode="auto">
            <a:xfrm>
              <a:off x="4749" y="668"/>
              <a:ext cx="581" cy="145"/>
              <a:chOff x="614" y="2568"/>
              <a:chExt cx="725" cy="139"/>
            </a:xfrm>
          </p:grpSpPr>
          <p:sp>
            <p:nvSpPr>
              <p:cNvPr id="181" name="AutoShape 256"/>
              <p:cNvSpPr>
                <a:spLocks noChangeArrowheads="1"/>
              </p:cNvSpPr>
              <p:nvPr/>
            </p:nvSpPr>
            <p:spPr bwMode="auto">
              <a:xfrm>
                <a:off x="615" y="2567"/>
                <a:ext cx="722"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82" name="AutoShape 257"/>
              <p:cNvSpPr>
                <a:spLocks noChangeArrowheads="1"/>
              </p:cNvSpPr>
              <p:nvPr/>
            </p:nvSpPr>
            <p:spPr bwMode="auto">
              <a:xfrm>
                <a:off x="631" y="2583"/>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157" name="Rectangle 258"/>
            <p:cNvSpPr>
              <a:spLocks noChangeArrowheads="1"/>
            </p:cNvSpPr>
            <p:nvPr/>
          </p:nvSpPr>
          <p:spPr bwMode="auto">
            <a:xfrm>
              <a:off x="4227" y="1021"/>
              <a:ext cx="591"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138378" name="Group 259"/>
            <p:cNvGrpSpPr>
              <a:grpSpLocks/>
            </p:cNvGrpSpPr>
            <p:nvPr/>
          </p:nvGrpSpPr>
          <p:grpSpPr bwMode="auto">
            <a:xfrm>
              <a:off x="4747" y="994"/>
              <a:ext cx="581" cy="134"/>
              <a:chOff x="614" y="2568"/>
              <a:chExt cx="725" cy="139"/>
            </a:xfrm>
          </p:grpSpPr>
          <p:sp>
            <p:nvSpPr>
              <p:cNvPr id="179" name="AutoShape 260"/>
              <p:cNvSpPr>
                <a:spLocks noChangeArrowheads="1"/>
              </p:cNvSpPr>
              <p:nvPr/>
            </p:nvSpPr>
            <p:spPr bwMode="auto">
              <a:xfrm>
                <a:off x="618" y="2567"/>
                <a:ext cx="722"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80" name="AutoShape 261"/>
              <p:cNvSpPr>
                <a:spLocks noChangeArrowheads="1"/>
              </p:cNvSpPr>
              <p:nvPr/>
            </p:nvSpPr>
            <p:spPr bwMode="auto">
              <a:xfrm>
                <a:off x="633" y="2585"/>
                <a:ext cx="691"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159" name="Rectangle 262"/>
            <p:cNvSpPr>
              <a:spLocks noChangeArrowheads="1"/>
            </p:cNvSpPr>
            <p:nvPr/>
          </p:nvSpPr>
          <p:spPr bwMode="auto">
            <a:xfrm>
              <a:off x="4215" y="1359"/>
              <a:ext cx="597"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60" name="Rectangle 263"/>
            <p:cNvSpPr>
              <a:spLocks noChangeArrowheads="1"/>
            </p:cNvSpPr>
            <p:nvPr/>
          </p:nvSpPr>
          <p:spPr bwMode="auto">
            <a:xfrm>
              <a:off x="4227" y="1657"/>
              <a:ext cx="597"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138381" name="Group 264"/>
            <p:cNvGrpSpPr>
              <a:grpSpLocks/>
            </p:cNvGrpSpPr>
            <p:nvPr/>
          </p:nvGrpSpPr>
          <p:grpSpPr bwMode="auto">
            <a:xfrm>
              <a:off x="4735" y="1627"/>
              <a:ext cx="582" cy="151"/>
              <a:chOff x="614" y="2568"/>
              <a:chExt cx="725" cy="139"/>
            </a:xfrm>
          </p:grpSpPr>
          <p:sp>
            <p:nvSpPr>
              <p:cNvPr id="177" name="AutoShape 265"/>
              <p:cNvSpPr>
                <a:spLocks noChangeArrowheads="1"/>
              </p:cNvSpPr>
              <p:nvPr/>
            </p:nvSpPr>
            <p:spPr bwMode="auto">
              <a:xfrm>
                <a:off x="617" y="2571"/>
                <a:ext cx="713"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78" name="AutoShape 266"/>
              <p:cNvSpPr>
                <a:spLocks noChangeArrowheads="1"/>
              </p:cNvSpPr>
              <p:nvPr/>
            </p:nvSpPr>
            <p:spPr bwMode="auto">
              <a:xfrm>
                <a:off x="632" y="2586"/>
                <a:ext cx="682"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138382" name="Freeform 267"/>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138383" name="Group 268"/>
            <p:cNvGrpSpPr>
              <a:grpSpLocks/>
            </p:cNvGrpSpPr>
            <p:nvPr/>
          </p:nvGrpSpPr>
          <p:grpSpPr bwMode="auto">
            <a:xfrm>
              <a:off x="4739" y="1327"/>
              <a:ext cx="582" cy="139"/>
              <a:chOff x="614" y="2568"/>
              <a:chExt cx="725" cy="139"/>
            </a:xfrm>
          </p:grpSpPr>
          <p:sp>
            <p:nvSpPr>
              <p:cNvPr id="175" name="AutoShape 269"/>
              <p:cNvSpPr>
                <a:spLocks noChangeArrowheads="1"/>
              </p:cNvSpPr>
              <p:nvPr/>
            </p:nvSpPr>
            <p:spPr bwMode="auto">
              <a:xfrm>
                <a:off x="612" y="2566"/>
                <a:ext cx="729"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76" name="AutoShape 270"/>
              <p:cNvSpPr>
                <a:spLocks noChangeArrowheads="1"/>
              </p:cNvSpPr>
              <p:nvPr/>
            </p:nvSpPr>
            <p:spPr bwMode="auto">
              <a:xfrm>
                <a:off x="627" y="2583"/>
                <a:ext cx="698"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164" name="Rectangle 271"/>
            <p:cNvSpPr>
              <a:spLocks noChangeArrowheads="1"/>
            </p:cNvSpPr>
            <p:nvPr/>
          </p:nvSpPr>
          <p:spPr bwMode="auto">
            <a:xfrm>
              <a:off x="5248"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38385" name="Freeform 272"/>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38386" name="Freeform 273"/>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67" name="Oval 274"/>
            <p:cNvSpPr>
              <a:spLocks noChangeArrowheads="1"/>
            </p:cNvSpPr>
            <p:nvPr/>
          </p:nvSpPr>
          <p:spPr bwMode="auto">
            <a:xfrm>
              <a:off x="5515" y="2615"/>
              <a:ext cx="50" cy="94"/>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38388" name="Freeform 275"/>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69" name="AutoShape 276"/>
            <p:cNvSpPr>
              <a:spLocks noChangeArrowheads="1"/>
            </p:cNvSpPr>
            <p:nvPr/>
          </p:nvSpPr>
          <p:spPr bwMode="auto">
            <a:xfrm>
              <a:off x="4140" y="2681"/>
              <a:ext cx="1201"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70" name="AutoShape 277"/>
            <p:cNvSpPr>
              <a:spLocks noChangeArrowheads="1"/>
            </p:cNvSpPr>
            <p:nvPr/>
          </p:nvSpPr>
          <p:spPr bwMode="auto">
            <a:xfrm>
              <a:off x="4202" y="2709"/>
              <a:ext cx="1077"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71" name="Oval 278"/>
            <p:cNvSpPr>
              <a:spLocks noChangeArrowheads="1"/>
            </p:cNvSpPr>
            <p:nvPr/>
          </p:nvSpPr>
          <p:spPr bwMode="auto">
            <a:xfrm>
              <a:off x="4308" y="2382"/>
              <a:ext cx="162"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72" name="Oval 279"/>
            <p:cNvSpPr>
              <a:spLocks noChangeArrowheads="1"/>
            </p:cNvSpPr>
            <p:nvPr/>
          </p:nvSpPr>
          <p:spPr bwMode="auto">
            <a:xfrm>
              <a:off x="4488" y="2382"/>
              <a:ext cx="156" cy="144"/>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Arial" charset="0"/>
              </a:endParaRPr>
            </a:p>
          </p:txBody>
        </p:sp>
        <p:sp>
          <p:nvSpPr>
            <p:cNvPr id="173" name="Oval 280"/>
            <p:cNvSpPr>
              <a:spLocks noChangeArrowheads="1"/>
            </p:cNvSpPr>
            <p:nvPr/>
          </p:nvSpPr>
          <p:spPr bwMode="auto">
            <a:xfrm>
              <a:off x="4663" y="2382"/>
              <a:ext cx="156" cy="13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74" name="Rectangle 281"/>
            <p:cNvSpPr>
              <a:spLocks noChangeArrowheads="1"/>
            </p:cNvSpPr>
            <p:nvPr/>
          </p:nvSpPr>
          <p:spPr bwMode="auto">
            <a:xfrm>
              <a:off x="5061" y="1835"/>
              <a:ext cx="87" cy="764"/>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grpSp>
        <p:nvGrpSpPr>
          <p:cNvPr id="61456" name="Group 61455"/>
          <p:cNvGrpSpPr>
            <a:grpSpLocks/>
          </p:cNvGrpSpPr>
          <p:nvPr/>
        </p:nvGrpSpPr>
        <p:grpSpPr bwMode="auto">
          <a:xfrm>
            <a:off x="349250" y="3860800"/>
            <a:ext cx="2168525" cy="1147763"/>
            <a:chOff x="349470" y="3860317"/>
            <a:chExt cx="2167676" cy="1148075"/>
          </a:xfrm>
        </p:grpSpPr>
        <p:cxnSp>
          <p:nvCxnSpPr>
            <p:cNvPr id="138366" name="Straight Arrow Connector 44"/>
            <p:cNvCxnSpPr>
              <a:cxnSpLocks noChangeShapeType="1"/>
            </p:cNvCxnSpPr>
            <p:nvPr/>
          </p:nvCxnSpPr>
          <p:spPr bwMode="auto">
            <a:xfrm flipH="1" flipV="1">
              <a:off x="2368949" y="3938223"/>
              <a:ext cx="14270" cy="1070169"/>
            </a:xfrm>
            <a:prstGeom prst="straightConnector1">
              <a:avLst/>
            </a:prstGeom>
            <a:noFill/>
            <a:ln w="25400">
              <a:solidFill>
                <a:schemeClr val="tx1"/>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138367" name="Group 61441"/>
            <p:cNvGrpSpPr>
              <a:grpSpLocks/>
            </p:cNvGrpSpPr>
            <p:nvPr/>
          </p:nvGrpSpPr>
          <p:grpSpPr bwMode="auto">
            <a:xfrm>
              <a:off x="2199635" y="4437382"/>
              <a:ext cx="317511" cy="369332"/>
              <a:chOff x="7454630" y="3313376"/>
              <a:chExt cx="317511" cy="369332"/>
            </a:xfrm>
          </p:grpSpPr>
          <p:sp>
            <p:nvSpPr>
              <p:cNvPr id="138369" name="Oval 61440"/>
              <p:cNvSpPr>
                <a:spLocks noChangeArrowheads="1"/>
              </p:cNvSpPr>
              <p:nvPr/>
            </p:nvSpPr>
            <p:spPr bwMode="auto">
              <a:xfrm>
                <a:off x="7468434" y="3354794"/>
                <a:ext cx="303707" cy="303707"/>
              </a:xfrm>
              <a:prstGeom prst="ellipse">
                <a:avLst/>
              </a:prstGeom>
              <a:solidFill>
                <a:schemeClr val="bg1"/>
              </a:solidFill>
              <a:ln w="15875">
                <a:solidFill>
                  <a:schemeClr val="tx1"/>
                </a:solidFill>
                <a:round/>
                <a:headEnd/>
                <a:tailEnd/>
              </a:ln>
            </p:spPr>
            <p:txBody>
              <a:bodyPr wrap="none"/>
              <a:lstStyle/>
              <a:p>
                <a:endParaRPr lang="en-US" dirty="0"/>
              </a:p>
            </p:txBody>
          </p:sp>
          <p:sp>
            <p:nvSpPr>
              <p:cNvPr id="138370" name="TextBox 61439"/>
              <p:cNvSpPr txBox="1">
                <a:spLocks noChangeArrowheads="1"/>
              </p:cNvSpPr>
              <p:nvPr/>
            </p:nvSpPr>
            <p:spPr bwMode="auto">
              <a:xfrm>
                <a:off x="7454630" y="3313376"/>
                <a:ext cx="31304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Arial" charset="0"/>
                    <a:cs typeface="Arial" charset="0"/>
                  </a:rPr>
                  <a:t>1</a:t>
                </a:r>
              </a:p>
            </p:txBody>
          </p:sp>
        </p:grpSp>
        <p:sp>
          <p:nvSpPr>
            <p:cNvPr id="138368" name="TextBox 61442"/>
            <p:cNvSpPr txBox="1">
              <a:spLocks noChangeArrowheads="1"/>
            </p:cNvSpPr>
            <p:nvPr/>
          </p:nvSpPr>
          <p:spPr bwMode="auto">
            <a:xfrm>
              <a:off x="349470" y="3860317"/>
              <a:ext cx="2133644"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Arial Narrow" charset="0"/>
                  <a:cs typeface="Arial Narrow" charset="0"/>
                </a:rPr>
                <a:t>1. Jim sends INVITE</a:t>
              </a:r>
              <a:br>
                <a:rPr lang="en-US" sz="1800" i="0" dirty="0">
                  <a:latin typeface="Arial Narrow" charset="0"/>
                  <a:cs typeface="Arial Narrow" charset="0"/>
                </a:rPr>
              </a:br>
              <a:r>
                <a:rPr lang="en-US" sz="1800" i="0" dirty="0">
                  <a:latin typeface="Arial Narrow" charset="0"/>
                  <a:cs typeface="Arial Narrow" charset="0"/>
                </a:rPr>
                <a:t>message to UMass SIP proxy. </a:t>
              </a:r>
            </a:p>
          </p:txBody>
        </p:sp>
      </p:grpSp>
      <p:grpSp>
        <p:nvGrpSpPr>
          <p:cNvPr id="138248" name="Group 249"/>
          <p:cNvGrpSpPr>
            <a:grpSpLocks/>
          </p:cNvGrpSpPr>
          <p:nvPr/>
        </p:nvGrpSpPr>
        <p:grpSpPr bwMode="auto">
          <a:xfrm>
            <a:off x="2349500" y="3163888"/>
            <a:ext cx="363538" cy="687387"/>
            <a:chOff x="4140" y="429"/>
            <a:chExt cx="1425" cy="2396"/>
          </a:xfrm>
        </p:grpSpPr>
        <p:sp>
          <p:nvSpPr>
            <p:cNvPr id="138334" name="Freeform 250"/>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22" name="Rectangle 251"/>
            <p:cNvSpPr>
              <a:spLocks noChangeArrowheads="1"/>
            </p:cNvSpPr>
            <p:nvPr/>
          </p:nvSpPr>
          <p:spPr bwMode="auto">
            <a:xfrm>
              <a:off x="4202" y="429"/>
              <a:ext cx="1052"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38336" name="Freeform 252"/>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38337" name="Freeform 253"/>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29" name="Rectangle 254"/>
            <p:cNvSpPr>
              <a:spLocks noChangeArrowheads="1"/>
            </p:cNvSpPr>
            <p:nvPr/>
          </p:nvSpPr>
          <p:spPr bwMode="auto">
            <a:xfrm>
              <a:off x="4215" y="695"/>
              <a:ext cx="591"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138339" name="Group 255"/>
            <p:cNvGrpSpPr>
              <a:grpSpLocks/>
            </p:cNvGrpSpPr>
            <p:nvPr/>
          </p:nvGrpSpPr>
          <p:grpSpPr bwMode="auto">
            <a:xfrm>
              <a:off x="4749" y="668"/>
              <a:ext cx="581" cy="145"/>
              <a:chOff x="614" y="2568"/>
              <a:chExt cx="725" cy="139"/>
            </a:xfrm>
          </p:grpSpPr>
          <p:sp>
            <p:nvSpPr>
              <p:cNvPr id="259" name="AutoShape 256"/>
              <p:cNvSpPr>
                <a:spLocks noChangeArrowheads="1"/>
              </p:cNvSpPr>
              <p:nvPr/>
            </p:nvSpPr>
            <p:spPr bwMode="auto">
              <a:xfrm>
                <a:off x="615" y="2567"/>
                <a:ext cx="722"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260" name="AutoShape 257"/>
              <p:cNvSpPr>
                <a:spLocks noChangeArrowheads="1"/>
              </p:cNvSpPr>
              <p:nvPr/>
            </p:nvSpPr>
            <p:spPr bwMode="auto">
              <a:xfrm>
                <a:off x="631" y="2583"/>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234" name="Rectangle 258"/>
            <p:cNvSpPr>
              <a:spLocks noChangeArrowheads="1"/>
            </p:cNvSpPr>
            <p:nvPr/>
          </p:nvSpPr>
          <p:spPr bwMode="auto">
            <a:xfrm>
              <a:off x="4227" y="1021"/>
              <a:ext cx="591"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138341" name="Group 259"/>
            <p:cNvGrpSpPr>
              <a:grpSpLocks/>
            </p:cNvGrpSpPr>
            <p:nvPr/>
          </p:nvGrpSpPr>
          <p:grpSpPr bwMode="auto">
            <a:xfrm>
              <a:off x="4747" y="994"/>
              <a:ext cx="581" cy="134"/>
              <a:chOff x="614" y="2568"/>
              <a:chExt cx="725" cy="139"/>
            </a:xfrm>
          </p:grpSpPr>
          <p:sp>
            <p:nvSpPr>
              <p:cNvPr id="257" name="AutoShape 260"/>
              <p:cNvSpPr>
                <a:spLocks noChangeArrowheads="1"/>
              </p:cNvSpPr>
              <p:nvPr/>
            </p:nvSpPr>
            <p:spPr bwMode="auto">
              <a:xfrm>
                <a:off x="618" y="2567"/>
                <a:ext cx="722"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258" name="AutoShape 261"/>
              <p:cNvSpPr>
                <a:spLocks noChangeArrowheads="1"/>
              </p:cNvSpPr>
              <p:nvPr/>
            </p:nvSpPr>
            <p:spPr bwMode="auto">
              <a:xfrm>
                <a:off x="633" y="2585"/>
                <a:ext cx="691"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237" name="Rectangle 262"/>
            <p:cNvSpPr>
              <a:spLocks noChangeArrowheads="1"/>
            </p:cNvSpPr>
            <p:nvPr/>
          </p:nvSpPr>
          <p:spPr bwMode="auto">
            <a:xfrm>
              <a:off x="4215" y="1359"/>
              <a:ext cx="597"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238" name="Rectangle 263"/>
            <p:cNvSpPr>
              <a:spLocks noChangeArrowheads="1"/>
            </p:cNvSpPr>
            <p:nvPr/>
          </p:nvSpPr>
          <p:spPr bwMode="auto">
            <a:xfrm>
              <a:off x="4227" y="1657"/>
              <a:ext cx="597"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138344" name="Group 264"/>
            <p:cNvGrpSpPr>
              <a:grpSpLocks/>
            </p:cNvGrpSpPr>
            <p:nvPr/>
          </p:nvGrpSpPr>
          <p:grpSpPr bwMode="auto">
            <a:xfrm>
              <a:off x="4735" y="1627"/>
              <a:ext cx="582" cy="151"/>
              <a:chOff x="614" y="2568"/>
              <a:chExt cx="725" cy="139"/>
            </a:xfrm>
          </p:grpSpPr>
          <p:sp>
            <p:nvSpPr>
              <p:cNvPr id="255" name="AutoShape 265"/>
              <p:cNvSpPr>
                <a:spLocks noChangeArrowheads="1"/>
              </p:cNvSpPr>
              <p:nvPr/>
            </p:nvSpPr>
            <p:spPr bwMode="auto">
              <a:xfrm>
                <a:off x="617" y="2571"/>
                <a:ext cx="713"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256" name="AutoShape 266"/>
              <p:cNvSpPr>
                <a:spLocks noChangeArrowheads="1"/>
              </p:cNvSpPr>
              <p:nvPr/>
            </p:nvSpPr>
            <p:spPr bwMode="auto">
              <a:xfrm>
                <a:off x="632" y="2586"/>
                <a:ext cx="682"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138345" name="Freeform 267"/>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138346" name="Group 268"/>
            <p:cNvGrpSpPr>
              <a:grpSpLocks/>
            </p:cNvGrpSpPr>
            <p:nvPr/>
          </p:nvGrpSpPr>
          <p:grpSpPr bwMode="auto">
            <a:xfrm>
              <a:off x="4739" y="1327"/>
              <a:ext cx="582" cy="139"/>
              <a:chOff x="614" y="2568"/>
              <a:chExt cx="725" cy="139"/>
            </a:xfrm>
          </p:grpSpPr>
          <p:sp>
            <p:nvSpPr>
              <p:cNvPr id="253" name="AutoShape 269"/>
              <p:cNvSpPr>
                <a:spLocks noChangeArrowheads="1"/>
              </p:cNvSpPr>
              <p:nvPr/>
            </p:nvSpPr>
            <p:spPr bwMode="auto">
              <a:xfrm>
                <a:off x="612" y="2566"/>
                <a:ext cx="729"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254" name="AutoShape 270"/>
              <p:cNvSpPr>
                <a:spLocks noChangeArrowheads="1"/>
              </p:cNvSpPr>
              <p:nvPr/>
            </p:nvSpPr>
            <p:spPr bwMode="auto">
              <a:xfrm>
                <a:off x="627" y="2583"/>
                <a:ext cx="698"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242" name="Rectangle 271"/>
            <p:cNvSpPr>
              <a:spLocks noChangeArrowheads="1"/>
            </p:cNvSpPr>
            <p:nvPr/>
          </p:nvSpPr>
          <p:spPr bwMode="auto">
            <a:xfrm>
              <a:off x="5248"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38348" name="Freeform 272"/>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38349" name="Freeform 273"/>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45" name="Oval 274"/>
            <p:cNvSpPr>
              <a:spLocks noChangeArrowheads="1"/>
            </p:cNvSpPr>
            <p:nvPr/>
          </p:nvSpPr>
          <p:spPr bwMode="auto">
            <a:xfrm>
              <a:off x="5515" y="2615"/>
              <a:ext cx="50" cy="94"/>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38351" name="Freeform 275"/>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47" name="AutoShape 276"/>
            <p:cNvSpPr>
              <a:spLocks noChangeArrowheads="1"/>
            </p:cNvSpPr>
            <p:nvPr/>
          </p:nvSpPr>
          <p:spPr bwMode="auto">
            <a:xfrm>
              <a:off x="4140" y="2681"/>
              <a:ext cx="1201"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248" name="AutoShape 277"/>
            <p:cNvSpPr>
              <a:spLocks noChangeArrowheads="1"/>
            </p:cNvSpPr>
            <p:nvPr/>
          </p:nvSpPr>
          <p:spPr bwMode="auto">
            <a:xfrm>
              <a:off x="4202" y="2709"/>
              <a:ext cx="1077"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249" name="Oval 278"/>
            <p:cNvSpPr>
              <a:spLocks noChangeArrowheads="1"/>
            </p:cNvSpPr>
            <p:nvPr/>
          </p:nvSpPr>
          <p:spPr bwMode="auto">
            <a:xfrm>
              <a:off x="4308" y="2382"/>
              <a:ext cx="162"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250" name="Oval 279"/>
            <p:cNvSpPr>
              <a:spLocks noChangeArrowheads="1"/>
            </p:cNvSpPr>
            <p:nvPr/>
          </p:nvSpPr>
          <p:spPr bwMode="auto">
            <a:xfrm>
              <a:off x="4488" y="2382"/>
              <a:ext cx="156" cy="144"/>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Arial" charset="0"/>
              </a:endParaRPr>
            </a:p>
          </p:txBody>
        </p:sp>
        <p:sp>
          <p:nvSpPr>
            <p:cNvPr id="251" name="Oval 280"/>
            <p:cNvSpPr>
              <a:spLocks noChangeArrowheads="1"/>
            </p:cNvSpPr>
            <p:nvPr/>
          </p:nvSpPr>
          <p:spPr bwMode="auto">
            <a:xfrm>
              <a:off x="4663" y="2382"/>
              <a:ext cx="156" cy="13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252" name="Rectangle 281"/>
            <p:cNvSpPr>
              <a:spLocks noChangeArrowheads="1"/>
            </p:cNvSpPr>
            <p:nvPr/>
          </p:nvSpPr>
          <p:spPr bwMode="auto">
            <a:xfrm>
              <a:off x="5061" y="1835"/>
              <a:ext cx="87" cy="764"/>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grpSp>
        <p:nvGrpSpPr>
          <p:cNvPr id="138249" name="Group 249"/>
          <p:cNvGrpSpPr>
            <a:grpSpLocks/>
          </p:cNvGrpSpPr>
          <p:nvPr/>
        </p:nvGrpSpPr>
        <p:grpSpPr bwMode="auto">
          <a:xfrm>
            <a:off x="6740525" y="3116263"/>
            <a:ext cx="363538" cy="687387"/>
            <a:chOff x="4140" y="429"/>
            <a:chExt cx="1425" cy="2396"/>
          </a:xfrm>
        </p:grpSpPr>
        <p:sp>
          <p:nvSpPr>
            <p:cNvPr id="138302" name="Freeform 250"/>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63" name="Rectangle 251"/>
            <p:cNvSpPr>
              <a:spLocks noChangeArrowheads="1"/>
            </p:cNvSpPr>
            <p:nvPr/>
          </p:nvSpPr>
          <p:spPr bwMode="auto">
            <a:xfrm>
              <a:off x="4202" y="429"/>
              <a:ext cx="1052"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38304" name="Freeform 252"/>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38305" name="Freeform 253"/>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66" name="Rectangle 254"/>
            <p:cNvSpPr>
              <a:spLocks noChangeArrowheads="1"/>
            </p:cNvSpPr>
            <p:nvPr/>
          </p:nvSpPr>
          <p:spPr bwMode="auto">
            <a:xfrm>
              <a:off x="4215" y="695"/>
              <a:ext cx="591"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138307" name="Group 255"/>
            <p:cNvGrpSpPr>
              <a:grpSpLocks/>
            </p:cNvGrpSpPr>
            <p:nvPr/>
          </p:nvGrpSpPr>
          <p:grpSpPr bwMode="auto">
            <a:xfrm>
              <a:off x="4749" y="668"/>
              <a:ext cx="581" cy="145"/>
              <a:chOff x="614" y="2568"/>
              <a:chExt cx="725" cy="139"/>
            </a:xfrm>
          </p:grpSpPr>
          <p:sp>
            <p:nvSpPr>
              <p:cNvPr id="292" name="AutoShape 256"/>
              <p:cNvSpPr>
                <a:spLocks noChangeArrowheads="1"/>
              </p:cNvSpPr>
              <p:nvPr/>
            </p:nvSpPr>
            <p:spPr bwMode="auto">
              <a:xfrm>
                <a:off x="615" y="2567"/>
                <a:ext cx="722"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293" name="AutoShape 257"/>
              <p:cNvSpPr>
                <a:spLocks noChangeArrowheads="1"/>
              </p:cNvSpPr>
              <p:nvPr/>
            </p:nvSpPr>
            <p:spPr bwMode="auto">
              <a:xfrm>
                <a:off x="631" y="2583"/>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268" name="Rectangle 258"/>
            <p:cNvSpPr>
              <a:spLocks noChangeArrowheads="1"/>
            </p:cNvSpPr>
            <p:nvPr/>
          </p:nvSpPr>
          <p:spPr bwMode="auto">
            <a:xfrm>
              <a:off x="4227" y="1021"/>
              <a:ext cx="591"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138309" name="Group 259"/>
            <p:cNvGrpSpPr>
              <a:grpSpLocks/>
            </p:cNvGrpSpPr>
            <p:nvPr/>
          </p:nvGrpSpPr>
          <p:grpSpPr bwMode="auto">
            <a:xfrm>
              <a:off x="4747" y="994"/>
              <a:ext cx="581" cy="134"/>
              <a:chOff x="614" y="2568"/>
              <a:chExt cx="725" cy="139"/>
            </a:xfrm>
          </p:grpSpPr>
          <p:sp>
            <p:nvSpPr>
              <p:cNvPr id="290" name="AutoShape 260"/>
              <p:cNvSpPr>
                <a:spLocks noChangeArrowheads="1"/>
              </p:cNvSpPr>
              <p:nvPr/>
            </p:nvSpPr>
            <p:spPr bwMode="auto">
              <a:xfrm>
                <a:off x="618" y="2567"/>
                <a:ext cx="722"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291" name="AutoShape 261"/>
              <p:cNvSpPr>
                <a:spLocks noChangeArrowheads="1"/>
              </p:cNvSpPr>
              <p:nvPr/>
            </p:nvSpPr>
            <p:spPr bwMode="auto">
              <a:xfrm>
                <a:off x="633" y="2585"/>
                <a:ext cx="691"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270" name="Rectangle 262"/>
            <p:cNvSpPr>
              <a:spLocks noChangeArrowheads="1"/>
            </p:cNvSpPr>
            <p:nvPr/>
          </p:nvSpPr>
          <p:spPr bwMode="auto">
            <a:xfrm>
              <a:off x="4215" y="1359"/>
              <a:ext cx="597"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271" name="Rectangle 263"/>
            <p:cNvSpPr>
              <a:spLocks noChangeArrowheads="1"/>
            </p:cNvSpPr>
            <p:nvPr/>
          </p:nvSpPr>
          <p:spPr bwMode="auto">
            <a:xfrm>
              <a:off x="4227" y="1657"/>
              <a:ext cx="597"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138312" name="Group 264"/>
            <p:cNvGrpSpPr>
              <a:grpSpLocks/>
            </p:cNvGrpSpPr>
            <p:nvPr/>
          </p:nvGrpSpPr>
          <p:grpSpPr bwMode="auto">
            <a:xfrm>
              <a:off x="4735" y="1627"/>
              <a:ext cx="582" cy="151"/>
              <a:chOff x="614" y="2568"/>
              <a:chExt cx="725" cy="139"/>
            </a:xfrm>
          </p:grpSpPr>
          <p:sp>
            <p:nvSpPr>
              <p:cNvPr id="288" name="AutoShape 265"/>
              <p:cNvSpPr>
                <a:spLocks noChangeArrowheads="1"/>
              </p:cNvSpPr>
              <p:nvPr/>
            </p:nvSpPr>
            <p:spPr bwMode="auto">
              <a:xfrm>
                <a:off x="617" y="2571"/>
                <a:ext cx="713"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289" name="AutoShape 266"/>
              <p:cNvSpPr>
                <a:spLocks noChangeArrowheads="1"/>
              </p:cNvSpPr>
              <p:nvPr/>
            </p:nvSpPr>
            <p:spPr bwMode="auto">
              <a:xfrm>
                <a:off x="632" y="2586"/>
                <a:ext cx="682"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138313" name="Freeform 267"/>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138314" name="Group 268"/>
            <p:cNvGrpSpPr>
              <a:grpSpLocks/>
            </p:cNvGrpSpPr>
            <p:nvPr/>
          </p:nvGrpSpPr>
          <p:grpSpPr bwMode="auto">
            <a:xfrm>
              <a:off x="4739" y="1327"/>
              <a:ext cx="582" cy="139"/>
              <a:chOff x="614" y="2568"/>
              <a:chExt cx="725" cy="139"/>
            </a:xfrm>
          </p:grpSpPr>
          <p:sp>
            <p:nvSpPr>
              <p:cNvPr id="286" name="AutoShape 269"/>
              <p:cNvSpPr>
                <a:spLocks noChangeArrowheads="1"/>
              </p:cNvSpPr>
              <p:nvPr/>
            </p:nvSpPr>
            <p:spPr bwMode="auto">
              <a:xfrm>
                <a:off x="612" y="2566"/>
                <a:ext cx="729"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287" name="AutoShape 270"/>
              <p:cNvSpPr>
                <a:spLocks noChangeArrowheads="1"/>
              </p:cNvSpPr>
              <p:nvPr/>
            </p:nvSpPr>
            <p:spPr bwMode="auto">
              <a:xfrm>
                <a:off x="627" y="2583"/>
                <a:ext cx="698"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275" name="Rectangle 271"/>
            <p:cNvSpPr>
              <a:spLocks noChangeArrowheads="1"/>
            </p:cNvSpPr>
            <p:nvPr/>
          </p:nvSpPr>
          <p:spPr bwMode="auto">
            <a:xfrm>
              <a:off x="5248"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38316" name="Freeform 272"/>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38317" name="Freeform 273"/>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78" name="Oval 274"/>
            <p:cNvSpPr>
              <a:spLocks noChangeArrowheads="1"/>
            </p:cNvSpPr>
            <p:nvPr/>
          </p:nvSpPr>
          <p:spPr bwMode="auto">
            <a:xfrm>
              <a:off x="5515" y="2615"/>
              <a:ext cx="50" cy="94"/>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38319" name="Freeform 275"/>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80" name="AutoShape 276"/>
            <p:cNvSpPr>
              <a:spLocks noChangeArrowheads="1"/>
            </p:cNvSpPr>
            <p:nvPr/>
          </p:nvSpPr>
          <p:spPr bwMode="auto">
            <a:xfrm>
              <a:off x="4140" y="2681"/>
              <a:ext cx="1201"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281" name="AutoShape 277"/>
            <p:cNvSpPr>
              <a:spLocks noChangeArrowheads="1"/>
            </p:cNvSpPr>
            <p:nvPr/>
          </p:nvSpPr>
          <p:spPr bwMode="auto">
            <a:xfrm>
              <a:off x="4202" y="2709"/>
              <a:ext cx="1077"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282" name="Oval 278"/>
            <p:cNvSpPr>
              <a:spLocks noChangeArrowheads="1"/>
            </p:cNvSpPr>
            <p:nvPr/>
          </p:nvSpPr>
          <p:spPr bwMode="auto">
            <a:xfrm>
              <a:off x="4308" y="2382"/>
              <a:ext cx="162"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283" name="Oval 279"/>
            <p:cNvSpPr>
              <a:spLocks noChangeArrowheads="1"/>
            </p:cNvSpPr>
            <p:nvPr/>
          </p:nvSpPr>
          <p:spPr bwMode="auto">
            <a:xfrm>
              <a:off x="4488" y="2382"/>
              <a:ext cx="156" cy="144"/>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Arial" charset="0"/>
              </a:endParaRPr>
            </a:p>
          </p:txBody>
        </p:sp>
        <p:sp>
          <p:nvSpPr>
            <p:cNvPr id="284" name="Oval 280"/>
            <p:cNvSpPr>
              <a:spLocks noChangeArrowheads="1"/>
            </p:cNvSpPr>
            <p:nvPr/>
          </p:nvSpPr>
          <p:spPr bwMode="auto">
            <a:xfrm>
              <a:off x="4663" y="2382"/>
              <a:ext cx="156" cy="13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285" name="Rectangle 281"/>
            <p:cNvSpPr>
              <a:spLocks noChangeArrowheads="1"/>
            </p:cNvSpPr>
            <p:nvPr/>
          </p:nvSpPr>
          <p:spPr bwMode="auto">
            <a:xfrm>
              <a:off x="5061" y="1835"/>
              <a:ext cx="87" cy="764"/>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grpSp>
        <p:nvGrpSpPr>
          <p:cNvPr id="61458" name="Group 61457"/>
          <p:cNvGrpSpPr>
            <a:grpSpLocks/>
          </p:cNvGrpSpPr>
          <p:nvPr/>
        </p:nvGrpSpPr>
        <p:grpSpPr bwMode="auto">
          <a:xfrm>
            <a:off x="760413" y="1625600"/>
            <a:ext cx="3235325" cy="1257300"/>
            <a:chOff x="760953" y="1625206"/>
            <a:chExt cx="3234864" cy="1257120"/>
          </a:xfrm>
        </p:grpSpPr>
        <p:sp>
          <p:nvSpPr>
            <p:cNvPr id="138297" name="TextBox 200"/>
            <p:cNvSpPr txBox="1">
              <a:spLocks noChangeArrowheads="1"/>
            </p:cNvSpPr>
            <p:nvPr/>
          </p:nvSpPr>
          <p:spPr bwMode="auto">
            <a:xfrm>
              <a:off x="760953" y="1625206"/>
              <a:ext cx="310642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Arial Narrow" charset="0"/>
                  <a:cs typeface="Arial Narrow" charset="0"/>
                </a:rPr>
                <a:t>2. UMass proxy forwards request</a:t>
              </a:r>
            </a:p>
            <a:p>
              <a:r>
                <a:rPr lang="en-US" sz="1800" i="0" dirty="0">
                  <a:latin typeface="Arial Narrow" charset="0"/>
                  <a:cs typeface="Arial Narrow" charset="0"/>
                </a:rPr>
                <a:t> to Poly registrar server</a:t>
              </a:r>
            </a:p>
          </p:txBody>
        </p:sp>
        <p:cxnSp>
          <p:nvCxnSpPr>
            <p:cNvPr id="138298" name="Straight Arrow Connector 293"/>
            <p:cNvCxnSpPr>
              <a:cxnSpLocks noChangeShapeType="1"/>
            </p:cNvCxnSpPr>
            <p:nvPr/>
          </p:nvCxnSpPr>
          <p:spPr bwMode="auto">
            <a:xfrm flipV="1">
              <a:off x="2483115" y="1840692"/>
              <a:ext cx="1512702" cy="1041634"/>
            </a:xfrm>
            <a:prstGeom prst="straightConnector1">
              <a:avLst/>
            </a:prstGeom>
            <a:noFill/>
            <a:ln w="25400">
              <a:solidFill>
                <a:schemeClr val="tx1"/>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138299" name="Group 194"/>
            <p:cNvGrpSpPr>
              <a:grpSpLocks/>
            </p:cNvGrpSpPr>
            <p:nvPr/>
          </p:nvGrpSpPr>
          <p:grpSpPr bwMode="auto">
            <a:xfrm>
              <a:off x="2986415" y="2195385"/>
              <a:ext cx="322117" cy="369332"/>
              <a:chOff x="7408615" y="3244352"/>
              <a:chExt cx="322117" cy="369332"/>
            </a:xfrm>
          </p:grpSpPr>
          <p:sp>
            <p:nvSpPr>
              <p:cNvPr id="138300" name="Oval 195"/>
              <p:cNvSpPr>
                <a:spLocks noChangeArrowheads="1"/>
              </p:cNvSpPr>
              <p:nvPr/>
            </p:nvSpPr>
            <p:spPr bwMode="auto">
              <a:xfrm>
                <a:off x="7427025" y="3299570"/>
                <a:ext cx="303707" cy="303707"/>
              </a:xfrm>
              <a:prstGeom prst="ellipse">
                <a:avLst/>
              </a:prstGeom>
              <a:solidFill>
                <a:schemeClr val="bg1"/>
              </a:solidFill>
              <a:ln w="15875">
                <a:solidFill>
                  <a:schemeClr val="tx1"/>
                </a:solidFill>
                <a:round/>
                <a:headEnd/>
                <a:tailEnd/>
              </a:ln>
            </p:spPr>
            <p:txBody>
              <a:bodyPr wrap="none"/>
              <a:lstStyle/>
              <a:p>
                <a:endParaRPr lang="en-US" dirty="0"/>
              </a:p>
            </p:txBody>
          </p:sp>
          <p:sp>
            <p:nvSpPr>
              <p:cNvPr id="138301" name="TextBox 196"/>
              <p:cNvSpPr txBox="1">
                <a:spLocks noChangeArrowheads="1"/>
              </p:cNvSpPr>
              <p:nvPr/>
            </p:nvSpPr>
            <p:spPr bwMode="auto">
              <a:xfrm>
                <a:off x="7408615" y="3244352"/>
                <a:ext cx="31304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Arial" charset="0"/>
                    <a:cs typeface="Arial" charset="0"/>
                  </a:rPr>
                  <a:t>2</a:t>
                </a:r>
              </a:p>
            </p:txBody>
          </p:sp>
        </p:grpSp>
      </p:grpSp>
      <p:grpSp>
        <p:nvGrpSpPr>
          <p:cNvPr id="61459" name="Group 61458"/>
          <p:cNvGrpSpPr>
            <a:grpSpLocks/>
          </p:cNvGrpSpPr>
          <p:nvPr/>
        </p:nvGrpSpPr>
        <p:grpSpPr bwMode="auto">
          <a:xfrm>
            <a:off x="2797175" y="2068513"/>
            <a:ext cx="5280025" cy="928687"/>
            <a:chOff x="2797072" y="2068996"/>
            <a:chExt cx="5280193" cy="927479"/>
          </a:xfrm>
        </p:grpSpPr>
        <p:sp>
          <p:nvSpPr>
            <p:cNvPr id="138292" name="TextBox 209"/>
            <p:cNvSpPr txBox="1">
              <a:spLocks noChangeArrowheads="1"/>
            </p:cNvSpPr>
            <p:nvPr/>
          </p:nvSpPr>
          <p:spPr bwMode="auto">
            <a:xfrm>
              <a:off x="3948429" y="2138932"/>
              <a:ext cx="4128836" cy="64633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Arial Narrow" charset="0"/>
                  <a:cs typeface="Arial Narrow" charset="0"/>
                </a:rPr>
                <a:t>3. Poly server returns redirect response,</a:t>
              </a:r>
              <a:br>
                <a:rPr lang="en-US" sz="1800" i="0" dirty="0">
                  <a:latin typeface="Arial Narrow" charset="0"/>
                  <a:cs typeface="Arial Narrow" charset="0"/>
                </a:rPr>
              </a:br>
              <a:r>
                <a:rPr lang="en-US" sz="1800" i="0" dirty="0">
                  <a:latin typeface="Arial Narrow" charset="0"/>
                  <a:cs typeface="Arial Narrow" charset="0"/>
                </a:rPr>
                <a:t>indicating that it should  try keith@eurecom.fr</a:t>
              </a:r>
            </a:p>
          </p:txBody>
        </p:sp>
        <p:cxnSp>
          <p:nvCxnSpPr>
            <p:cNvPr id="138293" name="Straight Arrow Connector 294"/>
            <p:cNvCxnSpPr>
              <a:cxnSpLocks noChangeShapeType="1"/>
            </p:cNvCxnSpPr>
            <p:nvPr/>
          </p:nvCxnSpPr>
          <p:spPr bwMode="auto">
            <a:xfrm flipV="1">
              <a:off x="2797072" y="2068996"/>
              <a:ext cx="1369995" cy="927479"/>
            </a:xfrm>
            <a:prstGeom prst="straightConnector1">
              <a:avLst/>
            </a:prstGeom>
            <a:noFill/>
            <a:ln w="25400">
              <a:solidFill>
                <a:schemeClr val="tx1"/>
              </a:solidFill>
              <a:round/>
              <a:headEnd type="triangle" w="med" len="me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138294" name="Group 204"/>
            <p:cNvGrpSpPr>
              <a:grpSpLocks/>
            </p:cNvGrpSpPr>
            <p:nvPr/>
          </p:nvGrpSpPr>
          <p:grpSpPr bwMode="auto">
            <a:xfrm>
              <a:off x="3479423" y="2235406"/>
              <a:ext cx="317511" cy="369332"/>
              <a:chOff x="7454630" y="3313376"/>
              <a:chExt cx="317511" cy="369332"/>
            </a:xfrm>
          </p:grpSpPr>
          <p:sp>
            <p:nvSpPr>
              <p:cNvPr id="138295" name="Oval 205"/>
              <p:cNvSpPr>
                <a:spLocks noChangeArrowheads="1"/>
              </p:cNvSpPr>
              <p:nvPr/>
            </p:nvSpPr>
            <p:spPr bwMode="auto">
              <a:xfrm>
                <a:off x="7468434" y="3354794"/>
                <a:ext cx="303707" cy="303707"/>
              </a:xfrm>
              <a:prstGeom prst="ellipse">
                <a:avLst/>
              </a:prstGeom>
              <a:solidFill>
                <a:schemeClr val="bg1"/>
              </a:solidFill>
              <a:ln w="15875">
                <a:solidFill>
                  <a:schemeClr val="tx1"/>
                </a:solidFill>
                <a:round/>
                <a:headEnd/>
                <a:tailEnd/>
              </a:ln>
            </p:spPr>
            <p:txBody>
              <a:bodyPr wrap="none"/>
              <a:lstStyle/>
              <a:p>
                <a:endParaRPr lang="en-US" dirty="0"/>
              </a:p>
            </p:txBody>
          </p:sp>
          <p:sp>
            <p:nvSpPr>
              <p:cNvPr id="138296" name="TextBox 206"/>
              <p:cNvSpPr txBox="1">
                <a:spLocks noChangeArrowheads="1"/>
              </p:cNvSpPr>
              <p:nvPr/>
            </p:nvSpPr>
            <p:spPr bwMode="auto">
              <a:xfrm>
                <a:off x="7454630" y="3313376"/>
                <a:ext cx="31304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Arial" charset="0"/>
                    <a:cs typeface="Arial" charset="0"/>
                  </a:rPr>
                  <a:t>3</a:t>
                </a:r>
              </a:p>
            </p:txBody>
          </p:sp>
        </p:grpSp>
      </p:grpSp>
      <p:grpSp>
        <p:nvGrpSpPr>
          <p:cNvPr id="138252" name="Group 542"/>
          <p:cNvGrpSpPr>
            <a:grpSpLocks/>
          </p:cNvGrpSpPr>
          <p:nvPr/>
        </p:nvGrpSpPr>
        <p:grpSpPr bwMode="auto">
          <a:xfrm flipH="1">
            <a:off x="6529388" y="5435600"/>
            <a:ext cx="963612" cy="833438"/>
            <a:chOff x="-44" y="1473"/>
            <a:chExt cx="981" cy="1105"/>
          </a:xfrm>
        </p:grpSpPr>
        <p:pic>
          <p:nvPicPr>
            <p:cNvPr id="138290" name="Picture 529" descr="desktop_computer_stylized_mediu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8291" name="Freeform 53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61461" name="Group 61460"/>
          <p:cNvGrpSpPr>
            <a:grpSpLocks/>
          </p:cNvGrpSpPr>
          <p:nvPr/>
        </p:nvGrpSpPr>
        <p:grpSpPr bwMode="auto">
          <a:xfrm>
            <a:off x="6894513" y="3832225"/>
            <a:ext cx="1935162" cy="1754188"/>
            <a:chOff x="6823899" y="3818107"/>
            <a:chExt cx="1934788" cy="1754327"/>
          </a:xfrm>
        </p:grpSpPr>
        <p:sp>
          <p:nvSpPr>
            <p:cNvPr id="138285" name="TextBox 218"/>
            <p:cNvSpPr txBox="1">
              <a:spLocks noChangeArrowheads="1"/>
            </p:cNvSpPr>
            <p:nvPr/>
          </p:nvSpPr>
          <p:spPr bwMode="auto">
            <a:xfrm>
              <a:off x="7131820" y="3818107"/>
              <a:ext cx="1626867" cy="1754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Arial Narrow" charset="0"/>
                  <a:cs typeface="Arial Narrow" charset="0"/>
                </a:rPr>
                <a:t>5. eurecom registrar forwards INVITE to 197.87.54.21, which is running keith</a:t>
              </a:r>
              <a:r>
                <a:rPr lang="ja-JP" altLang="en-US" sz="1800" i="0" dirty="0">
                  <a:latin typeface="Arial Narrow" charset="0"/>
                  <a:cs typeface="Arial Narrow" charset="0"/>
                </a:rPr>
                <a:t>’</a:t>
              </a:r>
              <a:r>
                <a:rPr lang="en-US" altLang="ja-JP" sz="1800" i="0" dirty="0">
                  <a:latin typeface="Arial Narrow" charset="0"/>
                  <a:cs typeface="Arial Narrow" charset="0"/>
                </a:rPr>
                <a:t>s SIP client</a:t>
              </a:r>
              <a:endParaRPr lang="en-US" sz="1800" i="0" dirty="0">
                <a:latin typeface="Arial Narrow" charset="0"/>
                <a:cs typeface="Arial Narrow" charset="0"/>
              </a:endParaRPr>
            </a:p>
          </p:txBody>
        </p:sp>
        <p:cxnSp>
          <p:nvCxnSpPr>
            <p:cNvPr id="138286" name="Straight Arrow Connector 302"/>
            <p:cNvCxnSpPr>
              <a:cxnSpLocks noChangeShapeType="1"/>
            </p:cNvCxnSpPr>
            <p:nvPr/>
          </p:nvCxnSpPr>
          <p:spPr bwMode="auto">
            <a:xfrm flipH="1">
              <a:off x="6964138" y="3948400"/>
              <a:ext cx="5092" cy="1373910"/>
            </a:xfrm>
            <a:prstGeom prst="straightConnector1">
              <a:avLst/>
            </a:prstGeom>
            <a:noFill/>
            <a:ln w="25400">
              <a:solidFill>
                <a:schemeClr val="tx1"/>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138287" name="Group 303"/>
            <p:cNvGrpSpPr>
              <a:grpSpLocks/>
            </p:cNvGrpSpPr>
            <p:nvPr/>
          </p:nvGrpSpPr>
          <p:grpSpPr bwMode="auto">
            <a:xfrm>
              <a:off x="6823899" y="4038444"/>
              <a:ext cx="317511" cy="369332"/>
              <a:chOff x="7454630" y="3313376"/>
              <a:chExt cx="317511" cy="369332"/>
            </a:xfrm>
          </p:grpSpPr>
          <p:sp>
            <p:nvSpPr>
              <p:cNvPr id="138288" name="Oval 304"/>
              <p:cNvSpPr>
                <a:spLocks noChangeArrowheads="1"/>
              </p:cNvSpPr>
              <p:nvPr/>
            </p:nvSpPr>
            <p:spPr bwMode="auto">
              <a:xfrm>
                <a:off x="7468434" y="3354794"/>
                <a:ext cx="303707" cy="303707"/>
              </a:xfrm>
              <a:prstGeom prst="ellipse">
                <a:avLst/>
              </a:prstGeom>
              <a:solidFill>
                <a:schemeClr val="bg1"/>
              </a:solidFill>
              <a:ln w="15875">
                <a:solidFill>
                  <a:schemeClr val="tx1"/>
                </a:solidFill>
                <a:round/>
                <a:headEnd/>
                <a:tailEnd/>
              </a:ln>
            </p:spPr>
            <p:txBody>
              <a:bodyPr wrap="none"/>
              <a:lstStyle/>
              <a:p>
                <a:endParaRPr lang="en-US" dirty="0"/>
              </a:p>
            </p:txBody>
          </p:sp>
          <p:sp>
            <p:nvSpPr>
              <p:cNvPr id="138289" name="TextBox 305"/>
              <p:cNvSpPr txBox="1">
                <a:spLocks noChangeArrowheads="1"/>
              </p:cNvSpPr>
              <p:nvPr/>
            </p:nvSpPr>
            <p:spPr bwMode="auto">
              <a:xfrm>
                <a:off x="7454630" y="3313376"/>
                <a:ext cx="31304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Arial" charset="0"/>
                    <a:cs typeface="Arial" charset="0"/>
                  </a:rPr>
                  <a:t>5</a:t>
                </a:r>
              </a:p>
            </p:txBody>
          </p:sp>
        </p:grpSp>
      </p:grpSp>
      <p:grpSp>
        <p:nvGrpSpPr>
          <p:cNvPr id="61460" name="Group 61459"/>
          <p:cNvGrpSpPr>
            <a:grpSpLocks/>
          </p:cNvGrpSpPr>
          <p:nvPr/>
        </p:nvGrpSpPr>
        <p:grpSpPr bwMode="auto">
          <a:xfrm>
            <a:off x="2940050" y="2962275"/>
            <a:ext cx="3681413" cy="750888"/>
            <a:chOff x="2939780" y="2961926"/>
            <a:chExt cx="3681573" cy="751231"/>
          </a:xfrm>
        </p:grpSpPr>
        <p:cxnSp>
          <p:nvCxnSpPr>
            <p:cNvPr id="138280" name="Straight Arrow Connector 208"/>
            <p:cNvCxnSpPr>
              <a:cxnSpLocks noChangeShapeType="1"/>
            </p:cNvCxnSpPr>
            <p:nvPr/>
          </p:nvCxnSpPr>
          <p:spPr bwMode="auto">
            <a:xfrm flipH="1" flipV="1">
              <a:off x="2939780" y="3595772"/>
              <a:ext cx="3681573" cy="3133"/>
            </a:xfrm>
            <a:prstGeom prst="straightConnector1">
              <a:avLst/>
            </a:prstGeom>
            <a:noFill/>
            <a:ln w="25400">
              <a:solidFill>
                <a:schemeClr val="tx1"/>
              </a:solidFill>
              <a:round/>
              <a:headEnd type="triangle" w="med" len="me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138281" name="Group 212"/>
            <p:cNvGrpSpPr>
              <a:grpSpLocks/>
            </p:cNvGrpSpPr>
            <p:nvPr/>
          </p:nvGrpSpPr>
          <p:grpSpPr bwMode="auto">
            <a:xfrm>
              <a:off x="5615461" y="3343825"/>
              <a:ext cx="317511" cy="369332"/>
              <a:chOff x="7454630" y="3299107"/>
              <a:chExt cx="317511" cy="369332"/>
            </a:xfrm>
          </p:grpSpPr>
          <p:sp>
            <p:nvSpPr>
              <p:cNvPr id="138283" name="Oval 213"/>
              <p:cNvSpPr>
                <a:spLocks noChangeArrowheads="1"/>
              </p:cNvSpPr>
              <p:nvPr/>
            </p:nvSpPr>
            <p:spPr bwMode="auto">
              <a:xfrm>
                <a:off x="7468434" y="3354794"/>
                <a:ext cx="303707" cy="303707"/>
              </a:xfrm>
              <a:prstGeom prst="ellipse">
                <a:avLst/>
              </a:prstGeom>
              <a:solidFill>
                <a:schemeClr val="bg1"/>
              </a:solidFill>
              <a:ln w="15875">
                <a:solidFill>
                  <a:schemeClr val="tx1"/>
                </a:solidFill>
                <a:round/>
                <a:headEnd/>
                <a:tailEnd/>
              </a:ln>
            </p:spPr>
            <p:txBody>
              <a:bodyPr wrap="none"/>
              <a:lstStyle/>
              <a:p>
                <a:endParaRPr lang="en-US" dirty="0"/>
              </a:p>
            </p:txBody>
          </p:sp>
          <p:sp>
            <p:nvSpPr>
              <p:cNvPr id="138284" name="TextBox 214"/>
              <p:cNvSpPr txBox="1">
                <a:spLocks noChangeArrowheads="1"/>
              </p:cNvSpPr>
              <p:nvPr/>
            </p:nvSpPr>
            <p:spPr bwMode="auto">
              <a:xfrm>
                <a:off x="7454630" y="3299107"/>
                <a:ext cx="31304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Arial" charset="0"/>
                    <a:cs typeface="Arial" charset="0"/>
                  </a:rPr>
                  <a:t>4</a:t>
                </a:r>
              </a:p>
            </p:txBody>
          </p:sp>
        </p:grpSp>
        <p:sp>
          <p:nvSpPr>
            <p:cNvPr id="138282" name="TextBox 310"/>
            <p:cNvSpPr txBox="1">
              <a:spLocks noChangeArrowheads="1"/>
            </p:cNvSpPr>
            <p:nvPr/>
          </p:nvSpPr>
          <p:spPr bwMode="auto">
            <a:xfrm>
              <a:off x="2939806" y="2961926"/>
              <a:ext cx="3068194"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Arial Narrow" charset="0"/>
                  <a:cs typeface="Arial Narrow" charset="0"/>
                </a:rPr>
                <a:t>4. Umass proxy forwards request</a:t>
              </a:r>
            </a:p>
            <a:p>
              <a:r>
                <a:rPr lang="en-US" sz="1800" i="0" dirty="0">
                  <a:latin typeface="Arial Narrow" charset="0"/>
                  <a:cs typeface="Arial Narrow" charset="0"/>
                </a:rPr>
                <a:t> to Eurecom registrar server</a:t>
              </a:r>
            </a:p>
          </p:txBody>
        </p:sp>
      </p:grpSp>
      <p:grpSp>
        <p:nvGrpSpPr>
          <p:cNvPr id="61465" name="Group 61464"/>
          <p:cNvGrpSpPr>
            <a:grpSpLocks/>
          </p:cNvGrpSpPr>
          <p:nvPr/>
        </p:nvGrpSpPr>
        <p:grpSpPr bwMode="auto">
          <a:xfrm>
            <a:off x="2495550" y="3624263"/>
            <a:ext cx="4425950" cy="1784350"/>
            <a:chOff x="2495276" y="3624645"/>
            <a:chExt cx="4426962" cy="1783278"/>
          </a:xfrm>
        </p:grpSpPr>
        <p:cxnSp>
          <p:nvCxnSpPr>
            <p:cNvPr id="138267" name="Straight Arrow Connector 193"/>
            <p:cNvCxnSpPr>
              <a:cxnSpLocks noChangeShapeType="1"/>
            </p:cNvCxnSpPr>
            <p:nvPr/>
          </p:nvCxnSpPr>
          <p:spPr bwMode="auto">
            <a:xfrm>
              <a:off x="2621222" y="3995764"/>
              <a:ext cx="18873" cy="984092"/>
            </a:xfrm>
            <a:prstGeom prst="straightConnector1">
              <a:avLst/>
            </a:prstGeom>
            <a:noFill/>
            <a:ln w="25400">
              <a:solidFill>
                <a:schemeClr val="tx1"/>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138268" name="Group 307"/>
            <p:cNvGrpSpPr>
              <a:grpSpLocks/>
            </p:cNvGrpSpPr>
            <p:nvPr/>
          </p:nvGrpSpPr>
          <p:grpSpPr bwMode="auto">
            <a:xfrm>
              <a:off x="2495276" y="4119498"/>
              <a:ext cx="317511" cy="369332"/>
              <a:chOff x="7454630" y="3313376"/>
              <a:chExt cx="317511" cy="369332"/>
            </a:xfrm>
          </p:grpSpPr>
          <p:sp>
            <p:nvSpPr>
              <p:cNvPr id="138278" name="Oval 308"/>
              <p:cNvSpPr>
                <a:spLocks noChangeArrowheads="1"/>
              </p:cNvSpPr>
              <p:nvPr/>
            </p:nvSpPr>
            <p:spPr bwMode="auto">
              <a:xfrm>
                <a:off x="7468434" y="3354794"/>
                <a:ext cx="303707" cy="303707"/>
              </a:xfrm>
              <a:prstGeom prst="ellipse">
                <a:avLst/>
              </a:prstGeom>
              <a:solidFill>
                <a:schemeClr val="bg1"/>
              </a:solidFill>
              <a:ln w="15875">
                <a:solidFill>
                  <a:schemeClr val="tx1"/>
                </a:solidFill>
                <a:round/>
                <a:headEnd/>
                <a:tailEnd/>
              </a:ln>
            </p:spPr>
            <p:txBody>
              <a:bodyPr wrap="none"/>
              <a:lstStyle/>
              <a:p>
                <a:endParaRPr lang="en-US" dirty="0"/>
              </a:p>
            </p:txBody>
          </p:sp>
          <p:sp>
            <p:nvSpPr>
              <p:cNvPr id="138279" name="TextBox 309"/>
              <p:cNvSpPr txBox="1">
                <a:spLocks noChangeArrowheads="1"/>
              </p:cNvSpPr>
              <p:nvPr/>
            </p:nvSpPr>
            <p:spPr bwMode="auto">
              <a:xfrm>
                <a:off x="7454630" y="3313376"/>
                <a:ext cx="31304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Arial" charset="0"/>
                    <a:cs typeface="Arial" charset="0"/>
                  </a:rPr>
                  <a:t>8</a:t>
                </a:r>
              </a:p>
            </p:txBody>
          </p:sp>
        </p:grpSp>
        <p:cxnSp>
          <p:nvCxnSpPr>
            <p:cNvPr id="138269" name="Straight Arrow Connector 298"/>
            <p:cNvCxnSpPr>
              <a:cxnSpLocks noChangeShapeType="1"/>
            </p:cNvCxnSpPr>
            <p:nvPr/>
          </p:nvCxnSpPr>
          <p:spPr bwMode="auto">
            <a:xfrm flipH="1" flipV="1">
              <a:off x="6774041" y="3890860"/>
              <a:ext cx="4578" cy="1517063"/>
            </a:xfrm>
            <a:prstGeom prst="straightConnector1">
              <a:avLst/>
            </a:prstGeom>
            <a:noFill/>
            <a:ln w="25400">
              <a:solidFill>
                <a:schemeClr val="tx1"/>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138270" name="Group 299"/>
            <p:cNvGrpSpPr>
              <a:grpSpLocks/>
            </p:cNvGrpSpPr>
            <p:nvPr/>
          </p:nvGrpSpPr>
          <p:grpSpPr bwMode="auto">
            <a:xfrm>
              <a:off x="6604727" y="4290135"/>
              <a:ext cx="317511" cy="369332"/>
              <a:chOff x="7454630" y="3313376"/>
              <a:chExt cx="317511" cy="369332"/>
            </a:xfrm>
          </p:grpSpPr>
          <p:sp>
            <p:nvSpPr>
              <p:cNvPr id="138276" name="Oval 300"/>
              <p:cNvSpPr>
                <a:spLocks noChangeArrowheads="1"/>
              </p:cNvSpPr>
              <p:nvPr/>
            </p:nvSpPr>
            <p:spPr bwMode="auto">
              <a:xfrm>
                <a:off x="7468434" y="3354794"/>
                <a:ext cx="303707" cy="303707"/>
              </a:xfrm>
              <a:prstGeom prst="ellipse">
                <a:avLst/>
              </a:prstGeom>
              <a:solidFill>
                <a:schemeClr val="bg1"/>
              </a:solidFill>
              <a:ln w="15875">
                <a:solidFill>
                  <a:schemeClr val="tx1"/>
                </a:solidFill>
                <a:round/>
                <a:headEnd/>
                <a:tailEnd/>
              </a:ln>
            </p:spPr>
            <p:txBody>
              <a:bodyPr wrap="none"/>
              <a:lstStyle/>
              <a:p>
                <a:endParaRPr lang="en-US" dirty="0"/>
              </a:p>
            </p:txBody>
          </p:sp>
          <p:sp>
            <p:nvSpPr>
              <p:cNvPr id="138277" name="TextBox 301"/>
              <p:cNvSpPr txBox="1">
                <a:spLocks noChangeArrowheads="1"/>
              </p:cNvSpPr>
              <p:nvPr/>
            </p:nvSpPr>
            <p:spPr bwMode="auto">
              <a:xfrm>
                <a:off x="7454630" y="3313376"/>
                <a:ext cx="31304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Arial" charset="0"/>
                    <a:cs typeface="Arial" charset="0"/>
                  </a:rPr>
                  <a:t>6</a:t>
                </a:r>
              </a:p>
            </p:txBody>
          </p:sp>
        </p:grpSp>
        <p:cxnSp>
          <p:nvCxnSpPr>
            <p:cNvPr id="138271" name="Straight Arrow Connector 306"/>
            <p:cNvCxnSpPr>
              <a:cxnSpLocks noChangeShapeType="1"/>
            </p:cNvCxnSpPr>
            <p:nvPr/>
          </p:nvCxnSpPr>
          <p:spPr bwMode="auto">
            <a:xfrm flipH="1" flipV="1">
              <a:off x="2920928" y="3805248"/>
              <a:ext cx="3681573" cy="3133"/>
            </a:xfrm>
            <a:prstGeom prst="straightConnector1">
              <a:avLst/>
            </a:prstGeom>
            <a:noFill/>
            <a:ln w="25400">
              <a:solidFill>
                <a:schemeClr val="tx1"/>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138272" name="Group 222"/>
            <p:cNvGrpSpPr>
              <a:grpSpLocks/>
            </p:cNvGrpSpPr>
            <p:nvPr/>
          </p:nvGrpSpPr>
          <p:grpSpPr bwMode="auto">
            <a:xfrm>
              <a:off x="4569120" y="3624645"/>
              <a:ext cx="317511" cy="369332"/>
              <a:chOff x="7454630" y="3313376"/>
              <a:chExt cx="317511" cy="369332"/>
            </a:xfrm>
          </p:grpSpPr>
          <p:sp>
            <p:nvSpPr>
              <p:cNvPr id="138274" name="Oval 223"/>
              <p:cNvSpPr>
                <a:spLocks noChangeArrowheads="1"/>
              </p:cNvSpPr>
              <p:nvPr/>
            </p:nvSpPr>
            <p:spPr bwMode="auto">
              <a:xfrm>
                <a:off x="7468434" y="3354794"/>
                <a:ext cx="303707" cy="303707"/>
              </a:xfrm>
              <a:prstGeom prst="ellipse">
                <a:avLst/>
              </a:prstGeom>
              <a:solidFill>
                <a:schemeClr val="bg1"/>
              </a:solidFill>
              <a:ln w="15875">
                <a:solidFill>
                  <a:schemeClr val="tx1"/>
                </a:solidFill>
                <a:round/>
                <a:headEnd/>
                <a:tailEnd/>
              </a:ln>
            </p:spPr>
            <p:txBody>
              <a:bodyPr wrap="none"/>
              <a:lstStyle/>
              <a:p>
                <a:endParaRPr lang="en-US" dirty="0"/>
              </a:p>
            </p:txBody>
          </p:sp>
          <p:sp>
            <p:nvSpPr>
              <p:cNvPr id="138275" name="TextBox 224"/>
              <p:cNvSpPr txBox="1">
                <a:spLocks noChangeArrowheads="1"/>
              </p:cNvSpPr>
              <p:nvPr/>
            </p:nvSpPr>
            <p:spPr bwMode="auto">
              <a:xfrm>
                <a:off x="7454630" y="3313376"/>
                <a:ext cx="31304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Arial" charset="0"/>
                    <a:cs typeface="Arial" charset="0"/>
                  </a:rPr>
                  <a:t>7</a:t>
                </a:r>
              </a:p>
            </p:txBody>
          </p:sp>
        </p:grpSp>
        <p:sp>
          <p:nvSpPr>
            <p:cNvPr id="138273" name="TextBox 313"/>
            <p:cNvSpPr txBox="1">
              <a:spLocks noChangeArrowheads="1"/>
            </p:cNvSpPr>
            <p:nvPr/>
          </p:nvSpPr>
          <p:spPr bwMode="auto">
            <a:xfrm>
              <a:off x="3234913" y="3927656"/>
              <a:ext cx="306819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Arial Narrow" charset="0"/>
                  <a:cs typeface="Arial Narrow" charset="0"/>
                </a:rPr>
                <a:t>6-8. SIP response returned to Jim</a:t>
              </a:r>
            </a:p>
          </p:txBody>
        </p:sp>
      </p:grpSp>
      <p:grpSp>
        <p:nvGrpSpPr>
          <p:cNvPr id="61463" name="Group 61462"/>
          <p:cNvGrpSpPr>
            <a:grpSpLocks/>
          </p:cNvGrpSpPr>
          <p:nvPr/>
        </p:nvGrpSpPr>
        <p:grpSpPr bwMode="auto">
          <a:xfrm>
            <a:off x="2840038" y="5427663"/>
            <a:ext cx="3516312" cy="704850"/>
            <a:chOff x="2839885" y="5427680"/>
            <a:chExt cx="3515727" cy="705441"/>
          </a:xfrm>
        </p:grpSpPr>
        <p:sp>
          <p:nvSpPr>
            <p:cNvPr id="138262" name="Left-Right Arrow 61454"/>
            <p:cNvSpPr>
              <a:spLocks noChangeArrowheads="1"/>
            </p:cNvSpPr>
            <p:nvPr/>
          </p:nvSpPr>
          <p:spPr bwMode="auto">
            <a:xfrm>
              <a:off x="2839885" y="5450729"/>
              <a:ext cx="3382174" cy="342454"/>
            </a:xfrm>
            <a:prstGeom prst="leftRightArrow">
              <a:avLst>
                <a:gd name="adj1" fmla="val 50000"/>
                <a:gd name="adj2" fmla="val 50022"/>
              </a:avLst>
            </a:prstGeom>
            <a:solidFill>
              <a:srgbClr val="000099"/>
            </a:solidFill>
            <a:ln>
              <a:noFill/>
            </a:ln>
            <a:extLst>
              <a:ext uri="{91240B29-F687-4f45-9708-019B960494DF}">
                <a14:hiddenLine xmlns="" xmlns:a14="http://schemas.microsoft.com/office/drawing/2010/main" w="15875">
                  <a:solidFill>
                    <a:srgbClr val="000000"/>
                  </a:solidFill>
                  <a:miter lim="800000"/>
                  <a:headEnd/>
                  <a:tailEnd/>
                </a14:hiddenLine>
              </a:ext>
            </a:extLst>
          </p:spPr>
          <p:txBody>
            <a:bodyPr wrap="none"/>
            <a:lstStyle/>
            <a:p>
              <a:endParaRPr lang="en-US" dirty="0"/>
            </a:p>
          </p:txBody>
        </p:sp>
        <p:grpSp>
          <p:nvGrpSpPr>
            <p:cNvPr id="138263" name="Group 317"/>
            <p:cNvGrpSpPr>
              <a:grpSpLocks/>
            </p:cNvGrpSpPr>
            <p:nvPr/>
          </p:nvGrpSpPr>
          <p:grpSpPr bwMode="auto">
            <a:xfrm>
              <a:off x="4417250" y="5427680"/>
              <a:ext cx="317511" cy="369332"/>
              <a:chOff x="7454630" y="3313376"/>
              <a:chExt cx="317511" cy="369332"/>
            </a:xfrm>
          </p:grpSpPr>
          <p:sp>
            <p:nvSpPr>
              <p:cNvPr id="138265" name="Oval 318"/>
              <p:cNvSpPr>
                <a:spLocks noChangeArrowheads="1"/>
              </p:cNvSpPr>
              <p:nvPr/>
            </p:nvSpPr>
            <p:spPr bwMode="auto">
              <a:xfrm>
                <a:off x="7468434" y="3354794"/>
                <a:ext cx="303707" cy="303707"/>
              </a:xfrm>
              <a:prstGeom prst="ellipse">
                <a:avLst/>
              </a:prstGeom>
              <a:solidFill>
                <a:schemeClr val="bg1"/>
              </a:solidFill>
              <a:ln w="15875">
                <a:solidFill>
                  <a:schemeClr val="tx1"/>
                </a:solidFill>
                <a:round/>
                <a:headEnd/>
                <a:tailEnd/>
              </a:ln>
            </p:spPr>
            <p:txBody>
              <a:bodyPr wrap="none"/>
              <a:lstStyle/>
              <a:p>
                <a:endParaRPr lang="en-US" dirty="0"/>
              </a:p>
            </p:txBody>
          </p:sp>
          <p:sp>
            <p:nvSpPr>
              <p:cNvPr id="138266" name="TextBox 319"/>
              <p:cNvSpPr txBox="1">
                <a:spLocks noChangeArrowheads="1"/>
              </p:cNvSpPr>
              <p:nvPr/>
            </p:nvSpPr>
            <p:spPr bwMode="auto">
              <a:xfrm>
                <a:off x="7454630" y="3313376"/>
                <a:ext cx="31304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Arial" charset="0"/>
                    <a:cs typeface="Arial" charset="0"/>
                  </a:rPr>
                  <a:t>9</a:t>
                </a:r>
              </a:p>
            </p:txBody>
          </p:sp>
        </p:grpSp>
        <p:sp>
          <p:nvSpPr>
            <p:cNvPr id="138264" name="TextBox 320"/>
            <p:cNvSpPr txBox="1">
              <a:spLocks noChangeArrowheads="1"/>
            </p:cNvSpPr>
            <p:nvPr/>
          </p:nvSpPr>
          <p:spPr bwMode="auto">
            <a:xfrm>
              <a:off x="3287418" y="5763789"/>
              <a:ext cx="306819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Arial Narrow" charset="0"/>
                  <a:cs typeface="Arial Narrow" charset="0"/>
                </a:rPr>
                <a:t>9. Data flows between clients</a:t>
              </a:r>
            </a:p>
          </p:txBody>
        </p:sp>
      </p:grpSp>
      <p:sp>
        <p:nvSpPr>
          <p:cNvPr id="138257" name="TextBox 61465"/>
          <p:cNvSpPr txBox="1">
            <a:spLocks noChangeArrowheads="1"/>
          </p:cNvSpPr>
          <p:nvPr/>
        </p:nvSpPr>
        <p:spPr bwMode="auto">
          <a:xfrm>
            <a:off x="1112838" y="2997200"/>
            <a:ext cx="1255712"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r"/>
            <a:r>
              <a:rPr lang="en-US" sz="1800" i="0" dirty="0">
                <a:solidFill>
                  <a:srgbClr val="000099"/>
                </a:solidFill>
                <a:latin typeface="Arial" charset="0"/>
                <a:cs typeface="Arial" charset="0"/>
              </a:rPr>
              <a:t>UMass SIP proxy</a:t>
            </a:r>
          </a:p>
        </p:txBody>
      </p:sp>
      <p:sp>
        <p:nvSpPr>
          <p:cNvPr id="138258" name="TextBox 331"/>
          <p:cNvSpPr txBox="1">
            <a:spLocks noChangeArrowheads="1"/>
          </p:cNvSpPr>
          <p:nvPr/>
        </p:nvSpPr>
        <p:spPr bwMode="auto">
          <a:xfrm>
            <a:off x="4562475" y="1393825"/>
            <a:ext cx="1255713"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solidFill>
                  <a:srgbClr val="000099"/>
                </a:solidFill>
                <a:latin typeface="Arial" charset="0"/>
                <a:cs typeface="Arial" charset="0"/>
              </a:rPr>
              <a:t>Poly SIP</a:t>
            </a:r>
          </a:p>
          <a:p>
            <a:r>
              <a:rPr lang="en-US" sz="1800" i="0" dirty="0">
                <a:solidFill>
                  <a:srgbClr val="000099"/>
                </a:solidFill>
                <a:latin typeface="Arial" charset="0"/>
                <a:cs typeface="Arial" charset="0"/>
              </a:rPr>
              <a:t>registrar</a:t>
            </a:r>
          </a:p>
        </p:txBody>
      </p:sp>
      <p:sp>
        <p:nvSpPr>
          <p:cNvPr id="138259" name="TextBox 332"/>
          <p:cNvSpPr txBox="1">
            <a:spLocks noChangeArrowheads="1"/>
          </p:cNvSpPr>
          <p:nvPr/>
        </p:nvSpPr>
        <p:spPr bwMode="auto">
          <a:xfrm>
            <a:off x="7126288" y="3059113"/>
            <a:ext cx="1778000" cy="646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solidFill>
                  <a:srgbClr val="000099"/>
                </a:solidFill>
                <a:latin typeface="Arial" charset="0"/>
                <a:cs typeface="Arial" charset="0"/>
              </a:rPr>
              <a:t>Eurecom  SIP</a:t>
            </a:r>
          </a:p>
          <a:p>
            <a:r>
              <a:rPr lang="en-US" sz="1800" i="0" dirty="0">
                <a:solidFill>
                  <a:srgbClr val="000099"/>
                </a:solidFill>
                <a:latin typeface="Arial" charset="0"/>
                <a:cs typeface="Arial" charset="0"/>
              </a:rPr>
              <a:t>registrar</a:t>
            </a:r>
          </a:p>
        </p:txBody>
      </p:sp>
      <p:sp>
        <p:nvSpPr>
          <p:cNvPr id="138260" name="TextBox 333"/>
          <p:cNvSpPr txBox="1">
            <a:spLocks noChangeArrowheads="1"/>
          </p:cNvSpPr>
          <p:nvPr/>
        </p:nvSpPr>
        <p:spPr bwMode="auto">
          <a:xfrm>
            <a:off x="7178675" y="5978525"/>
            <a:ext cx="177958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solidFill>
                  <a:srgbClr val="000099"/>
                </a:solidFill>
                <a:latin typeface="Arial Narrow" charset="0"/>
                <a:cs typeface="Arial Narrow" charset="0"/>
              </a:rPr>
              <a:t>197.87.54.21</a:t>
            </a:r>
            <a:endParaRPr lang="en-US" sz="1800" i="0" dirty="0">
              <a:solidFill>
                <a:srgbClr val="000099"/>
              </a:solidFill>
              <a:latin typeface="Arial" charset="0"/>
              <a:cs typeface="Arial" charset="0"/>
            </a:endParaRPr>
          </a:p>
        </p:txBody>
      </p:sp>
      <p:sp>
        <p:nvSpPr>
          <p:cNvPr id="138261" name="TextBox 334"/>
          <p:cNvSpPr txBox="1">
            <a:spLocks noChangeArrowheads="1"/>
          </p:cNvSpPr>
          <p:nvPr/>
        </p:nvSpPr>
        <p:spPr bwMode="auto">
          <a:xfrm>
            <a:off x="809625" y="5632450"/>
            <a:ext cx="17780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solidFill>
                  <a:srgbClr val="000099"/>
                </a:solidFill>
                <a:latin typeface="Arial Narrow" charset="0"/>
                <a:cs typeface="Arial Narrow" charset="0"/>
              </a:rPr>
              <a:t>128.119.40.186</a:t>
            </a:r>
            <a:endParaRPr lang="en-US" sz="1800" i="0" dirty="0">
              <a:solidFill>
                <a:srgbClr val="000099"/>
              </a:solidFill>
              <a:latin typeface="Arial" charset="0"/>
              <a:cs typeface="Arial" charset="0"/>
            </a:endParaRPr>
          </a:p>
        </p:txBody>
      </p:sp>
      <p:sp>
        <p:nvSpPr>
          <p:cNvPr id="166"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54</a:t>
            </a:fld>
            <a:endParaRPr lang="en-US" sz="1200" dirty="0">
              <a:latin typeface="Tahoma" charset="0"/>
            </a:endParaRPr>
          </a:p>
        </p:txBody>
      </p:sp>
      <p:sp>
        <p:nvSpPr>
          <p:cNvPr id="168"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1921802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1456"/>
                                        </p:tgtEl>
                                        <p:attrNameLst>
                                          <p:attrName>style.visibility</p:attrName>
                                        </p:attrNameLst>
                                      </p:cBhvr>
                                      <p:to>
                                        <p:strVal val="visible"/>
                                      </p:to>
                                    </p:set>
                                    <p:animEffect transition="in" filter="wipe(down)">
                                      <p:cBhvr>
                                        <p:cTn id="7" dur="500"/>
                                        <p:tgtEl>
                                          <p:spTgt spid="614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458"/>
                                        </p:tgtEl>
                                        <p:attrNameLst>
                                          <p:attrName>style.visibility</p:attrName>
                                        </p:attrNameLst>
                                      </p:cBhvr>
                                      <p:to>
                                        <p:strVal val="visible"/>
                                      </p:to>
                                    </p:set>
                                    <p:animEffect transition="in" filter="wipe(left)">
                                      <p:cBhvr>
                                        <p:cTn id="12" dur="500"/>
                                        <p:tgtEl>
                                          <p:spTgt spid="614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61459"/>
                                        </p:tgtEl>
                                        <p:attrNameLst>
                                          <p:attrName>style.visibility</p:attrName>
                                        </p:attrNameLst>
                                      </p:cBhvr>
                                      <p:to>
                                        <p:strVal val="visible"/>
                                      </p:to>
                                    </p:set>
                                    <p:animEffect transition="in" filter="wipe(right)">
                                      <p:cBhvr>
                                        <p:cTn id="17" dur="500"/>
                                        <p:tgtEl>
                                          <p:spTgt spid="614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1460"/>
                                        </p:tgtEl>
                                        <p:attrNameLst>
                                          <p:attrName>style.visibility</p:attrName>
                                        </p:attrNameLst>
                                      </p:cBhvr>
                                      <p:to>
                                        <p:strVal val="visible"/>
                                      </p:to>
                                    </p:set>
                                    <p:animEffect transition="in" filter="wipe(left)">
                                      <p:cBhvr>
                                        <p:cTn id="22" dur="500"/>
                                        <p:tgtEl>
                                          <p:spTgt spid="614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61461"/>
                                        </p:tgtEl>
                                        <p:attrNameLst>
                                          <p:attrName>style.visibility</p:attrName>
                                        </p:attrNameLst>
                                      </p:cBhvr>
                                      <p:to>
                                        <p:strVal val="visible"/>
                                      </p:to>
                                    </p:set>
                                    <p:animEffect transition="in" filter="wipe(up)">
                                      <p:cBhvr>
                                        <p:cTn id="27" dur="500"/>
                                        <p:tgtEl>
                                          <p:spTgt spid="614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61465"/>
                                        </p:tgtEl>
                                        <p:attrNameLst>
                                          <p:attrName>style.visibility</p:attrName>
                                        </p:attrNameLst>
                                      </p:cBhvr>
                                      <p:to>
                                        <p:strVal val="visible"/>
                                      </p:to>
                                    </p:set>
                                    <p:animEffect transition="in" filter="dissolve">
                                      <p:cBhvr>
                                        <p:cTn id="32" dur="500"/>
                                        <p:tgtEl>
                                          <p:spTgt spid="6146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61463"/>
                                        </p:tgtEl>
                                        <p:attrNameLst>
                                          <p:attrName>style.visibility</p:attrName>
                                        </p:attrNameLst>
                                      </p:cBhvr>
                                      <p:to>
                                        <p:strVal val="visible"/>
                                      </p:to>
                                    </p:set>
                                    <p:animEffect transition="in" filter="dissolve">
                                      <p:cBhvr>
                                        <p:cTn id="37" dur="500"/>
                                        <p:tgtEl>
                                          <p:spTgt spid="61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pPr>
              <a:defRPr/>
            </a:pPr>
            <a:r>
              <a:rPr lang="en-US" dirty="0"/>
              <a:t>Comparison with H.323</a:t>
            </a:r>
          </a:p>
        </p:txBody>
      </p:sp>
      <p:sp>
        <p:nvSpPr>
          <p:cNvPr id="376835" name="Rectangle 3"/>
          <p:cNvSpPr>
            <a:spLocks noGrp="1" noChangeArrowheads="1"/>
          </p:cNvSpPr>
          <p:nvPr>
            <p:ph type="body" sz="half" idx="1"/>
          </p:nvPr>
        </p:nvSpPr>
        <p:spPr/>
        <p:txBody>
          <a:bodyPr/>
          <a:lstStyle/>
          <a:p>
            <a:pPr>
              <a:defRPr/>
            </a:pPr>
            <a:r>
              <a:rPr lang="en-US" sz="2400" dirty="0"/>
              <a:t>H.323: another signaling protocol for real-time, interactive multimedia</a:t>
            </a:r>
          </a:p>
          <a:p>
            <a:pPr>
              <a:defRPr/>
            </a:pPr>
            <a:r>
              <a:rPr lang="en-US" sz="2400" dirty="0"/>
              <a:t>H.323: complete, vertically integrated suite of protocols for multimedia conferencing: signaling, registration, admission control, transport, codecs</a:t>
            </a:r>
          </a:p>
          <a:p>
            <a:pPr>
              <a:defRPr/>
            </a:pPr>
            <a:r>
              <a:rPr lang="en-US" sz="2400" dirty="0"/>
              <a:t>SIP: single component. Works with RTP, but does not mandate it. Can be combined with other protocols, services</a:t>
            </a:r>
          </a:p>
          <a:p>
            <a:pPr>
              <a:defRPr/>
            </a:pPr>
            <a:endParaRPr lang="en-US" sz="2400" dirty="0"/>
          </a:p>
        </p:txBody>
      </p:sp>
      <p:sp>
        <p:nvSpPr>
          <p:cNvPr id="376836" name="Rectangle 4"/>
          <p:cNvSpPr>
            <a:spLocks noGrp="1" noChangeArrowheads="1"/>
          </p:cNvSpPr>
          <p:nvPr>
            <p:ph type="body" sz="half" idx="2"/>
          </p:nvPr>
        </p:nvSpPr>
        <p:spPr/>
        <p:txBody>
          <a:bodyPr/>
          <a:lstStyle/>
          <a:p>
            <a:pPr>
              <a:defRPr/>
            </a:pPr>
            <a:r>
              <a:rPr lang="en-US" sz="2400" dirty="0"/>
              <a:t>H.323 comes from the ITU (telephony)</a:t>
            </a:r>
          </a:p>
          <a:p>
            <a:pPr>
              <a:defRPr/>
            </a:pPr>
            <a:r>
              <a:rPr lang="en-US" sz="2400" dirty="0"/>
              <a:t>SIP comes from IETF: borrows much of its concepts from HTTP</a:t>
            </a:r>
          </a:p>
          <a:p>
            <a:pPr lvl="1">
              <a:defRPr/>
            </a:pPr>
            <a:r>
              <a:rPr lang="en-US" dirty="0"/>
              <a:t>SIP has Web flavor; H.323 has  telephony flavor</a:t>
            </a:r>
            <a:endParaRPr lang="en-US" sz="2000" dirty="0"/>
          </a:p>
          <a:p>
            <a:pPr>
              <a:defRPr/>
            </a:pPr>
            <a:r>
              <a:rPr lang="en-US" sz="2400" dirty="0"/>
              <a:t>SIP uses KISS principle: </a:t>
            </a:r>
            <a:r>
              <a:rPr lang="en-US" sz="2400" dirty="0">
                <a:solidFill>
                  <a:srgbClr val="CC0000"/>
                </a:solidFill>
              </a:rPr>
              <a:t>K</a:t>
            </a:r>
            <a:r>
              <a:rPr lang="en-US" sz="2400" dirty="0"/>
              <a:t>eep </a:t>
            </a:r>
            <a:r>
              <a:rPr lang="en-US" sz="2400" dirty="0">
                <a:solidFill>
                  <a:srgbClr val="CC0000"/>
                </a:solidFill>
              </a:rPr>
              <a:t>I</a:t>
            </a:r>
            <a:r>
              <a:rPr lang="en-US" sz="2400" dirty="0"/>
              <a:t>t </a:t>
            </a:r>
            <a:r>
              <a:rPr lang="en-US" sz="2400" dirty="0">
                <a:solidFill>
                  <a:srgbClr val="CC0000"/>
                </a:solidFill>
              </a:rPr>
              <a:t>S</a:t>
            </a:r>
            <a:r>
              <a:rPr lang="en-US" sz="2400" dirty="0"/>
              <a:t>imple </a:t>
            </a:r>
            <a:r>
              <a:rPr lang="en-US" sz="2400" dirty="0">
                <a:solidFill>
                  <a:srgbClr val="CC0000"/>
                </a:solidFill>
              </a:rPr>
              <a:t>S</a:t>
            </a:r>
            <a:r>
              <a:rPr lang="en-US" sz="2400" dirty="0"/>
              <a:t>tupid</a:t>
            </a:r>
          </a:p>
        </p:txBody>
      </p:sp>
      <p:pic>
        <p:nvPicPr>
          <p:cNvPr id="140294" name="Picture 19" descr="underline_base"/>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76275" y="1054100"/>
            <a:ext cx="5942013" cy="173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Slide Number Placeholder 5"/>
          <p:cNvSpPr>
            <a:spLocks noGrp="1"/>
          </p:cNvSpPr>
          <p:nvPr>
            <p:ph type="sldNum" sz="quarter" idx="12"/>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55</a:t>
            </a:fld>
            <a:endParaRPr lang="en-US" sz="1200" dirty="0">
              <a:latin typeface="Tahoma" charset="0"/>
            </a:endParaRPr>
          </a:p>
        </p:txBody>
      </p:sp>
      <p:sp>
        <p:nvSpPr>
          <p:cNvPr id="9" name="Footer Placeholder 2"/>
          <p:cNvSpPr>
            <a:spLocks noGrp="1"/>
          </p:cNvSpPr>
          <p:nvPr>
            <p:ph type="ftr" sz="quarter" idx="11"/>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22202901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pPr>
              <a:defRPr/>
            </a:pPr>
            <a:r>
              <a:rPr lang="en-US" dirty="0">
                <a:latin typeface="Gill Sans MT" charset="0"/>
                <a:cs typeface="+mj-cs"/>
              </a:rPr>
              <a:t>Multimedia networking: outline</a:t>
            </a:r>
          </a:p>
        </p:txBody>
      </p:sp>
      <p:sp>
        <p:nvSpPr>
          <p:cNvPr id="3078" name="Rectangle 3"/>
          <p:cNvSpPr>
            <a:spLocks noGrp="1" noChangeArrowheads="1"/>
          </p:cNvSpPr>
          <p:nvPr>
            <p:ph type="body" sz="half" idx="1"/>
          </p:nvPr>
        </p:nvSpPr>
        <p:spPr>
          <a:xfrm>
            <a:off x="533400" y="1600200"/>
            <a:ext cx="7759700" cy="4648200"/>
          </a:xfrm>
        </p:spPr>
        <p:txBody>
          <a:bodyPr/>
          <a:lstStyle/>
          <a:p>
            <a:pPr marL="635000" indent="-635000">
              <a:buFont typeface="Wingdings" charset="0"/>
              <a:buNone/>
              <a:defRPr/>
            </a:pPr>
            <a:r>
              <a:rPr lang="en-US" sz="3200" dirty="0">
                <a:solidFill>
                  <a:srgbClr val="000099"/>
                </a:solidFill>
                <a:latin typeface="Gill Sans MT" charset="0"/>
                <a:cs typeface="+mn-cs"/>
              </a:rPr>
              <a:t>9.1</a:t>
            </a:r>
            <a:r>
              <a:rPr lang="en-US" sz="3200" dirty="0">
                <a:solidFill>
                  <a:srgbClr val="CC0000"/>
                </a:solidFill>
                <a:latin typeface="Gill Sans MT" charset="0"/>
                <a:cs typeface="+mn-cs"/>
              </a:rPr>
              <a:t> </a:t>
            </a:r>
            <a:r>
              <a:rPr lang="en-US" sz="3200" dirty="0">
                <a:latin typeface="Gill Sans MT" charset="0"/>
                <a:cs typeface="+mn-cs"/>
              </a:rPr>
              <a:t>multimedia networking applications</a:t>
            </a:r>
          </a:p>
          <a:p>
            <a:pPr marL="635000" indent="-635000">
              <a:buFont typeface="Wingdings" charset="0"/>
              <a:buNone/>
              <a:defRPr/>
            </a:pPr>
            <a:r>
              <a:rPr lang="en-US" sz="3200" dirty="0">
                <a:solidFill>
                  <a:srgbClr val="000099"/>
                </a:solidFill>
                <a:latin typeface="Gill Sans MT" charset="0"/>
                <a:cs typeface="+mn-cs"/>
              </a:rPr>
              <a:t>9.2</a:t>
            </a:r>
            <a:r>
              <a:rPr lang="en-US" sz="3200" dirty="0">
                <a:latin typeface="Gill Sans MT" charset="0"/>
                <a:cs typeface="+mn-cs"/>
              </a:rPr>
              <a:t> streaming </a:t>
            </a:r>
            <a:r>
              <a:rPr lang="en-US" sz="3200" i="1" dirty="0">
                <a:latin typeface="Gill Sans MT" charset="0"/>
                <a:cs typeface="+mn-cs"/>
              </a:rPr>
              <a:t>stored</a:t>
            </a:r>
            <a:r>
              <a:rPr lang="en-US" sz="3200" dirty="0">
                <a:latin typeface="Gill Sans MT" charset="0"/>
                <a:cs typeface="+mn-cs"/>
              </a:rPr>
              <a:t> video</a:t>
            </a:r>
          </a:p>
          <a:p>
            <a:pPr marL="635000" indent="-635000">
              <a:buFont typeface="Wingdings" charset="0"/>
              <a:buNone/>
              <a:defRPr/>
            </a:pPr>
            <a:r>
              <a:rPr lang="en-US" sz="3200" dirty="0">
                <a:solidFill>
                  <a:srgbClr val="000099"/>
                </a:solidFill>
                <a:latin typeface="Gill Sans MT" charset="0"/>
                <a:cs typeface="+mn-cs"/>
              </a:rPr>
              <a:t>9.3</a:t>
            </a:r>
            <a:r>
              <a:rPr lang="en-US" sz="3200" dirty="0">
                <a:latin typeface="Gill Sans MT" charset="0"/>
                <a:cs typeface="+mn-cs"/>
              </a:rPr>
              <a:t> voice-over-IP</a:t>
            </a:r>
          </a:p>
          <a:p>
            <a:pPr marL="635000" indent="-635000">
              <a:buFont typeface="Wingdings" charset="0"/>
              <a:buNone/>
              <a:defRPr/>
            </a:pPr>
            <a:r>
              <a:rPr lang="en-US" sz="3200" dirty="0">
                <a:solidFill>
                  <a:srgbClr val="000099"/>
                </a:solidFill>
                <a:latin typeface="Gill Sans MT" charset="0"/>
                <a:cs typeface="+mn-cs"/>
              </a:rPr>
              <a:t>9.4</a:t>
            </a:r>
            <a:r>
              <a:rPr lang="en-US" sz="3200" dirty="0">
                <a:latin typeface="Gill Sans MT" charset="0"/>
                <a:cs typeface="+mn-cs"/>
              </a:rPr>
              <a:t> protocols for </a:t>
            </a:r>
            <a:r>
              <a:rPr lang="en-US" sz="3200" i="1" dirty="0">
                <a:latin typeface="Gill Sans MT" charset="0"/>
                <a:cs typeface="+mn-cs"/>
              </a:rPr>
              <a:t>real-time </a:t>
            </a:r>
            <a:r>
              <a:rPr lang="en-US" sz="3200" dirty="0">
                <a:latin typeface="Gill Sans MT" charset="0"/>
                <a:cs typeface="+mn-cs"/>
              </a:rPr>
              <a:t>conversational</a:t>
            </a:r>
            <a:r>
              <a:rPr lang="en-US" sz="3200" i="1" dirty="0">
                <a:latin typeface="Gill Sans MT" charset="0"/>
                <a:cs typeface="+mn-cs"/>
              </a:rPr>
              <a:t>      </a:t>
            </a:r>
            <a:r>
              <a:rPr lang="en-US" sz="3200" dirty="0">
                <a:latin typeface="Gill Sans MT" charset="0"/>
                <a:cs typeface="+mn-cs"/>
              </a:rPr>
              <a:t>applications</a:t>
            </a:r>
          </a:p>
          <a:p>
            <a:pPr marL="635000" indent="-635000">
              <a:buFont typeface="Wingdings" charset="0"/>
              <a:buNone/>
              <a:defRPr/>
            </a:pPr>
            <a:r>
              <a:rPr lang="en-US" sz="3200" dirty="0">
                <a:solidFill>
                  <a:srgbClr val="CC0000"/>
                </a:solidFill>
                <a:latin typeface="Gill Sans MT" charset="0"/>
              </a:rPr>
              <a:t>9.5 network support for multimedia</a:t>
            </a:r>
          </a:p>
          <a:p>
            <a:pPr marL="457200" indent="-457200">
              <a:buFont typeface="Wingdings" charset="0"/>
              <a:buNone/>
              <a:defRPr/>
            </a:pPr>
            <a:endParaRPr lang="en-US" dirty="0">
              <a:latin typeface="Gill Sans MT" charset="0"/>
            </a:endParaRPr>
          </a:p>
        </p:txBody>
      </p:sp>
      <p:pic>
        <p:nvPicPr>
          <p:cNvPr id="16389" name="Picture 16"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055688"/>
            <a:ext cx="7313613"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5"/>
          <p:cNvSpPr>
            <a:spLocks noGrp="1"/>
          </p:cNvSpPr>
          <p:nvPr>
            <p:ph type="sldNum" sz="quarter" idx="12"/>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56</a:t>
            </a:fld>
            <a:endParaRPr lang="en-US" sz="1200" dirty="0">
              <a:latin typeface="Tahoma" charset="0"/>
            </a:endParaRPr>
          </a:p>
        </p:txBody>
      </p:sp>
      <p:sp>
        <p:nvSpPr>
          <p:cNvPr id="6" name="Footer Placeholder 2"/>
          <p:cNvSpPr>
            <a:spLocks noGrp="1"/>
          </p:cNvSpPr>
          <p:nvPr>
            <p:ph type="ftr" sz="quarter" idx="11"/>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13586490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pPr>
              <a:defRPr/>
            </a:pPr>
            <a:r>
              <a:rPr lang="en-US" sz="4000" dirty="0">
                <a:latin typeface="Gill Sans MT" charset="0"/>
                <a:cs typeface="+mj-cs"/>
              </a:rPr>
              <a:t>Network support for multimedia</a:t>
            </a:r>
          </a:p>
        </p:txBody>
      </p:sp>
      <p:pic>
        <p:nvPicPr>
          <p:cNvPr id="144388" name="Picture 16"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055688"/>
            <a:ext cx="7313613"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4389" name="Picture 7"/>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57175" y="1871663"/>
            <a:ext cx="8561388" cy="3417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12"/>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57</a:t>
            </a:fld>
            <a:endParaRPr lang="en-US" sz="1200" dirty="0">
              <a:latin typeface="Tahoma" charset="0"/>
            </a:endParaRPr>
          </a:p>
        </p:txBody>
      </p:sp>
      <p:sp>
        <p:nvSpPr>
          <p:cNvPr id="8" name="Footer Placeholder 2"/>
          <p:cNvSpPr>
            <a:spLocks noGrp="1"/>
          </p:cNvSpPr>
          <p:nvPr>
            <p:ph type="ftr" sz="quarter" idx="11"/>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16423415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pPr>
              <a:defRPr/>
            </a:pPr>
            <a:r>
              <a:rPr lang="en-US" sz="4000" dirty="0">
                <a:latin typeface="Gill Sans MT" charset="0"/>
                <a:cs typeface="+mj-cs"/>
              </a:rPr>
              <a:t>Dimensioning best effort networks</a:t>
            </a:r>
          </a:p>
        </p:txBody>
      </p:sp>
      <p:sp>
        <p:nvSpPr>
          <p:cNvPr id="2" name="Content Placeholder 1"/>
          <p:cNvSpPr>
            <a:spLocks noGrp="1"/>
          </p:cNvSpPr>
          <p:nvPr>
            <p:ph idx="1"/>
          </p:nvPr>
        </p:nvSpPr>
        <p:spPr>
          <a:xfrm>
            <a:off x="533400" y="1600200"/>
            <a:ext cx="8328025" cy="4648200"/>
          </a:xfrm>
        </p:spPr>
        <p:txBody>
          <a:bodyPr/>
          <a:lstStyle/>
          <a:p>
            <a:pPr>
              <a:defRPr/>
            </a:pPr>
            <a:r>
              <a:rPr lang="en-US" i="1" dirty="0">
                <a:solidFill>
                  <a:srgbClr val="CC0000"/>
                </a:solidFill>
              </a:rPr>
              <a:t>approach: </a:t>
            </a:r>
            <a:r>
              <a:rPr lang="en-US" dirty="0"/>
              <a:t>deploy enough link capacity so that congestion doesn’t occur, multimedia traffic flows without delay or loss</a:t>
            </a:r>
          </a:p>
          <a:p>
            <a:pPr lvl="1">
              <a:defRPr/>
            </a:pPr>
            <a:r>
              <a:rPr lang="en-US" dirty="0"/>
              <a:t>low complexity of network mechanisms (use current “best effort” network)</a:t>
            </a:r>
          </a:p>
          <a:p>
            <a:pPr lvl="1">
              <a:defRPr/>
            </a:pPr>
            <a:r>
              <a:rPr lang="en-US" dirty="0"/>
              <a:t>high bandwidth costs</a:t>
            </a:r>
          </a:p>
          <a:p>
            <a:pPr>
              <a:defRPr/>
            </a:pPr>
            <a:r>
              <a:rPr lang="en-US" dirty="0"/>
              <a:t>challenges:</a:t>
            </a:r>
          </a:p>
          <a:p>
            <a:pPr lvl="1">
              <a:defRPr/>
            </a:pPr>
            <a:r>
              <a:rPr lang="en-US" i="1" dirty="0">
                <a:solidFill>
                  <a:srgbClr val="000099"/>
                </a:solidFill>
              </a:rPr>
              <a:t>network dimensioning: </a:t>
            </a:r>
            <a:r>
              <a:rPr lang="en-US" dirty="0"/>
              <a:t>how much bandwidth is “enough?”</a:t>
            </a:r>
          </a:p>
          <a:p>
            <a:pPr lvl="1">
              <a:defRPr/>
            </a:pPr>
            <a:r>
              <a:rPr lang="en-US" i="1" dirty="0">
                <a:solidFill>
                  <a:srgbClr val="000099"/>
                </a:solidFill>
              </a:rPr>
              <a:t>estimating network traffic demand: </a:t>
            </a:r>
            <a:r>
              <a:rPr lang="en-US" dirty="0"/>
              <a:t>needed to determine how much bandwidth is “enough” (for that much traffic)</a:t>
            </a:r>
          </a:p>
        </p:txBody>
      </p:sp>
      <p:pic>
        <p:nvPicPr>
          <p:cNvPr id="146437" name="Picture 16"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055688"/>
            <a:ext cx="7313613"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58</a:t>
            </a:fld>
            <a:endParaRPr lang="en-US" sz="1200" dirty="0">
              <a:latin typeface="Tahoma" charset="0"/>
            </a:endParaRPr>
          </a:p>
        </p:txBody>
      </p:sp>
      <p:sp>
        <p:nvSpPr>
          <p:cNvPr id="8"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5809241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a:xfrm>
            <a:off x="533400" y="0"/>
            <a:ext cx="7772400" cy="1143000"/>
          </a:xfrm>
        </p:spPr>
        <p:txBody>
          <a:bodyPr/>
          <a:lstStyle/>
          <a:p>
            <a:pPr>
              <a:defRPr/>
            </a:pPr>
            <a:r>
              <a:rPr lang="en-US" sz="4000" dirty="0"/>
              <a:t>Providing multiple classes of service</a:t>
            </a:r>
          </a:p>
        </p:txBody>
      </p:sp>
      <p:sp>
        <p:nvSpPr>
          <p:cNvPr id="607235" name="Rectangle 3"/>
          <p:cNvSpPr>
            <a:spLocks noGrp="1" noChangeArrowheads="1"/>
          </p:cNvSpPr>
          <p:nvPr>
            <p:ph type="body" idx="1"/>
          </p:nvPr>
        </p:nvSpPr>
        <p:spPr>
          <a:xfrm>
            <a:off x="533400" y="1168400"/>
            <a:ext cx="8432800" cy="3444875"/>
          </a:xfrm>
        </p:spPr>
        <p:txBody>
          <a:bodyPr/>
          <a:lstStyle/>
          <a:p>
            <a:pPr marL="282575" indent="-282575">
              <a:defRPr/>
            </a:pPr>
            <a:r>
              <a:rPr lang="en-US" dirty="0"/>
              <a:t>thus far: making the best of best effort service</a:t>
            </a:r>
          </a:p>
          <a:p>
            <a:pPr lvl="1">
              <a:defRPr/>
            </a:pPr>
            <a:r>
              <a:rPr lang="en-US" dirty="0"/>
              <a:t>one-size fits all service model</a:t>
            </a:r>
          </a:p>
          <a:p>
            <a:pPr marL="282575" indent="-282575">
              <a:defRPr/>
            </a:pPr>
            <a:r>
              <a:rPr lang="en-US" dirty="0"/>
              <a:t>alternative: multiple classes of service</a:t>
            </a:r>
          </a:p>
          <a:p>
            <a:pPr lvl="1">
              <a:defRPr/>
            </a:pPr>
            <a:r>
              <a:rPr lang="en-US" dirty="0"/>
              <a:t>partition traffic into classes</a:t>
            </a:r>
          </a:p>
          <a:p>
            <a:pPr lvl="1">
              <a:defRPr/>
            </a:pPr>
            <a:r>
              <a:rPr lang="en-US" dirty="0"/>
              <a:t>network treats different classes of traffic differently (analogy: VIP service versus regular service)</a:t>
            </a:r>
          </a:p>
        </p:txBody>
      </p:sp>
      <p:pic>
        <p:nvPicPr>
          <p:cNvPr id="607236"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495800" y="4797425"/>
            <a:ext cx="873125" cy="1047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607238" name="Freeform 6"/>
          <p:cNvSpPr>
            <a:spLocks/>
          </p:cNvSpPr>
          <p:nvPr/>
        </p:nvSpPr>
        <p:spPr bwMode="auto">
          <a:xfrm>
            <a:off x="5934075" y="4192588"/>
            <a:ext cx="2847975" cy="1481137"/>
          </a:xfrm>
          <a:custGeom>
            <a:avLst/>
            <a:gdLst>
              <a:gd name="T0" fmla="*/ 6 w 1794"/>
              <a:gd name="T1" fmla="*/ 483 h 933"/>
              <a:gd name="T2" fmla="*/ 108 w 1794"/>
              <a:gd name="T3" fmla="*/ 125 h 933"/>
              <a:gd name="T4" fmla="*/ 559 w 1794"/>
              <a:gd name="T5" fmla="*/ 100 h 933"/>
              <a:gd name="T6" fmla="*/ 1128 w 1794"/>
              <a:gd name="T7" fmla="*/ 29 h 933"/>
              <a:gd name="T8" fmla="*/ 1716 w 1794"/>
              <a:gd name="T9" fmla="*/ 275 h 933"/>
              <a:gd name="T10" fmla="*/ 1596 w 1794"/>
              <a:gd name="T11" fmla="*/ 827 h 933"/>
              <a:gd name="T12" fmla="*/ 1380 w 1794"/>
              <a:gd name="T13" fmla="*/ 911 h 933"/>
              <a:gd name="T14" fmla="*/ 840 w 1794"/>
              <a:gd name="T15" fmla="*/ 929 h 933"/>
              <a:gd name="T16" fmla="*/ 414 w 1794"/>
              <a:gd name="T17" fmla="*/ 911 h 933"/>
              <a:gd name="T18" fmla="*/ 143 w 1794"/>
              <a:gd name="T19" fmla="*/ 832 h 933"/>
              <a:gd name="T20" fmla="*/ 6 w 1794"/>
              <a:gd name="T21" fmla="*/ 483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242" name="Freeform 10"/>
          <p:cNvSpPr>
            <a:spLocks/>
          </p:cNvSpPr>
          <p:nvPr/>
        </p:nvSpPr>
        <p:spPr bwMode="auto">
          <a:xfrm>
            <a:off x="6572250" y="4495800"/>
            <a:ext cx="542925" cy="295275"/>
          </a:xfrm>
          <a:custGeom>
            <a:avLst/>
            <a:gdLst>
              <a:gd name="T0" fmla="*/ 0 w 342"/>
              <a:gd name="T1" fmla="*/ 186 h 186"/>
              <a:gd name="T2" fmla="*/ 342 w 342"/>
              <a:gd name="T3" fmla="*/ 0 h 186"/>
            </a:gdLst>
            <a:ahLst/>
            <a:cxnLst>
              <a:cxn ang="0">
                <a:pos x="T0" y="T1"/>
              </a:cxn>
              <a:cxn ang="0">
                <a:pos x="T2" y="T3"/>
              </a:cxn>
            </a:cxnLst>
            <a:rect l="0" t="0" r="r" b="b"/>
            <a:pathLst>
              <a:path w="342" h="186">
                <a:moveTo>
                  <a:pt x="0" y="186"/>
                </a:moveTo>
                <a:lnTo>
                  <a:pt x="342" y="0"/>
                </a:lnTo>
              </a:path>
            </a:pathLst>
          </a:custGeom>
          <a:noFill/>
          <a:ln w="12700">
            <a:solidFill>
              <a:schemeClr val="tx1"/>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327" name="Freeform 95"/>
          <p:cNvSpPr>
            <a:spLocks/>
          </p:cNvSpPr>
          <p:nvPr/>
        </p:nvSpPr>
        <p:spPr bwMode="auto">
          <a:xfrm>
            <a:off x="7613650" y="4489450"/>
            <a:ext cx="504825" cy="307975"/>
          </a:xfrm>
          <a:custGeom>
            <a:avLst/>
            <a:gdLst>
              <a:gd name="T0" fmla="*/ 0 w 318"/>
              <a:gd name="T1" fmla="*/ 0 h 194"/>
              <a:gd name="T2" fmla="*/ 318 w 318"/>
              <a:gd name="T3" fmla="*/ 194 h 194"/>
            </a:gdLst>
            <a:ahLst/>
            <a:cxnLst>
              <a:cxn ang="0">
                <a:pos x="T0" y="T1"/>
              </a:cxn>
              <a:cxn ang="0">
                <a:pos x="T2" y="T3"/>
              </a:cxn>
            </a:cxnLst>
            <a:rect l="0" t="0" r="r" b="b"/>
            <a:pathLst>
              <a:path w="318" h="194">
                <a:moveTo>
                  <a:pt x="0" y="0"/>
                </a:moveTo>
                <a:lnTo>
                  <a:pt x="318" y="194"/>
                </a:lnTo>
              </a:path>
            </a:pathLst>
          </a:custGeom>
          <a:noFill/>
          <a:ln w="12700">
            <a:solidFill>
              <a:schemeClr val="tx1"/>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328" name="Freeform 96"/>
          <p:cNvSpPr>
            <a:spLocks/>
          </p:cNvSpPr>
          <p:nvPr/>
        </p:nvSpPr>
        <p:spPr bwMode="auto">
          <a:xfrm>
            <a:off x="6548438" y="4881563"/>
            <a:ext cx="481012" cy="238125"/>
          </a:xfrm>
          <a:custGeom>
            <a:avLst/>
            <a:gdLst>
              <a:gd name="T0" fmla="*/ 0 w 294"/>
              <a:gd name="T1" fmla="*/ 0 h 174"/>
              <a:gd name="T2" fmla="*/ 294 w 294"/>
              <a:gd name="T3" fmla="*/ 174 h 174"/>
            </a:gdLst>
            <a:ahLst/>
            <a:cxnLst>
              <a:cxn ang="0">
                <a:pos x="T0" y="T1"/>
              </a:cxn>
              <a:cxn ang="0">
                <a:pos x="T2" y="T3"/>
              </a:cxn>
            </a:cxnLst>
            <a:rect l="0" t="0" r="r" b="b"/>
            <a:pathLst>
              <a:path w="294" h="174">
                <a:moveTo>
                  <a:pt x="0" y="0"/>
                </a:moveTo>
                <a:lnTo>
                  <a:pt x="294" y="174"/>
                </a:lnTo>
              </a:path>
            </a:pathLst>
          </a:custGeom>
          <a:noFill/>
          <a:ln w="12700">
            <a:solidFill>
              <a:schemeClr val="tx1"/>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329" name="Freeform 97"/>
          <p:cNvSpPr>
            <a:spLocks/>
          </p:cNvSpPr>
          <p:nvPr/>
        </p:nvSpPr>
        <p:spPr bwMode="auto">
          <a:xfrm>
            <a:off x="7496175" y="4857750"/>
            <a:ext cx="628650" cy="247650"/>
          </a:xfrm>
          <a:custGeom>
            <a:avLst/>
            <a:gdLst>
              <a:gd name="T0" fmla="*/ 0 w 378"/>
              <a:gd name="T1" fmla="*/ 174 h 174"/>
              <a:gd name="T2" fmla="*/ 378 w 378"/>
              <a:gd name="T3" fmla="*/ 0 h 174"/>
            </a:gdLst>
            <a:ahLst/>
            <a:cxnLst>
              <a:cxn ang="0">
                <a:pos x="T0" y="T1"/>
              </a:cxn>
              <a:cxn ang="0">
                <a:pos x="T2" y="T3"/>
              </a:cxn>
            </a:cxnLst>
            <a:rect l="0" t="0" r="r" b="b"/>
            <a:pathLst>
              <a:path w="378" h="174">
                <a:moveTo>
                  <a:pt x="0" y="174"/>
                </a:moveTo>
                <a:lnTo>
                  <a:pt x="378" y="0"/>
                </a:lnTo>
              </a:path>
            </a:pathLst>
          </a:custGeom>
          <a:noFill/>
          <a:ln w="12700">
            <a:solidFill>
              <a:schemeClr val="tx1"/>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330" name="Freeform 98"/>
          <p:cNvSpPr>
            <a:spLocks/>
          </p:cNvSpPr>
          <p:nvPr/>
        </p:nvSpPr>
        <p:spPr bwMode="auto">
          <a:xfrm>
            <a:off x="8162925" y="4911725"/>
            <a:ext cx="206375" cy="508000"/>
          </a:xfrm>
          <a:custGeom>
            <a:avLst/>
            <a:gdLst>
              <a:gd name="T0" fmla="*/ 0 w 118"/>
              <a:gd name="T1" fmla="*/ 500 h 500"/>
              <a:gd name="T2" fmla="*/ 118 w 118"/>
              <a:gd name="T3" fmla="*/ 0 h 500"/>
            </a:gdLst>
            <a:ahLst/>
            <a:cxnLst>
              <a:cxn ang="0">
                <a:pos x="T0" y="T1"/>
              </a:cxn>
              <a:cxn ang="0">
                <a:pos x="T2" y="T3"/>
              </a:cxn>
            </a:cxnLst>
            <a:rect l="0" t="0" r="r" b="b"/>
            <a:pathLst>
              <a:path w="118" h="500">
                <a:moveTo>
                  <a:pt x="0" y="500"/>
                </a:moveTo>
                <a:lnTo>
                  <a:pt x="118" y="0"/>
                </a:lnTo>
              </a:path>
            </a:pathLst>
          </a:custGeom>
          <a:noFill/>
          <a:ln w="12700">
            <a:solidFill>
              <a:schemeClr val="tx1"/>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331" name="Freeform 99"/>
          <p:cNvSpPr>
            <a:spLocks/>
          </p:cNvSpPr>
          <p:nvPr/>
        </p:nvSpPr>
        <p:spPr bwMode="auto">
          <a:xfrm>
            <a:off x="6927850" y="5445125"/>
            <a:ext cx="736600" cy="74613"/>
          </a:xfrm>
          <a:custGeom>
            <a:avLst/>
            <a:gdLst>
              <a:gd name="T0" fmla="*/ 370 w 370"/>
              <a:gd name="T1" fmla="*/ 32 h 32"/>
              <a:gd name="T2" fmla="*/ 0 w 370"/>
              <a:gd name="T3" fmla="*/ 0 h 32"/>
            </a:gdLst>
            <a:ahLst/>
            <a:cxnLst>
              <a:cxn ang="0">
                <a:pos x="T0" y="T1"/>
              </a:cxn>
              <a:cxn ang="0">
                <a:pos x="T2" y="T3"/>
              </a:cxn>
            </a:cxnLst>
            <a:rect l="0" t="0" r="r" b="b"/>
            <a:pathLst>
              <a:path w="370" h="32">
                <a:moveTo>
                  <a:pt x="370" y="32"/>
                </a:moveTo>
                <a:lnTo>
                  <a:pt x="0" y="0"/>
                </a:lnTo>
              </a:path>
            </a:pathLst>
          </a:custGeom>
          <a:noFill/>
          <a:ln w="12700">
            <a:solidFill>
              <a:schemeClr val="tx1"/>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332" name="Freeform 100"/>
          <p:cNvSpPr>
            <a:spLocks/>
          </p:cNvSpPr>
          <p:nvPr/>
        </p:nvSpPr>
        <p:spPr bwMode="auto">
          <a:xfrm>
            <a:off x="6391275" y="4905375"/>
            <a:ext cx="193675" cy="425450"/>
          </a:xfrm>
          <a:custGeom>
            <a:avLst/>
            <a:gdLst>
              <a:gd name="T0" fmla="*/ 162 w 176"/>
              <a:gd name="T1" fmla="*/ 408 h 412"/>
              <a:gd name="T2" fmla="*/ 176 w 176"/>
              <a:gd name="T3" fmla="*/ 412 h 412"/>
              <a:gd name="T4" fmla="*/ 0 w 176"/>
              <a:gd name="T5" fmla="*/ 0 h 412"/>
            </a:gdLst>
            <a:ahLst/>
            <a:cxnLst>
              <a:cxn ang="0">
                <a:pos x="T0" y="T1"/>
              </a:cxn>
              <a:cxn ang="0">
                <a:pos x="T2" y="T3"/>
              </a:cxn>
              <a:cxn ang="0">
                <a:pos x="T4" y="T5"/>
              </a:cxn>
            </a:cxnLst>
            <a:rect l="0" t="0" r="r" b="b"/>
            <a:pathLst>
              <a:path w="176" h="412">
                <a:moveTo>
                  <a:pt x="162" y="408"/>
                </a:moveTo>
                <a:lnTo>
                  <a:pt x="176" y="412"/>
                </a:lnTo>
                <a:lnTo>
                  <a:pt x="0" y="0"/>
                </a:lnTo>
              </a:path>
            </a:pathLst>
          </a:custGeom>
          <a:noFill/>
          <a:ln w="12700">
            <a:solidFill>
              <a:schemeClr val="tx1"/>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333" name="Rectangle 101"/>
          <p:cNvSpPr>
            <a:spLocks noChangeArrowheads="1"/>
          </p:cNvSpPr>
          <p:nvPr/>
        </p:nvSpPr>
        <p:spPr bwMode="auto">
          <a:xfrm>
            <a:off x="4500563" y="4519613"/>
            <a:ext cx="1155700" cy="23812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334" name="Rectangle 102"/>
          <p:cNvSpPr>
            <a:spLocks noChangeArrowheads="1"/>
          </p:cNvSpPr>
          <p:nvPr/>
        </p:nvSpPr>
        <p:spPr bwMode="auto">
          <a:xfrm>
            <a:off x="4476750" y="4543425"/>
            <a:ext cx="1147763" cy="2381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335" name="Line 103"/>
          <p:cNvSpPr>
            <a:spLocks noChangeShapeType="1"/>
          </p:cNvSpPr>
          <p:nvPr/>
        </p:nvSpPr>
        <p:spPr bwMode="auto">
          <a:xfrm>
            <a:off x="5502275" y="4675188"/>
            <a:ext cx="422275" cy="0"/>
          </a:xfrm>
          <a:prstGeom prst="line">
            <a:avLst/>
          </a:prstGeom>
          <a:noFill/>
          <a:ln w="952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339" name="Rectangle 107"/>
          <p:cNvSpPr>
            <a:spLocks noChangeArrowheads="1"/>
          </p:cNvSpPr>
          <p:nvPr/>
        </p:nvSpPr>
        <p:spPr bwMode="auto">
          <a:xfrm>
            <a:off x="5105400" y="4546600"/>
            <a:ext cx="427038" cy="239713"/>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340" name="Text Box 108"/>
          <p:cNvSpPr txBox="1">
            <a:spLocks noChangeArrowheads="1"/>
          </p:cNvSpPr>
          <p:nvPr/>
        </p:nvSpPr>
        <p:spPr bwMode="auto">
          <a:xfrm>
            <a:off x="5057775" y="4519613"/>
            <a:ext cx="520700"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sz="1200" dirty="0">
                <a:latin typeface="Arial" charset="0"/>
              </a:rPr>
              <a:t>0111</a:t>
            </a:r>
          </a:p>
        </p:txBody>
      </p:sp>
      <p:sp>
        <p:nvSpPr>
          <p:cNvPr id="607342" name="Line 110"/>
          <p:cNvSpPr>
            <a:spLocks noChangeShapeType="1"/>
          </p:cNvSpPr>
          <p:nvPr/>
        </p:nvSpPr>
        <p:spPr bwMode="auto">
          <a:xfrm flipH="1">
            <a:off x="4724400" y="4805363"/>
            <a:ext cx="13493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p>
        </p:txBody>
      </p:sp>
      <p:sp>
        <p:nvSpPr>
          <p:cNvPr id="607401" name="Rectangle 169"/>
          <p:cNvSpPr>
            <a:spLocks noChangeArrowheads="1"/>
          </p:cNvSpPr>
          <p:nvPr/>
        </p:nvSpPr>
        <p:spPr bwMode="auto">
          <a:xfrm>
            <a:off x="508000" y="3641725"/>
            <a:ext cx="3536950" cy="2938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82575" indent="-282575">
              <a:spcBef>
                <a:spcPct val="20000"/>
              </a:spcBef>
              <a:buClr>
                <a:srgbClr val="000099"/>
              </a:buClr>
              <a:buSzPct val="100000"/>
              <a:buFont typeface="Wingdings" charset="2"/>
              <a:buChar char="§"/>
              <a:defRPr/>
            </a:pPr>
            <a:r>
              <a:rPr lang="en-US" sz="2400" i="0" dirty="0">
                <a:latin typeface="+mn-lt"/>
              </a:rPr>
              <a:t>granularity: differential service among multiple classes</a:t>
            </a:r>
            <a:r>
              <a:rPr lang="en-US" sz="2400" dirty="0">
                <a:solidFill>
                  <a:srgbClr val="000099"/>
                </a:solidFill>
                <a:latin typeface="+mn-lt"/>
              </a:rPr>
              <a:t>, not among individual connections</a:t>
            </a:r>
          </a:p>
          <a:p>
            <a:pPr marL="282575" indent="-282575">
              <a:spcBef>
                <a:spcPct val="20000"/>
              </a:spcBef>
              <a:buClr>
                <a:srgbClr val="000099"/>
              </a:buClr>
              <a:buSzPct val="100000"/>
              <a:buFont typeface="Wingdings" charset="2"/>
              <a:buChar char="§"/>
              <a:defRPr/>
            </a:pPr>
            <a:r>
              <a:rPr lang="en-US" sz="2400" i="0" dirty="0">
                <a:latin typeface="+mn-lt"/>
              </a:rPr>
              <a:t>history: ToS bits</a:t>
            </a:r>
          </a:p>
        </p:txBody>
      </p:sp>
      <p:grpSp>
        <p:nvGrpSpPr>
          <p:cNvPr id="148501" name="Group 332"/>
          <p:cNvGrpSpPr>
            <a:grpSpLocks/>
          </p:cNvGrpSpPr>
          <p:nvPr/>
        </p:nvGrpSpPr>
        <p:grpSpPr bwMode="auto">
          <a:xfrm>
            <a:off x="6992938" y="4394200"/>
            <a:ext cx="636587" cy="230188"/>
            <a:chOff x="2356" y="1300"/>
            <a:chExt cx="555" cy="194"/>
          </a:xfrm>
        </p:grpSpPr>
        <p:sp>
          <p:nvSpPr>
            <p:cNvPr id="14857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sp>
          <p:nvSpPr>
            <p:cNvPr id="14857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dirty="0">
                <a:latin typeface="Times New Roman" charset="0"/>
              </a:endParaRPr>
            </a:p>
          </p:txBody>
        </p:sp>
        <p:sp>
          <p:nvSpPr>
            <p:cNvPr id="14857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grpSp>
          <p:nvGrpSpPr>
            <p:cNvPr id="148576" name="Group 329"/>
            <p:cNvGrpSpPr>
              <a:grpSpLocks/>
            </p:cNvGrpSpPr>
            <p:nvPr/>
          </p:nvGrpSpPr>
          <p:grpSpPr bwMode="auto">
            <a:xfrm>
              <a:off x="2468" y="1332"/>
              <a:ext cx="310" cy="60"/>
              <a:chOff x="2468" y="1332"/>
              <a:chExt cx="310" cy="60"/>
            </a:xfrm>
          </p:grpSpPr>
          <p:sp>
            <p:nvSpPr>
              <p:cNvPr id="148579"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48580"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111" name="Line 330"/>
            <p:cNvSpPr>
              <a:spLocks noChangeShapeType="1"/>
            </p:cNvSpPr>
            <p:nvPr/>
          </p:nvSpPr>
          <p:spPr bwMode="auto">
            <a:xfrm>
              <a:off x="2357" y="1362"/>
              <a:ext cx="0" cy="8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112"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grpSp>
      <p:grpSp>
        <p:nvGrpSpPr>
          <p:cNvPr id="148502" name="Group 11"/>
          <p:cNvGrpSpPr>
            <a:grpSpLocks/>
          </p:cNvGrpSpPr>
          <p:nvPr/>
        </p:nvGrpSpPr>
        <p:grpSpPr bwMode="auto">
          <a:xfrm>
            <a:off x="6078538" y="4670425"/>
            <a:ext cx="501650" cy="233363"/>
            <a:chOff x="3600" y="219"/>
            <a:chExt cx="360" cy="175"/>
          </a:xfrm>
        </p:grpSpPr>
        <p:sp>
          <p:nvSpPr>
            <p:cNvPr id="607244" name="Oval 12"/>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245" name="Line 13"/>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246" name="Line 14"/>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247" name="Rectangle 15"/>
            <p:cNvSpPr>
              <a:spLocks noChangeArrowheads="1"/>
            </p:cNvSpPr>
            <p:nvPr/>
          </p:nvSpPr>
          <p:spPr bwMode="auto">
            <a:xfrm>
              <a:off x="3603" y="289"/>
              <a:ext cx="352" cy="58"/>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endParaRPr>
            </a:p>
          </p:txBody>
        </p:sp>
        <p:sp>
          <p:nvSpPr>
            <p:cNvPr id="607248" name="Oval 1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nvGrpSpPr>
            <p:cNvPr id="148565" name="Group 17"/>
            <p:cNvGrpSpPr>
              <a:grpSpLocks/>
            </p:cNvGrpSpPr>
            <p:nvPr/>
          </p:nvGrpSpPr>
          <p:grpSpPr bwMode="auto">
            <a:xfrm>
              <a:off x="3686" y="244"/>
              <a:ext cx="177" cy="66"/>
              <a:chOff x="2848" y="848"/>
              <a:chExt cx="140" cy="98"/>
            </a:xfrm>
          </p:grpSpPr>
          <p:sp>
            <p:nvSpPr>
              <p:cNvPr id="607250"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251" name="Line 19"/>
              <p:cNvSpPr>
                <a:spLocks noChangeShapeType="1"/>
              </p:cNvSpPr>
              <p:nvPr/>
            </p:nvSpPr>
            <p:spPr bwMode="auto">
              <a:xfrm>
                <a:off x="2944" y="943"/>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252" name="Line 20"/>
              <p:cNvSpPr>
                <a:spLocks noChangeShapeType="1"/>
              </p:cNvSpPr>
              <p:nvPr/>
            </p:nvSpPr>
            <p:spPr bwMode="auto">
              <a:xfrm>
                <a:off x="2894" y="850"/>
                <a:ext cx="52" cy="9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grpSp>
          <p:nvGrpSpPr>
            <p:cNvPr id="148566" name="Group 21"/>
            <p:cNvGrpSpPr>
              <a:grpSpLocks/>
            </p:cNvGrpSpPr>
            <p:nvPr/>
          </p:nvGrpSpPr>
          <p:grpSpPr bwMode="auto">
            <a:xfrm flipV="1">
              <a:off x="3686" y="243"/>
              <a:ext cx="177" cy="66"/>
              <a:chOff x="2848" y="848"/>
              <a:chExt cx="140" cy="98"/>
            </a:xfrm>
          </p:grpSpPr>
          <p:sp>
            <p:nvSpPr>
              <p:cNvPr id="607254" name="Line 22"/>
              <p:cNvSpPr>
                <a:spLocks noChangeShapeType="1"/>
              </p:cNvSpPr>
              <p:nvPr/>
            </p:nvSpPr>
            <p:spPr bwMode="auto">
              <a:xfrm flipV="1">
                <a:off x="2848" y="846"/>
                <a:ext cx="50" cy="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255" name="Line 2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256" name="Line 24"/>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grpSp>
      <p:grpSp>
        <p:nvGrpSpPr>
          <p:cNvPr id="148503" name="Group 25"/>
          <p:cNvGrpSpPr>
            <a:grpSpLocks/>
          </p:cNvGrpSpPr>
          <p:nvPr/>
        </p:nvGrpSpPr>
        <p:grpSpPr bwMode="auto">
          <a:xfrm>
            <a:off x="6430963" y="5308600"/>
            <a:ext cx="501650" cy="233363"/>
            <a:chOff x="3600" y="219"/>
            <a:chExt cx="360" cy="175"/>
          </a:xfrm>
        </p:grpSpPr>
        <p:sp>
          <p:nvSpPr>
            <p:cNvPr id="607258" name="Oval 26"/>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259" name="Line 27"/>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260" name="Line 28"/>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261" name="Rectangle 29"/>
            <p:cNvSpPr>
              <a:spLocks noChangeArrowheads="1"/>
            </p:cNvSpPr>
            <p:nvPr/>
          </p:nvSpPr>
          <p:spPr bwMode="auto">
            <a:xfrm>
              <a:off x="3603" y="289"/>
              <a:ext cx="352" cy="58"/>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endParaRPr>
            </a:p>
          </p:txBody>
        </p:sp>
        <p:sp>
          <p:nvSpPr>
            <p:cNvPr id="607262" name="Oval 3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nvGrpSpPr>
            <p:cNvPr id="148552" name="Group 31"/>
            <p:cNvGrpSpPr>
              <a:grpSpLocks/>
            </p:cNvGrpSpPr>
            <p:nvPr/>
          </p:nvGrpSpPr>
          <p:grpSpPr bwMode="auto">
            <a:xfrm>
              <a:off x="3686" y="244"/>
              <a:ext cx="177" cy="66"/>
              <a:chOff x="2848" y="848"/>
              <a:chExt cx="140" cy="98"/>
            </a:xfrm>
          </p:grpSpPr>
          <p:sp>
            <p:nvSpPr>
              <p:cNvPr id="607264" name="Line 32"/>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265" name="Line 33"/>
              <p:cNvSpPr>
                <a:spLocks noChangeShapeType="1"/>
              </p:cNvSpPr>
              <p:nvPr/>
            </p:nvSpPr>
            <p:spPr bwMode="auto">
              <a:xfrm>
                <a:off x="2944" y="943"/>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266" name="Line 34"/>
              <p:cNvSpPr>
                <a:spLocks noChangeShapeType="1"/>
              </p:cNvSpPr>
              <p:nvPr/>
            </p:nvSpPr>
            <p:spPr bwMode="auto">
              <a:xfrm>
                <a:off x="2894" y="850"/>
                <a:ext cx="52" cy="9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grpSp>
          <p:nvGrpSpPr>
            <p:cNvPr id="148553" name="Group 35"/>
            <p:cNvGrpSpPr>
              <a:grpSpLocks/>
            </p:cNvGrpSpPr>
            <p:nvPr/>
          </p:nvGrpSpPr>
          <p:grpSpPr bwMode="auto">
            <a:xfrm flipV="1">
              <a:off x="3686" y="243"/>
              <a:ext cx="177" cy="66"/>
              <a:chOff x="2848" y="848"/>
              <a:chExt cx="140" cy="98"/>
            </a:xfrm>
          </p:grpSpPr>
          <p:sp>
            <p:nvSpPr>
              <p:cNvPr id="607268" name="Line 36"/>
              <p:cNvSpPr>
                <a:spLocks noChangeShapeType="1"/>
              </p:cNvSpPr>
              <p:nvPr/>
            </p:nvSpPr>
            <p:spPr bwMode="auto">
              <a:xfrm flipV="1">
                <a:off x="2848" y="846"/>
                <a:ext cx="50" cy="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269" name="Line 37"/>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270" name="Line 38"/>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grpSp>
      <p:grpSp>
        <p:nvGrpSpPr>
          <p:cNvPr id="148504" name="Group 53"/>
          <p:cNvGrpSpPr>
            <a:grpSpLocks/>
          </p:cNvGrpSpPr>
          <p:nvPr/>
        </p:nvGrpSpPr>
        <p:grpSpPr bwMode="auto">
          <a:xfrm>
            <a:off x="7027863" y="5030788"/>
            <a:ext cx="500062" cy="233362"/>
            <a:chOff x="3600" y="219"/>
            <a:chExt cx="360" cy="175"/>
          </a:xfrm>
        </p:grpSpPr>
        <p:sp>
          <p:nvSpPr>
            <p:cNvPr id="607286" name="Oval 54"/>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287" name="Line 55"/>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288" name="Line 56"/>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289" name="Rectangle 57"/>
            <p:cNvSpPr>
              <a:spLocks noChangeArrowheads="1"/>
            </p:cNvSpPr>
            <p:nvPr/>
          </p:nvSpPr>
          <p:spPr bwMode="auto">
            <a:xfrm>
              <a:off x="3603" y="289"/>
              <a:ext cx="353" cy="58"/>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endParaRPr>
            </a:p>
          </p:txBody>
        </p:sp>
        <p:sp>
          <p:nvSpPr>
            <p:cNvPr id="607290" name="Oval 5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nvGrpSpPr>
            <p:cNvPr id="148539" name="Group 59"/>
            <p:cNvGrpSpPr>
              <a:grpSpLocks/>
            </p:cNvGrpSpPr>
            <p:nvPr/>
          </p:nvGrpSpPr>
          <p:grpSpPr bwMode="auto">
            <a:xfrm>
              <a:off x="3686" y="244"/>
              <a:ext cx="177" cy="66"/>
              <a:chOff x="2848" y="848"/>
              <a:chExt cx="140" cy="98"/>
            </a:xfrm>
          </p:grpSpPr>
          <p:sp>
            <p:nvSpPr>
              <p:cNvPr id="607292" name="Line 60"/>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293" name="Line 61"/>
              <p:cNvSpPr>
                <a:spLocks noChangeShapeType="1"/>
              </p:cNvSpPr>
              <p:nvPr/>
            </p:nvSpPr>
            <p:spPr bwMode="auto">
              <a:xfrm>
                <a:off x="2944" y="943"/>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294" name="Line 62"/>
              <p:cNvSpPr>
                <a:spLocks noChangeShapeType="1"/>
              </p:cNvSpPr>
              <p:nvPr/>
            </p:nvSpPr>
            <p:spPr bwMode="auto">
              <a:xfrm>
                <a:off x="2894" y="850"/>
                <a:ext cx="52" cy="9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grpSp>
          <p:nvGrpSpPr>
            <p:cNvPr id="148540" name="Group 63"/>
            <p:cNvGrpSpPr>
              <a:grpSpLocks/>
            </p:cNvGrpSpPr>
            <p:nvPr/>
          </p:nvGrpSpPr>
          <p:grpSpPr bwMode="auto">
            <a:xfrm flipV="1">
              <a:off x="3686" y="243"/>
              <a:ext cx="177" cy="66"/>
              <a:chOff x="2848" y="848"/>
              <a:chExt cx="140" cy="98"/>
            </a:xfrm>
          </p:grpSpPr>
          <p:sp>
            <p:nvSpPr>
              <p:cNvPr id="607296" name="Line 64"/>
              <p:cNvSpPr>
                <a:spLocks noChangeShapeType="1"/>
              </p:cNvSpPr>
              <p:nvPr/>
            </p:nvSpPr>
            <p:spPr bwMode="auto">
              <a:xfrm flipV="1">
                <a:off x="2848" y="846"/>
                <a:ext cx="50" cy="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297" name="Line 65"/>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298" name="Line 66"/>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grpSp>
      <p:grpSp>
        <p:nvGrpSpPr>
          <p:cNvPr id="148505" name="Group 67"/>
          <p:cNvGrpSpPr>
            <a:grpSpLocks/>
          </p:cNvGrpSpPr>
          <p:nvPr/>
        </p:nvGrpSpPr>
        <p:grpSpPr bwMode="auto">
          <a:xfrm>
            <a:off x="7662863" y="5327650"/>
            <a:ext cx="501650" cy="233363"/>
            <a:chOff x="3600" y="219"/>
            <a:chExt cx="360" cy="175"/>
          </a:xfrm>
        </p:grpSpPr>
        <p:sp>
          <p:nvSpPr>
            <p:cNvPr id="607300" name="Oval 68"/>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301" name="Line 69"/>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302" name="Line 70"/>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303" name="Rectangle 71"/>
            <p:cNvSpPr>
              <a:spLocks noChangeArrowheads="1"/>
            </p:cNvSpPr>
            <p:nvPr/>
          </p:nvSpPr>
          <p:spPr bwMode="auto">
            <a:xfrm>
              <a:off x="3603" y="289"/>
              <a:ext cx="352" cy="58"/>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endParaRPr>
            </a:p>
          </p:txBody>
        </p:sp>
        <p:sp>
          <p:nvSpPr>
            <p:cNvPr id="607304" name="Oval 7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nvGrpSpPr>
            <p:cNvPr id="148526" name="Group 73"/>
            <p:cNvGrpSpPr>
              <a:grpSpLocks/>
            </p:cNvGrpSpPr>
            <p:nvPr/>
          </p:nvGrpSpPr>
          <p:grpSpPr bwMode="auto">
            <a:xfrm>
              <a:off x="3686" y="244"/>
              <a:ext cx="177" cy="66"/>
              <a:chOff x="2848" y="848"/>
              <a:chExt cx="140" cy="98"/>
            </a:xfrm>
          </p:grpSpPr>
          <p:sp>
            <p:nvSpPr>
              <p:cNvPr id="607306" name="Line 74"/>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307" name="Line 75"/>
              <p:cNvSpPr>
                <a:spLocks noChangeShapeType="1"/>
              </p:cNvSpPr>
              <p:nvPr/>
            </p:nvSpPr>
            <p:spPr bwMode="auto">
              <a:xfrm>
                <a:off x="2944" y="943"/>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308" name="Line 76"/>
              <p:cNvSpPr>
                <a:spLocks noChangeShapeType="1"/>
              </p:cNvSpPr>
              <p:nvPr/>
            </p:nvSpPr>
            <p:spPr bwMode="auto">
              <a:xfrm>
                <a:off x="2894" y="850"/>
                <a:ext cx="52" cy="9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grpSp>
          <p:nvGrpSpPr>
            <p:cNvPr id="148527" name="Group 77"/>
            <p:cNvGrpSpPr>
              <a:grpSpLocks/>
            </p:cNvGrpSpPr>
            <p:nvPr/>
          </p:nvGrpSpPr>
          <p:grpSpPr bwMode="auto">
            <a:xfrm flipV="1">
              <a:off x="3686" y="243"/>
              <a:ext cx="177" cy="66"/>
              <a:chOff x="2848" y="848"/>
              <a:chExt cx="140" cy="98"/>
            </a:xfrm>
          </p:grpSpPr>
          <p:sp>
            <p:nvSpPr>
              <p:cNvPr id="607310" name="Line 78"/>
              <p:cNvSpPr>
                <a:spLocks noChangeShapeType="1"/>
              </p:cNvSpPr>
              <p:nvPr/>
            </p:nvSpPr>
            <p:spPr bwMode="auto">
              <a:xfrm flipV="1">
                <a:off x="2848" y="846"/>
                <a:ext cx="50" cy="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311" name="Line 7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312" name="Line 80"/>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grpSp>
      <p:grpSp>
        <p:nvGrpSpPr>
          <p:cNvPr id="148506" name="Group 81"/>
          <p:cNvGrpSpPr>
            <a:grpSpLocks/>
          </p:cNvGrpSpPr>
          <p:nvPr/>
        </p:nvGrpSpPr>
        <p:grpSpPr bwMode="auto">
          <a:xfrm>
            <a:off x="8107363" y="4672013"/>
            <a:ext cx="501650" cy="233362"/>
            <a:chOff x="3600" y="219"/>
            <a:chExt cx="360" cy="175"/>
          </a:xfrm>
        </p:grpSpPr>
        <p:sp>
          <p:nvSpPr>
            <p:cNvPr id="607314" name="Oval 82"/>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315" name="Line 83"/>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316" name="Line 84"/>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317" name="Rectangle 85"/>
            <p:cNvSpPr>
              <a:spLocks noChangeArrowheads="1"/>
            </p:cNvSpPr>
            <p:nvPr/>
          </p:nvSpPr>
          <p:spPr bwMode="auto">
            <a:xfrm>
              <a:off x="3603" y="289"/>
              <a:ext cx="352" cy="58"/>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endParaRPr>
            </a:p>
          </p:txBody>
        </p:sp>
        <p:sp>
          <p:nvSpPr>
            <p:cNvPr id="607318" name="Oval 8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nvGrpSpPr>
            <p:cNvPr id="148513" name="Group 87"/>
            <p:cNvGrpSpPr>
              <a:grpSpLocks/>
            </p:cNvGrpSpPr>
            <p:nvPr/>
          </p:nvGrpSpPr>
          <p:grpSpPr bwMode="auto">
            <a:xfrm>
              <a:off x="3686" y="244"/>
              <a:ext cx="177" cy="66"/>
              <a:chOff x="2848" y="848"/>
              <a:chExt cx="140" cy="98"/>
            </a:xfrm>
          </p:grpSpPr>
          <p:sp>
            <p:nvSpPr>
              <p:cNvPr id="607320" name="Line 8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321" name="Line 89"/>
              <p:cNvSpPr>
                <a:spLocks noChangeShapeType="1"/>
              </p:cNvSpPr>
              <p:nvPr/>
            </p:nvSpPr>
            <p:spPr bwMode="auto">
              <a:xfrm>
                <a:off x="2944" y="943"/>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322" name="Line 90"/>
              <p:cNvSpPr>
                <a:spLocks noChangeShapeType="1"/>
              </p:cNvSpPr>
              <p:nvPr/>
            </p:nvSpPr>
            <p:spPr bwMode="auto">
              <a:xfrm>
                <a:off x="2894" y="850"/>
                <a:ext cx="52" cy="9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grpSp>
          <p:nvGrpSpPr>
            <p:cNvPr id="148514" name="Group 91"/>
            <p:cNvGrpSpPr>
              <a:grpSpLocks/>
            </p:cNvGrpSpPr>
            <p:nvPr/>
          </p:nvGrpSpPr>
          <p:grpSpPr bwMode="auto">
            <a:xfrm flipV="1">
              <a:off x="3686" y="243"/>
              <a:ext cx="177" cy="66"/>
              <a:chOff x="2848" y="848"/>
              <a:chExt cx="140" cy="98"/>
            </a:xfrm>
          </p:grpSpPr>
          <p:sp>
            <p:nvSpPr>
              <p:cNvPr id="607324" name="Line 92"/>
              <p:cNvSpPr>
                <a:spLocks noChangeShapeType="1"/>
              </p:cNvSpPr>
              <p:nvPr/>
            </p:nvSpPr>
            <p:spPr bwMode="auto">
              <a:xfrm flipV="1">
                <a:off x="2848" y="846"/>
                <a:ext cx="50" cy="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325" name="Line 9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07326" name="Line 94"/>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grpSp>
      <p:pic>
        <p:nvPicPr>
          <p:cNvPr id="148507" name="Picture 16"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825500"/>
            <a:ext cx="7313613" cy="173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59</a:t>
            </a:fld>
            <a:endParaRPr lang="en-US" sz="1200" dirty="0">
              <a:latin typeface="Tahoma" charset="0"/>
            </a:endParaRPr>
          </a:p>
        </p:txBody>
      </p:sp>
      <p:sp>
        <p:nvSpPr>
          <p:cNvPr id="103"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3005418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533400" y="106363"/>
            <a:ext cx="4975225" cy="1143000"/>
          </a:xfrm>
        </p:spPr>
        <p:txBody>
          <a:bodyPr/>
          <a:lstStyle/>
          <a:p>
            <a:pPr>
              <a:defRPr/>
            </a:pPr>
            <a:r>
              <a:rPr lang="en-US" dirty="0">
                <a:latin typeface="Gill Sans MT" charset="0"/>
                <a:cs typeface="+mj-cs"/>
              </a:rPr>
              <a:t>Multimedia: video</a:t>
            </a:r>
          </a:p>
        </p:txBody>
      </p:sp>
      <p:pic>
        <p:nvPicPr>
          <p:cNvPr id="26628" name="Picture 23" descr="underline_base"/>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27050" y="974725"/>
            <a:ext cx="4113213" cy="173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62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87975" y="1749425"/>
            <a:ext cx="1917700" cy="2171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6630" name="Group 15"/>
          <p:cNvGrpSpPr>
            <a:grpSpLocks/>
          </p:cNvGrpSpPr>
          <p:nvPr/>
        </p:nvGrpSpPr>
        <p:grpSpPr bwMode="auto">
          <a:xfrm>
            <a:off x="5345113" y="295275"/>
            <a:ext cx="3275012" cy="1730375"/>
            <a:chOff x="5345311" y="524250"/>
            <a:chExt cx="3274238" cy="1730242"/>
          </a:xfrm>
        </p:grpSpPr>
        <p:sp>
          <p:nvSpPr>
            <p:cNvPr id="26637" name="TextBox 5"/>
            <p:cNvSpPr txBox="1">
              <a:spLocks noChangeArrowheads="1"/>
            </p:cNvSpPr>
            <p:nvPr/>
          </p:nvSpPr>
          <p:spPr bwMode="auto">
            <a:xfrm>
              <a:off x="5345311" y="1789936"/>
              <a:ext cx="204575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solidFill>
                    <a:srgbClr val="CC0000"/>
                  </a:solidFill>
                  <a:latin typeface="Arial Narrow" charset="0"/>
                  <a:cs typeface="Arial Narrow" charset="0"/>
                </a:rPr>
                <a:t>……………………...…</a:t>
              </a:r>
            </a:p>
          </p:txBody>
        </p:sp>
        <p:sp>
          <p:nvSpPr>
            <p:cNvPr id="26638" name="TextBox 8"/>
            <p:cNvSpPr txBox="1">
              <a:spLocks noChangeArrowheads="1"/>
            </p:cNvSpPr>
            <p:nvPr/>
          </p:nvSpPr>
          <p:spPr bwMode="auto">
            <a:xfrm>
              <a:off x="5808125" y="524250"/>
              <a:ext cx="2811424" cy="11695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400" dirty="0">
                  <a:solidFill>
                    <a:srgbClr val="CC0000"/>
                  </a:solidFill>
                  <a:latin typeface="Arial" charset="0"/>
                  <a:cs typeface="Arial" charset="0"/>
                </a:rPr>
                <a:t>spatial coding example: </a:t>
              </a:r>
              <a:r>
                <a:rPr lang="en-US" sz="1400" i="0" dirty="0">
                  <a:latin typeface="Arial" charset="0"/>
                  <a:cs typeface="Arial" charset="0"/>
                </a:rPr>
                <a:t>instead of sending</a:t>
              </a:r>
              <a:r>
                <a:rPr lang="en-US" sz="1400" dirty="0">
                  <a:latin typeface="Arial" charset="0"/>
                  <a:cs typeface="Arial" charset="0"/>
                </a:rPr>
                <a:t> N </a:t>
              </a:r>
              <a:r>
                <a:rPr lang="en-US" sz="1400" i="0" dirty="0">
                  <a:latin typeface="Arial" charset="0"/>
                  <a:cs typeface="Arial" charset="0"/>
                </a:rPr>
                <a:t>values of same color (all purple), send only two values: color  value (</a:t>
              </a:r>
              <a:r>
                <a:rPr lang="en-US" sz="1400" dirty="0">
                  <a:latin typeface="Arial" charset="0"/>
                  <a:cs typeface="Arial" charset="0"/>
                </a:rPr>
                <a:t>purple)  and number of repeated values (</a:t>
              </a:r>
              <a:r>
                <a:rPr lang="en-US" sz="1400" i="0" dirty="0">
                  <a:latin typeface="Arial" charset="0"/>
                  <a:cs typeface="Arial" charset="0"/>
                </a:rPr>
                <a:t>N)</a:t>
              </a:r>
            </a:p>
          </p:txBody>
        </p:sp>
        <p:sp>
          <p:nvSpPr>
            <p:cNvPr id="26639" name="TextBox 13"/>
            <p:cNvSpPr txBox="1">
              <a:spLocks noChangeArrowheads="1"/>
            </p:cNvSpPr>
            <p:nvPr/>
          </p:nvSpPr>
          <p:spPr bwMode="auto">
            <a:xfrm>
              <a:off x="5354771" y="1885160"/>
              <a:ext cx="204575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solidFill>
                    <a:srgbClr val="CC0000"/>
                  </a:solidFill>
                  <a:latin typeface="Arial Narrow" charset="0"/>
                  <a:cs typeface="Arial Narrow" charset="0"/>
                </a:rPr>
                <a:t>……………………...…</a:t>
              </a:r>
            </a:p>
          </p:txBody>
        </p:sp>
        <p:cxnSp>
          <p:nvCxnSpPr>
            <p:cNvPr id="26640" name="Straight Connector 10"/>
            <p:cNvCxnSpPr>
              <a:cxnSpLocks noChangeShapeType="1"/>
            </p:cNvCxnSpPr>
            <p:nvPr/>
          </p:nvCxnSpPr>
          <p:spPr bwMode="auto">
            <a:xfrm flipH="1">
              <a:off x="5565603" y="756253"/>
              <a:ext cx="313958" cy="1155782"/>
            </a:xfrm>
            <a:prstGeom prst="line">
              <a:avLst/>
            </a:prstGeom>
            <a:noFill/>
            <a:ln w="9525">
              <a:solidFill>
                <a:srgbClr val="CC0000"/>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pic>
        <p:nvPicPr>
          <p:cNvPr id="26631" name="Picture 2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81788" y="4100513"/>
            <a:ext cx="1917700" cy="2171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632" name="TextBox 17"/>
          <p:cNvSpPr txBox="1">
            <a:spLocks noChangeArrowheads="1"/>
          </p:cNvSpPr>
          <p:nvPr/>
        </p:nvSpPr>
        <p:spPr bwMode="auto">
          <a:xfrm>
            <a:off x="5308600" y="3881438"/>
            <a:ext cx="93345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solidFill>
                  <a:srgbClr val="CC0000"/>
                </a:solidFill>
                <a:latin typeface="Arial" charset="0"/>
                <a:cs typeface="Arial" charset="0"/>
              </a:rPr>
              <a:t>frame</a:t>
            </a:r>
            <a:r>
              <a:rPr lang="en-US" sz="1800" dirty="0">
                <a:solidFill>
                  <a:srgbClr val="CC0000"/>
                </a:solidFill>
                <a:latin typeface="Arial" charset="0"/>
                <a:cs typeface="Arial" charset="0"/>
              </a:rPr>
              <a:t> i</a:t>
            </a:r>
          </a:p>
        </p:txBody>
      </p:sp>
      <p:sp>
        <p:nvSpPr>
          <p:cNvPr id="26633" name="TextBox 23"/>
          <p:cNvSpPr txBox="1">
            <a:spLocks noChangeArrowheads="1"/>
          </p:cNvSpPr>
          <p:nvPr/>
        </p:nvSpPr>
        <p:spPr bwMode="auto">
          <a:xfrm>
            <a:off x="6673850" y="6230938"/>
            <a:ext cx="1196975"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solidFill>
                  <a:srgbClr val="CC0000"/>
                </a:solidFill>
                <a:latin typeface="Arial" charset="0"/>
                <a:cs typeface="Arial" charset="0"/>
              </a:rPr>
              <a:t>frame</a:t>
            </a:r>
            <a:r>
              <a:rPr lang="en-US" sz="1800" dirty="0">
                <a:solidFill>
                  <a:srgbClr val="CC0000"/>
                </a:solidFill>
                <a:latin typeface="Arial" charset="0"/>
                <a:cs typeface="Arial" charset="0"/>
              </a:rPr>
              <a:t> i+1</a:t>
            </a:r>
          </a:p>
        </p:txBody>
      </p:sp>
      <p:sp>
        <p:nvSpPr>
          <p:cNvPr id="26634" name="TextBox 26"/>
          <p:cNvSpPr txBox="1">
            <a:spLocks noChangeArrowheads="1"/>
          </p:cNvSpPr>
          <p:nvPr/>
        </p:nvSpPr>
        <p:spPr bwMode="auto">
          <a:xfrm>
            <a:off x="4338638" y="4857750"/>
            <a:ext cx="2278062" cy="1169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400" dirty="0">
                <a:solidFill>
                  <a:srgbClr val="CC0000"/>
                </a:solidFill>
                <a:latin typeface="Arial" charset="0"/>
                <a:cs typeface="Arial" charset="0"/>
              </a:rPr>
              <a:t>temporal coding example: </a:t>
            </a:r>
            <a:r>
              <a:rPr lang="en-US" sz="1400" i="0" dirty="0">
                <a:latin typeface="Arial" charset="0"/>
                <a:cs typeface="Arial" charset="0"/>
              </a:rPr>
              <a:t>instead of sending complete frame at i+1, send only differences from frame i</a:t>
            </a:r>
          </a:p>
        </p:txBody>
      </p:sp>
      <p:cxnSp>
        <p:nvCxnSpPr>
          <p:cNvPr id="26635" name="Straight Connector 28"/>
          <p:cNvCxnSpPr>
            <a:cxnSpLocks noChangeShapeType="1"/>
          </p:cNvCxnSpPr>
          <p:nvPr/>
        </p:nvCxnSpPr>
        <p:spPr bwMode="auto">
          <a:xfrm>
            <a:off x="6149975" y="4181475"/>
            <a:ext cx="942975" cy="2168525"/>
          </a:xfrm>
          <a:prstGeom prst="line">
            <a:avLst/>
          </a:prstGeom>
          <a:noFill/>
          <a:ln w="9525">
            <a:solidFill>
              <a:srgbClr val="CC0000"/>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9" name="Rectangle 4"/>
          <p:cNvSpPr txBox="1">
            <a:spLocks noChangeArrowheads="1"/>
          </p:cNvSpPr>
          <p:nvPr/>
        </p:nvSpPr>
        <p:spPr bwMode="auto">
          <a:xfrm>
            <a:off x="298450" y="1228725"/>
            <a:ext cx="4114800" cy="4908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342900" indent="-342900" algn="l" rtl="0" eaLnBrk="0" fontAlgn="base" hangingPunct="0">
              <a:lnSpc>
                <a:spcPct val="85000"/>
              </a:lnSpc>
              <a:spcBef>
                <a:spcPct val="20000"/>
              </a:spcBef>
              <a:spcAft>
                <a:spcPct val="0"/>
              </a:spcAft>
              <a:buClr>
                <a:srgbClr val="000099"/>
              </a:buClr>
              <a:buSzPct val="65000"/>
              <a:buFont typeface="Wingdings" charset="0"/>
              <a:buChar char="v"/>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a:buSzPct val="100000"/>
              <a:buFont typeface="Wingdings" charset="2"/>
              <a:buChar char="§"/>
              <a:defRPr/>
            </a:pPr>
            <a:r>
              <a:rPr lang="en-US" sz="2400" dirty="0">
                <a:solidFill>
                  <a:srgbClr val="CC0000"/>
                </a:solidFill>
              </a:rPr>
              <a:t>CBR: (constant bit rate): </a:t>
            </a:r>
            <a:r>
              <a:rPr lang="en-US" sz="2400" i="0" dirty="0">
                <a:solidFill>
                  <a:srgbClr val="000000"/>
                </a:solidFill>
              </a:rPr>
              <a:t>video encoding rate fixed</a:t>
            </a:r>
          </a:p>
          <a:p>
            <a:pPr>
              <a:buSzPct val="100000"/>
              <a:buFont typeface="Wingdings" charset="2"/>
              <a:buChar char="§"/>
              <a:defRPr/>
            </a:pPr>
            <a:r>
              <a:rPr lang="en-US" sz="2400" dirty="0">
                <a:solidFill>
                  <a:srgbClr val="CC0000"/>
                </a:solidFill>
              </a:rPr>
              <a:t>VBR:  (variable bit rate): </a:t>
            </a:r>
            <a:r>
              <a:rPr lang="en-US" sz="2400" i="0" dirty="0">
                <a:solidFill>
                  <a:srgbClr val="000000"/>
                </a:solidFill>
              </a:rPr>
              <a:t>video </a:t>
            </a:r>
            <a:r>
              <a:rPr lang="en-US" sz="2400" i="0" dirty="0"/>
              <a:t>encoding rate changes as amount of spatial, temporal coding changes </a:t>
            </a:r>
          </a:p>
          <a:p>
            <a:pPr>
              <a:buSzPct val="100000"/>
              <a:buFont typeface="Wingdings" charset="2"/>
              <a:buChar char="§"/>
              <a:defRPr/>
            </a:pPr>
            <a:r>
              <a:rPr lang="en-US" sz="2400" dirty="0">
                <a:solidFill>
                  <a:srgbClr val="CC0000"/>
                </a:solidFill>
              </a:rPr>
              <a:t>examples:</a:t>
            </a:r>
          </a:p>
          <a:p>
            <a:pPr marL="682625" lvl="1" indent="-225425">
              <a:buFont typeface="Arial"/>
              <a:buChar char="•"/>
              <a:defRPr/>
            </a:pPr>
            <a:r>
              <a:rPr lang="en-US" i="0" dirty="0"/>
              <a:t>MPEG 1 (CD-ROM) 1.5 Mbps</a:t>
            </a:r>
          </a:p>
          <a:p>
            <a:pPr marL="682625" lvl="1" indent="-225425">
              <a:buFont typeface="Arial"/>
              <a:buChar char="•"/>
              <a:defRPr/>
            </a:pPr>
            <a:r>
              <a:rPr lang="en-US" i="0" dirty="0"/>
              <a:t>MPEG2 (DVD) 3-6 Mbps</a:t>
            </a:r>
          </a:p>
          <a:p>
            <a:pPr marL="682625" lvl="1" indent="-225425">
              <a:buFont typeface="Arial"/>
              <a:buChar char="•"/>
              <a:defRPr/>
            </a:pPr>
            <a:r>
              <a:rPr lang="en-US" i="0" dirty="0"/>
              <a:t>MPEG4 (often used in Internet, &lt; 1 Mbps)</a:t>
            </a:r>
          </a:p>
        </p:txBody>
      </p:sp>
      <p:sp>
        <p:nvSpPr>
          <p:cNvPr id="18" name="Slide Number Placeholder 5"/>
          <p:cNvSpPr>
            <a:spLocks noGrp="1"/>
          </p:cNvSpPr>
          <p:nvPr>
            <p:ph type="sldNum" sz="quarter" idx="12"/>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6</a:t>
            </a:fld>
            <a:endParaRPr lang="en-US" sz="1200" dirty="0">
              <a:latin typeface="Tahoma" charset="0"/>
            </a:endParaRPr>
          </a:p>
        </p:txBody>
      </p:sp>
      <p:sp>
        <p:nvSpPr>
          <p:cNvPr id="20" name="Footer Placeholder 2"/>
          <p:cNvSpPr>
            <a:spLocks noGrp="1"/>
          </p:cNvSpPr>
          <p:nvPr>
            <p:ph type="ftr" sz="quarter" idx="11"/>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12155881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505" name="Picture 16"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 y="811213"/>
            <a:ext cx="7313613"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2674" name="Line 226"/>
          <p:cNvSpPr>
            <a:spLocks noChangeShapeType="1"/>
          </p:cNvSpPr>
          <p:nvPr/>
        </p:nvSpPr>
        <p:spPr bwMode="auto">
          <a:xfrm>
            <a:off x="2109788" y="3122613"/>
            <a:ext cx="462756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i="0" dirty="0">
              <a:latin typeface="Arial"/>
              <a:cs typeface="Arial"/>
            </a:endParaRPr>
          </a:p>
        </p:txBody>
      </p:sp>
      <p:sp>
        <p:nvSpPr>
          <p:cNvPr id="232450" name="Rectangle 2"/>
          <p:cNvSpPr>
            <a:spLocks noGrp="1" noChangeArrowheads="1"/>
          </p:cNvSpPr>
          <p:nvPr>
            <p:ph type="title"/>
          </p:nvPr>
        </p:nvSpPr>
        <p:spPr>
          <a:xfrm>
            <a:off x="533400" y="0"/>
            <a:ext cx="7772400" cy="1143000"/>
          </a:xfrm>
        </p:spPr>
        <p:txBody>
          <a:bodyPr/>
          <a:lstStyle/>
          <a:p>
            <a:pPr>
              <a:defRPr/>
            </a:pPr>
            <a:r>
              <a:rPr lang="en-US" sz="4000" dirty="0"/>
              <a:t>Multiple classes of service: scenario</a:t>
            </a:r>
          </a:p>
        </p:txBody>
      </p:sp>
      <p:grpSp>
        <p:nvGrpSpPr>
          <p:cNvPr id="149508" name="Group 221"/>
          <p:cNvGrpSpPr>
            <a:grpSpLocks/>
          </p:cNvGrpSpPr>
          <p:nvPr/>
        </p:nvGrpSpPr>
        <p:grpSpPr bwMode="auto">
          <a:xfrm>
            <a:off x="2547938" y="2643188"/>
            <a:ext cx="1319212" cy="795337"/>
            <a:chOff x="1605" y="1665"/>
            <a:chExt cx="556" cy="501"/>
          </a:xfrm>
        </p:grpSpPr>
        <p:sp>
          <p:nvSpPr>
            <p:cNvPr id="232661" name="Freeform 213"/>
            <p:cNvSpPr>
              <a:spLocks/>
            </p:cNvSpPr>
            <p:nvPr/>
          </p:nvSpPr>
          <p:spPr bwMode="auto">
            <a:xfrm>
              <a:off x="1605" y="1739"/>
              <a:ext cx="556" cy="241"/>
            </a:xfrm>
            <a:custGeom>
              <a:avLst/>
              <a:gdLst>
                <a:gd name="T0" fmla="*/ 5 w 556"/>
                <a:gd name="T1" fmla="*/ 18 h 252"/>
                <a:gd name="T2" fmla="*/ 47 w 556"/>
                <a:gd name="T3" fmla="*/ 52 h 252"/>
                <a:gd name="T4" fmla="*/ 119 w 556"/>
                <a:gd name="T5" fmla="*/ 75 h 252"/>
                <a:gd name="T6" fmla="*/ 180 w 556"/>
                <a:gd name="T7" fmla="*/ 79 h 252"/>
                <a:gd name="T8" fmla="*/ 257 w 556"/>
                <a:gd name="T9" fmla="*/ 87 h 252"/>
                <a:gd name="T10" fmla="*/ 315 w 556"/>
                <a:gd name="T11" fmla="*/ 87 h 252"/>
                <a:gd name="T12" fmla="*/ 387 w 556"/>
                <a:gd name="T13" fmla="*/ 81 h 252"/>
                <a:gd name="T14" fmla="*/ 452 w 556"/>
                <a:gd name="T15" fmla="*/ 70 h 252"/>
                <a:gd name="T16" fmla="*/ 531 w 556"/>
                <a:gd name="T17" fmla="*/ 37 h 252"/>
                <a:gd name="T18" fmla="*/ 552 w 556"/>
                <a:gd name="T19" fmla="*/ 27 h 252"/>
                <a:gd name="T20" fmla="*/ 550 w 556"/>
                <a:gd name="T21" fmla="*/ 160 h 252"/>
                <a:gd name="T22" fmla="*/ 518 w 556"/>
                <a:gd name="T23" fmla="*/ 196 h 252"/>
                <a:gd name="T24" fmla="*/ 489 w 556"/>
                <a:gd name="T25" fmla="*/ 216 h 252"/>
                <a:gd name="T26" fmla="*/ 450 w 556"/>
                <a:gd name="T27" fmla="*/ 231 h 252"/>
                <a:gd name="T28" fmla="*/ 393 w 556"/>
                <a:gd name="T29" fmla="*/ 244 h 252"/>
                <a:gd name="T30" fmla="*/ 323 w 556"/>
                <a:gd name="T31" fmla="*/ 251 h 252"/>
                <a:gd name="T32" fmla="*/ 261 w 556"/>
                <a:gd name="T33" fmla="*/ 252 h 252"/>
                <a:gd name="T34" fmla="*/ 205 w 556"/>
                <a:gd name="T35" fmla="*/ 248 h 252"/>
                <a:gd name="T36" fmla="*/ 155 w 556"/>
                <a:gd name="T37" fmla="*/ 241 h 252"/>
                <a:gd name="T38" fmla="*/ 88 w 556"/>
                <a:gd name="T39" fmla="*/ 224 h 252"/>
                <a:gd name="T40" fmla="*/ 51 w 556"/>
                <a:gd name="T41" fmla="*/ 209 h 252"/>
                <a:gd name="T42" fmla="*/ 25 w 556"/>
                <a:gd name="T43" fmla="*/ 181 h 252"/>
                <a:gd name="T44" fmla="*/ 5 w 556"/>
                <a:gd name="T45" fmla="*/ 157 h 252"/>
                <a:gd name="T46" fmla="*/ 5 w 556"/>
                <a:gd name="T47" fmla="*/ 18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6" h="252">
                  <a:moveTo>
                    <a:pt x="5" y="18"/>
                  </a:moveTo>
                  <a:cubicBezTo>
                    <a:pt x="12" y="0"/>
                    <a:pt x="28" y="43"/>
                    <a:pt x="47" y="52"/>
                  </a:cubicBezTo>
                  <a:cubicBezTo>
                    <a:pt x="66" y="61"/>
                    <a:pt x="97" y="71"/>
                    <a:pt x="119" y="75"/>
                  </a:cubicBezTo>
                  <a:cubicBezTo>
                    <a:pt x="141" y="79"/>
                    <a:pt x="157" y="77"/>
                    <a:pt x="180" y="79"/>
                  </a:cubicBezTo>
                  <a:cubicBezTo>
                    <a:pt x="203" y="81"/>
                    <a:pt x="235" y="86"/>
                    <a:pt x="257" y="87"/>
                  </a:cubicBezTo>
                  <a:cubicBezTo>
                    <a:pt x="279" y="88"/>
                    <a:pt x="293" y="88"/>
                    <a:pt x="315" y="87"/>
                  </a:cubicBezTo>
                  <a:cubicBezTo>
                    <a:pt x="337" y="86"/>
                    <a:pt x="364" y="84"/>
                    <a:pt x="387" y="81"/>
                  </a:cubicBezTo>
                  <a:cubicBezTo>
                    <a:pt x="410" y="78"/>
                    <a:pt x="428" y="77"/>
                    <a:pt x="452" y="70"/>
                  </a:cubicBezTo>
                  <a:cubicBezTo>
                    <a:pt x="476" y="63"/>
                    <a:pt x="514" y="44"/>
                    <a:pt x="531" y="37"/>
                  </a:cubicBezTo>
                  <a:cubicBezTo>
                    <a:pt x="548" y="30"/>
                    <a:pt x="549" y="7"/>
                    <a:pt x="552" y="27"/>
                  </a:cubicBezTo>
                  <a:cubicBezTo>
                    <a:pt x="555" y="47"/>
                    <a:pt x="556" y="132"/>
                    <a:pt x="550" y="160"/>
                  </a:cubicBezTo>
                  <a:cubicBezTo>
                    <a:pt x="544" y="188"/>
                    <a:pt x="527" y="187"/>
                    <a:pt x="518" y="196"/>
                  </a:cubicBezTo>
                  <a:cubicBezTo>
                    <a:pt x="508" y="206"/>
                    <a:pt x="500" y="210"/>
                    <a:pt x="489" y="216"/>
                  </a:cubicBezTo>
                  <a:cubicBezTo>
                    <a:pt x="478" y="221"/>
                    <a:pt x="465" y="227"/>
                    <a:pt x="450" y="231"/>
                  </a:cubicBezTo>
                  <a:cubicBezTo>
                    <a:pt x="434" y="235"/>
                    <a:pt x="414" y="241"/>
                    <a:pt x="393" y="244"/>
                  </a:cubicBezTo>
                  <a:cubicBezTo>
                    <a:pt x="371" y="246"/>
                    <a:pt x="344" y="249"/>
                    <a:pt x="323" y="251"/>
                  </a:cubicBezTo>
                  <a:cubicBezTo>
                    <a:pt x="301" y="252"/>
                    <a:pt x="280" y="252"/>
                    <a:pt x="261" y="252"/>
                  </a:cubicBezTo>
                  <a:cubicBezTo>
                    <a:pt x="241" y="252"/>
                    <a:pt x="222" y="249"/>
                    <a:pt x="205" y="248"/>
                  </a:cubicBezTo>
                  <a:cubicBezTo>
                    <a:pt x="187" y="246"/>
                    <a:pt x="174" y="245"/>
                    <a:pt x="155" y="241"/>
                  </a:cubicBezTo>
                  <a:cubicBezTo>
                    <a:pt x="135" y="237"/>
                    <a:pt x="104" y="230"/>
                    <a:pt x="88" y="224"/>
                  </a:cubicBezTo>
                  <a:cubicBezTo>
                    <a:pt x="71" y="219"/>
                    <a:pt x="62" y="216"/>
                    <a:pt x="51" y="209"/>
                  </a:cubicBezTo>
                  <a:cubicBezTo>
                    <a:pt x="40" y="202"/>
                    <a:pt x="32" y="189"/>
                    <a:pt x="25" y="181"/>
                  </a:cubicBezTo>
                  <a:cubicBezTo>
                    <a:pt x="17" y="173"/>
                    <a:pt x="8" y="184"/>
                    <a:pt x="5" y="157"/>
                  </a:cubicBezTo>
                  <a:cubicBezTo>
                    <a:pt x="2" y="131"/>
                    <a:pt x="0" y="34"/>
                    <a:pt x="5" y="18"/>
                  </a:cubicBezTo>
                  <a:close/>
                </a:path>
              </a:pathLst>
            </a:custGeom>
            <a:gradFill rotWithShape="1">
              <a:gsLst>
                <a:gs pos="0">
                  <a:schemeClr val="hlink"/>
                </a:gs>
                <a:gs pos="100000">
                  <a:schemeClr val="bg1"/>
                </a:gs>
              </a:gsLst>
              <a:lin ang="54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lstStyle/>
            <a:p>
              <a:pPr>
                <a:defRPr/>
              </a:pPr>
              <a:endParaRPr lang="en-US" i="0" dirty="0">
                <a:latin typeface="Arial"/>
                <a:cs typeface="Arial"/>
              </a:endParaRPr>
            </a:p>
          </p:txBody>
        </p:sp>
        <p:sp>
          <p:nvSpPr>
            <p:cNvPr id="232531" name="Oval 83"/>
            <p:cNvSpPr>
              <a:spLocks noChangeArrowheads="1"/>
            </p:cNvSpPr>
            <p:nvPr/>
          </p:nvSpPr>
          <p:spPr bwMode="auto">
            <a:xfrm>
              <a:off x="1610" y="1784"/>
              <a:ext cx="549" cy="137"/>
            </a:xfrm>
            <a:prstGeom prst="ellipse">
              <a:avLst/>
            </a:prstGeom>
            <a:noFill/>
            <a:ln w="12700" cap="rnd">
              <a:solidFill>
                <a:schemeClr val="tx1"/>
              </a:solidFill>
              <a:prstDash val="sysDot"/>
              <a:round/>
              <a:headEnd/>
              <a:tailEnd/>
            </a:ln>
            <a:effectLst/>
            <a:extLst>
              <a:ext uri="{909E8E84-426E-40dd-AFC4-6F175D3DCCD1}">
                <a14:hiddenFill xmlns="" xmlns:a14="http://schemas.microsoft.com/office/drawing/2010/main">
                  <a:gradFill rotWithShape="1">
                    <a:gsLst>
                      <a:gs pos="0">
                        <a:schemeClr val="hlink"/>
                      </a:gs>
                      <a:gs pos="100000">
                        <a:srgbClr val="FFFFFF"/>
                      </a:gs>
                    </a:gsLst>
                    <a:lin ang="5400000" scaled="1"/>
                  </a:gra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2532" name="Line 84"/>
            <p:cNvSpPr>
              <a:spLocks noChangeShapeType="1"/>
            </p:cNvSpPr>
            <p:nvPr/>
          </p:nvSpPr>
          <p:spPr bwMode="auto">
            <a:xfrm>
              <a:off x="1612" y="1763"/>
              <a:ext cx="0" cy="8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2533" name="Line 85"/>
            <p:cNvSpPr>
              <a:spLocks noChangeShapeType="1"/>
            </p:cNvSpPr>
            <p:nvPr/>
          </p:nvSpPr>
          <p:spPr bwMode="auto">
            <a:xfrm>
              <a:off x="2160" y="1739"/>
              <a:ext cx="0" cy="8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2535" name="Oval 87"/>
            <p:cNvSpPr>
              <a:spLocks noChangeArrowheads="1"/>
            </p:cNvSpPr>
            <p:nvPr/>
          </p:nvSpPr>
          <p:spPr bwMode="auto">
            <a:xfrm>
              <a:off x="1607" y="1665"/>
              <a:ext cx="550" cy="158"/>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nvGrpSpPr>
            <p:cNvPr id="149565" name="Group 88"/>
            <p:cNvGrpSpPr>
              <a:grpSpLocks/>
            </p:cNvGrpSpPr>
            <p:nvPr/>
          </p:nvGrpSpPr>
          <p:grpSpPr bwMode="auto">
            <a:xfrm>
              <a:off x="1740" y="1700"/>
              <a:ext cx="272" cy="92"/>
              <a:chOff x="2848" y="848"/>
              <a:chExt cx="140" cy="98"/>
            </a:xfrm>
          </p:grpSpPr>
          <p:sp>
            <p:nvSpPr>
              <p:cNvPr id="232537" name="Line 8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2538" name="Line 9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2539" name="Line 9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149566" name="Group 92"/>
            <p:cNvGrpSpPr>
              <a:grpSpLocks/>
            </p:cNvGrpSpPr>
            <p:nvPr/>
          </p:nvGrpSpPr>
          <p:grpSpPr bwMode="auto">
            <a:xfrm flipV="1">
              <a:off x="1740" y="1699"/>
              <a:ext cx="272" cy="92"/>
              <a:chOff x="2848" y="848"/>
              <a:chExt cx="140" cy="98"/>
            </a:xfrm>
          </p:grpSpPr>
          <p:sp>
            <p:nvSpPr>
              <p:cNvPr id="232541" name="Line 9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2542" name="Line 9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2543" name="Line 9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232662" name="Oval 214"/>
            <p:cNvSpPr>
              <a:spLocks noChangeArrowheads="1"/>
            </p:cNvSpPr>
            <p:nvPr/>
          </p:nvSpPr>
          <p:spPr bwMode="auto">
            <a:xfrm>
              <a:off x="1609" y="2008"/>
              <a:ext cx="550" cy="158"/>
            </a:xfrm>
            <a:prstGeom prst="ellipse">
              <a:avLst/>
            </a:prstGeom>
            <a:gradFill rotWithShape="1">
              <a:gsLst>
                <a:gs pos="0">
                  <a:srgbClr val="FFFFFF"/>
                </a:gs>
                <a:gs pos="100000">
                  <a:schemeClr val="hlink"/>
                </a:gs>
              </a:gsLst>
              <a:lin ang="5400000" scaled="1"/>
            </a:gradFill>
            <a:ln w="31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149509" name="Group 220"/>
          <p:cNvGrpSpPr>
            <a:grpSpLocks/>
          </p:cNvGrpSpPr>
          <p:nvPr/>
        </p:nvGrpSpPr>
        <p:grpSpPr bwMode="auto">
          <a:xfrm>
            <a:off x="2860675" y="3040063"/>
            <a:ext cx="965200" cy="196850"/>
            <a:chOff x="3150" y="1799"/>
            <a:chExt cx="643" cy="204"/>
          </a:xfrm>
        </p:grpSpPr>
        <p:sp>
          <p:nvSpPr>
            <p:cNvPr id="232664" name="Rectangle 216"/>
            <p:cNvSpPr>
              <a:spLocks noChangeArrowheads="1"/>
            </p:cNvSpPr>
            <p:nvPr/>
          </p:nvSpPr>
          <p:spPr bwMode="auto">
            <a:xfrm>
              <a:off x="3633" y="1799"/>
              <a:ext cx="160" cy="204"/>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2665" name="Rectangle 217"/>
            <p:cNvSpPr>
              <a:spLocks noChangeArrowheads="1"/>
            </p:cNvSpPr>
            <p:nvPr/>
          </p:nvSpPr>
          <p:spPr bwMode="auto">
            <a:xfrm>
              <a:off x="3472" y="1799"/>
              <a:ext cx="162" cy="204"/>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2666" name="Rectangle 218"/>
            <p:cNvSpPr>
              <a:spLocks noChangeArrowheads="1"/>
            </p:cNvSpPr>
            <p:nvPr/>
          </p:nvSpPr>
          <p:spPr bwMode="auto">
            <a:xfrm>
              <a:off x="3311" y="1799"/>
              <a:ext cx="161" cy="204"/>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2667" name="Rectangle 219"/>
            <p:cNvSpPr>
              <a:spLocks noChangeArrowheads="1"/>
            </p:cNvSpPr>
            <p:nvPr/>
          </p:nvSpPr>
          <p:spPr bwMode="auto">
            <a:xfrm>
              <a:off x="3150" y="1799"/>
              <a:ext cx="160" cy="204"/>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232671" name="Line 223"/>
          <p:cNvSpPr>
            <a:spLocks noChangeShapeType="1"/>
          </p:cNvSpPr>
          <p:nvPr/>
        </p:nvSpPr>
        <p:spPr bwMode="auto">
          <a:xfrm flipH="1">
            <a:off x="1814513" y="2320925"/>
            <a:ext cx="604837" cy="15763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i="0" dirty="0">
              <a:latin typeface="Arial"/>
              <a:cs typeface="Arial"/>
            </a:endParaRPr>
          </a:p>
        </p:txBody>
      </p:sp>
      <p:sp>
        <p:nvSpPr>
          <p:cNvPr id="232672" name="Line 224"/>
          <p:cNvSpPr>
            <a:spLocks noChangeShapeType="1"/>
          </p:cNvSpPr>
          <p:nvPr/>
        </p:nvSpPr>
        <p:spPr bwMode="auto">
          <a:xfrm flipH="1" flipV="1">
            <a:off x="1519238" y="3883025"/>
            <a:ext cx="309562" cy="142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i="0" dirty="0">
              <a:latin typeface="Arial"/>
              <a:cs typeface="Arial"/>
            </a:endParaRPr>
          </a:p>
        </p:txBody>
      </p:sp>
      <p:sp>
        <p:nvSpPr>
          <p:cNvPr id="232673" name="Line 225"/>
          <p:cNvSpPr>
            <a:spLocks noChangeShapeType="1"/>
          </p:cNvSpPr>
          <p:nvPr/>
        </p:nvSpPr>
        <p:spPr bwMode="auto">
          <a:xfrm flipH="1">
            <a:off x="1970088" y="2306638"/>
            <a:ext cx="46355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i="0" dirty="0">
              <a:latin typeface="Arial"/>
              <a:cs typeface="Arial"/>
            </a:endParaRPr>
          </a:p>
        </p:txBody>
      </p:sp>
      <p:sp>
        <p:nvSpPr>
          <p:cNvPr id="232675" name="Line 227"/>
          <p:cNvSpPr>
            <a:spLocks noChangeShapeType="1"/>
          </p:cNvSpPr>
          <p:nvPr/>
        </p:nvSpPr>
        <p:spPr bwMode="auto">
          <a:xfrm flipH="1">
            <a:off x="6469063" y="2235200"/>
            <a:ext cx="604837" cy="15763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i="0" dirty="0">
              <a:latin typeface="Arial"/>
              <a:cs typeface="Arial"/>
            </a:endParaRPr>
          </a:p>
        </p:txBody>
      </p:sp>
      <p:sp>
        <p:nvSpPr>
          <p:cNvPr id="232676" name="Line 228"/>
          <p:cNvSpPr>
            <a:spLocks noChangeShapeType="1"/>
          </p:cNvSpPr>
          <p:nvPr/>
        </p:nvSpPr>
        <p:spPr bwMode="auto">
          <a:xfrm flipH="1">
            <a:off x="6484938" y="3808413"/>
            <a:ext cx="46355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i="0" dirty="0">
              <a:latin typeface="Arial"/>
              <a:cs typeface="Arial"/>
            </a:endParaRPr>
          </a:p>
        </p:txBody>
      </p:sp>
      <p:sp>
        <p:nvSpPr>
          <p:cNvPr id="232677" name="Line 229"/>
          <p:cNvSpPr>
            <a:spLocks noChangeShapeType="1"/>
          </p:cNvSpPr>
          <p:nvPr/>
        </p:nvSpPr>
        <p:spPr bwMode="auto">
          <a:xfrm flipH="1" flipV="1">
            <a:off x="7073900" y="2235200"/>
            <a:ext cx="32385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i="0" dirty="0">
              <a:latin typeface="Arial"/>
              <a:cs typeface="Arial"/>
            </a:endParaRPr>
          </a:p>
        </p:txBody>
      </p:sp>
      <p:grpSp>
        <p:nvGrpSpPr>
          <p:cNvPr id="149516" name="Group 232"/>
          <p:cNvGrpSpPr>
            <a:grpSpLocks/>
          </p:cNvGrpSpPr>
          <p:nvPr/>
        </p:nvGrpSpPr>
        <p:grpSpPr bwMode="auto">
          <a:xfrm>
            <a:off x="4992688" y="2865438"/>
            <a:ext cx="1247775" cy="417512"/>
            <a:chOff x="3600" y="219"/>
            <a:chExt cx="360" cy="175"/>
          </a:xfrm>
        </p:grpSpPr>
        <p:sp>
          <p:nvSpPr>
            <p:cNvPr id="232681" name="Oval 23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2682" name="Line 234"/>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2683" name="Line 235"/>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2684" name="Rectangle 236"/>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dirty="0">
                <a:latin typeface="Arial"/>
                <a:cs typeface="Arial"/>
              </a:endParaRPr>
            </a:p>
          </p:txBody>
        </p:sp>
        <p:sp>
          <p:nvSpPr>
            <p:cNvPr id="232685" name="Oval 23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nvGrpSpPr>
            <p:cNvPr id="149548" name="Group 238"/>
            <p:cNvGrpSpPr>
              <a:grpSpLocks/>
            </p:cNvGrpSpPr>
            <p:nvPr/>
          </p:nvGrpSpPr>
          <p:grpSpPr bwMode="auto">
            <a:xfrm>
              <a:off x="3686" y="244"/>
              <a:ext cx="177" cy="66"/>
              <a:chOff x="2848" y="848"/>
              <a:chExt cx="140" cy="98"/>
            </a:xfrm>
          </p:grpSpPr>
          <p:sp>
            <p:nvSpPr>
              <p:cNvPr id="232687" name="Line 23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2688" name="Line 24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2689" name="Line 24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149549" name="Group 242"/>
            <p:cNvGrpSpPr>
              <a:grpSpLocks/>
            </p:cNvGrpSpPr>
            <p:nvPr/>
          </p:nvGrpSpPr>
          <p:grpSpPr bwMode="auto">
            <a:xfrm flipV="1">
              <a:off x="3686" y="243"/>
              <a:ext cx="177" cy="66"/>
              <a:chOff x="2848" y="848"/>
              <a:chExt cx="140" cy="98"/>
            </a:xfrm>
          </p:grpSpPr>
          <p:sp>
            <p:nvSpPr>
              <p:cNvPr id="232691" name="Line 24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2692" name="Line 24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2693" name="Line 24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sp>
        <p:nvSpPr>
          <p:cNvPr id="232694" name="Text Box 246"/>
          <p:cNvSpPr txBox="1">
            <a:spLocks noChangeArrowheads="1"/>
          </p:cNvSpPr>
          <p:nvPr/>
        </p:nvSpPr>
        <p:spPr bwMode="auto">
          <a:xfrm>
            <a:off x="2932113" y="2174875"/>
            <a:ext cx="512762"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i="0" dirty="0">
                <a:latin typeface="Arial"/>
                <a:cs typeface="Arial"/>
              </a:rPr>
              <a:t>R1</a:t>
            </a:r>
          </a:p>
        </p:txBody>
      </p:sp>
      <p:sp>
        <p:nvSpPr>
          <p:cNvPr id="232695" name="Text Box 247"/>
          <p:cNvSpPr txBox="1">
            <a:spLocks noChangeArrowheads="1"/>
          </p:cNvSpPr>
          <p:nvPr/>
        </p:nvSpPr>
        <p:spPr bwMode="auto">
          <a:xfrm>
            <a:off x="5419725" y="2298700"/>
            <a:ext cx="512763"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i="0" dirty="0">
                <a:latin typeface="Arial"/>
                <a:cs typeface="Arial"/>
              </a:rPr>
              <a:t>R2</a:t>
            </a:r>
          </a:p>
        </p:txBody>
      </p:sp>
      <p:sp>
        <p:nvSpPr>
          <p:cNvPr id="232696" name="Text Box 248"/>
          <p:cNvSpPr txBox="1">
            <a:spLocks noChangeArrowheads="1"/>
          </p:cNvSpPr>
          <p:nvPr/>
        </p:nvSpPr>
        <p:spPr bwMode="auto">
          <a:xfrm>
            <a:off x="876300" y="2046288"/>
            <a:ext cx="512763"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i="0" dirty="0">
                <a:latin typeface="Arial"/>
                <a:cs typeface="Arial"/>
              </a:rPr>
              <a:t>H1</a:t>
            </a:r>
          </a:p>
        </p:txBody>
      </p:sp>
      <p:sp>
        <p:nvSpPr>
          <p:cNvPr id="232697" name="Text Box 249"/>
          <p:cNvSpPr txBox="1">
            <a:spLocks noChangeArrowheads="1"/>
          </p:cNvSpPr>
          <p:nvPr/>
        </p:nvSpPr>
        <p:spPr bwMode="auto">
          <a:xfrm>
            <a:off x="493713" y="3746500"/>
            <a:ext cx="512762"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i="0" dirty="0">
                <a:latin typeface="Arial"/>
                <a:cs typeface="Arial"/>
              </a:rPr>
              <a:t>H2</a:t>
            </a:r>
          </a:p>
        </p:txBody>
      </p:sp>
      <p:sp>
        <p:nvSpPr>
          <p:cNvPr id="232698" name="Text Box 250"/>
          <p:cNvSpPr txBox="1">
            <a:spLocks noChangeArrowheads="1"/>
          </p:cNvSpPr>
          <p:nvPr/>
        </p:nvSpPr>
        <p:spPr bwMode="auto">
          <a:xfrm>
            <a:off x="8061325" y="1916113"/>
            <a:ext cx="512763"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i="0" dirty="0">
                <a:latin typeface="Arial"/>
                <a:cs typeface="Arial"/>
              </a:rPr>
              <a:t>H3</a:t>
            </a:r>
          </a:p>
        </p:txBody>
      </p:sp>
      <p:sp>
        <p:nvSpPr>
          <p:cNvPr id="232699" name="Text Box 251"/>
          <p:cNvSpPr txBox="1">
            <a:spLocks noChangeArrowheads="1"/>
          </p:cNvSpPr>
          <p:nvPr/>
        </p:nvSpPr>
        <p:spPr bwMode="auto">
          <a:xfrm>
            <a:off x="7553325" y="3475038"/>
            <a:ext cx="512763"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i="0" dirty="0">
                <a:latin typeface="Arial"/>
                <a:cs typeface="Arial"/>
              </a:rPr>
              <a:t>H4</a:t>
            </a:r>
          </a:p>
        </p:txBody>
      </p:sp>
      <p:sp>
        <p:nvSpPr>
          <p:cNvPr id="232700" name="Text Box 252"/>
          <p:cNvSpPr txBox="1">
            <a:spLocks noChangeArrowheads="1"/>
          </p:cNvSpPr>
          <p:nvPr/>
        </p:nvSpPr>
        <p:spPr bwMode="auto">
          <a:xfrm>
            <a:off x="3986213" y="3690938"/>
            <a:ext cx="1758950"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i="0" dirty="0">
                <a:latin typeface="Arial"/>
                <a:cs typeface="Arial"/>
              </a:rPr>
              <a:t>1.5 Mbps link</a:t>
            </a:r>
          </a:p>
        </p:txBody>
      </p:sp>
      <p:sp>
        <p:nvSpPr>
          <p:cNvPr id="232701" name="Line 253"/>
          <p:cNvSpPr>
            <a:spLocks noChangeShapeType="1"/>
          </p:cNvSpPr>
          <p:nvPr/>
        </p:nvSpPr>
        <p:spPr bwMode="auto">
          <a:xfrm>
            <a:off x="4094163" y="3263900"/>
            <a:ext cx="309562" cy="3937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i="0" dirty="0">
              <a:latin typeface="Arial"/>
              <a:cs typeface="Arial"/>
            </a:endParaRPr>
          </a:p>
        </p:txBody>
      </p:sp>
      <p:sp>
        <p:nvSpPr>
          <p:cNvPr id="232702" name="Line 254"/>
          <p:cNvSpPr>
            <a:spLocks noChangeShapeType="1"/>
          </p:cNvSpPr>
          <p:nvPr/>
        </p:nvSpPr>
        <p:spPr bwMode="auto">
          <a:xfrm flipH="1">
            <a:off x="3305175" y="3190875"/>
            <a:ext cx="393700" cy="5064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i="0" dirty="0">
              <a:latin typeface="Arial"/>
              <a:cs typeface="Arial"/>
            </a:endParaRPr>
          </a:p>
        </p:txBody>
      </p:sp>
      <p:sp>
        <p:nvSpPr>
          <p:cNvPr id="232703" name="Text Box 255"/>
          <p:cNvSpPr txBox="1">
            <a:spLocks noChangeArrowheads="1"/>
          </p:cNvSpPr>
          <p:nvPr/>
        </p:nvSpPr>
        <p:spPr bwMode="auto">
          <a:xfrm>
            <a:off x="2465388" y="3700463"/>
            <a:ext cx="1296987" cy="1016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i="0" dirty="0">
                <a:latin typeface="Arial"/>
                <a:cs typeface="Arial"/>
              </a:rPr>
              <a:t>R1 output </a:t>
            </a:r>
          </a:p>
          <a:p>
            <a:pPr>
              <a:defRPr/>
            </a:pPr>
            <a:r>
              <a:rPr lang="en-US" sz="2000" i="0" dirty="0">
                <a:latin typeface="Arial"/>
                <a:cs typeface="Arial"/>
              </a:rPr>
              <a:t>interface </a:t>
            </a:r>
          </a:p>
          <a:p>
            <a:pPr>
              <a:defRPr/>
            </a:pPr>
            <a:r>
              <a:rPr lang="en-US" sz="2000" i="0" dirty="0">
                <a:latin typeface="Arial"/>
                <a:cs typeface="Arial"/>
              </a:rPr>
              <a:t>queue</a:t>
            </a:r>
          </a:p>
        </p:txBody>
      </p:sp>
      <p:sp>
        <p:nvSpPr>
          <p:cNvPr id="232704" name="Freeform 256"/>
          <p:cNvSpPr>
            <a:spLocks/>
          </p:cNvSpPr>
          <p:nvPr/>
        </p:nvSpPr>
        <p:spPr bwMode="auto">
          <a:xfrm>
            <a:off x="2039938" y="2068513"/>
            <a:ext cx="5275262" cy="928687"/>
          </a:xfrm>
          <a:custGeom>
            <a:avLst/>
            <a:gdLst>
              <a:gd name="T0" fmla="*/ 0 w 3323"/>
              <a:gd name="T1" fmla="*/ 71 h 585"/>
              <a:gd name="T2" fmla="*/ 346 w 3323"/>
              <a:gd name="T3" fmla="*/ 71 h 585"/>
              <a:gd name="T4" fmla="*/ 133 w 3323"/>
              <a:gd name="T5" fmla="*/ 567 h 585"/>
              <a:gd name="T6" fmla="*/ 2844 w 3323"/>
              <a:gd name="T7" fmla="*/ 585 h 585"/>
              <a:gd name="T8" fmla="*/ 3101 w 3323"/>
              <a:gd name="T9" fmla="*/ 0 h 585"/>
              <a:gd name="T10" fmla="*/ 3323 w 3323"/>
              <a:gd name="T11" fmla="*/ 0 h 585"/>
            </a:gdLst>
            <a:ahLst/>
            <a:cxnLst>
              <a:cxn ang="0">
                <a:pos x="T0" y="T1"/>
              </a:cxn>
              <a:cxn ang="0">
                <a:pos x="T2" y="T3"/>
              </a:cxn>
              <a:cxn ang="0">
                <a:pos x="T4" y="T5"/>
              </a:cxn>
              <a:cxn ang="0">
                <a:pos x="T6" y="T7"/>
              </a:cxn>
              <a:cxn ang="0">
                <a:pos x="T8" y="T9"/>
              </a:cxn>
              <a:cxn ang="0">
                <a:pos x="T10" y="T11"/>
              </a:cxn>
            </a:cxnLst>
            <a:rect l="0" t="0" r="r" b="b"/>
            <a:pathLst>
              <a:path w="3323" h="585">
                <a:moveTo>
                  <a:pt x="0" y="71"/>
                </a:moveTo>
                <a:lnTo>
                  <a:pt x="346" y="71"/>
                </a:lnTo>
                <a:lnTo>
                  <a:pt x="133" y="567"/>
                </a:lnTo>
                <a:lnTo>
                  <a:pt x="2844" y="585"/>
                </a:lnTo>
                <a:lnTo>
                  <a:pt x="3101" y="0"/>
                </a:lnTo>
                <a:lnTo>
                  <a:pt x="3323" y="0"/>
                </a:lnTo>
              </a:path>
            </a:pathLst>
          </a:custGeom>
          <a:noFill/>
          <a:ln w="57150" cap="flat" cmpd="sng">
            <a:solidFill>
              <a:schemeClr val="accent2"/>
            </a:solidFill>
            <a:prstDash val="solid"/>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lstStyle/>
          <a:p>
            <a:pPr>
              <a:defRPr/>
            </a:pPr>
            <a:endParaRPr lang="en-US" i="0" dirty="0">
              <a:latin typeface="Arial"/>
              <a:cs typeface="Arial"/>
            </a:endParaRPr>
          </a:p>
        </p:txBody>
      </p:sp>
      <p:sp>
        <p:nvSpPr>
          <p:cNvPr id="232705" name="Freeform 257"/>
          <p:cNvSpPr>
            <a:spLocks/>
          </p:cNvSpPr>
          <p:nvPr/>
        </p:nvSpPr>
        <p:spPr bwMode="auto">
          <a:xfrm>
            <a:off x="1730375" y="3179763"/>
            <a:ext cx="5078413" cy="801687"/>
          </a:xfrm>
          <a:custGeom>
            <a:avLst/>
            <a:gdLst>
              <a:gd name="T0" fmla="*/ 0 w 3199"/>
              <a:gd name="T1" fmla="*/ 505 h 505"/>
              <a:gd name="T2" fmla="*/ 97 w 3199"/>
              <a:gd name="T3" fmla="*/ 496 h 505"/>
              <a:gd name="T4" fmla="*/ 284 w 3199"/>
              <a:gd name="T5" fmla="*/ 0 h 505"/>
              <a:gd name="T6" fmla="*/ 3048 w 3199"/>
              <a:gd name="T7" fmla="*/ 0 h 505"/>
              <a:gd name="T8" fmla="*/ 2862 w 3199"/>
              <a:gd name="T9" fmla="*/ 461 h 505"/>
              <a:gd name="T10" fmla="*/ 3199 w 3199"/>
              <a:gd name="T11" fmla="*/ 461 h 505"/>
            </a:gdLst>
            <a:ahLst/>
            <a:cxnLst>
              <a:cxn ang="0">
                <a:pos x="T0" y="T1"/>
              </a:cxn>
              <a:cxn ang="0">
                <a:pos x="T2" y="T3"/>
              </a:cxn>
              <a:cxn ang="0">
                <a:pos x="T4" y="T5"/>
              </a:cxn>
              <a:cxn ang="0">
                <a:pos x="T6" y="T7"/>
              </a:cxn>
              <a:cxn ang="0">
                <a:pos x="T8" y="T9"/>
              </a:cxn>
              <a:cxn ang="0">
                <a:pos x="T10" y="T11"/>
              </a:cxn>
            </a:cxnLst>
            <a:rect l="0" t="0" r="r" b="b"/>
            <a:pathLst>
              <a:path w="3199" h="505">
                <a:moveTo>
                  <a:pt x="0" y="505"/>
                </a:moveTo>
                <a:lnTo>
                  <a:pt x="97" y="496"/>
                </a:lnTo>
                <a:lnTo>
                  <a:pt x="284" y="0"/>
                </a:lnTo>
                <a:lnTo>
                  <a:pt x="3048" y="0"/>
                </a:lnTo>
                <a:lnTo>
                  <a:pt x="2862" y="461"/>
                </a:lnTo>
                <a:lnTo>
                  <a:pt x="3199" y="461"/>
                </a:lnTo>
              </a:path>
            </a:pathLst>
          </a:custGeom>
          <a:noFill/>
          <a:ln w="57150" cap="flat" cmpd="sng">
            <a:solidFill>
              <a:srgbClr val="FF0000"/>
            </a:solidFill>
            <a:prstDash val="solid"/>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lstStyle/>
          <a:p>
            <a:pPr>
              <a:defRPr/>
            </a:pPr>
            <a:endParaRPr lang="en-US" i="0" dirty="0">
              <a:latin typeface="Arial"/>
              <a:cs typeface="Arial"/>
            </a:endParaRPr>
          </a:p>
        </p:txBody>
      </p:sp>
      <p:grpSp>
        <p:nvGrpSpPr>
          <p:cNvPr id="149531" name="Group 542"/>
          <p:cNvGrpSpPr>
            <a:grpSpLocks/>
          </p:cNvGrpSpPr>
          <p:nvPr/>
        </p:nvGrpSpPr>
        <p:grpSpPr bwMode="auto">
          <a:xfrm>
            <a:off x="812800" y="3467100"/>
            <a:ext cx="944563" cy="968375"/>
            <a:chOff x="-44" y="1473"/>
            <a:chExt cx="981" cy="1105"/>
          </a:xfrm>
        </p:grpSpPr>
        <p:pic>
          <p:nvPicPr>
            <p:cNvPr id="149541" name="Picture 529" descr="desktop_computer_stylized_mediu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9542" name="Freeform 53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49532" name="Group 542"/>
          <p:cNvGrpSpPr>
            <a:grpSpLocks/>
          </p:cNvGrpSpPr>
          <p:nvPr/>
        </p:nvGrpSpPr>
        <p:grpSpPr bwMode="auto">
          <a:xfrm>
            <a:off x="1150938" y="1879600"/>
            <a:ext cx="944562" cy="966788"/>
            <a:chOff x="-44" y="1473"/>
            <a:chExt cx="981" cy="1105"/>
          </a:xfrm>
        </p:grpSpPr>
        <p:pic>
          <p:nvPicPr>
            <p:cNvPr id="149539" name="Picture 529" descr="desktop_computer_stylized_medium"/>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9540" name="Freeform 53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49533" name="Group 542"/>
          <p:cNvGrpSpPr>
            <a:grpSpLocks/>
          </p:cNvGrpSpPr>
          <p:nvPr/>
        </p:nvGrpSpPr>
        <p:grpSpPr bwMode="auto">
          <a:xfrm flipH="1">
            <a:off x="7231063" y="1736725"/>
            <a:ext cx="942975" cy="966788"/>
            <a:chOff x="-44" y="1473"/>
            <a:chExt cx="981" cy="1105"/>
          </a:xfrm>
        </p:grpSpPr>
        <p:pic>
          <p:nvPicPr>
            <p:cNvPr id="149537" name="Picture 529" descr="desktop_computer_stylized_medium"/>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9538" name="Freeform 53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49534" name="Group 542"/>
          <p:cNvGrpSpPr>
            <a:grpSpLocks/>
          </p:cNvGrpSpPr>
          <p:nvPr/>
        </p:nvGrpSpPr>
        <p:grpSpPr bwMode="auto">
          <a:xfrm flipH="1">
            <a:off x="6783388" y="3386138"/>
            <a:ext cx="944562" cy="968375"/>
            <a:chOff x="-44" y="1473"/>
            <a:chExt cx="981" cy="1105"/>
          </a:xfrm>
        </p:grpSpPr>
        <p:pic>
          <p:nvPicPr>
            <p:cNvPr id="149535" name="Picture 529" descr="desktop_computer_stylized_mediu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9536" name="Freeform 53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sp>
        <p:nvSpPr>
          <p:cNvPr id="71"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60</a:t>
            </a:fld>
            <a:endParaRPr lang="en-US" sz="1200" dirty="0">
              <a:latin typeface="Tahoma" charset="0"/>
            </a:endParaRPr>
          </a:p>
        </p:txBody>
      </p:sp>
      <p:sp>
        <p:nvSpPr>
          <p:cNvPr id="72"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24023957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2704"/>
                                        </p:tgtEl>
                                        <p:attrNameLst>
                                          <p:attrName>style.visibility</p:attrName>
                                        </p:attrNameLst>
                                      </p:cBhvr>
                                      <p:to>
                                        <p:strVal val="visible"/>
                                      </p:to>
                                    </p:set>
                                    <p:animEffect transition="in" filter="wipe(left)">
                                      <p:cBhvr>
                                        <p:cTn id="7" dur="1000"/>
                                        <p:tgtEl>
                                          <p:spTgt spid="232704"/>
                                        </p:tgtEl>
                                      </p:cBhvr>
                                    </p:animEffect>
                                  </p:childTnLst>
                                </p:cTn>
                              </p:par>
                              <p:par>
                                <p:cTn id="8" presetID="22" presetClass="entr" presetSubtype="8" fill="hold" nodeType="withEffect">
                                  <p:stCondLst>
                                    <p:cond delay="0"/>
                                  </p:stCondLst>
                                  <p:childTnLst>
                                    <p:set>
                                      <p:cBhvr>
                                        <p:cTn id="9" dur="1" fill="hold">
                                          <p:stCondLst>
                                            <p:cond delay="0"/>
                                          </p:stCondLst>
                                        </p:cTn>
                                        <p:tgtEl>
                                          <p:spTgt spid="232705"/>
                                        </p:tgtEl>
                                        <p:attrNameLst>
                                          <p:attrName>style.visibility</p:attrName>
                                        </p:attrNameLst>
                                      </p:cBhvr>
                                      <p:to>
                                        <p:strVal val="visible"/>
                                      </p:to>
                                    </p:set>
                                    <p:animEffect transition="in" filter="wipe(left)">
                                      <p:cBhvr>
                                        <p:cTn id="10" dur="1000"/>
                                        <p:tgtEl>
                                          <p:spTgt spid="2327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533400" y="0"/>
            <a:ext cx="7772400" cy="1143000"/>
          </a:xfrm>
        </p:spPr>
        <p:txBody>
          <a:bodyPr/>
          <a:lstStyle/>
          <a:p>
            <a:pPr>
              <a:defRPr/>
            </a:pPr>
            <a:r>
              <a:rPr lang="en-US" sz="4000" dirty="0"/>
              <a:t>Scenario 1: mixed HTTP and VoIP</a:t>
            </a:r>
          </a:p>
        </p:txBody>
      </p:sp>
      <p:sp>
        <p:nvSpPr>
          <p:cNvPr id="233475" name="Rectangle 3"/>
          <p:cNvSpPr>
            <a:spLocks noGrp="1" noChangeArrowheads="1"/>
          </p:cNvSpPr>
          <p:nvPr>
            <p:ph type="body" idx="1"/>
          </p:nvPr>
        </p:nvSpPr>
        <p:spPr>
          <a:xfrm>
            <a:off x="533400" y="1139825"/>
            <a:ext cx="8191500" cy="1963738"/>
          </a:xfrm>
        </p:spPr>
        <p:txBody>
          <a:bodyPr/>
          <a:lstStyle/>
          <a:p>
            <a:pPr>
              <a:defRPr/>
            </a:pPr>
            <a:r>
              <a:rPr lang="en-US" dirty="0"/>
              <a:t>example:  1Mbps VoIP, HTTP share 1.5 Mbps link. </a:t>
            </a:r>
          </a:p>
          <a:p>
            <a:pPr lvl="1">
              <a:defRPr/>
            </a:pPr>
            <a:r>
              <a:rPr lang="en-US" dirty="0"/>
              <a:t>HTTP bursts can congest router, cause audio loss</a:t>
            </a:r>
          </a:p>
          <a:p>
            <a:pPr lvl="1">
              <a:defRPr/>
            </a:pPr>
            <a:r>
              <a:rPr lang="en-US" dirty="0"/>
              <a:t>want to give priority to audio over HTTP</a:t>
            </a:r>
          </a:p>
        </p:txBody>
      </p:sp>
      <p:sp>
        <p:nvSpPr>
          <p:cNvPr id="233477" name="Text Box 5"/>
          <p:cNvSpPr txBox="1">
            <a:spLocks noChangeArrowheads="1"/>
          </p:cNvSpPr>
          <p:nvPr/>
        </p:nvSpPr>
        <p:spPr bwMode="auto">
          <a:xfrm>
            <a:off x="1177925" y="5165725"/>
            <a:ext cx="7299325" cy="12001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2400" i="0" dirty="0">
                <a:solidFill>
                  <a:srgbClr val="000099"/>
                </a:solidFill>
                <a:latin typeface="Arial"/>
                <a:cs typeface="Arial"/>
              </a:rPr>
              <a:t>packet marking needed for router to distinguish between different classes; and new router policy to treat packets accordingly</a:t>
            </a:r>
          </a:p>
        </p:txBody>
      </p:sp>
      <p:sp>
        <p:nvSpPr>
          <p:cNvPr id="233478" name="Rectangle 6"/>
          <p:cNvSpPr>
            <a:spLocks noChangeArrowheads="1"/>
          </p:cNvSpPr>
          <p:nvPr/>
        </p:nvSpPr>
        <p:spPr bwMode="auto">
          <a:xfrm>
            <a:off x="1035050" y="4992688"/>
            <a:ext cx="7242175" cy="1444625"/>
          </a:xfrm>
          <a:prstGeom prst="rect">
            <a:avLst/>
          </a:prstGeom>
          <a:noFill/>
          <a:ln w="19050">
            <a:solidFill>
              <a:srgbClr val="FF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3479" name="Text Box 7"/>
          <p:cNvSpPr txBox="1">
            <a:spLocks noChangeArrowheads="1"/>
          </p:cNvSpPr>
          <p:nvPr/>
        </p:nvSpPr>
        <p:spPr bwMode="auto">
          <a:xfrm>
            <a:off x="1204913" y="4719638"/>
            <a:ext cx="1652587" cy="5238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800" dirty="0">
                <a:solidFill>
                  <a:srgbClr val="CC0000"/>
                </a:solidFill>
                <a:latin typeface="+mn-lt"/>
                <a:cs typeface="Arial"/>
              </a:rPr>
              <a:t>Principle 1</a:t>
            </a:r>
          </a:p>
        </p:txBody>
      </p:sp>
      <p:sp>
        <p:nvSpPr>
          <p:cNvPr id="233481" name="Line 9"/>
          <p:cNvSpPr>
            <a:spLocks noChangeShapeType="1"/>
          </p:cNvSpPr>
          <p:nvPr/>
        </p:nvSpPr>
        <p:spPr bwMode="auto">
          <a:xfrm>
            <a:off x="2773363" y="3462338"/>
            <a:ext cx="3716337"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i="0" dirty="0">
              <a:latin typeface="Arial"/>
              <a:cs typeface="Arial"/>
            </a:endParaRPr>
          </a:p>
        </p:txBody>
      </p:sp>
      <p:grpSp>
        <p:nvGrpSpPr>
          <p:cNvPr id="151559" name="Group 12"/>
          <p:cNvGrpSpPr>
            <a:grpSpLocks/>
          </p:cNvGrpSpPr>
          <p:nvPr/>
        </p:nvGrpSpPr>
        <p:grpSpPr bwMode="auto">
          <a:xfrm>
            <a:off x="3125788" y="3128963"/>
            <a:ext cx="1058862" cy="552450"/>
            <a:chOff x="1605" y="1665"/>
            <a:chExt cx="556" cy="501"/>
          </a:xfrm>
        </p:grpSpPr>
        <p:sp>
          <p:nvSpPr>
            <p:cNvPr id="233485" name="Freeform 13"/>
            <p:cNvSpPr>
              <a:spLocks/>
            </p:cNvSpPr>
            <p:nvPr/>
          </p:nvSpPr>
          <p:spPr bwMode="auto">
            <a:xfrm>
              <a:off x="1605" y="1738"/>
              <a:ext cx="556" cy="242"/>
            </a:xfrm>
            <a:custGeom>
              <a:avLst/>
              <a:gdLst>
                <a:gd name="T0" fmla="*/ 5 w 556"/>
                <a:gd name="T1" fmla="*/ 18 h 252"/>
                <a:gd name="T2" fmla="*/ 47 w 556"/>
                <a:gd name="T3" fmla="*/ 52 h 252"/>
                <a:gd name="T4" fmla="*/ 119 w 556"/>
                <a:gd name="T5" fmla="*/ 75 h 252"/>
                <a:gd name="T6" fmla="*/ 180 w 556"/>
                <a:gd name="T7" fmla="*/ 79 h 252"/>
                <a:gd name="T8" fmla="*/ 257 w 556"/>
                <a:gd name="T9" fmla="*/ 87 h 252"/>
                <a:gd name="T10" fmla="*/ 315 w 556"/>
                <a:gd name="T11" fmla="*/ 87 h 252"/>
                <a:gd name="T12" fmla="*/ 387 w 556"/>
                <a:gd name="T13" fmla="*/ 81 h 252"/>
                <a:gd name="T14" fmla="*/ 452 w 556"/>
                <a:gd name="T15" fmla="*/ 70 h 252"/>
                <a:gd name="T16" fmla="*/ 531 w 556"/>
                <a:gd name="T17" fmla="*/ 37 h 252"/>
                <a:gd name="T18" fmla="*/ 552 w 556"/>
                <a:gd name="T19" fmla="*/ 27 h 252"/>
                <a:gd name="T20" fmla="*/ 550 w 556"/>
                <a:gd name="T21" fmla="*/ 160 h 252"/>
                <a:gd name="T22" fmla="*/ 518 w 556"/>
                <a:gd name="T23" fmla="*/ 196 h 252"/>
                <a:gd name="T24" fmla="*/ 489 w 556"/>
                <a:gd name="T25" fmla="*/ 216 h 252"/>
                <a:gd name="T26" fmla="*/ 450 w 556"/>
                <a:gd name="T27" fmla="*/ 231 h 252"/>
                <a:gd name="T28" fmla="*/ 393 w 556"/>
                <a:gd name="T29" fmla="*/ 244 h 252"/>
                <a:gd name="T30" fmla="*/ 323 w 556"/>
                <a:gd name="T31" fmla="*/ 251 h 252"/>
                <a:gd name="T32" fmla="*/ 261 w 556"/>
                <a:gd name="T33" fmla="*/ 252 h 252"/>
                <a:gd name="T34" fmla="*/ 205 w 556"/>
                <a:gd name="T35" fmla="*/ 248 h 252"/>
                <a:gd name="T36" fmla="*/ 155 w 556"/>
                <a:gd name="T37" fmla="*/ 241 h 252"/>
                <a:gd name="T38" fmla="*/ 88 w 556"/>
                <a:gd name="T39" fmla="*/ 224 h 252"/>
                <a:gd name="T40" fmla="*/ 51 w 556"/>
                <a:gd name="T41" fmla="*/ 209 h 252"/>
                <a:gd name="T42" fmla="*/ 25 w 556"/>
                <a:gd name="T43" fmla="*/ 181 h 252"/>
                <a:gd name="T44" fmla="*/ 5 w 556"/>
                <a:gd name="T45" fmla="*/ 157 h 252"/>
                <a:gd name="T46" fmla="*/ 5 w 556"/>
                <a:gd name="T47" fmla="*/ 18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6" h="252">
                  <a:moveTo>
                    <a:pt x="5" y="18"/>
                  </a:moveTo>
                  <a:cubicBezTo>
                    <a:pt x="12" y="0"/>
                    <a:pt x="28" y="43"/>
                    <a:pt x="47" y="52"/>
                  </a:cubicBezTo>
                  <a:cubicBezTo>
                    <a:pt x="66" y="61"/>
                    <a:pt x="97" y="71"/>
                    <a:pt x="119" y="75"/>
                  </a:cubicBezTo>
                  <a:cubicBezTo>
                    <a:pt x="141" y="79"/>
                    <a:pt x="157" y="77"/>
                    <a:pt x="180" y="79"/>
                  </a:cubicBezTo>
                  <a:cubicBezTo>
                    <a:pt x="203" y="81"/>
                    <a:pt x="235" y="86"/>
                    <a:pt x="257" y="87"/>
                  </a:cubicBezTo>
                  <a:cubicBezTo>
                    <a:pt x="279" y="88"/>
                    <a:pt x="293" y="88"/>
                    <a:pt x="315" y="87"/>
                  </a:cubicBezTo>
                  <a:cubicBezTo>
                    <a:pt x="337" y="86"/>
                    <a:pt x="364" y="84"/>
                    <a:pt x="387" y="81"/>
                  </a:cubicBezTo>
                  <a:cubicBezTo>
                    <a:pt x="410" y="78"/>
                    <a:pt x="428" y="77"/>
                    <a:pt x="452" y="70"/>
                  </a:cubicBezTo>
                  <a:cubicBezTo>
                    <a:pt x="476" y="63"/>
                    <a:pt x="514" y="44"/>
                    <a:pt x="531" y="37"/>
                  </a:cubicBezTo>
                  <a:cubicBezTo>
                    <a:pt x="548" y="30"/>
                    <a:pt x="549" y="7"/>
                    <a:pt x="552" y="27"/>
                  </a:cubicBezTo>
                  <a:cubicBezTo>
                    <a:pt x="555" y="47"/>
                    <a:pt x="556" y="132"/>
                    <a:pt x="550" y="160"/>
                  </a:cubicBezTo>
                  <a:cubicBezTo>
                    <a:pt x="544" y="188"/>
                    <a:pt x="527" y="187"/>
                    <a:pt x="518" y="196"/>
                  </a:cubicBezTo>
                  <a:cubicBezTo>
                    <a:pt x="508" y="206"/>
                    <a:pt x="500" y="210"/>
                    <a:pt x="489" y="216"/>
                  </a:cubicBezTo>
                  <a:cubicBezTo>
                    <a:pt x="478" y="221"/>
                    <a:pt x="465" y="227"/>
                    <a:pt x="450" y="231"/>
                  </a:cubicBezTo>
                  <a:cubicBezTo>
                    <a:pt x="434" y="235"/>
                    <a:pt x="414" y="241"/>
                    <a:pt x="393" y="244"/>
                  </a:cubicBezTo>
                  <a:cubicBezTo>
                    <a:pt x="371" y="246"/>
                    <a:pt x="344" y="249"/>
                    <a:pt x="323" y="251"/>
                  </a:cubicBezTo>
                  <a:cubicBezTo>
                    <a:pt x="301" y="252"/>
                    <a:pt x="280" y="252"/>
                    <a:pt x="261" y="252"/>
                  </a:cubicBezTo>
                  <a:cubicBezTo>
                    <a:pt x="241" y="252"/>
                    <a:pt x="222" y="249"/>
                    <a:pt x="205" y="248"/>
                  </a:cubicBezTo>
                  <a:cubicBezTo>
                    <a:pt x="187" y="246"/>
                    <a:pt x="174" y="245"/>
                    <a:pt x="155" y="241"/>
                  </a:cubicBezTo>
                  <a:cubicBezTo>
                    <a:pt x="135" y="237"/>
                    <a:pt x="104" y="230"/>
                    <a:pt x="88" y="224"/>
                  </a:cubicBezTo>
                  <a:cubicBezTo>
                    <a:pt x="71" y="219"/>
                    <a:pt x="62" y="216"/>
                    <a:pt x="51" y="209"/>
                  </a:cubicBezTo>
                  <a:cubicBezTo>
                    <a:pt x="40" y="202"/>
                    <a:pt x="32" y="189"/>
                    <a:pt x="25" y="181"/>
                  </a:cubicBezTo>
                  <a:cubicBezTo>
                    <a:pt x="17" y="173"/>
                    <a:pt x="8" y="184"/>
                    <a:pt x="5" y="157"/>
                  </a:cubicBezTo>
                  <a:cubicBezTo>
                    <a:pt x="2" y="131"/>
                    <a:pt x="0" y="34"/>
                    <a:pt x="5" y="18"/>
                  </a:cubicBezTo>
                  <a:close/>
                </a:path>
              </a:pathLst>
            </a:custGeom>
            <a:gradFill rotWithShape="1">
              <a:gsLst>
                <a:gs pos="0">
                  <a:schemeClr val="hlink"/>
                </a:gs>
                <a:gs pos="100000">
                  <a:schemeClr val="bg1"/>
                </a:gs>
              </a:gsLst>
              <a:lin ang="54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lstStyle/>
            <a:p>
              <a:pPr>
                <a:defRPr/>
              </a:pPr>
              <a:endParaRPr lang="en-US" i="0" dirty="0">
                <a:latin typeface="Arial"/>
                <a:cs typeface="Arial"/>
              </a:endParaRPr>
            </a:p>
          </p:txBody>
        </p:sp>
        <p:sp>
          <p:nvSpPr>
            <p:cNvPr id="233486" name="Oval 14"/>
            <p:cNvSpPr>
              <a:spLocks noChangeArrowheads="1"/>
            </p:cNvSpPr>
            <p:nvPr/>
          </p:nvSpPr>
          <p:spPr bwMode="auto">
            <a:xfrm>
              <a:off x="1610" y="1784"/>
              <a:ext cx="548" cy="137"/>
            </a:xfrm>
            <a:prstGeom prst="ellipse">
              <a:avLst/>
            </a:prstGeom>
            <a:noFill/>
            <a:ln w="12700" cap="rnd">
              <a:solidFill>
                <a:schemeClr val="tx1"/>
              </a:solidFill>
              <a:prstDash val="sysDot"/>
              <a:round/>
              <a:headEnd/>
              <a:tailEnd/>
            </a:ln>
            <a:effectLst/>
            <a:extLst>
              <a:ext uri="{909E8E84-426E-40dd-AFC4-6F175D3DCCD1}">
                <a14:hiddenFill xmlns="" xmlns:a14="http://schemas.microsoft.com/office/drawing/2010/main">
                  <a:gradFill rotWithShape="1">
                    <a:gsLst>
                      <a:gs pos="0">
                        <a:schemeClr val="hlink"/>
                      </a:gs>
                      <a:gs pos="100000">
                        <a:srgbClr val="FFFFFF"/>
                      </a:gs>
                    </a:gsLst>
                    <a:lin ang="5400000" scaled="1"/>
                  </a:gra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3487" name="Line 15"/>
            <p:cNvSpPr>
              <a:spLocks noChangeShapeType="1"/>
            </p:cNvSpPr>
            <p:nvPr/>
          </p:nvSpPr>
          <p:spPr bwMode="auto">
            <a:xfrm>
              <a:off x="1612" y="1763"/>
              <a:ext cx="0" cy="8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3488" name="Line 16"/>
            <p:cNvSpPr>
              <a:spLocks noChangeShapeType="1"/>
            </p:cNvSpPr>
            <p:nvPr/>
          </p:nvSpPr>
          <p:spPr bwMode="auto">
            <a:xfrm>
              <a:off x="2160" y="1738"/>
              <a:ext cx="0" cy="85"/>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3489" name="Oval 17"/>
            <p:cNvSpPr>
              <a:spLocks noChangeArrowheads="1"/>
            </p:cNvSpPr>
            <p:nvPr/>
          </p:nvSpPr>
          <p:spPr bwMode="auto">
            <a:xfrm>
              <a:off x="1607" y="1665"/>
              <a:ext cx="550" cy="158"/>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nvGrpSpPr>
            <p:cNvPr id="151635" name="Group 18"/>
            <p:cNvGrpSpPr>
              <a:grpSpLocks/>
            </p:cNvGrpSpPr>
            <p:nvPr/>
          </p:nvGrpSpPr>
          <p:grpSpPr bwMode="auto">
            <a:xfrm>
              <a:off x="1740" y="1700"/>
              <a:ext cx="272" cy="92"/>
              <a:chOff x="2848" y="848"/>
              <a:chExt cx="140" cy="98"/>
            </a:xfrm>
          </p:grpSpPr>
          <p:sp>
            <p:nvSpPr>
              <p:cNvPr id="233491" name="Line 1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3492" name="Line 2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3493" name="Line 21"/>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151636" name="Group 22"/>
            <p:cNvGrpSpPr>
              <a:grpSpLocks/>
            </p:cNvGrpSpPr>
            <p:nvPr/>
          </p:nvGrpSpPr>
          <p:grpSpPr bwMode="auto">
            <a:xfrm flipV="1">
              <a:off x="1740" y="1699"/>
              <a:ext cx="272" cy="92"/>
              <a:chOff x="2848" y="848"/>
              <a:chExt cx="140" cy="98"/>
            </a:xfrm>
          </p:grpSpPr>
          <p:sp>
            <p:nvSpPr>
              <p:cNvPr id="233495" name="Line 23"/>
              <p:cNvSpPr>
                <a:spLocks noChangeShapeType="1"/>
              </p:cNvSpPr>
              <p:nvPr/>
            </p:nvSpPr>
            <p:spPr bwMode="auto">
              <a:xfrm flipV="1">
                <a:off x="2848" y="846"/>
                <a:ext cx="50" cy="3"/>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3496" name="Line 24"/>
              <p:cNvSpPr>
                <a:spLocks noChangeShapeType="1"/>
              </p:cNvSpPr>
              <p:nvPr/>
            </p:nvSpPr>
            <p:spPr bwMode="auto">
              <a:xfrm>
                <a:off x="2944" y="944"/>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3497" name="Line 25"/>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233498" name="Oval 26"/>
            <p:cNvSpPr>
              <a:spLocks noChangeArrowheads="1"/>
            </p:cNvSpPr>
            <p:nvPr/>
          </p:nvSpPr>
          <p:spPr bwMode="auto">
            <a:xfrm>
              <a:off x="1609" y="2008"/>
              <a:ext cx="550" cy="158"/>
            </a:xfrm>
            <a:prstGeom prst="ellipse">
              <a:avLst/>
            </a:prstGeom>
            <a:gradFill rotWithShape="1">
              <a:gsLst>
                <a:gs pos="0">
                  <a:srgbClr val="FFFFFF"/>
                </a:gs>
                <a:gs pos="100000">
                  <a:schemeClr val="hlink"/>
                </a:gs>
              </a:gsLst>
              <a:lin ang="5400000" scaled="1"/>
            </a:gradFill>
            <a:ln w="31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151560" name="Group 27"/>
          <p:cNvGrpSpPr>
            <a:grpSpLocks/>
          </p:cNvGrpSpPr>
          <p:nvPr/>
        </p:nvGrpSpPr>
        <p:grpSpPr bwMode="auto">
          <a:xfrm>
            <a:off x="3376613" y="3405188"/>
            <a:ext cx="774700" cy="136525"/>
            <a:chOff x="3150" y="1799"/>
            <a:chExt cx="643" cy="204"/>
          </a:xfrm>
        </p:grpSpPr>
        <p:sp>
          <p:nvSpPr>
            <p:cNvPr id="233500" name="Rectangle 28"/>
            <p:cNvSpPr>
              <a:spLocks noChangeArrowheads="1"/>
            </p:cNvSpPr>
            <p:nvPr/>
          </p:nvSpPr>
          <p:spPr bwMode="auto">
            <a:xfrm>
              <a:off x="3634" y="1799"/>
              <a:ext cx="159" cy="204"/>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3501" name="Rectangle 29"/>
            <p:cNvSpPr>
              <a:spLocks noChangeArrowheads="1"/>
            </p:cNvSpPr>
            <p:nvPr/>
          </p:nvSpPr>
          <p:spPr bwMode="auto">
            <a:xfrm>
              <a:off x="3472" y="1799"/>
              <a:ext cx="162" cy="204"/>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3502" name="Rectangle 30"/>
            <p:cNvSpPr>
              <a:spLocks noChangeArrowheads="1"/>
            </p:cNvSpPr>
            <p:nvPr/>
          </p:nvSpPr>
          <p:spPr bwMode="auto">
            <a:xfrm>
              <a:off x="3311" y="1799"/>
              <a:ext cx="161" cy="204"/>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3503" name="Rectangle 31"/>
            <p:cNvSpPr>
              <a:spLocks noChangeArrowheads="1"/>
            </p:cNvSpPr>
            <p:nvPr/>
          </p:nvSpPr>
          <p:spPr bwMode="auto">
            <a:xfrm>
              <a:off x="3150" y="1799"/>
              <a:ext cx="159" cy="204"/>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233504" name="Line 32"/>
          <p:cNvSpPr>
            <a:spLocks noChangeShapeType="1"/>
          </p:cNvSpPr>
          <p:nvPr/>
        </p:nvSpPr>
        <p:spPr bwMode="auto">
          <a:xfrm flipH="1">
            <a:off x="2536825" y="2903538"/>
            <a:ext cx="485775" cy="10969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i="0" dirty="0">
              <a:latin typeface="Arial"/>
              <a:cs typeface="Arial"/>
            </a:endParaRPr>
          </a:p>
        </p:txBody>
      </p:sp>
      <p:sp>
        <p:nvSpPr>
          <p:cNvPr id="233505" name="Line 33"/>
          <p:cNvSpPr>
            <a:spLocks noChangeShapeType="1"/>
          </p:cNvSpPr>
          <p:nvPr/>
        </p:nvSpPr>
        <p:spPr bwMode="auto">
          <a:xfrm flipH="1" flipV="1">
            <a:off x="2300288" y="3990975"/>
            <a:ext cx="247650" cy="95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i="0" dirty="0">
              <a:latin typeface="Arial"/>
              <a:cs typeface="Arial"/>
            </a:endParaRPr>
          </a:p>
        </p:txBody>
      </p:sp>
      <p:sp>
        <p:nvSpPr>
          <p:cNvPr id="233506" name="Line 34"/>
          <p:cNvSpPr>
            <a:spLocks noChangeShapeType="1"/>
          </p:cNvSpPr>
          <p:nvPr/>
        </p:nvSpPr>
        <p:spPr bwMode="auto">
          <a:xfrm flipH="1">
            <a:off x="2662238" y="2894013"/>
            <a:ext cx="3714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i="0" dirty="0">
              <a:latin typeface="Arial"/>
              <a:cs typeface="Arial"/>
            </a:endParaRPr>
          </a:p>
        </p:txBody>
      </p:sp>
      <p:sp>
        <p:nvSpPr>
          <p:cNvPr id="233507" name="Line 35"/>
          <p:cNvSpPr>
            <a:spLocks noChangeShapeType="1"/>
          </p:cNvSpPr>
          <p:nvPr/>
        </p:nvSpPr>
        <p:spPr bwMode="auto">
          <a:xfrm flipH="1">
            <a:off x="6273800" y="2844800"/>
            <a:ext cx="485775" cy="109696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i="0" dirty="0">
              <a:latin typeface="Arial"/>
              <a:cs typeface="Arial"/>
            </a:endParaRPr>
          </a:p>
        </p:txBody>
      </p:sp>
      <p:sp>
        <p:nvSpPr>
          <p:cNvPr id="233508" name="Line 36"/>
          <p:cNvSpPr>
            <a:spLocks noChangeShapeType="1"/>
          </p:cNvSpPr>
          <p:nvPr/>
        </p:nvSpPr>
        <p:spPr bwMode="auto">
          <a:xfrm flipH="1">
            <a:off x="6286500" y="3938588"/>
            <a:ext cx="373063"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i="0" dirty="0">
              <a:latin typeface="Arial"/>
              <a:cs typeface="Arial"/>
            </a:endParaRPr>
          </a:p>
        </p:txBody>
      </p:sp>
      <p:sp>
        <p:nvSpPr>
          <p:cNvPr id="233509" name="Line 37"/>
          <p:cNvSpPr>
            <a:spLocks noChangeShapeType="1"/>
          </p:cNvSpPr>
          <p:nvPr/>
        </p:nvSpPr>
        <p:spPr bwMode="auto">
          <a:xfrm flipH="1" flipV="1">
            <a:off x="6759575" y="2844800"/>
            <a:ext cx="26035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i="0" dirty="0">
              <a:latin typeface="Arial"/>
              <a:cs typeface="Arial"/>
            </a:endParaRPr>
          </a:p>
        </p:txBody>
      </p:sp>
      <p:grpSp>
        <p:nvGrpSpPr>
          <p:cNvPr id="151567" name="Group 40"/>
          <p:cNvGrpSpPr>
            <a:grpSpLocks/>
          </p:cNvGrpSpPr>
          <p:nvPr/>
        </p:nvGrpSpPr>
        <p:grpSpPr bwMode="auto">
          <a:xfrm>
            <a:off x="5089525" y="3282950"/>
            <a:ext cx="1001713" cy="290513"/>
            <a:chOff x="3600" y="219"/>
            <a:chExt cx="360" cy="175"/>
          </a:xfrm>
        </p:grpSpPr>
        <p:sp>
          <p:nvSpPr>
            <p:cNvPr id="233513" name="Oval 4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3514" name="Line 42"/>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3515" name="Line 43"/>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3516" name="Rectangle 44"/>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dirty="0">
                <a:latin typeface="Arial"/>
                <a:cs typeface="Arial"/>
              </a:endParaRPr>
            </a:p>
          </p:txBody>
        </p:sp>
        <p:sp>
          <p:nvSpPr>
            <p:cNvPr id="233517" name="Oval 4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nvGrpSpPr>
            <p:cNvPr id="151618" name="Group 46"/>
            <p:cNvGrpSpPr>
              <a:grpSpLocks/>
            </p:cNvGrpSpPr>
            <p:nvPr/>
          </p:nvGrpSpPr>
          <p:grpSpPr bwMode="auto">
            <a:xfrm>
              <a:off x="3686" y="244"/>
              <a:ext cx="177" cy="66"/>
              <a:chOff x="2848" y="848"/>
              <a:chExt cx="140" cy="98"/>
            </a:xfrm>
          </p:grpSpPr>
          <p:sp>
            <p:nvSpPr>
              <p:cNvPr id="233519" name="Line 47"/>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3520" name="Line 4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3521" name="Line 49"/>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151619" name="Group 50"/>
            <p:cNvGrpSpPr>
              <a:grpSpLocks/>
            </p:cNvGrpSpPr>
            <p:nvPr/>
          </p:nvGrpSpPr>
          <p:grpSpPr bwMode="auto">
            <a:xfrm flipV="1">
              <a:off x="3686" y="243"/>
              <a:ext cx="177" cy="66"/>
              <a:chOff x="2848" y="848"/>
              <a:chExt cx="140" cy="98"/>
            </a:xfrm>
          </p:grpSpPr>
          <p:sp>
            <p:nvSpPr>
              <p:cNvPr id="233523" name="Line 51"/>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3524" name="Line 5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3525" name="Line 53"/>
              <p:cNvSpPr>
                <a:spLocks noChangeShapeType="1"/>
              </p:cNvSpPr>
              <p:nvPr/>
            </p:nvSpPr>
            <p:spPr bwMode="auto">
              <a:xfrm>
                <a:off x="2894" y="850"/>
                <a:ext cx="52" cy="9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sp>
        <p:nvSpPr>
          <p:cNvPr id="233526" name="Text Box 54"/>
          <p:cNvSpPr txBox="1">
            <a:spLocks noChangeArrowheads="1"/>
          </p:cNvSpPr>
          <p:nvPr/>
        </p:nvSpPr>
        <p:spPr bwMode="auto">
          <a:xfrm>
            <a:off x="3433763" y="2744788"/>
            <a:ext cx="512762"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i="0" dirty="0">
                <a:latin typeface="Arial"/>
                <a:cs typeface="Arial"/>
              </a:rPr>
              <a:t>R1</a:t>
            </a:r>
          </a:p>
        </p:txBody>
      </p:sp>
      <p:sp>
        <p:nvSpPr>
          <p:cNvPr id="233527" name="Text Box 55"/>
          <p:cNvSpPr txBox="1">
            <a:spLocks noChangeArrowheads="1"/>
          </p:cNvSpPr>
          <p:nvPr/>
        </p:nvSpPr>
        <p:spPr bwMode="auto">
          <a:xfrm>
            <a:off x="5430838" y="2889250"/>
            <a:ext cx="512762"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i="0" dirty="0">
                <a:latin typeface="Arial"/>
                <a:cs typeface="Arial"/>
              </a:rPr>
              <a:t>R2</a:t>
            </a:r>
          </a:p>
        </p:txBody>
      </p:sp>
      <p:sp>
        <p:nvSpPr>
          <p:cNvPr id="233536" name="Freeform 64"/>
          <p:cNvSpPr>
            <a:spLocks/>
          </p:cNvSpPr>
          <p:nvPr/>
        </p:nvSpPr>
        <p:spPr bwMode="auto">
          <a:xfrm>
            <a:off x="2717800" y="2728913"/>
            <a:ext cx="4235450" cy="646112"/>
          </a:xfrm>
          <a:custGeom>
            <a:avLst/>
            <a:gdLst>
              <a:gd name="T0" fmla="*/ 0 w 3323"/>
              <a:gd name="T1" fmla="*/ 71 h 585"/>
              <a:gd name="T2" fmla="*/ 346 w 3323"/>
              <a:gd name="T3" fmla="*/ 71 h 585"/>
              <a:gd name="T4" fmla="*/ 133 w 3323"/>
              <a:gd name="T5" fmla="*/ 567 h 585"/>
              <a:gd name="T6" fmla="*/ 2844 w 3323"/>
              <a:gd name="T7" fmla="*/ 585 h 585"/>
              <a:gd name="T8" fmla="*/ 3101 w 3323"/>
              <a:gd name="T9" fmla="*/ 0 h 585"/>
              <a:gd name="T10" fmla="*/ 3323 w 3323"/>
              <a:gd name="T11" fmla="*/ 0 h 585"/>
            </a:gdLst>
            <a:ahLst/>
            <a:cxnLst>
              <a:cxn ang="0">
                <a:pos x="T0" y="T1"/>
              </a:cxn>
              <a:cxn ang="0">
                <a:pos x="T2" y="T3"/>
              </a:cxn>
              <a:cxn ang="0">
                <a:pos x="T4" y="T5"/>
              </a:cxn>
              <a:cxn ang="0">
                <a:pos x="T6" y="T7"/>
              </a:cxn>
              <a:cxn ang="0">
                <a:pos x="T8" y="T9"/>
              </a:cxn>
              <a:cxn ang="0">
                <a:pos x="T10" y="T11"/>
              </a:cxn>
            </a:cxnLst>
            <a:rect l="0" t="0" r="r" b="b"/>
            <a:pathLst>
              <a:path w="3323" h="585">
                <a:moveTo>
                  <a:pt x="0" y="71"/>
                </a:moveTo>
                <a:lnTo>
                  <a:pt x="346" y="71"/>
                </a:lnTo>
                <a:lnTo>
                  <a:pt x="133" y="567"/>
                </a:lnTo>
                <a:lnTo>
                  <a:pt x="2844" y="585"/>
                </a:lnTo>
                <a:lnTo>
                  <a:pt x="3101" y="0"/>
                </a:lnTo>
                <a:lnTo>
                  <a:pt x="3323" y="0"/>
                </a:lnTo>
              </a:path>
            </a:pathLst>
          </a:custGeom>
          <a:noFill/>
          <a:ln w="57150" cap="flat" cmpd="sng">
            <a:solidFill>
              <a:schemeClr val="accent2"/>
            </a:solidFill>
            <a:prstDash val="solid"/>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lstStyle/>
          <a:p>
            <a:pPr>
              <a:defRPr/>
            </a:pPr>
            <a:endParaRPr lang="en-US" i="0" dirty="0">
              <a:latin typeface="Arial"/>
              <a:cs typeface="Arial"/>
            </a:endParaRPr>
          </a:p>
        </p:txBody>
      </p:sp>
      <p:sp>
        <p:nvSpPr>
          <p:cNvPr id="233537" name="Freeform 65"/>
          <p:cNvSpPr>
            <a:spLocks/>
          </p:cNvSpPr>
          <p:nvPr/>
        </p:nvSpPr>
        <p:spPr bwMode="auto">
          <a:xfrm>
            <a:off x="2468563" y="3502025"/>
            <a:ext cx="4078287" cy="557213"/>
          </a:xfrm>
          <a:custGeom>
            <a:avLst/>
            <a:gdLst>
              <a:gd name="T0" fmla="*/ 0 w 3199"/>
              <a:gd name="T1" fmla="*/ 505 h 505"/>
              <a:gd name="T2" fmla="*/ 97 w 3199"/>
              <a:gd name="T3" fmla="*/ 496 h 505"/>
              <a:gd name="T4" fmla="*/ 284 w 3199"/>
              <a:gd name="T5" fmla="*/ 0 h 505"/>
              <a:gd name="T6" fmla="*/ 3048 w 3199"/>
              <a:gd name="T7" fmla="*/ 0 h 505"/>
              <a:gd name="T8" fmla="*/ 2862 w 3199"/>
              <a:gd name="T9" fmla="*/ 461 h 505"/>
              <a:gd name="T10" fmla="*/ 3199 w 3199"/>
              <a:gd name="T11" fmla="*/ 461 h 505"/>
            </a:gdLst>
            <a:ahLst/>
            <a:cxnLst>
              <a:cxn ang="0">
                <a:pos x="T0" y="T1"/>
              </a:cxn>
              <a:cxn ang="0">
                <a:pos x="T2" y="T3"/>
              </a:cxn>
              <a:cxn ang="0">
                <a:pos x="T4" y="T5"/>
              </a:cxn>
              <a:cxn ang="0">
                <a:pos x="T6" y="T7"/>
              </a:cxn>
              <a:cxn ang="0">
                <a:pos x="T8" y="T9"/>
              </a:cxn>
              <a:cxn ang="0">
                <a:pos x="T10" y="T11"/>
              </a:cxn>
            </a:cxnLst>
            <a:rect l="0" t="0" r="r" b="b"/>
            <a:pathLst>
              <a:path w="3199" h="505">
                <a:moveTo>
                  <a:pt x="0" y="505"/>
                </a:moveTo>
                <a:lnTo>
                  <a:pt x="97" y="496"/>
                </a:lnTo>
                <a:lnTo>
                  <a:pt x="284" y="0"/>
                </a:lnTo>
                <a:lnTo>
                  <a:pt x="3048" y="0"/>
                </a:lnTo>
                <a:lnTo>
                  <a:pt x="2862" y="461"/>
                </a:lnTo>
                <a:lnTo>
                  <a:pt x="3199" y="461"/>
                </a:lnTo>
              </a:path>
            </a:pathLst>
          </a:custGeom>
          <a:noFill/>
          <a:ln w="57150" cap="flat" cmpd="sng">
            <a:solidFill>
              <a:srgbClr val="FF0000"/>
            </a:solidFill>
            <a:prstDash val="solid"/>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lstStyle/>
          <a:p>
            <a:pPr>
              <a:defRPr/>
            </a:pPr>
            <a:endParaRPr lang="en-US" i="0" dirty="0">
              <a:latin typeface="Arial"/>
              <a:cs typeface="Arial"/>
            </a:endParaRPr>
          </a:p>
        </p:txBody>
      </p:sp>
      <p:graphicFrame>
        <p:nvGraphicFramePr>
          <p:cNvPr id="151572" name="Object 67"/>
          <p:cNvGraphicFramePr>
            <a:graphicFrameLocks noChangeAspect="1"/>
          </p:cNvGraphicFramePr>
          <p:nvPr/>
        </p:nvGraphicFramePr>
        <p:xfrm>
          <a:off x="2071688" y="2587625"/>
          <a:ext cx="681037" cy="449263"/>
        </p:xfrm>
        <a:graphic>
          <a:graphicData uri="http://schemas.openxmlformats.org/presentationml/2006/ole">
            <mc:AlternateContent xmlns:mc="http://schemas.openxmlformats.org/markup-compatibility/2006">
              <mc:Choice xmlns:v="urn:schemas-microsoft-com:vml" Requires="v">
                <p:oleObj spid="_x0000_s650271" name="Clip" r:id="rId4" imgW="682368" imgH="480541" progId="MS_ClipArt_Gallery.2">
                  <p:embed/>
                </p:oleObj>
              </mc:Choice>
              <mc:Fallback>
                <p:oleObj name="Clip" r:id="rId4" imgW="682368" imgH="480541"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1688" y="2587625"/>
                        <a:ext cx="681037" cy="4492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51573" name="Object 68"/>
          <p:cNvGraphicFramePr>
            <a:graphicFrameLocks noChangeAspect="1"/>
          </p:cNvGraphicFramePr>
          <p:nvPr/>
        </p:nvGraphicFramePr>
        <p:xfrm>
          <a:off x="6921500" y="2557463"/>
          <a:ext cx="681038" cy="449262"/>
        </p:xfrm>
        <a:graphic>
          <a:graphicData uri="http://schemas.openxmlformats.org/presentationml/2006/ole">
            <mc:AlternateContent xmlns:mc="http://schemas.openxmlformats.org/markup-compatibility/2006">
              <mc:Choice xmlns:v="urn:schemas-microsoft-com:vml" Requires="v">
                <p:oleObj spid="_x0000_s650272" name="Clip" r:id="rId6" imgW="682368" imgH="480541" progId="MS_ClipArt_Gallery.2">
                  <p:embed/>
                </p:oleObj>
              </mc:Choice>
              <mc:Fallback>
                <p:oleObj name="Clip" r:id="rId6" imgW="682368" imgH="480541"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1500" y="2557463"/>
                        <a:ext cx="681038" cy="4492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pic>
        <p:nvPicPr>
          <p:cNvPr id="151576" name="Picture 15" descr="underline_bas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5625" y="798513"/>
            <a:ext cx="7769225"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51577" name="Group 542"/>
          <p:cNvGrpSpPr>
            <a:grpSpLocks/>
          </p:cNvGrpSpPr>
          <p:nvPr/>
        </p:nvGrpSpPr>
        <p:grpSpPr bwMode="auto">
          <a:xfrm>
            <a:off x="1527175" y="3452813"/>
            <a:ext cx="942975" cy="968375"/>
            <a:chOff x="-44" y="1473"/>
            <a:chExt cx="981" cy="1105"/>
          </a:xfrm>
        </p:grpSpPr>
        <p:pic>
          <p:nvPicPr>
            <p:cNvPr id="151611" name="Picture 529" descr="desktop_computer_stylized_medium"/>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1612" name="Freeform 53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51578" name="Group 249"/>
          <p:cNvGrpSpPr>
            <a:grpSpLocks/>
          </p:cNvGrpSpPr>
          <p:nvPr/>
        </p:nvGrpSpPr>
        <p:grpSpPr bwMode="auto">
          <a:xfrm>
            <a:off x="6602413" y="3619500"/>
            <a:ext cx="363537" cy="688975"/>
            <a:chOff x="4140" y="429"/>
            <a:chExt cx="1425" cy="2396"/>
          </a:xfrm>
        </p:grpSpPr>
        <p:sp>
          <p:nvSpPr>
            <p:cNvPr id="151579" name="Freeform 250"/>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6" name="Rectangle 251"/>
            <p:cNvSpPr>
              <a:spLocks noChangeArrowheads="1"/>
            </p:cNvSpPr>
            <p:nvPr/>
          </p:nvSpPr>
          <p:spPr bwMode="auto">
            <a:xfrm>
              <a:off x="4202" y="429"/>
              <a:ext cx="1052" cy="2286"/>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151581" name="Freeform 252"/>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51582" name="Freeform 253"/>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9" name="Rectangle 254"/>
            <p:cNvSpPr>
              <a:spLocks noChangeArrowheads="1"/>
            </p:cNvSpPr>
            <p:nvPr/>
          </p:nvSpPr>
          <p:spPr bwMode="auto">
            <a:xfrm>
              <a:off x="4215" y="694"/>
              <a:ext cx="591"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nvGrpSpPr>
            <p:cNvPr id="151584" name="Group 255"/>
            <p:cNvGrpSpPr>
              <a:grpSpLocks/>
            </p:cNvGrpSpPr>
            <p:nvPr/>
          </p:nvGrpSpPr>
          <p:grpSpPr bwMode="auto">
            <a:xfrm>
              <a:off x="4749" y="668"/>
              <a:ext cx="581" cy="145"/>
              <a:chOff x="614" y="2568"/>
              <a:chExt cx="725" cy="139"/>
            </a:xfrm>
          </p:grpSpPr>
          <p:sp>
            <p:nvSpPr>
              <p:cNvPr id="95" name="AutoShape 256"/>
              <p:cNvSpPr>
                <a:spLocks noChangeArrowheads="1"/>
              </p:cNvSpPr>
              <p:nvPr/>
            </p:nvSpPr>
            <p:spPr bwMode="auto">
              <a:xfrm>
                <a:off x="615" y="2566"/>
                <a:ext cx="722" cy="143"/>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96" name="AutoShape 257"/>
              <p:cNvSpPr>
                <a:spLocks noChangeArrowheads="1"/>
              </p:cNvSpPr>
              <p:nvPr/>
            </p:nvSpPr>
            <p:spPr bwMode="auto">
              <a:xfrm>
                <a:off x="631" y="2582"/>
                <a:ext cx="691"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71" name="Rectangle 258"/>
            <p:cNvSpPr>
              <a:spLocks noChangeArrowheads="1"/>
            </p:cNvSpPr>
            <p:nvPr/>
          </p:nvSpPr>
          <p:spPr bwMode="auto">
            <a:xfrm>
              <a:off x="4227" y="1020"/>
              <a:ext cx="591"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nvGrpSpPr>
            <p:cNvPr id="151586" name="Group 259"/>
            <p:cNvGrpSpPr>
              <a:grpSpLocks/>
            </p:cNvGrpSpPr>
            <p:nvPr/>
          </p:nvGrpSpPr>
          <p:grpSpPr bwMode="auto">
            <a:xfrm>
              <a:off x="4747" y="994"/>
              <a:ext cx="581" cy="134"/>
              <a:chOff x="614" y="2568"/>
              <a:chExt cx="725" cy="139"/>
            </a:xfrm>
          </p:grpSpPr>
          <p:sp>
            <p:nvSpPr>
              <p:cNvPr id="93" name="AutoShape 260"/>
              <p:cNvSpPr>
                <a:spLocks noChangeArrowheads="1"/>
              </p:cNvSpPr>
              <p:nvPr/>
            </p:nvSpPr>
            <p:spPr bwMode="auto">
              <a:xfrm>
                <a:off x="618" y="2566"/>
                <a:ext cx="722" cy="143"/>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94" name="AutoShape 261"/>
              <p:cNvSpPr>
                <a:spLocks noChangeArrowheads="1"/>
              </p:cNvSpPr>
              <p:nvPr/>
            </p:nvSpPr>
            <p:spPr bwMode="auto">
              <a:xfrm>
                <a:off x="633" y="2583"/>
                <a:ext cx="691"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73" name="Rectangle 262"/>
            <p:cNvSpPr>
              <a:spLocks noChangeArrowheads="1"/>
            </p:cNvSpPr>
            <p:nvPr/>
          </p:nvSpPr>
          <p:spPr bwMode="auto">
            <a:xfrm>
              <a:off x="4215" y="1356"/>
              <a:ext cx="597" cy="50"/>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74" name="Rectangle 263"/>
            <p:cNvSpPr>
              <a:spLocks noChangeArrowheads="1"/>
            </p:cNvSpPr>
            <p:nvPr/>
          </p:nvSpPr>
          <p:spPr bwMode="auto">
            <a:xfrm>
              <a:off x="4227" y="1655"/>
              <a:ext cx="597"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nvGrpSpPr>
            <p:cNvPr id="151589" name="Group 264"/>
            <p:cNvGrpSpPr>
              <a:grpSpLocks/>
            </p:cNvGrpSpPr>
            <p:nvPr/>
          </p:nvGrpSpPr>
          <p:grpSpPr bwMode="auto">
            <a:xfrm>
              <a:off x="4735" y="1627"/>
              <a:ext cx="582" cy="151"/>
              <a:chOff x="614" y="2568"/>
              <a:chExt cx="725" cy="139"/>
            </a:xfrm>
          </p:grpSpPr>
          <p:sp>
            <p:nvSpPr>
              <p:cNvPr id="91" name="AutoShape 265"/>
              <p:cNvSpPr>
                <a:spLocks noChangeArrowheads="1"/>
              </p:cNvSpPr>
              <p:nvPr/>
            </p:nvSpPr>
            <p:spPr bwMode="auto">
              <a:xfrm>
                <a:off x="617" y="2568"/>
                <a:ext cx="713" cy="137"/>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92" name="AutoShape 266"/>
              <p:cNvSpPr>
                <a:spLocks noChangeArrowheads="1"/>
              </p:cNvSpPr>
              <p:nvPr/>
            </p:nvSpPr>
            <p:spPr bwMode="auto">
              <a:xfrm>
                <a:off x="632" y="2583"/>
                <a:ext cx="682"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151590" name="Freeform 267"/>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151591" name="Group 268"/>
            <p:cNvGrpSpPr>
              <a:grpSpLocks/>
            </p:cNvGrpSpPr>
            <p:nvPr/>
          </p:nvGrpSpPr>
          <p:grpSpPr bwMode="auto">
            <a:xfrm>
              <a:off x="4739" y="1327"/>
              <a:ext cx="582" cy="139"/>
              <a:chOff x="614" y="2568"/>
              <a:chExt cx="725" cy="139"/>
            </a:xfrm>
          </p:grpSpPr>
          <p:sp>
            <p:nvSpPr>
              <p:cNvPr id="89" name="AutoShape 269"/>
              <p:cNvSpPr>
                <a:spLocks noChangeArrowheads="1"/>
              </p:cNvSpPr>
              <p:nvPr/>
            </p:nvSpPr>
            <p:spPr bwMode="auto">
              <a:xfrm>
                <a:off x="612" y="2570"/>
                <a:ext cx="729"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90" name="AutoShape 270"/>
              <p:cNvSpPr>
                <a:spLocks noChangeArrowheads="1"/>
              </p:cNvSpPr>
              <p:nvPr/>
            </p:nvSpPr>
            <p:spPr bwMode="auto">
              <a:xfrm>
                <a:off x="627" y="2586"/>
                <a:ext cx="698"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78" name="Rectangle 271"/>
            <p:cNvSpPr>
              <a:spLocks noChangeArrowheads="1"/>
            </p:cNvSpPr>
            <p:nvPr/>
          </p:nvSpPr>
          <p:spPr bwMode="auto">
            <a:xfrm>
              <a:off x="5248"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151593" name="Freeform 272"/>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51594" name="Freeform 273"/>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1" name="Oval 274"/>
            <p:cNvSpPr>
              <a:spLocks noChangeArrowheads="1"/>
            </p:cNvSpPr>
            <p:nvPr/>
          </p:nvSpPr>
          <p:spPr bwMode="auto">
            <a:xfrm>
              <a:off x="5515" y="2610"/>
              <a:ext cx="50" cy="99"/>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151596" name="Freeform 275"/>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3" name="AutoShape 276"/>
            <p:cNvSpPr>
              <a:spLocks noChangeArrowheads="1"/>
            </p:cNvSpPr>
            <p:nvPr/>
          </p:nvSpPr>
          <p:spPr bwMode="auto">
            <a:xfrm>
              <a:off x="4140" y="2681"/>
              <a:ext cx="1201"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84" name="AutoShape 277"/>
            <p:cNvSpPr>
              <a:spLocks noChangeArrowheads="1"/>
            </p:cNvSpPr>
            <p:nvPr/>
          </p:nvSpPr>
          <p:spPr bwMode="auto">
            <a:xfrm>
              <a:off x="4202" y="2709"/>
              <a:ext cx="1077"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85" name="Oval 278"/>
            <p:cNvSpPr>
              <a:spLocks noChangeArrowheads="1"/>
            </p:cNvSpPr>
            <p:nvPr/>
          </p:nvSpPr>
          <p:spPr bwMode="auto">
            <a:xfrm>
              <a:off x="4308" y="2383"/>
              <a:ext cx="162"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86" name="Oval 279"/>
            <p:cNvSpPr>
              <a:spLocks noChangeArrowheads="1"/>
            </p:cNvSpPr>
            <p:nvPr/>
          </p:nvSpPr>
          <p:spPr bwMode="auto">
            <a:xfrm>
              <a:off x="4488" y="2383"/>
              <a:ext cx="156" cy="144"/>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i="0" dirty="0">
                <a:solidFill>
                  <a:srgbClr val="FF0000"/>
                </a:solidFill>
                <a:latin typeface="Arial"/>
                <a:cs typeface="Arial"/>
              </a:endParaRPr>
            </a:p>
          </p:txBody>
        </p:sp>
        <p:sp>
          <p:nvSpPr>
            <p:cNvPr id="87" name="Oval 280"/>
            <p:cNvSpPr>
              <a:spLocks noChangeArrowheads="1"/>
            </p:cNvSpPr>
            <p:nvPr/>
          </p:nvSpPr>
          <p:spPr bwMode="auto">
            <a:xfrm>
              <a:off x="4663" y="2378"/>
              <a:ext cx="156"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88" name="Rectangle 281"/>
            <p:cNvSpPr>
              <a:spLocks noChangeArrowheads="1"/>
            </p:cNvSpPr>
            <p:nvPr/>
          </p:nvSpPr>
          <p:spPr bwMode="auto">
            <a:xfrm>
              <a:off x="5061" y="1837"/>
              <a:ext cx="87" cy="762"/>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97"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61</a:t>
            </a:fld>
            <a:endParaRPr lang="en-US" sz="1200" dirty="0">
              <a:latin typeface="Tahoma" charset="0"/>
            </a:endParaRPr>
          </a:p>
        </p:txBody>
      </p:sp>
      <p:sp>
        <p:nvSpPr>
          <p:cNvPr id="98"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20089383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533400" y="-14288"/>
            <a:ext cx="8428038" cy="1143001"/>
          </a:xfrm>
        </p:spPr>
        <p:txBody>
          <a:bodyPr/>
          <a:lstStyle/>
          <a:p>
            <a:pPr>
              <a:defRPr/>
            </a:pPr>
            <a:r>
              <a:rPr lang="en-US" sz="4000" dirty="0"/>
              <a:t>Principles for QOS guarantees (more)</a:t>
            </a:r>
          </a:p>
        </p:txBody>
      </p:sp>
      <p:sp>
        <p:nvSpPr>
          <p:cNvPr id="234499" name="Rectangle 3"/>
          <p:cNvSpPr>
            <a:spLocks noGrp="1" noChangeArrowheads="1"/>
          </p:cNvSpPr>
          <p:nvPr>
            <p:ph type="body" idx="1"/>
          </p:nvPr>
        </p:nvSpPr>
        <p:spPr>
          <a:xfrm>
            <a:off x="574675" y="1193800"/>
            <a:ext cx="8159750" cy="1812925"/>
          </a:xfrm>
        </p:spPr>
        <p:txBody>
          <a:bodyPr/>
          <a:lstStyle/>
          <a:p>
            <a:pPr>
              <a:defRPr/>
            </a:pPr>
            <a:r>
              <a:rPr lang="en-US" dirty="0"/>
              <a:t>what if applications misbehave (VoIP sends higher than declared rate)</a:t>
            </a:r>
          </a:p>
          <a:p>
            <a:pPr lvl="1">
              <a:defRPr/>
            </a:pPr>
            <a:r>
              <a:rPr lang="en-US" dirty="0"/>
              <a:t>policing: force source adherence to bandwidth allocations</a:t>
            </a:r>
          </a:p>
          <a:p>
            <a:pPr>
              <a:defRPr/>
            </a:pPr>
            <a:r>
              <a:rPr lang="en-US" i="1" dirty="0">
                <a:solidFill>
                  <a:srgbClr val="000099"/>
                </a:solidFill>
              </a:rPr>
              <a:t>marking</a:t>
            </a:r>
            <a:r>
              <a:rPr lang="en-US" dirty="0"/>
              <a:t>, </a:t>
            </a:r>
            <a:r>
              <a:rPr lang="en-US" i="1" dirty="0">
                <a:solidFill>
                  <a:srgbClr val="000099"/>
                </a:solidFill>
              </a:rPr>
              <a:t>policing</a:t>
            </a:r>
            <a:r>
              <a:rPr lang="en-US" dirty="0"/>
              <a:t> at network edge</a:t>
            </a:r>
            <a:endParaRPr lang="en-US" sz="2000" dirty="0"/>
          </a:p>
        </p:txBody>
      </p:sp>
      <p:sp>
        <p:nvSpPr>
          <p:cNvPr id="234501" name="Text Box 5"/>
          <p:cNvSpPr txBox="1">
            <a:spLocks noChangeArrowheads="1"/>
          </p:cNvSpPr>
          <p:nvPr/>
        </p:nvSpPr>
        <p:spPr bwMode="auto">
          <a:xfrm>
            <a:off x="955675" y="5794375"/>
            <a:ext cx="7650163"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2400" i="0" dirty="0">
                <a:solidFill>
                  <a:srgbClr val="000099"/>
                </a:solidFill>
                <a:latin typeface="+mn-lt"/>
              </a:rPr>
              <a:t>provide protection (isolation) for one class from others</a:t>
            </a:r>
            <a:endParaRPr lang="en-US" sz="2000" b="1" i="0" dirty="0">
              <a:solidFill>
                <a:srgbClr val="000099"/>
              </a:solidFill>
              <a:latin typeface="+mn-lt"/>
            </a:endParaRPr>
          </a:p>
        </p:txBody>
      </p:sp>
      <p:sp>
        <p:nvSpPr>
          <p:cNvPr id="234502" name="Rectangle 6"/>
          <p:cNvSpPr>
            <a:spLocks noChangeArrowheads="1"/>
          </p:cNvSpPr>
          <p:nvPr/>
        </p:nvSpPr>
        <p:spPr bwMode="auto">
          <a:xfrm>
            <a:off x="677863" y="5646738"/>
            <a:ext cx="7670800" cy="763587"/>
          </a:xfrm>
          <a:prstGeom prst="rect">
            <a:avLst/>
          </a:prstGeom>
          <a:noFill/>
          <a:ln w="19050">
            <a:solidFill>
              <a:srgbClr val="CC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34503" name="Text Box 7"/>
          <p:cNvSpPr txBox="1">
            <a:spLocks noChangeArrowheads="1"/>
          </p:cNvSpPr>
          <p:nvPr/>
        </p:nvSpPr>
        <p:spPr bwMode="auto">
          <a:xfrm>
            <a:off x="887413" y="5384800"/>
            <a:ext cx="1651000" cy="5238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800" dirty="0">
                <a:solidFill>
                  <a:srgbClr val="CC0000"/>
                </a:solidFill>
                <a:latin typeface="+mn-lt"/>
              </a:rPr>
              <a:t>Principle 2</a:t>
            </a:r>
          </a:p>
        </p:txBody>
      </p:sp>
      <p:sp>
        <p:nvSpPr>
          <p:cNvPr id="234505" name="Line 9"/>
          <p:cNvSpPr>
            <a:spLocks noChangeShapeType="1"/>
          </p:cNvSpPr>
          <p:nvPr/>
        </p:nvSpPr>
        <p:spPr bwMode="auto">
          <a:xfrm>
            <a:off x="2951163" y="4078288"/>
            <a:ext cx="3716337"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i="0" dirty="0">
              <a:latin typeface="Arial"/>
              <a:cs typeface="Arial"/>
            </a:endParaRPr>
          </a:p>
        </p:txBody>
      </p:sp>
      <p:grpSp>
        <p:nvGrpSpPr>
          <p:cNvPr id="153607" name="Group 11"/>
          <p:cNvGrpSpPr>
            <a:grpSpLocks/>
          </p:cNvGrpSpPr>
          <p:nvPr/>
        </p:nvGrpSpPr>
        <p:grpSpPr bwMode="auto">
          <a:xfrm>
            <a:off x="3303588" y="3744913"/>
            <a:ext cx="1058862" cy="552450"/>
            <a:chOff x="1605" y="1665"/>
            <a:chExt cx="556" cy="501"/>
          </a:xfrm>
        </p:grpSpPr>
        <p:sp>
          <p:nvSpPr>
            <p:cNvPr id="234508" name="Freeform 12"/>
            <p:cNvSpPr>
              <a:spLocks/>
            </p:cNvSpPr>
            <p:nvPr/>
          </p:nvSpPr>
          <p:spPr bwMode="auto">
            <a:xfrm>
              <a:off x="1605" y="1738"/>
              <a:ext cx="556" cy="242"/>
            </a:xfrm>
            <a:custGeom>
              <a:avLst/>
              <a:gdLst>
                <a:gd name="T0" fmla="*/ 5 w 556"/>
                <a:gd name="T1" fmla="*/ 18 h 252"/>
                <a:gd name="T2" fmla="*/ 47 w 556"/>
                <a:gd name="T3" fmla="*/ 52 h 252"/>
                <a:gd name="T4" fmla="*/ 119 w 556"/>
                <a:gd name="T5" fmla="*/ 75 h 252"/>
                <a:gd name="T6" fmla="*/ 180 w 556"/>
                <a:gd name="T7" fmla="*/ 79 h 252"/>
                <a:gd name="T8" fmla="*/ 257 w 556"/>
                <a:gd name="T9" fmla="*/ 87 h 252"/>
                <a:gd name="T10" fmla="*/ 315 w 556"/>
                <a:gd name="T11" fmla="*/ 87 h 252"/>
                <a:gd name="T12" fmla="*/ 387 w 556"/>
                <a:gd name="T13" fmla="*/ 81 h 252"/>
                <a:gd name="T14" fmla="*/ 452 w 556"/>
                <a:gd name="T15" fmla="*/ 70 h 252"/>
                <a:gd name="T16" fmla="*/ 531 w 556"/>
                <a:gd name="T17" fmla="*/ 37 h 252"/>
                <a:gd name="T18" fmla="*/ 552 w 556"/>
                <a:gd name="T19" fmla="*/ 27 h 252"/>
                <a:gd name="T20" fmla="*/ 550 w 556"/>
                <a:gd name="T21" fmla="*/ 160 h 252"/>
                <a:gd name="T22" fmla="*/ 518 w 556"/>
                <a:gd name="T23" fmla="*/ 196 h 252"/>
                <a:gd name="T24" fmla="*/ 489 w 556"/>
                <a:gd name="T25" fmla="*/ 216 h 252"/>
                <a:gd name="T26" fmla="*/ 450 w 556"/>
                <a:gd name="T27" fmla="*/ 231 h 252"/>
                <a:gd name="T28" fmla="*/ 393 w 556"/>
                <a:gd name="T29" fmla="*/ 244 h 252"/>
                <a:gd name="T30" fmla="*/ 323 w 556"/>
                <a:gd name="T31" fmla="*/ 251 h 252"/>
                <a:gd name="T32" fmla="*/ 261 w 556"/>
                <a:gd name="T33" fmla="*/ 252 h 252"/>
                <a:gd name="T34" fmla="*/ 205 w 556"/>
                <a:gd name="T35" fmla="*/ 248 h 252"/>
                <a:gd name="T36" fmla="*/ 155 w 556"/>
                <a:gd name="T37" fmla="*/ 241 h 252"/>
                <a:gd name="T38" fmla="*/ 88 w 556"/>
                <a:gd name="T39" fmla="*/ 224 h 252"/>
                <a:gd name="T40" fmla="*/ 51 w 556"/>
                <a:gd name="T41" fmla="*/ 209 h 252"/>
                <a:gd name="T42" fmla="*/ 25 w 556"/>
                <a:gd name="T43" fmla="*/ 181 h 252"/>
                <a:gd name="T44" fmla="*/ 5 w 556"/>
                <a:gd name="T45" fmla="*/ 157 h 252"/>
                <a:gd name="T46" fmla="*/ 5 w 556"/>
                <a:gd name="T47" fmla="*/ 18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6" h="252">
                  <a:moveTo>
                    <a:pt x="5" y="18"/>
                  </a:moveTo>
                  <a:cubicBezTo>
                    <a:pt x="12" y="0"/>
                    <a:pt x="28" y="43"/>
                    <a:pt x="47" y="52"/>
                  </a:cubicBezTo>
                  <a:cubicBezTo>
                    <a:pt x="66" y="61"/>
                    <a:pt x="97" y="71"/>
                    <a:pt x="119" y="75"/>
                  </a:cubicBezTo>
                  <a:cubicBezTo>
                    <a:pt x="141" y="79"/>
                    <a:pt x="157" y="77"/>
                    <a:pt x="180" y="79"/>
                  </a:cubicBezTo>
                  <a:cubicBezTo>
                    <a:pt x="203" y="81"/>
                    <a:pt x="235" y="86"/>
                    <a:pt x="257" y="87"/>
                  </a:cubicBezTo>
                  <a:cubicBezTo>
                    <a:pt x="279" y="88"/>
                    <a:pt x="293" y="88"/>
                    <a:pt x="315" y="87"/>
                  </a:cubicBezTo>
                  <a:cubicBezTo>
                    <a:pt x="337" y="86"/>
                    <a:pt x="364" y="84"/>
                    <a:pt x="387" y="81"/>
                  </a:cubicBezTo>
                  <a:cubicBezTo>
                    <a:pt x="410" y="78"/>
                    <a:pt x="428" y="77"/>
                    <a:pt x="452" y="70"/>
                  </a:cubicBezTo>
                  <a:cubicBezTo>
                    <a:pt x="476" y="63"/>
                    <a:pt x="514" y="44"/>
                    <a:pt x="531" y="37"/>
                  </a:cubicBezTo>
                  <a:cubicBezTo>
                    <a:pt x="548" y="30"/>
                    <a:pt x="549" y="7"/>
                    <a:pt x="552" y="27"/>
                  </a:cubicBezTo>
                  <a:cubicBezTo>
                    <a:pt x="555" y="47"/>
                    <a:pt x="556" y="132"/>
                    <a:pt x="550" y="160"/>
                  </a:cubicBezTo>
                  <a:cubicBezTo>
                    <a:pt x="544" y="188"/>
                    <a:pt x="527" y="187"/>
                    <a:pt x="518" y="196"/>
                  </a:cubicBezTo>
                  <a:cubicBezTo>
                    <a:pt x="508" y="206"/>
                    <a:pt x="500" y="210"/>
                    <a:pt x="489" y="216"/>
                  </a:cubicBezTo>
                  <a:cubicBezTo>
                    <a:pt x="478" y="221"/>
                    <a:pt x="465" y="227"/>
                    <a:pt x="450" y="231"/>
                  </a:cubicBezTo>
                  <a:cubicBezTo>
                    <a:pt x="434" y="235"/>
                    <a:pt x="414" y="241"/>
                    <a:pt x="393" y="244"/>
                  </a:cubicBezTo>
                  <a:cubicBezTo>
                    <a:pt x="371" y="246"/>
                    <a:pt x="344" y="249"/>
                    <a:pt x="323" y="251"/>
                  </a:cubicBezTo>
                  <a:cubicBezTo>
                    <a:pt x="301" y="252"/>
                    <a:pt x="280" y="252"/>
                    <a:pt x="261" y="252"/>
                  </a:cubicBezTo>
                  <a:cubicBezTo>
                    <a:pt x="241" y="252"/>
                    <a:pt x="222" y="249"/>
                    <a:pt x="205" y="248"/>
                  </a:cubicBezTo>
                  <a:cubicBezTo>
                    <a:pt x="187" y="246"/>
                    <a:pt x="174" y="245"/>
                    <a:pt x="155" y="241"/>
                  </a:cubicBezTo>
                  <a:cubicBezTo>
                    <a:pt x="135" y="237"/>
                    <a:pt x="104" y="230"/>
                    <a:pt x="88" y="224"/>
                  </a:cubicBezTo>
                  <a:cubicBezTo>
                    <a:pt x="71" y="219"/>
                    <a:pt x="62" y="216"/>
                    <a:pt x="51" y="209"/>
                  </a:cubicBezTo>
                  <a:cubicBezTo>
                    <a:pt x="40" y="202"/>
                    <a:pt x="32" y="189"/>
                    <a:pt x="25" y="181"/>
                  </a:cubicBezTo>
                  <a:cubicBezTo>
                    <a:pt x="17" y="173"/>
                    <a:pt x="8" y="184"/>
                    <a:pt x="5" y="157"/>
                  </a:cubicBezTo>
                  <a:cubicBezTo>
                    <a:pt x="2" y="131"/>
                    <a:pt x="0" y="34"/>
                    <a:pt x="5" y="18"/>
                  </a:cubicBezTo>
                  <a:close/>
                </a:path>
              </a:pathLst>
            </a:custGeom>
            <a:gradFill rotWithShape="1">
              <a:gsLst>
                <a:gs pos="0">
                  <a:schemeClr val="hlink"/>
                </a:gs>
                <a:gs pos="100000">
                  <a:schemeClr val="bg1"/>
                </a:gs>
              </a:gsLst>
              <a:lin ang="54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lstStyle/>
            <a:p>
              <a:pPr>
                <a:defRPr/>
              </a:pPr>
              <a:endParaRPr lang="en-US" i="0" dirty="0">
                <a:latin typeface="Arial"/>
                <a:cs typeface="Arial"/>
              </a:endParaRPr>
            </a:p>
          </p:txBody>
        </p:sp>
        <p:sp>
          <p:nvSpPr>
            <p:cNvPr id="234509" name="Oval 13"/>
            <p:cNvSpPr>
              <a:spLocks noChangeArrowheads="1"/>
            </p:cNvSpPr>
            <p:nvPr/>
          </p:nvSpPr>
          <p:spPr bwMode="auto">
            <a:xfrm>
              <a:off x="1610" y="1784"/>
              <a:ext cx="548" cy="137"/>
            </a:xfrm>
            <a:prstGeom prst="ellipse">
              <a:avLst/>
            </a:prstGeom>
            <a:noFill/>
            <a:ln w="12700" cap="rnd">
              <a:solidFill>
                <a:schemeClr val="tx1"/>
              </a:solidFill>
              <a:prstDash val="sysDot"/>
              <a:round/>
              <a:headEnd/>
              <a:tailEnd/>
            </a:ln>
            <a:effectLst/>
            <a:extLst>
              <a:ext uri="{909E8E84-426E-40dd-AFC4-6F175D3DCCD1}">
                <a14:hiddenFill xmlns="" xmlns:a14="http://schemas.microsoft.com/office/drawing/2010/main">
                  <a:gradFill rotWithShape="1">
                    <a:gsLst>
                      <a:gs pos="0">
                        <a:schemeClr val="hlink"/>
                      </a:gs>
                      <a:gs pos="100000">
                        <a:srgbClr val="FFFFFF"/>
                      </a:gs>
                    </a:gsLst>
                    <a:lin ang="5400000" scaled="1"/>
                  </a:gra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4510" name="Line 14"/>
            <p:cNvSpPr>
              <a:spLocks noChangeShapeType="1"/>
            </p:cNvSpPr>
            <p:nvPr/>
          </p:nvSpPr>
          <p:spPr bwMode="auto">
            <a:xfrm>
              <a:off x="1612" y="1763"/>
              <a:ext cx="0" cy="8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4511" name="Line 15"/>
            <p:cNvSpPr>
              <a:spLocks noChangeShapeType="1"/>
            </p:cNvSpPr>
            <p:nvPr/>
          </p:nvSpPr>
          <p:spPr bwMode="auto">
            <a:xfrm>
              <a:off x="2160" y="1738"/>
              <a:ext cx="0" cy="85"/>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4512" name="Oval 16"/>
            <p:cNvSpPr>
              <a:spLocks noChangeArrowheads="1"/>
            </p:cNvSpPr>
            <p:nvPr/>
          </p:nvSpPr>
          <p:spPr bwMode="auto">
            <a:xfrm>
              <a:off x="1607" y="1665"/>
              <a:ext cx="550" cy="158"/>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nvGrpSpPr>
            <p:cNvPr id="153690" name="Group 17"/>
            <p:cNvGrpSpPr>
              <a:grpSpLocks/>
            </p:cNvGrpSpPr>
            <p:nvPr/>
          </p:nvGrpSpPr>
          <p:grpSpPr bwMode="auto">
            <a:xfrm>
              <a:off x="1740" y="1700"/>
              <a:ext cx="272" cy="92"/>
              <a:chOff x="2848" y="848"/>
              <a:chExt cx="140" cy="98"/>
            </a:xfrm>
          </p:grpSpPr>
          <p:sp>
            <p:nvSpPr>
              <p:cNvPr id="234514"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4515" name="Line 1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4516" name="Line 20"/>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153691" name="Group 21"/>
            <p:cNvGrpSpPr>
              <a:grpSpLocks/>
            </p:cNvGrpSpPr>
            <p:nvPr/>
          </p:nvGrpSpPr>
          <p:grpSpPr bwMode="auto">
            <a:xfrm flipV="1">
              <a:off x="1740" y="1699"/>
              <a:ext cx="272" cy="92"/>
              <a:chOff x="2848" y="848"/>
              <a:chExt cx="140" cy="98"/>
            </a:xfrm>
          </p:grpSpPr>
          <p:sp>
            <p:nvSpPr>
              <p:cNvPr id="234518" name="Line 22"/>
              <p:cNvSpPr>
                <a:spLocks noChangeShapeType="1"/>
              </p:cNvSpPr>
              <p:nvPr/>
            </p:nvSpPr>
            <p:spPr bwMode="auto">
              <a:xfrm flipV="1">
                <a:off x="2848" y="846"/>
                <a:ext cx="50" cy="3"/>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4519" name="Line 23"/>
              <p:cNvSpPr>
                <a:spLocks noChangeShapeType="1"/>
              </p:cNvSpPr>
              <p:nvPr/>
            </p:nvSpPr>
            <p:spPr bwMode="auto">
              <a:xfrm>
                <a:off x="2944" y="944"/>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4520" name="Line 24"/>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234521" name="Oval 25"/>
            <p:cNvSpPr>
              <a:spLocks noChangeArrowheads="1"/>
            </p:cNvSpPr>
            <p:nvPr/>
          </p:nvSpPr>
          <p:spPr bwMode="auto">
            <a:xfrm>
              <a:off x="1609" y="2008"/>
              <a:ext cx="550" cy="158"/>
            </a:xfrm>
            <a:prstGeom prst="ellipse">
              <a:avLst/>
            </a:prstGeom>
            <a:gradFill rotWithShape="1">
              <a:gsLst>
                <a:gs pos="0">
                  <a:srgbClr val="FFFFFF"/>
                </a:gs>
                <a:gs pos="100000">
                  <a:schemeClr val="hlink"/>
                </a:gs>
              </a:gsLst>
              <a:lin ang="5400000" scaled="1"/>
            </a:gradFill>
            <a:ln w="31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153608" name="Group 26"/>
          <p:cNvGrpSpPr>
            <a:grpSpLocks/>
          </p:cNvGrpSpPr>
          <p:nvPr/>
        </p:nvGrpSpPr>
        <p:grpSpPr bwMode="auto">
          <a:xfrm>
            <a:off x="3554413" y="4021138"/>
            <a:ext cx="774700" cy="136525"/>
            <a:chOff x="3150" y="1799"/>
            <a:chExt cx="643" cy="204"/>
          </a:xfrm>
        </p:grpSpPr>
        <p:sp>
          <p:nvSpPr>
            <p:cNvPr id="234523" name="Rectangle 27"/>
            <p:cNvSpPr>
              <a:spLocks noChangeArrowheads="1"/>
            </p:cNvSpPr>
            <p:nvPr/>
          </p:nvSpPr>
          <p:spPr bwMode="auto">
            <a:xfrm>
              <a:off x="3634" y="1799"/>
              <a:ext cx="159" cy="204"/>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4524" name="Rectangle 28"/>
            <p:cNvSpPr>
              <a:spLocks noChangeArrowheads="1"/>
            </p:cNvSpPr>
            <p:nvPr/>
          </p:nvSpPr>
          <p:spPr bwMode="auto">
            <a:xfrm>
              <a:off x="3472" y="1799"/>
              <a:ext cx="162" cy="204"/>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4525" name="Rectangle 29"/>
            <p:cNvSpPr>
              <a:spLocks noChangeArrowheads="1"/>
            </p:cNvSpPr>
            <p:nvPr/>
          </p:nvSpPr>
          <p:spPr bwMode="auto">
            <a:xfrm>
              <a:off x="3311" y="1799"/>
              <a:ext cx="161" cy="204"/>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4526" name="Rectangle 30"/>
            <p:cNvSpPr>
              <a:spLocks noChangeArrowheads="1"/>
            </p:cNvSpPr>
            <p:nvPr/>
          </p:nvSpPr>
          <p:spPr bwMode="auto">
            <a:xfrm>
              <a:off x="3150" y="1799"/>
              <a:ext cx="159" cy="204"/>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234527" name="Line 31"/>
          <p:cNvSpPr>
            <a:spLocks noChangeShapeType="1"/>
          </p:cNvSpPr>
          <p:nvPr/>
        </p:nvSpPr>
        <p:spPr bwMode="auto">
          <a:xfrm flipH="1">
            <a:off x="2714625" y="3519488"/>
            <a:ext cx="485775" cy="10969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i="0" dirty="0">
              <a:latin typeface="Arial"/>
              <a:cs typeface="Arial"/>
            </a:endParaRPr>
          </a:p>
        </p:txBody>
      </p:sp>
      <p:sp>
        <p:nvSpPr>
          <p:cNvPr id="234528" name="Line 32"/>
          <p:cNvSpPr>
            <a:spLocks noChangeShapeType="1"/>
          </p:cNvSpPr>
          <p:nvPr/>
        </p:nvSpPr>
        <p:spPr bwMode="auto">
          <a:xfrm flipH="1" flipV="1">
            <a:off x="2478088" y="4606925"/>
            <a:ext cx="247650" cy="95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i="0" dirty="0">
              <a:latin typeface="Arial"/>
              <a:cs typeface="Arial"/>
            </a:endParaRPr>
          </a:p>
        </p:txBody>
      </p:sp>
      <p:sp>
        <p:nvSpPr>
          <p:cNvPr id="234529" name="Line 33"/>
          <p:cNvSpPr>
            <a:spLocks noChangeShapeType="1"/>
          </p:cNvSpPr>
          <p:nvPr/>
        </p:nvSpPr>
        <p:spPr bwMode="auto">
          <a:xfrm flipH="1">
            <a:off x="2840038" y="3509963"/>
            <a:ext cx="3714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i="0" dirty="0">
              <a:latin typeface="Arial"/>
              <a:cs typeface="Arial"/>
            </a:endParaRPr>
          </a:p>
        </p:txBody>
      </p:sp>
      <p:sp>
        <p:nvSpPr>
          <p:cNvPr id="234530" name="Line 34"/>
          <p:cNvSpPr>
            <a:spLocks noChangeShapeType="1"/>
          </p:cNvSpPr>
          <p:nvPr/>
        </p:nvSpPr>
        <p:spPr bwMode="auto">
          <a:xfrm flipH="1">
            <a:off x="6451600" y="3460750"/>
            <a:ext cx="485775" cy="109696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i="0" dirty="0">
              <a:latin typeface="Arial"/>
              <a:cs typeface="Arial"/>
            </a:endParaRPr>
          </a:p>
        </p:txBody>
      </p:sp>
      <p:sp>
        <p:nvSpPr>
          <p:cNvPr id="234531" name="Line 35"/>
          <p:cNvSpPr>
            <a:spLocks noChangeShapeType="1"/>
          </p:cNvSpPr>
          <p:nvPr/>
        </p:nvSpPr>
        <p:spPr bwMode="auto">
          <a:xfrm flipH="1">
            <a:off x="6464300" y="4554538"/>
            <a:ext cx="373063"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i="0" dirty="0">
              <a:latin typeface="Arial"/>
              <a:cs typeface="Arial"/>
            </a:endParaRPr>
          </a:p>
        </p:txBody>
      </p:sp>
      <p:sp>
        <p:nvSpPr>
          <p:cNvPr id="234532" name="Line 36"/>
          <p:cNvSpPr>
            <a:spLocks noChangeShapeType="1"/>
          </p:cNvSpPr>
          <p:nvPr/>
        </p:nvSpPr>
        <p:spPr bwMode="auto">
          <a:xfrm flipH="1" flipV="1">
            <a:off x="6937375" y="3460750"/>
            <a:ext cx="26035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i="0" dirty="0">
              <a:latin typeface="Arial"/>
              <a:cs typeface="Arial"/>
            </a:endParaRPr>
          </a:p>
        </p:txBody>
      </p:sp>
      <p:grpSp>
        <p:nvGrpSpPr>
          <p:cNvPr id="153615" name="Group 37"/>
          <p:cNvGrpSpPr>
            <a:grpSpLocks/>
          </p:cNvGrpSpPr>
          <p:nvPr/>
        </p:nvGrpSpPr>
        <p:grpSpPr bwMode="auto">
          <a:xfrm>
            <a:off x="5267325" y="3898900"/>
            <a:ext cx="1001713" cy="290513"/>
            <a:chOff x="3600" y="219"/>
            <a:chExt cx="360" cy="175"/>
          </a:xfrm>
        </p:grpSpPr>
        <p:sp>
          <p:nvSpPr>
            <p:cNvPr id="234534" name="Oval 3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4535" name="Line 39"/>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4536" name="Line 40"/>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4537" name="Rectangle 41"/>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dirty="0">
                <a:latin typeface="Arial"/>
                <a:cs typeface="Arial"/>
              </a:endParaRPr>
            </a:p>
          </p:txBody>
        </p:sp>
        <p:sp>
          <p:nvSpPr>
            <p:cNvPr id="234538" name="Oval 4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nvGrpSpPr>
            <p:cNvPr id="153673" name="Group 43"/>
            <p:cNvGrpSpPr>
              <a:grpSpLocks/>
            </p:cNvGrpSpPr>
            <p:nvPr/>
          </p:nvGrpSpPr>
          <p:grpSpPr bwMode="auto">
            <a:xfrm>
              <a:off x="3686" y="244"/>
              <a:ext cx="177" cy="66"/>
              <a:chOff x="2848" y="848"/>
              <a:chExt cx="140" cy="98"/>
            </a:xfrm>
          </p:grpSpPr>
          <p:sp>
            <p:nvSpPr>
              <p:cNvPr id="234540" name="Line 44"/>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4541" name="Line 45"/>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4542" name="Line 46"/>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153674" name="Group 47"/>
            <p:cNvGrpSpPr>
              <a:grpSpLocks/>
            </p:cNvGrpSpPr>
            <p:nvPr/>
          </p:nvGrpSpPr>
          <p:grpSpPr bwMode="auto">
            <a:xfrm flipV="1">
              <a:off x="3686" y="243"/>
              <a:ext cx="177" cy="66"/>
              <a:chOff x="2848" y="848"/>
              <a:chExt cx="140" cy="98"/>
            </a:xfrm>
          </p:grpSpPr>
          <p:sp>
            <p:nvSpPr>
              <p:cNvPr id="234544" name="Line 48"/>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4545" name="Line 4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4546" name="Line 50"/>
              <p:cNvSpPr>
                <a:spLocks noChangeShapeType="1"/>
              </p:cNvSpPr>
              <p:nvPr/>
            </p:nvSpPr>
            <p:spPr bwMode="auto">
              <a:xfrm>
                <a:off x="2894" y="850"/>
                <a:ext cx="52" cy="9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sp>
        <p:nvSpPr>
          <p:cNvPr id="234547" name="Text Box 51"/>
          <p:cNvSpPr txBox="1">
            <a:spLocks noChangeArrowheads="1"/>
          </p:cNvSpPr>
          <p:nvPr/>
        </p:nvSpPr>
        <p:spPr bwMode="auto">
          <a:xfrm>
            <a:off x="3611563" y="3417888"/>
            <a:ext cx="512762"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i="0" dirty="0">
                <a:latin typeface="Arial"/>
                <a:cs typeface="Arial"/>
              </a:rPr>
              <a:t>R1</a:t>
            </a:r>
          </a:p>
        </p:txBody>
      </p:sp>
      <p:sp>
        <p:nvSpPr>
          <p:cNvPr id="234548" name="Text Box 52"/>
          <p:cNvSpPr txBox="1">
            <a:spLocks noChangeArrowheads="1"/>
          </p:cNvSpPr>
          <p:nvPr/>
        </p:nvSpPr>
        <p:spPr bwMode="auto">
          <a:xfrm>
            <a:off x="5608638" y="3505200"/>
            <a:ext cx="512762"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i="0" dirty="0">
                <a:latin typeface="Arial"/>
                <a:cs typeface="Arial"/>
              </a:rPr>
              <a:t>R2</a:t>
            </a:r>
          </a:p>
        </p:txBody>
      </p:sp>
      <p:sp>
        <p:nvSpPr>
          <p:cNvPr id="234549" name="Freeform 53"/>
          <p:cNvSpPr>
            <a:spLocks/>
          </p:cNvSpPr>
          <p:nvPr/>
        </p:nvSpPr>
        <p:spPr bwMode="auto">
          <a:xfrm>
            <a:off x="2895600" y="3344863"/>
            <a:ext cx="4235450" cy="646112"/>
          </a:xfrm>
          <a:custGeom>
            <a:avLst/>
            <a:gdLst>
              <a:gd name="T0" fmla="*/ 0 w 3323"/>
              <a:gd name="T1" fmla="*/ 71 h 585"/>
              <a:gd name="T2" fmla="*/ 346 w 3323"/>
              <a:gd name="T3" fmla="*/ 71 h 585"/>
              <a:gd name="T4" fmla="*/ 133 w 3323"/>
              <a:gd name="T5" fmla="*/ 567 h 585"/>
              <a:gd name="T6" fmla="*/ 2844 w 3323"/>
              <a:gd name="T7" fmla="*/ 585 h 585"/>
              <a:gd name="T8" fmla="*/ 3101 w 3323"/>
              <a:gd name="T9" fmla="*/ 0 h 585"/>
              <a:gd name="T10" fmla="*/ 3323 w 3323"/>
              <a:gd name="T11" fmla="*/ 0 h 585"/>
            </a:gdLst>
            <a:ahLst/>
            <a:cxnLst>
              <a:cxn ang="0">
                <a:pos x="T0" y="T1"/>
              </a:cxn>
              <a:cxn ang="0">
                <a:pos x="T2" y="T3"/>
              </a:cxn>
              <a:cxn ang="0">
                <a:pos x="T4" y="T5"/>
              </a:cxn>
              <a:cxn ang="0">
                <a:pos x="T6" y="T7"/>
              </a:cxn>
              <a:cxn ang="0">
                <a:pos x="T8" y="T9"/>
              </a:cxn>
              <a:cxn ang="0">
                <a:pos x="T10" y="T11"/>
              </a:cxn>
            </a:cxnLst>
            <a:rect l="0" t="0" r="r" b="b"/>
            <a:pathLst>
              <a:path w="3323" h="585">
                <a:moveTo>
                  <a:pt x="0" y="71"/>
                </a:moveTo>
                <a:lnTo>
                  <a:pt x="346" y="71"/>
                </a:lnTo>
                <a:lnTo>
                  <a:pt x="133" y="567"/>
                </a:lnTo>
                <a:lnTo>
                  <a:pt x="2844" y="585"/>
                </a:lnTo>
                <a:lnTo>
                  <a:pt x="3101" y="0"/>
                </a:lnTo>
                <a:lnTo>
                  <a:pt x="3323" y="0"/>
                </a:lnTo>
              </a:path>
            </a:pathLst>
          </a:custGeom>
          <a:noFill/>
          <a:ln w="57150" cap="flat" cmpd="sng">
            <a:solidFill>
              <a:schemeClr val="accent2"/>
            </a:solidFill>
            <a:prstDash val="solid"/>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lstStyle/>
          <a:p>
            <a:pPr>
              <a:defRPr/>
            </a:pPr>
            <a:endParaRPr lang="en-US" i="0" dirty="0">
              <a:latin typeface="Arial"/>
              <a:cs typeface="Arial"/>
            </a:endParaRPr>
          </a:p>
        </p:txBody>
      </p:sp>
      <p:sp>
        <p:nvSpPr>
          <p:cNvPr id="234550" name="Freeform 54"/>
          <p:cNvSpPr>
            <a:spLocks/>
          </p:cNvSpPr>
          <p:nvPr/>
        </p:nvSpPr>
        <p:spPr bwMode="auto">
          <a:xfrm>
            <a:off x="2646363" y="4117975"/>
            <a:ext cx="4078287" cy="557213"/>
          </a:xfrm>
          <a:custGeom>
            <a:avLst/>
            <a:gdLst>
              <a:gd name="T0" fmla="*/ 0 w 3199"/>
              <a:gd name="T1" fmla="*/ 505 h 505"/>
              <a:gd name="T2" fmla="*/ 97 w 3199"/>
              <a:gd name="T3" fmla="*/ 496 h 505"/>
              <a:gd name="T4" fmla="*/ 284 w 3199"/>
              <a:gd name="T5" fmla="*/ 0 h 505"/>
              <a:gd name="T6" fmla="*/ 3048 w 3199"/>
              <a:gd name="T7" fmla="*/ 0 h 505"/>
              <a:gd name="T8" fmla="*/ 2862 w 3199"/>
              <a:gd name="T9" fmla="*/ 461 h 505"/>
              <a:gd name="T10" fmla="*/ 3199 w 3199"/>
              <a:gd name="T11" fmla="*/ 461 h 505"/>
            </a:gdLst>
            <a:ahLst/>
            <a:cxnLst>
              <a:cxn ang="0">
                <a:pos x="T0" y="T1"/>
              </a:cxn>
              <a:cxn ang="0">
                <a:pos x="T2" y="T3"/>
              </a:cxn>
              <a:cxn ang="0">
                <a:pos x="T4" y="T5"/>
              </a:cxn>
              <a:cxn ang="0">
                <a:pos x="T6" y="T7"/>
              </a:cxn>
              <a:cxn ang="0">
                <a:pos x="T8" y="T9"/>
              </a:cxn>
              <a:cxn ang="0">
                <a:pos x="T10" y="T11"/>
              </a:cxn>
            </a:cxnLst>
            <a:rect l="0" t="0" r="r" b="b"/>
            <a:pathLst>
              <a:path w="3199" h="505">
                <a:moveTo>
                  <a:pt x="0" y="505"/>
                </a:moveTo>
                <a:lnTo>
                  <a:pt x="97" y="496"/>
                </a:lnTo>
                <a:lnTo>
                  <a:pt x="284" y="0"/>
                </a:lnTo>
                <a:lnTo>
                  <a:pt x="3048" y="0"/>
                </a:lnTo>
                <a:lnTo>
                  <a:pt x="2862" y="461"/>
                </a:lnTo>
                <a:lnTo>
                  <a:pt x="3199" y="461"/>
                </a:lnTo>
              </a:path>
            </a:pathLst>
          </a:custGeom>
          <a:noFill/>
          <a:ln w="57150" cap="flat" cmpd="sng">
            <a:solidFill>
              <a:srgbClr val="FF0000"/>
            </a:solidFill>
            <a:prstDash val="solid"/>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lstStyle/>
          <a:p>
            <a:pPr>
              <a:defRPr/>
            </a:pPr>
            <a:endParaRPr lang="en-US" i="0" dirty="0">
              <a:latin typeface="Arial"/>
              <a:cs typeface="Arial"/>
            </a:endParaRPr>
          </a:p>
        </p:txBody>
      </p:sp>
      <p:graphicFrame>
        <p:nvGraphicFramePr>
          <p:cNvPr id="153620" name="Object 56"/>
          <p:cNvGraphicFramePr>
            <a:graphicFrameLocks noChangeAspect="1"/>
          </p:cNvGraphicFramePr>
          <p:nvPr/>
        </p:nvGraphicFramePr>
        <p:xfrm>
          <a:off x="2249488" y="3203575"/>
          <a:ext cx="681037" cy="449263"/>
        </p:xfrm>
        <a:graphic>
          <a:graphicData uri="http://schemas.openxmlformats.org/presentationml/2006/ole">
            <mc:AlternateContent xmlns:mc="http://schemas.openxmlformats.org/markup-compatibility/2006">
              <mc:Choice xmlns:v="urn:schemas-microsoft-com:vml" Requires="v">
                <p:oleObj spid="_x0000_s652319" name="Clip" r:id="rId4" imgW="682368" imgH="480541" progId="MS_ClipArt_Gallery.2">
                  <p:embed/>
                </p:oleObj>
              </mc:Choice>
              <mc:Fallback>
                <p:oleObj name="Clip" r:id="rId4" imgW="682368" imgH="480541"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9488" y="3203575"/>
                        <a:ext cx="681037" cy="4492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53621" name="Object 57"/>
          <p:cNvGraphicFramePr>
            <a:graphicFrameLocks noChangeAspect="1"/>
          </p:cNvGraphicFramePr>
          <p:nvPr/>
        </p:nvGraphicFramePr>
        <p:xfrm>
          <a:off x="7099300" y="3173413"/>
          <a:ext cx="681038" cy="449262"/>
        </p:xfrm>
        <a:graphic>
          <a:graphicData uri="http://schemas.openxmlformats.org/presentationml/2006/ole">
            <mc:AlternateContent xmlns:mc="http://schemas.openxmlformats.org/markup-compatibility/2006">
              <mc:Choice xmlns:v="urn:schemas-microsoft-com:vml" Requires="v">
                <p:oleObj spid="_x0000_s652320" name="Clip" r:id="rId6" imgW="682368" imgH="480541" progId="MS_ClipArt_Gallery.2">
                  <p:embed/>
                </p:oleObj>
              </mc:Choice>
              <mc:Fallback>
                <p:oleObj name="Clip" r:id="rId6" imgW="682368" imgH="480541"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9300" y="3173413"/>
                        <a:ext cx="681038" cy="4492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34554" name="Oval 58"/>
          <p:cNvSpPr>
            <a:spLocks noChangeArrowheads="1"/>
          </p:cNvSpPr>
          <p:nvPr/>
        </p:nvSpPr>
        <p:spPr bwMode="auto">
          <a:xfrm>
            <a:off x="2990850" y="3432175"/>
            <a:ext cx="436563" cy="365125"/>
          </a:xfrm>
          <a:prstGeom prst="ellipse">
            <a:avLst/>
          </a:prstGeom>
          <a:solidFill>
            <a:srgbClr val="FFFF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4555" name="Oval 59"/>
          <p:cNvSpPr>
            <a:spLocks noChangeArrowheads="1"/>
          </p:cNvSpPr>
          <p:nvPr/>
        </p:nvSpPr>
        <p:spPr bwMode="auto">
          <a:xfrm>
            <a:off x="2678113" y="4160838"/>
            <a:ext cx="436562" cy="365125"/>
          </a:xfrm>
          <a:prstGeom prst="ellipse">
            <a:avLst/>
          </a:prstGeom>
          <a:solidFill>
            <a:srgbClr val="FFFF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4556" name="Text Box 60"/>
          <p:cNvSpPr txBox="1">
            <a:spLocks noChangeArrowheads="1"/>
          </p:cNvSpPr>
          <p:nvPr/>
        </p:nvSpPr>
        <p:spPr bwMode="auto">
          <a:xfrm>
            <a:off x="4010025" y="4222750"/>
            <a:ext cx="1600200"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i="0" dirty="0">
                <a:latin typeface="Arial"/>
                <a:cs typeface="Arial"/>
              </a:rPr>
              <a:t>1.5 Mbps link</a:t>
            </a:r>
          </a:p>
        </p:txBody>
      </p:sp>
      <p:sp>
        <p:nvSpPr>
          <p:cNvPr id="234557" name="Text Box 61"/>
          <p:cNvSpPr txBox="1">
            <a:spLocks noChangeArrowheads="1"/>
          </p:cNvSpPr>
          <p:nvPr/>
        </p:nvSpPr>
        <p:spPr bwMode="auto">
          <a:xfrm>
            <a:off x="1362075" y="3052763"/>
            <a:ext cx="942975" cy="646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i="0" dirty="0">
                <a:latin typeface="Arial"/>
                <a:cs typeface="Arial"/>
              </a:rPr>
              <a:t>1 Mbps </a:t>
            </a:r>
          </a:p>
          <a:p>
            <a:pPr>
              <a:defRPr/>
            </a:pPr>
            <a:r>
              <a:rPr lang="en-US" i="0" dirty="0">
                <a:latin typeface="Arial"/>
                <a:cs typeface="Arial"/>
              </a:rPr>
              <a:t>phone</a:t>
            </a:r>
          </a:p>
        </p:txBody>
      </p:sp>
      <p:sp>
        <p:nvSpPr>
          <p:cNvPr id="234558" name="Text Box 62"/>
          <p:cNvSpPr txBox="1">
            <a:spLocks noChangeArrowheads="1"/>
          </p:cNvSpPr>
          <p:nvPr/>
        </p:nvSpPr>
        <p:spPr bwMode="auto">
          <a:xfrm>
            <a:off x="2514600" y="4876800"/>
            <a:ext cx="3365500"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i="0" dirty="0">
                <a:latin typeface="Arial"/>
                <a:cs typeface="Arial"/>
              </a:rPr>
              <a:t>packet marking and policing</a:t>
            </a:r>
          </a:p>
        </p:txBody>
      </p:sp>
      <p:sp>
        <p:nvSpPr>
          <p:cNvPr id="234559" name="Line 63"/>
          <p:cNvSpPr>
            <a:spLocks noChangeShapeType="1"/>
          </p:cNvSpPr>
          <p:nvPr/>
        </p:nvSpPr>
        <p:spPr bwMode="auto">
          <a:xfrm>
            <a:off x="3216275" y="3614738"/>
            <a:ext cx="422275" cy="13493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i="0" dirty="0">
              <a:latin typeface="Arial"/>
              <a:cs typeface="Arial"/>
            </a:endParaRPr>
          </a:p>
        </p:txBody>
      </p:sp>
      <p:sp>
        <p:nvSpPr>
          <p:cNvPr id="234560" name="Line 64"/>
          <p:cNvSpPr>
            <a:spLocks noChangeShapeType="1"/>
          </p:cNvSpPr>
          <p:nvPr/>
        </p:nvSpPr>
        <p:spPr bwMode="auto">
          <a:xfrm flipH="1" flipV="1">
            <a:off x="2879725" y="4344988"/>
            <a:ext cx="758825" cy="63341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i="0" dirty="0">
              <a:latin typeface="Arial"/>
              <a:cs typeface="Arial"/>
            </a:endParaRPr>
          </a:p>
        </p:txBody>
      </p:sp>
      <p:grpSp>
        <p:nvGrpSpPr>
          <p:cNvPr id="153631" name="Group 542"/>
          <p:cNvGrpSpPr>
            <a:grpSpLocks/>
          </p:cNvGrpSpPr>
          <p:nvPr/>
        </p:nvGrpSpPr>
        <p:grpSpPr bwMode="auto">
          <a:xfrm>
            <a:off x="1641475" y="4181475"/>
            <a:ext cx="985838" cy="895350"/>
            <a:chOff x="-44" y="1473"/>
            <a:chExt cx="981" cy="1105"/>
          </a:xfrm>
        </p:grpSpPr>
        <p:pic>
          <p:nvPicPr>
            <p:cNvPr id="153666" name="Picture 529" descr="desktop_computer_stylized_medium"/>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3667" name="Freeform 53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53632" name="Group 249"/>
          <p:cNvGrpSpPr>
            <a:grpSpLocks/>
          </p:cNvGrpSpPr>
          <p:nvPr/>
        </p:nvGrpSpPr>
        <p:grpSpPr bwMode="auto">
          <a:xfrm>
            <a:off x="6759575" y="4276725"/>
            <a:ext cx="363538" cy="687388"/>
            <a:chOff x="4140" y="429"/>
            <a:chExt cx="1425" cy="2396"/>
          </a:xfrm>
        </p:grpSpPr>
        <p:sp>
          <p:nvSpPr>
            <p:cNvPr id="153634" name="Freeform 250"/>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1" name="Rectangle 251"/>
            <p:cNvSpPr>
              <a:spLocks noChangeArrowheads="1"/>
            </p:cNvSpPr>
            <p:nvPr/>
          </p:nvSpPr>
          <p:spPr bwMode="auto">
            <a:xfrm>
              <a:off x="4202" y="429"/>
              <a:ext cx="1052"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153636" name="Freeform 252"/>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53637" name="Freeform 253"/>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4" name="Rectangle 254"/>
            <p:cNvSpPr>
              <a:spLocks noChangeArrowheads="1"/>
            </p:cNvSpPr>
            <p:nvPr/>
          </p:nvSpPr>
          <p:spPr bwMode="auto">
            <a:xfrm>
              <a:off x="4215" y="695"/>
              <a:ext cx="591"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nvGrpSpPr>
            <p:cNvPr id="153639" name="Group 255"/>
            <p:cNvGrpSpPr>
              <a:grpSpLocks/>
            </p:cNvGrpSpPr>
            <p:nvPr/>
          </p:nvGrpSpPr>
          <p:grpSpPr bwMode="auto">
            <a:xfrm>
              <a:off x="4749" y="668"/>
              <a:ext cx="581" cy="145"/>
              <a:chOff x="614" y="2568"/>
              <a:chExt cx="725" cy="139"/>
            </a:xfrm>
          </p:grpSpPr>
          <p:sp>
            <p:nvSpPr>
              <p:cNvPr id="100" name="AutoShape 256"/>
              <p:cNvSpPr>
                <a:spLocks noChangeArrowheads="1"/>
              </p:cNvSpPr>
              <p:nvPr/>
            </p:nvSpPr>
            <p:spPr bwMode="auto">
              <a:xfrm>
                <a:off x="615" y="2567"/>
                <a:ext cx="722"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101" name="AutoShape 257"/>
              <p:cNvSpPr>
                <a:spLocks noChangeArrowheads="1"/>
              </p:cNvSpPr>
              <p:nvPr/>
            </p:nvSpPr>
            <p:spPr bwMode="auto">
              <a:xfrm>
                <a:off x="631" y="2583"/>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76" name="Rectangle 258"/>
            <p:cNvSpPr>
              <a:spLocks noChangeArrowheads="1"/>
            </p:cNvSpPr>
            <p:nvPr/>
          </p:nvSpPr>
          <p:spPr bwMode="auto">
            <a:xfrm>
              <a:off x="4227" y="1021"/>
              <a:ext cx="591"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nvGrpSpPr>
            <p:cNvPr id="153641" name="Group 259"/>
            <p:cNvGrpSpPr>
              <a:grpSpLocks/>
            </p:cNvGrpSpPr>
            <p:nvPr/>
          </p:nvGrpSpPr>
          <p:grpSpPr bwMode="auto">
            <a:xfrm>
              <a:off x="4747" y="994"/>
              <a:ext cx="581" cy="134"/>
              <a:chOff x="614" y="2568"/>
              <a:chExt cx="725" cy="139"/>
            </a:xfrm>
          </p:grpSpPr>
          <p:sp>
            <p:nvSpPr>
              <p:cNvPr id="98" name="AutoShape 260"/>
              <p:cNvSpPr>
                <a:spLocks noChangeArrowheads="1"/>
              </p:cNvSpPr>
              <p:nvPr/>
            </p:nvSpPr>
            <p:spPr bwMode="auto">
              <a:xfrm>
                <a:off x="618" y="2567"/>
                <a:ext cx="722"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99" name="AutoShape 261"/>
              <p:cNvSpPr>
                <a:spLocks noChangeArrowheads="1"/>
              </p:cNvSpPr>
              <p:nvPr/>
            </p:nvSpPr>
            <p:spPr bwMode="auto">
              <a:xfrm>
                <a:off x="633" y="2585"/>
                <a:ext cx="691"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78" name="Rectangle 262"/>
            <p:cNvSpPr>
              <a:spLocks noChangeArrowheads="1"/>
            </p:cNvSpPr>
            <p:nvPr/>
          </p:nvSpPr>
          <p:spPr bwMode="auto">
            <a:xfrm>
              <a:off x="4215" y="1359"/>
              <a:ext cx="597"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79" name="Rectangle 263"/>
            <p:cNvSpPr>
              <a:spLocks noChangeArrowheads="1"/>
            </p:cNvSpPr>
            <p:nvPr/>
          </p:nvSpPr>
          <p:spPr bwMode="auto">
            <a:xfrm>
              <a:off x="4227" y="1657"/>
              <a:ext cx="597"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nvGrpSpPr>
            <p:cNvPr id="153644" name="Group 264"/>
            <p:cNvGrpSpPr>
              <a:grpSpLocks/>
            </p:cNvGrpSpPr>
            <p:nvPr/>
          </p:nvGrpSpPr>
          <p:grpSpPr bwMode="auto">
            <a:xfrm>
              <a:off x="4735" y="1627"/>
              <a:ext cx="582" cy="151"/>
              <a:chOff x="614" y="2568"/>
              <a:chExt cx="725" cy="139"/>
            </a:xfrm>
          </p:grpSpPr>
          <p:sp>
            <p:nvSpPr>
              <p:cNvPr id="96" name="AutoShape 265"/>
              <p:cNvSpPr>
                <a:spLocks noChangeArrowheads="1"/>
              </p:cNvSpPr>
              <p:nvPr/>
            </p:nvSpPr>
            <p:spPr bwMode="auto">
              <a:xfrm>
                <a:off x="617" y="2571"/>
                <a:ext cx="713"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97" name="AutoShape 266"/>
              <p:cNvSpPr>
                <a:spLocks noChangeArrowheads="1"/>
              </p:cNvSpPr>
              <p:nvPr/>
            </p:nvSpPr>
            <p:spPr bwMode="auto">
              <a:xfrm>
                <a:off x="632" y="2586"/>
                <a:ext cx="682"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153645" name="Freeform 267"/>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153646" name="Group 268"/>
            <p:cNvGrpSpPr>
              <a:grpSpLocks/>
            </p:cNvGrpSpPr>
            <p:nvPr/>
          </p:nvGrpSpPr>
          <p:grpSpPr bwMode="auto">
            <a:xfrm>
              <a:off x="4739" y="1327"/>
              <a:ext cx="582" cy="139"/>
              <a:chOff x="614" y="2568"/>
              <a:chExt cx="725" cy="139"/>
            </a:xfrm>
          </p:grpSpPr>
          <p:sp>
            <p:nvSpPr>
              <p:cNvPr id="94" name="AutoShape 269"/>
              <p:cNvSpPr>
                <a:spLocks noChangeArrowheads="1"/>
              </p:cNvSpPr>
              <p:nvPr/>
            </p:nvSpPr>
            <p:spPr bwMode="auto">
              <a:xfrm>
                <a:off x="612" y="2566"/>
                <a:ext cx="729"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95" name="AutoShape 270"/>
              <p:cNvSpPr>
                <a:spLocks noChangeArrowheads="1"/>
              </p:cNvSpPr>
              <p:nvPr/>
            </p:nvSpPr>
            <p:spPr bwMode="auto">
              <a:xfrm>
                <a:off x="627" y="2583"/>
                <a:ext cx="698"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83" name="Rectangle 271"/>
            <p:cNvSpPr>
              <a:spLocks noChangeArrowheads="1"/>
            </p:cNvSpPr>
            <p:nvPr/>
          </p:nvSpPr>
          <p:spPr bwMode="auto">
            <a:xfrm>
              <a:off x="5248"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153648" name="Freeform 272"/>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53649" name="Freeform 273"/>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6" name="Oval 274"/>
            <p:cNvSpPr>
              <a:spLocks noChangeArrowheads="1"/>
            </p:cNvSpPr>
            <p:nvPr/>
          </p:nvSpPr>
          <p:spPr bwMode="auto">
            <a:xfrm>
              <a:off x="5515" y="2615"/>
              <a:ext cx="50" cy="94"/>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153651" name="Freeform 275"/>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8" name="AutoShape 276"/>
            <p:cNvSpPr>
              <a:spLocks noChangeArrowheads="1"/>
            </p:cNvSpPr>
            <p:nvPr/>
          </p:nvSpPr>
          <p:spPr bwMode="auto">
            <a:xfrm>
              <a:off x="4140" y="2681"/>
              <a:ext cx="1201"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89" name="AutoShape 277"/>
            <p:cNvSpPr>
              <a:spLocks noChangeArrowheads="1"/>
            </p:cNvSpPr>
            <p:nvPr/>
          </p:nvSpPr>
          <p:spPr bwMode="auto">
            <a:xfrm>
              <a:off x="4202" y="2709"/>
              <a:ext cx="1077"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90" name="Oval 278"/>
            <p:cNvSpPr>
              <a:spLocks noChangeArrowheads="1"/>
            </p:cNvSpPr>
            <p:nvPr/>
          </p:nvSpPr>
          <p:spPr bwMode="auto">
            <a:xfrm>
              <a:off x="4308" y="2382"/>
              <a:ext cx="162"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91" name="Oval 279"/>
            <p:cNvSpPr>
              <a:spLocks noChangeArrowheads="1"/>
            </p:cNvSpPr>
            <p:nvPr/>
          </p:nvSpPr>
          <p:spPr bwMode="auto">
            <a:xfrm>
              <a:off x="4488" y="2382"/>
              <a:ext cx="156" cy="144"/>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i="0" dirty="0">
                <a:solidFill>
                  <a:srgbClr val="FF0000"/>
                </a:solidFill>
                <a:latin typeface="Arial"/>
                <a:cs typeface="Arial"/>
              </a:endParaRPr>
            </a:p>
          </p:txBody>
        </p:sp>
        <p:sp>
          <p:nvSpPr>
            <p:cNvPr id="92" name="Oval 280"/>
            <p:cNvSpPr>
              <a:spLocks noChangeArrowheads="1"/>
            </p:cNvSpPr>
            <p:nvPr/>
          </p:nvSpPr>
          <p:spPr bwMode="auto">
            <a:xfrm>
              <a:off x="4663" y="2382"/>
              <a:ext cx="156" cy="13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93" name="Rectangle 281"/>
            <p:cNvSpPr>
              <a:spLocks noChangeArrowheads="1"/>
            </p:cNvSpPr>
            <p:nvPr/>
          </p:nvSpPr>
          <p:spPr bwMode="auto">
            <a:xfrm>
              <a:off x="5061" y="1835"/>
              <a:ext cx="87" cy="764"/>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pic>
        <p:nvPicPr>
          <p:cNvPr id="153633" name="Picture 6" descr="underline_bas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2613" y="806450"/>
            <a:ext cx="8228012" cy="173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62</a:t>
            </a:fld>
            <a:endParaRPr lang="en-US" sz="1200" dirty="0">
              <a:latin typeface="Tahoma" charset="0"/>
            </a:endParaRPr>
          </a:p>
        </p:txBody>
      </p:sp>
      <p:sp>
        <p:nvSpPr>
          <p:cNvPr id="103"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35651300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3" name="Rectangle 3"/>
          <p:cNvSpPr>
            <a:spLocks noGrp="1" noChangeArrowheads="1"/>
          </p:cNvSpPr>
          <p:nvPr>
            <p:ph type="body" idx="1"/>
          </p:nvPr>
        </p:nvSpPr>
        <p:spPr>
          <a:xfrm>
            <a:off x="533400" y="1339850"/>
            <a:ext cx="7772400" cy="1214438"/>
          </a:xfrm>
        </p:spPr>
        <p:txBody>
          <a:bodyPr/>
          <a:lstStyle/>
          <a:p>
            <a:pPr>
              <a:defRPr/>
            </a:pPr>
            <a:r>
              <a:rPr lang="en-US" dirty="0"/>
              <a:t>allocating </a:t>
            </a:r>
            <a:r>
              <a:rPr lang="en-US" i="1" dirty="0"/>
              <a:t>fixed </a:t>
            </a:r>
            <a:r>
              <a:rPr lang="en-US" dirty="0"/>
              <a:t>(non-sharable) bandwidth to flow: </a:t>
            </a:r>
            <a:r>
              <a:rPr lang="en-US" i="1" dirty="0"/>
              <a:t>inefficient</a:t>
            </a:r>
            <a:r>
              <a:rPr lang="en-US" dirty="0"/>
              <a:t> use of bandwidth if flows doesn</a:t>
            </a:r>
            <a:r>
              <a:rPr lang="en-US" dirty="0">
                <a:latin typeface="Arial"/>
              </a:rPr>
              <a:t>’</a:t>
            </a:r>
            <a:r>
              <a:rPr lang="en-US" dirty="0"/>
              <a:t>t use its allocation</a:t>
            </a:r>
            <a:endParaRPr lang="en-US" b="1" dirty="0"/>
          </a:p>
        </p:txBody>
      </p:sp>
      <p:sp>
        <p:nvSpPr>
          <p:cNvPr id="235525" name="Text Box 5"/>
          <p:cNvSpPr txBox="1">
            <a:spLocks noChangeArrowheads="1"/>
          </p:cNvSpPr>
          <p:nvPr/>
        </p:nvSpPr>
        <p:spPr bwMode="auto">
          <a:xfrm>
            <a:off x="926270" y="5379227"/>
            <a:ext cx="6773862" cy="9540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800" i="0" dirty="0">
                <a:solidFill>
                  <a:srgbClr val="000099"/>
                </a:solidFill>
                <a:latin typeface="+mn-lt"/>
              </a:rPr>
              <a:t>while providing isolation, it is desirable to use </a:t>
            </a:r>
          </a:p>
          <a:p>
            <a:pPr>
              <a:defRPr/>
            </a:pPr>
            <a:r>
              <a:rPr lang="en-US" sz="2800" i="0" dirty="0">
                <a:solidFill>
                  <a:srgbClr val="000099"/>
                </a:solidFill>
                <a:latin typeface="+mn-lt"/>
              </a:rPr>
              <a:t>resources as efficiently as possible</a:t>
            </a:r>
            <a:endParaRPr lang="en-US" sz="2800" b="1" i="0" dirty="0">
              <a:solidFill>
                <a:srgbClr val="000099"/>
              </a:solidFill>
              <a:latin typeface="+mn-lt"/>
            </a:endParaRPr>
          </a:p>
        </p:txBody>
      </p:sp>
      <p:sp>
        <p:nvSpPr>
          <p:cNvPr id="235526" name="Rectangle 6"/>
          <p:cNvSpPr>
            <a:spLocks noChangeArrowheads="1"/>
          </p:cNvSpPr>
          <p:nvPr/>
        </p:nvSpPr>
        <p:spPr bwMode="auto">
          <a:xfrm>
            <a:off x="861182" y="5234764"/>
            <a:ext cx="6959600" cy="1150938"/>
          </a:xfrm>
          <a:prstGeom prst="rect">
            <a:avLst/>
          </a:prstGeom>
          <a:noFill/>
          <a:ln w="19050">
            <a:solidFill>
              <a:srgbClr val="CC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35527" name="Text Box 7"/>
          <p:cNvSpPr txBox="1">
            <a:spLocks noChangeArrowheads="1"/>
          </p:cNvSpPr>
          <p:nvPr/>
        </p:nvSpPr>
        <p:spPr bwMode="auto">
          <a:xfrm>
            <a:off x="1092957" y="4972827"/>
            <a:ext cx="1652588" cy="5238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800" dirty="0">
                <a:solidFill>
                  <a:srgbClr val="CC0000"/>
                </a:solidFill>
                <a:latin typeface="+mn-lt"/>
              </a:rPr>
              <a:t>Principle 3</a:t>
            </a:r>
          </a:p>
        </p:txBody>
      </p:sp>
      <p:sp>
        <p:nvSpPr>
          <p:cNvPr id="235529" name="Line 9"/>
          <p:cNvSpPr>
            <a:spLocks noChangeShapeType="1"/>
          </p:cNvSpPr>
          <p:nvPr/>
        </p:nvSpPr>
        <p:spPr bwMode="auto">
          <a:xfrm>
            <a:off x="3016250" y="3817938"/>
            <a:ext cx="371633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i="0" dirty="0">
              <a:latin typeface="Arial"/>
              <a:cs typeface="Arial"/>
            </a:endParaRPr>
          </a:p>
        </p:txBody>
      </p:sp>
      <p:sp>
        <p:nvSpPr>
          <p:cNvPr id="235532" name="Freeform 12"/>
          <p:cNvSpPr>
            <a:spLocks/>
          </p:cNvSpPr>
          <p:nvPr/>
        </p:nvSpPr>
        <p:spPr bwMode="auto">
          <a:xfrm>
            <a:off x="3368675" y="3451225"/>
            <a:ext cx="1058863" cy="266700"/>
          </a:xfrm>
          <a:custGeom>
            <a:avLst/>
            <a:gdLst>
              <a:gd name="T0" fmla="*/ 5 w 556"/>
              <a:gd name="T1" fmla="*/ 18 h 252"/>
              <a:gd name="T2" fmla="*/ 47 w 556"/>
              <a:gd name="T3" fmla="*/ 52 h 252"/>
              <a:gd name="T4" fmla="*/ 119 w 556"/>
              <a:gd name="T5" fmla="*/ 75 h 252"/>
              <a:gd name="T6" fmla="*/ 180 w 556"/>
              <a:gd name="T7" fmla="*/ 79 h 252"/>
              <a:gd name="T8" fmla="*/ 257 w 556"/>
              <a:gd name="T9" fmla="*/ 87 h 252"/>
              <a:gd name="T10" fmla="*/ 315 w 556"/>
              <a:gd name="T11" fmla="*/ 87 h 252"/>
              <a:gd name="T12" fmla="*/ 387 w 556"/>
              <a:gd name="T13" fmla="*/ 81 h 252"/>
              <a:gd name="T14" fmla="*/ 452 w 556"/>
              <a:gd name="T15" fmla="*/ 70 h 252"/>
              <a:gd name="T16" fmla="*/ 531 w 556"/>
              <a:gd name="T17" fmla="*/ 37 h 252"/>
              <a:gd name="T18" fmla="*/ 552 w 556"/>
              <a:gd name="T19" fmla="*/ 27 h 252"/>
              <a:gd name="T20" fmla="*/ 550 w 556"/>
              <a:gd name="T21" fmla="*/ 160 h 252"/>
              <a:gd name="T22" fmla="*/ 518 w 556"/>
              <a:gd name="T23" fmla="*/ 196 h 252"/>
              <a:gd name="T24" fmla="*/ 489 w 556"/>
              <a:gd name="T25" fmla="*/ 216 h 252"/>
              <a:gd name="T26" fmla="*/ 450 w 556"/>
              <a:gd name="T27" fmla="*/ 231 h 252"/>
              <a:gd name="T28" fmla="*/ 393 w 556"/>
              <a:gd name="T29" fmla="*/ 244 h 252"/>
              <a:gd name="T30" fmla="*/ 323 w 556"/>
              <a:gd name="T31" fmla="*/ 251 h 252"/>
              <a:gd name="T32" fmla="*/ 261 w 556"/>
              <a:gd name="T33" fmla="*/ 252 h 252"/>
              <a:gd name="T34" fmla="*/ 205 w 556"/>
              <a:gd name="T35" fmla="*/ 248 h 252"/>
              <a:gd name="T36" fmla="*/ 155 w 556"/>
              <a:gd name="T37" fmla="*/ 241 h 252"/>
              <a:gd name="T38" fmla="*/ 88 w 556"/>
              <a:gd name="T39" fmla="*/ 224 h 252"/>
              <a:gd name="T40" fmla="*/ 51 w 556"/>
              <a:gd name="T41" fmla="*/ 209 h 252"/>
              <a:gd name="T42" fmla="*/ 25 w 556"/>
              <a:gd name="T43" fmla="*/ 181 h 252"/>
              <a:gd name="T44" fmla="*/ 5 w 556"/>
              <a:gd name="T45" fmla="*/ 157 h 252"/>
              <a:gd name="T46" fmla="*/ 5 w 556"/>
              <a:gd name="T47" fmla="*/ 18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6" h="252">
                <a:moveTo>
                  <a:pt x="5" y="18"/>
                </a:moveTo>
                <a:cubicBezTo>
                  <a:pt x="12" y="0"/>
                  <a:pt x="28" y="43"/>
                  <a:pt x="47" y="52"/>
                </a:cubicBezTo>
                <a:cubicBezTo>
                  <a:pt x="66" y="61"/>
                  <a:pt x="97" y="71"/>
                  <a:pt x="119" y="75"/>
                </a:cubicBezTo>
                <a:cubicBezTo>
                  <a:pt x="141" y="79"/>
                  <a:pt x="157" y="77"/>
                  <a:pt x="180" y="79"/>
                </a:cubicBezTo>
                <a:cubicBezTo>
                  <a:pt x="203" y="81"/>
                  <a:pt x="235" y="86"/>
                  <a:pt x="257" y="87"/>
                </a:cubicBezTo>
                <a:cubicBezTo>
                  <a:pt x="279" y="88"/>
                  <a:pt x="293" y="88"/>
                  <a:pt x="315" y="87"/>
                </a:cubicBezTo>
                <a:cubicBezTo>
                  <a:pt x="337" y="86"/>
                  <a:pt x="364" y="84"/>
                  <a:pt x="387" y="81"/>
                </a:cubicBezTo>
                <a:cubicBezTo>
                  <a:pt x="410" y="78"/>
                  <a:pt x="428" y="77"/>
                  <a:pt x="452" y="70"/>
                </a:cubicBezTo>
                <a:cubicBezTo>
                  <a:pt x="476" y="63"/>
                  <a:pt x="514" y="44"/>
                  <a:pt x="531" y="37"/>
                </a:cubicBezTo>
                <a:cubicBezTo>
                  <a:pt x="548" y="30"/>
                  <a:pt x="549" y="7"/>
                  <a:pt x="552" y="27"/>
                </a:cubicBezTo>
                <a:cubicBezTo>
                  <a:pt x="555" y="47"/>
                  <a:pt x="556" y="132"/>
                  <a:pt x="550" y="160"/>
                </a:cubicBezTo>
                <a:cubicBezTo>
                  <a:pt x="544" y="188"/>
                  <a:pt x="527" y="187"/>
                  <a:pt x="518" y="196"/>
                </a:cubicBezTo>
                <a:cubicBezTo>
                  <a:pt x="508" y="206"/>
                  <a:pt x="500" y="210"/>
                  <a:pt x="489" y="216"/>
                </a:cubicBezTo>
                <a:cubicBezTo>
                  <a:pt x="478" y="221"/>
                  <a:pt x="465" y="227"/>
                  <a:pt x="450" y="231"/>
                </a:cubicBezTo>
                <a:cubicBezTo>
                  <a:pt x="434" y="235"/>
                  <a:pt x="414" y="241"/>
                  <a:pt x="393" y="244"/>
                </a:cubicBezTo>
                <a:cubicBezTo>
                  <a:pt x="371" y="246"/>
                  <a:pt x="344" y="249"/>
                  <a:pt x="323" y="251"/>
                </a:cubicBezTo>
                <a:cubicBezTo>
                  <a:pt x="301" y="252"/>
                  <a:pt x="280" y="252"/>
                  <a:pt x="261" y="252"/>
                </a:cubicBezTo>
                <a:cubicBezTo>
                  <a:pt x="241" y="252"/>
                  <a:pt x="222" y="249"/>
                  <a:pt x="205" y="248"/>
                </a:cubicBezTo>
                <a:cubicBezTo>
                  <a:pt x="187" y="246"/>
                  <a:pt x="174" y="245"/>
                  <a:pt x="155" y="241"/>
                </a:cubicBezTo>
                <a:cubicBezTo>
                  <a:pt x="135" y="237"/>
                  <a:pt x="104" y="230"/>
                  <a:pt x="88" y="224"/>
                </a:cubicBezTo>
                <a:cubicBezTo>
                  <a:pt x="71" y="219"/>
                  <a:pt x="62" y="216"/>
                  <a:pt x="51" y="209"/>
                </a:cubicBezTo>
                <a:cubicBezTo>
                  <a:pt x="40" y="202"/>
                  <a:pt x="32" y="189"/>
                  <a:pt x="25" y="181"/>
                </a:cubicBezTo>
                <a:cubicBezTo>
                  <a:pt x="17" y="173"/>
                  <a:pt x="8" y="184"/>
                  <a:pt x="5" y="157"/>
                </a:cubicBezTo>
                <a:cubicBezTo>
                  <a:pt x="2" y="131"/>
                  <a:pt x="0" y="34"/>
                  <a:pt x="5" y="18"/>
                </a:cubicBezTo>
                <a:close/>
              </a:path>
            </a:pathLst>
          </a:custGeom>
          <a:gradFill rotWithShape="1">
            <a:gsLst>
              <a:gs pos="0">
                <a:schemeClr val="hlink"/>
              </a:gs>
              <a:gs pos="100000">
                <a:schemeClr val="bg1"/>
              </a:gs>
            </a:gsLst>
            <a:lin ang="54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lstStyle/>
          <a:p>
            <a:pPr>
              <a:defRPr/>
            </a:pPr>
            <a:endParaRPr lang="en-US" i="0" dirty="0">
              <a:latin typeface="Arial"/>
              <a:cs typeface="Arial"/>
            </a:endParaRPr>
          </a:p>
        </p:txBody>
      </p:sp>
      <p:sp>
        <p:nvSpPr>
          <p:cNvPr id="235533" name="Oval 13"/>
          <p:cNvSpPr>
            <a:spLocks noChangeArrowheads="1"/>
          </p:cNvSpPr>
          <p:nvPr/>
        </p:nvSpPr>
        <p:spPr bwMode="auto">
          <a:xfrm>
            <a:off x="3378200" y="3502025"/>
            <a:ext cx="1042988" cy="150813"/>
          </a:xfrm>
          <a:prstGeom prst="ellipse">
            <a:avLst/>
          </a:prstGeom>
          <a:noFill/>
          <a:ln w="12700" cap="rnd">
            <a:solidFill>
              <a:schemeClr val="tx1"/>
            </a:solidFill>
            <a:prstDash val="sysDot"/>
            <a:round/>
            <a:headEnd/>
            <a:tailEnd/>
          </a:ln>
          <a:effectLst/>
          <a:extLst>
            <a:ext uri="{909E8E84-426E-40dd-AFC4-6F175D3DCCD1}">
              <a14:hiddenFill xmlns="" xmlns:a14="http://schemas.microsoft.com/office/drawing/2010/main">
                <a:gradFill rotWithShape="1">
                  <a:gsLst>
                    <a:gs pos="0">
                      <a:schemeClr val="hlink"/>
                    </a:gs>
                    <a:gs pos="100000">
                      <a:srgbClr val="FFFFFF"/>
                    </a:gs>
                  </a:gsLst>
                  <a:lin ang="5400000" scaled="1"/>
                </a:gra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5534" name="Line 14"/>
          <p:cNvSpPr>
            <a:spLocks noChangeShapeType="1"/>
          </p:cNvSpPr>
          <p:nvPr/>
        </p:nvSpPr>
        <p:spPr bwMode="auto">
          <a:xfrm>
            <a:off x="3381375" y="3478213"/>
            <a:ext cx="0" cy="92075"/>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5535" name="Line 15"/>
          <p:cNvSpPr>
            <a:spLocks noChangeShapeType="1"/>
          </p:cNvSpPr>
          <p:nvPr/>
        </p:nvSpPr>
        <p:spPr bwMode="auto">
          <a:xfrm>
            <a:off x="4425950" y="3451225"/>
            <a:ext cx="0" cy="9366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5536" name="Oval 16"/>
          <p:cNvSpPr>
            <a:spLocks noChangeArrowheads="1"/>
          </p:cNvSpPr>
          <p:nvPr/>
        </p:nvSpPr>
        <p:spPr bwMode="auto">
          <a:xfrm>
            <a:off x="3359150" y="3370263"/>
            <a:ext cx="1047750" cy="174625"/>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nvGrpSpPr>
          <p:cNvPr id="155659" name="Group 17"/>
          <p:cNvGrpSpPr>
            <a:grpSpLocks/>
          </p:cNvGrpSpPr>
          <p:nvPr/>
        </p:nvGrpSpPr>
        <p:grpSpPr bwMode="auto">
          <a:xfrm>
            <a:off x="3625850" y="3408363"/>
            <a:ext cx="517525" cy="101600"/>
            <a:chOff x="2848" y="848"/>
            <a:chExt cx="140" cy="98"/>
          </a:xfrm>
        </p:grpSpPr>
        <p:sp>
          <p:nvSpPr>
            <p:cNvPr id="235538"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5539" name="Line 1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5540" name="Line 20"/>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155660" name="Group 21"/>
          <p:cNvGrpSpPr>
            <a:grpSpLocks/>
          </p:cNvGrpSpPr>
          <p:nvPr/>
        </p:nvGrpSpPr>
        <p:grpSpPr bwMode="auto">
          <a:xfrm flipV="1">
            <a:off x="3625850" y="3408363"/>
            <a:ext cx="517525" cy="101600"/>
            <a:chOff x="2848" y="848"/>
            <a:chExt cx="140" cy="98"/>
          </a:xfrm>
        </p:grpSpPr>
        <p:sp>
          <p:nvSpPr>
            <p:cNvPr id="235542" name="Line 22"/>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5543" name="Line 2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5544" name="Line 24"/>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235545" name="Oval 25"/>
          <p:cNvSpPr>
            <a:spLocks noChangeArrowheads="1"/>
          </p:cNvSpPr>
          <p:nvPr/>
        </p:nvSpPr>
        <p:spPr bwMode="auto">
          <a:xfrm>
            <a:off x="3376613" y="3843338"/>
            <a:ext cx="1047750" cy="174625"/>
          </a:xfrm>
          <a:prstGeom prst="ellipse">
            <a:avLst/>
          </a:prstGeom>
          <a:gradFill rotWithShape="1">
            <a:gsLst>
              <a:gs pos="0">
                <a:srgbClr val="FFFFFF"/>
              </a:gs>
              <a:gs pos="100000">
                <a:schemeClr val="hlink"/>
              </a:gs>
            </a:gsLst>
            <a:lin ang="5400000" scaled="1"/>
          </a:gradFill>
          <a:ln w="31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5551" name="Line 31"/>
          <p:cNvSpPr>
            <a:spLocks noChangeShapeType="1"/>
          </p:cNvSpPr>
          <p:nvPr/>
        </p:nvSpPr>
        <p:spPr bwMode="auto">
          <a:xfrm flipH="1">
            <a:off x="2779713" y="3259138"/>
            <a:ext cx="485775" cy="10969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i="0" dirty="0">
              <a:latin typeface="Arial"/>
              <a:cs typeface="Arial"/>
            </a:endParaRPr>
          </a:p>
        </p:txBody>
      </p:sp>
      <p:sp>
        <p:nvSpPr>
          <p:cNvPr id="235552" name="Line 32"/>
          <p:cNvSpPr>
            <a:spLocks noChangeShapeType="1"/>
          </p:cNvSpPr>
          <p:nvPr/>
        </p:nvSpPr>
        <p:spPr bwMode="auto">
          <a:xfrm flipH="1" flipV="1">
            <a:off x="2543175" y="4346575"/>
            <a:ext cx="247650" cy="95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i="0" dirty="0">
              <a:latin typeface="Arial"/>
              <a:cs typeface="Arial"/>
            </a:endParaRPr>
          </a:p>
        </p:txBody>
      </p:sp>
      <p:sp>
        <p:nvSpPr>
          <p:cNvPr id="235553" name="Line 33"/>
          <p:cNvSpPr>
            <a:spLocks noChangeShapeType="1"/>
          </p:cNvSpPr>
          <p:nvPr/>
        </p:nvSpPr>
        <p:spPr bwMode="auto">
          <a:xfrm flipH="1">
            <a:off x="2905125" y="3249613"/>
            <a:ext cx="3714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i="0" dirty="0">
              <a:latin typeface="Arial"/>
              <a:cs typeface="Arial"/>
            </a:endParaRPr>
          </a:p>
        </p:txBody>
      </p:sp>
      <p:sp>
        <p:nvSpPr>
          <p:cNvPr id="235554" name="Line 34"/>
          <p:cNvSpPr>
            <a:spLocks noChangeShapeType="1"/>
          </p:cNvSpPr>
          <p:nvPr/>
        </p:nvSpPr>
        <p:spPr bwMode="auto">
          <a:xfrm flipH="1">
            <a:off x="6516688" y="3200400"/>
            <a:ext cx="485775" cy="109696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i="0" dirty="0">
              <a:latin typeface="Arial"/>
              <a:cs typeface="Arial"/>
            </a:endParaRPr>
          </a:p>
        </p:txBody>
      </p:sp>
      <p:sp>
        <p:nvSpPr>
          <p:cNvPr id="235555" name="Line 35"/>
          <p:cNvSpPr>
            <a:spLocks noChangeShapeType="1"/>
          </p:cNvSpPr>
          <p:nvPr/>
        </p:nvSpPr>
        <p:spPr bwMode="auto">
          <a:xfrm flipH="1">
            <a:off x="6529388" y="4294188"/>
            <a:ext cx="37306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i="0" dirty="0">
              <a:latin typeface="Arial"/>
              <a:cs typeface="Arial"/>
            </a:endParaRPr>
          </a:p>
        </p:txBody>
      </p:sp>
      <p:sp>
        <p:nvSpPr>
          <p:cNvPr id="235556" name="Line 36"/>
          <p:cNvSpPr>
            <a:spLocks noChangeShapeType="1"/>
          </p:cNvSpPr>
          <p:nvPr/>
        </p:nvSpPr>
        <p:spPr bwMode="auto">
          <a:xfrm flipH="1" flipV="1">
            <a:off x="7002463" y="3200400"/>
            <a:ext cx="26035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i="0" dirty="0">
              <a:latin typeface="Arial"/>
              <a:cs typeface="Arial"/>
            </a:endParaRPr>
          </a:p>
        </p:txBody>
      </p:sp>
      <p:grpSp>
        <p:nvGrpSpPr>
          <p:cNvPr id="155668" name="Group 37"/>
          <p:cNvGrpSpPr>
            <a:grpSpLocks/>
          </p:cNvGrpSpPr>
          <p:nvPr/>
        </p:nvGrpSpPr>
        <p:grpSpPr bwMode="auto">
          <a:xfrm>
            <a:off x="5332413" y="3638550"/>
            <a:ext cx="1001712" cy="290513"/>
            <a:chOff x="3600" y="219"/>
            <a:chExt cx="360" cy="175"/>
          </a:xfrm>
        </p:grpSpPr>
        <p:sp>
          <p:nvSpPr>
            <p:cNvPr id="235558" name="Oval 3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5559" name="Line 39"/>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5560" name="Line 40"/>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5561" name="Rectangle 41"/>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dirty="0">
                <a:latin typeface="Arial"/>
                <a:cs typeface="Arial"/>
              </a:endParaRPr>
            </a:p>
          </p:txBody>
        </p:sp>
        <p:sp>
          <p:nvSpPr>
            <p:cNvPr id="235562" name="Oval 4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nvGrpSpPr>
            <p:cNvPr id="155732" name="Group 43"/>
            <p:cNvGrpSpPr>
              <a:grpSpLocks/>
            </p:cNvGrpSpPr>
            <p:nvPr/>
          </p:nvGrpSpPr>
          <p:grpSpPr bwMode="auto">
            <a:xfrm>
              <a:off x="3686" y="244"/>
              <a:ext cx="177" cy="66"/>
              <a:chOff x="2848" y="848"/>
              <a:chExt cx="140" cy="98"/>
            </a:xfrm>
          </p:grpSpPr>
          <p:sp>
            <p:nvSpPr>
              <p:cNvPr id="235564" name="Line 44"/>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5565" name="Line 45"/>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5566" name="Line 46"/>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155733" name="Group 47"/>
            <p:cNvGrpSpPr>
              <a:grpSpLocks/>
            </p:cNvGrpSpPr>
            <p:nvPr/>
          </p:nvGrpSpPr>
          <p:grpSpPr bwMode="auto">
            <a:xfrm flipV="1">
              <a:off x="3686" y="243"/>
              <a:ext cx="177" cy="66"/>
              <a:chOff x="2848" y="848"/>
              <a:chExt cx="140" cy="98"/>
            </a:xfrm>
          </p:grpSpPr>
          <p:sp>
            <p:nvSpPr>
              <p:cNvPr id="235568" name="Line 48"/>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5569" name="Line 4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5570" name="Line 50"/>
              <p:cNvSpPr>
                <a:spLocks noChangeShapeType="1"/>
              </p:cNvSpPr>
              <p:nvPr/>
            </p:nvSpPr>
            <p:spPr bwMode="auto">
              <a:xfrm>
                <a:off x="2894" y="850"/>
                <a:ext cx="52" cy="9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sp>
        <p:nvSpPr>
          <p:cNvPr id="235571" name="Text Box 51"/>
          <p:cNvSpPr txBox="1">
            <a:spLocks noChangeArrowheads="1"/>
          </p:cNvSpPr>
          <p:nvPr/>
        </p:nvSpPr>
        <p:spPr bwMode="auto">
          <a:xfrm>
            <a:off x="3676650" y="3043238"/>
            <a:ext cx="512763"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i="0" dirty="0">
                <a:latin typeface="Arial"/>
                <a:cs typeface="Arial"/>
              </a:rPr>
              <a:t>R1</a:t>
            </a:r>
          </a:p>
        </p:txBody>
      </p:sp>
      <p:sp>
        <p:nvSpPr>
          <p:cNvPr id="235572" name="Text Box 52"/>
          <p:cNvSpPr txBox="1">
            <a:spLocks noChangeArrowheads="1"/>
          </p:cNvSpPr>
          <p:nvPr/>
        </p:nvSpPr>
        <p:spPr bwMode="auto">
          <a:xfrm>
            <a:off x="5673725" y="3244850"/>
            <a:ext cx="512763"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i="0" dirty="0">
                <a:latin typeface="Arial"/>
                <a:cs typeface="Arial"/>
              </a:rPr>
              <a:t>R2</a:t>
            </a:r>
          </a:p>
        </p:txBody>
      </p:sp>
      <p:sp>
        <p:nvSpPr>
          <p:cNvPr id="235573" name="Freeform 53"/>
          <p:cNvSpPr>
            <a:spLocks/>
          </p:cNvSpPr>
          <p:nvPr/>
        </p:nvSpPr>
        <p:spPr bwMode="auto">
          <a:xfrm>
            <a:off x="2960688" y="3084513"/>
            <a:ext cx="4235450" cy="646112"/>
          </a:xfrm>
          <a:custGeom>
            <a:avLst/>
            <a:gdLst>
              <a:gd name="T0" fmla="*/ 0 w 3323"/>
              <a:gd name="T1" fmla="*/ 71 h 585"/>
              <a:gd name="T2" fmla="*/ 346 w 3323"/>
              <a:gd name="T3" fmla="*/ 71 h 585"/>
              <a:gd name="T4" fmla="*/ 133 w 3323"/>
              <a:gd name="T5" fmla="*/ 567 h 585"/>
              <a:gd name="T6" fmla="*/ 2844 w 3323"/>
              <a:gd name="T7" fmla="*/ 585 h 585"/>
              <a:gd name="T8" fmla="*/ 3101 w 3323"/>
              <a:gd name="T9" fmla="*/ 0 h 585"/>
              <a:gd name="T10" fmla="*/ 3323 w 3323"/>
              <a:gd name="T11" fmla="*/ 0 h 585"/>
            </a:gdLst>
            <a:ahLst/>
            <a:cxnLst>
              <a:cxn ang="0">
                <a:pos x="T0" y="T1"/>
              </a:cxn>
              <a:cxn ang="0">
                <a:pos x="T2" y="T3"/>
              </a:cxn>
              <a:cxn ang="0">
                <a:pos x="T4" y="T5"/>
              </a:cxn>
              <a:cxn ang="0">
                <a:pos x="T6" y="T7"/>
              </a:cxn>
              <a:cxn ang="0">
                <a:pos x="T8" y="T9"/>
              </a:cxn>
              <a:cxn ang="0">
                <a:pos x="T10" y="T11"/>
              </a:cxn>
            </a:cxnLst>
            <a:rect l="0" t="0" r="r" b="b"/>
            <a:pathLst>
              <a:path w="3323" h="585">
                <a:moveTo>
                  <a:pt x="0" y="71"/>
                </a:moveTo>
                <a:lnTo>
                  <a:pt x="346" y="71"/>
                </a:lnTo>
                <a:lnTo>
                  <a:pt x="133" y="567"/>
                </a:lnTo>
                <a:lnTo>
                  <a:pt x="2844" y="585"/>
                </a:lnTo>
                <a:lnTo>
                  <a:pt x="3101" y="0"/>
                </a:lnTo>
                <a:lnTo>
                  <a:pt x="3323" y="0"/>
                </a:lnTo>
              </a:path>
            </a:pathLst>
          </a:custGeom>
          <a:noFill/>
          <a:ln w="57150" cap="flat" cmpd="sng">
            <a:solidFill>
              <a:schemeClr val="accent2"/>
            </a:solidFill>
            <a:prstDash val="solid"/>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lstStyle/>
          <a:p>
            <a:pPr>
              <a:defRPr/>
            </a:pPr>
            <a:endParaRPr lang="en-US" i="0" dirty="0">
              <a:latin typeface="Arial"/>
              <a:cs typeface="Arial"/>
            </a:endParaRPr>
          </a:p>
        </p:txBody>
      </p:sp>
      <p:sp>
        <p:nvSpPr>
          <p:cNvPr id="235574" name="Freeform 54"/>
          <p:cNvSpPr>
            <a:spLocks/>
          </p:cNvSpPr>
          <p:nvPr/>
        </p:nvSpPr>
        <p:spPr bwMode="auto">
          <a:xfrm>
            <a:off x="2711450" y="3857625"/>
            <a:ext cx="4078288" cy="557213"/>
          </a:xfrm>
          <a:custGeom>
            <a:avLst/>
            <a:gdLst>
              <a:gd name="T0" fmla="*/ 0 w 3199"/>
              <a:gd name="T1" fmla="*/ 505 h 505"/>
              <a:gd name="T2" fmla="*/ 97 w 3199"/>
              <a:gd name="T3" fmla="*/ 496 h 505"/>
              <a:gd name="T4" fmla="*/ 284 w 3199"/>
              <a:gd name="T5" fmla="*/ 0 h 505"/>
              <a:gd name="T6" fmla="*/ 3048 w 3199"/>
              <a:gd name="T7" fmla="*/ 0 h 505"/>
              <a:gd name="T8" fmla="*/ 2862 w 3199"/>
              <a:gd name="T9" fmla="*/ 461 h 505"/>
              <a:gd name="T10" fmla="*/ 3199 w 3199"/>
              <a:gd name="T11" fmla="*/ 461 h 505"/>
            </a:gdLst>
            <a:ahLst/>
            <a:cxnLst>
              <a:cxn ang="0">
                <a:pos x="T0" y="T1"/>
              </a:cxn>
              <a:cxn ang="0">
                <a:pos x="T2" y="T3"/>
              </a:cxn>
              <a:cxn ang="0">
                <a:pos x="T4" y="T5"/>
              </a:cxn>
              <a:cxn ang="0">
                <a:pos x="T6" y="T7"/>
              </a:cxn>
              <a:cxn ang="0">
                <a:pos x="T8" y="T9"/>
              </a:cxn>
              <a:cxn ang="0">
                <a:pos x="T10" y="T11"/>
              </a:cxn>
            </a:cxnLst>
            <a:rect l="0" t="0" r="r" b="b"/>
            <a:pathLst>
              <a:path w="3199" h="505">
                <a:moveTo>
                  <a:pt x="0" y="505"/>
                </a:moveTo>
                <a:lnTo>
                  <a:pt x="97" y="496"/>
                </a:lnTo>
                <a:lnTo>
                  <a:pt x="284" y="0"/>
                </a:lnTo>
                <a:lnTo>
                  <a:pt x="3048" y="0"/>
                </a:lnTo>
                <a:lnTo>
                  <a:pt x="2862" y="461"/>
                </a:lnTo>
                <a:lnTo>
                  <a:pt x="3199" y="461"/>
                </a:lnTo>
              </a:path>
            </a:pathLst>
          </a:custGeom>
          <a:noFill/>
          <a:ln w="57150" cap="flat" cmpd="sng">
            <a:solidFill>
              <a:srgbClr val="FF0000"/>
            </a:solidFill>
            <a:prstDash val="solid"/>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lstStyle/>
          <a:p>
            <a:pPr>
              <a:defRPr/>
            </a:pPr>
            <a:endParaRPr lang="en-US" i="0" dirty="0">
              <a:latin typeface="Arial"/>
              <a:cs typeface="Arial"/>
            </a:endParaRPr>
          </a:p>
        </p:txBody>
      </p:sp>
      <p:graphicFrame>
        <p:nvGraphicFramePr>
          <p:cNvPr id="155673" name="Object 56"/>
          <p:cNvGraphicFramePr>
            <a:graphicFrameLocks noChangeAspect="1"/>
          </p:cNvGraphicFramePr>
          <p:nvPr/>
        </p:nvGraphicFramePr>
        <p:xfrm>
          <a:off x="2314575" y="2943225"/>
          <a:ext cx="681038" cy="449263"/>
        </p:xfrm>
        <a:graphic>
          <a:graphicData uri="http://schemas.openxmlformats.org/presentationml/2006/ole">
            <mc:AlternateContent xmlns:mc="http://schemas.openxmlformats.org/markup-compatibility/2006">
              <mc:Choice xmlns:v="urn:schemas-microsoft-com:vml" Requires="v">
                <p:oleObj spid="_x0000_s654367" name="Clip" r:id="rId4" imgW="682368" imgH="480541" progId="MS_ClipArt_Gallery.2">
                  <p:embed/>
                </p:oleObj>
              </mc:Choice>
              <mc:Fallback>
                <p:oleObj name="Clip" r:id="rId4" imgW="682368" imgH="480541"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4575" y="2943225"/>
                        <a:ext cx="681038" cy="4492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55674" name="Object 57"/>
          <p:cNvGraphicFramePr>
            <a:graphicFrameLocks noChangeAspect="1"/>
          </p:cNvGraphicFramePr>
          <p:nvPr/>
        </p:nvGraphicFramePr>
        <p:xfrm>
          <a:off x="7164388" y="2913063"/>
          <a:ext cx="681037" cy="449262"/>
        </p:xfrm>
        <a:graphic>
          <a:graphicData uri="http://schemas.openxmlformats.org/presentationml/2006/ole">
            <mc:AlternateContent xmlns:mc="http://schemas.openxmlformats.org/markup-compatibility/2006">
              <mc:Choice xmlns:v="urn:schemas-microsoft-com:vml" Requires="v">
                <p:oleObj spid="_x0000_s654368" name="Clip" r:id="rId6" imgW="682368" imgH="480541" progId="MS_ClipArt_Gallery.2">
                  <p:embed/>
                </p:oleObj>
              </mc:Choice>
              <mc:Fallback>
                <p:oleObj name="Clip" r:id="rId6" imgW="682368" imgH="480541"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4388" y="2913063"/>
                        <a:ext cx="681037" cy="4492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35578" name="Oval 58"/>
          <p:cNvSpPr>
            <a:spLocks noChangeArrowheads="1"/>
          </p:cNvSpPr>
          <p:nvPr/>
        </p:nvSpPr>
        <p:spPr bwMode="auto">
          <a:xfrm>
            <a:off x="3055938" y="3171825"/>
            <a:ext cx="436562" cy="365125"/>
          </a:xfrm>
          <a:prstGeom prst="ellipse">
            <a:avLst/>
          </a:prstGeom>
          <a:solidFill>
            <a:srgbClr val="FFFF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5579" name="Oval 59"/>
          <p:cNvSpPr>
            <a:spLocks noChangeArrowheads="1"/>
          </p:cNvSpPr>
          <p:nvPr/>
        </p:nvSpPr>
        <p:spPr bwMode="auto">
          <a:xfrm>
            <a:off x="2743200" y="3900488"/>
            <a:ext cx="436563" cy="365125"/>
          </a:xfrm>
          <a:prstGeom prst="ellipse">
            <a:avLst/>
          </a:prstGeom>
          <a:solidFill>
            <a:srgbClr val="FFFF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5580" name="Text Box 60"/>
          <p:cNvSpPr txBox="1">
            <a:spLocks noChangeArrowheads="1"/>
          </p:cNvSpPr>
          <p:nvPr/>
        </p:nvSpPr>
        <p:spPr bwMode="auto">
          <a:xfrm>
            <a:off x="4075113" y="3962400"/>
            <a:ext cx="1574800"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i="0" dirty="0">
                <a:latin typeface="Arial"/>
                <a:cs typeface="Arial"/>
              </a:rPr>
              <a:t>1.5 Mbps link</a:t>
            </a:r>
          </a:p>
        </p:txBody>
      </p:sp>
      <p:sp>
        <p:nvSpPr>
          <p:cNvPr id="235581" name="Text Box 61"/>
          <p:cNvSpPr txBox="1">
            <a:spLocks noChangeArrowheads="1"/>
          </p:cNvSpPr>
          <p:nvPr/>
        </p:nvSpPr>
        <p:spPr bwMode="auto">
          <a:xfrm>
            <a:off x="1427163" y="2792413"/>
            <a:ext cx="933450" cy="646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i="0" dirty="0">
                <a:latin typeface="Arial"/>
                <a:cs typeface="Arial"/>
              </a:rPr>
              <a:t>1 Mbps </a:t>
            </a:r>
          </a:p>
          <a:p>
            <a:pPr>
              <a:defRPr/>
            </a:pPr>
            <a:r>
              <a:rPr lang="en-US" i="0" dirty="0">
                <a:latin typeface="Arial"/>
                <a:cs typeface="Arial"/>
              </a:rPr>
              <a:t>phone</a:t>
            </a:r>
          </a:p>
        </p:txBody>
      </p:sp>
      <p:sp>
        <p:nvSpPr>
          <p:cNvPr id="235548" name="Rectangle 28"/>
          <p:cNvSpPr>
            <a:spLocks noChangeArrowheads="1"/>
          </p:cNvSpPr>
          <p:nvPr/>
        </p:nvSpPr>
        <p:spPr bwMode="auto">
          <a:xfrm>
            <a:off x="4006850" y="3789363"/>
            <a:ext cx="193675" cy="136525"/>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5549" name="Rectangle 29"/>
          <p:cNvSpPr>
            <a:spLocks noChangeArrowheads="1"/>
          </p:cNvSpPr>
          <p:nvPr/>
        </p:nvSpPr>
        <p:spPr bwMode="auto">
          <a:xfrm>
            <a:off x="3813175" y="3789363"/>
            <a:ext cx="193675" cy="136525"/>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5590" name="Rectangle 70"/>
          <p:cNvSpPr>
            <a:spLocks noChangeArrowheads="1"/>
          </p:cNvSpPr>
          <p:nvPr/>
        </p:nvSpPr>
        <p:spPr bwMode="auto">
          <a:xfrm>
            <a:off x="4006850" y="3635375"/>
            <a:ext cx="193675" cy="1365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5591" name="Rectangle 71"/>
          <p:cNvSpPr>
            <a:spLocks noChangeArrowheads="1"/>
          </p:cNvSpPr>
          <p:nvPr/>
        </p:nvSpPr>
        <p:spPr bwMode="auto">
          <a:xfrm>
            <a:off x="3813175" y="3635375"/>
            <a:ext cx="193675" cy="1365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35592" name="Text Box 72"/>
          <p:cNvSpPr txBox="1">
            <a:spLocks noChangeArrowheads="1"/>
          </p:cNvSpPr>
          <p:nvPr/>
        </p:nvSpPr>
        <p:spPr bwMode="auto">
          <a:xfrm>
            <a:off x="4386263" y="2746375"/>
            <a:ext cx="2117725"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i="0" dirty="0">
                <a:solidFill>
                  <a:srgbClr val="000099"/>
                </a:solidFill>
                <a:latin typeface="Arial"/>
                <a:cs typeface="Arial"/>
              </a:rPr>
              <a:t>1 Mbps logical link</a:t>
            </a:r>
          </a:p>
        </p:txBody>
      </p:sp>
      <p:sp>
        <p:nvSpPr>
          <p:cNvPr id="235593" name="Line 73"/>
          <p:cNvSpPr>
            <a:spLocks noChangeShapeType="1"/>
          </p:cNvSpPr>
          <p:nvPr/>
        </p:nvSpPr>
        <p:spPr bwMode="auto">
          <a:xfrm flipH="1">
            <a:off x="4116388" y="2973388"/>
            <a:ext cx="330200" cy="7016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i="0" dirty="0">
              <a:latin typeface="Arial"/>
              <a:cs typeface="Arial"/>
            </a:endParaRPr>
          </a:p>
        </p:txBody>
      </p:sp>
      <p:sp>
        <p:nvSpPr>
          <p:cNvPr id="235594" name="Text Box 74"/>
          <p:cNvSpPr txBox="1">
            <a:spLocks noChangeArrowheads="1"/>
          </p:cNvSpPr>
          <p:nvPr/>
        </p:nvSpPr>
        <p:spPr bwMode="auto">
          <a:xfrm>
            <a:off x="3127375" y="4587875"/>
            <a:ext cx="2352675"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i="0" dirty="0">
                <a:solidFill>
                  <a:srgbClr val="FF0000"/>
                </a:solidFill>
                <a:latin typeface="Arial"/>
                <a:cs typeface="Arial"/>
              </a:rPr>
              <a:t>0.5 Mbps logical link</a:t>
            </a:r>
          </a:p>
        </p:txBody>
      </p:sp>
      <p:sp>
        <p:nvSpPr>
          <p:cNvPr id="235595" name="Line 75"/>
          <p:cNvSpPr>
            <a:spLocks noChangeShapeType="1"/>
          </p:cNvSpPr>
          <p:nvPr/>
        </p:nvSpPr>
        <p:spPr bwMode="auto">
          <a:xfrm flipH="1">
            <a:off x="3849688" y="3940175"/>
            <a:ext cx="266700" cy="6635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i="0" dirty="0">
              <a:latin typeface="Arial"/>
              <a:cs typeface="Arial"/>
            </a:endParaRPr>
          </a:p>
        </p:txBody>
      </p:sp>
      <p:sp>
        <p:nvSpPr>
          <p:cNvPr id="65" name="Rectangle 2"/>
          <p:cNvSpPr>
            <a:spLocks noGrp="1" noChangeArrowheads="1"/>
          </p:cNvSpPr>
          <p:nvPr>
            <p:ph type="title"/>
          </p:nvPr>
        </p:nvSpPr>
        <p:spPr>
          <a:xfrm>
            <a:off x="533400" y="-14288"/>
            <a:ext cx="8428038" cy="1143001"/>
          </a:xfrm>
        </p:spPr>
        <p:txBody>
          <a:bodyPr/>
          <a:lstStyle/>
          <a:p>
            <a:pPr>
              <a:defRPr/>
            </a:pPr>
            <a:r>
              <a:rPr lang="en-US" sz="4000" dirty="0"/>
              <a:t>Principles for QOS guarantees (more)</a:t>
            </a:r>
          </a:p>
        </p:txBody>
      </p:sp>
      <p:pic>
        <p:nvPicPr>
          <p:cNvPr id="155690" name="Picture 6" descr="underline_bas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2613" y="806450"/>
            <a:ext cx="8228012" cy="173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55691" name="Group 542"/>
          <p:cNvGrpSpPr>
            <a:grpSpLocks/>
          </p:cNvGrpSpPr>
          <p:nvPr/>
        </p:nvGrpSpPr>
        <p:grpSpPr bwMode="auto">
          <a:xfrm>
            <a:off x="1641475" y="3938588"/>
            <a:ext cx="985838" cy="895350"/>
            <a:chOff x="-44" y="1473"/>
            <a:chExt cx="981" cy="1105"/>
          </a:xfrm>
        </p:grpSpPr>
        <p:pic>
          <p:nvPicPr>
            <p:cNvPr id="155725" name="Picture 529" descr="desktop_computer_stylized_medium"/>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5726" name="Freeform 53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55692" name="Group 249"/>
          <p:cNvGrpSpPr>
            <a:grpSpLocks/>
          </p:cNvGrpSpPr>
          <p:nvPr/>
        </p:nvGrpSpPr>
        <p:grpSpPr bwMode="auto">
          <a:xfrm>
            <a:off x="6759575" y="4033838"/>
            <a:ext cx="363538" cy="687387"/>
            <a:chOff x="4140" y="429"/>
            <a:chExt cx="1425" cy="2396"/>
          </a:xfrm>
        </p:grpSpPr>
        <p:sp>
          <p:nvSpPr>
            <p:cNvPr id="155693" name="Freeform 250"/>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2" name="Rectangle 251"/>
            <p:cNvSpPr>
              <a:spLocks noChangeArrowheads="1"/>
            </p:cNvSpPr>
            <p:nvPr/>
          </p:nvSpPr>
          <p:spPr bwMode="auto">
            <a:xfrm>
              <a:off x="4202" y="429"/>
              <a:ext cx="1052"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155695" name="Freeform 252"/>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55696" name="Freeform 253"/>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5" name="Rectangle 254"/>
            <p:cNvSpPr>
              <a:spLocks noChangeArrowheads="1"/>
            </p:cNvSpPr>
            <p:nvPr/>
          </p:nvSpPr>
          <p:spPr bwMode="auto">
            <a:xfrm>
              <a:off x="4215" y="695"/>
              <a:ext cx="591"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nvGrpSpPr>
            <p:cNvPr id="155698" name="Group 255"/>
            <p:cNvGrpSpPr>
              <a:grpSpLocks/>
            </p:cNvGrpSpPr>
            <p:nvPr/>
          </p:nvGrpSpPr>
          <p:grpSpPr bwMode="auto">
            <a:xfrm>
              <a:off x="4749" y="668"/>
              <a:ext cx="581" cy="145"/>
              <a:chOff x="614" y="2568"/>
              <a:chExt cx="725" cy="139"/>
            </a:xfrm>
          </p:grpSpPr>
          <p:sp>
            <p:nvSpPr>
              <p:cNvPr id="101" name="AutoShape 256"/>
              <p:cNvSpPr>
                <a:spLocks noChangeArrowheads="1"/>
              </p:cNvSpPr>
              <p:nvPr/>
            </p:nvSpPr>
            <p:spPr bwMode="auto">
              <a:xfrm>
                <a:off x="615" y="2567"/>
                <a:ext cx="722"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102" name="AutoShape 257"/>
              <p:cNvSpPr>
                <a:spLocks noChangeArrowheads="1"/>
              </p:cNvSpPr>
              <p:nvPr/>
            </p:nvSpPr>
            <p:spPr bwMode="auto">
              <a:xfrm>
                <a:off x="631" y="2583"/>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77" name="Rectangle 258"/>
            <p:cNvSpPr>
              <a:spLocks noChangeArrowheads="1"/>
            </p:cNvSpPr>
            <p:nvPr/>
          </p:nvSpPr>
          <p:spPr bwMode="auto">
            <a:xfrm>
              <a:off x="4227" y="1021"/>
              <a:ext cx="591"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nvGrpSpPr>
            <p:cNvPr id="155700" name="Group 259"/>
            <p:cNvGrpSpPr>
              <a:grpSpLocks/>
            </p:cNvGrpSpPr>
            <p:nvPr/>
          </p:nvGrpSpPr>
          <p:grpSpPr bwMode="auto">
            <a:xfrm>
              <a:off x="4747" y="994"/>
              <a:ext cx="581" cy="134"/>
              <a:chOff x="614" y="2568"/>
              <a:chExt cx="725" cy="139"/>
            </a:xfrm>
          </p:grpSpPr>
          <p:sp>
            <p:nvSpPr>
              <p:cNvPr id="99" name="AutoShape 260"/>
              <p:cNvSpPr>
                <a:spLocks noChangeArrowheads="1"/>
              </p:cNvSpPr>
              <p:nvPr/>
            </p:nvSpPr>
            <p:spPr bwMode="auto">
              <a:xfrm>
                <a:off x="618" y="2567"/>
                <a:ext cx="722"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100" name="AutoShape 261"/>
              <p:cNvSpPr>
                <a:spLocks noChangeArrowheads="1"/>
              </p:cNvSpPr>
              <p:nvPr/>
            </p:nvSpPr>
            <p:spPr bwMode="auto">
              <a:xfrm>
                <a:off x="633" y="2585"/>
                <a:ext cx="691"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79" name="Rectangle 262"/>
            <p:cNvSpPr>
              <a:spLocks noChangeArrowheads="1"/>
            </p:cNvSpPr>
            <p:nvPr/>
          </p:nvSpPr>
          <p:spPr bwMode="auto">
            <a:xfrm>
              <a:off x="4215" y="1359"/>
              <a:ext cx="597"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80" name="Rectangle 263"/>
            <p:cNvSpPr>
              <a:spLocks noChangeArrowheads="1"/>
            </p:cNvSpPr>
            <p:nvPr/>
          </p:nvSpPr>
          <p:spPr bwMode="auto">
            <a:xfrm>
              <a:off x="4227" y="1657"/>
              <a:ext cx="597"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nvGrpSpPr>
            <p:cNvPr id="155703" name="Group 264"/>
            <p:cNvGrpSpPr>
              <a:grpSpLocks/>
            </p:cNvGrpSpPr>
            <p:nvPr/>
          </p:nvGrpSpPr>
          <p:grpSpPr bwMode="auto">
            <a:xfrm>
              <a:off x="4735" y="1627"/>
              <a:ext cx="582" cy="151"/>
              <a:chOff x="614" y="2568"/>
              <a:chExt cx="725" cy="139"/>
            </a:xfrm>
          </p:grpSpPr>
          <p:sp>
            <p:nvSpPr>
              <p:cNvPr id="97" name="AutoShape 265"/>
              <p:cNvSpPr>
                <a:spLocks noChangeArrowheads="1"/>
              </p:cNvSpPr>
              <p:nvPr/>
            </p:nvSpPr>
            <p:spPr bwMode="auto">
              <a:xfrm>
                <a:off x="617" y="2571"/>
                <a:ext cx="713"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98" name="AutoShape 266"/>
              <p:cNvSpPr>
                <a:spLocks noChangeArrowheads="1"/>
              </p:cNvSpPr>
              <p:nvPr/>
            </p:nvSpPr>
            <p:spPr bwMode="auto">
              <a:xfrm>
                <a:off x="632" y="2586"/>
                <a:ext cx="682"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155704" name="Freeform 267"/>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155705" name="Group 268"/>
            <p:cNvGrpSpPr>
              <a:grpSpLocks/>
            </p:cNvGrpSpPr>
            <p:nvPr/>
          </p:nvGrpSpPr>
          <p:grpSpPr bwMode="auto">
            <a:xfrm>
              <a:off x="4739" y="1327"/>
              <a:ext cx="582" cy="139"/>
              <a:chOff x="614" y="2568"/>
              <a:chExt cx="725" cy="139"/>
            </a:xfrm>
          </p:grpSpPr>
          <p:sp>
            <p:nvSpPr>
              <p:cNvPr id="95" name="AutoShape 269"/>
              <p:cNvSpPr>
                <a:spLocks noChangeArrowheads="1"/>
              </p:cNvSpPr>
              <p:nvPr/>
            </p:nvSpPr>
            <p:spPr bwMode="auto">
              <a:xfrm>
                <a:off x="612" y="2566"/>
                <a:ext cx="729"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96" name="AutoShape 270"/>
              <p:cNvSpPr>
                <a:spLocks noChangeArrowheads="1"/>
              </p:cNvSpPr>
              <p:nvPr/>
            </p:nvSpPr>
            <p:spPr bwMode="auto">
              <a:xfrm>
                <a:off x="627" y="2583"/>
                <a:ext cx="698"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84" name="Rectangle 271"/>
            <p:cNvSpPr>
              <a:spLocks noChangeArrowheads="1"/>
            </p:cNvSpPr>
            <p:nvPr/>
          </p:nvSpPr>
          <p:spPr bwMode="auto">
            <a:xfrm>
              <a:off x="5248"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155707" name="Freeform 272"/>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55708" name="Freeform 273"/>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7" name="Oval 274"/>
            <p:cNvSpPr>
              <a:spLocks noChangeArrowheads="1"/>
            </p:cNvSpPr>
            <p:nvPr/>
          </p:nvSpPr>
          <p:spPr bwMode="auto">
            <a:xfrm>
              <a:off x="5515" y="2615"/>
              <a:ext cx="50" cy="94"/>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155710" name="Freeform 275"/>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9" name="AutoShape 276"/>
            <p:cNvSpPr>
              <a:spLocks noChangeArrowheads="1"/>
            </p:cNvSpPr>
            <p:nvPr/>
          </p:nvSpPr>
          <p:spPr bwMode="auto">
            <a:xfrm>
              <a:off x="4140" y="2681"/>
              <a:ext cx="1201"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90" name="AutoShape 277"/>
            <p:cNvSpPr>
              <a:spLocks noChangeArrowheads="1"/>
            </p:cNvSpPr>
            <p:nvPr/>
          </p:nvSpPr>
          <p:spPr bwMode="auto">
            <a:xfrm>
              <a:off x="4202" y="2709"/>
              <a:ext cx="1077"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91" name="Oval 278"/>
            <p:cNvSpPr>
              <a:spLocks noChangeArrowheads="1"/>
            </p:cNvSpPr>
            <p:nvPr/>
          </p:nvSpPr>
          <p:spPr bwMode="auto">
            <a:xfrm>
              <a:off x="4308" y="2382"/>
              <a:ext cx="162"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92" name="Oval 279"/>
            <p:cNvSpPr>
              <a:spLocks noChangeArrowheads="1"/>
            </p:cNvSpPr>
            <p:nvPr/>
          </p:nvSpPr>
          <p:spPr bwMode="auto">
            <a:xfrm>
              <a:off x="4488" y="2382"/>
              <a:ext cx="156" cy="144"/>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i="0" dirty="0">
                <a:solidFill>
                  <a:srgbClr val="FF0000"/>
                </a:solidFill>
                <a:latin typeface="Arial"/>
                <a:cs typeface="Arial"/>
              </a:endParaRPr>
            </a:p>
          </p:txBody>
        </p:sp>
        <p:sp>
          <p:nvSpPr>
            <p:cNvPr id="93" name="Oval 280"/>
            <p:cNvSpPr>
              <a:spLocks noChangeArrowheads="1"/>
            </p:cNvSpPr>
            <p:nvPr/>
          </p:nvSpPr>
          <p:spPr bwMode="auto">
            <a:xfrm>
              <a:off x="4663" y="2382"/>
              <a:ext cx="156" cy="13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94" name="Rectangle 281"/>
            <p:cNvSpPr>
              <a:spLocks noChangeArrowheads="1"/>
            </p:cNvSpPr>
            <p:nvPr/>
          </p:nvSpPr>
          <p:spPr bwMode="auto">
            <a:xfrm>
              <a:off x="5061" y="1835"/>
              <a:ext cx="87" cy="764"/>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103"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63</a:t>
            </a:fld>
            <a:endParaRPr lang="en-US" sz="1200" dirty="0">
              <a:latin typeface="Tahoma" charset="0"/>
            </a:endParaRPr>
          </a:p>
        </p:txBody>
      </p:sp>
      <p:sp>
        <p:nvSpPr>
          <p:cNvPr id="104"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20188547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533400" y="-14288"/>
            <a:ext cx="7772400" cy="1143001"/>
          </a:xfrm>
        </p:spPr>
        <p:txBody>
          <a:bodyPr/>
          <a:lstStyle/>
          <a:p>
            <a:pPr>
              <a:defRPr/>
            </a:pPr>
            <a:r>
              <a:rPr lang="en-US" sz="4000" dirty="0"/>
              <a:t>Scheduling and policing mechanisms</a:t>
            </a:r>
          </a:p>
        </p:txBody>
      </p:sp>
      <p:sp>
        <p:nvSpPr>
          <p:cNvPr id="238595" name="Rectangle 3"/>
          <p:cNvSpPr>
            <a:spLocks noGrp="1" noChangeArrowheads="1"/>
          </p:cNvSpPr>
          <p:nvPr>
            <p:ph type="body" idx="1"/>
          </p:nvPr>
        </p:nvSpPr>
        <p:spPr>
          <a:xfrm>
            <a:off x="533400" y="1339850"/>
            <a:ext cx="8262938" cy="3582988"/>
          </a:xfrm>
        </p:spPr>
        <p:txBody>
          <a:bodyPr/>
          <a:lstStyle/>
          <a:p>
            <a:pPr>
              <a:defRPr/>
            </a:pPr>
            <a:r>
              <a:rPr lang="en-US" i="1" dirty="0">
                <a:solidFill>
                  <a:srgbClr val="CC0000"/>
                </a:solidFill>
              </a:rPr>
              <a:t>packet scheduling: </a:t>
            </a:r>
            <a:r>
              <a:rPr lang="en-US" dirty="0"/>
              <a:t>choose next queued packet to send on outgoing link</a:t>
            </a:r>
          </a:p>
          <a:p>
            <a:pPr>
              <a:defRPr/>
            </a:pPr>
            <a:endParaRPr lang="en-US" dirty="0"/>
          </a:p>
          <a:p>
            <a:pPr>
              <a:defRPr/>
            </a:pPr>
            <a:endParaRPr lang="en-US" dirty="0"/>
          </a:p>
          <a:p>
            <a:pPr>
              <a:defRPr/>
            </a:pPr>
            <a:endParaRPr lang="en-US" dirty="0"/>
          </a:p>
          <a:p>
            <a:pPr>
              <a:defRPr/>
            </a:pPr>
            <a:r>
              <a:rPr lang="en-US" dirty="0"/>
              <a:t>previously covered in Chapter 4:</a:t>
            </a:r>
          </a:p>
          <a:p>
            <a:pPr lvl="1">
              <a:defRPr/>
            </a:pPr>
            <a:r>
              <a:rPr lang="en-US" sz="2800" dirty="0"/>
              <a:t>FCFS: first come first served</a:t>
            </a:r>
          </a:p>
          <a:p>
            <a:pPr lvl="1">
              <a:defRPr/>
            </a:pPr>
            <a:r>
              <a:rPr lang="en-US" sz="2800" dirty="0"/>
              <a:t>simply multi-class priority</a:t>
            </a:r>
          </a:p>
          <a:p>
            <a:pPr lvl="1">
              <a:defRPr/>
            </a:pPr>
            <a:r>
              <a:rPr lang="en-US" sz="2800" dirty="0"/>
              <a:t>round robin</a:t>
            </a:r>
          </a:p>
          <a:p>
            <a:pPr lvl="1">
              <a:defRPr/>
            </a:pPr>
            <a:r>
              <a:rPr lang="en-US" sz="2800" dirty="0"/>
              <a:t>weighted fair queueing (WFQ)</a:t>
            </a:r>
          </a:p>
        </p:txBody>
      </p:sp>
      <p:pic>
        <p:nvPicPr>
          <p:cNvPr id="157701" name="Picture 16"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8" y="782638"/>
            <a:ext cx="7313612"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 name="Group 1"/>
          <p:cNvGrpSpPr/>
          <p:nvPr/>
        </p:nvGrpSpPr>
        <p:grpSpPr>
          <a:xfrm>
            <a:off x="3120102" y="2046667"/>
            <a:ext cx="4235450" cy="1123950"/>
            <a:chOff x="2532063" y="5103813"/>
            <a:chExt cx="4235450" cy="1123950"/>
          </a:xfrm>
        </p:grpSpPr>
        <p:grpSp>
          <p:nvGrpSpPr>
            <p:cNvPr id="157702" name="Group 25"/>
            <p:cNvGrpSpPr>
              <a:grpSpLocks/>
            </p:cNvGrpSpPr>
            <p:nvPr/>
          </p:nvGrpSpPr>
          <p:grpSpPr bwMode="auto">
            <a:xfrm>
              <a:off x="3771900" y="5132388"/>
              <a:ext cx="939800" cy="565150"/>
              <a:chOff x="1670312" y="2562997"/>
              <a:chExt cx="940317" cy="565219"/>
            </a:xfrm>
          </p:grpSpPr>
          <p:grpSp>
            <p:nvGrpSpPr>
              <p:cNvPr id="157711" name="Group 28"/>
              <p:cNvGrpSpPr>
                <a:grpSpLocks/>
              </p:cNvGrpSpPr>
              <p:nvPr/>
            </p:nvGrpSpPr>
            <p:grpSpPr bwMode="auto">
              <a:xfrm>
                <a:off x="1670312" y="2562997"/>
                <a:ext cx="929822" cy="565219"/>
                <a:chOff x="1670312" y="2562997"/>
                <a:chExt cx="929822" cy="565219"/>
              </a:xfrm>
            </p:grpSpPr>
            <p:sp>
              <p:nvSpPr>
                <p:cNvPr id="157713" name="Rectangle 30"/>
                <p:cNvSpPr>
                  <a:spLocks noChangeArrowheads="1"/>
                </p:cNvSpPr>
                <p:nvPr/>
              </p:nvSpPr>
              <p:spPr bwMode="auto">
                <a:xfrm>
                  <a:off x="1670312" y="2562997"/>
                  <a:ext cx="929822" cy="563157"/>
                </a:xfrm>
                <a:prstGeom prst="rect">
                  <a:avLst/>
                </a:prstGeom>
                <a:noFill/>
                <a:ln w="1905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p>
                  <a:endParaRPr lang="en-US" dirty="0"/>
                </a:p>
              </p:txBody>
            </p:sp>
            <p:cxnSp>
              <p:nvCxnSpPr>
                <p:cNvPr id="157714" name="Straight Connector 31"/>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7715" name="Straight Connector 32"/>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7716" name="Straight Connector 33"/>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7717" name="Straight Connector 34"/>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7718" name="Straight Connector 35"/>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7719" name="Straight Connector 36"/>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7720" name="Straight Connector 37"/>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157712" name="Rectangle 29"/>
              <p:cNvSpPr>
                <a:spLocks noChangeArrowheads="1"/>
              </p:cNvSpPr>
              <p:nvPr/>
            </p:nvSpPr>
            <p:spPr bwMode="auto">
              <a:xfrm>
                <a:off x="1916862" y="2571262"/>
                <a:ext cx="693767" cy="547076"/>
              </a:xfrm>
              <a:prstGeom prst="rect">
                <a:avLst/>
              </a:prstGeom>
              <a:solidFill>
                <a:srgbClr val="000099">
                  <a:alpha val="70979"/>
                </a:srgbClr>
              </a:solidFill>
              <a:ln>
                <a:noFill/>
              </a:ln>
              <a:extLst>
                <a:ext uri="{91240B29-F687-4f45-9708-019B960494DF}">
                  <a14:hiddenLine xmlns="" xmlns:a14="http://schemas.microsoft.com/office/drawing/2010/main" w="15875">
                    <a:solidFill>
                      <a:srgbClr val="000000"/>
                    </a:solidFill>
                    <a:miter lim="800000"/>
                    <a:headEnd/>
                    <a:tailEnd/>
                  </a14:hiddenLine>
                </a:ext>
              </a:extLst>
            </p:spPr>
            <p:txBody>
              <a:bodyPr wrap="none"/>
              <a:lstStyle/>
              <a:p>
                <a:endParaRPr lang="en-US" dirty="0"/>
              </a:p>
            </p:txBody>
          </p:sp>
        </p:grpSp>
        <p:sp>
          <p:nvSpPr>
            <p:cNvPr id="157703" name="Oval 27"/>
            <p:cNvSpPr>
              <a:spLocks noChangeArrowheads="1"/>
            </p:cNvSpPr>
            <p:nvPr/>
          </p:nvSpPr>
          <p:spPr bwMode="auto">
            <a:xfrm>
              <a:off x="4799013" y="5103813"/>
              <a:ext cx="631825" cy="628650"/>
            </a:xfrm>
            <a:prstGeom prst="ellipse">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lstStyle/>
            <a:p>
              <a:endParaRPr lang="en-US" dirty="0"/>
            </a:p>
          </p:txBody>
        </p:sp>
        <p:cxnSp>
          <p:nvCxnSpPr>
            <p:cNvPr id="157704" name="Straight Arrow Connector 11"/>
            <p:cNvCxnSpPr>
              <a:cxnSpLocks noChangeShapeType="1"/>
            </p:cNvCxnSpPr>
            <p:nvPr/>
          </p:nvCxnSpPr>
          <p:spPr bwMode="auto">
            <a:xfrm>
              <a:off x="2532063" y="5414963"/>
              <a:ext cx="1054100" cy="0"/>
            </a:xfrm>
            <a:prstGeom prst="straightConnector1">
              <a:avLst/>
            </a:prstGeom>
            <a:noFill/>
            <a:ln w="19050">
              <a:solidFill>
                <a:srgbClr val="000099"/>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57705" name="TextBox 17"/>
            <p:cNvSpPr txBox="1">
              <a:spLocks noChangeArrowheads="1"/>
            </p:cNvSpPr>
            <p:nvPr/>
          </p:nvSpPr>
          <p:spPr bwMode="auto">
            <a:xfrm>
              <a:off x="3514725" y="5699125"/>
              <a:ext cx="1273175"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r>
                <a:rPr lang="en-US" sz="1400" i="0" dirty="0">
                  <a:latin typeface="Arial" charset="0"/>
                  <a:cs typeface="Arial" charset="0"/>
                </a:rPr>
                <a:t>queue</a:t>
              </a:r>
            </a:p>
            <a:p>
              <a:pPr algn="ctr"/>
              <a:r>
                <a:rPr lang="en-US" sz="1400" i="0" dirty="0">
                  <a:latin typeface="Arial" charset="0"/>
                  <a:cs typeface="Arial" charset="0"/>
                </a:rPr>
                <a:t>(waiting area)</a:t>
              </a:r>
            </a:p>
          </p:txBody>
        </p:sp>
        <p:sp>
          <p:nvSpPr>
            <p:cNvPr id="157706" name="TextBox 18"/>
            <p:cNvSpPr txBox="1">
              <a:spLocks noChangeArrowheads="1"/>
            </p:cNvSpPr>
            <p:nvPr/>
          </p:nvSpPr>
          <p:spPr bwMode="auto">
            <a:xfrm>
              <a:off x="2673350" y="5459413"/>
              <a:ext cx="763588" cy="522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r>
                <a:rPr lang="en-US" sz="1400" i="0" dirty="0">
                  <a:latin typeface="Arial" charset="0"/>
                  <a:cs typeface="Arial" charset="0"/>
                </a:rPr>
                <a:t>packet</a:t>
              </a:r>
            </a:p>
            <a:p>
              <a:pPr algn="ctr"/>
              <a:r>
                <a:rPr lang="en-US" sz="1400" i="0" dirty="0">
                  <a:latin typeface="Arial" charset="0"/>
                  <a:cs typeface="Arial" charset="0"/>
                </a:rPr>
                <a:t>arrivals</a:t>
              </a:r>
            </a:p>
          </p:txBody>
        </p:sp>
        <p:cxnSp>
          <p:nvCxnSpPr>
            <p:cNvPr id="157707" name="Straight Arrow Connector 20"/>
            <p:cNvCxnSpPr>
              <a:cxnSpLocks noChangeShapeType="1"/>
            </p:cNvCxnSpPr>
            <p:nvPr/>
          </p:nvCxnSpPr>
          <p:spPr bwMode="auto">
            <a:xfrm>
              <a:off x="5632450" y="5400675"/>
              <a:ext cx="906463" cy="4763"/>
            </a:xfrm>
            <a:prstGeom prst="straightConnector1">
              <a:avLst/>
            </a:prstGeom>
            <a:noFill/>
            <a:ln w="19050">
              <a:solidFill>
                <a:srgbClr val="000099"/>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57708" name="TextBox 22"/>
            <p:cNvSpPr txBox="1">
              <a:spLocks noChangeArrowheads="1"/>
            </p:cNvSpPr>
            <p:nvPr/>
          </p:nvSpPr>
          <p:spPr bwMode="auto">
            <a:xfrm>
              <a:off x="5724525" y="5508625"/>
              <a:ext cx="1042988" cy="522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r>
                <a:rPr lang="en-US" sz="1400" i="0" dirty="0">
                  <a:latin typeface="Arial" charset="0"/>
                  <a:cs typeface="Arial" charset="0"/>
                </a:rPr>
                <a:t>packet</a:t>
              </a:r>
            </a:p>
            <a:p>
              <a:pPr algn="ctr"/>
              <a:r>
                <a:rPr lang="en-US" sz="1400" i="0" dirty="0">
                  <a:latin typeface="Arial" charset="0"/>
                  <a:cs typeface="Arial" charset="0"/>
                </a:rPr>
                <a:t>departures</a:t>
              </a:r>
            </a:p>
          </p:txBody>
        </p:sp>
        <p:sp>
          <p:nvSpPr>
            <p:cNvPr id="157709" name="TextBox 23"/>
            <p:cNvSpPr txBox="1">
              <a:spLocks noChangeArrowheads="1"/>
            </p:cNvSpPr>
            <p:nvPr/>
          </p:nvSpPr>
          <p:spPr bwMode="auto">
            <a:xfrm>
              <a:off x="4714875" y="5703888"/>
              <a:ext cx="852488"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r>
                <a:rPr lang="en-US" sz="1400" i="0" dirty="0">
                  <a:latin typeface="Arial" charset="0"/>
                  <a:cs typeface="Arial" charset="0"/>
                </a:rPr>
                <a:t>link</a:t>
              </a:r>
            </a:p>
            <a:p>
              <a:pPr algn="ctr"/>
              <a:r>
                <a:rPr lang="en-US" sz="1400" i="0" dirty="0">
                  <a:latin typeface="Arial" charset="0"/>
                  <a:cs typeface="Arial" charset="0"/>
                </a:rPr>
                <a:t> (server)</a:t>
              </a:r>
            </a:p>
          </p:txBody>
        </p:sp>
        <p:cxnSp>
          <p:nvCxnSpPr>
            <p:cNvPr id="157710" name="Straight Arrow Connector 52"/>
            <p:cNvCxnSpPr>
              <a:cxnSpLocks noChangeShapeType="1"/>
              <a:stCxn id="157712" idx="3"/>
              <a:endCxn id="157703" idx="2"/>
            </p:cNvCxnSpPr>
            <p:nvPr/>
          </p:nvCxnSpPr>
          <p:spPr bwMode="auto">
            <a:xfrm>
              <a:off x="4711700" y="5414963"/>
              <a:ext cx="87313" cy="3175"/>
            </a:xfrm>
            <a:prstGeom prst="straightConnector1">
              <a:avLst/>
            </a:prstGeom>
            <a:noFill/>
            <a:ln w="190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27"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64</a:t>
            </a:fld>
            <a:endParaRPr lang="en-US" sz="1200" dirty="0">
              <a:latin typeface="Tahoma" charset="0"/>
            </a:endParaRPr>
          </a:p>
        </p:txBody>
      </p:sp>
      <p:sp>
        <p:nvSpPr>
          <p:cNvPr id="28"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11583642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533400" y="0"/>
            <a:ext cx="7772400" cy="1143000"/>
          </a:xfrm>
        </p:spPr>
        <p:txBody>
          <a:bodyPr/>
          <a:lstStyle/>
          <a:p>
            <a:pPr>
              <a:defRPr/>
            </a:pPr>
            <a:r>
              <a:rPr lang="en-US" dirty="0"/>
              <a:t>Policing mechanisms</a:t>
            </a:r>
          </a:p>
        </p:txBody>
      </p:sp>
      <p:sp>
        <p:nvSpPr>
          <p:cNvPr id="242691" name="Rectangle 3"/>
          <p:cNvSpPr>
            <a:spLocks noGrp="1" noChangeArrowheads="1"/>
          </p:cNvSpPr>
          <p:nvPr>
            <p:ph type="body" idx="1"/>
          </p:nvPr>
        </p:nvSpPr>
        <p:spPr>
          <a:xfrm>
            <a:off x="439738" y="1339850"/>
            <a:ext cx="8253412" cy="2794000"/>
          </a:xfrm>
        </p:spPr>
        <p:txBody>
          <a:bodyPr/>
          <a:lstStyle/>
          <a:p>
            <a:pPr>
              <a:buFont typeface="Wingdings" charset="0"/>
              <a:buNone/>
              <a:defRPr/>
            </a:pPr>
            <a:r>
              <a:rPr lang="en-US" i="1" dirty="0">
                <a:solidFill>
                  <a:srgbClr val="CC0000"/>
                </a:solidFill>
              </a:rPr>
              <a:t>goal: </a:t>
            </a:r>
            <a:r>
              <a:rPr lang="en-US" dirty="0"/>
              <a:t>limit traffic to not exceed declared parameters</a:t>
            </a:r>
          </a:p>
          <a:p>
            <a:pPr>
              <a:buFont typeface="Wingdings" charset="0"/>
              <a:buNone/>
              <a:defRPr/>
            </a:pPr>
            <a:r>
              <a:rPr lang="en-US" dirty="0"/>
              <a:t>Three common-used criteria: </a:t>
            </a:r>
          </a:p>
          <a:p>
            <a:pPr>
              <a:defRPr/>
            </a:pPr>
            <a:r>
              <a:rPr lang="en-US" i="1" dirty="0">
                <a:solidFill>
                  <a:srgbClr val="000099"/>
                </a:solidFill>
              </a:rPr>
              <a:t>(long term) average rate:</a:t>
            </a:r>
            <a:r>
              <a:rPr lang="en-US" b="1" dirty="0"/>
              <a:t> </a:t>
            </a:r>
            <a:r>
              <a:rPr lang="en-US" dirty="0"/>
              <a:t>how many pkts can be sent per unit time (in the long run)</a:t>
            </a:r>
          </a:p>
          <a:p>
            <a:pPr lvl="1">
              <a:defRPr/>
            </a:pPr>
            <a:r>
              <a:rPr lang="en-US" dirty="0"/>
              <a:t>crucial question: what is the interval length: 100 packets per sec or 6000 packets per min have same average!</a:t>
            </a:r>
          </a:p>
          <a:p>
            <a:pPr>
              <a:defRPr/>
            </a:pPr>
            <a:r>
              <a:rPr lang="en-US" i="1" dirty="0">
                <a:solidFill>
                  <a:srgbClr val="000099"/>
                </a:solidFill>
              </a:rPr>
              <a:t>peak rate:</a:t>
            </a:r>
            <a:r>
              <a:rPr lang="en-US" dirty="0"/>
              <a:t> e.g., 6000 pkts per min (ppm) avg.; 1500 ppm peak rate</a:t>
            </a:r>
          </a:p>
          <a:p>
            <a:pPr>
              <a:defRPr/>
            </a:pPr>
            <a:r>
              <a:rPr lang="en-US" i="1" dirty="0">
                <a:solidFill>
                  <a:srgbClr val="000099"/>
                </a:solidFill>
              </a:rPr>
              <a:t>(max.) burst size:</a:t>
            </a:r>
            <a:r>
              <a:rPr lang="en-US" dirty="0"/>
              <a:t> max number of pkts sent consecutively (with no intervening idle)</a:t>
            </a:r>
          </a:p>
        </p:txBody>
      </p:sp>
      <p:pic>
        <p:nvPicPr>
          <p:cNvPr id="165893" name="Picture 21" descr="underline_base"/>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65150" y="854075"/>
            <a:ext cx="5027613" cy="173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65</a:t>
            </a:fld>
            <a:endParaRPr lang="en-US" sz="1200" dirty="0">
              <a:latin typeface="Tahoma" charset="0"/>
            </a:endParaRPr>
          </a:p>
        </p:txBody>
      </p:sp>
      <p:sp>
        <p:nvSpPr>
          <p:cNvPr id="8"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8872625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533400" y="7938"/>
            <a:ext cx="7915275" cy="1143000"/>
          </a:xfrm>
        </p:spPr>
        <p:txBody>
          <a:bodyPr/>
          <a:lstStyle/>
          <a:p>
            <a:pPr>
              <a:defRPr/>
            </a:pPr>
            <a:r>
              <a:rPr lang="en-US" sz="4000" dirty="0"/>
              <a:t>Policing mechanisms: implementation</a:t>
            </a:r>
          </a:p>
        </p:txBody>
      </p:sp>
      <p:sp>
        <p:nvSpPr>
          <p:cNvPr id="243715" name="Rectangle 3"/>
          <p:cNvSpPr>
            <a:spLocks noGrp="1" noChangeArrowheads="1"/>
          </p:cNvSpPr>
          <p:nvPr>
            <p:ph type="body" idx="1"/>
          </p:nvPr>
        </p:nvSpPr>
        <p:spPr>
          <a:xfrm>
            <a:off x="533400" y="1339850"/>
            <a:ext cx="8043863" cy="5245100"/>
          </a:xfrm>
        </p:spPr>
        <p:txBody>
          <a:bodyPr/>
          <a:lstStyle/>
          <a:p>
            <a:pPr>
              <a:buFont typeface="Wingdings" charset="0"/>
              <a:buNone/>
              <a:defRPr/>
            </a:pPr>
            <a:r>
              <a:rPr lang="en-US" i="1" dirty="0">
                <a:solidFill>
                  <a:srgbClr val="CC0000"/>
                </a:solidFill>
              </a:rPr>
              <a:t>token bucket: </a:t>
            </a:r>
            <a:r>
              <a:rPr lang="en-US" dirty="0"/>
              <a:t>limit input to specified </a:t>
            </a:r>
            <a:r>
              <a:rPr lang="en-US" i="1" dirty="0">
                <a:solidFill>
                  <a:srgbClr val="000099"/>
                </a:solidFill>
              </a:rPr>
              <a:t>burst size </a:t>
            </a:r>
            <a:r>
              <a:rPr lang="en-US" dirty="0"/>
              <a:t>and </a:t>
            </a:r>
            <a:r>
              <a:rPr lang="en-US" i="1" dirty="0">
                <a:solidFill>
                  <a:srgbClr val="000099"/>
                </a:solidFill>
              </a:rPr>
              <a:t>average rate </a:t>
            </a:r>
          </a:p>
          <a:p>
            <a:pPr>
              <a:buFont typeface="Wingdings" charset="0"/>
              <a:buNone/>
              <a:defRPr/>
            </a:pPr>
            <a:endParaRPr lang="en-US" dirty="0"/>
          </a:p>
          <a:p>
            <a:pPr>
              <a:buFont typeface="Wingdings" charset="0"/>
              <a:buNone/>
              <a:defRPr/>
            </a:pPr>
            <a:endParaRPr lang="en-US" dirty="0"/>
          </a:p>
          <a:p>
            <a:pPr>
              <a:buFont typeface="Wingdings" charset="0"/>
              <a:buNone/>
              <a:defRPr/>
            </a:pPr>
            <a:endParaRPr lang="en-US" dirty="0"/>
          </a:p>
          <a:p>
            <a:pPr>
              <a:buFont typeface="Wingdings" charset="0"/>
              <a:buNone/>
              <a:defRPr/>
            </a:pPr>
            <a:endParaRPr lang="en-US" dirty="0"/>
          </a:p>
          <a:p>
            <a:pPr>
              <a:buFont typeface="Wingdings" charset="0"/>
              <a:buNone/>
              <a:defRPr/>
            </a:pPr>
            <a:endParaRPr lang="en-US" dirty="0"/>
          </a:p>
          <a:p>
            <a:pPr>
              <a:defRPr/>
            </a:pPr>
            <a:r>
              <a:rPr lang="en-US" dirty="0"/>
              <a:t>bucket can hold b tokens</a:t>
            </a:r>
          </a:p>
          <a:p>
            <a:pPr>
              <a:defRPr/>
            </a:pPr>
            <a:r>
              <a:rPr lang="en-US" dirty="0"/>
              <a:t>tokens generated at rate </a:t>
            </a:r>
            <a:r>
              <a:rPr lang="en-US" i="1" dirty="0"/>
              <a:t>r token/sec</a:t>
            </a:r>
            <a:r>
              <a:rPr lang="en-US" dirty="0"/>
              <a:t> unless bucket full</a:t>
            </a:r>
          </a:p>
          <a:p>
            <a:pPr>
              <a:defRPr/>
            </a:pPr>
            <a:r>
              <a:rPr lang="en-US" i="1" dirty="0">
                <a:solidFill>
                  <a:srgbClr val="CC0000"/>
                </a:solidFill>
              </a:rPr>
              <a:t>over interval of length t: number of packets admitted less than or equal to  (r t + b)</a:t>
            </a:r>
            <a:endParaRPr lang="en-US" dirty="0"/>
          </a:p>
          <a:p>
            <a:pPr>
              <a:defRPr/>
            </a:pPr>
            <a:endParaRPr lang="en-US" dirty="0"/>
          </a:p>
          <a:p>
            <a:pPr>
              <a:defRPr/>
            </a:pPr>
            <a:endParaRPr lang="en-US" dirty="0"/>
          </a:p>
        </p:txBody>
      </p:sp>
      <p:pic>
        <p:nvPicPr>
          <p:cNvPr id="167939" name="Picture 4" descr="667 Token bucket"/>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852738" y="1965325"/>
            <a:ext cx="4746625" cy="2355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7942" name="Picture 15" descr="underline_bas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463" y="830263"/>
            <a:ext cx="7769225"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66</a:t>
            </a:fld>
            <a:endParaRPr lang="en-US" sz="1200" dirty="0">
              <a:latin typeface="Tahoma" charset="0"/>
            </a:endParaRPr>
          </a:p>
        </p:txBody>
      </p:sp>
      <p:sp>
        <p:nvSpPr>
          <p:cNvPr id="9"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22335683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45" name="Line 9"/>
          <p:cNvSpPr>
            <a:spLocks noChangeShapeType="1"/>
          </p:cNvSpPr>
          <p:nvPr/>
        </p:nvSpPr>
        <p:spPr bwMode="auto">
          <a:xfrm>
            <a:off x="2211388" y="4568825"/>
            <a:ext cx="1538287" cy="9525"/>
          </a:xfrm>
          <a:prstGeom prst="line">
            <a:avLst/>
          </a:prstGeom>
          <a:noFill/>
          <a:ln w="2857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169986" name="Rectangle 14"/>
          <p:cNvSpPr>
            <a:spLocks noChangeArrowheads="1"/>
          </p:cNvSpPr>
          <p:nvPr/>
        </p:nvSpPr>
        <p:spPr bwMode="auto">
          <a:xfrm rot="-5401360">
            <a:off x="3261519" y="4423569"/>
            <a:ext cx="157162" cy="292100"/>
          </a:xfrm>
          <a:prstGeom prst="rect">
            <a:avLst/>
          </a:prstGeom>
          <a:solidFill>
            <a:srgbClr val="0000FF"/>
          </a:solidFill>
          <a:ln w="19050">
            <a:solidFill>
              <a:schemeClr val="bg1"/>
            </a:solidFill>
            <a:miter lim="800000"/>
            <a:headEnd/>
            <a:tailEnd/>
          </a:ln>
        </p:spPr>
        <p:txBody>
          <a:bodyPr wrap="none" anchor="ctr"/>
          <a:lstStyle/>
          <a:p>
            <a:endParaRPr lang="en-US" i="0" dirty="0">
              <a:latin typeface="Arial" charset="0"/>
              <a:cs typeface="Arial" charset="0"/>
            </a:endParaRPr>
          </a:p>
        </p:txBody>
      </p:sp>
      <p:sp>
        <p:nvSpPr>
          <p:cNvPr id="244738" name="Rectangle 2"/>
          <p:cNvSpPr>
            <a:spLocks noGrp="1" noChangeArrowheads="1"/>
          </p:cNvSpPr>
          <p:nvPr>
            <p:ph type="title"/>
          </p:nvPr>
        </p:nvSpPr>
        <p:spPr>
          <a:xfrm>
            <a:off x="533400" y="0"/>
            <a:ext cx="7772400" cy="1143000"/>
          </a:xfrm>
        </p:spPr>
        <p:txBody>
          <a:bodyPr/>
          <a:lstStyle/>
          <a:p>
            <a:pPr>
              <a:defRPr/>
            </a:pPr>
            <a:r>
              <a:rPr lang="en-US" dirty="0"/>
              <a:t>Policing and QoS guarantees</a:t>
            </a:r>
          </a:p>
        </p:txBody>
      </p:sp>
      <p:sp>
        <p:nvSpPr>
          <p:cNvPr id="244739" name="Rectangle 3"/>
          <p:cNvSpPr>
            <a:spLocks noGrp="1" noChangeArrowheads="1"/>
          </p:cNvSpPr>
          <p:nvPr>
            <p:ph type="body" idx="1"/>
          </p:nvPr>
        </p:nvSpPr>
        <p:spPr>
          <a:xfrm>
            <a:off x="506413" y="1447800"/>
            <a:ext cx="8021637" cy="1981200"/>
          </a:xfrm>
        </p:spPr>
        <p:txBody>
          <a:bodyPr/>
          <a:lstStyle/>
          <a:p>
            <a:pPr>
              <a:defRPr/>
            </a:pPr>
            <a:r>
              <a:rPr lang="en-US" dirty="0"/>
              <a:t>token bucket, WFQ combine to provide guaranteed upper bound on delay, i.e., </a:t>
            </a:r>
            <a:r>
              <a:rPr lang="en-US" i="1" dirty="0">
                <a:solidFill>
                  <a:srgbClr val="CC0000"/>
                </a:solidFill>
              </a:rPr>
              <a:t>QoS guarantee!</a:t>
            </a:r>
          </a:p>
        </p:txBody>
      </p:sp>
      <p:pic>
        <p:nvPicPr>
          <p:cNvPr id="169989" name="Picture 4" descr="668 WFQ_and_token"/>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067300" y="2862263"/>
            <a:ext cx="3744913" cy="2640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4743" name="Line 7"/>
          <p:cNvSpPr>
            <a:spLocks noChangeShapeType="1"/>
          </p:cNvSpPr>
          <p:nvPr/>
        </p:nvSpPr>
        <p:spPr bwMode="auto">
          <a:xfrm>
            <a:off x="1597025" y="3770313"/>
            <a:ext cx="619125" cy="64135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44744" name="Line 8"/>
          <p:cNvSpPr>
            <a:spLocks noChangeShapeType="1"/>
          </p:cNvSpPr>
          <p:nvPr/>
        </p:nvSpPr>
        <p:spPr bwMode="auto">
          <a:xfrm>
            <a:off x="2216150" y="4411663"/>
            <a:ext cx="1538288" cy="9525"/>
          </a:xfrm>
          <a:prstGeom prst="line">
            <a:avLst/>
          </a:prstGeom>
          <a:noFill/>
          <a:ln w="2857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44746" name="Line 10"/>
          <p:cNvSpPr>
            <a:spLocks noChangeShapeType="1"/>
          </p:cNvSpPr>
          <p:nvPr/>
        </p:nvSpPr>
        <p:spPr bwMode="auto">
          <a:xfrm flipV="1">
            <a:off x="1717675" y="4556125"/>
            <a:ext cx="498475" cy="89535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44747" name="Text Box 11"/>
          <p:cNvSpPr txBox="1">
            <a:spLocks noChangeArrowheads="1"/>
          </p:cNvSpPr>
          <p:nvPr/>
        </p:nvSpPr>
        <p:spPr bwMode="auto">
          <a:xfrm>
            <a:off x="3021013" y="4718050"/>
            <a:ext cx="782637"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i="0" dirty="0">
                <a:latin typeface="Arial"/>
                <a:cs typeface="Arial"/>
              </a:rPr>
              <a:t>WFQ </a:t>
            </a:r>
          </a:p>
        </p:txBody>
      </p:sp>
      <p:sp>
        <p:nvSpPr>
          <p:cNvPr id="244748" name="Line 12"/>
          <p:cNvSpPr>
            <a:spLocks noChangeShapeType="1"/>
          </p:cNvSpPr>
          <p:nvPr/>
        </p:nvSpPr>
        <p:spPr bwMode="auto">
          <a:xfrm>
            <a:off x="3394075" y="4475163"/>
            <a:ext cx="1116013"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44750" name="Rectangle 14"/>
          <p:cNvSpPr>
            <a:spLocks noChangeArrowheads="1"/>
          </p:cNvSpPr>
          <p:nvPr/>
        </p:nvSpPr>
        <p:spPr bwMode="auto">
          <a:xfrm rot="16198640">
            <a:off x="3252787" y="4246563"/>
            <a:ext cx="155575" cy="292100"/>
          </a:xfrm>
          <a:prstGeom prst="rect">
            <a:avLst/>
          </a:prstGeom>
          <a:solidFill>
            <a:srgbClr val="FF0000"/>
          </a:solidFill>
          <a:ln w="19050">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44751" name="Line 15"/>
          <p:cNvSpPr>
            <a:spLocks noChangeShapeType="1"/>
          </p:cNvSpPr>
          <p:nvPr/>
        </p:nvSpPr>
        <p:spPr bwMode="auto">
          <a:xfrm rot="16198640">
            <a:off x="3078957" y="4490244"/>
            <a:ext cx="341312" cy="0"/>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44752" name="Line 16"/>
          <p:cNvSpPr>
            <a:spLocks noChangeShapeType="1"/>
          </p:cNvSpPr>
          <p:nvPr/>
        </p:nvSpPr>
        <p:spPr bwMode="auto">
          <a:xfrm rot="16198640">
            <a:off x="3130550" y="4481513"/>
            <a:ext cx="342900" cy="0"/>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44753" name="Line 17"/>
          <p:cNvSpPr>
            <a:spLocks noChangeShapeType="1"/>
          </p:cNvSpPr>
          <p:nvPr/>
        </p:nvSpPr>
        <p:spPr bwMode="auto">
          <a:xfrm rot="16198640">
            <a:off x="3187700" y="4478338"/>
            <a:ext cx="342900" cy="0"/>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44754" name="Line 18"/>
          <p:cNvSpPr>
            <a:spLocks noChangeShapeType="1"/>
          </p:cNvSpPr>
          <p:nvPr/>
        </p:nvSpPr>
        <p:spPr bwMode="auto">
          <a:xfrm rot="16198640">
            <a:off x="3241675" y="4478338"/>
            <a:ext cx="342900" cy="0"/>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44769" name="Text Box 33"/>
          <p:cNvSpPr txBox="1">
            <a:spLocks noChangeArrowheads="1"/>
          </p:cNvSpPr>
          <p:nvPr/>
        </p:nvSpPr>
        <p:spPr bwMode="auto">
          <a:xfrm>
            <a:off x="2000250" y="3049588"/>
            <a:ext cx="1470025"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i="0" dirty="0">
                <a:latin typeface="Arial"/>
                <a:cs typeface="Arial"/>
              </a:rPr>
              <a:t>token rate, r</a:t>
            </a:r>
            <a:endParaRPr lang="en-US" sz="2400" i="0" dirty="0">
              <a:latin typeface="Arial"/>
              <a:cs typeface="Arial"/>
            </a:endParaRPr>
          </a:p>
        </p:txBody>
      </p:sp>
      <p:sp>
        <p:nvSpPr>
          <p:cNvPr id="244770" name="Rectangle 34"/>
          <p:cNvSpPr>
            <a:spLocks noChangeArrowheads="1"/>
          </p:cNvSpPr>
          <p:nvPr/>
        </p:nvSpPr>
        <p:spPr bwMode="auto">
          <a:xfrm>
            <a:off x="3178175" y="4303713"/>
            <a:ext cx="319088" cy="36195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44771" name="Line 35"/>
          <p:cNvSpPr>
            <a:spLocks noChangeShapeType="1"/>
          </p:cNvSpPr>
          <p:nvPr/>
        </p:nvSpPr>
        <p:spPr bwMode="auto">
          <a:xfrm>
            <a:off x="3167063" y="4473575"/>
            <a:ext cx="309562"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nvGrpSpPr>
          <p:cNvPr id="170003" name="Group 36"/>
          <p:cNvGrpSpPr>
            <a:grpSpLocks/>
          </p:cNvGrpSpPr>
          <p:nvPr/>
        </p:nvGrpSpPr>
        <p:grpSpPr bwMode="auto">
          <a:xfrm>
            <a:off x="1803400" y="3244850"/>
            <a:ext cx="258763" cy="333375"/>
            <a:chOff x="3438" y="1764"/>
            <a:chExt cx="180" cy="221"/>
          </a:xfrm>
        </p:grpSpPr>
        <p:sp>
          <p:nvSpPr>
            <p:cNvPr id="244773" name="Oval 37"/>
            <p:cNvSpPr>
              <a:spLocks noChangeArrowheads="1"/>
            </p:cNvSpPr>
            <p:nvPr/>
          </p:nvSpPr>
          <p:spPr bwMode="auto">
            <a:xfrm>
              <a:off x="3438" y="1938"/>
              <a:ext cx="60" cy="47"/>
            </a:xfrm>
            <a:prstGeom prst="ellipse">
              <a:avLst/>
            </a:prstGeom>
            <a:solidFill>
              <a:schemeClr val="accent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44774" name="Oval 38"/>
            <p:cNvSpPr>
              <a:spLocks noChangeArrowheads="1"/>
            </p:cNvSpPr>
            <p:nvPr/>
          </p:nvSpPr>
          <p:spPr bwMode="auto">
            <a:xfrm>
              <a:off x="3492" y="1764"/>
              <a:ext cx="60" cy="47"/>
            </a:xfrm>
            <a:prstGeom prst="ellipse">
              <a:avLst/>
            </a:prstGeom>
            <a:solidFill>
              <a:schemeClr val="accent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44775" name="Freeform 39"/>
            <p:cNvSpPr>
              <a:spLocks/>
            </p:cNvSpPr>
            <p:nvPr/>
          </p:nvSpPr>
          <p:spPr bwMode="auto">
            <a:xfrm>
              <a:off x="3504" y="1776"/>
              <a:ext cx="114" cy="180"/>
            </a:xfrm>
            <a:custGeom>
              <a:avLst/>
              <a:gdLst>
                <a:gd name="T0" fmla="*/ 114 w 114"/>
                <a:gd name="T1" fmla="*/ 0 h 180"/>
                <a:gd name="T2" fmla="*/ 24 w 114"/>
                <a:gd name="T3" fmla="*/ 96 h 180"/>
                <a:gd name="T4" fmla="*/ 0 w 114"/>
                <a:gd name="T5" fmla="*/ 180 h 180"/>
              </a:gdLst>
              <a:ahLst/>
              <a:cxnLst>
                <a:cxn ang="0">
                  <a:pos x="T0" y="T1"/>
                </a:cxn>
                <a:cxn ang="0">
                  <a:pos x="T2" y="T3"/>
                </a:cxn>
                <a:cxn ang="0">
                  <a:pos x="T4" y="T5"/>
                </a:cxn>
              </a:cxnLst>
              <a:rect l="0" t="0" r="r" b="b"/>
              <a:pathLst>
                <a:path w="114" h="180">
                  <a:moveTo>
                    <a:pt x="114" y="0"/>
                  </a:moveTo>
                  <a:lnTo>
                    <a:pt x="24" y="96"/>
                  </a:lnTo>
                  <a:lnTo>
                    <a:pt x="0" y="180"/>
                  </a:lnTo>
                </a:path>
              </a:pathLst>
            </a:custGeom>
            <a:noFill/>
            <a:ln w="19050" cmpd="sng">
              <a:solidFill>
                <a:schemeClr val="accent2"/>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244776" name="Text Box 40"/>
          <p:cNvSpPr txBox="1">
            <a:spLocks noChangeArrowheads="1"/>
          </p:cNvSpPr>
          <p:nvPr/>
        </p:nvSpPr>
        <p:spPr bwMode="auto">
          <a:xfrm>
            <a:off x="1957388" y="3800475"/>
            <a:ext cx="1595437"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i="0" dirty="0">
                <a:latin typeface="Arial"/>
                <a:cs typeface="Arial"/>
              </a:rPr>
              <a:t>bucket size, b</a:t>
            </a:r>
            <a:endParaRPr lang="en-US" sz="2000" i="0" dirty="0">
              <a:latin typeface="Arial"/>
              <a:cs typeface="Arial"/>
            </a:endParaRPr>
          </a:p>
        </p:txBody>
      </p:sp>
      <p:sp>
        <p:nvSpPr>
          <p:cNvPr id="244777" name="Text Box 41"/>
          <p:cNvSpPr txBox="1">
            <a:spLocks noChangeArrowheads="1"/>
          </p:cNvSpPr>
          <p:nvPr/>
        </p:nvSpPr>
        <p:spPr bwMode="auto">
          <a:xfrm>
            <a:off x="3684588" y="4121150"/>
            <a:ext cx="1120775" cy="708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i="0" dirty="0">
                <a:latin typeface="Arial"/>
                <a:cs typeface="Arial"/>
              </a:rPr>
              <a:t>per-flow</a:t>
            </a:r>
          </a:p>
          <a:p>
            <a:pPr>
              <a:defRPr/>
            </a:pPr>
            <a:r>
              <a:rPr lang="en-US" sz="2000" i="0" dirty="0">
                <a:latin typeface="Arial"/>
                <a:cs typeface="Arial"/>
              </a:rPr>
              <a:t>rate, R</a:t>
            </a:r>
            <a:endParaRPr lang="en-US" sz="2400" i="0" dirty="0">
              <a:latin typeface="Arial"/>
              <a:cs typeface="Arial"/>
            </a:endParaRPr>
          </a:p>
        </p:txBody>
      </p:sp>
      <p:grpSp>
        <p:nvGrpSpPr>
          <p:cNvPr id="170006" name="Group 42"/>
          <p:cNvGrpSpPr>
            <a:grpSpLocks/>
          </p:cNvGrpSpPr>
          <p:nvPr/>
        </p:nvGrpSpPr>
        <p:grpSpPr bwMode="auto">
          <a:xfrm>
            <a:off x="2632075" y="5397500"/>
            <a:ext cx="1395413" cy="542925"/>
            <a:chOff x="3374" y="3569"/>
            <a:chExt cx="975" cy="360"/>
          </a:xfrm>
        </p:grpSpPr>
        <p:sp>
          <p:nvSpPr>
            <p:cNvPr id="244779" name="Text Box 43"/>
            <p:cNvSpPr txBox="1">
              <a:spLocks noChangeArrowheads="1"/>
            </p:cNvSpPr>
            <p:nvPr/>
          </p:nvSpPr>
          <p:spPr bwMode="auto">
            <a:xfrm>
              <a:off x="3374" y="3569"/>
              <a:ext cx="975" cy="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i="0" dirty="0">
                  <a:latin typeface="Arial"/>
                  <a:cs typeface="Arial"/>
                </a:rPr>
                <a:t>D     = b/R</a:t>
              </a:r>
              <a:endParaRPr lang="en-US" sz="2400" i="0" dirty="0">
                <a:latin typeface="Arial"/>
                <a:cs typeface="Arial"/>
              </a:endParaRPr>
            </a:p>
          </p:txBody>
        </p:sp>
        <p:sp>
          <p:nvSpPr>
            <p:cNvPr id="244780" name="Text Box 44"/>
            <p:cNvSpPr txBox="1">
              <a:spLocks noChangeArrowheads="1"/>
            </p:cNvSpPr>
            <p:nvPr/>
          </p:nvSpPr>
          <p:spPr bwMode="auto">
            <a:xfrm>
              <a:off x="3459" y="3664"/>
              <a:ext cx="469" cy="2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i="0" dirty="0">
                  <a:latin typeface="Arial"/>
                  <a:cs typeface="Arial"/>
                </a:rPr>
                <a:t>max</a:t>
              </a:r>
              <a:endParaRPr lang="en-US" sz="2400" i="0" dirty="0">
                <a:latin typeface="Arial"/>
                <a:cs typeface="Arial"/>
              </a:endParaRPr>
            </a:p>
          </p:txBody>
        </p:sp>
      </p:grpSp>
      <p:grpSp>
        <p:nvGrpSpPr>
          <p:cNvPr id="170007" name="Group 45"/>
          <p:cNvGrpSpPr>
            <a:grpSpLocks/>
          </p:cNvGrpSpPr>
          <p:nvPr/>
        </p:nvGrpSpPr>
        <p:grpSpPr bwMode="auto">
          <a:xfrm>
            <a:off x="1825625" y="4649788"/>
            <a:ext cx="120650" cy="515937"/>
            <a:chOff x="3390" y="2502"/>
            <a:chExt cx="84" cy="342"/>
          </a:xfrm>
        </p:grpSpPr>
        <p:sp>
          <p:nvSpPr>
            <p:cNvPr id="244782" name="Rectangle 46"/>
            <p:cNvSpPr>
              <a:spLocks noChangeArrowheads="1"/>
            </p:cNvSpPr>
            <p:nvPr/>
          </p:nvSpPr>
          <p:spPr bwMode="auto">
            <a:xfrm rot="2575046">
              <a:off x="3396" y="2766"/>
              <a:ext cx="78" cy="78"/>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44783" name="Rectangle 47"/>
            <p:cNvSpPr>
              <a:spLocks noChangeArrowheads="1"/>
            </p:cNvSpPr>
            <p:nvPr/>
          </p:nvSpPr>
          <p:spPr bwMode="auto">
            <a:xfrm>
              <a:off x="3390" y="2502"/>
              <a:ext cx="78" cy="240"/>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170008" name="Group 48"/>
          <p:cNvGrpSpPr>
            <a:grpSpLocks/>
          </p:cNvGrpSpPr>
          <p:nvPr/>
        </p:nvGrpSpPr>
        <p:grpSpPr bwMode="auto">
          <a:xfrm>
            <a:off x="1795463" y="3606800"/>
            <a:ext cx="120650" cy="515938"/>
            <a:chOff x="3390" y="2502"/>
            <a:chExt cx="84" cy="342"/>
          </a:xfrm>
        </p:grpSpPr>
        <p:sp>
          <p:nvSpPr>
            <p:cNvPr id="244785" name="Rectangle 49"/>
            <p:cNvSpPr>
              <a:spLocks noChangeArrowheads="1"/>
            </p:cNvSpPr>
            <p:nvPr/>
          </p:nvSpPr>
          <p:spPr bwMode="auto">
            <a:xfrm rot="2575046">
              <a:off x="3396" y="2766"/>
              <a:ext cx="78" cy="78"/>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44786" name="Rectangle 50"/>
            <p:cNvSpPr>
              <a:spLocks noChangeArrowheads="1"/>
            </p:cNvSpPr>
            <p:nvPr/>
          </p:nvSpPr>
          <p:spPr bwMode="auto">
            <a:xfrm>
              <a:off x="3390" y="2502"/>
              <a:ext cx="78" cy="240"/>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244787" name="Line 51"/>
          <p:cNvSpPr>
            <a:spLocks noChangeShapeType="1"/>
          </p:cNvSpPr>
          <p:nvPr/>
        </p:nvSpPr>
        <p:spPr bwMode="auto">
          <a:xfrm>
            <a:off x="1319213" y="3630613"/>
            <a:ext cx="407987" cy="407987"/>
          </a:xfrm>
          <a:prstGeom prst="line">
            <a:avLst/>
          </a:prstGeom>
          <a:noFill/>
          <a:ln w="19050">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244788" name="Text Box 52"/>
          <p:cNvSpPr txBox="1">
            <a:spLocks noChangeArrowheads="1"/>
          </p:cNvSpPr>
          <p:nvPr/>
        </p:nvSpPr>
        <p:spPr bwMode="auto">
          <a:xfrm>
            <a:off x="558800" y="3041650"/>
            <a:ext cx="941388" cy="646113"/>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i="0" dirty="0">
                <a:solidFill>
                  <a:srgbClr val="CC0000"/>
                </a:solidFill>
                <a:latin typeface="Arial"/>
                <a:cs typeface="Arial"/>
              </a:rPr>
              <a:t>arriving</a:t>
            </a:r>
          </a:p>
          <a:p>
            <a:pPr>
              <a:defRPr/>
            </a:pPr>
            <a:r>
              <a:rPr lang="en-US" i="0" dirty="0">
                <a:solidFill>
                  <a:srgbClr val="CC0000"/>
                </a:solidFill>
                <a:latin typeface="Arial"/>
                <a:cs typeface="Arial"/>
              </a:rPr>
              <a:t>traffic</a:t>
            </a:r>
            <a:endParaRPr lang="en-US" sz="2400" i="0" dirty="0">
              <a:solidFill>
                <a:srgbClr val="CC0000"/>
              </a:solidFill>
              <a:latin typeface="Arial"/>
              <a:cs typeface="Arial"/>
            </a:endParaRPr>
          </a:p>
        </p:txBody>
      </p:sp>
      <p:pic>
        <p:nvPicPr>
          <p:cNvPr id="170012" name="Picture 17" descr="underline_bas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688" y="833438"/>
            <a:ext cx="6856412"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6" name="Text Box 52"/>
          <p:cNvSpPr txBox="1">
            <a:spLocks noChangeArrowheads="1"/>
          </p:cNvSpPr>
          <p:nvPr/>
        </p:nvSpPr>
        <p:spPr bwMode="auto">
          <a:xfrm>
            <a:off x="904875" y="5540375"/>
            <a:ext cx="941388" cy="646113"/>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i="0" dirty="0">
                <a:solidFill>
                  <a:srgbClr val="0000FF"/>
                </a:solidFill>
                <a:latin typeface="Arial"/>
                <a:cs typeface="Arial"/>
              </a:rPr>
              <a:t>arriving</a:t>
            </a:r>
          </a:p>
          <a:p>
            <a:pPr>
              <a:defRPr/>
            </a:pPr>
            <a:r>
              <a:rPr lang="en-US" i="0" dirty="0">
                <a:solidFill>
                  <a:srgbClr val="0000FF"/>
                </a:solidFill>
                <a:latin typeface="Arial"/>
                <a:cs typeface="Arial"/>
              </a:rPr>
              <a:t>traffic</a:t>
            </a:r>
            <a:endParaRPr lang="en-US" sz="2400" i="0" dirty="0">
              <a:solidFill>
                <a:srgbClr val="0000FF"/>
              </a:solidFill>
              <a:latin typeface="Arial"/>
              <a:cs typeface="Arial"/>
            </a:endParaRPr>
          </a:p>
        </p:txBody>
      </p:sp>
      <p:sp>
        <p:nvSpPr>
          <p:cNvPr id="57" name="Line 51"/>
          <p:cNvSpPr>
            <a:spLocks noChangeShapeType="1"/>
          </p:cNvSpPr>
          <p:nvPr/>
        </p:nvSpPr>
        <p:spPr bwMode="auto">
          <a:xfrm flipV="1">
            <a:off x="1449388" y="5199063"/>
            <a:ext cx="292100" cy="373062"/>
          </a:xfrm>
          <a:prstGeom prst="line">
            <a:avLst/>
          </a:prstGeom>
          <a:noFill/>
          <a:ln w="19050">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nvGrpSpPr>
          <p:cNvPr id="170016" name="Group 332"/>
          <p:cNvGrpSpPr>
            <a:grpSpLocks/>
          </p:cNvGrpSpPr>
          <p:nvPr/>
        </p:nvGrpSpPr>
        <p:grpSpPr bwMode="auto">
          <a:xfrm>
            <a:off x="2425700" y="4322763"/>
            <a:ext cx="676275" cy="287337"/>
            <a:chOff x="2356" y="1300"/>
            <a:chExt cx="555" cy="194"/>
          </a:xfrm>
        </p:grpSpPr>
        <p:sp>
          <p:nvSpPr>
            <p:cNvPr id="17001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sp>
          <p:nvSpPr>
            <p:cNvPr id="17001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dirty="0">
                <a:latin typeface="Times New Roman" charset="0"/>
              </a:endParaRPr>
            </a:p>
          </p:txBody>
        </p:sp>
        <p:sp>
          <p:nvSpPr>
            <p:cNvPr id="17001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grpSp>
          <p:nvGrpSpPr>
            <p:cNvPr id="170020" name="Group 329"/>
            <p:cNvGrpSpPr>
              <a:grpSpLocks/>
            </p:cNvGrpSpPr>
            <p:nvPr/>
          </p:nvGrpSpPr>
          <p:grpSpPr bwMode="auto">
            <a:xfrm>
              <a:off x="2468" y="1332"/>
              <a:ext cx="310" cy="60"/>
              <a:chOff x="2468" y="1332"/>
              <a:chExt cx="310" cy="60"/>
            </a:xfrm>
          </p:grpSpPr>
          <p:sp>
            <p:nvSpPr>
              <p:cNvPr id="170023"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0024"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63"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64"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grpSp>
      <p:sp>
        <p:nvSpPr>
          <p:cNvPr id="51"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67</a:t>
            </a:fld>
            <a:endParaRPr lang="en-US" sz="1200" dirty="0">
              <a:latin typeface="Tahoma" charset="0"/>
            </a:endParaRPr>
          </a:p>
        </p:txBody>
      </p:sp>
      <p:sp>
        <p:nvSpPr>
          <p:cNvPr id="52"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751946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a:xfrm>
            <a:off x="533400" y="0"/>
            <a:ext cx="7772400" cy="1143000"/>
          </a:xfrm>
        </p:spPr>
        <p:txBody>
          <a:bodyPr/>
          <a:lstStyle/>
          <a:p>
            <a:pPr>
              <a:defRPr/>
            </a:pPr>
            <a:r>
              <a:rPr lang="en-US" dirty="0"/>
              <a:t>Differentiated services</a:t>
            </a:r>
          </a:p>
        </p:txBody>
      </p:sp>
      <p:sp>
        <p:nvSpPr>
          <p:cNvPr id="610307" name="Rectangle 3"/>
          <p:cNvSpPr>
            <a:spLocks noGrp="1" noChangeArrowheads="1"/>
          </p:cNvSpPr>
          <p:nvPr>
            <p:ph type="body" idx="1"/>
          </p:nvPr>
        </p:nvSpPr>
        <p:spPr>
          <a:xfrm>
            <a:off x="509588" y="1244600"/>
            <a:ext cx="7772400" cy="3101975"/>
          </a:xfrm>
        </p:spPr>
        <p:txBody>
          <a:bodyPr/>
          <a:lstStyle/>
          <a:p>
            <a:pPr>
              <a:defRPr/>
            </a:pPr>
            <a:r>
              <a:rPr lang="en-US" dirty="0"/>
              <a:t>want </a:t>
            </a:r>
            <a:r>
              <a:rPr lang="ja-JP" altLang="en-US" dirty="0">
                <a:latin typeface="Arial"/>
              </a:rPr>
              <a:t>“</a:t>
            </a:r>
            <a:r>
              <a:rPr lang="en-US" dirty="0"/>
              <a:t>qualitative</a:t>
            </a:r>
            <a:r>
              <a:rPr lang="ja-JP" altLang="en-US" dirty="0">
                <a:latin typeface="Arial"/>
              </a:rPr>
              <a:t>”</a:t>
            </a:r>
            <a:r>
              <a:rPr lang="en-US" dirty="0"/>
              <a:t> service classes</a:t>
            </a:r>
          </a:p>
          <a:p>
            <a:pPr lvl="1">
              <a:defRPr/>
            </a:pPr>
            <a:r>
              <a:rPr lang="ja-JP" altLang="en-US" dirty="0">
                <a:latin typeface="Arial"/>
              </a:rPr>
              <a:t>“</a:t>
            </a:r>
            <a:r>
              <a:rPr lang="en-US" dirty="0"/>
              <a:t>behaves like a wire</a:t>
            </a:r>
            <a:r>
              <a:rPr lang="ja-JP" altLang="en-US" dirty="0">
                <a:latin typeface="Arial"/>
              </a:rPr>
              <a:t>”</a:t>
            </a:r>
            <a:endParaRPr lang="en-US" dirty="0"/>
          </a:p>
          <a:p>
            <a:pPr lvl="1">
              <a:defRPr/>
            </a:pPr>
            <a:r>
              <a:rPr lang="en-US" dirty="0"/>
              <a:t>relative service distinction: Platinum, Gold, Silver</a:t>
            </a:r>
          </a:p>
          <a:p>
            <a:pPr>
              <a:defRPr/>
            </a:pPr>
            <a:r>
              <a:rPr lang="en-US" i="1" dirty="0">
                <a:solidFill>
                  <a:srgbClr val="CC0000"/>
                </a:solidFill>
              </a:rPr>
              <a:t>scalability:</a:t>
            </a:r>
            <a:r>
              <a:rPr lang="en-US" dirty="0">
                <a:solidFill>
                  <a:srgbClr val="CC0000"/>
                </a:solidFill>
              </a:rPr>
              <a:t> </a:t>
            </a:r>
            <a:r>
              <a:rPr lang="en-US" dirty="0"/>
              <a:t>simple functions in network core, relatively complex functions at edge routers (or hosts)</a:t>
            </a:r>
          </a:p>
          <a:p>
            <a:pPr lvl="1">
              <a:defRPr/>
            </a:pPr>
            <a:r>
              <a:rPr lang="en-US" dirty="0"/>
              <a:t>signaling, maintaining per-flow router state  difficult with large number of flows </a:t>
            </a:r>
          </a:p>
          <a:p>
            <a:pPr>
              <a:defRPr/>
            </a:pPr>
            <a:r>
              <a:rPr lang="en-US" dirty="0"/>
              <a:t>don</a:t>
            </a:r>
            <a:r>
              <a:rPr lang="ja-JP" altLang="en-US" dirty="0">
                <a:latin typeface="Arial"/>
              </a:rPr>
              <a:t>’</a:t>
            </a:r>
            <a:r>
              <a:rPr lang="en-US" dirty="0"/>
              <a:t>t define define service classes, provide functional components to build service classes</a:t>
            </a:r>
          </a:p>
        </p:txBody>
      </p:sp>
      <p:pic>
        <p:nvPicPr>
          <p:cNvPr id="172037" name="Picture 20" descr="underline_base"/>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84200" y="876300"/>
            <a:ext cx="5484813" cy="173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68</a:t>
            </a:fld>
            <a:endParaRPr lang="en-US" sz="1200" dirty="0">
              <a:latin typeface="Tahoma" charset="0"/>
            </a:endParaRPr>
          </a:p>
        </p:txBody>
      </p:sp>
      <p:sp>
        <p:nvSpPr>
          <p:cNvPr id="8"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32225185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81" name="Picture 21" descr="underline_base"/>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65150" y="882650"/>
            <a:ext cx="5027613" cy="173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2354" name="Text Box 2"/>
          <p:cNvSpPr txBox="1">
            <a:spLocks noChangeArrowheads="1"/>
          </p:cNvSpPr>
          <p:nvPr/>
        </p:nvSpPr>
        <p:spPr bwMode="auto">
          <a:xfrm>
            <a:off x="269585" y="1977689"/>
            <a:ext cx="4070350" cy="18220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80988" indent="-280988">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pPr>
              <a:lnSpc>
                <a:spcPct val="90000"/>
              </a:lnSpc>
              <a:spcBef>
                <a:spcPct val="50000"/>
              </a:spcBef>
              <a:defRPr/>
            </a:pPr>
            <a:r>
              <a:rPr lang="en-US" i="0" dirty="0">
                <a:latin typeface="Arial"/>
                <a:cs typeface="Arial"/>
              </a:rPr>
              <a:t>edge router:</a:t>
            </a:r>
          </a:p>
          <a:p>
            <a:pPr marL="282575" indent="-282575">
              <a:lnSpc>
                <a:spcPct val="90000"/>
              </a:lnSpc>
              <a:spcBef>
                <a:spcPts val="0"/>
              </a:spcBef>
              <a:buClr>
                <a:srgbClr val="000099"/>
              </a:buClr>
              <a:buSzPct val="100000"/>
              <a:buFont typeface="Wingdings" charset="2"/>
              <a:buChar char="§"/>
              <a:defRPr/>
            </a:pPr>
            <a:r>
              <a:rPr lang="en-US" dirty="0">
                <a:solidFill>
                  <a:srgbClr val="000099"/>
                </a:solidFill>
                <a:latin typeface="Arial"/>
                <a:cs typeface="Arial"/>
              </a:rPr>
              <a:t>per-flow </a:t>
            </a:r>
            <a:r>
              <a:rPr lang="en-US" i="0" dirty="0">
                <a:solidFill>
                  <a:schemeClr val="tx2"/>
                </a:solidFill>
                <a:latin typeface="Arial"/>
                <a:cs typeface="Arial"/>
              </a:rPr>
              <a:t>traffic management</a:t>
            </a:r>
          </a:p>
          <a:p>
            <a:pPr marL="282575" indent="-282575">
              <a:lnSpc>
                <a:spcPct val="90000"/>
              </a:lnSpc>
              <a:spcBef>
                <a:spcPts val="0"/>
              </a:spcBef>
              <a:buClr>
                <a:srgbClr val="000099"/>
              </a:buClr>
              <a:buSzPct val="100000"/>
              <a:buFont typeface="Wingdings" charset="2"/>
              <a:buChar char="§"/>
              <a:defRPr/>
            </a:pPr>
            <a:r>
              <a:rPr lang="en-US" i="0" dirty="0">
                <a:solidFill>
                  <a:schemeClr val="tx2"/>
                </a:solidFill>
                <a:latin typeface="Arial"/>
                <a:cs typeface="Arial"/>
              </a:rPr>
              <a:t>marks packets as </a:t>
            </a:r>
            <a:r>
              <a:rPr lang="en-US" i="0" dirty="0">
                <a:solidFill>
                  <a:srgbClr val="00CC00"/>
                </a:solidFill>
                <a:latin typeface="Arial"/>
                <a:cs typeface="Arial"/>
              </a:rPr>
              <a:t>in-profile</a:t>
            </a:r>
            <a:r>
              <a:rPr lang="en-US" i="0" dirty="0">
                <a:solidFill>
                  <a:schemeClr val="tx2"/>
                </a:solidFill>
                <a:latin typeface="Arial"/>
                <a:cs typeface="Arial"/>
              </a:rPr>
              <a:t> and </a:t>
            </a:r>
            <a:r>
              <a:rPr lang="en-US" i="0" dirty="0">
                <a:solidFill>
                  <a:srgbClr val="CC0000"/>
                </a:solidFill>
                <a:latin typeface="Arial"/>
                <a:cs typeface="Arial"/>
              </a:rPr>
              <a:t>out-profile </a:t>
            </a:r>
          </a:p>
        </p:txBody>
      </p:sp>
      <p:sp>
        <p:nvSpPr>
          <p:cNvPr id="612355" name="Text Box 3"/>
          <p:cNvSpPr txBox="1">
            <a:spLocks noChangeArrowheads="1"/>
          </p:cNvSpPr>
          <p:nvPr/>
        </p:nvSpPr>
        <p:spPr bwMode="auto">
          <a:xfrm>
            <a:off x="379413" y="4165229"/>
            <a:ext cx="4724762" cy="2462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280988" indent="-280988">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defRPr/>
            </a:pPr>
            <a:r>
              <a:rPr lang="en-US" i="0" dirty="0">
                <a:solidFill>
                  <a:srgbClr val="000000"/>
                </a:solidFill>
                <a:latin typeface="Arial"/>
                <a:cs typeface="Arial"/>
              </a:rPr>
              <a:t>core router:</a:t>
            </a:r>
          </a:p>
          <a:p>
            <a:pPr marL="282575" indent="-282575">
              <a:lnSpc>
                <a:spcPct val="90000"/>
              </a:lnSpc>
              <a:spcBef>
                <a:spcPts val="0"/>
              </a:spcBef>
              <a:buClr>
                <a:srgbClr val="000099"/>
              </a:buClr>
              <a:buSzPct val="100000"/>
              <a:buFont typeface="Wingdings" charset="2"/>
              <a:buChar char="§"/>
              <a:defRPr/>
            </a:pPr>
            <a:r>
              <a:rPr lang="en-US" dirty="0">
                <a:solidFill>
                  <a:srgbClr val="000099"/>
                </a:solidFill>
                <a:latin typeface="Arial"/>
                <a:cs typeface="Arial"/>
              </a:rPr>
              <a:t>per class </a:t>
            </a:r>
            <a:r>
              <a:rPr lang="en-US" i="0" dirty="0">
                <a:solidFill>
                  <a:schemeClr val="tx2"/>
                </a:solidFill>
                <a:latin typeface="Arial"/>
                <a:cs typeface="Arial"/>
              </a:rPr>
              <a:t>traffic management</a:t>
            </a:r>
          </a:p>
          <a:p>
            <a:pPr marL="282575" indent="-282575">
              <a:lnSpc>
                <a:spcPct val="90000"/>
              </a:lnSpc>
              <a:spcBef>
                <a:spcPts val="0"/>
              </a:spcBef>
              <a:buClr>
                <a:srgbClr val="000099"/>
              </a:buClr>
              <a:buSzPct val="100000"/>
              <a:buFont typeface="Wingdings" charset="2"/>
              <a:buChar char="§"/>
              <a:defRPr/>
            </a:pPr>
            <a:r>
              <a:rPr lang="en-US" i="0" dirty="0">
                <a:solidFill>
                  <a:schemeClr val="tx2"/>
                </a:solidFill>
                <a:latin typeface="Arial"/>
                <a:cs typeface="Arial"/>
              </a:rPr>
              <a:t>buffering and scheduling based on </a:t>
            </a:r>
            <a:r>
              <a:rPr lang="en-US" dirty="0">
                <a:solidFill>
                  <a:srgbClr val="000099"/>
                </a:solidFill>
                <a:latin typeface="Arial"/>
                <a:cs typeface="Arial"/>
              </a:rPr>
              <a:t>marking</a:t>
            </a:r>
            <a:r>
              <a:rPr lang="en-US" i="0" dirty="0">
                <a:solidFill>
                  <a:srgbClr val="FF0000"/>
                </a:solidFill>
                <a:latin typeface="Arial"/>
                <a:cs typeface="Arial"/>
              </a:rPr>
              <a:t> </a:t>
            </a:r>
            <a:r>
              <a:rPr lang="en-US" i="0" dirty="0">
                <a:latin typeface="Arial"/>
                <a:cs typeface="Arial"/>
              </a:rPr>
              <a:t>at edge</a:t>
            </a:r>
          </a:p>
          <a:p>
            <a:pPr marL="282575" indent="-282575">
              <a:lnSpc>
                <a:spcPct val="90000"/>
              </a:lnSpc>
              <a:spcBef>
                <a:spcPts val="0"/>
              </a:spcBef>
              <a:buClr>
                <a:srgbClr val="000099"/>
              </a:buClr>
              <a:buSzPct val="100000"/>
              <a:buFont typeface="Wingdings" charset="2"/>
              <a:buChar char="§"/>
              <a:defRPr/>
            </a:pPr>
            <a:r>
              <a:rPr lang="en-US" i="0" dirty="0">
                <a:latin typeface="Arial"/>
                <a:cs typeface="Arial"/>
              </a:rPr>
              <a:t>preference given to </a:t>
            </a:r>
            <a:r>
              <a:rPr lang="en-US" i="0" dirty="0">
                <a:solidFill>
                  <a:srgbClr val="00CC00"/>
                </a:solidFill>
                <a:latin typeface="Arial"/>
                <a:cs typeface="Arial"/>
              </a:rPr>
              <a:t>in-profile </a:t>
            </a:r>
            <a:r>
              <a:rPr lang="en-US" i="0" dirty="0">
                <a:latin typeface="Arial"/>
                <a:cs typeface="Arial"/>
              </a:rPr>
              <a:t>packets over </a:t>
            </a:r>
            <a:r>
              <a:rPr lang="en-US" i="0" dirty="0">
                <a:solidFill>
                  <a:srgbClr val="CC0000"/>
                </a:solidFill>
                <a:latin typeface="Arial"/>
                <a:cs typeface="Arial"/>
              </a:rPr>
              <a:t>out-of-profile </a:t>
            </a:r>
            <a:r>
              <a:rPr lang="en-US" i="0" dirty="0">
                <a:latin typeface="Arial"/>
                <a:cs typeface="Arial"/>
              </a:rPr>
              <a:t>packets</a:t>
            </a:r>
          </a:p>
        </p:txBody>
      </p:sp>
      <p:sp>
        <p:nvSpPr>
          <p:cNvPr id="612357" name="Line 5"/>
          <p:cNvSpPr>
            <a:spLocks noChangeShapeType="1"/>
          </p:cNvSpPr>
          <p:nvPr/>
        </p:nvSpPr>
        <p:spPr bwMode="auto">
          <a:xfrm flipV="1">
            <a:off x="8181975" y="5630863"/>
            <a:ext cx="473075" cy="55562"/>
          </a:xfrm>
          <a:prstGeom prst="line">
            <a:avLst/>
          </a:prstGeom>
          <a:noFill/>
          <a:ln w="12700" cmpd="sng">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174085" name="Freeform 7"/>
          <p:cNvSpPr>
            <a:spLocks/>
          </p:cNvSpPr>
          <p:nvPr/>
        </p:nvSpPr>
        <p:spPr bwMode="auto">
          <a:xfrm>
            <a:off x="6884988" y="4441825"/>
            <a:ext cx="1504950" cy="1341438"/>
          </a:xfrm>
          <a:custGeom>
            <a:avLst/>
            <a:gdLst>
              <a:gd name="T0" fmla="*/ 19032 w 2135"/>
              <a:gd name="T1" fmla="*/ 526244 h 1662"/>
              <a:gd name="T2" fmla="*/ 74014 w 2135"/>
              <a:gd name="T3" fmla="*/ 61341 h 1662"/>
              <a:gd name="T4" fmla="*/ 463116 w 2135"/>
              <a:gd name="T5" fmla="*/ 158196 h 1662"/>
              <a:gd name="T6" fmla="*/ 852218 w 2135"/>
              <a:gd name="T7" fmla="*/ 80712 h 1662"/>
              <a:gd name="T8" fmla="*/ 1410494 w 2135"/>
              <a:gd name="T9" fmla="*/ 327692 h 1662"/>
              <a:gd name="T10" fmla="*/ 1418953 w 2135"/>
              <a:gd name="T11" fmla="*/ 923348 h 1662"/>
              <a:gd name="T12" fmla="*/ 1114438 w 2135"/>
              <a:gd name="T13" fmla="*/ 1291396 h 1662"/>
              <a:gd name="T14" fmla="*/ 573079 w 2135"/>
              <a:gd name="T15" fmla="*/ 1223598 h 1662"/>
              <a:gd name="T16" fmla="*/ 353152 w 2135"/>
              <a:gd name="T17" fmla="*/ 1025046 h 1662"/>
              <a:gd name="T18" fmla="*/ 128996 w 2135"/>
              <a:gd name="T19" fmla="*/ 860393 h 1662"/>
              <a:gd name="T20" fmla="*/ 19032 w 2135"/>
              <a:gd name="T21" fmla="*/ 526244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99FF"/>
          </a:solidFill>
          <a:ln>
            <a:noFill/>
          </a:ln>
          <a:extLst>
            <a:ext uri="{91240B29-F687-4f45-9708-019B960494DF}">
              <a14:hiddenLine xmlns="" xmlns:a14="http://schemas.microsoft.com/office/drawing/2010/main" w="12700" cmpd="sng">
                <a:solidFill>
                  <a:srgbClr val="000000"/>
                </a:solidFill>
                <a:round/>
                <a:headEnd/>
                <a:tailEnd/>
              </a14:hiddenLine>
            </a:ext>
          </a:extLst>
        </p:spPr>
        <p:txBody>
          <a:bodyPr wrap="none" anchor="ctr"/>
          <a:lstStyle/>
          <a:p>
            <a:endParaRPr lang="en-US" dirty="0"/>
          </a:p>
        </p:txBody>
      </p:sp>
      <p:sp>
        <p:nvSpPr>
          <p:cNvPr id="174086" name="Freeform 8"/>
          <p:cNvSpPr>
            <a:spLocks/>
          </p:cNvSpPr>
          <p:nvPr/>
        </p:nvSpPr>
        <p:spPr bwMode="auto">
          <a:xfrm>
            <a:off x="6934200" y="2819400"/>
            <a:ext cx="1165225" cy="1565275"/>
          </a:xfrm>
          <a:custGeom>
            <a:avLst/>
            <a:gdLst>
              <a:gd name="T0" fmla="*/ 215549 w 1292"/>
              <a:gd name="T1" fmla="*/ 8731 h 1255"/>
              <a:gd name="T2" fmla="*/ 31566 w 1292"/>
              <a:gd name="T3" fmla="*/ 195815 h 1255"/>
              <a:gd name="T4" fmla="*/ 26154 w 1292"/>
              <a:gd name="T5" fmla="*/ 652302 h 1255"/>
              <a:gd name="T6" fmla="*/ 47799 w 1292"/>
              <a:gd name="T7" fmla="*/ 1033955 h 1255"/>
              <a:gd name="T8" fmla="*/ 220960 w 1292"/>
              <a:gd name="T9" fmla="*/ 1086338 h 1255"/>
              <a:gd name="T10" fmla="*/ 583514 w 1292"/>
              <a:gd name="T11" fmla="*/ 1408124 h 1255"/>
              <a:gd name="T12" fmla="*/ 897368 w 1292"/>
              <a:gd name="T13" fmla="*/ 1542825 h 1255"/>
              <a:gd name="T14" fmla="*/ 1081350 w 1292"/>
              <a:gd name="T15" fmla="*/ 1273423 h 1255"/>
              <a:gd name="T16" fmla="*/ 1146286 w 1292"/>
              <a:gd name="T17" fmla="*/ 555018 h 1255"/>
              <a:gd name="T18" fmla="*/ 1086762 w 1292"/>
              <a:gd name="T19" fmla="*/ 263166 h 1255"/>
              <a:gd name="T20" fmla="*/ 675506 w 1292"/>
              <a:gd name="T21" fmla="*/ 143432 h 1255"/>
              <a:gd name="T22" fmla="*/ 215549 w 1292"/>
              <a:gd name="T23" fmla="*/ 8731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3399FF"/>
          </a:solidFill>
          <a:ln>
            <a:noFill/>
          </a:ln>
          <a:extLst>
            <a:ext uri="{91240B29-F687-4f45-9708-019B960494DF}">
              <a14:hiddenLine xmlns="" xmlns:a14="http://schemas.microsoft.com/office/drawing/2010/main" w="12700" cmpd="sng">
                <a:solidFill>
                  <a:srgbClr val="000000"/>
                </a:solidFill>
                <a:round/>
                <a:headEnd/>
                <a:tailEnd/>
              </a14:hiddenLine>
            </a:ext>
          </a:extLst>
        </p:spPr>
        <p:txBody>
          <a:bodyPr wrap="none" anchor="ctr"/>
          <a:lstStyle/>
          <a:p>
            <a:endParaRPr lang="en-US" dirty="0"/>
          </a:p>
        </p:txBody>
      </p:sp>
      <p:sp>
        <p:nvSpPr>
          <p:cNvPr id="174087" name="Freeform 9"/>
          <p:cNvSpPr>
            <a:spLocks/>
          </p:cNvSpPr>
          <p:nvPr/>
        </p:nvSpPr>
        <p:spPr bwMode="auto">
          <a:xfrm>
            <a:off x="5111750" y="2879725"/>
            <a:ext cx="1554163" cy="1790700"/>
          </a:xfrm>
          <a:custGeom>
            <a:avLst/>
            <a:gdLst>
              <a:gd name="T0" fmla="*/ 637902 w 1340"/>
              <a:gd name="T1" fmla="*/ 63148 h 1191"/>
              <a:gd name="T2" fmla="*/ 95105 w 1340"/>
              <a:gd name="T3" fmla="*/ 90212 h 1191"/>
              <a:gd name="T4" fmla="*/ 67270 w 1340"/>
              <a:gd name="T5" fmla="*/ 604418 h 1191"/>
              <a:gd name="T6" fmla="*/ 32475 w 1340"/>
              <a:gd name="T7" fmla="*/ 1082539 h 1191"/>
              <a:gd name="T8" fmla="*/ 129900 w 1340"/>
              <a:gd name="T9" fmla="*/ 1308068 h 1191"/>
              <a:gd name="T10" fmla="*/ 623984 w 1340"/>
              <a:gd name="T11" fmla="*/ 1317089 h 1191"/>
              <a:gd name="T12" fmla="*/ 742286 w 1340"/>
              <a:gd name="T13" fmla="*/ 1695978 h 1191"/>
              <a:gd name="T14" fmla="*/ 1431221 w 1340"/>
              <a:gd name="T15" fmla="*/ 1650872 h 1191"/>
              <a:gd name="T16" fmla="*/ 1479933 w 1340"/>
              <a:gd name="T17" fmla="*/ 857010 h 1191"/>
              <a:gd name="T18" fmla="*/ 1396426 w 1340"/>
              <a:gd name="T19" fmla="*/ 514206 h 1191"/>
              <a:gd name="T20" fmla="*/ 881465 w 1340"/>
              <a:gd name="T21" fmla="*/ 433016 h 1191"/>
              <a:gd name="T22" fmla="*/ 637902 w 1340"/>
              <a:gd name="T23" fmla="*/ 63148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99FF"/>
          </a:solidFill>
          <a:ln>
            <a:noFill/>
          </a:ln>
          <a:extLst>
            <a:ext uri="{91240B29-F687-4f45-9708-019B960494DF}">
              <a14:hiddenLine xmlns="" xmlns:a14="http://schemas.microsoft.com/office/drawing/2010/main" w="12700" cmpd="sng">
                <a:solidFill>
                  <a:srgbClr val="000000"/>
                </a:solidFill>
                <a:round/>
                <a:headEnd/>
                <a:tailEnd/>
              </a14:hiddenLine>
            </a:ext>
          </a:extLst>
        </p:spPr>
        <p:txBody>
          <a:bodyPr wrap="none" anchor="ctr"/>
          <a:lstStyle/>
          <a:p>
            <a:endParaRPr lang="en-US" dirty="0"/>
          </a:p>
        </p:txBody>
      </p:sp>
      <p:sp>
        <p:nvSpPr>
          <p:cNvPr id="612363" name="Line 11"/>
          <p:cNvSpPr>
            <a:spLocks noChangeShapeType="1"/>
          </p:cNvSpPr>
          <p:nvPr/>
        </p:nvSpPr>
        <p:spPr bwMode="auto">
          <a:xfrm>
            <a:off x="7661275" y="4273550"/>
            <a:ext cx="0" cy="268288"/>
          </a:xfrm>
          <a:prstGeom prst="line">
            <a:avLst/>
          </a:prstGeom>
          <a:noFill/>
          <a:ln w="12700" cmpd="sng">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612378" name="Line 26"/>
          <p:cNvSpPr>
            <a:spLocks noChangeShapeType="1"/>
          </p:cNvSpPr>
          <p:nvPr/>
        </p:nvSpPr>
        <p:spPr bwMode="auto">
          <a:xfrm flipV="1">
            <a:off x="5311775" y="3779838"/>
            <a:ext cx="209550" cy="319087"/>
          </a:xfrm>
          <a:prstGeom prst="line">
            <a:avLst/>
          </a:prstGeom>
          <a:noFill/>
          <a:ln w="12700" cmpd="sng">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612379" name="Line 27"/>
          <p:cNvSpPr>
            <a:spLocks noChangeShapeType="1"/>
          </p:cNvSpPr>
          <p:nvPr/>
        </p:nvSpPr>
        <p:spPr bwMode="auto">
          <a:xfrm flipV="1">
            <a:off x="6308725" y="3459163"/>
            <a:ext cx="104775" cy="265112"/>
          </a:xfrm>
          <a:prstGeom prst="line">
            <a:avLst/>
          </a:prstGeom>
          <a:noFill/>
          <a:ln w="12700" cmpd="sng">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612380" name="Line 28"/>
          <p:cNvSpPr>
            <a:spLocks noChangeShapeType="1"/>
          </p:cNvSpPr>
          <p:nvPr/>
        </p:nvSpPr>
        <p:spPr bwMode="auto">
          <a:xfrm>
            <a:off x="6308725" y="3832225"/>
            <a:ext cx="104775" cy="320675"/>
          </a:xfrm>
          <a:prstGeom prst="line">
            <a:avLst/>
          </a:prstGeom>
          <a:noFill/>
          <a:ln w="12700" cmpd="sng">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612381" name="Line 29"/>
          <p:cNvSpPr>
            <a:spLocks noChangeShapeType="1"/>
          </p:cNvSpPr>
          <p:nvPr/>
        </p:nvSpPr>
        <p:spPr bwMode="auto">
          <a:xfrm>
            <a:off x="5364163" y="3351213"/>
            <a:ext cx="157162" cy="373062"/>
          </a:xfrm>
          <a:prstGeom prst="line">
            <a:avLst/>
          </a:prstGeom>
          <a:noFill/>
          <a:ln w="12700" cmpd="sng">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612425" name="Line 73"/>
          <p:cNvSpPr>
            <a:spLocks noChangeShapeType="1"/>
          </p:cNvSpPr>
          <p:nvPr/>
        </p:nvSpPr>
        <p:spPr bwMode="auto">
          <a:xfrm>
            <a:off x="6594475" y="3378200"/>
            <a:ext cx="419100" cy="0"/>
          </a:xfrm>
          <a:prstGeom prst="line">
            <a:avLst/>
          </a:prstGeom>
          <a:noFill/>
          <a:ln w="12700" cmpd="sng">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612496" name="Line 144"/>
          <p:cNvSpPr>
            <a:spLocks noChangeShapeType="1"/>
          </p:cNvSpPr>
          <p:nvPr/>
        </p:nvSpPr>
        <p:spPr bwMode="auto">
          <a:xfrm>
            <a:off x="5784850" y="3779838"/>
            <a:ext cx="261938" cy="0"/>
          </a:xfrm>
          <a:prstGeom prst="line">
            <a:avLst/>
          </a:prstGeom>
          <a:noFill/>
          <a:ln w="12700" cmpd="sng">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612526" name="Line 174"/>
          <p:cNvSpPr>
            <a:spLocks noChangeShapeType="1"/>
          </p:cNvSpPr>
          <p:nvPr/>
        </p:nvSpPr>
        <p:spPr bwMode="auto">
          <a:xfrm flipH="1">
            <a:off x="4862513" y="3344863"/>
            <a:ext cx="249237" cy="0"/>
          </a:xfrm>
          <a:prstGeom prst="line">
            <a:avLst/>
          </a:prstGeom>
          <a:noFill/>
          <a:ln w="12700" cmpd="sng">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612527" name="Line 175"/>
          <p:cNvSpPr>
            <a:spLocks noChangeShapeType="1"/>
          </p:cNvSpPr>
          <p:nvPr/>
        </p:nvSpPr>
        <p:spPr bwMode="auto">
          <a:xfrm>
            <a:off x="4862513" y="2879725"/>
            <a:ext cx="0" cy="81280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612528" name="Line 176"/>
          <p:cNvSpPr>
            <a:spLocks noChangeShapeType="1"/>
          </p:cNvSpPr>
          <p:nvPr/>
        </p:nvSpPr>
        <p:spPr bwMode="auto">
          <a:xfrm flipH="1">
            <a:off x="4613275" y="2879725"/>
            <a:ext cx="249238" cy="0"/>
          </a:xfrm>
          <a:prstGeom prst="line">
            <a:avLst/>
          </a:prstGeom>
          <a:noFill/>
          <a:ln w="12700" cmpd="sng">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612529" name="Line 177"/>
          <p:cNvSpPr>
            <a:spLocks noChangeShapeType="1"/>
          </p:cNvSpPr>
          <p:nvPr/>
        </p:nvSpPr>
        <p:spPr bwMode="auto">
          <a:xfrm>
            <a:off x="4862513" y="3692525"/>
            <a:ext cx="0" cy="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612530" name="Line 178"/>
          <p:cNvSpPr>
            <a:spLocks noChangeShapeType="1"/>
          </p:cNvSpPr>
          <p:nvPr/>
        </p:nvSpPr>
        <p:spPr bwMode="auto">
          <a:xfrm flipH="1">
            <a:off x="4613275" y="3692525"/>
            <a:ext cx="249238" cy="0"/>
          </a:xfrm>
          <a:prstGeom prst="line">
            <a:avLst/>
          </a:prstGeom>
          <a:noFill/>
          <a:ln w="12700" cmpd="sng">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612590" name="Line 238"/>
          <p:cNvSpPr>
            <a:spLocks noChangeShapeType="1"/>
          </p:cNvSpPr>
          <p:nvPr/>
        </p:nvSpPr>
        <p:spPr bwMode="auto">
          <a:xfrm flipV="1">
            <a:off x="7156450" y="2997200"/>
            <a:ext cx="298450" cy="347663"/>
          </a:xfrm>
          <a:prstGeom prst="line">
            <a:avLst/>
          </a:prstGeom>
          <a:noFill/>
          <a:ln w="12700" cmpd="sng">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612591" name="Line 239"/>
          <p:cNvSpPr>
            <a:spLocks noChangeShapeType="1"/>
          </p:cNvSpPr>
          <p:nvPr/>
        </p:nvSpPr>
        <p:spPr bwMode="auto">
          <a:xfrm>
            <a:off x="7554913" y="2997200"/>
            <a:ext cx="0" cy="406400"/>
          </a:xfrm>
          <a:prstGeom prst="line">
            <a:avLst/>
          </a:prstGeom>
          <a:noFill/>
          <a:ln w="12700" cmpd="sng">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612592" name="Line 240"/>
          <p:cNvSpPr>
            <a:spLocks noChangeShapeType="1"/>
          </p:cNvSpPr>
          <p:nvPr/>
        </p:nvSpPr>
        <p:spPr bwMode="auto">
          <a:xfrm>
            <a:off x="7156450" y="3403600"/>
            <a:ext cx="198438" cy="0"/>
          </a:xfrm>
          <a:prstGeom prst="line">
            <a:avLst/>
          </a:prstGeom>
          <a:noFill/>
          <a:ln w="12700" cmpd="sng">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612593" name="Line 241"/>
          <p:cNvSpPr>
            <a:spLocks noChangeShapeType="1"/>
          </p:cNvSpPr>
          <p:nvPr/>
        </p:nvSpPr>
        <p:spPr bwMode="auto">
          <a:xfrm>
            <a:off x="7704138" y="3403600"/>
            <a:ext cx="300037" cy="57150"/>
          </a:xfrm>
          <a:prstGeom prst="line">
            <a:avLst/>
          </a:prstGeom>
          <a:noFill/>
          <a:ln w="12700" cmpd="sng">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612594" name="Line 242"/>
          <p:cNvSpPr>
            <a:spLocks noChangeShapeType="1"/>
          </p:cNvSpPr>
          <p:nvPr/>
        </p:nvSpPr>
        <p:spPr bwMode="auto">
          <a:xfrm>
            <a:off x="7554913" y="3519488"/>
            <a:ext cx="100012" cy="638175"/>
          </a:xfrm>
          <a:prstGeom prst="line">
            <a:avLst/>
          </a:prstGeom>
          <a:noFill/>
          <a:ln w="12700" cmpd="sng">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612595" name="Line 243"/>
          <p:cNvSpPr>
            <a:spLocks noChangeShapeType="1"/>
          </p:cNvSpPr>
          <p:nvPr/>
        </p:nvSpPr>
        <p:spPr bwMode="auto">
          <a:xfrm>
            <a:off x="7704138" y="4622800"/>
            <a:ext cx="0" cy="522288"/>
          </a:xfrm>
          <a:prstGeom prst="line">
            <a:avLst/>
          </a:prstGeom>
          <a:noFill/>
          <a:ln w="12700" cmpd="sng">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612596" name="Line 244"/>
          <p:cNvSpPr>
            <a:spLocks noChangeShapeType="1"/>
          </p:cNvSpPr>
          <p:nvPr/>
        </p:nvSpPr>
        <p:spPr bwMode="auto">
          <a:xfrm flipH="1">
            <a:off x="7254875" y="5202238"/>
            <a:ext cx="300038" cy="58737"/>
          </a:xfrm>
          <a:prstGeom prst="line">
            <a:avLst/>
          </a:prstGeom>
          <a:noFill/>
          <a:ln w="12700" cmpd="sng">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612597" name="Line 245"/>
          <p:cNvSpPr>
            <a:spLocks noChangeShapeType="1"/>
          </p:cNvSpPr>
          <p:nvPr/>
        </p:nvSpPr>
        <p:spPr bwMode="auto">
          <a:xfrm>
            <a:off x="7704138" y="5202238"/>
            <a:ext cx="249237" cy="406400"/>
          </a:xfrm>
          <a:prstGeom prst="line">
            <a:avLst/>
          </a:prstGeom>
          <a:noFill/>
          <a:ln w="12700" cmpd="sng">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612598" name="Line 246"/>
          <p:cNvSpPr>
            <a:spLocks noChangeShapeType="1"/>
          </p:cNvSpPr>
          <p:nvPr/>
        </p:nvSpPr>
        <p:spPr bwMode="auto">
          <a:xfrm>
            <a:off x="7156450" y="3403600"/>
            <a:ext cx="447675" cy="812800"/>
          </a:xfrm>
          <a:prstGeom prst="line">
            <a:avLst/>
          </a:prstGeom>
          <a:noFill/>
          <a:ln w="12700" cmpd="sng">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612599" name="Line 247"/>
          <p:cNvSpPr>
            <a:spLocks noChangeShapeType="1"/>
          </p:cNvSpPr>
          <p:nvPr/>
        </p:nvSpPr>
        <p:spPr bwMode="auto">
          <a:xfrm flipH="1">
            <a:off x="6113463" y="4265613"/>
            <a:ext cx="300037" cy="522287"/>
          </a:xfrm>
          <a:prstGeom prst="line">
            <a:avLst/>
          </a:prstGeom>
          <a:noFill/>
          <a:ln w="12700" cmpd="sng">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612600" name="Line 248"/>
          <p:cNvSpPr>
            <a:spLocks noChangeShapeType="1"/>
          </p:cNvSpPr>
          <p:nvPr/>
        </p:nvSpPr>
        <p:spPr bwMode="auto">
          <a:xfrm>
            <a:off x="6529388" y="4256088"/>
            <a:ext cx="149225" cy="522287"/>
          </a:xfrm>
          <a:prstGeom prst="line">
            <a:avLst/>
          </a:prstGeom>
          <a:noFill/>
          <a:ln w="12700" cmpd="sng">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612601" name="Line 249"/>
          <p:cNvSpPr>
            <a:spLocks noChangeShapeType="1"/>
          </p:cNvSpPr>
          <p:nvPr/>
        </p:nvSpPr>
        <p:spPr bwMode="auto">
          <a:xfrm flipV="1">
            <a:off x="8302625" y="2997200"/>
            <a:ext cx="149225" cy="463550"/>
          </a:xfrm>
          <a:prstGeom prst="line">
            <a:avLst/>
          </a:prstGeom>
          <a:noFill/>
          <a:ln w="12700" cmpd="sng">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612602" name="Line 250"/>
          <p:cNvSpPr>
            <a:spLocks noChangeShapeType="1"/>
          </p:cNvSpPr>
          <p:nvPr/>
        </p:nvSpPr>
        <p:spPr bwMode="auto">
          <a:xfrm>
            <a:off x="8302625" y="3460750"/>
            <a:ext cx="149225" cy="465138"/>
          </a:xfrm>
          <a:prstGeom prst="line">
            <a:avLst/>
          </a:prstGeom>
          <a:noFill/>
          <a:ln w="12700" cmpd="sng">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612603" name="Line 251"/>
          <p:cNvSpPr>
            <a:spLocks noChangeShapeType="1"/>
          </p:cNvSpPr>
          <p:nvPr/>
        </p:nvSpPr>
        <p:spPr bwMode="auto">
          <a:xfrm flipH="1" flipV="1">
            <a:off x="7119938" y="2670175"/>
            <a:ext cx="349250" cy="231775"/>
          </a:xfrm>
          <a:prstGeom prst="line">
            <a:avLst/>
          </a:prstGeom>
          <a:noFill/>
          <a:ln w="12700" cmpd="sng">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612604" name="Line 252"/>
          <p:cNvSpPr>
            <a:spLocks noChangeShapeType="1"/>
          </p:cNvSpPr>
          <p:nvPr/>
        </p:nvSpPr>
        <p:spPr bwMode="auto">
          <a:xfrm flipV="1">
            <a:off x="7554913" y="2647950"/>
            <a:ext cx="349250" cy="231775"/>
          </a:xfrm>
          <a:prstGeom prst="line">
            <a:avLst/>
          </a:prstGeom>
          <a:noFill/>
          <a:ln w="12700" cmpd="sng">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612606" name="Rectangle 254"/>
          <p:cNvSpPr>
            <a:spLocks noGrp="1" noChangeArrowheads="1"/>
          </p:cNvSpPr>
          <p:nvPr>
            <p:ph type="title"/>
          </p:nvPr>
        </p:nvSpPr>
        <p:spPr>
          <a:xfrm>
            <a:off x="457200" y="304800"/>
            <a:ext cx="8229600" cy="685800"/>
          </a:xfrm>
        </p:spPr>
        <p:txBody>
          <a:bodyPr/>
          <a:lstStyle/>
          <a:p>
            <a:pPr>
              <a:defRPr/>
            </a:pPr>
            <a:r>
              <a:rPr lang="en-US" dirty="0"/>
              <a:t>Diffserv architecture</a:t>
            </a:r>
            <a:endParaRPr lang="en-US" sz="2400" dirty="0">
              <a:solidFill>
                <a:srgbClr val="3333FF"/>
              </a:solidFill>
            </a:endParaRPr>
          </a:p>
        </p:txBody>
      </p:sp>
      <p:grpSp>
        <p:nvGrpSpPr>
          <p:cNvPr id="174119" name="Group 4"/>
          <p:cNvGrpSpPr>
            <a:grpSpLocks/>
          </p:cNvGrpSpPr>
          <p:nvPr/>
        </p:nvGrpSpPr>
        <p:grpSpPr bwMode="auto">
          <a:xfrm>
            <a:off x="2259013" y="4033838"/>
            <a:ext cx="501650" cy="233362"/>
            <a:chOff x="2401888" y="4005263"/>
            <a:chExt cx="501650" cy="233362"/>
          </a:xfrm>
        </p:grpSpPr>
        <p:sp>
          <p:nvSpPr>
            <p:cNvPr id="174421" name="Oval 270"/>
            <p:cNvSpPr>
              <a:spLocks noChangeArrowheads="1"/>
            </p:cNvSpPr>
            <p:nvPr/>
          </p:nvSpPr>
          <p:spPr bwMode="auto">
            <a:xfrm>
              <a:off x="2406068" y="4110609"/>
              <a:ext cx="497470" cy="128016"/>
            </a:xfrm>
            <a:prstGeom prst="ellipse">
              <a:avLst/>
            </a:prstGeom>
            <a:solidFill>
              <a:srgbClr val="FFFF00"/>
            </a:solidFill>
            <a:ln w="12700">
              <a:solidFill>
                <a:schemeClr val="tx1"/>
              </a:solidFill>
              <a:round/>
              <a:headEnd/>
              <a:tailEnd/>
            </a:ln>
          </p:spPr>
          <p:txBody>
            <a:bodyPr wrap="none" anchor="ctr"/>
            <a:lstStyle/>
            <a:p>
              <a:endParaRPr lang="en-US" i="0" dirty="0">
                <a:latin typeface="Arial" charset="0"/>
                <a:cs typeface="Arial" charset="0"/>
              </a:endParaRPr>
            </a:p>
          </p:txBody>
        </p:sp>
        <p:sp>
          <p:nvSpPr>
            <p:cNvPr id="612623" name="Line 271"/>
            <p:cNvSpPr>
              <a:spLocks noChangeShapeType="1"/>
            </p:cNvSpPr>
            <p:nvPr/>
          </p:nvSpPr>
          <p:spPr bwMode="auto">
            <a:xfrm>
              <a:off x="2406650" y="4098925"/>
              <a:ext cx="0" cy="79375"/>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12624" name="Line 272"/>
            <p:cNvSpPr>
              <a:spLocks noChangeShapeType="1"/>
            </p:cNvSpPr>
            <p:nvPr/>
          </p:nvSpPr>
          <p:spPr bwMode="auto">
            <a:xfrm>
              <a:off x="2894013" y="4070350"/>
              <a:ext cx="9525" cy="10795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174424" name="Rectangle 273"/>
            <p:cNvSpPr>
              <a:spLocks noChangeArrowheads="1"/>
            </p:cNvSpPr>
            <p:nvPr/>
          </p:nvSpPr>
          <p:spPr bwMode="auto">
            <a:xfrm>
              <a:off x="2406068" y="4098608"/>
              <a:ext cx="491896" cy="77343"/>
            </a:xfrm>
            <a:prstGeom prst="rect">
              <a:avLst/>
            </a:prstGeom>
            <a:solidFill>
              <a:srgbClr val="FFFF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endParaRPr lang="fr-FR" sz="2400" i="0" dirty="0">
                <a:latin typeface="Arial" charset="0"/>
                <a:cs typeface="Arial" charset="0"/>
              </a:endParaRPr>
            </a:p>
          </p:txBody>
        </p:sp>
        <p:sp>
          <p:nvSpPr>
            <p:cNvPr id="174425" name="Oval 274"/>
            <p:cNvSpPr>
              <a:spLocks noChangeArrowheads="1"/>
            </p:cNvSpPr>
            <p:nvPr/>
          </p:nvSpPr>
          <p:spPr bwMode="auto">
            <a:xfrm>
              <a:off x="2401888" y="4005263"/>
              <a:ext cx="497470" cy="150685"/>
            </a:xfrm>
            <a:prstGeom prst="ellipse">
              <a:avLst/>
            </a:prstGeom>
            <a:solidFill>
              <a:srgbClr val="FFFF00"/>
            </a:solidFill>
            <a:ln w="12700">
              <a:solidFill>
                <a:schemeClr val="tx1"/>
              </a:solidFill>
              <a:round/>
              <a:headEnd/>
              <a:tailEnd/>
            </a:ln>
          </p:spPr>
          <p:txBody>
            <a:bodyPr wrap="none" anchor="ctr"/>
            <a:lstStyle/>
            <a:p>
              <a:endParaRPr lang="en-US" i="0" dirty="0">
                <a:latin typeface="Arial" charset="0"/>
                <a:cs typeface="Arial" charset="0"/>
              </a:endParaRPr>
            </a:p>
          </p:txBody>
        </p:sp>
        <p:grpSp>
          <p:nvGrpSpPr>
            <p:cNvPr id="174426" name="Group 275"/>
            <p:cNvGrpSpPr>
              <a:grpSpLocks/>
            </p:cNvGrpSpPr>
            <p:nvPr/>
          </p:nvGrpSpPr>
          <p:grpSpPr bwMode="auto">
            <a:xfrm>
              <a:off x="2521727" y="4038600"/>
              <a:ext cx="246645" cy="88011"/>
              <a:chOff x="2848" y="848"/>
              <a:chExt cx="140" cy="98"/>
            </a:xfrm>
          </p:grpSpPr>
          <p:sp>
            <p:nvSpPr>
              <p:cNvPr id="612628" name="Line 276"/>
              <p:cNvSpPr>
                <a:spLocks noChangeShapeType="1"/>
              </p:cNvSpPr>
              <p:nvPr/>
            </p:nvSpPr>
            <p:spPr bwMode="auto">
              <a:xfrm flipV="1">
                <a:off x="2848" y="848"/>
                <a:ext cx="50" cy="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12629" name="Line 277"/>
              <p:cNvSpPr>
                <a:spLocks noChangeShapeType="1"/>
              </p:cNvSpPr>
              <p:nvPr/>
            </p:nvSpPr>
            <p:spPr bwMode="auto">
              <a:xfrm>
                <a:off x="2944" y="943"/>
                <a:ext cx="44"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12630" name="Line 278"/>
              <p:cNvSpPr>
                <a:spLocks noChangeShapeType="1"/>
              </p:cNvSpPr>
              <p:nvPr/>
            </p:nvSpPr>
            <p:spPr bwMode="auto">
              <a:xfrm>
                <a:off x="2894" y="850"/>
                <a:ext cx="52" cy="9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612632" name="Line 280"/>
            <p:cNvSpPr>
              <a:spLocks noChangeShapeType="1"/>
            </p:cNvSpPr>
            <p:nvPr/>
          </p:nvSpPr>
          <p:spPr bwMode="auto">
            <a:xfrm>
              <a:off x="2520950" y="4124325"/>
              <a:ext cx="88900" cy="1588"/>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12633" name="Line 281"/>
            <p:cNvSpPr>
              <a:spLocks noChangeShapeType="1"/>
            </p:cNvSpPr>
            <p:nvPr/>
          </p:nvSpPr>
          <p:spPr bwMode="auto">
            <a:xfrm flipV="1">
              <a:off x="2690813" y="4037013"/>
              <a:ext cx="77787"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12634" name="Line 282"/>
            <p:cNvSpPr>
              <a:spLocks noChangeShapeType="1"/>
            </p:cNvSpPr>
            <p:nvPr/>
          </p:nvSpPr>
          <p:spPr bwMode="auto">
            <a:xfrm flipV="1">
              <a:off x="2603500" y="4037013"/>
              <a:ext cx="90488" cy="8731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174122" name="Group 2"/>
          <p:cNvGrpSpPr>
            <a:grpSpLocks/>
          </p:cNvGrpSpPr>
          <p:nvPr/>
        </p:nvGrpSpPr>
        <p:grpSpPr bwMode="auto">
          <a:xfrm>
            <a:off x="2079335" y="2095164"/>
            <a:ext cx="501650" cy="233362"/>
            <a:chOff x="2898014" y="3419534"/>
            <a:chExt cx="501650" cy="233362"/>
          </a:xfrm>
        </p:grpSpPr>
        <p:sp>
          <p:nvSpPr>
            <p:cNvPr id="174409" name="Oval 270"/>
            <p:cNvSpPr>
              <a:spLocks noChangeArrowheads="1"/>
            </p:cNvSpPr>
            <p:nvPr/>
          </p:nvSpPr>
          <p:spPr bwMode="auto">
            <a:xfrm>
              <a:off x="2902194" y="3524880"/>
              <a:ext cx="497470" cy="128016"/>
            </a:xfrm>
            <a:prstGeom prst="ellipse">
              <a:avLst/>
            </a:prstGeom>
            <a:solidFill>
              <a:srgbClr val="3366FF"/>
            </a:solidFill>
            <a:ln w="12700">
              <a:solidFill>
                <a:schemeClr val="tx1"/>
              </a:solidFill>
              <a:round/>
              <a:headEnd/>
              <a:tailEnd/>
            </a:ln>
          </p:spPr>
          <p:txBody>
            <a:bodyPr wrap="none" anchor="ctr"/>
            <a:lstStyle/>
            <a:p>
              <a:endParaRPr lang="en-US" i="0" dirty="0">
                <a:latin typeface="Arial" charset="0"/>
                <a:cs typeface="Arial" charset="0"/>
              </a:endParaRPr>
            </a:p>
          </p:txBody>
        </p:sp>
        <p:sp>
          <p:nvSpPr>
            <p:cNvPr id="339" name="Line 271"/>
            <p:cNvSpPr>
              <a:spLocks noChangeShapeType="1"/>
            </p:cNvSpPr>
            <p:nvPr/>
          </p:nvSpPr>
          <p:spPr bwMode="auto">
            <a:xfrm>
              <a:off x="2902776" y="3513196"/>
              <a:ext cx="0" cy="79375"/>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340" name="Line 272"/>
            <p:cNvSpPr>
              <a:spLocks noChangeShapeType="1"/>
            </p:cNvSpPr>
            <p:nvPr/>
          </p:nvSpPr>
          <p:spPr bwMode="auto">
            <a:xfrm>
              <a:off x="3390139" y="3484621"/>
              <a:ext cx="9525" cy="10795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174412" name="Rectangle 273"/>
            <p:cNvSpPr>
              <a:spLocks noChangeArrowheads="1"/>
            </p:cNvSpPr>
            <p:nvPr/>
          </p:nvSpPr>
          <p:spPr bwMode="auto">
            <a:xfrm>
              <a:off x="2902194" y="3512879"/>
              <a:ext cx="491896" cy="77343"/>
            </a:xfrm>
            <a:prstGeom prst="rect">
              <a:avLst/>
            </a:prstGeom>
            <a:solidFill>
              <a:srgbClr val="3366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endParaRPr lang="fr-FR" sz="2400" i="0" dirty="0">
                <a:latin typeface="Arial" charset="0"/>
                <a:cs typeface="Arial" charset="0"/>
              </a:endParaRPr>
            </a:p>
          </p:txBody>
        </p:sp>
        <p:sp>
          <p:nvSpPr>
            <p:cNvPr id="174413" name="Oval 274"/>
            <p:cNvSpPr>
              <a:spLocks noChangeArrowheads="1"/>
            </p:cNvSpPr>
            <p:nvPr/>
          </p:nvSpPr>
          <p:spPr bwMode="auto">
            <a:xfrm>
              <a:off x="2898014" y="3419534"/>
              <a:ext cx="497470" cy="150685"/>
            </a:xfrm>
            <a:prstGeom prst="ellipse">
              <a:avLst/>
            </a:prstGeom>
            <a:solidFill>
              <a:srgbClr val="3366FF"/>
            </a:solidFill>
            <a:ln w="12700">
              <a:solidFill>
                <a:schemeClr val="tx1"/>
              </a:solidFill>
              <a:round/>
              <a:headEnd/>
              <a:tailEnd/>
            </a:ln>
          </p:spPr>
          <p:txBody>
            <a:bodyPr wrap="none" anchor="ctr"/>
            <a:lstStyle/>
            <a:p>
              <a:endParaRPr lang="en-US" i="0" dirty="0">
                <a:latin typeface="Arial" charset="0"/>
                <a:cs typeface="Arial" charset="0"/>
              </a:endParaRPr>
            </a:p>
          </p:txBody>
        </p:sp>
        <p:grpSp>
          <p:nvGrpSpPr>
            <p:cNvPr id="174414" name="Group 275"/>
            <p:cNvGrpSpPr>
              <a:grpSpLocks/>
            </p:cNvGrpSpPr>
            <p:nvPr/>
          </p:nvGrpSpPr>
          <p:grpSpPr bwMode="auto">
            <a:xfrm>
              <a:off x="3017853" y="3452871"/>
              <a:ext cx="246645" cy="88011"/>
              <a:chOff x="2848" y="848"/>
              <a:chExt cx="140" cy="98"/>
            </a:xfrm>
          </p:grpSpPr>
          <p:sp>
            <p:nvSpPr>
              <p:cNvPr id="344" name="Line 276"/>
              <p:cNvSpPr>
                <a:spLocks noChangeShapeType="1"/>
              </p:cNvSpPr>
              <p:nvPr/>
            </p:nvSpPr>
            <p:spPr bwMode="auto">
              <a:xfrm flipV="1">
                <a:off x="2848" y="848"/>
                <a:ext cx="50" cy="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345" name="Line 277"/>
              <p:cNvSpPr>
                <a:spLocks noChangeShapeType="1"/>
              </p:cNvSpPr>
              <p:nvPr/>
            </p:nvSpPr>
            <p:spPr bwMode="auto">
              <a:xfrm>
                <a:off x="2944" y="943"/>
                <a:ext cx="44"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346" name="Line 278"/>
              <p:cNvSpPr>
                <a:spLocks noChangeShapeType="1"/>
              </p:cNvSpPr>
              <p:nvPr/>
            </p:nvSpPr>
            <p:spPr bwMode="auto">
              <a:xfrm>
                <a:off x="2894" y="850"/>
                <a:ext cx="52" cy="9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347" name="Line 280"/>
            <p:cNvSpPr>
              <a:spLocks noChangeShapeType="1"/>
            </p:cNvSpPr>
            <p:nvPr/>
          </p:nvSpPr>
          <p:spPr bwMode="auto">
            <a:xfrm>
              <a:off x="3017076" y="3538596"/>
              <a:ext cx="88900" cy="1588"/>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348" name="Line 281"/>
            <p:cNvSpPr>
              <a:spLocks noChangeShapeType="1"/>
            </p:cNvSpPr>
            <p:nvPr/>
          </p:nvSpPr>
          <p:spPr bwMode="auto">
            <a:xfrm flipV="1">
              <a:off x="3186939" y="3451284"/>
              <a:ext cx="77787"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349" name="Line 282"/>
            <p:cNvSpPr>
              <a:spLocks noChangeShapeType="1"/>
            </p:cNvSpPr>
            <p:nvPr/>
          </p:nvSpPr>
          <p:spPr bwMode="auto">
            <a:xfrm flipV="1">
              <a:off x="3099626" y="3451284"/>
              <a:ext cx="90488" cy="8731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174123" name="Group 542"/>
          <p:cNvGrpSpPr>
            <a:grpSpLocks/>
          </p:cNvGrpSpPr>
          <p:nvPr/>
        </p:nvGrpSpPr>
        <p:grpSpPr bwMode="auto">
          <a:xfrm>
            <a:off x="4184650" y="3502025"/>
            <a:ext cx="492125" cy="447675"/>
            <a:chOff x="-44" y="1473"/>
            <a:chExt cx="981" cy="1105"/>
          </a:xfrm>
        </p:grpSpPr>
        <p:pic>
          <p:nvPicPr>
            <p:cNvPr id="174407" name="Picture 529" descr="desktop_computer_stylized_mediu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4408" name="Freeform 53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74125" name="Group 542"/>
          <p:cNvGrpSpPr>
            <a:grpSpLocks/>
          </p:cNvGrpSpPr>
          <p:nvPr/>
        </p:nvGrpSpPr>
        <p:grpSpPr bwMode="auto">
          <a:xfrm>
            <a:off x="4189413" y="2705100"/>
            <a:ext cx="492125" cy="447675"/>
            <a:chOff x="-44" y="1473"/>
            <a:chExt cx="981" cy="1105"/>
          </a:xfrm>
        </p:grpSpPr>
        <p:pic>
          <p:nvPicPr>
            <p:cNvPr id="174403" name="Picture 529" descr="desktop_computer_stylized_mediu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4404" name="Freeform 53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74126" name="Group 249"/>
          <p:cNvGrpSpPr>
            <a:grpSpLocks/>
          </p:cNvGrpSpPr>
          <p:nvPr/>
        </p:nvGrpSpPr>
        <p:grpSpPr bwMode="auto">
          <a:xfrm>
            <a:off x="8562975" y="5380038"/>
            <a:ext cx="363538" cy="474662"/>
            <a:chOff x="4140" y="429"/>
            <a:chExt cx="1425" cy="2396"/>
          </a:xfrm>
        </p:grpSpPr>
        <p:sp>
          <p:nvSpPr>
            <p:cNvPr id="174371" name="Freeform 250"/>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63" name="Rectangle 251"/>
            <p:cNvSpPr>
              <a:spLocks noChangeArrowheads="1"/>
            </p:cNvSpPr>
            <p:nvPr/>
          </p:nvSpPr>
          <p:spPr bwMode="auto">
            <a:xfrm>
              <a:off x="4202" y="429"/>
              <a:ext cx="1052"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74373" name="Freeform 252"/>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4374" name="Freeform 253"/>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66" name="Rectangle 254"/>
            <p:cNvSpPr>
              <a:spLocks noChangeArrowheads="1"/>
            </p:cNvSpPr>
            <p:nvPr/>
          </p:nvSpPr>
          <p:spPr bwMode="auto">
            <a:xfrm>
              <a:off x="4215" y="693"/>
              <a:ext cx="591" cy="48"/>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174376" name="Group 255"/>
            <p:cNvGrpSpPr>
              <a:grpSpLocks/>
            </p:cNvGrpSpPr>
            <p:nvPr/>
          </p:nvGrpSpPr>
          <p:grpSpPr bwMode="auto">
            <a:xfrm>
              <a:off x="4749" y="668"/>
              <a:ext cx="581" cy="145"/>
              <a:chOff x="614" y="2568"/>
              <a:chExt cx="725" cy="139"/>
            </a:xfrm>
          </p:grpSpPr>
          <p:sp>
            <p:nvSpPr>
              <p:cNvPr id="392" name="AutoShape 256"/>
              <p:cNvSpPr>
                <a:spLocks noChangeArrowheads="1"/>
              </p:cNvSpPr>
              <p:nvPr/>
            </p:nvSpPr>
            <p:spPr bwMode="auto">
              <a:xfrm>
                <a:off x="615" y="2569"/>
                <a:ext cx="722"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393" name="AutoShape 257"/>
              <p:cNvSpPr>
                <a:spLocks noChangeArrowheads="1"/>
              </p:cNvSpPr>
              <p:nvPr/>
            </p:nvSpPr>
            <p:spPr bwMode="auto">
              <a:xfrm>
                <a:off x="631" y="2585"/>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368" name="Rectangle 258"/>
            <p:cNvSpPr>
              <a:spLocks noChangeArrowheads="1"/>
            </p:cNvSpPr>
            <p:nvPr/>
          </p:nvSpPr>
          <p:spPr bwMode="auto">
            <a:xfrm>
              <a:off x="4227" y="1022"/>
              <a:ext cx="591" cy="40"/>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174378" name="Group 259"/>
            <p:cNvGrpSpPr>
              <a:grpSpLocks/>
            </p:cNvGrpSpPr>
            <p:nvPr/>
          </p:nvGrpSpPr>
          <p:grpSpPr bwMode="auto">
            <a:xfrm>
              <a:off x="4747" y="994"/>
              <a:ext cx="581" cy="134"/>
              <a:chOff x="614" y="2568"/>
              <a:chExt cx="725" cy="139"/>
            </a:xfrm>
          </p:grpSpPr>
          <p:sp>
            <p:nvSpPr>
              <p:cNvPr id="390" name="AutoShape 260"/>
              <p:cNvSpPr>
                <a:spLocks noChangeArrowheads="1"/>
              </p:cNvSpPr>
              <p:nvPr/>
            </p:nvSpPr>
            <p:spPr bwMode="auto">
              <a:xfrm>
                <a:off x="618" y="2572"/>
                <a:ext cx="722" cy="133"/>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391" name="AutoShape 261"/>
              <p:cNvSpPr>
                <a:spLocks noChangeArrowheads="1"/>
              </p:cNvSpPr>
              <p:nvPr/>
            </p:nvSpPr>
            <p:spPr bwMode="auto">
              <a:xfrm>
                <a:off x="633" y="2589"/>
                <a:ext cx="691" cy="10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370" name="Rectangle 262"/>
            <p:cNvSpPr>
              <a:spLocks noChangeArrowheads="1"/>
            </p:cNvSpPr>
            <p:nvPr/>
          </p:nvSpPr>
          <p:spPr bwMode="auto">
            <a:xfrm>
              <a:off x="4215" y="1359"/>
              <a:ext cx="597" cy="48"/>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371" name="Rectangle 263"/>
            <p:cNvSpPr>
              <a:spLocks noChangeArrowheads="1"/>
            </p:cNvSpPr>
            <p:nvPr/>
          </p:nvSpPr>
          <p:spPr bwMode="auto">
            <a:xfrm>
              <a:off x="4227" y="1655"/>
              <a:ext cx="597" cy="48"/>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174381" name="Group 264"/>
            <p:cNvGrpSpPr>
              <a:grpSpLocks/>
            </p:cNvGrpSpPr>
            <p:nvPr/>
          </p:nvGrpSpPr>
          <p:grpSpPr bwMode="auto">
            <a:xfrm>
              <a:off x="4735" y="1627"/>
              <a:ext cx="582" cy="151"/>
              <a:chOff x="614" y="2568"/>
              <a:chExt cx="725" cy="139"/>
            </a:xfrm>
          </p:grpSpPr>
          <p:sp>
            <p:nvSpPr>
              <p:cNvPr id="388" name="AutoShape 265"/>
              <p:cNvSpPr>
                <a:spLocks noChangeArrowheads="1"/>
              </p:cNvSpPr>
              <p:nvPr/>
            </p:nvSpPr>
            <p:spPr bwMode="auto">
              <a:xfrm>
                <a:off x="617" y="2572"/>
                <a:ext cx="713" cy="133"/>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389" name="AutoShape 266"/>
              <p:cNvSpPr>
                <a:spLocks noChangeArrowheads="1"/>
              </p:cNvSpPr>
              <p:nvPr/>
            </p:nvSpPr>
            <p:spPr bwMode="auto">
              <a:xfrm>
                <a:off x="632" y="2586"/>
                <a:ext cx="682"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174382" name="Freeform 267"/>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174383" name="Group 268"/>
            <p:cNvGrpSpPr>
              <a:grpSpLocks/>
            </p:cNvGrpSpPr>
            <p:nvPr/>
          </p:nvGrpSpPr>
          <p:grpSpPr bwMode="auto">
            <a:xfrm>
              <a:off x="4739" y="1327"/>
              <a:ext cx="582" cy="139"/>
              <a:chOff x="614" y="2568"/>
              <a:chExt cx="725" cy="139"/>
            </a:xfrm>
          </p:grpSpPr>
          <p:sp>
            <p:nvSpPr>
              <p:cNvPr id="386" name="AutoShape 269"/>
              <p:cNvSpPr>
                <a:spLocks noChangeArrowheads="1"/>
              </p:cNvSpPr>
              <p:nvPr/>
            </p:nvSpPr>
            <p:spPr bwMode="auto">
              <a:xfrm>
                <a:off x="612" y="2568"/>
                <a:ext cx="729" cy="136"/>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387" name="AutoShape 270"/>
              <p:cNvSpPr>
                <a:spLocks noChangeArrowheads="1"/>
              </p:cNvSpPr>
              <p:nvPr/>
            </p:nvSpPr>
            <p:spPr bwMode="auto">
              <a:xfrm>
                <a:off x="627" y="2584"/>
                <a:ext cx="698"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375" name="Rectangle 271"/>
            <p:cNvSpPr>
              <a:spLocks noChangeArrowheads="1"/>
            </p:cNvSpPr>
            <p:nvPr/>
          </p:nvSpPr>
          <p:spPr bwMode="auto">
            <a:xfrm>
              <a:off x="5248" y="429"/>
              <a:ext cx="68"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74385" name="Freeform 272"/>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4386" name="Freeform 273"/>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78" name="Oval 274"/>
            <p:cNvSpPr>
              <a:spLocks noChangeArrowheads="1"/>
            </p:cNvSpPr>
            <p:nvPr/>
          </p:nvSpPr>
          <p:spPr bwMode="auto">
            <a:xfrm>
              <a:off x="5515" y="2609"/>
              <a:ext cx="50"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74388" name="Freeform 275"/>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80" name="AutoShape 276"/>
            <p:cNvSpPr>
              <a:spLocks noChangeArrowheads="1"/>
            </p:cNvSpPr>
            <p:nvPr/>
          </p:nvSpPr>
          <p:spPr bwMode="auto">
            <a:xfrm>
              <a:off x="4140" y="2681"/>
              <a:ext cx="1201"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381" name="AutoShape 277"/>
            <p:cNvSpPr>
              <a:spLocks noChangeArrowheads="1"/>
            </p:cNvSpPr>
            <p:nvPr/>
          </p:nvSpPr>
          <p:spPr bwMode="auto">
            <a:xfrm>
              <a:off x="4202" y="2713"/>
              <a:ext cx="1077"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382" name="Oval 278"/>
            <p:cNvSpPr>
              <a:spLocks noChangeArrowheads="1"/>
            </p:cNvSpPr>
            <p:nvPr/>
          </p:nvSpPr>
          <p:spPr bwMode="auto">
            <a:xfrm>
              <a:off x="4308" y="2384"/>
              <a:ext cx="162"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383" name="Oval 279"/>
            <p:cNvSpPr>
              <a:spLocks noChangeArrowheads="1"/>
            </p:cNvSpPr>
            <p:nvPr/>
          </p:nvSpPr>
          <p:spPr bwMode="auto">
            <a:xfrm>
              <a:off x="4488" y="2384"/>
              <a:ext cx="156" cy="144"/>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Arial" charset="0"/>
              </a:endParaRPr>
            </a:p>
          </p:txBody>
        </p:sp>
        <p:sp>
          <p:nvSpPr>
            <p:cNvPr id="384" name="Oval 280"/>
            <p:cNvSpPr>
              <a:spLocks noChangeArrowheads="1"/>
            </p:cNvSpPr>
            <p:nvPr/>
          </p:nvSpPr>
          <p:spPr bwMode="auto">
            <a:xfrm>
              <a:off x="4663" y="2376"/>
              <a:ext cx="156"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385" name="Rectangle 281"/>
            <p:cNvSpPr>
              <a:spLocks noChangeArrowheads="1"/>
            </p:cNvSpPr>
            <p:nvPr/>
          </p:nvSpPr>
          <p:spPr bwMode="auto">
            <a:xfrm>
              <a:off x="5061" y="1839"/>
              <a:ext cx="87" cy="753"/>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grpSp>
        <p:nvGrpSpPr>
          <p:cNvPr id="174127" name="Group 5"/>
          <p:cNvGrpSpPr>
            <a:grpSpLocks/>
          </p:cNvGrpSpPr>
          <p:nvPr/>
        </p:nvGrpSpPr>
        <p:grpSpPr bwMode="auto">
          <a:xfrm>
            <a:off x="5027613" y="3273425"/>
            <a:ext cx="384175" cy="142875"/>
            <a:chOff x="5123208" y="2936596"/>
            <a:chExt cx="384581" cy="142597"/>
          </a:xfrm>
        </p:grpSpPr>
        <p:sp>
          <p:nvSpPr>
            <p:cNvPr id="174359" name="Oval 270"/>
            <p:cNvSpPr>
              <a:spLocks noChangeArrowheads="1"/>
            </p:cNvSpPr>
            <p:nvPr/>
          </p:nvSpPr>
          <p:spPr bwMode="auto">
            <a:xfrm>
              <a:off x="5126413" y="3000968"/>
              <a:ext cx="381376" cy="78225"/>
            </a:xfrm>
            <a:prstGeom prst="ellipse">
              <a:avLst/>
            </a:prstGeom>
            <a:solidFill>
              <a:srgbClr val="3366FF"/>
            </a:solidFill>
            <a:ln w="12700">
              <a:solidFill>
                <a:schemeClr val="tx1"/>
              </a:solidFill>
              <a:round/>
              <a:headEnd/>
              <a:tailEnd/>
            </a:ln>
          </p:spPr>
          <p:txBody>
            <a:bodyPr wrap="none" anchor="ctr"/>
            <a:lstStyle/>
            <a:p>
              <a:endParaRPr lang="en-US" i="0" dirty="0">
                <a:latin typeface="Arial" charset="0"/>
                <a:cs typeface="Arial" charset="0"/>
              </a:endParaRPr>
            </a:p>
          </p:txBody>
        </p:sp>
        <p:sp>
          <p:nvSpPr>
            <p:cNvPr id="396" name="Line 271"/>
            <p:cNvSpPr>
              <a:spLocks noChangeShapeType="1"/>
            </p:cNvSpPr>
            <p:nvPr/>
          </p:nvSpPr>
          <p:spPr bwMode="auto">
            <a:xfrm>
              <a:off x="5126386" y="2993635"/>
              <a:ext cx="0" cy="49117"/>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397" name="Line 272"/>
            <p:cNvSpPr>
              <a:spLocks noChangeShapeType="1"/>
            </p:cNvSpPr>
            <p:nvPr/>
          </p:nvSpPr>
          <p:spPr bwMode="auto">
            <a:xfrm>
              <a:off x="5501432" y="2976207"/>
              <a:ext cx="6357" cy="66545"/>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174362" name="Rectangle 273"/>
            <p:cNvSpPr>
              <a:spLocks noChangeArrowheads="1"/>
            </p:cNvSpPr>
            <p:nvPr/>
          </p:nvSpPr>
          <p:spPr bwMode="auto">
            <a:xfrm>
              <a:off x="5126413" y="2993635"/>
              <a:ext cx="377103" cy="47261"/>
            </a:xfrm>
            <a:prstGeom prst="rect">
              <a:avLst/>
            </a:prstGeom>
            <a:solidFill>
              <a:srgbClr val="3366FF"/>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fr-FR" sz="2400" i="0" dirty="0">
                <a:latin typeface="Arial" charset="0"/>
                <a:cs typeface="Arial" charset="0"/>
              </a:endParaRPr>
            </a:p>
          </p:txBody>
        </p:sp>
        <p:sp>
          <p:nvSpPr>
            <p:cNvPr id="174363" name="Oval 274"/>
            <p:cNvSpPr>
              <a:spLocks noChangeArrowheads="1"/>
            </p:cNvSpPr>
            <p:nvPr/>
          </p:nvSpPr>
          <p:spPr bwMode="auto">
            <a:xfrm>
              <a:off x="5123208" y="2936596"/>
              <a:ext cx="381376" cy="92077"/>
            </a:xfrm>
            <a:prstGeom prst="ellipse">
              <a:avLst/>
            </a:prstGeom>
            <a:solidFill>
              <a:srgbClr val="3366FF"/>
            </a:solidFill>
            <a:ln w="12700">
              <a:solidFill>
                <a:schemeClr val="tx1"/>
              </a:solidFill>
              <a:round/>
              <a:headEnd/>
              <a:tailEnd/>
            </a:ln>
          </p:spPr>
          <p:txBody>
            <a:bodyPr wrap="none" anchor="ctr"/>
            <a:lstStyle/>
            <a:p>
              <a:endParaRPr lang="en-US" i="0" dirty="0">
                <a:latin typeface="Arial" charset="0"/>
                <a:cs typeface="Arial" charset="0"/>
              </a:endParaRPr>
            </a:p>
          </p:txBody>
        </p:sp>
        <p:grpSp>
          <p:nvGrpSpPr>
            <p:cNvPr id="174364" name="Group 275"/>
            <p:cNvGrpSpPr>
              <a:grpSpLocks/>
            </p:cNvGrpSpPr>
            <p:nvPr/>
          </p:nvGrpSpPr>
          <p:grpSpPr bwMode="auto">
            <a:xfrm>
              <a:off x="5215080" y="2956965"/>
              <a:ext cx="189086" cy="53231"/>
              <a:chOff x="2848" y="848"/>
              <a:chExt cx="140" cy="97"/>
            </a:xfrm>
          </p:grpSpPr>
          <p:sp>
            <p:nvSpPr>
              <p:cNvPr id="404" name="Line 276"/>
              <p:cNvSpPr>
                <a:spLocks noChangeShapeType="1"/>
              </p:cNvSpPr>
              <p:nvPr/>
            </p:nvSpPr>
            <p:spPr bwMode="auto">
              <a:xfrm flipV="1">
                <a:off x="2848" y="848"/>
                <a:ext cx="51" cy="3"/>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405" name="Line 277"/>
              <p:cNvSpPr>
                <a:spLocks noChangeShapeType="1"/>
              </p:cNvSpPr>
              <p:nvPr/>
            </p:nvSpPr>
            <p:spPr bwMode="auto">
              <a:xfrm>
                <a:off x="2945" y="944"/>
                <a:ext cx="44" cy="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406" name="Line 278"/>
              <p:cNvSpPr>
                <a:spLocks noChangeShapeType="1"/>
              </p:cNvSpPr>
              <p:nvPr/>
            </p:nvSpPr>
            <p:spPr bwMode="auto">
              <a:xfrm>
                <a:off x="2894" y="851"/>
                <a:ext cx="52" cy="92"/>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401" name="Line 280"/>
            <p:cNvSpPr>
              <a:spLocks noChangeShapeType="1"/>
            </p:cNvSpPr>
            <p:nvPr/>
          </p:nvSpPr>
          <p:spPr bwMode="auto">
            <a:xfrm>
              <a:off x="5215380" y="3009479"/>
              <a:ext cx="66745" cy="1585"/>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402" name="Line 281"/>
            <p:cNvSpPr>
              <a:spLocks noChangeShapeType="1"/>
            </p:cNvSpPr>
            <p:nvPr/>
          </p:nvSpPr>
          <p:spPr bwMode="auto">
            <a:xfrm flipV="1">
              <a:off x="5344103" y="2955609"/>
              <a:ext cx="60389" cy="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403" name="Line 282"/>
            <p:cNvSpPr>
              <a:spLocks noChangeShapeType="1"/>
            </p:cNvSpPr>
            <p:nvPr/>
          </p:nvSpPr>
          <p:spPr bwMode="auto">
            <a:xfrm flipV="1">
              <a:off x="5277358" y="2955609"/>
              <a:ext cx="69924" cy="5387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174128" name="Group 408"/>
          <p:cNvGrpSpPr>
            <a:grpSpLocks/>
          </p:cNvGrpSpPr>
          <p:nvPr/>
        </p:nvGrpSpPr>
        <p:grpSpPr bwMode="auto">
          <a:xfrm>
            <a:off x="4970463" y="4067175"/>
            <a:ext cx="384175" cy="142875"/>
            <a:chOff x="5123208" y="2936596"/>
            <a:chExt cx="384581" cy="142597"/>
          </a:xfrm>
        </p:grpSpPr>
        <p:sp>
          <p:nvSpPr>
            <p:cNvPr id="174347" name="Oval 270"/>
            <p:cNvSpPr>
              <a:spLocks noChangeArrowheads="1"/>
            </p:cNvSpPr>
            <p:nvPr/>
          </p:nvSpPr>
          <p:spPr bwMode="auto">
            <a:xfrm>
              <a:off x="5126413" y="3000968"/>
              <a:ext cx="381376" cy="78225"/>
            </a:xfrm>
            <a:prstGeom prst="ellipse">
              <a:avLst/>
            </a:prstGeom>
            <a:solidFill>
              <a:srgbClr val="3366FF"/>
            </a:solidFill>
            <a:ln w="12700">
              <a:solidFill>
                <a:schemeClr val="tx1"/>
              </a:solidFill>
              <a:round/>
              <a:headEnd/>
              <a:tailEnd/>
            </a:ln>
          </p:spPr>
          <p:txBody>
            <a:bodyPr wrap="none" anchor="ctr"/>
            <a:lstStyle/>
            <a:p>
              <a:endParaRPr lang="en-US" i="0" dirty="0">
                <a:latin typeface="Arial" charset="0"/>
                <a:cs typeface="Arial" charset="0"/>
              </a:endParaRPr>
            </a:p>
          </p:txBody>
        </p:sp>
        <p:sp>
          <p:nvSpPr>
            <p:cNvPr id="411" name="Line 271"/>
            <p:cNvSpPr>
              <a:spLocks noChangeShapeType="1"/>
            </p:cNvSpPr>
            <p:nvPr/>
          </p:nvSpPr>
          <p:spPr bwMode="auto">
            <a:xfrm>
              <a:off x="5126386" y="2993635"/>
              <a:ext cx="0" cy="49117"/>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412" name="Line 272"/>
            <p:cNvSpPr>
              <a:spLocks noChangeShapeType="1"/>
            </p:cNvSpPr>
            <p:nvPr/>
          </p:nvSpPr>
          <p:spPr bwMode="auto">
            <a:xfrm>
              <a:off x="5501432" y="2976207"/>
              <a:ext cx="6357" cy="66545"/>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174350" name="Rectangle 273"/>
            <p:cNvSpPr>
              <a:spLocks noChangeArrowheads="1"/>
            </p:cNvSpPr>
            <p:nvPr/>
          </p:nvSpPr>
          <p:spPr bwMode="auto">
            <a:xfrm>
              <a:off x="5126413" y="2993635"/>
              <a:ext cx="377103" cy="47261"/>
            </a:xfrm>
            <a:prstGeom prst="rect">
              <a:avLst/>
            </a:prstGeom>
            <a:solidFill>
              <a:srgbClr val="3366FF"/>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fr-FR" sz="2400" i="0" dirty="0">
                <a:latin typeface="Arial" charset="0"/>
                <a:cs typeface="Arial" charset="0"/>
              </a:endParaRPr>
            </a:p>
          </p:txBody>
        </p:sp>
        <p:sp>
          <p:nvSpPr>
            <p:cNvPr id="174351" name="Oval 274"/>
            <p:cNvSpPr>
              <a:spLocks noChangeArrowheads="1"/>
            </p:cNvSpPr>
            <p:nvPr/>
          </p:nvSpPr>
          <p:spPr bwMode="auto">
            <a:xfrm>
              <a:off x="5123208" y="2936596"/>
              <a:ext cx="381376" cy="92077"/>
            </a:xfrm>
            <a:prstGeom prst="ellipse">
              <a:avLst/>
            </a:prstGeom>
            <a:solidFill>
              <a:srgbClr val="3366FF"/>
            </a:solidFill>
            <a:ln w="12700">
              <a:solidFill>
                <a:schemeClr val="tx1"/>
              </a:solidFill>
              <a:round/>
              <a:headEnd/>
              <a:tailEnd/>
            </a:ln>
          </p:spPr>
          <p:txBody>
            <a:bodyPr wrap="none" anchor="ctr"/>
            <a:lstStyle/>
            <a:p>
              <a:endParaRPr lang="en-US" i="0" dirty="0">
                <a:latin typeface="Arial" charset="0"/>
                <a:cs typeface="Arial" charset="0"/>
              </a:endParaRPr>
            </a:p>
          </p:txBody>
        </p:sp>
        <p:grpSp>
          <p:nvGrpSpPr>
            <p:cNvPr id="174352" name="Group 275"/>
            <p:cNvGrpSpPr>
              <a:grpSpLocks/>
            </p:cNvGrpSpPr>
            <p:nvPr/>
          </p:nvGrpSpPr>
          <p:grpSpPr bwMode="auto">
            <a:xfrm>
              <a:off x="5215080" y="2956965"/>
              <a:ext cx="189086" cy="53231"/>
              <a:chOff x="2848" y="848"/>
              <a:chExt cx="140" cy="97"/>
            </a:xfrm>
          </p:grpSpPr>
          <p:sp>
            <p:nvSpPr>
              <p:cNvPr id="419" name="Line 276"/>
              <p:cNvSpPr>
                <a:spLocks noChangeShapeType="1"/>
              </p:cNvSpPr>
              <p:nvPr/>
            </p:nvSpPr>
            <p:spPr bwMode="auto">
              <a:xfrm flipV="1">
                <a:off x="2848" y="848"/>
                <a:ext cx="51" cy="3"/>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420" name="Line 277"/>
              <p:cNvSpPr>
                <a:spLocks noChangeShapeType="1"/>
              </p:cNvSpPr>
              <p:nvPr/>
            </p:nvSpPr>
            <p:spPr bwMode="auto">
              <a:xfrm>
                <a:off x="2945" y="944"/>
                <a:ext cx="44" cy="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421" name="Line 278"/>
              <p:cNvSpPr>
                <a:spLocks noChangeShapeType="1"/>
              </p:cNvSpPr>
              <p:nvPr/>
            </p:nvSpPr>
            <p:spPr bwMode="auto">
              <a:xfrm>
                <a:off x="2894" y="851"/>
                <a:ext cx="52" cy="92"/>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416" name="Line 280"/>
            <p:cNvSpPr>
              <a:spLocks noChangeShapeType="1"/>
            </p:cNvSpPr>
            <p:nvPr/>
          </p:nvSpPr>
          <p:spPr bwMode="auto">
            <a:xfrm>
              <a:off x="5215380" y="3009479"/>
              <a:ext cx="66745" cy="1585"/>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417" name="Line 281"/>
            <p:cNvSpPr>
              <a:spLocks noChangeShapeType="1"/>
            </p:cNvSpPr>
            <p:nvPr/>
          </p:nvSpPr>
          <p:spPr bwMode="auto">
            <a:xfrm flipV="1">
              <a:off x="5344103" y="2955609"/>
              <a:ext cx="60389" cy="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418" name="Line 282"/>
            <p:cNvSpPr>
              <a:spLocks noChangeShapeType="1"/>
            </p:cNvSpPr>
            <p:nvPr/>
          </p:nvSpPr>
          <p:spPr bwMode="auto">
            <a:xfrm flipV="1">
              <a:off x="5277358" y="2955609"/>
              <a:ext cx="69924" cy="5387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174129" name="Group 6"/>
          <p:cNvGrpSpPr>
            <a:grpSpLocks/>
          </p:cNvGrpSpPr>
          <p:nvPr/>
        </p:nvGrpSpPr>
        <p:grpSpPr bwMode="auto">
          <a:xfrm>
            <a:off x="6257925" y="3317875"/>
            <a:ext cx="384175" cy="141288"/>
            <a:chOff x="5908168" y="2526604"/>
            <a:chExt cx="384581" cy="142597"/>
          </a:xfrm>
        </p:grpSpPr>
        <p:sp>
          <p:nvSpPr>
            <p:cNvPr id="174335" name="Oval 270"/>
            <p:cNvSpPr>
              <a:spLocks noChangeArrowheads="1"/>
            </p:cNvSpPr>
            <p:nvPr/>
          </p:nvSpPr>
          <p:spPr bwMode="auto">
            <a:xfrm>
              <a:off x="5911373" y="2590976"/>
              <a:ext cx="381376" cy="78225"/>
            </a:xfrm>
            <a:prstGeom prst="ellipse">
              <a:avLst/>
            </a:prstGeom>
            <a:solidFill>
              <a:srgbClr val="FFFF00"/>
            </a:solidFill>
            <a:ln w="12700">
              <a:solidFill>
                <a:schemeClr val="tx1"/>
              </a:solidFill>
              <a:round/>
              <a:headEnd/>
              <a:tailEnd/>
            </a:ln>
          </p:spPr>
          <p:txBody>
            <a:bodyPr wrap="none" anchor="ctr"/>
            <a:lstStyle/>
            <a:p>
              <a:endParaRPr lang="en-US" i="0" dirty="0">
                <a:latin typeface="Arial" charset="0"/>
                <a:cs typeface="Arial" charset="0"/>
              </a:endParaRPr>
            </a:p>
          </p:txBody>
        </p:sp>
        <p:sp>
          <p:nvSpPr>
            <p:cNvPr id="425" name="Line 271"/>
            <p:cNvSpPr>
              <a:spLocks noChangeShapeType="1"/>
            </p:cNvSpPr>
            <p:nvPr/>
          </p:nvSpPr>
          <p:spPr bwMode="auto">
            <a:xfrm>
              <a:off x="5911346" y="2584283"/>
              <a:ext cx="0" cy="48066"/>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426" name="Line 272"/>
            <p:cNvSpPr>
              <a:spLocks noChangeShapeType="1"/>
            </p:cNvSpPr>
            <p:nvPr/>
          </p:nvSpPr>
          <p:spPr bwMode="auto">
            <a:xfrm>
              <a:off x="6286392" y="2566660"/>
              <a:ext cx="6357" cy="6569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174338" name="Rectangle 273"/>
            <p:cNvSpPr>
              <a:spLocks noChangeArrowheads="1"/>
            </p:cNvSpPr>
            <p:nvPr/>
          </p:nvSpPr>
          <p:spPr bwMode="auto">
            <a:xfrm>
              <a:off x="5911373" y="2583643"/>
              <a:ext cx="377103" cy="47261"/>
            </a:xfrm>
            <a:prstGeom prst="rect">
              <a:avLst/>
            </a:prstGeom>
            <a:solidFill>
              <a:srgbClr val="FFFF00"/>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fr-FR" sz="2400" i="0" dirty="0">
                <a:latin typeface="Arial" charset="0"/>
                <a:cs typeface="Arial" charset="0"/>
              </a:endParaRPr>
            </a:p>
          </p:txBody>
        </p:sp>
        <p:sp>
          <p:nvSpPr>
            <p:cNvPr id="174339" name="Oval 274"/>
            <p:cNvSpPr>
              <a:spLocks noChangeArrowheads="1"/>
            </p:cNvSpPr>
            <p:nvPr/>
          </p:nvSpPr>
          <p:spPr bwMode="auto">
            <a:xfrm>
              <a:off x="5908168" y="2526604"/>
              <a:ext cx="381376" cy="92077"/>
            </a:xfrm>
            <a:prstGeom prst="ellipse">
              <a:avLst/>
            </a:prstGeom>
            <a:solidFill>
              <a:srgbClr val="FFFF00"/>
            </a:solidFill>
            <a:ln w="12700">
              <a:solidFill>
                <a:schemeClr val="tx1"/>
              </a:solidFill>
              <a:round/>
              <a:headEnd/>
              <a:tailEnd/>
            </a:ln>
          </p:spPr>
          <p:txBody>
            <a:bodyPr wrap="none" anchor="ctr"/>
            <a:lstStyle/>
            <a:p>
              <a:endParaRPr lang="en-US" i="0" dirty="0">
                <a:latin typeface="Arial" charset="0"/>
                <a:cs typeface="Arial" charset="0"/>
              </a:endParaRPr>
            </a:p>
          </p:txBody>
        </p:sp>
        <p:grpSp>
          <p:nvGrpSpPr>
            <p:cNvPr id="174340" name="Group 275"/>
            <p:cNvGrpSpPr>
              <a:grpSpLocks/>
            </p:cNvGrpSpPr>
            <p:nvPr/>
          </p:nvGrpSpPr>
          <p:grpSpPr bwMode="auto">
            <a:xfrm>
              <a:off x="6000040" y="2546973"/>
              <a:ext cx="189086" cy="53231"/>
              <a:chOff x="2848" y="848"/>
              <a:chExt cx="140" cy="97"/>
            </a:xfrm>
          </p:grpSpPr>
          <p:sp>
            <p:nvSpPr>
              <p:cNvPr id="433" name="Line 276"/>
              <p:cNvSpPr>
                <a:spLocks noChangeShapeType="1"/>
              </p:cNvSpPr>
              <p:nvPr/>
            </p:nvSpPr>
            <p:spPr bwMode="auto">
              <a:xfrm flipV="1">
                <a:off x="2848" y="849"/>
                <a:ext cx="51" cy="3"/>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434" name="Line 277"/>
              <p:cNvSpPr>
                <a:spLocks noChangeShapeType="1"/>
              </p:cNvSpPr>
              <p:nvPr/>
            </p:nvSpPr>
            <p:spPr bwMode="auto">
              <a:xfrm>
                <a:off x="2945" y="945"/>
                <a:ext cx="44" cy="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435" name="Line 278"/>
              <p:cNvSpPr>
                <a:spLocks noChangeShapeType="1"/>
              </p:cNvSpPr>
              <p:nvPr/>
            </p:nvSpPr>
            <p:spPr bwMode="auto">
              <a:xfrm>
                <a:off x="2894" y="852"/>
                <a:ext cx="52" cy="93"/>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430" name="Line 280"/>
            <p:cNvSpPr>
              <a:spLocks noChangeShapeType="1"/>
            </p:cNvSpPr>
            <p:nvPr/>
          </p:nvSpPr>
          <p:spPr bwMode="auto">
            <a:xfrm>
              <a:off x="6000340" y="2598704"/>
              <a:ext cx="66745" cy="1602"/>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431" name="Line 281"/>
            <p:cNvSpPr>
              <a:spLocks noChangeShapeType="1"/>
            </p:cNvSpPr>
            <p:nvPr/>
          </p:nvSpPr>
          <p:spPr bwMode="auto">
            <a:xfrm flipV="1">
              <a:off x="6129064" y="2545830"/>
              <a:ext cx="60389" cy="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432" name="Line 282"/>
            <p:cNvSpPr>
              <a:spLocks noChangeShapeType="1"/>
            </p:cNvSpPr>
            <p:nvPr/>
          </p:nvSpPr>
          <p:spPr bwMode="auto">
            <a:xfrm flipV="1">
              <a:off x="6062319" y="2545830"/>
              <a:ext cx="69924" cy="52873"/>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174130" name="Group 436"/>
          <p:cNvGrpSpPr>
            <a:grpSpLocks/>
          </p:cNvGrpSpPr>
          <p:nvPr/>
        </p:nvGrpSpPr>
        <p:grpSpPr bwMode="auto">
          <a:xfrm>
            <a:off x="6972300" y="3305175"/>
            <a:ext cx="384175" cy="141288"/>
            <a:chOff x="5908168" y="2526604"/>
            <a:chExt cx="384581" cy="142597"/>
          </a:xfrm>
        </p:grpSpPr>
        <p:sp>
          <p:nvSpPr>
            <p:cNvPr id="174323" name="Oval 270"/>
            <p:cNvSpPr>
              <a:spLocks noChangeArrowheads="1"/>
            </p:cNvSpPr>
            <p:nvPr/>
          </p:nvSpPr>
          <p:spPr bwMode="auto">
            <a:xfrm>
              <a:off x="5911373" y="2590976"/>
              <a:ext cx="381376" cy="78225"/>
            </a:xfrm>
            <a:prstGeom prst="ellipse">
              <a:avLst/>
            </a:prstGeom>
            <a:solidFill>
              <a:srgbClr val="FFFF00"/>
            </a:solidFill>
            <a:ln w="12700">
              <a:solidFill>
                <a:schemeClr val="tx1"/>
              </a:solidFill>
              <a:round/>
              <a:headEnd/>
              <a:tailEnd/>
            </a:ln>
          </p:spPr>
          <p:txBody>
            <a:bodyPr wrap="none" anchor="ctr"/>
            <a:lstStyle/>
            <a:p>
              <a:endParaRPr lang="en-US" i="0" dirty="0">
                <a:latin typeface="Arial" charset="0"/>
                <a:cs typeface="Arial" charset="0"/>
              </a:endParaRPr>
            </a:p>
          </p:txBody>
        </p:sp>
        <p:sp>
          <p:nvSpPr>
            <p:cNvPr id="439" name="Line 271"/>
            <p:cNvSpPr>
              <a:spLocks noChangeShapeType="1"/>
            </p:cNvSpPr>
            <p:nvPr/>
          </p:nvSpPr>
          <p:spPr bwMode="auto">
            <a:xfrm>
              <a:off x="5911346" y="2584283"/>
              <a:ext cx="0" cy="48066"/>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440" name="Line 272"/>
            <p:cNvSpPr>
              <a:spLocks noChangeShapeType="1"/>
            </p:cNvSpPr>
            <p:nvPr/>
          </p:nvSpPr>
          <p:spPr bwMode="auto">
            <a:xfrm>
              <a:off x="6286392" y="2566660"/>
              <a:ext cx="6357" cy="6569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174326" name="Rectangle 273"/>
            <p:cNvSpPr>
              <a:spLocks noChangeArrowheads="1"/>
            </p:cNvSpPr>
            <p:nvPr/>
          </p:nvSpPr>
          <p:spPr bwMode="auto">
            <a:xfrm>
              <a:off x="5911373" y="2583643"/>
              <a:ext cx="377103" cy="47261"/>
            </a:xfrm>
            <a:prstGeom prst="rect">
              <a:avLst/>
            </a:prstGeom>
            <a:solidFill>
              <a:srgbClr val="FFFF00"/>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fr-FR" sz="2400" i="0" dirty="0">
                <a:latin typeface="Arial" charset="0"/>
                <a:cs typeface="Arial" charset="0"/>
              </a:endParaRPr>
            </a:p>
          </p:txBody>
        </p:sp>
        <p:sp>
          <p:nvSpPr>
            <p:cNvPr id="174327" name="Oval 274"/>
            <p:cNvSpPr>
              <a:spLocks noChangeArrowheads="1"/>
            </p:cNvSpPr>
            <p:nvPr/>
          </p:nvSpPr>
          <p:spPr bwMode="auto">
            <a:xfrm>
              <a:off x="5908168" y="2526604"/>
              <a:ext cx="381376" cy="92077"/>
            </a:xfrm>
            <a:prstGeom prst="ellipse">
              <a:avLst/>
            </a:prstGeom>
            <a:solidFill>
              <a:srgbClr val="FFFF00"/>
            </a:solidFill>
            <a:ln w="12700">
              <a:solidFill>
                <a:schemeClr val="tx1"/>
              </a:solidFill>
              <a:round/>
              <a:headEnd/>
              <a:tailEnd/>
            </a:ln>
          </p:spPr>
          <p:txBody>
            <a:bodyPr wrap="none" anchor="ctr"/>
            <a:lstStyle/>
            <a:p>
              <a:endParaRPr lang="en-US" i="0" dirty="0">
                <a:latin typeface="Arial" charset="0"/>
                <a:cs typeface="Arial" charset="0"/>
              </a:endParaRPr>
            </a:p>
          </p:txBody>
        </p:sp>
        <p:grpSp>
          <p:nvGrpSpPr>
            <p:cNvPr id="174328" name="Group 275"/>
            <p:cNvGrpSpPr>
              <a:grpSpLocks/>
            </p:cNvGrpSpPr>
            <p:nvPr/>
          </p:nvGrpSpPr>
          <p:grpSpPr bwMode="auto">
            <a:xfrm>
              <a:off x="6000040" y="2546973"/>
              <a:ext cx="189086" cy="53231"/>
              <a:chOff x="2848" y="848"/>
              <a:chExt cx="140" cy="97"/>
            </a:xfrm>
          </p:grpSpPr>
          <p:sp>
            <p:nvSpPr>
              <p:cNvPr id="447" name="Line 276"/>
              <p:cNvSpPr>
                <a:spLocks noChangeShapeType="1"/>
              </p:cNvSpPr>
              <p:nvPr/>
            </p:nvSpPr>
            <p:spPr bwMode="auto">
              <a:xfrm flipV="1">
                <a:off x="2848" y="849"/>
                <a:ext cx="51" cy="3"/>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448" name="Line 277"/>
              <p:cNvSpPr>
                <a:spLocks noChangeShapeType="1"/>
              </p:cNvSpPr>
              <p:nvPr/>
            </p:nvSpPr>
            <p:spPr bwMode="auto">
              <a:xfrm>
                <a:off x="2945" y="945"/>
                <a:ext cx="44" cy="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449" name="Line 278"/>
              <p:cNvSpPr>
                <a:spLocks noChangeShapeType="1"/>
              </p:cNvSpPr>
              <p:nvPr/>
            </p:nvSpPr>
            <p:spPr bwMode="auto">
              <a:xfrm>
                <a:off x="2894" y="852"/>
                <a:ext cx="52" cy="93"/>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444" name="Line 280"/>
            <p:cNvSpPr>
              <a:spLocks noChangeShapeType="1"/>
            </p:cNvSpPr>
            <p:nvPr/>
          </p:nvSpPr>
          <p:spPr bwMode="auto">
            <a:xfrm>
              <a:off x="6000340" y="2598704"/>
              <a:ext cx="66745" cy="1602"/>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445" name="Line 281"/>
            <p:cNvSpPr>
              <a:spLocks noChangeShapeType="1"/>
            </p:cNvSpPr>
            <p:nvPr/>
          </p:nvSpPr>
          <p:spPr bwMode="auto">
            <a:xfrm flipV="1">
              <a:off x="6129064" y="2545830"/>
              <a:ext cx="60389" cy="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446" name="Line 282"/>
            <p:cNvSpPr>
              <a:spLocks noChangeShapeType="1"/>
            </p:cNvSpPr>
            <p:nvPr/>
          </p:nvSpPr>
          <p:spPr bwMode="auto">
            <a:xfrm flipV="1">
              <a:off x="6062319" y="2545830"/>
              <a:ext cx="69924" cy="52873"/>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174131" name="Group 449"/>
          <p:cNvGrpSpPr>
            <a:grpSpLocks/>
          </p:cNvGrpSpPr>
          <p:nvPr/>
        </p:nvGrpSpPr>
        <p:grpSpPr bwMode="auto">
          <a:xfrm>
            <a:off x="7419975" y="3368675"/>
            <a:ext cx="384175" cy="141288"/>
            <a:chOff x="5908168" y="2526604"/>
            <a:chExt cx="384581" cy="142597"/>
          </a:xfrm>
        </p:grpSpPr>
        <p:sp>
          <p:nvSpPr>
            <p:cNvPr id="174311" name="Oval 270"/>
            <p:cNvSpPr>
              <a:spLocks noChangeArrowheads="1"/>
            </p:cNvSpPr>
            <p:nvPr/>
          </p:nvSpPr>
          <p:spPr bwMode="auto">
            <a:xfrm>
              <a:off x="5911373" y="2590976"/>
              <a:ext cx="381376" cy="78225"/>
            </a:xfrm>
            <a:prstGeom prst="ellipse">
              <a:avLst/>
            </a:prstGeom>
            <a:solidFill>
              <a:srgbClr val="FFFF00"/>
            </a:solidFill>
            <a:ln w="12700">
              <a:solidFill>
                <a:schemeClr val="tx1"/>
              </a:solidFill>
              <a:round/>
              <a:headEnd/>
              <a:tailEnd/>
            </a:ln>
          </p:spPr>
          <p:txBody>
            <a:bodyPr wrap="none" anchor="ctr"/>
            <a:lstStyle/>
            <a:p>
              <a:endParaRPr lang="en-US" i="0" dirty="0">
                <a:latin typeface="Arial" charset="0"/>
                <a:cs typeface="Arial" charset="0"/>
              </a:endParaRPr>
            </a:p>
          </p:txBody>
        </p:sp>
        <p:sp>
          <p:nvSpPr>
            <p:cNvPr id="452" name="Line 271"/>
            <p:cNvSpPr>
              <a:spLocks noChangeShapeType="1"/>
            </p:cNvSpPr>
            <p:nvPr/>
          </p:nvSpPr>
          <p:spPr bwMode="auto">
            <a:xfrm>
              <a:off x="5911346" y="2584283"/>
              <a:ext cx="0" cy="48066"/>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453" name="Line 272"/>
            <p:cNvSpPr>
              <a:spLocks noChangeShapeType="1"/>
            </p:cNvSpPr>
            <p:nvPr/>
          </p:nvSpPr>
          <p:spPr bwMode="auto">
            <a:xfrm>
              <a:off x="6286392" y="2566660"/>
              <a:ext cx="6357" cy="6569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174314" name="Rectangle 273"/>
            <p:cNvSpPr>
              <a:spLocks noChangeArrowheads="1"/>
            </p:cNvSpPr>
            <p:nvPr/>
          </p:nvSpPr>
          <p:spPr bwMode="auto">
            <a:xfrm>
              <a:off x="5911373" y="2583643"/>
              <a:ext cx="377103" cy="47261"/>
            </a:xfrm>
            <a:prstGeom prst="rect">
              <a:avLst/>
            </a:prstGeom>
            <a:solidFill>
              <a:srgbClr val="FFFF00"/>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fr-FR" sz="2400" i="0" dirty="0">
                <a:latin typeface="Arial" charset="0"/>
                <a:cs typeface="Arial" charset="0"/>
              </a:endParaRPr>
            </a:p>
          </p:txBody>
        </p:sp>
        <p:sp>
          <p:nvSpPr>
            <p:cNvPr id="174315" name="Oval 274"/>
            <p:cNvSpPr>
              <a:spLocks noChangeArrowheads="1"/>
            </p:cNvSpPr>
            <p:nvPr/>
          </p:nvSpPr>
          <p:spPr bwMode="auto">
            <a:xfrm>
              <a:off x="5908168" y="2526604"/>
              <a:ext cx="381376" cy="92077"/>
            </a:xfrm>
            <a:prstGeom prst="ellipse">
              <a:avLst/>
            </a:prstGeom>
            <a:solidFill>
              <a:srgbClr val="FFFF00"/>
            </a:solidFill>
            <a:ln w="12700">
              <a:solidFill>
                <a:schemeClr val="tx1"/>
              </a:solidFill>
              <a:round/>
              <a:headEnd/>
              <a:tailEnd/>
            </a:ln>
          </p:spPr>
          <p:txBody>
            <a:bodyPr wrap="none" anchor="ctr"/>
            <a:lstStyle/>
            <a:p>
              <a:endParaRPr lang="en-US" i="0" dirty="0">
                <a:latin typeface="Arial" charset="0"/>
                <a:cs typeface="Arial" charset="0"/>
              </a:endParaRPr>
            </a:p>
          </p:txBody>
        </p:sp>
        <p:grpSp>
          <p:nvGrpSpPr>
            <p:cNvPr id="174316" name="Group 275"/>
            <p:cNvGrpSpPr>
              <a:grpSpLocks/>
            </p:cNvGrpSpPr>
            <p:nvPr/>
          </p:nvGrpSpPr>
          <p:grpSpPr bwMode="auto">
            <a:xfrm>
              <a:off x="6000040" y="2546973"/>
              <a:ext cx="189086" cy="53231"/>
              <a:chOff x="2848" y="848"/>
              <a:chExt cx="140" cy="97"/>
            </a:xfrm>
          </p:grpSpPr>
          <p:sp>
            <p:nvSpPr>
              <p:cNvPr id="460" name="Line 276"/>
              <p:cNvSpPr>
                <a:spLocks noChangeShapeType="1"/>
              </p:cNvSpPr>
              <p:nvPr/>
            </p:nvSpPr>
            <p:spPr bwMode="auto">
              <a:xfrm flipV="1">
                <a:off x="2848" y="849"/>
                <a:ext cx="51" cy="3"/>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461" name="Line 277"/>
              <p:cNvSpPr>
                <a:spLocks noChangeShapeType="1"/>
              </p:cNvSpPr>
              <p:nvPr/>
            </p:nvSpPr>
            <p:spPr bwMode="auto">
              <a:xfrm>
                <a:off x="2945" y="945"/>
                <a:ext cx="44" cy="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462" name="Line 278"/>
              <p:cNvSpPr>
                <a:spLocks noChangeShapeType="1"/>
              </p:cNvSpPr>
              <p:nvPr/>
            </p:nvSpPr>
            <p:spPr bwMode="auto">
              <a:xfrm>
                <a:off x="2894" y="852"/>
                <a:ext cx="52" cy="93"/>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457" name="Line 280"/>
            <p:cNvSpPr>
              <a:spLocks noChangeShapeType="1"/>
            </p:cNvSpPr>
            <p:nvPr/>
          </p:nvSpPr>
          <p:spPr bwMode="auto">
            <a:xfrm>
              <a:off x="6000340" y="2598704"/>
              <a:ext cx="66745" cy="1602"/>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458" name="Line 281"/>
            <p:cNvSpPr>
              <a:spLocks noChangeShapeType="1"/>
            </p:cNvSpPr>
            <p:nvPr/>
          </p:nvSpPr>
          <p:spPr bwMode="auto">
            <a:xfrm flipV="1">
              <a:off x="6129064" y="2545830"/>
              <a:ext cx="60389" cy="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459" name="Line 282"/>
            <p:cNvSpPr>
              <a:spLocks noChangeShapeType="1"/>
            </p:cNvSpPr>
            <p:nvPr/>
          </p:nvSpPr>
          <p:spPr bwMode="auto">
            <a:xfrm flipV="1">
              <a:off x="6062319" y="2545830"/>
              <a:ext cx="69924" cy="52873"/>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174132" name="Group 462"/>
          <p:cNvGrpSpPr>
            <a:grpSpLocks/>
          </p:cNvGrpSpPr>
          <p:nvPr/>
        </p:nvGrpSpPr>
        <p:grpSpPr bwMode="auto">
          <a:xfrm>
            <a:off x="7308850" y="2879725"/>
            <a:ext cx="384175" cy="141288"/>
            <a:chOff x="5908168" y="2526604"/>
            <a:chExt cx="384581" cy="142597"/>
          </a:xfrm>
        </p:grpSpPr>
        <p:sp>
          <p:nvSpPr>
            <p:cNvPr id="174299" name="Oval 270"/>
            <p:cNvSpPr>
              <a:spLocks noChangeArrowheads="1"/>
            </p:cNvSpPr>
            <p:nvPr/>
          </p:nvSpPr>
          <p:spPr bwMode="auto">
            <a:xfrm>
              <a:off x="5911373" y="2590976"/>
              <a:ext cx="381376" cy="78225"/>
            </a:xfrm>
            <a:prstGeom prst="ellipse">
              <a:avLst/>
            </a:prstGeom>
            <a:solidFill>
              <a:srgbClr val="FFFF00"/>
            </a:solidFill>
            <a:ln w="12700">
              <a:solidFill>
                <a:schemeClr val="tx1"/>
              </a:solidFill>
              <a:round/>
              <a:headEnd/>
              <a:tailEnd/>
            </a:ln>
          </p:spPr>
          <p:txBody>
            <a:bodyPr wrap="none" anchor="ctr"/>
            <a:lstStyle/>
            <a:p>
              <a:endParaRPr lang="en-US" i="0" dirty="0">
                <a:latin typeface="Arial" charset="0"/>
                <a:cs typeface="Arial" charset="0"/>
              </a:endParaRPr>
            </a:p>
          </p:txBody>
        </p:sp>
        <p:sp>
          <p:nvSpPr>
            <p:cNvPr id="465" name="Line 271"/>
            <p:cNvSpPr>
              <a:spLocks noChangeShapeType="1"/>
            </p:cNvSpPr>
            <p:nvPr/>
          </p:nvSpPr>
          <p:spPr bwMode="auto">
            <a:xfrm>
              <a:off x="5911346" y="2584283"/>
              <a:ext cx="0" cy="48066"/>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466" name="Line 272"/>
            <p:cNvSpPr>
              <a:spLocks noChangeShapeType="1"/>
            </p:cNvSpPr>
            <p:nvPr/>
          </p:nvSpPr>
          <p:spPr bwMode="auto">
            <a:xfrm>
              <a:off x="6286392" y="2566660"/>
              <a:ext cx="6357" cy="6569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174302" name="Rectangle 273"/>
            <p:cNvSpPr>
              <a:spLocks noChangeArrowheads="1"/>
            </p:cNvSpPr>
            <p:nvPr/>
          </p:nvSpPr>
          <p:spPr bwMode="auto">
            <a:xfrm>
              <a:off x="5911373" y="2583643"/>
              <a:ext cx="377103" cy="47261"/>
            </a:xfrm>
            <a:prstGeom prst="rect">
              <a:avLst/>
            </a:prstGeom>
            <a:solidFill>
              <a:srgbClr val="FFFF00"/>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fr-FR" sz="2400" i="0" dirty="0">
                <a:latin typeface="Arial" charset="0"/>
                <a:cs typeface="Arial" charset="0"/>
              </a:endParaRPr>
            </a:p>
          </p:txBody>
        </p:sp>
        <p:sp>
          <p:nvSpPr>
            <p:cNvPr id="174303" name="Oval 274"/>
            <p:cNvSpPr>
              <a:spLocks noChangeArrowheads="1"/>
            </p:cNvSpPr>
            <p:nvPr/>
          </p:nvSpPr>
          <p:spPr bwMode="auto">
            <a:xfrm>
              <a:off x="5908168" y="2526604"/>
              <a:ext cx="381376" cy="92077"/>
            </a:xfrm>
            <a:prstGeom prst="ellipse">
              <a:avLst/>
            </a:prstGeom>
            <a:solidFill>
              <a:srgbClr val="FFFF00"/>
            </a:solidFill>
            <a:ln w="12700">
              <a:solidFill>
                <a:schemeClr val="tx1"/>
              </a:solidFill>
              <a:round/>
              <a:headEnd/>
              <a:tailEnd/>
            </a:ln>
          </p:spPr>
          <p:txBody>
            <a:bodyPr wrap="none" anchor="ctr"/>
            <a:lstStyle/>
            <a:p>
              <a:endParaRPr lang="en-US" i="0" dirty="0">
                <a:latin typeface="Arial" charset="0"/>
                <a:cs typeface="Arial" charset="0"/>
              </a:endParaRPr>
            </a:p>
          </p:txBody>
        </p:sp>
        <p:grpSp>
          <p:nvGrpSpPr>
            <p:cNvPr id="174304" name="Group 275"/>
            <p:cNvGrpSpPr>
              <a:grpSpLocks/>
            </p:cNvGrpSpPr>
            <p:nvPr/>
          </p:nvGrpSpPr>
          <p:grpSpPr bwMode="auto">
            <a:xfrm>
              <a:off x="6000040" y="2546973"/>
              <a:ext cx="189086" cy="53231"/>
              <a:chOff x="2848" y="848"/>
              <a:chExt cx="140" cy="97"/>
            </a:xfrm>
          </p:grpSpPr>
          <p:sp>
            <p:nvSpPr>
              <p:cNvPr id="473" name="Line 276"/>
              <p:cNvSpPr>
                <a:spLocks noChangeShapeType="1"/>
              </p:cNvSpPr>
              <p:nvPr/>
            </p:nvSpPr>
            <p:spPr bwMode="auto">
              <a:xfrm flipV="1">
                <a:off x="2848" y="849"/>
                <a:ext cx="51" cy="3"/>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474" name="Line 277"/>
              <p:cNvSpPr>
                <a:spLocks noChangeShapeType="1"/>
              </p:cNvSpPr>
              <p:nvPr/>
            </p:nvSpPr>
            <p:spPr bwMode="auto">
              <a:xfrm>
                <a:off x="2945" y="945"/>
                <a:ext cx="44" cy="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475" name="Line 278"/>
              <p:cNvSpPr>
                <a:spLocks noChangeShapeType="1"/>
              </p:cNvSpPr>
              <p:nvPr/>
            </p:nvSpPr>
            <p:spPr bwMode="auto">
              <a:xfrm>
                <a:off x="2894" y="852"/>
                <a:ext cx="52" cy="93"/>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470" name="Line 280"/>
            <p:cNvSpPr>
              <a:spLocks noChangeShapeType="1"/>
            </p:cNvSpPr>
            <p:nvPr/>
          </p:nvSpPr>
          <p:spPr bwMode="auto">
            <a:xfrm>
              <a:off x="5997162" y="2595499"/>
              <a:ext cx="66745" cy="1602"/>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471" name="Line 281"/>
            <p:cNvSpPr>
              <a:spLocks noChangeShapeType="1"/>
            </p:cNvSpPr>
            <p:nvPr/>
          </p:nvSpPr>
          <p:spPr bwMode="auto">
            <a:xfrm flipV="1">
              <a:off x="6129064" y="2545830"/>
              <a:ext cx="60389" cy="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472" name="Line 282"/>
            <p:cNvSpPr>
              <a:spLocks noChangeShapeType="1"/>
            </p:cNvSpPr>
            <p:nvPr/>
          </p:nvSpPr>
          <p:spPr bwMode="auto">
            <a:xfrm flipV="1">
              <a:off x="6062319" y="2545830"/>
              <a:ext cx="69924" cy="52873"/>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174133" name="Group 475"/>
          <p:cNvGrpSpPr>
            <a:grpSpLocks/>
          </p:cNvGrpSpPr>
          <p:nvPr/>
        </p:nvGrpSpPr>
        <p:grpSpPr bwMode="auto">
          <a:xfrm>
            <a:off x="5429250" y="3705225"/>
            <a:ext cx="384175" cy="141288"/>
            <a:chOff x="5908168" y="2526604"/>
            <a:chExt cx="384581" cy="142597"/>
          </a:xfrm>
        </p:grpSpPr>
        <p:sp>
          <p:nvSpPr>
            <p:cNvPr id="174287" name="Oval 270"/>
            <p:cNvSpPr>
              <a:spLocks noChangeArrowheads="1"/>
            </p:cNvSpPr>
            <p:nvPr/>
          </p:nvSpPr>
          <p:spPr bwMode="auto">
            <a:xfrm>
              <a:off x="5911373" y="2590976"/>
              <a:ext cx="381376" cy="78225"/>
            </a:xfrm>
            <a:prstGeom prst="ellipse">
              <a:avLst/>
            </a:prstGeom>
            <a:solidFill>
              <a:srgbClr val="FFFF00"/>
            </a:solidFill>
            <a:ln w="12700">
              <a:solidFill>
                <a:schemeClr val="tx1"/>
              </a:solidFill>
              <a:round/>
              <a:headEnd/>
              <a:tailEnd/>
            </a:ln>
          </p:spPr>
          <p:txBody>
            <a:bodyPr wrap="none" anchor="ctr"/>
            <a:lstStyle/>
            <a:p>
              <a:endParaRPr lang="en-US" i="0" dirty="0">
                <a:latin typeface="Arial" charset="0"/>
                <a:cs typeface="Arial" charset="0"/>
              </a:endParaRPr>
            </a:p>
          </p:txBody>
        </p:sp>
        <p:sp>
          <p:nvSpPr>
            <p:cNvPr id="478" name="Line 271"/>
            <p:cNvSpPr>
              <a:spLocks noChangeShapeType="1"/>
            </p:cNvSpPr>
            <p:nvPr/>
          </p:nvSpPr>
          <p:spPr bwMode="auto">
            <a:xfrm>
              <a:off x="5911346" y="2584283"/>
              <a:ext cx="0" cy="48066"/>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479" name="Line 272"/>
            <p:cNvSpPr>
              <a:spLocks noChangeShapeType="1"/>
            </p:cNvSpPr>
            <p:nvPr/>
          </p:nvSpPr>
          <p:spPr bwMode="auto">
            <a:xfrm>
              <a:off x="6286392" y="2566660"/>
              <a:ext cx="6357" cy="6569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174290" name="Rectangle 273"/>
            <p:cNvSpPr>
              <a:spLocks noChangeArrowheads="1"/>
            </p:cNvSpPr>
            <p:nvPr/>
          </p:nvSpPr>
          <p:spPr bwMode="auto">
            <a:xfrm>
              <a:off x="5911373" y="2583643"/>
              <a:ext cx="377103" cy="47261"/>
            </a:xfrm>
            <a:prstGeom prst="rect">
              <a:avLst/>
            </a:prstGeom>
            <a:solidFill>
              <a:srgbClr val="FFFF00"/>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fr-FR" sz="2400" i="0" dirty="0">
                <a:latin typeface="Arial" charset="0"/>
                <a:cs typeface="Arial" charset="0"/>
              </a:endParaRPr>
            </a:p>
          </p:txBody>
        </p:sp>
        <p:sp>
          <p:nvSpPr>
            <p:cNvPr id="174291" name="Oval 274"/>
            <p:cNvSpPr>
              <a:spLocks noChangeArrowheads="1"/>
            </p:cNvSpPr>
            <p:nvPr/>
          </p:nvSpPr>
          <p:spPr bwMode="auto">
            <a:xfrm>
              <a:off x="5908168" y="2526604"/>
              <a:ext cx="381376" cy="92077"/>
            </a:xfrm>
            <a:prstGeom prst="ellipse">
              <a:avLst/>
            </a:prstGeom>
            <a:solidFill>
              <a:srgbClr val="FFFF00"/>
            </a:solidFill>
            <a:ln w="12700">
              <a:solidFill>
                <a:schemeClr val="tx1"/>
              </a:solidFill>
              <a:round/>
              <a:headEnd/>
              <a:tailEnd/>
            </a:ln>
          </p:spPr>
          <p:txBody>
            <a:bodyPr wrap="none" anchor="ctr"/>
            <a:lstStyle/>
            <a:p>
              <a:endParaRPr lang="en-US" i="0" dirty="0">
                <a:latin typeface="Arial" charset="0"/>
                <a:cs typeface="Arial" charset="0"/>
              </a:endParaRPr>
            </a:p>
          </p:txBody>
        </p:sp>
        <p:grpSp>
          <p:nvGrpSpPr>
            <p:cNvPr id="174292" name="Group 275"/>
            <p:cNvGrpSpPr>
              <a:grpSpLocks/>
            </p:cNvGrpSpPr>
            <p:nvPr/>
          </p:nvGrpSpPr>
          <p:grpSpPr bwMode="auto">
            <a:xfrm>
              <a:off x="6000040" y="2546973"/>
              <a:ext cx="189086" cy="53231"/>
              <a:chOff x="2848" y="848"/>
              <a:chExt cx="140" cy="97"/>
            </a:xfrm>
          </p:grpSpPr>
          <p:sp>
            <p:nvSpPr>
              <p:cNvPr id="486" name="Line 276"/>
              <p:cNvSpPr>
                <a:spLocks noChangeShapeType="1"/>
              </p:cNvSpPr>
              <p:nvPr/>
            </p:nvSpPr>
            <p:spPr bwMode="auto">
              <a:xfrm flipV="1">
                <a:off x="2848" y="849"/>
                <a:ext cx="51" cy="3"/>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487" name="Line 277"/>
              <p:cNvSpPr>
                <a:spLocks noChangeShapeType="1"/>
              </p:cNvSpPr>
              <p:nvPr/>
            </p:nvSpPr>
            <p:spPr bwMode="auto">
              <a:xfrm>
                <a:off x="2945" y="945"/>
                <a:ext cx="44" cy="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488" name="Line 278"/>
              <p:cNvSpPr>
                <a:spLocks noChangeShapeType="1"/>
              </p:cNvSpPr>
              <p:nvPr/>
            </p:nvSpPr>
            <p:spPr bwMode="auto">
              <a:xfrm>
                <a:off x="2894" y="852"/>
                <a:ext cx="52" cy="93"/>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483" name="Line 280"/>
            <p:cNvSpPr>
              <a:spLocks noChangeShapeType="1"/>
            </p:cNvSpPr>
            <p:nvPr/>
          </p:nvSpPr>
          <p:spPr bwMode="auto">
            <a:xfrm>
              <a:off x="6000340" y="2598704"/>
              <a:ext cx="66745" cy="1602"/>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484" name="Line 281"/>
            <p:cNvSpPr>
              <a:spLocks noChangeShapeType="1"/>
            </p:cNvSpPr>
            <p:nvPr/>
          </p:nvSpPr>
          <p:spPr bwMode="auto">
            <a:xfrm flipV="1">
              <a:off x="6129064" y="2545830"/>
              <a:ext cx="60389" cy="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485" name="Line 282"/>
            <p:cNvSpPr>
              <a:spLocks noChangeShapeType="1"/>
            </p:cNvSpPr>
            <p:nvPr/>
          </p:nvSpPr>
          <p:spPr bwMode="auto">
            <a:xfrm flipV="1">
              <a:off x="6062319" y="2545830"/>
              <a:ext cx="69924" cy="52873"/>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174134" name="Group 488"/>
          <p:cNvGrpSpPr>
            <a:grpSpLocks/>
          </p:cNvGrpSpPr>
          <p:nvPr/>
        </p:nvGrpSpPr>
        <p:grpSpPr bwMode="auto">
          <a:xfrm>
            <a:off x="6026150" y="3717925"/>
            <a:ext cx="384175" cy="141288"/>
            <a:chOff x="5908168" y="2526604"/>
            <a:chExt cx="384581" cy="142597"/>
          </a:xfrm>
        </p:grpSpPr>
        <p:sp>
          <p:nvSpPr>
            <p:cNvPr id="174275" name="Oval 270"/>
            <p:cNvSpPr>
              <a:spLocks noChangeArrowheads="1"/>
            </p:cNvSpPr>
            <p:nvPr/>
          </p:nvSpPr>
          <p:spPr bwMode="auto">
            <a:xfrm>
              <a:off x="5911373" y="2590976"/>
              <a:ext cx="381376" cy="78225"/>
            </a:xfrm>
            <a:prstGeom prst="ellipse">
              <a:avLst/>
            </a:prstGeom>
            <a:solidFill>
              <a:srgbClr val="FFFF00"/>
            </a:solidFill>
            <a:ln w="12700">
              <a:solidFill>
                <a:schemeClr val="tx1"/>
              </a:solidFill>
              <a:round/>
              <a:headEnd/>
              <a:tailEnd/>
            </a:ln>
          </p:spPr>
          <p:txBody>
            <a:bodyPr wrap="none" anchor="ctr"/>
            <a:lstStyle/>
            <a:p>
              <a:endParaRPr lang="en-US" i="0" dirty="0">
                <a:latin typeface="Arial" charset="0"/>
                <a:cs typeface="Arial" charset="0"/>
              </a:endParaRPr>
            </a:p>
          </p:txBody>
        </p:sp>
        <p:sp>
          <p:nvSpPr>
            <p:cNvPr id="491" name="Line 271"/>
            <p:cNvSpPr>
              <a:spLocks noChangeShapeType="1"/>
            </p:cNvSpPr>
            <p:nvPr/>
          </p:nvSpPr>
          <p:spPr bwMode="auto">
            <a:xfrm>
              <a:off x="5911346" y="2584283"/>
              <a:ext cx="0" cy="48066"/>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492" name="Line 272"/>
            <p:cNvSpPr>
              <a:spLocks noChangeShapeType="1"/>
            </p:cNvSpPr>
            <p:nvPr/>
          </p:nvSpPr>
          <p:spPr bwMode="auto">
            <a:xfrm>
              <a:off x="6286392" y="2566660"/>
              <a:ext cx="6357" cy="6569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174278" name="Rectangle 273"/>
            <p:cNvSpPr>
              <a:spLocks noChangeArrowheads="1"/>
            </p:cNvSpPr>
            <p:nvPr/>
          </p:nvSpPr>
          <p:spPr bwMode="auto">
            <a:xfrm>
              <a:off x="5911373" y="2583643"/>
              <a:ext cx="377103" cy="47261"/>
            </a:xfrm>
            <a:prstGeom prst="rect">
              <a:avLst/>
            </a:prstGeom>
            <a:solidFill>
              <a:srgbClr val="FFFF00"/>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fr-FR" sz="2400" i="0" dirty="0">
                <a:latin typeface="Arial" charset="0"/>
                <a:cs typeface="Arial" charset="0"/>
              </a:endParaRPr>
            </a:p>
          </p:txBody>
        </p:sp>
        <p:sp>
          <p:nvSpPr>
            <p:cNvPr id="174279" name="Oval 274"/>
            <p:cNvSpPr>
              <a:spLocks noChangeArrowheads="1"/>
            </p:cNvSpPr>
            <p:nvPr/>
          </p:nvSpPr>
          <p:spPr bwMode="auto">
            <a:xfrm>
              <a:off x="5908168" y="2526604"/>
              <a:ext cx="381376" cy="92077"/>
            </a:xfrm>
            <a:prstGeom prst="ellipse">
              <a:avLst/>
            </a:prstGeom>
            <a:solidFill>
              <a:srgbClr val="FFFF00"/>
            </a:solidFill>
            <a:ln w="12700">
              <a:solidFill>
                <a:schemeClr val="tx1"/>
              </a:solidFill>
              <a:round/>
              <a:headEnd/>
              <a:tailEnd/>
            </a:ln>
          </p:spPr>
          <p:txBody>
            <a:bodyPr wrap="none" anchor="ctr"/>
            <a:lstStyle/>
            <a:p>
              <a:endParaRPr lang="en-US" i="0" dirty="0">
                <a:latin typeface="Arial" charset="0"/>
                <a:cs typeface="Arial" charset="0"/>
              </a:endParaRPr>
            </a:p>
          </p:txBody>
        </p:sp>
        <p:grpSp>
          <p:nvGrpSpPr>
            <p:cNvPr id="174280" name="Group 275"/>
            <p:cNvGrpSpPr>
              <a:grpSpLocks/>
            </p:cNvGrpSpPr>
            <p:nvPr/>
          </p:nvGrpSpPr>
          <p:grpSpPr bwMode="auto">
            <a:xfrm>
              <a:off x="6000040" y="2546973"/>
              <a:ext cx="189086" cy="53231"/>
              <a:chOff x="2848" y="848"/>
              <a:chExt cx="140" cy="97"/>
            </a:xfrm>
          </p:grpSpPr>
          <p:sp>
            <p:nvSpPr>
              <p:cNvPr id="499" name="Line 276"/>
              <p:cNvSpPr>
                <a:spLocks noChangeShapeType="1"/>
              </p:cNvSpPr>
              <p:nvPr/>
            </p:nvSpPr>
            <p:spPr bwMode="auto">
              <a:xfrm flipV="1">
                <a:off x="2848" y="849"/>
                <a:ext cx="51" cy="3"/>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500" name="Line 277"/>
              <p:cNvSpPr>
                <a:spLocks noChangeShapeType="1"/>
              </p:cNvSpPr>
              <p:nvPr/>
            </p:nvSpPr>
            <p:spPr bwMode="auto">
              <a:xfrm>
                <a:off x="2945" y="945"/>
                <a:ext cx="44" cy="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501" name="Line 278"/>
              <p:cNvSpPr>
                <a:spLocks noChangeShapeType="1"/>
              </p:cNvSpPr>
              <p:nvPr/>
            </p:nvSpPr>
            <p:spPr bwMode="auto">
              <a:xfrm>
                <a:off x="2894" y="852"/>
                <a:ext cx="52" cy="93"/>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496" name="Line 280"/>
            <p:cNvSpPr>
              <a:spLocks noChangeShapeType="1"/>
            </p:cNvSpPr>
            <p:nvPr/>
          </p:nvSpPr>
          <p:spPr bwMode="auto">
            <a:xfrm>
              <a:off x="6000340" y="2598704"/>
              <a:ext cx="66745" cy="1602"/>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497" name="Line 281"/>
            <p:cNvSpPr>
              <a:spLocks noChangeShapeType="1"/>
            </p:cNvSpPr>
            <p:nvPr/>
          </p:nvSpPr>
          <p:spPr bwMode="auto">
            <a:xfrm flipV="1">
              <a:off x="6129064" y="2545830"/>
              <a:ext cx="60389" cy="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498" name="Line 282"/>
            <p:cNvSpPr>
              <a:spLocks noChangeShapeType="1"/>
            </p:cNvSpPr>
            <p:nvPr/>
          </p:nvSpPr>
          <p:spPr bwMode="auto">
            <a:xfrm flipV="1">
              <a:off x="6062319" y="2545830"/>
              <a:ext cx="69924" cy="52873"/>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174135" name="Group 501"/>
          <p:cNvGrpSpPr>
            <a:grpSpLocks/>
          </p:cNvGrpSpPr>
          <p:nvPr/>
        </p:nvGrpSpPr>
        <p:grpSpPr bwMode="auto">
          <a:xfrm>
            <a:off x="6289675" y="4149725"/>
            <a:ext cx="384175" cy="141288"/>
            <a:chOff x="5908168" y="2526604"/>
            <a:chExt cx="384581" cy="142597"/>
          </a:xfrm>
        </p:grpSpPr>
        <p:sp>
          <p:nvSpPr>
            <p:cNvPr id="174263" name="Oval 270"/>
            <p:cNvSpPr>
              <a:spLocks noChangeArrowheads="1"/>
            </p:cNvSpPr>
            <p:nvPr/>
          </p:nvSpPr>
          <p:spPr bwMode="auto">
            <a:xfrm>
              <a:off x="5911373" y="2590976"/>
              <a:ext cx="381376" cy="78225"/>
            </a:xfrm>
            <a:prstGeom prst="ellipse">
              <a:avLst/>
            </a:prstGeom>
            <a:solidFill>
              <a:srgbClr val="FFFF00"/>
            </a:solidFill>
            <a:ln w="12700">
              <a:solidFill>
                <a:schemeClr val="tx1"/>
              </a:solidFill>
              <a:round/>
              <a:headEnd/>
              <a:tailEnd/>
            </a:ln>
          </p:spPr>
          <p:txBody>
            <a:bodyPr wrap="none" anchor="ctr"/>
            <a:lstStyle/>
            <a:p>
              <a:endParaRPr lang="en-US" i="0" dirty="0">
                <a:latin typeface="Arial" charset="0"/>
                <a:cs typeface="Arial" charset="0"/>
              </a:endParaRPr>
            </a:p>
          </p:txBody>
        </p:sp>
        <p:sp>
          <p:nvSpPr>
            <p:cNvPr id="504" name="Line 271"/>
            <p:cNvSpPr>
              <a:spLocks noChangeShapeType="1"/>
            </p:cNvSpPr>
            <p:nvPr/>
          </p:nvSpPr>
          <p:spPr bwMode="auto">
            <a:xfrm>
              <a:off x="5911346" y="2584283"/>
              <a:ext cx="0" cy="48066"/>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505" name="Line 272"/>
            <p:cNvSpPr>
              <a:spLocks noChangeShapeType="1"/>
            </p:cNvSpPr>
            <p:nvPr/>
          </p:nvSpPr>
          <p:spPr bwMode="auto">
            <a:xfrm>
              <a:off x="6286392" y="2566660"/>
              <a:ext cx="6357" cy="6569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174266" name="Rectangle 273"/>
            <p:cNvSpPr>
              <a:spLocks noChangeArrowheads="1"/>
            </p:cNvSpPr>
            <p:nvPr/>
          </p:nvSpPr>
          <p:spPr bwMode="auto">
            <a:xfrm>
              <a:off x="5911373" y="2583643"/>
              <a:ext cx="377103" cy="47261"/>
            </a:xfrm>
            <a:prstGeom prst="rect">
              <a:avLst/>
            </a:prstGeom>
            <a:solidFill>
              <a:srgbClr val="FFFF00"/>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fr-FR" sz="2400" i="0" dirty="0">
                <a:latin typeface="Arial" charset="0"/>
                <a:cs typeface="Arial" charset="0"/>
              </a:endParaRPr>
            </a:p>
          </p:txBody>
        </p:sp>
        <p:sp>
          <p:nvSpPr>
            <p:cNvPr id="174267" name="Oval 274"/>
            <p:cNvSpPr>
              <a:spLocks noChangeArrowheads="1"/>
            </p:cNvSpPr>
            <p:nvPr/>
          </p:nvSpPr>
          <p:spPr bwMode="auto">
            <a:xfrm>
              <a:off x="5908168" y="2526604"/>
              <a:ext cx="381376" cy="92077"/>
            </a:xfrm>
            <a:prstGeom prst="ellipse">
              <a:avLst/>
            </a:prstGeom>
            <a:solidFill>
              <a:srgbClr val="FFFF00"/>
            </a:solidFill>
            <a:ln w="12700">
              <a:solidFill>
                <a:schemeClr val="tx1"/>
              </a:solidFill>
              <a:round/>
              <a:headEnd/>
              <a:tailEnd/>
            </a:ln>
          </p:spPr>
          <p:txBody>
            <a:bodyPr wrap="none" anchor="ctr"/>
            <a:lstStyle/>
            <a:p>
              <a:endParaRPr lang="en-US" i="0" dirty="0">
                <a:latin typeface="Arial" charset="0"/>
                <a:cs typeface="Arial" charset="0"/>
              </a:endParaRPr>
            </a:p>
          </p:txBody>
        </p:sp>
        <p:grpSp>
          <p:nvGrpSpPr>
            <p:cNvPr id="174268" name="Group 275"/>
            <p:cNvGrpSpPr>
              <a:grpSpLocks/>
            </p:cNvGrpSpPr>
            <p:nvPr/>
          </p:nvGrpSpPr>
          <p:grpSpPr bwMode="auto">
            <a:xfrm>
              <a:off x="6000040" y="2546973"/>
              <a:ext cx="189086" cy="53231"/>
              <a:chOff x="2848" y="848"/>
              <a:chExt cx="140" cy="97"/>
            </a:xfrm>
          </p:grpSpPr>
          <p:sp>
            <p:nvSpPr>
              <p:cNvPr id="512" name="Line 276"/>
              <p:cNvSpPr>
                <a:spLocks noChangeShapeType="1"/>
              </p:cNvSpPr>
              <p:nvPr/>
            </p:nvSpPr>
            <p:spPr bwMode="auto">
              <a:xfrm flipV="1">
                <a:off x="2848" y="849"/>
                <a:ext cx="51" cy="3"/>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513" name="Line 277"/>
              <p:cNvSpPr>
                <a:spLocks noChangeShapeType="1"/>
              </p:cNvSpPr>
              <p:nvPr/>
            </p:nvSpPr>
            <p:spPr bwMode="auto">
              <a:xfrm>
                <a:off x="2945" y="945"/>
                <a:ext cx="44" cy="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514" name="Line 278"/>
              <p:cNvSpPr>
                <a:spLocks noChangeShapeType="1"/>
              </p:cNvSpPr>
              <p:nvPr/>
            </p:nvSpPr>
            <p:spPr bwMode="auto">
              <a:xfrm>
                <a:off x="2894" y="852"/>
                <a:ext cx="52" cy="93"/>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509" name="Line 280"/>
            <p:cNvSpPr>
              <a:spLocks noChangeShapeType="1"/>
            </p:cNvSpPr>
            <p:nvPr/>
          </p:nvSpPr>
          <p:spPr bwMode="auto">
            <a:xfrm>
              <a:off x="6000340" y="2598704"/>
              <a:ext cx="66745" cy="1602"/>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510" name="Line 281"/>
            <p:cNvSpPr>
              <a:spLocks noChangeShapeType="1"/>
            </p:cNvSpPr>
            <p:nvPr/>
          </p:nvSpPr>
          <p:spPr bwMode="auto">
            <a:xfrm flipV="1">
              <a:off x="6129064" y="2545830"/>
              <a:ext cx="60389" cy="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511" name="Line 282"/>
            <p:cNvSpPr>
              <a:spLocks noChangeShapeType="1"/>
            </p:cNvSpPr>
            <p:nvPr/>
          </p:nvSpPr>
          <p:spPr bwMode="auto">
            <a:xfrm flipV="1">
              <a:off x="6062319" y="2545830"/>
              <a:ext cx="69924" cy="52873"/>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174136" name="Group 514"/>
          <p:cNvGrpSpPr>
            <a:grpSpLocks/>
          </p:cNvGrpSpPr>
          <p:nvPr/>
        </p:nvGrpSpPr>
        <p:grpSpPr bwMode="auto">
          <a:xfrm>
            <a:off x="7461250" y="4149725"/>
            <a:ext cx="384175" cy="141288"/>
            <a:chOff x="5908168" y="2526604"/>
            <a:chExt cx="384581" cy="142597"/>
          </a:xfrm>
        </p:grpSpPr>
        <p:sp>
          <p:nvSpPr>
            <p:cNvPr id="174251" name="Oval 270"/>
            <p:cNvSpPr>
              <a:spLocks noChangeArrowheads="1"/>
            </p:cNvSpPr>
            <p:nvPr/>
          </p:nvSpPr>
          <p:spPr bwMode="auto">
            <a:xfrm>
              <a:off x="5911373" y="2590976"/>
              <a:ext cx="381376" cy="78225"/>
            </a:xfrm>
            <a:prstGeom prst="ellipse">
              <a:avLst/>
            </a:prstGeom>
            <a:solidFill>
              <a:srgbClr val="FFFF00"/>
            </a:solidFill>
            <a:ln w="12700">
              <a:solidFill>
                <a:schemeClr val="tx1"/>
              </a:solidFill>
              <a:round/>
              <a:headEnd/>
              <a:tailEnd/>
            </a:ln>
          </p:spPr>
          <p:txBody>
            <a:bodyPr wrap="none" anchor="ctr"/>
            <a:lstStyle/>
            <a:p>
              <a:endParaRPr lang="en-US" i="0" dirty="0">
                <a:latin typeface="Arial" charset="0"/>
                <a:cs typeface="Arial" charset="0"/>
              </a:endParaRPr>
            </a:p>
          </p:txBody>
        </p:sp>
        <p:sp>
          <p:nvSpPr>
            <p:cNvPr id="517" name="Line 271"/>
            <p:cNvSpPr>
              <a:spLocks noChangeShapeType="1"/>
            </p:cNvSpPr>
            <p:nvPr/>
          </p:nvSpPr>
          <p:spPr bwMode="auto">
            <a:xfrm>
              <a:off x="5911346" y="2584283"/>
              <a:ext cx="0" cy="48066"/>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518" name="Line 272"/>
            <p:cNvSpPr>
              <a:spLocks noChangeShapeType="1"/>
            </p:cNvSpPr>
            <p:nvPr/>
          </p:nvSpPr>
          <p:spPr bwMode="auto">
            <a:xfrm>
              <a:off x="6286392" y="2566660"/>
              <a:ext cx="6357" cy="6569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174254" name="Rectangle 273"/>
            <p:cNvSpPr>
              <a:spLocks noChangeArrowheads="1"/>
            </p:cNvSpPr>
            <p:nvPr/>
          </p:nvSpPr>
          <p:spPr bwMode="auto">
            <a:xfrm>
              <a:off x="5911373" y="2583643"/>
              <a:ext cx="377103" cy="47261"/>
            </a:xfrm>
            <a:prstGeom prst="rect">
              <a:avLst/>
            </a:prstGeom>
            <a:solidFill>
              <a:srgbClr val="FFFF00"/>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fr-FR" sz="2400" i="0" dirty="0">
                <a:latin typeface="Arial" charset="0"/>
                <a:cs typeface="Arial" charset="0"/>
              </a:endParaRPr>
            </a:p>
          </p:txBody>
        </p:sp>
        <p:sp>
          <p:nvSpPr>
            <p:cNvPr id="174255" name="Oval 274"/>
            <p:cNvSpPr>
              <a:spLocks noChangeArrowheads="1"/>
            </p:cNvSpPr>
            <p:nvPr/>
          </p:nvSpPr>
          <p:spPr bwMode="auto">
            <a:xfrm>
              <a:off x="5908168" y="2526604"/>
              <a:ext cx="381376" cy="92077"/>
            </a:xfrm>
            <a:prstGeom prst="ellipse">
              <a:avLst/>
            </a:prstGeom>
            <a:solidFill>
              <a:srgbClr val="FFFF00"/>
            </a:solidFill>
            <a:ln w="12700">
              <a:solidFill>
                <a:schemeClr val="tx1"/>
              </a:solidFill>
              <a:round/>
              <a:headEnd/>
              <a:tailEnd/>
            </a:ln>
          </p:spPr>
          <p:txBody>
            <a:bodyPr wrap="none" anchor="ctr"/>
            <a:lstStyle/>
            <a:p>
              <a:endParaRPr lang="en-US" i="0" dirty="0">
                <a:latin typeface="Arial" charset="0"/>
                <a:cs typeface="Arial" charset="0"/>
              </a:endParaRPr>
            </a:p>
          </p:txBody>
        </p:sp>
        <p:grpSp>
          <p:nvGrpSpPr>
            <p:cNvPr id="174256" name="Group 275"/>
            <p:cNvGrpSpPr>
              <a:grpSpLocks/>
            </p:cNvGrpSpPr>
            <p:nvPr/>
          </p:nvGrpSpPr>
          <p:grpSpPr bwMode="auto">
            <a:xfrm>
              <a:off x="6000040" y="2546973"/>
              <a:ext cx="189086" cy="53231"/>
              <a:chOff x="2848" y="848"/>
              <a:chExt cx="140" cy="97"/>
            </a:xfrm>
          </p:grpSpPr>
          <p:sp>
            <p:nvSpPr>
              <p:cNvPr id="525" name="Line 276"/>
              <p:cNvSpPr>
                <a:spLocks noChangeShapeType="1"/>
              </p:cNvSpPr>
              <p:nvPr/>
            </p:nvSpPr>
            <p:spPr bwMode="auto">
              <a:xfrm flipV="1">
                <a:off x="2848" y="849"/>
                <a:ext cx="51" cy="3"/>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526" name="Line 277"/>
              <p:cNvSpPr>
                <a:spLocks noChangeShapeType="1"/>
              </p:cNvSpPr>
              <p:nvPr/>
            </p:nvSpPr>
            <p:spPr bwMode="auto">
              <a:xfrm>
                <a:off x="2945" y="945"/>
                <a:ext cx="44" cy="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527" name="Line 278"/>
              <p:cNvSpPr>
                <a:spLocks noChangeShapeType="1"/>
              </p:cNvSpPr>
              <p:nvPr/>
            </p:nvSpPr>
            <p:spPr bwMode="auto">
              <a:xfrm>
                <a:off x="2894" y="852"/>
                <a:ext cx="52" cy="93"/>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522" name="Line 280"/>
            <p:cNvSpPr>
              <a:spLocks noChangeShapeType="1"/>
            </p:cNvSpPr>
            <p:nvPr/>
          </p:nvSpPr>
          <p:spPr bwMode="auto">
            <a:xfrm>
              <a:off x="6000340" y="2598704"/>
              <a:ext cx="66745" cy="1602"/>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523" name="Line 281"/>
            <p:cNvSpPr>
              <a:spLocks noChangeShapeType="1"/>
            </p:cNvSpPr>
            <p:nvPr/>
          </p:nvSpPr>
          <p:spPr bwMode="auto">
            <a:xfrm flipV="1">
              <a:off x="6129064" y="2545830"/>
              <a:ext cx="60389" cy="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524" name="Line 282"/>
            <p:cNvSpPr>
              <a:spLocks noChangeShapeType="1"/>
            </p:cNvSpPr>
            <p:nvPr/>
          </p:nvSpPr>
          <p:spPr bwMode="auto">
            <a:xfrm flipV="1">
              <a:off x="6062319" y="2545830"/>
              <a:ext cx="69924" cy="52873"/>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174137" name="Group 527"/>
          <p:cNvGrpSpPr>
            <a:grpSpLocks/>
          </p:cNvGrpSpPr>
          <p:nvPr/>
        </p:nvGrpSpPr>
        <p:grpSpPr bwMode="auto">
          <a:xfrm>
            <a:off x="7505700" y="4502150"/>
            <a:ext cx="384175" cy="141288"/>
            <a:chOff x="5908168" y="2526604"/>
            <a:chExt cx="384581" cy="142597"/>
          </a:xfrm>
        </p:grpSpPr>
        <p:sp>
          <p:nvSpPr>
            <p:cNvPr id="174239" name="Oval 270"/>
            <p:cNvSpPr>
              <a:spLocks noChangeArrowheads="1"/>
            </p:cNvSpPr>
            <p:nvPr/>
          </p:nvSpPr>
          <p:spPr bwMode="auto">
            <a:xfrm>
              <a:off x="5911373" y="2590976"/>
              <a:ext cx="381376" cy="78225"/>
            </a:xfrm>
            <a:prstGeom prst="ellipse">
              <a:avLst/>
            </a:prstGeom>
            <a:solidFill>
              <a:srgbClr val="FFFF00"/>
            </a:solidFill>
            <a:ln w="12700">
              <a:solidFill>
                <a:schemeClr val="tx1"/>
              </a:solidFill>
              <a:round/>
              <a:headEnd/>
              <a:tailEnd/>
            </a:ln>
          </p:spPr>
          <p:txBody>
            <a:bodyPr wrap="none" anchor="ctr"/>
            <a:lstStyle/>
            <a:p>
              <a:endParaRPr lang="en-US" i="0" dirty="0">
                <a:latin typeface="Arial" charset="0"/>
                <a:cs typeface="Arial" charset="0"/>
              </a:endParaRPr>
            </a:p>
          </p:txBody>
        </p:sp>
        <p:sp>
          <p:nvSpPr>
            <p:cNvPr id="530" name="Line 271"/>
            <p:cNvSpPr>
              <a:spLocks noChangeShapeType="1"/>
            </p:cNvSpPr>
            <p:nvPr/>
          </p:nvSpPr>
          <p:spPr bwMode="auto">
            <a:xfrm>
              <a:off x="5911346" y="2584283"/>
              <a:ext cx="0" cy="48066"/>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531" name="Line 272"/>
            <p:cNvSpPr>
              <a:spLocks noChangeShapeType="1"/>
            </p:cNvSpPr>
            <p:nvPr/>
          </p:nvSpPr>
          <p:spPr bwMode="auto">
            <a:xfrm>
              <a:off x="6286392" y="2566660"/>
              <a:ext cx="6357" cy="6569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174242" name="Rectangle 273"/>
            <p:cNvSpPr>
              <a:spLocks noChangeArrowheads="1"/>
            </p:cNvSpPr>
            <p:nvPr/>
          </p:nvSpPr>
          <p:spPr bwMode="auto">
            <a:xfrm>
              <a:off x="5911373" y="2583643"/>
              <a:ext cx="377103" cy="47261"/>
            </a:xfrm>
            <a:prstGeom prst="rect">
              <a:avLst/>
            </a:prstGeom>
            <a:solidFill>
              <a:srgbClr val="FFFF00"/>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fr-FR" sz="2400" i="0" dirty="0">
                <a:latin typeface="Arial" charset="0"/>
                <a:cs typeface="Arial" charset="0"/>
              </a:endParaRPr>
            </a:p>
          </p:txBody>
        </p:sp>
        <p:sp>
          <p:nvSpPr>
            <p:cNvPr id="174243" name="Oval 274"/>
            <p:cNvSpPr>
              <a:spLocks noChangeArrowheads="1"/>
            </p:cNvSpPr>
            <p:nvPr/>
          </p:nvSpPr>
          <p:spPr bwMode="auto">
            <a:xfrm>
              <a:off x="5908168" y="2526604"/>
              <a:ext cx="381376" cy="92077"/>
            </a:xfrm>
            <a:prstGeom prst="ellipse">
              <a:avLst/>
            </a:prstGeom>
            <a:solidFill>
              <a:srgbClr val="FFFF00"/>
            </a:solidFill>
            <a:ln w="12700">
              <a:solidFill>
                <a:schemeClr val="tx1"/>
              </a:solidFill>
              <a:round/>
              <a:headEnd/>
              <a:tailEnd/>
            </a:ln>
          </p:spPr>
          <p:txBody>
            <a:bodyPr wrap="none" anchor="ctr"/>
            <a:lstStyle/>
            <a:p>
              <a:endParaRPr lang="en-US" i="0" dirty="0">
                <a:latin typeface="Arial" charset="0"/>
                <a:cs typeface="Arial" charset="0"/>
              </a:endParaRPr>
            </a:p>
          </p:txBody>
        </p:sp>
        <p:grpSp>
          <p:nvGrpSpPr>
            <p:cNvPr id="174244" name="Group 275"/>
            <p:cNvGrpSpPr>
              <a:grpSpLocks/>
            </p:cNvGrpSpPr>
            <p:nvPr/>
          </p:nvGrpSpPr>
          <p:grpSpPr bwMode="auto">
            <a:xfrm>
              <a:off x="6000040" y="2546973"/>
              <a:ext cx="189086" cy="53231"/>
              <a:chOff x="2848" y="848"/>
              <a:chExt cx="140" cy="97"/>
            </a:xfrm>
          </p:grpSpPr>
          <p:sp>
            <p:nvSpPr>
              <p:cNvPr id="538" name="Line 276"/>
              <p:cNvSpPr>
                <a:spLocks noChangeShapeType="1"/>
              </p:cNvSpPr>
              <p:nvPr/>
            </p:nvSpPr>
            <p:spPr bwMode="auto">
              <a:xfrm flipV="1">
                <a:off x="2848" y="849"/>
                <a:ext cx="51" cy="3"/>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539" name="Line 277"/>
              <p:cNvSpPr>
                <a:spLocks noChangeShapeType="1"/>
              </p:cNvSpPr>
              <p:nvPr/>
            </p:nvSpPr>
            <p:spPr bwMode="auto">
              <a:xfrm>
                <a:off x="2945" y="945"/>
                <a:ext cx="44" cy="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540" name="Line 278"/>
              <p:cNvSpPr>
                <a:spLocks noChangeShapeType="1"/>
              </p:cNvSpPr>
              <p:nvPr/>
            </p:nvSpPr>
            <p:spPr bwMode="auto">
              <a:xfrm>
                <a:off x="2894" y="852"/>
                <a:ext cx="52" cy="93"/>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535" name="Line 280"/>
            <p:cNvSpPr>
              <a:spLocks noChangeShapeType="1"/>
            </p:cNvSpPr>
            <p:nvPr/>
          </p:nvSpPr>
          <p:spPr bwMode="auto">
            <a:xfrm>
              <a:off x="6000340" y="2598704"/>
              <a:ext cx="66745" cy="1602"/>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536" name="Line 281"/>
            <p:cNvSpPr>
              <a:spLocks noChangeShapeType="1"/>
            </p:cNvSpPr>
            <p:nvPr/>
          </p:nvSpPr>
          <p:spPr bwMode="auto">
            <a:xfrm flipV="1">
              <a:off x="6129064" y="2545830"/>
              <a:ext cx="60389" cy="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537" name="Line 282"/>
            <p:cNvSpPr>
              <a:spLocks noChangeShapeType="1"/>
            </p:cNvSpPr>
            <p:nvPr/>
          </p:nvSpPr>
          <p:spPr bwMode="auto">
            <a:xfrm flipV="1">
              <a:off x="6062319" y="2545830"/>
              <a:ext cx="69924" cy="52873"/>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174138" name="Group 540"/>
          <p:cNvGrpSpPr>
            <a:grpSpLocks/>
          </p:cNvGrpSpPr>
          <p:nvPr/>
        </p:nvGrpSpPr>
        <p:grpSpPr bwMode="auto">
          <a:xfrm>
            <a:off x="7454900" y="5102225"/>
            <a:ext cx="384175" cy="141288"/>
            <a:chOff x="5908168" y="2526604"/>
            <a:chExt cx="384581" cy="142597"/>
          </a:xfrm>
        </p:grpSpPr>
        <p:sp>
          <p:nvSpPr>
            <p:cNvPr id="174227" name="Oval 270"/>
            <p:cNvSpPr>
              <a:spLocks noChangeArrowheads="1"/>
            </p:cNvSpPr>
            <p:nvPr/>
          </p:nvSpPr>
          <p:spPr bwMode="auto">
            <a:xfrm>
              <a:off x="5911373" y="2590976"/>
              <a:ext cx="381376" cy="78225"/>
            </a:xfrm>
            <a:prstGeom prst="ellipse">
              <a:avLst/>
            </a:prstGeom>
            <a:solidFill>
              <a:srgbClr val="FFFF00"/>
            </a:solidFill>
            <a:ln w="12700">
              <a:solidFill>
                <a:schemeClr val="tx1"/>
              </a:solidFill>
              <a:round/>
              <a:headEnd/>
              <a:tailEnd/>
            </a:ln>
          </p:spPr>
          <p:txBody>
            <a:bodyPr wrap="none" anchor="ctr"/>
            <a:lstStyle/>
            <a:p>
              <a:endParaRPr lang="en-US" i="0" dirty="0">
                <a:latin typeface="Arial" charset="0"/>
                <a:cs typeface="Arial" charset="0"/>
              </a:endParaRPr>
            </a:p>
          </p:txBody>
        </p:sp>
        <p:sp>
          <p:nvSpPr>
            <p:cNvPr id="543" name="Line 271"/>
            <p:cNvSpPr>
              <a:spLocks noChangeShapeType="1"/>
            </p:cNvSpPr>
            <p:nvPr/>
          </p:nvSpPr>
          <p:spPr bwMode="auto">
            <a:xfrm>
              <a:off x="5911346" y="2584283"/>
              <a:ext cx="0" cy="48066"/>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544" name="Line 272"/>
            <p:cNvSpPr>
              <a:spLocks noChangeShapeType="1"/>
            </p:cNvSpPr>
            <p:nvPr/>
          </p:nvSpPr>
          <p:spPr bwMode="auto">
            <a:xfrm>
              <a:off x="6286392" y="2566660"/>
              <a:ext cx="6357" cy="6569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174230" name="Rectangle 273"/>
            <p:cNvSpPr>
              <a:spLocks noChangeArrowheads="1"/>
            </p:cNvSpPr>
            <p:nvPr/>
          </p:nvSpPr>
          <p:spPr bwMode="auto">
            <a:xfrm>
              <a:off x="5911373" y="2583643"/>
              <a:ext cx="377103" cy="47261"/>
            </a:xfrm>
            <a:prstGeom prst="rect">
              <a:avLst/>
            </a:prstGeom>
            <a:solidFill>
              <a:srgbClr val="FFFF00"/>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fr-FR" sz="2400" i="0" dirty="0">
                <a:latin typeface="Arial" charset="0"/>
                <a:cs typeface="Arial" charset="0"/>
              </a:endParaRPr>
            </a:p>
          </p:txBody>
        </p:sp>
        <p:sp>
          <p:nvSpPr>
            <p:cNvPr id="174231" name="Oval 274"/>
            <p:cNvSpPr>
              <a:spLocks noChangeArrowheads="1"/>
            </p:cNvSpPr>
            <p:nvPr/>
          </p:nvSpPr>
          <p:spPr bwMode="auto">
            <a:xfrm>
              <a:off x="5908168" y="2526604"/>
              <a:ext cx="381376" cy="92077"/>
            </a:xfrm>
            <a:prstGeom prst="ellipse">
              <a:avLst/>
            </a:prstGeom>
            <a:solidFill>
              <a:srgbClr val="FFFF00"/>
            </a:solidFill>
            <a:ln w="12700">
              <a:solidFill>
                <a:schemeClr val="tx1"/>
              </a:solidFill>
              <a:round/>
              <a:headEnd/>
              <a:tailEnd/>
            </a:ln>
          </p:spPr>
          <p:txBody>
            <a:bodyPr wrap="none" anchor="ctr"/>
            <a:lstStyle/>
            <a:p>
              <a:endParaRPr lang="en-US" i="0" dirty="0">
                <a:latin typeface="Arial" charset="0"/>
                <a:cs typeface="Arial" charset="0"/>
              </a:endParaRPr>
            </a:p>
          </p:txBody>
        </p:sp>
        <p:grpSp>
          <p:nvGrpSpPr>
            <p:cNvPr id="174232" name="Group 275"/>
            <p:cNvGrpSpPr>
              <a:grpSpLocks/>
            </p:cNvGrpSpPr>
            <p:nvPr/>
          </p:nvGrpSpPr>
          <p:grpSpPr bwMode="auto">
            <a:xfrm>
              <a:off x="6000040" y="2546973"/>
              <a:ext cx="189086" cy="53231"/>
              <a:chOff x="2848" y="848"/>
              <a:chExt cx="140" cy="97"/>
            </a:xfrm>
          </p:grpSpPr>
          <p:sp>
            <p:nvSpPr>
              <p:cNvPr id="551" name="Line 276"/>
              <p:cNvSpPr>
                <a:spLocks noChangeShapeType="1"/>
              </p:cNvSpPr>
              <p:nvPr/>
            </p:nvSpPr>
            <p:spPr bwMode="auto">
              <a:xfrm flipV="1">
                <a:off x="2848" y="849"/>
                <a:ext cx="51" cy="3"/>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552" name="Line 277"/>
              <p:cNvSpPr>
                <a:spLocks noChangeShapeType="1"/>
              </p:cNvSpPr>
              <p:nvPr/>
            </p:nvSpPr>
            <p:spPr bwMode="auto">
              <a:xfrm>
                <a:off x="2945" y="945"/>
                <a:ext cx="44" cy="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553" name="Line 278"/>
              <p:cNvSpPr>
                <a:spLocks noChangeShapeType="1"/>
              </p:cNvSpPr>
              <p:nvPr/>
            </p:nvSpPr>
            <p:spPr bwMode="auto">
              <a:xfrm>
                <a:off x="2894" y="852"/>
                <a:ext cx="52" cy="93"/>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548" name="Line 280"/>
            <p:cNvSpPr>
              <a:spLocks noChangeShapeType="1"/>
            </p:cNvSpPr>
            <p:nvPr/>
          </p:nvSpPr>
          <p:spPr bwMode="auto">
            <a:xfrm>
              <a:off x="6000340" y="2598704"/>
              <a:ext cx="66745" cy="1602"/>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549" name="Line 281"/>
            <p:cNvSpPr>
              <a:spLocks noChangeShapeType="1"/>
            </p:cNvSpPr>
            <p:nvPr/>
          </p:nvSpPr>
          <p:spPr bwMode="auto">
            <a:xfrm flipV="1">
              <a:off x="6129064" y="2545830"/>
              <a:ext cx="60389" cy="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550" name="Line 282"/>
            <p:cNvSpPr>
              <a:spLocks noChangeShapeType="1"/>
            </p:cNvSpPr>
            <p:nvPr/>
          </p:nvSpPr>
          <p:spPr bwMode="auto">
            <a:xfrm flipV="1">
              <a:off x="6062319" y="2545830"/>
              <a:ext cx="69924" cy="52873"/>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174139" name="Group 553"/>
          <p:cNvGrpSpPr>
            <a:grpSpLocks/>
          </p:cNvGrpSpPr>
          <p:nvPr/>
        </p:nvGrpSpPr>
        <p:grpSpPr bwMode="auto">
          <a:xfrm>
            <a:off x="6921500" y="5197475"/>
            <a:ext cx="384175" cy="141288"/>
            <a:chOff x="5908168" y="2526604"/>
            <a:chExt cx="384581" cy="142597"/>
          </a:xfrm>
        </p:grpSpPr>
        <p:sp>
          <p:nvSpPr>
            <p:cNvPr id="174215" name="Oval 270"/>
            <p:cNvSpPr>
              <a:spLocks noChangeArrowheads="1"/>
            </p:cNvSpPr>
            <p:nvPr/>
          </p:nvSpPr>
          <p:spPr bwMode="auto">
            <a:xfrm>
              <a:off x="5911373" y="2590976"/>
              <a:ext cx="381376" cy="78225"/>
            </a:xfrm>
            <a:prstGeom prst="ellipse">
              <a:avLst/>
            </a:prstGeom>
            <a:solidFill>
              <a:srgbClr val="FFFF00"/>
            </a:solidFill>
            <a:ln w="12700">
              <a:solidFill>
                <a:schemeClr val="tx1"/>
              </a:solidFill>
              <a:round/>
              <a:headEnd/>
              <a:tailEnd/>
            </a:ln>
          </p:spPr>
          <p:txBody>
            <a:bodyPr wrap="none" anchor="ctr"/>
            <a:lstStyle/>
            <a:p>
              <a:endParaRPr lang="en-US" i="0" dirty="0">
                <a:latin typeface="Arial" charset="0"/>
                <a:cs typeface="Arial" charset="0"/>
              </a:endParaRPr>
            </a:p>
          </p:txBody>
        </p:sp>
        <p:sp>
          <p:nvSpPr>
            <p:cNvPr id="556" name="Line 271"/>
            <p:cNvSpPr>
              <a:spLocks noChangeShapeType="1"/>
            </p:cNvSpPr>
            <p:nvPr/>
          </p:nvSpPr>
          <p:spPr bwMode="auto">
            <a:xfrm>
              <a:off x="5911346" y="2584283"/>
              <a:ext cx="0" cy="48066"/>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557" name="Line 272"/>
            <p:cNvSpPr>
              <a:spLocks noChangeShapeType="1"/>
            </p:cNvSpPr>
            <p:nvPr/>
          </p:nvSpPr>
          <p:spPr bwMode="auto">
            <a:xfrm>
              <a:off x="6286392" y="2566660"/>
              <a:ext cx="6357" cy="6569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174218" name="Rectangle 273"/>
            <p:cNvSpPr>
              <a:spLocks noChangeArrowheads="1"/>
            </p:cNvSpPr>
            <p:nvPr/>
          </p:nvSpPr>
          <p:spPr bwMode="auto">
            <a:xfrm>
              <a:off x="5911373" y="2583643"/>
              <a:ext cx="377103" cy="47261"/>
            </a:xfrm>
            <a:prstGeom prst="rect">
              <a:avLst/>
            </a:prstGeom>
            <a:solidFill>
              <a:srgbClr val="FFFF00"/>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fr-FR" sz="2400" i="0" dirty="0">
                <a:latin typeface="Arial" charset="0"/>
                <a:cs typeface="Arial" charset="0"/>
              </a:endParaRPr>
            </a:p>
          </p:txBody>
        </p:sp>
        <p:sp>
          <p:nvSpPr>
            <p:cNvPr id="174219" name="Oval 274"/>
            <p:cNvSpPr>
              <a:spLocks noChangeArrowheads="1"/>
            </p:cNvSpPr>
            <p:nvPr/>
          </p:nvSpPr>
          <p:spPr bwMode="auto">
            <a:xfrm>
              <a:off x="5908168" y="2526604"/>
              <a:ext cx="381376" cy="92077"/>
            </a:xfrm>
            <a:prstGeom prst="ellipse">
              <a:avLst/>
            </a:prstGeom>
            <a:solidFill>
              <a:srgbClr val="FFFF00"/>
            </a:solidFill>
            <a:ln w="12700">
              <a:solidFill>
                <a:schemeClr val="tx1"/>
              </a:solidFill>
              <a:round/>
              <a:headEnd/>
              <a:tailEnd/>
            </a:ln>
          </p:spPr>
          <p:txBody>
            <a:bodyPr wrap="none" anchor="ctr"/>
            <a:lstStyle/>
            <a:p>
              <a:endParaRPr lang="en-US" i="0" dirty="0">
                <a:latin typeface="Arial" charset="0"/>
                <a:cs typeface="Arial" charset="0"/>
              </a:endParaRPr>
            </a:p>
          </p:txBody>
        </p:sp>
        <p:grpSp>
          <p:nvGrpSpPr>
            <p:cNvPr id="174220" name="Group 275"/>
            <p:cNvGrpSpPr>
              <a:grpSpLocks/>
            </p:cNvGrpSpPr>
            <p:nvPr/>
          </p:nvGrpSpPr>
          <p:grpSpPr bwMode="auto">
            <a:xfrm>
              <a:off x="6000040" y="2546973"/>
              <a:ext cx="189086" cy="53231"/>
              <a:chOff x="2848" y="848"/>
              <a:chExt cx="140" cy="97"/>
            </a:xfrm>
          </p:grpSpPr>
          <p:sp>
            <p:nvSpPr>
              <p:cNvPr id="564" name="Line 276"/>
              <p:cNvSpPr>
                <a:spLocks noChangeShapeType="1"/>
              </p:cNvSpPr>
              <p:nvPr/>
            </p:nvSpPr>
            <p:spPr bwMode="auto">
              <a:xfrm flipV="1">
                <a:off x="2848" y="849"/>
                <a:ext cx="51" cy="3"/>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565" name="Line 277"/>
              <p:cNvSpPr>
                <a:spLocks noChangeShapeType="1"/>
              </p:cNvSpPr>
              <p:nvPr/>
            </p:nvSpPr>
            <p:spPr bwMode="auto">
              <a:xfrm>
                <a:off x="2945" y="945"/>
                <a:ext cx="44" cy="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566" name="Line 278"/>
              <p:cNvSpPr>
                <a:spLocks noChangeShapeType="1"/>
              </p:cNvSpPr>
              <p:nvPr/>
            </p:nvSpPr>
            <p:spPr bwMode="auto">
              <a:xfrm>
                <a:off x="2894" y="852"/>
                <a:ext cx="52" cy="93"/>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561" name="Line 280"/>
            <p:cNvSpPr>
              <a:spLocks noChangeShapeType="1"/>
            </p:cNvSpPr>
            <p:nvPr/>
          </p:nvSpPr>
          <p:spPr bwMode="auto">
            <a:xfrm>
              <a:off x="6000340" y="2598704"/>
              <a:ext cx="66745" cy="1602"/>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562" name="Line 281"/>
            <p:cNvSpPr>
              <a:spLocks noChangeShapeType="1"/>
            </p:cNvSpPr>
            <p:nvPr/>
          </p:nvSpPr>
          <p:spPr bwMode="auto">
            <a:xfrm flipV="1">
              <a:off x="6129064" y="2545830"/>
              <a:ext cx="60389" cy="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563" name="Line 282"/>
            <p:cNvSpPr>
              <a:spLocks noChangeShapeType="1"/>
            </p:cNvSpPr>
            <p:nvPr/>
          </p:nvSpPr>
          <p:spPr bwMode="auto">
            <a:xfrm flipV="1">
              <a:off x="6062319" y="2545830"/>
              <a:ext cx="69924" cy="52873"/>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174140" name="Group 566"/>
          <p:cNvGrpSpPr>
            <a:grpSpLocks/>
          </p:cNvGrpSpPr>
          <p:nvPr/>
        </p:nvGrpSpPr>
        <p:grpSpPr bwMode="auto">
          <a:xfrm>
            <a:off x="7891463" y="5597525"/>
            <a:ext cx="384175" cy="142875"/>
            <a:chOff x="5123208" y="2936596"/>
            <a:chExt cx="384581" cy="142597"/>
          </a:xfrm>
        </p:grpSpPr>
        <p:sp>
          <p:nvSpPr>
            <p:cNvPr id="174203" name="Oval 270"/>
            <p:cNvSpPr>
              <a:spLocks noChangeArrowheads="1"/>
            </p:cNvSpPr>
            <p:nvPr/>
          </p:nvSpPr>
          <p:spPr bwMode="auto">
            <a:xfrm>
              <a:off x="5126413" y="3000968"/>
              <a:ext cx="381376" cy="78225"/>
            </a:xfrm>
            <a:prstGeom prst="ellipse">
              <a:avLst/>
            </a:prstGeom>
            <a:solidFill>
              <a:srgbClr val="3366FF"/>
            </a:solidFill>
            <a:ln w="12700">
              <a:solidFill>
                <a:schemeClr val="tx1"/>
              </a:solidFill>
              <a:round/>
              <a:headEnd/>
              <a:tailEnd/>
            </a:ln>
          </p:spPr>
          <p:txBody>
            <a:bodyPr wrap="none" anchor="ctr"/>
            <a:lstStyle/>
            <a:p>
              <a:endParaRPr lang="en-US" i="0" dirty="0">
                <a:latin typeface="Arial" charset="0"/>
                <a:cs typeface="Arial" charset="0"/>
              </a:endParaRPr>
            </a:p>
          </p:txBody>
        </p:sp>
        <p:sp>
          <p:nvSpPr>
            <p:cNvPr id="569" name="Line 271"/>
            <p:cNvSpPr>
              <a:spLocks noChangeShapeType="1"/>
            </p:cNvSpPr>
            <p:nvPr/>
          </p:nvSpPr>
          <p:spPr bwMode="auto">
            <a:xfrm>
              <a:off x="5126386" y="2993635"/>
              <a:ext cx="0" cy="49117"/>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570" name="Line 272"/>
            <p:cNvSpPr>
              <a:spLocks noChangeShapeType="1"/>
            </p:cNvSpPr>
            <p:nvPr/>
          </p:nvSpPr>
          <p:spPr bwMode="auto">
            <a:xfrm>
              <a:off x="5501432" y="2976207"/>
              <a:ext cx="6357" cy="66545"/>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174206" name="Rectangle 273"/>
            <p:cNvSpPr>
              <a:spLocks noChangeArrowheads="1"/>
            </p:cNvSpPr>
            <p:nvPr/>
          </p:nvSpPr>
          <p:spPr bwMode="auto">
            <a:xfrm>
              <a:off x="5126413" y="2993635"/>
              <a:ext cx="377103" cy="47261"/>
            </a:xfrm>
            <a:prstGeom prst="rect">
              <a:avLst/>
            </a:prstGeom>
            <a:solidFill>
              <a:srgbClr val="3366FF"/>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fr-FR" sz="2400" i="0" dirty="0">
                <a:latin typeface="Arial" charset="0"/>
                <a:cs typeface="Arial" charset="0"/>
              </a:endParaRPr>
            </a:p>
          </p:txBody>
        </p:sp>
        <p:sp>
          <p:nvSpPr>
            <p:cNvPr id="174207" name="Oval 274"/>
            <p:cNvSpPr>
              <a:spLocks noChangeArrowheads="1"/>
            </p:cNvSpPr>
            <p:nvPr/>
          </p:nvSpPr>
          <p:spPr bwMode="auto">
            <a:xfrm>
              <a:off x="5123208" y="2936596"/>
              <a:ext cx="381376" cy="92077"/>
            </a:xfrm>
            <a:prstGeom prst="ellipse">
              <a:avLst/>
            </a:prstGeom>
            <a:solidFill>
              <a:srgbClr val="3366FF"/>
            </a:solidFill>
            <a:ln w="12700">
              <a:solidFill>
                <a:schemeClr val="tx1"/>
              </a:solidFill>
              <a:round/>
              <a:headEnd/>
              <a:tailEnd/>
            </a:ln>
          </p:spPr>
          <p:txBody>
            <a:bodyPr wrap="none" anchor="ctr"/>
            <a:lstStyle/>
            <a:p>
              <a:endParaRPr lang="en-US" i="0" dirty="0">
                <a:latin typeface="Arial" charset="0"/>
                <a:cs typeface="Arial" charset="0"/>
              </a:endParaRPr>
            </a:p>
          </p:txBody>
        </p:sp>
        <p:grpSp>
          <p:nvGrpSpPr>
            <p:cNvPr id="174208" name="Group 275"/>
            <p:cNvGrpSpPr>
              <a:grpSpLocks/>
            </p:cNvGrpSpPr>
            <p:nvPr/>
          </p:nvGrpSpPr>
          <p:grpSpPr bwMode="auto">
            <a:xfrm>
              <a:off x="5215080" y="2956965"/>
              <a:ext cx="189086" cy="53231"/>
              <a:chOff x="2848" y="848"/>
              <a:chExt cx="140" cy="97"/>
            </a:xfrm>
          </p:grpSpPr>
          <p:sp>
            <p:nvSpPr>
              <p:cNvPr id="577" name="Line 276"/>
              <p:cNvSpPr>
                <a:spLocks noChangeShapeType="1"/>
              </p:cNvSpPr>
              <p:nvPr/>
            </p:nvSpPr>
            <p:spPr bwMode="auto">
              <a:xfrm flipV="1">
                <a:off x="2848" y="848"/>
                <a:ext cx="51" cy="3"/>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578" name="Line 277"/>
              <p:cNvSpPr>
                <a:spLocks noChangeShapeType="1"/>
              </p:cNvSpPr>
              <p:nvPr/>
            </p:nvSpPr>
            <p:spPr bwMode="auto">
              <a:xfrm>
                <a:off x="2945" y="944"/>
                <a:ext cx="44" cy="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579" name="Line 278"/>
              <p:cNvSpPr>
                <a:spLocks noChangeShapeType="1"/>
              </p:cNvSpPr>
              <p:nvPr/>
            </p:nvSpPr>
            <p:spPr bwMode="auto">
              <a:xfrm>
                <a:off x="2894" y="851"/>
                <a:ext cx="52" cy="92"/>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574" name="Line 280"/>
            <p:cNvSpPr>
              <a:spLocks noChangeShapeType="1"/>
            </p:cNvSpPr>
            <p:nvPr/>
          </p:nvSpPr>
          <p:spPr bwMode="auto">
            <a:xfrm>
              <a:off x="5215380" y="3009479"/>
              <a:ext cx="66745" cy="1585"/>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575" name="Line 281"/>
            <p:cNvSpPr>
              <a:spLocks noChangeShapeType="1"/>
            </p:cNvSpPr>
            <p:nvPr/>
          </p:nvSpPr>
          <p:spPr bwMode="auto">
            <a:xfrm flipV="1">
              <a:off x="5344103" y="2955609"/>
              <a:ext cx="60389" cy="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576" name="Line 282"/>
            <p:cNvSpPr>
              <a:spLocks noChangeShapeType="1"/>
            </p:cNvSpPr>
            <p:nvPr/>
          </p:nvSpPr>
          <p:spPr bwMode="auto">
            <a:xfrm flipV="1">
              <a:off x="5277358" y="2955609"/>
              <a:ext cx="69924" cy="5387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174141" name="Group 579"/>
          <p:cNvGrpSpPr>
            <a:grpSpLocks/>
          </p:cNvGrpSpPr>
          <p:nvPr/>
        </p:nvGrpSpPr>
        <p:grpSpPr bwMode="auto">
          <a:xfrm>
            <a:off x="7931150" y="3382963"/>
            <a:ext cx="385763" cy="142875"/>
            <a:chOff x="5908168" y="2526604"/>
            <a:chExt cx="384581" cy="142597"/>
          </a:xfrm>
        </p:grpSpPr>
        <p:sp>
          <p:nvSpPr>
            <p:cNvPr id="174191" name="Oval 270"/>
            <p:cNvSpPr>
              <a:spLocks noChangeArrowheads="1"/>
            </p:cNvSpPr>
            <p:nvPr/>
          </p:nvSpPr>
          <p:spPr bwMode="auto">
            <a:xfrm>
              <a:off x="5911373" y="2590976"/>
              <a:ext cx="381376" cy="78225"/>
            </a:xfrm>
            <a:prstGeom prst="ellipse">
              <a:avLst/>
            </a:prstGeom>
            <a:solidFill>
              <a:srgbClr val="FFFF00"/>
            </a:solidFill>
            <a:ln w="12700">
              <a:solidFill>
                <a:schemeClr val="tx1"/>
              </a:solidFill>
              <a:round/>
              <a:headEnd/>
              <a:tailEnd/>
            </a:ln>
          </p:spPr>
          <p:txBody>
            <a:bodyPr wrap="none" anchor="ctr"/>
            <a:lstStyle/>
            <a:p>
              <a:endParaRPr lang="en-US" i="0" dirty="0">
                <a:latin typeface="Arial" charset="0"/>
                <a:cs typeface="Arial" charset="0"/>
              </a:endParaRPr>
            </a:p>
          </p:txBody>
        </p:sp>
        <p:sp>
          <p:nvSpPr>
            <p:cNvPr id="582" name="Line 271"/>
            <p:cNvSpPr>
              <a:spLocks noChangeShapeType="1"/>
            </p:cNvSpPr>
            <p:nvPr/>
          </p:nvSpPr>
          <p:spPr bwMode="auto">
            <a:xfrm>
              <a:off x="5911333" y="2583643"/>
              <a:ext cx="0" cy="49116"/>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583" name="Line 272"/>
            <p:cNvSpPr>
              <a:spLocks noChangeShapeType="1"/>
            </p:cNvSpPr>
            <p:nvPr/>
          </p:nvSpPr>
          <p:spPr bwMode="auto">
            <a:xfrm>
              <a:off x="6286418" y="2566214"/>
              <a:ext cx="6331" cy="66545"/>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174194" name="Rectangle 273"/>
            <p:cNvSpPr>
              <a:spLocks noChangeArrowheads="1"/>
            </p:cNvSpPr>
            <p:nvPr/>
          </p:nvSpPr>
          <p:spPr bwMode="auto">
            <a:xfrm>
              <a:off x="5911373" y="2583643"/>
              <a:ext cx="377103" cy="47261"/>
            </a:xfrm>
            <a:prstGeom prst="rect">
              <a:avLst/>
            </a:prstGeom>
            <a:solidFill>
              <a:srgbClr val="FFFF00"/>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fr-FR" sz="2400" i="0" dirty="0">
                <a:latin typeface="Arial" charset="0"/>
                <a:cs typeface="Arial" charset="0"/>
              </a:endParaRPr>
            </a:p>
          </p:txBody>
        </p:sp>
        <p:sp>
          <p:nvSpPr>
            <p:cNvPr id="174195" name="Oval 274"/>
            <p:cNvSpPr>
              <a:spLocks noChangeArrowheads="1"/>
            </p:cNvSpPr>
            <p:nvPr/>
          </p:nvSpPr>
          <p:spPr bwMode="auto">
            <a:xfrm>
              <a:off x="5908168" y="2526604"/>
              <a:ext cx="381376" cy="92077"/>
            </a:xfrm>
            <a:prstGeom prst="ellipse">
              <a:avLst/>
            </a:prstGeom>
            <a:solidFill>
              <a:srgbClr val="FFFF00"/>
            </a:solidFill>
            <a:ln w="12700">
              <a:solidFill>
                <a:schemeClr val="tx1"/>
              </a:solidFill>
              <a:round/>
              <a:headEnd/>
              <a:tailEnd/>
            </a:ln>
          </p:spPr>
          <p:txBody>
            <a:bodyPr wrap="none" anchor="ctr"/>
            <a:lstStyle/>
            <a:p>
              <a:endParaRPr lang="en-US" i="0" dirty="0">
                <a:latin typeface="Arial" charset="0"/>
                <a:cs typeface="Arial" charset="0"/>
              </a:endParaRPr>
            </a:p>
          </p:txBody>
        </p:sp>
        <p:grpSp>
          <p:nvGrpSpPr>
            <p:cNvPr id="174196" name="Group 275"/>
            <p:cNvGrpSpPr>
              <a:grpSpLocks/>
            </p:cNvGrpSpPr>
            <p:nvPr/>
          </p:nvGrpSpPr>
          <p:grpSpPr bwMode="auto">
            <a:xfrm>
              <a:off x="6000040" y="2546973"/>
              <a:ext cx="189086" cy="53231"/>
              <a:chOff x="2848" y="848"/>
              <a:chExt cx="140" cy="97"/>
            </a:xfrm>
          </p:grpSpPr>
          <p:sp>
            <p:nvSpPr>
              <p:cNvPr id="590" name="Line 276"/>
              <p:cNvSpPr>
                <a:spLocks noChangeShapeType="1"/>
              </p:cNvSpPr>
              <p:nvPr/>
            </p:nvSpPr>
            <p:spPr bwMode="auto">
              <a:xfrm flipV="1">
                <a:off x="2848" y="848"/>
                <a:ext cx="50" cy="3"/>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591" name="Line 277"/>
              <p:cNvSpPr>
                <a:spLocks noChangeShapeType="1"/>
              </p:cNvSpPr>
              <p:nvPr/>
            </p:nvSpPr>
            <p:spPr bwMode="auto">
              <a:xfrm>
                <a:off x="2944" y="944"/>
                <a:ext cx="45" cy="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592" name="Line 278"/>
              <p:cNvSpPr>
                <a:spLocks noChangeShapeType="1"/>
              </p:cNvSpPr>
              <p:nvPr/>
            </p:nvSpPr>
            <p:spPr bwMode="auto">
              <a:xfrm>
                <a:off x="2894" y="851"/>
                <a:ext cx="53" cy="92"/>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587" name="Line 280"/>
            <p:cNvSpPr>
              <a:spLocks noChangeShapeType="1"/>
            </p:cNvSpPr>
            <p:nvPr/>
          </p:nvSpPr>
          <p:spPr bwMode="auto">
            <a:xfrm>
              <a:off x="5996796" y="2596318"/>
              <a:ext cx="68054" cy="1584"/>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588" name="Line 281"/>
            <p:cNvSpPr>
              <a:spLocks noChangeShapeType="1"/>
            </p:cNvSpPr>
            <p:nvPr/>
          </p:nvSpPr>
          <p:spPr bwMode="auto">
            <a:xfrm flipV="1">
              <a:off x="6129737" y="2545617"/>
              <a:ext cx="60140" cy="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589" name="Line 282"/>
            <p:cNvSpPr>
              <a:spLocks noChangeShapeType="1"/>
            </p:cNvSpPr>
            <p:nvPr/>
          </p:nvSpPr>
          <p:spPr bwMode="auto">
            <a:xfrm flipV="1">
              <a:off x="6061684" y="2545617"/>
              <a:ext cx="71218" cy="5387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9" name="Group 8"/>
          <p:cNvGrpSpPr>
            <a:grpSpLocks/>
          </p:cNvGrpSpPr>
          <p:nvPr/>
        </p:nvGrpSpPr>
        <p:grpSpPr bwMode="auto">
          <a:xfrm>
            <a:off x="5033963" y="608013"/>
            <a:ext cx="2590800" cy="2255837"/>
            <a:chOff x="8470937" y="0"/>
            <a:chExt cx="2590800" cy="2257042"/>
          </a:xfrm>
        </p:grpSpPr>
        <p:sp>
          <p:nvSpPr>
            <p:cNvPr id="612657" name="AutoShape 305"/>
            <p:cNvSpPr>
              <a:spLocks noChangeArrowheads="1"/>
            </p:cNvSpPr>
            <p:nvPr/>
          </p:nvSpPr>
          <p:spPr bwMode="auto">
            <a:xfrm>
              <a:off x="8470937" y="47650"/>
              <a:ext cx="2590800" cy="2209392"/>
            </a:xfrm>
            <a:prstGeom prst="wedgeRoundRectCallout">
              <a:avLst>
                <a:gd name="adj1" fmla="val -44912"/>
                <a:gd name="adj2" fmla="val 69972"/>
                <a:gd name="adj3" fmla="val 16667"/>
              </a:avLst>
            </a:prstGeom>
            <a:solidFill>
              <a:srgbClr val="DDDDDD"/>
            </a:solidFill>
            <a:ln>
              <a:noFill/>
            </a:ln>
            <a:effectLst/>
            <a:extLst>
              <a:ext uri="{91240B29-F687-4f45-9708-019B960494DF}">
                <a14:hiddenLine xmlns="" xmlns:a14="http://schemas.microsoft.com/office/drawing/2010/main" w="9525">
                  <a:solidFill>
                    <a:srgbClr val="0000FF"/>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fr-FR" sz="2400" i="0" dirty="0">
                <a:solidFill>
                  <a:schemeClr val="accent2"/>
                </a:solidFill>
                <a:latin typeface="Arial"/>
                <a:cs typeface="Arial"/>
              </a:endParaRPr>
            </a:p>
          </p:txBody>
        </p:sp>
        <p:sp>
          <p:nvSpPr>
            <p:cNvPr id="612660" name="Line 308"/>
            <p:cNvSpPr>
              <a:spLocks noChangeShapeType="1"/>
            </p:cNvSpPr>
            <p:nvPr/>
          </p:nvSpPr>
          <p:spPr bwMode="auto">
            <a:xfrm>
              <a:off x="8753512" y="1648705"/>
              <a:ext cx="817562" cy="0"/>
            </a:xfrm>
            <a:prstGeom prst="line">
              <a:avLst/>
            </a:prstGeom>
            <a:noFill/>
            <a:ln w="38100">
              <a:solidFill>
                <a:schemeClr val="bg2"/>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12662" name="Rectangle 310"/>
            <p:cNvSpPr>
              <a:spLocks noChangeArrowheads="1"/>
            </p:cNvSpPr>
            <p:nvPr/>
          </p:nvSpPr>
          <p:spPr bwMode="auto">
            <a:xfrm>
              <a:off x="8770974" y="1710650"/>
              <a:ext cx="230188" cy="117538"/>
            </a:xfrm>
            <a:prstGeom prst="rect">
              <a:avLst/>
            </a:prstGeom>
            <a:solidFill>
              <a:schemeClr val="bg2"/>
            </a:solidFill>
            <a:ln w="28575" cmpd="sng">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12663" name="Rectangle 311"/>
            <p:cNvSpPr>
              <a:spLocks noChangeArrowheads="1"/>
            </p:cNvSpPr>
            <p:nvPr/>
          </p:nvSpPr>
          <p:spPr bwMode="auto">
            <a:xfrm>
              <a:off x="9156737" y="1710650"/>
              <a:ext cx="231775" cy="117538"/>
            </a:xfrm>
            <a:prstGeom prst="rect">
              <a:avLst/>
            </a:prstGeom>
            <a:solidFill>
              <a:schemeClr val="bg2"/>
            </a:solidFill>
            <a:ln w="28575" cmpd="sng">
              <a:solidFill>
                <a:srgbClr val="000000"/>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nvGrpSpPr>
            <p:cNvPr id="174168" name="Group 312"/>
            <p:cNvGrpSpPr>
              <a:grpSpLocks/>
            </p:cNvGrpSpPr>
            <p:nvPr/>
          </p:nvGrpSpPr>
          <p:grpSpPr bwMode="auto">
            <a:xfrm>
              <a:off x="9844937" y="1731963"/>
              <a:ext cx="990600" cy="325438"/>
              <a:chOff x="3936" y="1571"/>
              <a:chExt cx="624" cy="205"/>
            </a:xfrm>
          </p:grpSpPr>
          <p:grpSp>
            <p:nvGrpSpPr>
              <p:cNvPr id="174186" name="Group 313"/>
              <p:cNvGrpSpPr>
                <a:grpSpLocks/>
              </p:cNvGrpSpPr>
              <p:nvPr/>
            </p:nvGrpSpPr>
            <p:grpSpPr bwMode="auto">
              <a:xfrm>
                <a:off x="3936" y="1676"/>
                <a:ext cx="576" cy="100"/>
                <a:chOff x="4002" y="1676"/>
                <a:chExt cx="446" cy="52"/>
              </a:xfrm>
            </p:grpSpPr>
            <p:sp>
              <p:nvSpPr>
                <p:cNvPr id="612666" name="Rectangle 314"/>
                <p:cNvSpPr>
                  <a:spLocks noChangeArrowheads="1"/>
                </p:cNvSpPr>
                <p:nvPr/>
              </p:nvSpPr>
              <p:spPr bwMode="auto">
                <a:xfrm>
                  <a:off x="4345" y="1676"/>
                  <a:ext cx="103" cy="52"/>
                </a:xfrm>
                <a:prstGeom prst="rect">
                  <a:avLst/>
                </a:prstGeom>
                <a:solidFill>
                  <a:srgbClr val="FF0000"/>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12667" name="Rectangle 315"/>
                <p:cNvSpPr>
                  <a:spLocks noChangeArrowheads="1"/>
                </p:cNvSpPr>
                <p:nvPr/>
              </p:nvSpPr>
              <p:spPr bwMode="auto">
                <a:xfrm>
                  <a:off x="4174" y="1676"/>
                  <a:ext cx="102" cy="52"/>
                </a:xfrm>
                <a:prstGeom prst="rect">
                  <a:avLst/>
                </a:prstGeom>
                <a:solidFill>
                  <a:srgbClr val="FF0000"/>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12668" name="Rectangle 316"/>
                <p:cNvSpPr>
                  <a:spLocks noChangeArrowheads="1"/>
                </p:cNvSpPr>
                <p:nvPr/>
              </p:nvSpPr>
              <p:spPr bwMode="auto">
                <a:xfrm>
                  <a:off x="4002" y="1676"/>
                  <a:ext cx="103" cy="52"/>
                </a:xfrm>
                <a:prstGeom prst="rect">
                  <a:avLst/>
                </a:prstGeom>
                <a:solidFill>
                  <a:srgbClr val="FF0000"/>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612669" name="Line 317"/>
              <p:cNvSpPr>
                <a:spLocks noChangeShapeType="1"/>
              </p:cNvSpPr>
              <p:nvPr/>
            </p:nvSpPr>
            <p:spPr bwMode="auto">
              <a:xfrm>
                <a:off x="4002" y="1571"/>
                <a:ext cx="558" cy="61"/>
              </a:xfrm>
              <a:prstGeom prst="line">
                <a:avLst/>
              </a:prstGeom>
              <a:noFill/>
              <a:ln w="38100">
                <a:solidFill>
                  <a:srgbClr val="FF0000"/>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174169" name="Group 318"/>
            <p:cNvGrpSpPr>
              <a:grpSpLocks/>
            </p:cNvGrpSpPr>
            <p:nvPr/>
          </p:nvGrpSpPr>
          <p:grpSpPr bwMode="auto">
            <a:xfrm>
              <a:off x="9949712" y="1295400"/>
              <a:ext cx="885825" cy="354013"/>
              <a:chOff x="4002" y="1296"/>
              <a:chExt cx="558" cy="223"/>
            </a:xfrm>
          </p:grpSpPr>
          <p:grpSp>
            <p:nvGrpSpPr>
              <p:cNvPr id="174182" name="Group 319"/>
              <p:cNvGrpSpPr>
                <a:grpSpLocks/>
              </p:cNvGrpSpPr>
              <p:nvPr/>
            </p:nvGrpSpPr>
            <p:grpSpPr bwMode="auto">
              <a:xfrm>
                <a:off x="4139" y="1296"/>
                <a:ext cx="421" cy="96"/>
                <a:chOff x="4139" y="1388"/>
                <a:chExt cx="275" cy="52"/>
              </a:xfrm>
            </p:grpSpPr>
            <p:sp>
              <p:nvSpPr>
                <p:cNvPr id="612672" name="Rectangle 320"/>
                <p:cNvSpPr>
                  <a:spLocks noChangeArrowheads="1"/>
                </p:cNvSpPr>
                <p:nvPr/>
              </p:nvSpPr>
              <p:spPr bwMode="auto">
                <a:xfrm>
                  <a:off x="4139" y="1388"/>
                  <a:ext cx="103" cy="52"/>
                </a:xfrm>
                <a:prstGeom prst="rect">
                  <a:avLst/>
                </a:prstGeom>
                <a:solidFill>
                  <a:srgbClr val="33CC33"/>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12673" name="Rectangle 321"/>
                <p:cNvSpPr>
                  <a:spLocks noChangeArrowheads="1"/>
                </p:cNvSpPr>
                <p:nvPr/>
              </p:nvSpPr>
              <p:spPr bwMode="auto">
                <a:xfrm>
                  <a:off x="4311" y="1388"/>
                  <a:ext cx="103" cy="52"/>
                </a:xfrm>
                <a:prstGeom prst="rect">
                  <a:avLst/>
                </a:prstGeom>
                <a:solidFill>
                  <a:srgbClr val="33CC33"/>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612674" name="Line 322"/>
              <p:cNvSpPr>
                <a:spLocks noChangeShapeType="1"/>
              </p:cNvSpPr>
              <p:nvPr/>
            </p:nvSpPr>
            <p:spPr bwMode="auto">
              <a:xfrm flipV="1">
                <a:off x="4002" y="1440"/>
                <a:ext cx="558" cy="79"/>
              </a:xfrm>
              <a:prstGeom prst="line">
                <a:avLst/>
              </a:prstGeom>
              <a:noFill/>
              <a:ln w="38100">
                <a:solidFill>
                  <a:srgbClr val="33CC33"/>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612676" name="Line 324"/>
            <p:cNvSpPr>
              <a:spLocks noChangeShapeType="1"/>
            </p:cNvSpPr>
            <p:nvPr/>
          </p:nvSpPr>
          <p:spPr bwMode="auto">
            <a:xfrm>
              <a:off x="9571074" y="1080077"/>
              <a:ext cx="0" cy="374850"/>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12677" name="Line 325"/>
            <p:cNvSpPr>
              <a:spLocks noChangeShapeType="1"/>
            </p:cNvSpPr>
            <p:nvPr/>
          </p:nvSpPr>
          <p:spPr bwMode="auto">
            <a:xfrm>
              <a:off x="9571074" y="1454927"/>
              <a:ext cx="325438" cy="0"/>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12678" name="Line 326"/>
            <p:cNvSpPr>
              <a:spLocks noChangeShapeType="1"/>
            </p:cNvSpPr>
            <p:nvPr/>
          </p:nvSpPr>
          <p:spPr bwMode="auto">
            <a:xfrm flipV="1">
              <a:off x="9896512" y="879945"/>
              <a:ext cx="0" cy="574982"/>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12679" name="Oval 327"/>
            <p:cNvSpPr>
              <a:spLocks noChangeArrowheads="1"/>
            </p:cNvSpPr>
            <p:nvPr/>
          </p:nvSpPr>
          <p:spPr bwMode="auto">
            <a:xfrm>
              <a:off x="9679024" y="1038780"/>
              <a:ext cx="109538" cy="82594"/>
            </a:xfrm>
            <a:prstGeom prst="ellipse">
              <a:avLst/>
            </a:prstGeom>
            <a:solidFill>
              <a:srgbClr val="000000"/>
            </a:solidFill>
            <a:ln>
              <a:noFill/>
            </a:ln>
            <a:effectLst/>
            <a:extLst>
              <a:ext uri="{91240B29-F687-4f45-9708-019B960494DF}">
                <a14:hiddenLine xmlns="" xmlns:a14="http://schemas.microsoft.com/office/drawing/2010/main" w="12700">
                  <a:solidFill>
                    <a:schemeClr val="tx1"/>
                  </a:solidFill>
                  <a:round/>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fr-FR" sz="2400" i="0" dirty="0">
                <a:solidFill>
                  <a:srgbClr val="008000"/>
                </a:solidFill>
                <a:latin typeface="Arial"/>
                <a:cs typeface="Arial"/>
              </a:endParaRPr>
            </a:p>
          </p:txBody>
        </p:sp>
        <p:sp>
          <p:nvSpPr>
            <p:cNvPr id="612680" name="Oval 328"/>
            <p:cNvSpPr>
              <a:spLocks noChangeArrowheads="1"/>
            </p:cNvSpPr>
            <p:nvPr/>
          </p:nvSpPr>
          <p:spPr bwMode="auto">
            <a:xfrm>
              <a:off x="9679024" y="1164259"/>
              <a:ext cx="109538" cy="82594"/>
            </a:xfrm>
            <a:prstGeom prst="ellipse">
              <a:avLst/>
            </a:prstGeom>
            <a:solidFill>
              <a:srgbClr val="000000"/>
            </a:solidFill>
            <a:ln>
              <a:noFill/>
            </a:ln>
            <a:effectLst/>
            <a:extLst>
              <a:ext uri="{91240B29-F687-4f45-9708-019B960494DF}">
                <a14:hiddenLine xmlns="" xmlns:a14="http://schemas.microsoft.com/office/drawing/2010/main" w="12700">
                  <a:solidFill>
                    <a:schemeClr val="tx1"/>
                  </a:solidFill>
                  <a:round/>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fr-FR" sz="2400" i="0" dirty="0">
                <a:solidFill>
                  <a:srgbClr val="008000"/>
                </a:solidFill>
                <a:latin typeface="Arial"/>
                <a:cs typeface="Arial"/>
              </a:endParaRPr>
            </a:p>
          </p:txBody>
        </p:sp>
        <p:sp>
          <p:nvSpPr>
            <p:cNvPr id="612681" name="Oval 329"/>
            <p:cNvSpPr>
              <a:spLocks noChangeArrowheads="1"/>
            </p:cNvSpPr>
            <p:nvPr/>
          </p:nvSpPr>
          <p:spPr bwMode="auto">
            <a:xfrm>
              <a:off x="9679024" y="1329447"/>
              <a:ext cx="109538" cy="84183"/>
            </a:xfrm>
            <a:prstGeom prst="ellipse">
              <a:avLst/>
            </a:prstGeom>
            <a:solidFill>
              <a:srgbClr val="000000"/>
            </a:solidFill>
            <a:ln>
              <a:noFill/>
            </a:ln>
            <a:effectLst/>
            <a:extLst>
              <a:ext uri="{91240B29-F687-4f45-9708-019B960494DF}">
                <a14:hiddenLine xmlns="" xmlns:a14="http://schemas.microsoft.com/office/drawing/2010/main" w="12700">
                  <a:solidFill>
                    <a:schemeClr val="tx1"/>
                  </a:solidFill>
                  <a:round/>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fr-FR" sz="2400" i="0" dirty="0">
                <a:solidFill>
                  <a:srgbClr val="008000"/>
                </a:solidFill>
                <a:latin typeface="Arial"/>
                <a:cs typeface="Arial"/>
              </a:endParaRPr>
            </a:p>
          </p:txBody>
        </p:sp>
        <p:sp>
          <p:nvSpPr>
            <p:cNvPr id="612682" name="Line 330"/>
            <p:cNvSpPr>
              <a:spLocks noChangeShapeType="1"/>
            </p:cNvSpPr>
            <p:nvPr/>
          </p:nvSpPr>
          <p:spPr bwMode="auto">
            <a:xfrm flipV="1">
              <a:off x="9571074" y="872003"/>
              <a:ext cx="0" cy="208074"/>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12683" name="AutoShape 331"/>
            <p:cNvSpPr>
              <a:spLocks noChangeArrowheads="1"/>
            </p:cNvSpPr>
            <p:nvPr/>
          </p:nvSpPr>
          <p:spPr bwMode="auto">
            <a:xfrm>
              <a:off x="9623462" y="621044"/>
              <a:ext cx="150812" cy="292256"/>
            </a:xfrm>
            <a:prstGeom prst="downArrow">
              <a:avLst>
                <a:gd name="adj1" fmla="val 50000"/>
                <a:gd name="adj2" fmla="val 38139"/>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12684" name="Text Box 332"/>
            <p:cNvSpPr txBox="1">
              <a:spLocks noChangeArrowheads="1"/>
            </p:cNvSpPr>
            <p:nvPr/>
          </p:nvSpPr>
          <p:spPr bwMode="auto">
            <a:xfrm>
              <a:off x="9340887" y="481269"/>
              <a:ext cx="363537" cy="4606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a:solidFill>
                    <a:srgbClr val="000000"/>
                  </a:solidFill>
                  <a:latin typeface="Arial"/>
                  <a:cs typeface="Arial"/>
                </a:rPr>
                <a:t>r</a:t>
              </a:r>
            </a:p>
          </p:txBody>
        </p:sp>
        <p:sp>
          <p:nvSpPr>
            <p:cNvPr id="612685" name="Text Box 333"/>
            <p:cNvSpPr txBox="1">
              <a:spLocks noChangeArrowheads="1"/>
            </p:cNvSpPr>
            <p:nvPr/>
          </p:nvSpPr>
          <p:spPr bwMode="auto">
            <a:xfrm>
              <a:off x="9159912" y="914888"/>
              <a:ext cx="431800" cy="4622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a:solidFill>
                    <a:srgbClr val="000000"/>
                  </a:solidFill>
                  <a:latin typeface="Arial"/>
                  <a:cs typeface="Arial"/>
                </a:rPr>
                <a:t>b</a:t>
              </a:r>
            </a:p>
          </p:txBody>
        </p:sp>
        <p:sp>
          <p:nvSpPr>
            <p:cNvPr id="612686" name="Text Box 334"/>
            <p:cNvSpPr txBox="1">
              <a:spLocks noChangeArrowheads="1"/>
            </p:cNvSpPr>
            <p:nvPr/>
          </p:nvSpPr>
          <p:spPr bwMode="auto">
            <a:xfrm>
              <a:off x="9144037" y="0"/>
              <a:ext cx="1279525" cy="4622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i="0" dirty="0">
                  <a:latin typeface="Arial"/>
                  <a:cs typeface="Arial"/>
                </a:rPr>
                <a:t>marking</a:t>
              </a:r>
            </a:p>
          </p:txBody>
        </p:sp>
        <p:sp>
          <p:nvSpPr>
            <p:cNvPr id="174181" name="Diamond 7"/>
            <p:cNvSpPr>
              <a:spLocks noChangeArrowheads="1"/>
            </p:cNvSpPr>
            <p:nvPr/>
          </p:nvSpPr>
          <p:spPr bwMode="auto">
            <a:xfrm>
              <a:off x="9583322" y="1506219"/>
              <a:ext cx="334596" cy="306947"/>
            </a:xfrm>
            <a:prstGeom prst="diamond">
              <a:avLst/>
            </a:prstGeom>
            <a:noFill/>
            <a:ln w="190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p>
              <a:endParaRPr lang="en-US" dirty="0"/>
            </a:p>
          </p:txBody>
        </p:sp>
      </p:grpSp>
      <p:grpSp>
        <p:nvGrpSpPr>
          <p:cNvPr id="10" name="Group 9"/>
          <p:cNvGrpSpPr>
            <a:grpSpLocks/>
          </p:cNvGrpSpPr>
          <p:nvPr/>
        </p:nvGrpSpPr>
        <p:grpSpPr bwMode="auto">
          <a:xfrm>
            <a:off x="6367463" y="1474788"/>
            <a:ext cx="2590800" cy="2246312"/>
            <a:chOff x="4656063" y="-278535"/>
            <a:chExt cx="2590800" cy="2245640"/>
          </a:xfrm>
        </p:grpSpPr>
        <p:sp>
          <p:nvSpPr>
            <p:cNvPr id="596" name="AutoShape 305"/>
            <p:cNvSpPr>
              <a:spLocks noChangeArrowheads="1"/>
            </p:cNvSpPr>
            <p:nvPr/>
          </p:nvSpPr>
          <p:spPr bwMode="auto">
            <a:xfrm>
              <a:off x="4656063" y="-242034"/>
              <a:ext cx="2590800" cy="2209139"/>
            </a:xfrm>
            <a:prstGeom prst="wedgeRoundRectCallout">
              <a:avLst>
                <a:gd name="adj1" fmla="val -44912"/>
                <a:gd name="adj2" fmla="val 69972"/>
                <a:gd name="adj3" fmla="val 16667"/>
              </a:avLst>
            </a:prstGeom>
            <a:solidFill>
              <a:srgbClr val="DDDDDD"/>
            </a:solidFill>
            <a:ln>
              <a:noFill/>
            </a:ln>
            <a:effectLst/>
            <a:extLst>
              <a:ext uri="{91240B29-F687-4f45-9708-019B960494DF}">
                <a14:hiddenLine xmlns="" xmlns:a14="http://schemas.microsoft.com/office/drawing/2010/main" w="9525">
                  <a:solidFill>
                    <a:srgbClr val="0000FF"/>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fr-FR" sz="2400" i="0" dirty="0">
                <a:solidFill>
                  <a:schemeClr val="accent2"/>
                </a:solidFill>
                <a:latin typeface="Arial"/>
                <a:cs typeface="Arial"/>
              </a:endParaRPr>
            </a:p>
          </p:txBody>
        </p:sp>
        <p:sp>
          <p:nvSpPr>
            <p:cNvPr id="174145" name="Oval 285"/>
            <p:cNvSpPr>
              <a:spLocks noChangeArrowheads="1"/>
            </p:cNvSpPr>
            <p:nvPr/>
          </p:nvSpPr>
          <p:spPr bwMode="auto">
            <a:xfrm>
              <a:off x="6336226" y="877054"/>
              <a:ext cx="442636" cy="392880"/>
            </a:xfrm>
            <a:prstGeom prst="ellipse">
              <a:avLst/>
            </a:prstGeom>
            <a:solidFill>
              <a:schemeClr val="bg1"/>
            </a:solidFill>
            <a:ln w="19050">
              <a:solidFill>
                <a:schemeClr val="tx1"/>
              </a:solidFill>
              <a:round/>
              <a:headEnd/>
              <a:tailEnd/>
            </a:ln>
          </p:spPr>
          <p:txBody>
            <a:bodyPr wrap="none" anchor="ctr"/>
            <a:lstStyle/>
            <a:p>
              <a:endParaRPr lang="en-US" dirty="0">
                <a:latin typeface="Arial" charset="0"/>
                <a:cs typeface="Arial" charset="0"/>
              </a:endParaRPr>
            </a:p>
          </p:txBody>
        </p:sp>
        <p:grpSp>
          <p:nvGrpSpPr>
            <p:cNvPr id="174146" name="Group 286"/>
            <p:cNvGrpSpPr>
              <a:grpSpLocks/>
            </p:cNvGrpSpPr>
            <p:nvPr/>
          </p:nvGrpSpPr>
          <p:grpSpPr bwMode="auto">
            <a:xfrm>
              <a:off x="4664310" y="403979"/>
              <a:ext cx="1504950" cy="457200"/>
              <a:chOff x="4080" y="1536"/>
              <a:chExt cx="948" cy="288"/>
            </a:xfrm>
          </p:grpSpPr>
          <p:sp>
            <p:nvSpPr>
              <p:cNvPr id="612639" name="Line 287"/>
              <p:cNvSpPr>
                <a:spLocks noChangeShapeType="1"/>
              </p:cNvSpPr>
              <p:nvPr/>
            </p:nvSpPr>
            <p:spPr bwMode="auto">
              <a:xfrm>
                <a:off x="4489" y="1568"/>
                <a:ext cx="539"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612640" name="Line 288"/>
              <p:cNvSpPr>
                <a:spLocks noChangeShapeType="1"/>
              </p:cNvSpPr>
              <p:nvPr/>
            </p:nvSpPr>
            <p:spPr bwMode="auto">
              <a:xfrm>
                <a:off x="5028" y="1568"/>
                <a:ext cx="0" cy="208"/>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612641" name="Line 289"/>
              <p:cNvSpPr>
                <a:spLocks noChangeShapeType="1"/>
              </p:cNvSpPr>
              <p:nvPr/>
            </p:nvSpPr>
            <p:spPr bwMode="auto">
              <a:xfrm flipH="1">
                <a:off x="4489" y="1776"/>
                <a:ext cx="539"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612642" name="Line 290"/>
              <p:cNvSpPr>
                <a:spLocks noChangeShapeType="1"/>
              </p:cNvSpPr>
              <p:nvPr/>
            </p:nvSpPr>
            <p:spPr bwMode="auto">
              <a:xfrm flipH="1">
                <a:off x="4608" y="1584"/>
                <a:ext cx="0" cy="192"/>
              </a:xfrm>
              <a:prstGeom prst="line">
                <a:avLst/>
              </a:prstGeom>
              <a:noFill/>
              <a:ln w="38100">
                <a:solidFill>
                  <a:srgbClr val="33CC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612643" name="Line 291"/>
              <p:cNvSpPr>
                <a:spLocks noChangeShapeType="1"/>
              </p:cNvSpPr>
              <p:nvPr/>
            </p:nvSpPr>
            <p:spPr bwMode="auto">
              <a:xfrm flipH="1">
                <a:off x="4896" y="1584"/>
                <a:ext cx="0" cy="192"/>
              </a:xfrm>
              <a:prstGeom prst="line">
                <a:avLst/>
              </a:prstGeom>
              <a:noFill/>
              <a:ln w="381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612644" name="Line 292"/>
              <p:cNvSpPr>
                <a:spLocks noChangeShapeType="1"/>
              </p:cNvSpPr>
              <p:nvPr/>
            </p:nvSpPr>
            <p:spPr bwMode="auto">
              <a:xfrm>
                <a:off x="4128" y="1536"/>
                <a:ext cx="336" cy="110"/>
              </a:xfrm>
              <a:prstGeom prst="line">
                <a:avLst/>
              </a:prstGeom>
              <a:noFill/>
              <a:ln w="38100">
                <a:solidFill>
                  <a:srgbClr val="33CC33"/>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612645" name="Line 293"/>
              <p:cNvSpPr>
                <a:spLocks noChangeShapeType="1"/>
              </p:cNvSpPr>
              <p:nvPr/>
            </p:nvSpPr>
            <p:spPr bwMode="auto">
              <a:xfrm flipV="1">
                <a:off x="4080" y="1724"/>
                <a:ext cx="359" cy="100"/>
              </a:xfrm>
              <a:prstGeom prst="line">
                <a:avLst/>
              </a:prstGeom>
              <a:noFill/>
              <a:ln w="38100">
                <a:solidFill>
                  <a:srgbClr val="FF0000"/>
                </a:solidFill>
                <a:round/>
                <a:headEnd/>
                <a:tailEnd type="triangle" w="sm"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sp>
          <p:nvSpPr>
            <p:cNvPr id="612646" name="Text Box 294"/>
            <p:cNvSpPr txBox="1">
              <a:spLocks noChangeArrowheads="1"/>
            </p:cNvSpPr>
            <p:nvPr/>
          </p:nvSpPr>
          <p:spPr bwMode="auto">
            <a:xfrm>
              <a:off x="5121200" y="-278535"/>
              <a:ext cx="1657350" cy="4618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i="0" dirty="0">
                  <a:solidFill>
                    <a:srgbClr val="000000"/>
                  </a:solidFill>
                  <a:latin typeface="Arial"/>
                  <a:cs typeface="Arial"/>
                </a:rPr>
                <a:t>scheduling</a:t>
              </a:r>
              <a:endParaRPr lang="en-US" sz="1600" i="0" dirty="0">
                <a:solidFill>
                  <a:srgbClr val="000000"/>
                </a:solidFill>
                <a:latin typeface="Arial"/>
                <a:cs typeface="Arial"/>
              </a:endParaRPr>
            </a:p>
          </p:txBody>
        </p:sp>
        <p:grpSp>
          <p:nvGrpSpPr>
            <p:cNvPr id="174148" name="Group 295"/>
            <p:cNvGrpSpPr>
              <a:grpSpLocks/>
            </p:cNvGrpSpPr>
            <p:nvPr/>
          </p:nvGrpSpPr>
          <p:grpSpPr bwMode="auto">
            <a:xfrm>
              <a:off x="5331060" y="1292979"/>
              <a:ext cx="855663" cy="330200"/>
              <a:chOff x="4464" y="2000"/>
              <a:chExt cx="539" cy="208"/>
            </a:xfrm>
          </p:grpSpPr>
          <p:sp>
            <p:nvSpPr>
              <p:cNvPr id="612648" name="Line 296"/>
              <p:cNvSpPr>
                <a:spLocks noChangeShapeType="1"/>
              </p:cNvSpPr>
              <p:nvPr/>
            </p:nvSpPr>
            <p:spPr bwMode="auto">
              <a:xfrm>
                <a:off x="4464" y="2000"/>
                <a:ext cx="539"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612649" name="Line 297"/>
              <p:cNvSpPr>
                <a:spLocks noChangeShapeType="1"/>
              </p:cNvSpPr>
              <p:nvPr/>
            </p:nvSpPr>
            <p:spPr bwMode="auto">
              <a:xfrm>
                <a:off x="5003" y="2000"/>
                <a:ext cx="0" cy="208"/>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612650" name="Line 298"/>
              <p:cNvSpPr>
                <a:spLocks noChangeShapeType="1"/>
              </p:cNvSpPr>
              <p:nvPr/>
            </p:nvSpPr>
            <p:spPr bwMode="auto">
              <a:xfrm flipH="1">
                <a:off x="4464" y="2208"/>
                <a:ext cx="539"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sp>
          <p:nvSpPr>
            <p:cNvPr id="612651" name="Text Box 299"/>
            <p:cNvSpPr txBox="1">
              <a:spLocks noChangeArrowheads="1"/>
            </p:cNvSpPr>
            <p:nvPr/>
          </p:nvSpPr>
          <p:spPr bwMode="auto">
            <a:xfrm>
              <a:off x="5635550" y="403886"/>
              <a:ext cx="427038" cy="6459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3600" b="1" dirty="0">
                  <a:latin typeface="Arial"/>
                  <a:cs typeface="Arial"/>
                </a:rPr>
                <a:t>.</a:t>
              </a:r>
              <a:endParaRPr lang="en-US" sz="2400" dirty="0">
                <a:solidFill>
                  <a:schemeClr val="accent2"/>
                </a:solidFill>
                <a:latin typeface="Arial"/>
                <a:cs typeface="Arial"/>
              </a:endParaRPr>
            </a:p>
          </p:txBody>
        </p:sp>
        <p:sp>
          <p:nvSpPr>
            <p:cNvPr id="612652" name="Text Box 300"/>
            <p:cNvSpPr txBox="1">
              <a:spLocks noChangeArrowheads="1"/>
            </p:cNvSpPr>
            <p:nvPr/>
          </p:nvSpPr>
          <p:spPr bwMode="auto">
            <a:xfrm>
              <a:off x="5635550" y="556240"/>
              <a:ext cx="427038" cy="6459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3600" b="1" dirty="0">
                  <a:latin typeface="Arial"/>
                  <a:cs typeface="Arial"/>
                </a:rPr>
                <a:t>.</a:t>
              </a:r>
              <a:endParaRPr lang="en-US" sz="2400" dirty="0">
                <a:solidFill>
                  <a:schemeClr val="accent2"/>
                </a:solidFill>
                <a:latin typeface="Arial"/>
                <a:cs typeface="Arial"/>
              </a:endParaRPr>
            </a:p>
          </p:txBody>
        </p:sp>
        <p:sp>
          <p:nvSpPr>
            <p:cNvPr id="612653" name="Text Box 301"/>
            <p:cNvSpPr txBox="1">
              <a:spLocks noChangeArrowheads="1"/>
            </p:cNvSpPr>
            <p:nvPr/>
          </p:nvSpPr>
          <p:spPr bwMode="auto">
            <a:xfrm>
              <a:off x="5635550" y="708595"/>
              <a:ext cx="427038" cy="6459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3600" b="1" dirty="0">
                  <a:latin typeface="Arial"/>
                  <a:cs typeface="Arial"/>
                </a:rPr>
                <a:t>.</a:t>
              </a:r>
              <a:endParaRPr lang="en-US" sz="2400" dirty="0">
                <a:solidFill>
                  <a:schemeClr val="accent2"/>
                </a:solidFill>
                <a:latin typeface="Arial"/>
                <a:cs typeface="Arial"/>
              </a:endParaRPr>
            </a:p>
          </p:txBody>
        </p:sp>
        <p:sp>
          <p:nvSpPr>
            <p:cNvPr id="612654" name="Line 302"/>
            <p:cNvSpPr>
              <a:spLocks noChangeShapeType="1"/>
            </p:cNvSpPr>
            <p:nvPr/>
          </p:nvSpPr>
          <p:spPr bwMode="auto">
            <a:xfrm>
              <a:off x="6780138" y="1076784"/>
              <a:ext cx="381000" cy="0"/>
            </a:xfrm>
            <a:prstGeom prst="line">
              <a:avLst/>
            </a:prstGeom>
            <a:noFill/>
            <a:ln w="38100">
              <a:solidFill>
                <a:schemeClr val="bg2"/>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612655" name="Line 303"/>
            <p:cNvSpPr>
              <a:spLocks noChangeShapeType="1"/>
            </p:cNvSpPr>
            <p:nvPr/>
          </p:nvSpPr>
          <p:spPr bwMode="auto">
            <a:xfrm>
              <a:off x="6191175" y="638766"/>
              <a:ext cx="304800" cy="228532"/>
            </a:xfrm>
            <a:prstGeom prst="line">
              <a:avLst/>
            </a:prstGeom>
            <a:noFill/>
            <a:ln w="38100">
              <a:solidFill>
                <a:schemeClr val="bg2"/>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sp>
        <p:nvSpPr>
          <p:cNvPr id="354"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69</a:t>
            </a:fld>
            <a:endParaRPr lang="en-US" sz="1200" dirty="0">
              <a:latin typeface="Tahoma" charset="0"/>
            </a:endParaRPr>
          </a:p>
        </p:txBody>
      </p:sp>
      <p:sp>
        <p:nvSpPr>
          <p:cNvPr id="355"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
        <p:nvSpPr>
          <p:cNvPr id="2" name="TextBox 1"/>
          <p:cNvSpPr txBox="1"/>
          <p:nvPr/>
        </p:nvSpPr>
        <p:spPr>
          <a:xfrm>
            <a:off x="6350816" y="685800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820199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pPr>
              <a:defRPr/>
            </a:pPr>
            <a:r>
              <a:rPr lang="en-US" sz="3200" dirty="0">
                <a:latin typeface="Gill Sans MT" charset="0"/>
                <a:cs typeface="+mj-cs"/>
              </a:rPr>
              <a:t>Multimedia networking: 3 application types</a:t>
            </a:r>
          </a:p>
        </p:txBody>
      </p:sp>
      <p:pic>
        <p:nvPicPr>
          <p:cNvPr id="28676" name="Picture 16"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055688"/>
            <a:ext cx="7313613"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Content Placeholder 1"/>
          <p:cNvSpPr>
            <a:spLocks noGrp="1"/>
          </p:cNvSpPr>
          <p:nvPr>
            <p:ph sz="half" idx="1"/>
          </p:nvPr>
        </p:nvSpPr>
        <p:spPr>
          <a:xfrm>
            <a:off x="533400" y="1447800"/>
            <a:ext cx="7762875" cy="4648200"/>
          </a:xfrm>
        </p:spPr>
        <p:txBody>
          <a:bodyPr/>
          <a:lstStyle/>
          <a:p>
            <a:pPr>
              <a:defRPr/>
            </a:pPr>
            <a:r>
              <a:rPr lang="en-US" i="1" dirty="0">
                <a:solidFill>
                  <a:srgbClr val="CC0000"/>
                </a:solidFill>
              </a:rPr>
              <a:t>streaming, stored</a:t>
            </a:r>
            <a:r>
              <a:rPr lang="en-US" dirty="0">
                <a:solidFill>
                  <a:srgbClr val="CC0000"/>
                </a:solidFill>
              </a:rPr>
              <a:t> </a:t>
            </a:r>
            <a:r>
              <a:rPr lang="en-US" dirty="0">
                <a:solidFill>
                  <a:srgbClr val="000000"/>
                </a:solidFill>
              </a:rPr>
              <a:t>audio, video</a:t>
            </a:r>
          </a:p>
          <a:p>
            <a:pPr lvl="1">
              <a:defRPr/>
            </a:pPr>
            <a:r>
              <a:rPr lang="en-US" i="1" dirty="0">
                <a:solidFill>
                  <a:srgbClr val="000099"/>
                </a:solidFill>
              </a:rPr>
              <a:t>streaming: </a:t>
            </a:r>
            <a:r>
              <a:rPr lang="en-US" dirty="0"/>
              <a:t>can begin playout before downloading entire file</a:t>
            </a:r>
          </a:p>
          <a:p>
            <a:pPr lvl="1">
              <a:defRPr/>
            </a:pPr>
            <a:r>
              <a:rPr lang="en-US" i="1" dirty="0">
                <a:solidFill>
                  <a:srgbClr val="000099"/>
                </a:solidFill>
              </a:rPr>
              <a:t>stored (at server): </a:t>
            </a:r>
            <a:r>
              <a:rPr lang="en-US" dirty="0"/>
              <a:t>can transmit faster than audio/video will be rendered (implies storing/buffering at client)</a:t>
            </a:r>
          </a:p>
          <a:p>
            <a:pPr lvl="1">
              <a:defRPr/>
            </a:pPr>
            <a:r>
              <a:rPr lang="en-US" dirty="0"/>
              <a:t>e.g., YouTube, Netflix, Hulu</a:t>
            </a:r>
          </a:p>
          <a:p>
            <a:pPr>
              <a:defRPr/>
            </a:pPr>
            <a:r>
              <a:rPr lang="en-US" i="1" dirty="0">
                <a:solidFill>
                  <a:srgbClr val="CC0000"/>
                </a:solidFill>
              </a:rPr>
              <a:t>conversational </a:t>
            </a:r>
            <a:r>
              <a:rPr lang="en-US" dirty="0"/>
              <a:t>voice/video over IP </a:t>
            </a:r>
          </a:p>
          <a:p>
            <a:pPr lvl="1">
              <a:defRPr/>
            </a:pPr>
            <a:r>
              <a:rPr lang="en-US" dirty="0"/>
              <a:t>interactive nature of human-to-human conversation limits delay tolerance</a:t>
            </a:r>
          </a:p>
          <a:p>
            <a:pPr lvl="1">
              <a:defRPr/>
            </a:pPr>
            <a:r>
              <a:rPr lang="en-US" dirty="0"/>
              <a:t>e.g., Skype</a:t>
            </a:r>
          </a:p>
          <a:p>
            <a:pPr>
              <a:defRPr/>
            </a:pPr>
            <a:r>
              <a:rPr lang="en-US" i="1" dirty="0">
                <a:solidFill>
                  <a:srgbClr val="CC0000"/>
                </a:solidFill>
              </a:rPr>
              <a:t>streaming live </a:t>
            </a:r>
            <a:r>
              <a:rPr lang="en-US" dirty="0"/>
              <a:t>audio, video</a:t>
            </a:r>
          </a:p>
          <a:p>
            <a:pPr lvl="1">
              <a:defRPr/>
            </a:pPr>
            <a:r>
              <a:rPr lang="en-US" dirty="0"/>
              <a:t>e.g., live sporting event (futbol)</a:t>
            </a:r>
          </a:p>
        </p:txBody>
      </p:sp>
      <p:sp>
        <p:nvSpPr>
          <p:cNvPr id="7" name="Slide Number Placeholder 5"/>
          <p:cNvSpPr>
            <a:spLocks noGrp="1"/>
          </p:cNvSpPr>
          <p:nvPr>
            <p:ph type="sldNum" sz="quarter" idx="12"/>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7</a:t>
            </a:fld>
            <a:endParaRPr lang="en-US" sz="1200" dirty="0">
              <a:latin typeface="Tahoma" charset="0"/>
            </a:endParaRPr>
          </a:p>
        </p:txBody>
      </p:sp>
      <p:sp>
        <p:nvSpPr>
          <p:cNvPr id="8" name="Footer Placeholder 2"/>
          <p:cNvSpPr>
            <a:spLocks noGrp="1"/>
          </p:cNvSpPr>
          <p:nvPr>
            <p:ph type="ftr" sz="quarter" idx="11"/>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15399790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ChangeArrowheads="1"/>
          </p:cNvSpPr>
          <p:nvPr/>
        </p:nvSpPr>
        <p:spPr bwMode="auto">
          <a:xfrm>
            <a:off x="447675" y="125413"/>
            <a:ext cx="7772400" cy="68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defRPr/>
            </a:pPr>
            <a:r>
              <a:rPr lang="en-US" sz="4400" i="0" dirty="0">
                <a:solidFill>
                  <a:srgbClr val="000099"/>
                </a:solidFill>
                <a:latin typeface="+mn-lt"/>
              </a:rPr>
              <a:t>Edge-router packet marking </a:t>
            </a:r>
          </a:p>
        </p:txBody>
      </p:sp>
      <p:sp>
        <p:nvSpPr>
          <p:cNvPr id="614403" name="Rectangle 3"/>
          <p:cNvSpPr>
            <a:spLocks noChangeArrowheads="1"/>
          </p:cNvSpPr>
          <p:nvPr/>
        </p:nvSpPr>
        <p:spPr bwMode="auto">
          <a:xfrm>
            <a:off x="719138" y="4856163"/>
            <a:ext cx="8229600" cy="1828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77813" indent="-277813">
              <a:spcBef>
                <a:spcPct val="20000"/>
              </a:spcBef>
              <a:buClr>
                <a:srgbClr val="000099"/>
              </a:buClr>
              <a:buSzPct val="100000"/>
              <a:buFont typeface="Wingdings" charset="2"/>
              <a:buChar char="§"/>
              <a:defRPr/>
            </a:pPr>
            <a:r>
              <a:rPr lang="en-US" sz="2400" i="0" dirty="0">
                <a:solidFill>
                  <a:schemeClr val="tx2"/>
                </a:solidFill>
                <a:latin typeface="+mn-lt"/>
              </a:rPr>
              <a:t>class-based marking: packets of different classes marked differently</a:t>
            </a:r>
          </a:p>
          <a:p>
            <a:pPr marL="277813" indent="-277813">
              <a:spcBef>
                <a:spcPct val="20000"/>
              </a:spcBef>
              <a:buClr>
                <a:srgbClr val="000099"/>
              </a:buClr>
              <a:buSzPct val="100000"/>
              <a:buFont typeface="Wingdings" charset="2"/>
              <a:buChar char="§"/>
              <a:defRPr/>
            </a:pPr>
            <a:r>
              <a:rPr lang="en-US" sz="2400" i="0" dirty="0">
                <a:solidFill>
                  <a:schemeClr val="tx2"/>
                </a:solidFill>
                <a:latin typeface="+mn-lt"/>
              </a:rPr>
              <a:t>intra-class marking: conforming portion of flow marked differently than non-conforming one</a:t>
            </a:r>
            <a:endParaRPr lang="en-US" sz="2400" i="0" dirty="0">
              <a:solidFill>
                <a:schemeClr val="accent2"/>
              </a:solidFill>
              <a:latin typeface="+mn-lt"/>
            </a:endParaRPr>
          </a:p>
        </p:txBody>
      </p:sp>
      <p:sp>
        <p:nvSpPr>
          <p:cNvPr id="614404" name="Rectangle 4"/>
          <p:cNvSpPr>
            <a:spLocks noChangeArrowheads="1"/>
          </p:cNvSpPr>
          <p:nvPr/>
        </p:nvSpPr>
        <p:spPr bwMode="auto">
          <a:xfrm>
            <a:off x="557213" y="1095375"/>
            <a:ext cx="8001000"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77813" indent="-277813">
              <a:spcBef>
                <a:spcPct val="20000"/>
              </a:spcBef>
              <a:buClr>
                <a:srgbClr val="000099"/>
              </a:buClr>
              <a:buSzPct val="100000"/>
              <a:buFont typeface="Wingdings" charset="2"/>
              <a:buChar char="§"/>
              <a:defRPr/>
            </a:pPr>
            <a:r>
              <a:rPr lang="en-US" sz="2800" dirty="0">
                <a:solidFill>
                  <a:srgbClr val="000099"/>
                </a:solidFill>
                <a:latin typeface="+mn-lt"/>
              </a:rPr>
              <a:t>profile:</a:t>
            </a:r>
            <a:r>
              <a:rPr lang="en-US" sz="2800" dirty="0">
                <a:solidFill>
                  <a:schemeClr val="accent2"/>
                </a:solidFill>
                <a:latin typeface="+mn-lt"/>
              </a:rPr>
              <a:t> </a:t>
            </a:r>
            <a:r>
              <a:rPr lang="en-US" sz="2800" i="0" dirty="0">
                <a:solidFill>
                  <a:schemeClr val="tx2"/>
                </a:solidFill>
                <a:latin typeface="+mn-lt"/>
              </a:rPr>
              <a:t>pre-negotiated</a:t>
            </a:r>
            <a:r>
              <a:rPr lang="en-US" sz="2800" i="0" dirty="0">
                <a:solidFill>
                  <a:schemeClr val="accent2"/>
                </a:solidFill>
                <a:latin typeface="+mn-lt"/>
              </a:rPr>
              <a:t> </a:t>
            </a:r>
            <a:r>
              <a:rPr lang="en-US" sz="2800" i="0" dirty="0">
                <a:solidFill>
                  <a:schemeClr val="tx2"/>
                </a:solidFill>
                <a:latin typeface="+mn-lt"/>
              </a:rPr>
              <a:t>rate r, bucket size b</a:t>
            </a:r>
            <a:endParaRPr lang="en-US" sz="2800" i="0" dirty="0">
              <a:solidFill>
                <a:schemeClr val="accent2"/>
              </a:solidFill>
              <a:latin typeface="+mn-lt"/>
            </a:endParaRPr>
          </a:p>
          <a:p>
            <a:pPr marL="277813" indent="-277813">
              <a:spcBef>
                <a:spcPct val="20000"/>
              </a:spcBef>
              <a:buClr>
                <a:srgbClr val="000099"/>
              </a:buClr>
              <a:buSzPct val="100000"/>
              <a:buFont typeface="Wingdings" charset="2"/>
              <a:buChar char="§"/>
              <a:defRPr/>
            </a:pPr>
            <a:r>
              <a:rPr lang="en-US" sz="2800" i="0" dirty="0">
                <a:solidFill>
                  <a:schemeClr val="tx2"/>
                </a:solidFill>
                <a:latin typeface="+mn-lt"/>
              </a:rPr>
              <a:t>packet marking at edge based on </a:t>
            </a:r>
            <a:r>
              <a:rPr lang="en-US" sz="2800" dirty="0">
                <a:solidFill>
                  <a:srgbClr val="000099"/>
                </a:solidFill>
                <a:latin typeface="+mn-lt"/>
              </a:rPr>
              <a:t>per-flow</a:t>
            </a:r>
            <a:r>
              <a:rPr lang="en-US" sz="2800" dirty="0">
                <a:solidFill>
                  <a:schemeClr val="tx2"/>
                </a:solidFill>
                <a:latin typeface="+mn-lt"/>
              </a:rPr>
              <a:t> </a:t>
            </a:r>
            <a:r>
              <a:rPr lang="en-US" sz="2800" i="0" dirty="0">
                <a:solidFill>
                  <a:schemeClr val="tx2"/>
                </a:solidFill>
                <a:latin typeface="+mn-lt"/>
              </a:rPr>
              <a:t>profile</a:t>
            </a:r>
            <a:endParaRPr lang="en-US" sz="2800" i="0" dirty="0">
              <a:solidFill>
                <a:schemeClr val="accent2"/>
              </a:solidFill>
              <a:latin typeface="+mn-lt"/>
            </a:endParaRPr>
          </a:p>
        </p:txBody>
      </p:sp>
      <p:sp>
        <p:nvSpPr>
          <p:cNvPr id="614405" name="Text Box 5"/>
          <p:cNvSpPr txBox="1">
            <a:spLocks noChangeArrowheads="1"/>
          </p:cNvSpPr>
          <p:nvPr/>
        </p:nvSpPr>
        <p:spPr bwMode="auto">
          <a:xfrm>
            <a:off x="603250" y="4383088"/>
            <a:ext cx="4495800" cy="5222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000099"/>
                </a:solidFill>
                <a:latin typeface="+mn-lt"/>
              </a:rPr>
              <a:t>possible use of marking</a:t>
            </a:r>
            <a:r>
              <a:rPr lang="en-US" sz="2400" dirty="0">
                <a:solidFill>
                  <a:srgbClr val="000099"/>
                </a:solidFill>
                <a:latin typeface="+mn-lt"/>
              </a:rPr>
              <a:t>:</a:t>
            </a:r>
          </a:p>
        </p:txBody>
      </p:sp>
      <p:sp>
        <p:nvSpPr>
          <p:cNvPr id="614406" name="Text Box 6"/>
          <p:cNvSpPr txBox="1">
            <a:spLocks noChangeArrowheads="1"/>
          </p:cNvSpPr>
          <p:nvPr/>
        </p:nvSpPr>
        <p:spPr bwMode="auto">
          <a:xfrm>
            <a:off x="2782888" y="3876675"/>
            <a:ext cx="21336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i="0" dirty="0">
                <a:solidFill>
                  <a:schemeClr val="tx2"/>
                </a:solidFill>
                <a:latin typeface="Arial"/>
                <a:cs typeface="Arial"/>
              </a:rPr>
              <a:t>user packets</a:t>
            </a:r>
            <a:endParaRPr lang="en-US" sz="2000" i="0" dirty="0">
              <a:solidFill>
                <a:schemeClr val="accent2"/>
              </a:solidFill>
              <a:latin typeface="Arial"/>
              <a:cs typeface="Arial"/>
            </a:endParaRPr>
          </a:p>
        </p:txBody>
      </p:sp>
      <p:sp>
        <p:nvSpPr>
          <p:cNvPr id="614408" name="Rectangle 8"/>
          <p:cNvSpPr>
            <a:spLocks noChangeArrowheads="1"/>
          </p:cNvSpPr>
          <p:nvPr/>
        </p:nvSpPr>
        <p:spPr bwMode="auto">
          <a:xfrm>
            <a:off x="6508750" y="3716338"/>
            <a:ext cx="228600" cy="152400"/>
          </a:xfrm>
          <a:prstGeom prst="rect">
            <a:avLst/>
          </a:prstGeom>
          <a:solidFill>
            <a:srgbClr val="00CC00"/>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14409" name="Rectangle 9"/>
          <p:cNvSpPr>
            <a:spLocks noChangeArrowheads="1"/>
          </p:cNvSpPr>
          <p:nvPr/>
        </p:nvSpPr>
        <p:spPr bwMode="auto">
          <a:xfrm>
            <a:off x="6889750" y="3716338"/>
            <a:ext cx="228600" cy="152400"/>
          </a:xfrm>
          <a:prstGeom prst="rect">
            <a:avLst/>
          </a:prstGeom>
          <a:solidFill>
            <a:srgbClr val="00CC00"/>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14410" name="Rectangle 10"/>
          <p:cNvSpPr>
            <a:spLocks noChangeArrowheads="1"/>
          </p:cNvSpPr>
          <p:nvPr/>
        </p:nvSpPr>
        <p:spPr bwMode="auto">
          <a:xfrm>
            <a:off x="6965950" y="4554538"/>
            <a:ext cx="228600" cy="152400"/>
          </a:xfrm>
          <a:prstGeom prst="rect">
            <a:avLst/>
          </a:prstGeom>
          <a:solidFill>
            <a:srgbClr val="FF0000"/>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14411" name="Rectangle 11"/>
          <p:cNvSpPr>
            <a:spLocks noChangeArrowheads="1"/>
          </p:cNvSpPr>
          <p:nvPr/>
        </p:nvSpPr>
        <p:spPr bwMode="auto">
          <a:xfrm>
            <a:off x="6584950" y="4554538"/>
            <a:ext cx="228600" cy="152400"/>
          </a:xfrm>
          <a:prstGeom prst="rect">
            <a:avLst/>
          </a:prstGeom>
          <a:solidFill>
            <a:srgbClr val="FF0000"/>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14412" name="Rectangle 12"/>
          <p:cNvSpPr>
            <a:spLocks noChangeArrowheads="1"/>
          </p:cNvSpPr>
          <p:nvPr/>
        </p:nvSpPr>
        <p:spPr bwMode="auto">
          <a:xfrm>
            <a:off x="6203950" y="4554538"/>
            <a:ext cx="228600" cy="152400"/>
          </a:xfrm>
          <a:prstGeom prst="rect">
            <a:avLst/>
          </a:prstGeom>
          <a:solidFill>
            <a:srgbClr val="FF0000"/>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14413" name="Line 13"/>
          <p:cNvSpPr>
            <a:spLocks noChangeShapeType="1"/>
          </p:cNvSpPr>
          <p:nvPr/>
        </p:nvSpPr>
        <p:spPr bwMode="auto">
          <a:xfrm>
            <a:off x="5670550" y="3106738"/>
            <a:ext cx="0" cy="685800"/>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14414" name="Line 14"/>
          <p:cNvSpPr>
            <a:spLocks noChangeShapeType="1"/>
          </p:cNvSpPr>
          <p:nvPr/>
        </p:nvSpPr>
        <p:spPr bwMode="auto">
          <a:xfrm>
            <a:off x="5670550" y="3792538"/>
            <a:ext cx="457200" cy="0"/>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14415" name="Line 15"/>
          <p:cNvSpPr>
            <a:spLocks noChangeShapeType="1"/>
          </p:cNvSpPr>
          <p:nvPr/>
        </p:nvSpPr>
        <p:spPr bwMode="auto">
          <a:xfrm flipV="1">
            <a:off x="6127750" y="3106738"/>
            <a:ext cx="0" cy="685800"/>
          </a:xfrm>
          <a:prstGeom prst="line">
            <a:avLst/>
          </a:prstGeom>
          <a:noFill/>
          <a:ln w="28575">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14416" name="Oval 16"/>
          <p:cNvSpPr>
            <a:spLocks noChangeArrowheads="1"/>
          </p:cNvSpPr>
          <p:nvPr/>
        </p:nvSpPr>
        <p:spPr bwMode="auto">
          <a:xfrm>
            <a:off x="5746750" y="3944938"/>
            <a:ext cx="304800" cy="304800"/>
          </a:xfrm>
          <a:prstGeom prst="ellipse">
            <a:avLst/>
          </a:prstGeom>
          <a:solidFill>
            <a:schemeClr val="hlink"/>
          </a:solidFill>
          <a:ln w="12700">
            <a:solidFill>
              <a:schemeClr val="tx1"/>
            </a:solidFill>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14417" name="Line 17"/>
          <p:cNvSpPr>
            <a:spLocks noChangeShapeType="1"/>
          </p:cNvSpPr>
          <p:nvPr/>
        </p:nvSpPr>
        <p:spPr bwMode="auto">
          <a:xfrm>
            <a:off x="4527550" y="4097338"/>
            <a:ext cx="1143000" cy="0"/>
          </a:xfrm>
          <a:prstGeom prst="line">
            <a:avLst/>
          </a:prstGeom>
          <a:noFill/>
          <a:ln w="28575">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14418" name="Rectangle 18"/>
          <p:cNvSpPr>
            <a:spLocks noChangeArrowheads="1"/>
          </p:cNvSpPr>
          <p:nvPr/>
        </p:nvSpPr>
        <p:spPr bwMode="auto">
          <a:xfrm>
            <a:off x="4603750" y="3792538"/>
            <a:ext cx="228600" cy="152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14419" name="Rectangle 19"/>
          <p:cNvSpPr>
            <a:spLocks noChangeArrowheads="1"/>
          </p:cNvSpPr>
          <p:nvPr/>
        </p:nvSpPr>
        <p:spPr bwMode="auto">
          <a:xfrm>
            <a:off x="4984750" y="3792538"/>
            <a:ext cx="228600" cy="152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14420" name="Oval 20"/>
          <p:cNvSpPr>
            <a:spLocks noChangeArrowheads="1"/>
          </p:cNvSpPr>
          <p:nvPr/>
        </p:nvSpPr>
        <p:spPr bwMode="auto">
          <a:xfrm>
            <a:off x="5822950" y="3030538"/>
            <a:ext cx="152400" cy="152400"/>
          </a:xfrm>
          <a:prstGeom prst="ellipse">
            <a:avLst/>
          </a:prstGeom>
          <a:solidFill>
            <a:srgbClr val="00CC00"/>
          </a:solidFill>
          <a:ln w="12700">
            <a:solidFill>
              <a:schemeClr val="tx1"/>
            </a:solidFill>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fr-FR" sz="2400" i="0" dirty="0">
              <a:solidFill>
                <a:srgbClr val="008000"/>
              </a:solidFill>
              <a:latin typeface="Arial"/>
              <a:cs typeface="Arial"/>
            </a:endParaRPr>
          </a:p>
        </p:txBody>
      </p:sp>
      <p:sp>
        <p:nvSpPr>
          <p:cNvPr id="614421" name="Oval 21"/>
          <p:cNvSpPr>
            <a:spLocks noChangeArrowheads="1"/>
          </p:cNvSpPr>
          <p:nvPr/>
        </p:nvSpPr>
        <p:spPr bwMode="auto">
          <a:xfrm>
            <a:off x="5822950" y="3259138"/>
            <a:ext cx="152400" cy="152400"/>
          </a:xfrm>
          <a:prstGeom prst="ellipse">
            <a:avLst/>
          </a:prstGeom>
          <a:solidFill>
            <a:srgbClr val="00CC00"/>
          </a:solidFill>
          <a:ln w="12700">
            <a:solidFill>
              <a:schemeClr val="tx1"/>
            </a:solidFill>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fr-FR" sz="2400" i="0" dirty="0">
              <a:solidFill>
                <a:srgbClr val="008000"/>
              </a:solidFill>
              <a:latin typeface="Arial"/>
              <a:cs typeface="Arial"/>
            </a:endParaRPr>
          </a:p>
        </p:txBody>
      </p:sp>
      <p:sp>
        <p:nvSpPr>
          <p:cNvPr id="614422" name="Oval 22"/>
          <p:cNvSpPr>
            <a:spLocks noChangeArrowheads="1"/>
          </p:cNvSpPr>
          <p:nvPr/>
        </p:nvSpPr>
        <p:spPr bwMode="auto">
          <a:xfrm>
            <a:off x="5822950" y="3563938"/>
            <a:ext cx="152400" cy="152400"/>
          </a:xfrm>
          <a:prstGeom prst="ellipse">
            <a:avLst/>
          </a:prstGeom>
          <a:solidFill>
            <a:srgbClr val="00CC00"/>
          </a:solidFill>
          <a:ln w="12700">
            <a:solidFill>
              <a:schemeClr val="tx1"/>
            </a:solidFill>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fr-FR" sz="2400" i="0" dirty="0">
              <a:solidFill>
                <a:srgbClr val="008000"/>
              </a:solidFill>
              <a:latin typeface="Arial"/>
              <a:cs typeface="Arial"/>
            </a:endParaRPr>
          </a:p>
        </p:txBody>
      </p:sp>
      <p:sp>
        <p:nvSpPr>
          <p:cNvPr id="614423" name="Line 23"/>
          <p:cNvSpPr>
            <a:spLocks noChangeShapeType="1"/>
          </p:cNvSpPr>
          <p:nvPr/>
        </p:nvSpPr>
        <p:spPr bwMode="auto">
          <a:xfrm flipV="1">
            <a:off x="5670550" y="2725738"/>
            <a:ext cx="0" cy="381000"/>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14424" name="Line 24"/>
          <p:cNvSpPr>
            <a:spLocks noChangeShapeType="1"/>
          </p:cNvSpPr>
          <p:nvPr/>
        </p:nvSpPr>
        <p:spPr bwMode="auto">
          <a:xfrm flipV="1">
            <a:off x="6127750" y="2725738"/>
            <a:ext cx="0" cy="381000"/>
          </a:xfrm>
          <a:prstGeom prst="line">
            <a:avLst/>
          </a:prstGeom>
          <a:noFill/>
          <a:ln w="254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14425" name="Text Box 25"/>
          <p:cNvSpPr txBox="1">
            <a:spLocks noChangeArrowheads="1"/>
          </p:cNvSpPr>
          <p:nvPr/>
        </p:nvSpPr>
        <p:spPr bwMode="auto">
          <a:xfrm>
            <a:off x="5038725" y="2276475"/>
            <a:ext cx="11430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i="0" dirty="0">
                <a:solidFill>
                  <a:schemeClr val="tx2"/>
                </a:solidFill>
                <a:latin typeface="Arial"/>
                <a:cs typeface="Arial"/>
              </a:rPr>
              <a:t>rate </a:t>
            </a:r>
            <a:r>
              <a:rPr lang="en-US" sz="2000" dirty="0">
                <a:solidFill>
                  <a:schemeClr val="tx2"/>
                </a:solidFill>
                <a:latin typeface="Arial"/>
                <a:cs typeface="Arial"/>
              </a:rPr>
              <a:t>r</a:t>
            </a:r>
            <a:endParaRPr lang="en-US" sz="2400" dirty="0">
              <a:solidFill>
                <a:schemeClr val="accent2"/>
              </a:solidFill>
              <a:latin typeface="Arial"/>
              <a:cs typeface="Arial"/>
            </a:endParaRPr>
          </a:p>
        </p:txBody>
      </p:sp>
      <p:sp>
        <p:nvSpPr>
          <p:cNvPr id="614426" name="Line 26"/>
          <p:cNvSpPr>
            <a:spLocks noChangeShapeType="1"/>
          </p:cNvSpPr>
          <p:nvPr/>
        </p:nvSpPr>
        <p:spPr bwMode="auto">
          <a:xfrm>
            <a:off x="6203950" y="4249738"/>
            <a:ext cx="990600" cy="228600"/>
          </a:xfrm>
          <a:prstGeom prst="line">
            <a:avLst/>
          </a:prstGeom>
          <a:noFill/>
          <a:ln w="25400">
            <a:solidFill>
              <a:srgbClr val="FF0000"/>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14427" name="Line 27"/>
          <p:cNvSpPr>
            <a:spLocks noChangeShapeType="1"/>
          </p:cNvSpPr>
          <p:nvPr/>
        </p:nvSpPr>
        <p:spPr bwMode="auto">
          <a:xfrm flipV="1">
            <a:off x="6203950" y="3944938"/>
            <a:ext cx="990600" cy="152400"/>
          </a:xfrm>
          <a:prstGeom prst="line">
            <a:avLst/>
          </a:prstGeom>
          <a:noFill/>
          <a:ln w="25400">
            <a:solidFill>
              <a:srgbClr val="008000"/>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14428" name="AutoShape 28"/>
          <p:cNvSpPr>
            <a:spLocks noChangeArrowheads="1"/>
          </p:cNvSpPr>
          <p:nvPr/>
        </p:nvSpPr>
        <p:spPr bwMode="auto">
          <a:xfrm>
            <a:off x="5773738" y="2220913"/>
            <a:ext cx="217487" cy="609600"/>
          </a:xfrm>
          <a:prstGeom prst="downArrow">
            <a:avLst>
              <a:gd name="adj1" fmla="val 50000"/>
              <a:gd name="adj2" fmla="val 50000"/>
            </a:avLst>
          </a:prstGeom>
          <a:solidFill>
            <a:srgbClr val="00CC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14429" name="Line 29"/>
          <p:cNvSpPr>
            <a:spLocks noChangeShapeType="1"/>
          </p:cNvSpPr>
          <p:nvPr/>
        </p:nvSpPr>
        <p:spPr bwMode="auto">
          <a:xfrm>
            <a:off x="5518150" y="2890838"/>
            <a:ext cx="762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14430" name="Text Box 30"/>
          <p:cNvSpPr txBox="1">
            <a:spLocks noChangeArrowheads="1"/>
          </p:cNvSpPr>
          <p:nvPr/>
        </p:nvSpPr>
        <p:spPr bwMode="auto">
          <a:xfrm>
            <a:off x="4984750" y="3106738"/>
            <a:ext cx="344488"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2000" i="0" dirty="0">
                <a:solidFill>
                  <a:schemeClr val="tx2"/>
                </a:solidFill>
                <a:latin typeface="Arial"/>
                <a:cs typeface="Arial"/>
              </a:rPr>
              <a:t>b</a:t>
            </a:r>
          </a:p>
        </p:txBody>
      </p:sp>
      <p:sp>
        <p:nvSpPr>
          <p:cNvPr id="614431" name="Line 31"/>
          <p:cNvSpPr>
            <a:spLocks noChangeShapeType="1"/>
          </p:cNvSpPr>
          <p:nvPr/>
        </p:nvSpPr>
        <p:spPr bwMode="auto">
          <a:xfrm>
            <a:off x="5518150" y="2954338"/>
            <a:ext cx="0" cy="838200"/>
          </a:xfrm>
          <a:prstGeom prst="line">
            <a:avLst/>
          </a:prstGeom>
          <a:noFill/>
          <a:ln w="3810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pic>
        <p:nvPicPr>
          <p:cNvPr id="176160" name="Picture 18"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785813"/>
            <a:ext cx="6399213"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4" name="Slide Number Placeholder 5"/>
          <p:cNvSpPr>
            <a:spLocks noGrp="1"/>
          </p:cNvSpPr>
          <p:nvPr>
            <p:ph type="sldNum" sz="quarter" idx="12"/>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70</a:t>
            </a:fld>
            <a:endParaRPr lang="en-US" sz="1200" dirty="0">
              <a:latin typeface="Tahoma" charset="0"/>
            </a:endParaRPr>
          </a:p>
        </p:txBody>
      </p:sp>
      <p:sp>
        <p:nvSpPr>
          <p:cNvPr id="35" name="Footer Placeholder 2"/>
          <p:cNvSpPr>
            <a:spLocks noGrp="1"/>
          </p:cNvSpPr>
          <p:nvPr>
            <p:ph type="ftr" sz="quarter" idx="11"/>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18811645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8177" name="Picture 16"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338" y="852488"/>
            <a:ext cx="7313612"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6450" name="Rectangle 2"/>
          <p:cNvSpPr>
            <a:spLocks noGrp="1" noChangeArrowheads="1"/>
          </p:cNvSpPr>
          <p:nvPr>
            <p:ph type="title"/>
          </p:nvPr>
        </p:nvSpPr>
        <p:spPr>
          <a:xfrm>
            <a:off x="506413" y="0"/>
            <a:ext cx="7772400" cy="1143000"/>
          </a:xfrm>
        </p:spPr>
        <p:txBody>
          <a:bodyPr/>
          <a:lstStyle/>
          <a:p>
            <a:pPr>
              <a:defRPr/>
            </a:pPr>
            <a:r>
              <a:rPr lang="en-US" dirty="0"/>
              <a:t>Diffserv packet marking: details</a:t>
            </a:r>
          </a:p>
        </p:txBody>
      </p:sp>
      <p:sp>
        <p:nvSpPr>
          <p:cNvPr id="616451" name="Rectangle 3"/>
          <p:cNvSpPr>
            <a:spLocks noGrp="1" noChangeArrowheads="1"/>
          </p:cNvSpPr>
          <p:nvPr>
            <p:ph type="body" idx="1"/>
          </p:nvPr>
        </p:nvSpPr>
        <p:spPr>
          <a:xfrm>
            <a:off x="533400" y="1339850"/>
            <a:ext cx="7772400" cy="2717800"/>
          </a:xfrm>
        </p:spPr>
        <p:txBody>
          <a:bodyPr/>
          <a:lstStyle/>
          <a:p>
            <a:pPr>
              <a:defRPr/>
            </a:pPr>
            <a:r>
              <a:rPr lang="en-US" dirty="0"/>
              <a:t>packet is marked in the Type of Service (TOS) in IPv4, and Traffic Class in IPv6</a:t>
            </a:r>
          </a:p>
          <a:p>
            <a:pPr>
              <a:defRPr/>
            </a:pPr>
            <a:r>
              <a:rPr lang="en-US" dirty="0"/>
              <a:t>6 bits used for Differentiated Service Code Point (DSCP)</a:t>
            </a:r>
          </a:p>
          <a:p>
            <a:pPr lvl="1">
              <a:defRPr/>
            </a:pPr>
            <a:r>
              <a:rPr lang="en-US" dirty="0"/>
              <a:t>determine PHB that the packet will receive</a:t>
            </a:r>
          </a:p>
          <a:p>
            <a:pPr lvl="1">
              <a:defRPr/>
            </a:pPr>
            <a:r>
              <a:rPr lang="en-US" dirty="0"/>
              <a:t>2 bits currently unused</a:t>
            </a:r>
          </a:p>
        </p:txBody>
      </p:sp>
      <p:sp>
        <p:nvSpPr>
          <p:cNvPr id="178182" name="Rectangle 1"/>
          <p:cNvSpPr>
            <a:spLocks noChangeArrowheads="1"/>
          </p:cNvSpPr>
          <p:nvPr/>
        </p:nvSpPr>
        <p:spPr bwMode="auto">
          <a:xfrm>
            <a:off x="2119313" y="4137025"/>
            <a:ext cx="4033837" cy="635000"/>
          </a:xfrm>
          <a:prstGeom prst="rect">
            <a:avLst/>
          </a:prstGeom>
          <a:solidFill>
            <a:srgbClr val="33CC66"/>
          </a:solidFill>
          <a:ln w="15875">
            <a:solidFill>
              <a:schemeClr val="tx1"/>
            </a:solidFill>
            <a:miter lim="800000"/>
            <a:headEnd/>
            <a:tailEnd/>
          </a:ln>
        </p:spPr>
        <p:txBody>
          <a:bodyPr wrap="none"/>
          <a:lstStyle/>
          <a:p>
            <a:endParaRPr lang="en-US" dirty="0"/>
          </a:p>
        </p:txBody>
      </p:sp>
      <p:grpSp>
        <p:nvGrpSpPr>
          <p:cNvPr id="178183" name="Group 5"/>
          <p:cNvGrpSpPr>
            <a:grpSpLocks/>
          </p:cNvGrpSpPr>
          <p:nvPr/>
        </p:nvGrpSpPr>
        <p:grpSpPr bwMode="auto">
          <a:xfrm>
            <a:off x="2611438" y="4137025"/>
            <a:ext cx="1587" cy="639763"/>
            <a:chOff x="2411161" y="3894420"/>
            <a:chExt cx="2246" cy="639752"/>
          </a:xfrm>
        </p:grpSpPr>
        <p:cxnSp>
          <p:nvCxnSpPr>
            <p:cNvPr id="178202" name="Straight Connector 4"/>
            <p:cNvCxnSpPr>
              <a:cxnSpLocks noChangeShapeType="1"/>
            </p:cNvCxnSpPr>
            <p:nvPr/>
          </p:nvCxnSpPr>
          <p:spPr bwMode="auto">
            <a:xfrm>
              <a:off x="2413407" y="3894420"/>
              <a:ext cx="0" cy="112475"/>
            </a:xfrm>
            <a:prstGeom prst="line">
              <a:avLst/>
            </a:prstGeom>
            <a:noFill/>
            <a:ln w="38100">
              <a:solidFill>
                <a:srgbClr val="FFFFFF"/>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78203" name="Straight Connector 25"/>
            <p:cNvCxnSpPr>
              <a:cxnSpLocks noChangeShapeType="1"/>
            </p:cNvCxnSpPr>
            <p:nvPr/>
          </p:nvCxnSpPr>
          <p:spPr bwMode="auto">
            <a:xfrm>
              <a:off x="2411161" y="4421697"/>
              <a:ext cx="0" cy="112475"/>
            </a:xfrm>
            <a:prstGeom prst="line">
              <a:avLst/>
            </a:prstGeom>
            <a:noFill/>
            <a:ln w="38100">
              <a:solidFill>
                <a:srgbClr val="FFFFFF"/>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178184" name="Group 27"/>
          <p:cNvGrpSpPr>
            <a:grpSpLocks/>
          </p:cNvGrpSpPr>
          <p:nvPr/>
        </p:nvGrpSpPr>
        <p:grpSpPr bwMode="auto">
          <a:xfrm>
            <a:off x="3114675" y="4135438"/>
            <a:ext cx="3175" cy="639762"/>
            <a:chOff x="2411161" y="3894420"/>
            <a:chExt cx="2246" cy="639752"/>
          </a:xfrm>
        </p:grpSpPr>
        <p:cxnSp>
          <p:nvCxnSpPr>
            <p:cNvPr id="178200" name="Straight Connector 28"/>
            <p:cNvCxnSpPr>
              <a:cxnSpLocks noChangeShapeType="1"/>
            </p:cNvCxnSpPr>
            <p:nvPr/>
          </p:nvCxnSpPr>
          <p:spPr bwMode="auto">
            <a:xfrm>
              <a:off x="2413407" y="3894420"/>
              <a:ext cx="0" cy="112475"/>
            </a:xfrm>
            <a:prstGeom prst="line">
              <a:avLst/>
            </a:prstGeom>
            <a:noFill/>
            <a:ln w="38100">
              <a:solidFill>
                <a:srgbClr val="FFFFFF"/>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78201" name="Straight Connector 29"/>
            <p:cNvCxnSpPr>
              <a:cxnSpLocks noChangeShapeType="1"/>
            </p:cNvCxnSpPr>
            <p:nvPr/>
          </p:nvCxnSpPr>
          <p:spPr bwMode="auto">
            <a:xfrm>
              <a:off x="2411161" y="4421697"/>
              <a:ext cx="0" cy="112475"/>
            </a:xfrm>
            <a:prstGeom prst="line">
              <a:avLst/>
            </a:prstGeom>
            <a:noFill/>
            <a:ln w="38100">
              <a:solidFill>
                <a:srgbClr val="FFFFFF"/>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178185" name="Group 30"/>
          <p:cNvGrpSpPr>
            <a:grpSpLocks/>
          </p:cNvGrpSpPr>
          <p:nvPr/>
        </p:nvGrpSpPr>
        <p:grpSpPr bwMode="auto">
          <a:xfrm>
            <a:off x="3630613" y="4130675"/>
            <a:ext cx="1587" cy="639763"/>
            <a:chOff x="2411161" y="3894420"/>
            <a:chExt cx="2246" cy="639752"/>
          </a:xfrm>
        </p:grpSpPr>
        <p:cxnSp>
          <p:nvCxnSpPr>
            <p:cNvPr id="178198" name="Straight Connector 31"/>
            <p:cNvCxnSpPr>
              <a:cxnSpLocks noChangeShapeType="1"/>
            </p:cNvCxnSpPr>
            <p:nvPr/>
          </p:nvCxnSpPr>
          <p:spPr bwMode="auto">
            <a:xfrm>
              <a:off x="2413407" y="3894420"/>
              <a:ext cx="0" cy="112475"/>
            </a:xfrm>
            <a:prstGeom prst="line">
              <a:avLst/>
            </a:prstGeom>
            <a:noFill/>
            <a:ln w="38100">
              <a:solidFill>
                <a:srgbClr val="FFFFFF"/>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78199" name="Straight Connector 32"/>
            <p:cNvCxnSpPr>
              <a:cxnSpLocks noChangeShapeType="1"/>
            </p:cNvCxnSpPr>
            <p:nvPr/>
          </p:nvCxnSpPr>
          <p:spPr bwMode="auto">
            <a:xfrm>
              <a:off x="2411161" y="4421697"/>
              <a:ext cx="0" cy="112475"/>
            </a:xfrm>
            <a:prstGeom prst="line">
              <a:avLst/>
            </a:prstGeom>
            <a:noFill/>
            <a:ln w="38100">
              <a:solidFill>
                <a:srgbClr val="FFFFFF"/>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178186" name="Group 33"/>
          <p:cNvGrpSpPr>
            <a:grpSpLocks/>
          </p:cNvGrpSpPr>
          <p:nvPr/>
        </p:nvGrpSpPr>
        <p:grpSpPr bwMode="auto">
          <a:xfrm>
            <a:off x="4133850" y="4135438"/>
            <a:ext cx="3175" cy="639762"/>
            <a:chOff x="2411161" y="3894420"/>
            <a:chExt cx="2246" cy="639752"/>
          </a:xfrm>
        </p:grpSpPr>
        <p:cxnSp>
          <p:nvCxnSpPr>
            <p:cNvPr id="178196" name="Straight Connector 34"/>
            <p:cNvCxnSpPr>
              <a:cxnSpLocks noChangeShapeType="1"/>
            </p:cNvCxnSpPr>
            <p:nvPr/>
          </p:nvCxnSpPr>
          <p:spPr bwMode="auto">
            <a:xfrm>
              <a:off x="2413407" y="3894420"/>
              <a:ext cx="0" cy="112475"/>
            </a:xfrm>
            <a:prstGeom prst="line">
              <a:avLst/>
            </a:prstGeom>
            <a:noFill/>
            <a:ln w="38100">
              <a:solidFill>
                <a:srgbClr val="FFFFFF"/>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78197" name="Straight Connector 35"/>
            <p:cNvCxnSpPr>
              <a:cxnSpLocks noChangeShapeType="1"/>
            </p:cNvCxnSpPr>
            <p:nvPr/>
          </p:nvCxnSpPr>
          <p:spPr bwMode="auto">
            <a:xfrm>
              <a:off x="2411161" y="4421697"/>
              <a:ext cx="0" cy="112475"/>
            </a:xfrm>
            <a:prstGeom prst="line">
              <a:avLst/>
            </a:prstGeom>
            <a:noFill/>
            <a:ln w="38100">
              <a:solidFill>
                <a:srgbClr val="FFFFFF"/>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178187" name="Group 36"/>
          <p:cNvGrpSpPr>
            <a:grpSpLocks/>
          </p:cNvGrpSpPr>
          <p:nvPr/>
        </p:nvGrpSpPr>
        <p:grpSpPr bwMode="auto">
          <a:xfrm>
            <a:off x="4649788" y="4135438"/>
            <a:ext cx="1587" cy="639762"/>
            <a:chOff x="2411161" y="3894420"/>
            <a:chExt cx="2246" cy="639752"/>
          </a:xfrm>
        </p:grpSpPr>
        <p:cxnSp>
          <p:nvCxnSpPr>
            <p:cNvPr id="178194" name="Straight Connector 37"/>
            <p:cNvCxnSpPr>
              <a:cxnSpLocks noChangeShapeType="1"/>
            </p:cNvCxnSpPr>
            <p:nvPr/>
          </p:nvCxnSpPr>
          <p:spPr bwMode="auto">
            <a:xfrm>
              <a:off x="2413407" y="3894420"/>
              <a:ext cx="0" cy="112475"/>
            </a:xfrm>
            <a:prstGeom prst="line">
              <a:avLst/>
            </a:prstGeom>
            <a:noFill/>
            <a:ln w="38100">
              <a:solidFill>
                <a:srgbClr val="FFFFFF"/>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78195" name="Straight Connector 38"/>
            <p:cNvCxnSpPr>
              <a:cxnSpLocks noChangeShapeType="1"/>
            </p:cNvCxnSpPr>
            <p:nvPr/>
          </p:nvCxnSpPr>
          <p:spPr bwMode="auto">
            <a:xfrm>
              <a:off x="2411161" y="4421697"/>
              <a:ext cx="0" cy="112475"/>
            </a:xfrm>
            <a:prstGeom prst="line">
              <a:avLst/>
            </a:prstGeom>
            <a:noFill/>
            <a:ln w="38100">
              <a:solidFill>
                <a:srgbClr val="FFFFFF"/>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cxnSp>
        <p:nvCxnSpPr>
          <p:cNvPr id="178188" name="Straight Connector 40"/>
          <p:cNvCxnSpPr>
            <a:cxnSpLocks noChangeShapeType="1"/>
          </p:cNvCxnSpPr>
          <p:nvPr/>
        </p:nvCxnSpPr>
        <p:spPr bwMode="auto">
          <a:xfrm>
            <a:off x="5156200" y="4121150"/>
            <a:ext cx="0" cy="666750"/>
          </a:xfrm>
          <a:prstGeom prst="line">
            <a:avLst/>
          </a:prstGeom>
          <a:noFill/>
          <a:ln w="38100">
            <a:solidFill>
              <a:srgbClr val="FFFFFF"/>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178189" name="Group 42"/>
          <p:cNvGrpSpPr>
            <a:grpSpLocks/>
          </p:cNvGrpSpPr>
          <p:nvPr/>
        </p:nvGrpSpPr>
        <p:grpSpPr bwMode="auto">
          <a:xfrm>
            <a:off x="5668963" y="4137025"/>
            <a:ext cx="1587" cy="639763"/>
            <a:chOff x="2411161" y="3894420"/>
            <a:chExt cx="2246" cy="639752"/>
          </a:xfrm>
        </p:grpSpPr>
        <p:cxnSp>
          <p:nvCxnSpPr>
            <p:cNvPr id="178192" name="Straight Connector 43"/>
            <p:cNvCxnSpPr>
              <a:cxnSpLocks noChangeShapeType="1"/>
            </p:cNvCxnSpPr>
            <p:nvPr/>
          </p:nvCxnSpPr>
          <p:spPr bwMode="auto">
            <a:xfrm>
              <a:off x="2413407" y="3894420"/>
              <a:ext cx="0" cy="112475"/>
            </a:xfrm>
            <a:prstGeom prst="line">
              <a:avLst/>
            </a:prstGeom>
            <a:noFill/>
            <a:ln w="38100">
              <a:solidFill>
                <a:srgbClr val="FFFFFF"/>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78193" name="Straight Connector 44"/>
            <p:cNvCxnSpPr>
              <a:cxnSpLocks noChangeShapeType="1"/>
            </p:cNvCxnSpPr>
            <p:nvPr/>
          </p:nvCxnSpPr>
          <p:spPr bwMode="auto">
            <a:xfrm>
              <a:off x="2411161" y="4421697"/>
              <a:ext cx="0" cy="112475"/>
            </a:xfrm>
            <a:prstGeom prst="line">
              <a:avLst/>
            </a:prstGeom>
            <a:noFill/>
            <a:ln w="38100">
              <a:solidFill>
                <a:srgbClr val="FFFFFF"/>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178190" name="TextBox 23"/>
          <p:cNvSpPr txBox="1">
            <a:spLocks noChangeArrowheads="1"/>
          </p:cNvSpPr>
          <p:nvPr/>
        </p:nvSpPr>
        <p:spPr bwMode="auto">
          <a:xfrm>
            <a:off x="3154363" y="4224338"/>
            <a:ext cx="1033462"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i="0" dirty="0">
                <a:latin typeface="Arial" charset="0"/>
                <a:cs typeface="Arial" charset="0"/>
              </a:rPr>
              <a:t>DSCP</a:t>
            </a:r>
          </a:p>
        </p:txBody>
      </p:sp>
      <p:sp>
        <p:nvSpPr>
          <p:cNvPr id="178191" name="TextBox 50"/>
          <p:cNvSpPr txBox="1">
            <a:spLocks noChangeArrowheads="1"/>
          </p:cNvSpPr>
          <p:nvPr/>
        </p:nvSpPr>
        <p:spPr bwMode="auto">
          <a:xfrm>
            <a:off x="5175250" y="4276725"/>
            <a:ext cx="942975"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Arial" charset="0"/>
                <a:cs typeface="Arial" charset="0"/>
              </a:rPr>
              <a:t>unused</a:t>
            </a:r>
          </a:p>
        </p:txBody>
      </p:sp>
      <p:sp>
        <p:nvSpPr>
          <p:cNvPr id="29"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71</a:t>
            </a:fld>
            <a:endParaRPr lang="en-US" sz="1200" dirty="0">
              <a:latin typeface="Tahoma" charset="0"/>
            </a:endParaRPr>
          </a:p>
        </p:txBody>
      </p:sp>
      <p:sp>
        <p:nvSpPr>
          <p:cNvPr id="30"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40789275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a:xfrm>
            <a:off x="450850" y="0"/>
            <a:ext cx="7772400" cy="1143000"/>
          </a:xfrm>
        </p:spPr>
        <p:txBody>
          <a:bodyPr/>
          <a:lstStyle/>
          <a:p>
            <a:pPr>
              <a:defRPr/>
            </a:pPr>
            <a:r>
              <a:rPr lang="en-US" dirty="0"/>
              <a:t>Classification, conditioning</a:t>
            </a:r>
          </a:p>
        </p:txBody>
      </p:sp>
      <p:sp>
        <p:nvSpPr>
          <p:cNvPr id="618499" name="Rectangle 3"/>
          <p:cNvSpPr>
            <a:spLocks noGrp="1" noChangeArrowheads="1"/>
          </p:cNvSpPr>
          <p:nvPr>
            <p:ph type="body" idx="1"/>
          </p:nvPr>
        </p:nvSpPr>
        <p:spPr>
          <a:xfrm>
            <a:off x="506413" y="1171575"/>
            <a:ext cx="7772400" cy="4648200"/>
          </a:xfrm>
        </p:spPr>
        <p:txBody>
          <a:bodyPr/>
          <a:lstStyle/>
          <a:p>
            <a:pPr>
              <a:buFont typeface="Wingdings" charset="0"/>
              <a:buNone/>
              <a:defRPr/>
            </a:pPr>
            <a:r>
              <a:rPr lang="en-US" dirty="0"/>
              <a:t>may be desirable to limit traffic injection rate of some class:</a:t>
            </a:r>
          </a:p>
          <a:p>
            <a:pPr>
              <a:defRPr/>
            </a:pPr>
            <a:r>
              <a:rPr lang="en-US" dirty="0"/>
              <a:t>user declares traffic profile (e.g., rate, burst size)</a:t>
            </a:r>
          </a:p>
          <a:p>
            <a:pPr>
              <a:defRPr/>
            </a:pPr>
            <a:r>
              <a:rPr lang="en-US" dirty="0"/>
              <a:t>traffic metered, shaped if non-conforming </a:t>
            </a:r>
          </a:p>
          <a:p>
            <a:pPr>
              <a:defRPr/>
            </a:pPr>
            <a:endParaRPr lang="en-US" dirty="0"/>
          </a:p>
        </p:txBody>
      </p:sp>
      <p:pic>
        <p:nvPicPr>
          <p:cNvPr id="180227" name="Picture 4" descr="694 diffserv metering classify mark shap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58913" y="3098800"/>
            <a:ext cx="5410200" cy="2514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0230" name="Picture 19" descr="underline_base"/>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87375" y="844550"/>
            <a:ext cx="5942013" cy="173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72</a:t>
            </a:fld>
            <a:endParaRPr lang="en-US" sz="1200" dirty="0">
              <a:latin typeface="Tahoma" charset="0"/>
            </a:endParaRPr>
          </a:p>
        </p:txBody>
      </p:sp>
      <p:sp>
        <p:nvSpPr>
          <p:cNvPr id="9"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30666219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a:xfrm>
            <a:off x="422275" y="117475"/>
            <a:ext cx="7985125" cy="1143000"/>
          </a:xfrm>
        </p:spPr>
        <p:txBody>
          <a:bodyPr/>
          <a:lstStyle/>
          <a:p>
            <a:pPr>
              <a:defRPr/>
            </a:pPr>
            <a:r>
              <a:rPr lang="en-US" sz="4000" dirty="0"/>
              <a:t>Forwarding Per-hop Behavior (PHB)</a:t>
            </a:r>
          </a:p>
        </p:txBody>
      </p:sp>
      <p:sp>
        <p:nvSpPr>
          <p:cNvPr id="620547" name="Rectangle 3"/>
          <p:cNvSpPr>
            <a:spLocks noGrp="1" noChangeArrowheads="1"/>
          </p:cNvSpPr>
          <p:nvPr>
            <p:ph type="body" idx="1"/>
          </p:nvPr>
        </p:nvSpPr>
        <p:spPr>
          <a:xfrm>
            <a:off x="477838" y="1268413"/>
            <a:ext cx="7772400" cy="4648200"/>
          </a:xfrm>
        </p:spPr>
        <p:txBody>
          <a:bodyPr/>
          <a:lstStyle/>
          <a:p>
            <a:pPr>
              <a:defRPr/>
            </a:pPr>
            <a:r>
              <a:rPr lang="en-US" dirty="0"/>
              <a:t>PHB result in a different </a:t>
            </a:r>
            <a:r>
              <a:rPr lang="en-US" i="1" dirty="0"/>
              <a:t>observable (measurable) </a:t>
            </a:r>
            <a:r>
              <a:rPr lang="en-US" dirty="0"/>
              <a:t>forwarding performance behavior</a:t>
            </a:r>
          </a:p>
          <a:p>
            <a:pPr>
              <a:defRPr/>
            </a:pPr>
            <a:r>
              <a:rPr lang="en-US" dirty="0"/>
              <a:t>PHB does </a:t>
            </a:r>
            <a:r>
              <a:rPr lang="en-US" i="1" dirty="0"/>
              <a:t>not</a:t>
            </a:r>
            <a:r>
              <a:rPr lang="en-US" dirty="0"/>
              <a:t> specify what mechanisms to use to ensure required PHB performance behavior</a:t>
            </a:r>
          </a:p>
          <a:p>
            <a:pPr>
              <a:defRPr/>
            </a:pPr>
            <a:r>
              <a:rPr lang="en-US" dirty="0"/>
              <a:t>examples: </a:t>
            </a:r>
          </a:p>
          <a:p>
            <a:pPr lvl="1">
              <a:defRPr/>
            </a:pPr>
            <a:r>
              <a:rPr lang="en-US" dirty="0"/>
              <a:t>class A gets x% of outgoing link bandwidth over time intervals of a specified length</a:t>
            </a:r>
          </a:p>
          <a:p>
            <a:pPr lvl="1">
              <a:defRPr/>
            </a:pPr>
            <a:r>
              <a:rPr lang="en-US" dirty="0"/>
              <a:t>class A packets leave first before packets from class B</a:t>
            </a:r>
          </a:p>
        </p:txBody>
      </p:sp>
      <p:pic>
        <p:nvPicPr>
          <p:cNvPr id="182277" name="Picture 15"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54088"/>
            <a:ext cx="7769225"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73</a:t>
            </a:fld>
            <a:endParaRPr lang="en-US" sz="1200" dirty="0">
              <a:latin typeface="Tahoma" charset="0"/>
            </a:endParaRPr>
          </a:p>
        </p:txBody>
      </p:sp>
      <p:sp>
        <p:nvSpPr>
          <p:cNvPr id="8"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2353848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p:txBody>
          <a:bodyPr/>
          <a:lstStyle/>
          <a:p>
            <a:pPr>
              <a:defRPr/>
            </a:pPr>
            <a:r>
              <a:rPr lang="en-US" dirty="0"/>
              <a:t>Forwarding PHB</a:t>
            </a:r>
          </a:p>
        </p:txBody>
      </p:sp>
      <p:sp>
        <p:nvSpPr>
          <p:cNvPr id="622595" name="Rectangle 3"/>
          <p:cNvSpPr>
            <a:spLocks noGrp="1" noChangeArrowheads="1"/>
          </p:cNvSpPr>
          <p:nvPr>
            <p:ph type="body" idx="1"/>
          </p:nvPr>
        </p:nvSpPr>
        <p:spPr/>
        <p:txBody>
          <a:bodyPr/>
          <a:lstStyle/>
          <a:p>
            <a:pPr>
              <a:buFont typeface="Wingdings" charset="0"/>
              <a:buNone/>
              <a:defRPr/>
            </a:pPr>
            <a:r>
              <a:rPr lang="en-US" dirty="0"/>
              <a:t>PHBs proposed:</a:t>
            </a:r>
          </a:p>
          <a:p>
            <a:pPr>
              <a:defRPr/>
            </a:pPr>
            <a:r>
              <a:rPr lang="en-US" i="1" dirty="0">
                <a:solidFill>
                  <a:srgbClr val="CC0000"/>
                </a:solidFill>
              </a:rPr>
              <a:t>expedited forwarding: </a:t>
            </a:r>
            <a:r>
              <a:rPr lang="en-US" dirty="0"/>
              <a:t>packet departure rate of a class equals or exceeds specified rate </a:t>
            </a:r>
          </a:p>
          <a:p>
            <a:pPr lvl="1">
              <a:defRPr/>
            </a:pPr>
            <a:r>
              <a:rPr lang="en-US" dirty="0"/>
              <a:t>logical link with a minimum guaranteed rate</a:t>
            </a:r>
          </a:p>
          <a:p>
            <a:pPr>
              <a:defRPr/>
            </a:pPr>
            <a:r>
              <a:rPr lang="en-US" i="1" dirty="0">
                <a:solidFill>
                  <a:srgbClr val="CC0000"/>
                </a:solidFill>
              </a:rPr>
              <a:t>assured forwarding: </a:t>
            </a:r>
            <a:r>
              <a:rPr lang="en-US" dirty="0"/>
              <a:t>4 classes of traffic</a:t>
            </a:r>
          </a:p>
          <a:p>
            <a:pPr lvl="1">
              <a:defRPr/>
            </a:pPr>
            <a:r>
              <a:rPr lang="en-US" dirty="0"/>
              <a:t>each guaranteed minimum amount of bandwidth</a:t>
            </a:r>
          </a:p>
          <a:p>
            <a:pPr lvl="1">
              <a:defRPr/>
            </a:pPr>
            <a:r>
              <a:rPr lang="en-US" dirty="0"/>
              <a:t>each with three drop preference partitions</a:t>
            </a:r>
          </a:p>
          <a:p>
            <a:pPr>
              <a:defRPr/>
            </a:pPr>
            <a:endParaRPr lang="en-US" dirty="0"/>
          </a:p>
        </p:txBody>
      </p:sp>
      <p:pic>
        <p:nvPicPr>
          <p:cNvPr id="184325" name="Picture 23" descr="underline_base"/>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8013" y="1085850"/>
            <a:ext cx="4113212" cy="173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74</a:t>
            </a:fld>
            <a:endParaRPr lang="en-US" sz="1200" dirty="0">
              <a:latin typeface="Tahoma" charset="0"/>
            </a:endParaRPr>
          </a:p>
        </p:txBody>
      </p:sp>
      <p:sp>
        <p:nvSpPr>
          <p:cNvPr id="8"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31442977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369" name="Picture 16" descr="underline_bas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625" y="811213"/>
            <a:ext cx="7313613"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28738" name="Rectangle 2"/>
          <p:cNvSpPr>
            <a:spLocks noGrp="1" noChangeArrowheads="1"/>
          </p:cNvSpPr>
          <p:nvPr>
            <p:ph type="title"/>
          </p:nvPr>
        </p:nvSpPr>
        <p:spPr>
          <a:xfrm>
            <a:off x="519113" y="0"/>
            <a:ext cx="7772400" cy="1143000"/>
          </a:xfrm>
        </p:spPr>
        <p:txBody>
          <a:bodyPr/>
          <a:lstStyle/>
          <a:p>
            <a:pPr>
              <a:defRPr/>
            </a:pPr>
            <a:r>
              <a:rPr lang="en-US" dirty="0"/>
              <a:t>Per-connection QOS guarantees </a:t>
            </a:r>
          </a:p>
        </p:txBody>
      </p:sp>
      <p:sp>
        <p:nvSpPr>
          <p:cNvPr id="628739" name="Rectangle 3"/>
          <p:cNvSpPr>
            <a:spLocks noGrp="1" noChangeArrowheads="1"/>
          </p:cNvSpPr>
          <p:nvPr>
            <p:ph type="body" idx="1"/>
          </p:nvPr>
        </p:nvSpPr>
        <p:spPr>
          <a:xfrm>
            <a:off x="533400" y="1339850"/>
            <a:ext cx="7772400" cy="855663"/>
          </a:xfrm>
        </p:spPr>
        <p:txBody>
          <a:bodyPr/>
          <a:lstStyle/>
          <a:p>
            <a:pPr>
              <a:defRPr/>
            </a:pPr>
            <a:r>
              <a:rPr lang="en-US" i="1" dirty="0">
                <a:solidFill>
                  <a:srgbClr val="CC0000"/>
                </a:solidFill>
              </a:rPr>
              <a:t>basic fact of life:</a:t>
            </a:r>
            <a:r>
              <a:rPr lang="en-US" dirty="0">
                <a:solidFill>
                  <a:srgbClr val="CC0000"/>
                </a:solidFill>
              </a:rPr>
              <a:t> </a:t>
            </a:r>
            <a:r>
              <a:rPr lang="en-US" dirty="0"/>
              <a:t>can not support traffic demands beyond link capacity</a:t>
            </a:r>
            <a:endParaRPr lang="en-US" dirty="0">
              <a:solidFill>
                <a:schemeClr val="accent2"/>
              </a:solidFill>
            </a:endParaRPr>
          </a:p>
        </p:txBody>
      </p:sp>
      <p:sp>
        <p:nvSpPr>
          <p:cNvPr id="628741" name="Text Box 5"/>
          <p:cNvSpPr txBox="1">
            <a:spLocks noChangeArrowheads="1"/>
          </p:cNvSpPr>
          <p:nvPr/>
        </p:nvSpPr>
        <p:spPr bwMode="auto">
          <a:xfrm>
            <a:off x="739350" y="5098239"/>
            <a:ext cx="7673975" cy="9540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800" dirty="0">
                <a:solidFill>
                  <a:srgbClr val="000099"/>
                </a:solidFill>
                <a:latin typeface="+mn-lt"/>
              </a:rPr>
              <a:t>call admission: </a:t>
            </a:r>
            <a:r>
              <a:rPr lang="en-US" sz="2800" i="0" dirty="0">
                <a:latin typeface="+mn-lt"/>
              </a:rPr>
              <a:t>flow declares its needs, network may </a:t>
            </a:r>
          </a:p>
          <a:p>
            <a:pPr>
              <a:defRPr/>
            </a:pPr>
            <a:r>
              <a:rPr lang="en-US" sz="2800" i="0" dirty="0">
                <a:latin typeface="+mn-lt"/>
              </a:rPr>
              <a:t>block call (e.g., busy signal) if it cannot meet needs</a:t>
            </a:r>
          </a:p>
        </p:txBody>
      </p:sp>
      <p:sp>
        <p:nvSpPr>
          <p:cNvPr id="628742" name="Rectangle 6"/>
          <p:cNvSpPr>
            <a:spLocks noChangeArrowheads="1"/>
          </p:cNvSpPr>
          <p:nvPr/>
        </p:nvSpPr>
        <p:spPr bwMode="auto">
          <a:xfrm>
            <a:off x="669500" y="4952189"/>
            <a:ext cx="7829550" cy="1150938"/>
          </a:xfrm>
          <a:prstGeom prst="rect">
            <a:avLst/>
          </a:prstGeom>
          <a:noFill/>
          <a:ln w="19050">
            <a:solidFill>
              <a:srgbClr val="CC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628743" name="Text Box 7"/>
          <p:cNvSpPr txBox="1">
            <a:spLocks noChangeArrowheads="1"/>
          </p:cNvSpPr>
          <p:nvPr/>
        </p:nvSpPr>
        <p:spPr bwMode="auto">
          <a:xfrm>
            <a:off x="942550" y="4675964"/>
            <a:ext cx="1652587" cy="5238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800" dirty="0">
                <a:solidFill>
                  <a:srgbClr val="CC0000"/>
                </a:solidFill>
                <a:latin typeface="+mn-lt"/>
              </a:rPr>
              <a:t>Principle 4</a:t>
            </a:r>
          </a:p>
        </p:txBody>
      </p:sp>
      <p:sp>
        <p:nvSpPr>
          <p:cNvPr id="628744" name="Line 8"/>
          <p:cNvSpPr>
            <a:spLocks noChangeShapeType="1"/>
          </p:cNvSpPr>
          <p:nvPr/>
        </p:nvSpPr>
        <p:spPr bwMode="auto">
          <a:xfrm>
            <a:off x="3016250" y="3500438"/>
            <a:ext cx="371633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i="0" dirty="0">
              <a:latin typeface="Arial"/>
              <a:cs typeface="Arial"/>
            </a:endParaRPr>
          </a:p>
        </p:txBody>
      </p:sp>
      <p:sp>
        <p:nvSpPr>
          <p:cNvPr id="628746" name="Freeform 10"/>
          <p:cNvSpPr>
            <a:spLocks/>
          </p:cNvSpPr>
          <p:nvPr/>
        </p:nvSpPr>
        <p:spPr bwMode="auto">
          <a:xfrm>
            <a:off x="3368675" y="3133725"/>
            <a:ext cx="1058863" cy="266700"/>
          </a:xfrm>
          <a:custGeom>
            <a:avLst/>
            <a:gdLst>
              <a:gd name="T0" fmla="*/ 5 w 556"/>
              <a:gd name="T1" fmla="*/ 18 h 252"/>
              <a:gd name="T2" fmla="*/ 47 w 556"/>
              <a:gd name="T3" fmla="*/ 52 h 252"/>
              <a:gd name="T4" fmla="*/ 119 w 556"/>
              <a:gd name="T5" fmla="*/ 75 h 252"/>
              <a:gd name="T6" fmla="*/ 180 w 556"/>
              <a:gd name="T7" fmla="*/ 79 h 252"/>
              <a:gd name="T8" fmla="*/ 257 w 556"/>
              <a:gd name="T9" fmla="*/ 87 h 252"/>
              <a:gd name="T10" fmla="*/ 315 w 556"/>
              <a:gd name="T11" fmla="*/ 87 h 252"/>
              <a:gd name="T12" fmla="*/ 387 w 556"/>
              <a:gd name="T13" fmla="*/ 81 h 252"/>
              <a:gd name="T14" fmla="*/ 452 w 556"/>
              <a:gd name="T15" fmla="*/ 70 h 252"/>
              <a:gd name="T16" fmla="*/ 531 w 556"/>
              <a:gd name="T17" fmla="*/ 37 h 252"/>
              <a:gd name="T18" fmla="*/ 552 w 556"/>
              <a:gd name="T19" fmla="*/ 27 h 252"/>
              <a:gd name="T20" fmla="*/ 550 w 556"/>
              <a:gd name="T21" fmla="*/ 160 h 252"/>
              <a:gd name="T22" fmla="*/ 518 w 556"/>
              <a:gd name="T23" fmla="*/ 196 h 252"/>
              <a:gd name="T24" fmla="*/ 489 w 556"/>
              <a:gd name="T25" fmla="*/ 216 h 252"/>
              <a:gd name="T26" fmla="*/ 450 w 556"/>
              <a:gd name="T27" fmla="*/ 231 h 252"/>
              <a:gd name="T28" fmla="*/ 393 w 556"/>
              <a:gd name="T29" fmla="*/ 244 h 252"/>
              <a:gd name="T30" fmla="*/ 323 w 556"/>
              <a:gd name="T31" fmla="*/ 251 h 252"/>
              <a:gd name="T32" fmla="*/ 261 w 556"/>
              <a:gd name="T33" fmla="*/ 252 h 252"/>
              <a:gd name="T34" fmla="*/ 205 w 556"/>
              <a:gd name="T35" fmla="*/ 248 h 252"/>
              <a:gd name="T36" fmla="*/ 155 w 556"/>
              <a:gd name="T37" fmla="*/ 241 h 252"/>
              <a:gd name="T38" fmla="*/ 88 w 556"/>
              <a:gd name="T39" fmla="*/ 224 h 252"/>
              <a:gd name="T40" fmla="*/ 51 w 556"/>
              <a:gd name="T41" fmla="*/ 209 h 252"/>
              <a:gd name="T42" fmla="*/ 25 w 556"/>
              <a:gd name="T43" fmla="*/ 181 h 252"/>
              <a:gd name="T44" fmla="*/ 5 w 556"/>
              <a:gd name="T45" fmla="*/ 157 h 252"/>
              <a:gd name="T46" fmla="*/ 5 w 556"/>
              <a:gd name="T47" fmla="*/ 18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6" h="252">
                <a:moveTo>
                  <a:pt x="5" y="18"/>
                </a:moveTo>
                <a:cubicBezTo>
                  <a:pt x="12" y="0"/>
                  <a:pt x="28" y="43"/>
                  <a:pt x="47" y="52"/>
                </a:cubicBezTo>
                <a:cubicBezTo>
                  <a:pt x="66" y="61"/>
                  <a:pt x="97" y="71"/>
                  <a:pt x="119" y="75"/>
                </a:cubicBezTo>
                <a:cubicBezTo>
                  <a:pt x="141" y="79"/>
                  <a:pt x="157" y="77"/>
                  <a:pt x="180" y="79"/>
                </a:cubicBezTo>
                <a:cubicBezTo>
                  <a:pt x="203" y="81"/>
                  <a:pt x="235" y="86"/>
                  <a:pt x="257" y="87"/>
                </a:cubicBezTo>
                <a:cubicBezTo>
                  <a:pt x="279" y="88"/>
                  <a:pt x="293" y="88"/>
                  <a:pt x="315" y="87"/>
                </a:cubicBezTo>
                <a:cubicBezTo>
                  <a:pt x="337" y="86"/>
                  <a:pt x="364" y="84"/>
                  <a:pt x="387" y="81"/>
                </a:cubicBezTo>
                <a:cubicBezTo>
                  <a:pt x="410" y="78"/>
                  <a:pt x="428" y="77"/>
                  <a:pt x="452" y="70"/>
                </a:cubicBezTo>
                <a:cubicBezTo>
                  <a:pt x="476" y="63"/>
                  <a:pt x="514" y="44"/>
                  <a:pt x="531" y="37"/>
                </a:cubicBezTo>
                <a:cubicBezTo>
                  <a:pt x="548" y="30"/>
                  <a:pt x="549" y="7"/>
                  <a:pt x="552" y="27"/>
                </a:cubicBezTo>
                <a:cubicBezTo>
                  <a:pt x="555" y="47"/>
                  <a:pt x="556" y="132"/>
                  <a:pt x="550" y="160"/>
                </a:cubicBezTo>
                <a:cubicBezTo>
                  <a:pt x="544" y="188"/>
                  <a:pt x="527" y="187"/>
                  <a:pt x="518" y="196"/>
                </a:cubicBezTo>
                <a:cubicBezTo>
                  <a:pt x="508" y="206"/>
                  <a:pt x="500" y="210"/>
                  <a:pt x="489" y="216"/>
                </a:cubicBezTo>
                <a:cubicBezTo>
                  <a:pt x="478" y="221"/>
                  <a:pt x="465" y="227"/>
                  <a:pt x="450" y="231"/>
                </a:cubicBezTo>
                <a:cubicBezTo>
                  <a:pt x="434" y="235"/>
                  <a:pt x="414" y="241"/>
                  <a:pt x="393" y="244"/>
                </a:cubicBezTo>
                <a:cubicBezTo>
                  <a:pt x="371" y="246"/>
                  <a:pt x="344" y="249"/>
                  <a:pt x="323" y="251"/>
                </a:cubicBezTo>
                <a:cubicBezTo>
                  <a:pt x="301" y="252"/>
                  <a:pt x="280" y="252"/>
                  <a:pt x="261" y="252"/>
                </a:cubicBezTo>
                <a:cubicBezTo>
                  <a:pt x="241" y="252"/>
                  <a:pt x="222" y="249"/>
                  <a:pt x="205" y="248"/>
                </a:cubicBezTo>
                <a:cubicBezTo>
                  <a:pt x="187" y="246"/>
                  <a:pt x="174" y="245"/>
                  <a:pt x="155" y="241"/>
                </a:cubicBezTo>
                <a:cubicBezTo>
                  <a:pt x="135" y="237"/>
                  <a:pt x="104" y="230"/>
                  <a:pt x="88" y="224"/>
                </a:cubicBezTo>
                <a:cubicBezTo>
                  <a:pt x="71" y="219"/>
                  <a:pt x="62" y="216"/>
                  <a:pt x="51" y="209"/>
                </a:cubicBezTo>
                <a:cubicBezTo>
                  <a:pt x="40" y="202"/>
                  <a:pt x="32" y="189"/>
                  <a:pt x="25" y="181"/>
                </a:cubicBezTo>
                <a:cubicBezTo>
                  <a:pt x="17" y="173"/>
                  <a:pt x="8" y="184"/>
                  <a:pt x="5" y="157"/>
                </a:cubicBezTo>
                <a:cubicBezTo>
                  <a:pt x="2" y="131"/>
                  <a:pt x="0" y="34"/>
                  <a:pt x="5" y="18"/>
                </a:cubicBezTo>
                <a:close/>
              </a:path>
            </a:pathLst>
          </a:custGeom>
          <a:gradFill rotWithShape="1">
            <a:gsLst>
              <a:gs pos="0">
                <a:schemeClr val="hlink"/>
              </a:gs>
              <a:gs pos="100000">
                <a:schemeClr val="bg1"/>
              </a:gs>
            </a:gsLst>
            <a:lin ang="54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lstStyle/>
          <a:p>
            <a:pPr>
              <a:defRPr/>
            </a:pPr>
            <a:endParaRPr lang="en-US" i="0" dirty="0">
              <a:latin typeface="Arial"/>
              <a:cs typeface="Arial"/>
            </a:endParaRPr>
          </a:p>
        </p:txBody>
      </p:sp>
      <p:sp>
        <p:nvSpPr>
          <p:cNvPr id="628747" name="Oval 11"/>
          <p:cNvSpPr>
            <a:spLocks noChangeArrowheads="1"/>
          </p:cNvSpPr>
          <p:nvPr/>
        </p:nvSpPr>
        <p:spPr bwMode="auto">
          <a:xfrm>
            <a:off x="3378200" y="3184525"/>
            <a:ext cx="1042988" cy="150813"/>
          </a:xfrm>
          <a:prstGeom prst="ellipse">
            <a:avLst/>
          </a:prstGeom>
          <a:noFill/>
          <a:ln w="12700" cap="rnd">
            <a:solidFill>
              <a:schemeClr val="tx1"/>
            </a:solidFill>
            <a:prstDash val="sysDot"/>
            <a:round/>
            <a:headEnd/>
            <a:tailEnd/>
          </a:ln>
          <a:effectLst/>
          <a:extLst>
            <a:ext uri="{909E8E84-426E-40dd-AFC4-6F175D3DCCD1}">
              <a14:hiddenFill xmlns="" xmlns:a14="http://schemas.microsoft.com/office/drawing/2010/main">
                <a:gradFill rotWithShape="1">
                  <a:gsLst>
                    <a:gs pos="0">
                      <a:schemeClr val="hlink"/>
                    </a:gs>
                    <a:gs pos="100000">
                      <a:srgbClr val="FFFFFF"/>
                    </a:gs>
                  </a:gsLst>
                  <a:lin ang="5400000" scaled="1"/>
                </a:gra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28748" name="Line 12"/>
          <p:cNvSpPr>
            <a:spLocks noChangeShapeType="1"/>
          </p:cNvSpPr>
          <p:nvPr/>
        </p:nvSpPr>
        <p:spPr bwMode="auto">
          <a:xfrm>
            <a:off x="3381375" y="3160713"/>
            <a:ext cx="0" cy="92075"/>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28749" name="Line 13"/>
          <p:cNvSpPr>
            <a:spLocks noChangeShapeType="1"/>
          </p:cNvSpPr>
          <p:nvPr/>
        </p:nvSpPr>
        <p:spPr bwMode="auto">
          <a:xfrm>
            <a:off x="4425950" y="3133725"/>
            <a:ext cx="0" cy="9366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28750" name="Oval 14"/>
          <p:cNvSpPr>
            <a:spLocks noChangeArrowheads="1"/>
          </p:cNvSpPr>
          <p:nvPr/>
        </p:nvSpPr>
        <p:spPr bwMode="auto">
          <a:xfrm>
            <a:off x="3359150" y="3052763"/>
            <a:ext cx="1047750" cy="174625"/>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nvGrpSpPr>
          <p:cNvPr id="186381" name="Group 15"/>
          <p:cNvGrpSpPr>
            <a:grpSpLocks/>
          </p:cNvGrpSpPr>
          <p:nvPr/>
        </p:nvGrpSpPr>
        <p:grpSpPr bwMode="auto">
          <a:xfrm>
            <a:off x="3625850" y="3090863"/>
            <a:ext cx="517525" cy="101600"/>
            <a:chOff x="2848" y="848"/>
            <a:chExt cx="140" cy="98"/>
          </a:xfrm>
        </p:grpSpPr>
        <p:sp>
          <p:nvSpPr>
            <p:cNvPr id="628752" name="Line 16"/>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28753" name="Line 17"/>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28754" name="Line 18"/>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186382" name="Group 19"/>
          <p:cNvGrpSpPr>
            <a:grpSpLocks/>
          </p:cNvGrpSpPr>
          <p:nvPr/>
        </p:nvGrpSpPr>
        <p:grpSpPr bwMode="auto">
          <a:xfrm flipV="1">
            <a:off x="3625850" y="3090863"/>
            <a:ext cx="517525" cy="101600"/>
            <a:chOff x="2848" y="848"/>
            <a:chExt cx="140" cy="98"/>
          </a:xfrm>
        </p:grpSpPr>
        <p:sp>
          <p:nvSpPr>
            <p:cNvPr id="628756" name="Line 20"/>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28757" name="Line 21"/>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28758" name="Line 22"/>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sp>
        <p:nvSpPr>
          <p:cNvPr id="628759" name="Oval 23"/>
          <p:cNvSpPr>
            <a:spLocks noChangeArrowheads="1"/>
          </p:cNvSpPr>
          <p:nvPr/>
        </p:nvSpPr>
        <p:spPr bwMode="auto">
          <a:xfrm>
            <a:off x="3376613" y="3525838"/>
            <a:ext cx="1047750" cy="174625"/>
          </a:xfrm>
          <a:prstGeom prst="ellipse">
            <a:avLst/>
          </a:prstGeom>
          <a:gradFill rotWithShape="1">
            <a:gsLst>
              <a:gs pos="0">
                <a:srgbClr val="FFFFFF"/>
              </a:gs>
              <a:gs pos="100000">
                <a:schemeClr val="hlink"/>
              </a:gs>
            </a:gsLst>
            <a:lin ang="5400000" scaled="1"/>
          </a:gradFill>
          <a:ln w="31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28760" name="Line 24"/>
          <p:cNvSpPr>
            <a:spLocks noChangeShapeType="1"/>
          </p:cNvSpPr>
          <p:nvPr/>
        </p:nvSpPr>
        <p:spPr bwMode="auto">
          <a:xfrm flipH="1">
            <a:off x="2779713" y="2941638"/>
            <a:ext cx="485775" cy="10969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i="0" dirty="0">
              <a:latin typeface="Arial"/>
              <a:cs typeface="Arial"/>
            </a:endParaRPr>
          </a:p>
        </p:txBody>
      </p:sp>
      <p:sp>
        <p:nvSpPr>
          <p:cNvPr id="628761" name="Line 25"/>
          <p:cNvSpPr>
            <a:spLocks noChangeShapeType="1"/>
          </p:cNvSpPr>
          <p:nvPr/>
        </p:nvSpPr>
        <p:spPr bwMode="auto">
          <a:xfrm flipH="1" flipV="1">
            <a:off x="2543175" y="4029075"/>
            <a:ext cx="247650" cy="95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i="0" dirty="0">
              <a:latin typeface="Arial"/>
              <a:cs typeface="Arial"/>
            </a:endParaRPr>
          </a:p>
        </p:txBody>
      </p:sp>
      <p:sp>
        <p:nvSpPr>
          <p:cNvPr id="628762" name="Line 26"/>
          <p:cNvSpPr>
            <a:spLocks noChangeShapeType="1"/>
          </p:cNvSpPr>
          <p:nvPr/>
        </p:nvSpPr>
        <p:spPr bwMode="auto">
          <a:xfrm flipH="1">
            <a:off x="2905125" y="2932113"/>
            <a:ext cx="3714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i="0" dirty="0">
              <a:latin typeface="Arial"/>
              <a:cs typeface="Arial"/>
            </a:endParaRPr>
          </a:p>
        </p:txBody>
      </p:sp>
      <p:sp>
        <p:nvSpPr>
          <p:cNvPr id="628763" name="Line 27"/>
          <p:cNvSpPr>
            <a:spLocks noChangeShapeType="1"/>
          </p:cNvSpPr>
          <p:nvPr/>
        </p:nvSpPr>
        <p:spPr bwMode="auto">
          <a:xfrm flipH="1">
            <a:off x="6516688" y="2882900"/>
            <a:ext cx="485775" cy="109696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i="0" dirty="0">
              <a:latin typeface="Arial"/>
              <a:cs typeface="Arial"/>
            </a:endParaRPr>
          </a:p>
        </p:txBody>
      </p:sp>
      <p:sp>
        <p:nvSpPr>
          <p:cNvPr id="628764" name="Line 28"/>
          <p:cNvSpPr>
            <a:spLocks noChangeShapeType="1"/>
          </p:cNvSpPr>
          <p:nvPr/>
        </p:nvSpPr>
        <p:spPr bwMode="auto">
          <a:xfrm flipH="1">
            <a:off x="6529388" y="3976688"/>
            <a:ext cx="37306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i="0" dirty="0">
              <a:latin typeface="Arial"/>
              <a:cs typeface="Arial"/>
            </a:endParaRPr>
          </a:p>
        </p:txBody>
      </p:sp>
      <p:sp>
        <p:nvSpPr>
          <p:cNvPr id="628765" name="Line 29"/>
          <p:cNvSpPr>
            <a:spLocks noChangeShapeType="1"/>
          </p:cNvSpPr>
          <p:nvPr/>
        </p:nvSpPr>
        <p:spPr bwMode="auto">
          <a:xfrm flipH="1" flipV="1">
            <a:off x="7002463" y="2882900"/>
            <a:ext cx="26035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i="0" dirty="0">
              <a:latin typeface="Arial"/>
              <a:cs typeface="Arial"/>
            </a:endParaRPr>
          </a:p>
        </p:txBody>
      </p:sp>
      <p:grpSp>
        <p:nvGrpSpPr>
          <p:cNvPr id="186390" name="Group 30"/>
          <p:cNvGrpSpPr>
            <a:grpSpLocks/>
          </p:cNvGrpSpPr>
          <p:nvPr/>
        </p:nvGrpSpPr>
        <p:grpSpPr bwMode="auto">
          <a:xfrm>
            <a:off x="5332413" y="3321050"/>
            <a:ext cx="1001712" cy="290513"/>
            <a:chOff x="3600" y="219"/>
            <a:chExt cx="360" cy="175"/>
          </a:xfrm>
        </p:grpSpPr>
        <p:sp>
          <p:nvSpPr>
            <p:cNvPr id="628767" name="Oval 3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28768" name="Line 32"/>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28769" name="Line 33"/>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28770" name="Rectangle 34"/>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dirty="0">
                <a:latin typeface="Arial"/>
                <a:cs typeface="Arial"/>
              </a:endParaRPr>
            </a:p>
          </p:txBody>
        </p:sp>
        <p:sp>
          <p:nvSpPr>
            <p:cNvPr id="628771" name="Oval 3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nvGrpSpPr>
            <p:cNvPr id="186415" name="Group 36"/>
            <p:cNvGrpSpPr>
              <a:grpSpLocks/>
            </p:cNvGrpSpPr>
            <p:nvPr/>
          </p:nvGrpSpPr>
          <p:grpSpPr bwMode="auto">
            <a:xfrm>
              <a:off x="3686" y="244"/>
              <a:ext cx="177" cy="66"/>
              <a:chOff x="2848" y="848"/>
              <a:chExt cx="140" cy="98"/>
            </a:xfrm>
          </p:grpSpPr>
          <p:sp>
            <p:nvSpPr>
              <p:cNvPr id="628773" name="Line 37"/>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28774" name="Line 3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28775" name="Line 39"/>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nvGrpSpPr>
            <p:cNvPr id="186416" name="Group 40"/>
            <p:cNvGrpSpPr>
              <a:grpSpLocks/>
            </p:cNvGrpSpPr>
            <p:nvPr/>
          </p:nvGrpSpPr>
          <p:grpSpPr bwMode="auto">
            <a:xfrm flipV="1">
              <a:off x="3686" y="243"/>
              <a:ext cx="177" cy="66"/>
              <a:chOff x="2848" y="848"/>
              <a:chExt cx="140" cy="98"/>
            </a:xfrm>
          </p:grpSpPr>
          <p:sp>
            <p:nvSpPr>
              <p:cNvPr id="628777" name="Line 41"/>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28778" name="Line 4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28779" name="Line 43"/>
              <p:cNvSpPr>
                <a:spLocks noChangeShapeType="1"/>
              </p:cNvSpPr>
              <p:nvPr/>
            </p:nvSpPr>
            <p:spPr bwMode="auto">
              <a:xfrm>
                <a:off x="2894" y="850"/>
                <a:ext cx="52" cy="9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pSp>
      </p:grpSp>
      <p:sp>
        <p:nvSpPr>
          <p:cNvPr id="628780" name="Text Box 44"/>
          <p:cNvSpPr txBox="1">
            <a:spLocks noChangeArrowheads="1"/>
          </p:cNvSpPr>
          <p:nvPr/>
        </p:nvSpPr>
        <p:spPr bwMode="auto">
          <a:xfrm>
            <a:off x="3676650" y="2670175"/>
            <a:ext cx="512763"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i="0" dirty="0">
                <a:latin typeface="Arial"/>
                <a:cs typeface="Arial"/>
              </a:rPr>
              <a:t>R1</a:t>
            </a:r>
          </a:p>
        </p:txBody>
      </p:sp>
      <p:sp>
        <p:nvSpPr>
          <p:cNvPr id="628781" name="Text Box 45"/>
          <p:cNvSpPr txBox="1">
            <a:spLocks noChangeArrowheads="1"/>
          </p:cNvSpPr>
          <p:nvPr/>
        </p:nvSpPr>
        <p:spPr bwMode="auto">
          <a:xfrm>
            <a:off x="5673725" y="2927350"/>
            <a:ext cx="512763"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i="0" dirty="0">
                <a:latin typeface="Arial"/>
                <a:cs typeface="Arial"/>
              </a:rPr>
              <a:t>R2</a:t>
            </a:r>
          </a:p>
        </p:txBody>
      </p:sp>
      <p:sp>
        <p:nvSpPr>
          <p:cNvPr id="628782" name="Freeform 46"/>
          <p:cNvSpPr>
            <a:spLocks/>
          </p:cNvSpPr>
          <p:nvPr/>
        </p:nvSpPr>
        <p:spPr bwMode="auto">
          <a:xfrm>
            <a:off x="2960688" y="2767013"/>
            <a:ext cx="4235450" cy="646112"/>
          </a:xfrm>
          <a:custGeom>
            <a:avLst/>
            <a:gdLst>
              <a:gd name="T0" fmla="*/ 0 w 3323"/>
              <a:gd name="T1" fmla="*/ 71 h 585"/>
              <a:gd name="T2" fmla="*/ 346 w 3323"/>
              <a:gd name="T3" fmla="*/ 71 h 585"/>
              <a:gd name="T4" fmla="*/ 133 w 3323"/>
              <a:gd name="T5" fmla="*/ 567 h 585"/>
              <a:gd name="T6" fmla="*/ 2844 w 3323"/>
              <a:gd name="T7" fmla="*/ 585 h 585"/>
              <a:gd name="T8" fmla="*/ 3101 w 3323"/>
              <a:gd name="T9" fmla="*/ 0 h 585"/>
              <a:gd name="T10" fmla="*/ 3323 w 3323"/>
              <a:gd name="T11" fmla="*/ 0 h 585"/>
            </a:gdLst>
            <a:ahLst/>
            <a:cxnLst>
              <a:cxn ang="0">
                <a:pos x="T0" y="T1"/>
              </a:cxn>
              <a:cxn ang="0">
                <a:pos x="T2" y="T3"/>
              </a:cxn>
              <a:cxn ang="0">
                <a:pos x="T4" y="T5"/>
              </a:cxn>
              <a:cxn ang="0">
                <a:pos x="T6" y="T7"/>
              </a:cxn>
              <a:cxn ang="0">
                <a:pos x="T8" y="T9"/>
              </a:cxn>
              <a:cxn ang="0">
                <a:pos x="T10" y="T11"/>
              </a:cxn>
            </a:cxnLst>
            <a:rect l="0" t="0" r="r" b="b"/>
            <a:pathLst>
              <a:path w="3323" h="585">
                <a:moveTo>
                  <a:pt x="0" y="71"/>
                </a:moveTo>
                <a:lnTo>
                  <a:pt x="346" y="71"/>
                </a:lnTo>
                <a:lnTo>
                  <a:pt x="133" y="567"/>
                </a:lnTo>
                <a:lnTo>
                  <a:pt x="2844" y="585"/>
                </a:lnTo>
                <a:lnTo>
                  <a:pt x="3101" y="0"/>
                </a:lnTo>
                <a:lnTo>
                  <a:pt x="3323" y="0"/>
                </a:lnTo>
              </a:path>
            </a:pathLst>
          </a:custGeom>
          <a:noFill/>
          <a:ln w="57150" cap="flat" cmpd="sng">
            <a:solidFill>
              <a:schemeClr val="accent2"/>
            </a:solidFill>
            <a:prstDash val="solid"/>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lstStyle/>
          <a:p>
            <a:pPr>
              <a:defRPr/>
            </a:pPr>
            <a:endParaRPr lang="en-US" i="0" dirty="0">
              <a:latin typeface="Arial"/>
              <a:cs typeface="Arial"/>
            </a:endParaRPr>
          </a:p>
        </p:txBody>
      </p:sp>
      <p:sp>
        <p:nvSpPr>
          <p:cNvPr id="628783" name="Freeform 47"/>
          <p:cNvSpPr>
            <a:spLocks/>
          </p:cNvSpPr>
          <p:nvPr/>
        </p:nvSpPr>
        <p:spPr bwMode="auto">
          <a:xfrm>
            <a:off x="2711450" y="3540125"/>
            <a:ext cx="4078288" cy="557213"/>
          </a:xfrm>
          <a:custGeom>
            <a:avLst/>
            <a:gdLst>
              <a:gd name="T0" fmla="*/ 0 w 3199"/>
              <a:gd name="T1" fmla="*/ 505 h 505"/>
              <a:gd name="T2" fmla="*/ 97 w 3199"/>
              <a:gd name="T3" fmla="*/ 496 h 505"/>
              <a:gd name="T4" fmla="*/ 284 w 3199"/>
              <a:gd name="T5" fmla="*/ 0 h 505"/>
              <a:gd name="T6" fmla="*/ 3048 w 3199"/>
              <a:gd name="T7" fmla="*/ 0 h 505"/>
              <a:gd name="T8" fmla="*/ 2862 w 3199"/>
              <a:gd name="T9" fmla="*/ 461 h 505"/>
              <a:gd name="T10" fmla="*/ 3199 w 3199"/>
              <a:gd name="T11" fmla="*/ 461 h 505"/>
            </a:gdLst>
            <a:ahLst/>
            <a:cxnLst>
              <a:cxn ang="0">
                <a:pos x="T0" y="T1"/>
              </a:cxn>
              <a:cxn ang="0">
                <a:pos x="T2" y="T3"/>
              </a:cxn>
              <a:cxn ang="0">
                <a:pos x="T4" y="T5"/>
              </a:cxn>
              <a:cxn ang="0">
                <a:pos x="T6" y="T7"/>
              </a:cxn>
              <a:cxn ang="0">
                <a:pos x="T8" y="T9"/>
              </a:cxn>
              <a:cxn ang="0">
                <a:pos x="T10" y="T11"/>
              </a:cxn>
            </a:cxnLst>
            <a:rect l="0" t="0" r="r" b="b"/>
            <a:pathLst>
              <a:path w="3199" h="505">
                <a:moveTo>
                  <a:pt x="0" y="505"/>
                </a:moveTo>
                <a:lnTo>
                  <a:pt x="97" y="496"/>
                </a:lnTo>
                <a:lnTo>
                  <a:pt x="284" y="0"/>
                </a:lnTo>
                <a:lnTo>
                  <a:pt x="3048" y="0"/>
                </a:lnTo>
                <a:lnTo>
                  <a:pt x="2862" y="461"/>
                </a:lnTo>
                <a:lnTo>
                  <a:pt x="3199" y="461"/>
                </a:lnTo>
              </a:path>
            </a:pathLst>
          </a:custGeom>
          <a:noFill/>
          <a:ln w="57150" cap="flat" cmpd="sng">
            <a:solidFill>
              <a:srgbClr val="FF0000"/>
            </a:solidFill>
            <a:prstDash val="solid"/>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lstStyle/>
          <a:p>
            <a:pPr>
              <a:defRPr/>
            </a:pPr>
            <a:endParaRPr lang="en-US" i="0" dirty="0">
              <a:latin typeface="Arial"/>
              <a:cs typeface="Arial"/>
            </a:endParaRPr>
          </a:p>
        </p:txBody>
      </p:sp>
      <p:graphicFrame>
        <p:nvGraphicFramePr>
          <p:cNvPr id="186395" name="Object 49"/>
          <p:cNvGraphicFramePr>
            <a:graphicFrameLocks noChangeAspect="1"/>
          </p:cNvGraphicFramePr>
          <p:nvPr/>
        </p:nvGraphicFramePr>
        <p:xfrm>
          <a:off x="2314575" y="2625725"/>
          <a:ext cx="681038" cy="449263"/>
        </p:xfrm>
        <a:graphic>
          <a:graphicData uri="http://schemas.openxmlformats.org/presentationml/2006/ole">
            <mc:AlternateContent xmlns:mc="http://schemas.openxmlformats.org/markup-compatibility/2006">
              <mc:Choice xmlns:v="urn:schemas-microsoft-com:vml" Requires="v">
                <p:oleObj spid="_x0000_s685117" name="Clip" r:id="rId5" imgW="682368" imgH="480541" progId="MS_ClipArt_Gallery.2">
                  <p:embed/>
                </p:oleObj>
              </mc:Choice>
              <mc:Fallback>
                <p:oleObj name="Clip" r:id="rId5" imgW="682368" imgH="480541"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4575" y="2625725"/>
                        <a:ext cx="681038" cy="4492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86396" name="Object 50"/>
          <p:cNvGraphicFramePr>
            <a:graphicFrameLocks noChangeAspect="1"/>
          </p:cNvGraphicFramePr>
          <p:nvPr/>
        </p:nvGraphicFramePr>
        <p:xfrm>
          <a:off x="7164388" y="2595563"/>
          <a:ext cx="681037" cy="449262"/>
        </p:xfrm>
        <a:graphic>
          <a:graphicData uri="http://schemas.openxmlformats.org/presentationml/2006/ole">
            <mc:AlternateContent xmlns:mc="http://schemas.openxmlformats.org/markup-compatibility/2006">
              <mc:Choice xmlns:v="urn:schemas-microsoft-com:vml" Requires="v">
                <p:oleObj spid="_x0000_s685118" name="Clip" r:id="rId7" imgW="682368" imgH="480541" progId="MS_ClipArt_Gallery.2">
                  <p:embed/>
                </p:oleObj>
              </mc:Choice>
              <mc:Fallback>
                <p:oleObj name="Clip" r:id="rId7" imgW="682368" imgH="480541"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4388" y="2595563"/>
                        <a:ext cx="681037" cy="4492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628787" name="Oval 51"/>
          <p:cNvSpPr>
            <a:spLocks noChangeArrowheads="1"/>
          </p:cNvSpPr>
          <p:nvPr/>
        </p:nvSpPr>
        <p:spPr bwMode="auto">
          <a:xfrm>
            <a:off x="3055938" y="2854325"/>
            <a:ext cx="436562" cy="365125"/>
          </a:xfrm>
          <a:prstGeom prst="ellipse">
            <a:avLst/>
          </a:prstGeom>
          <a:solidFill>
            <a:srgbClr val="FFFF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28788" name="Oval 52"/>
          <p:cNvSpPr>
            <a:spLocks noChangeArrowheads="1"/>
          </p:cNvSpPr>
          <p:nvPr/>
        </p:nvSpPr>
        <p:spPr bwMode="auto">
          <a:xfrm>
            <a:off x="2743200" y="3582988"/>
            <a:ext cx="436563" cy="365125"/>
          </a:xfrm>
          <a:prstGeom prst="ellipse">
            <a:avLst/>
          </a:prstGeom>
          <a:solidFill>
            <a:srgbClr val="FFFF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28789" name="Text Box 53"/>
          <p:cNvSpPr txBox="1">
            <a:spLocks noChangeArrowheads="1"/>
          </p:cNvSpPr>
          <p:nvPr/>
        </p:nvSpPr>
        <p:spPr bwMode="auto">
          <a:xfrm>
            <a:off x="4075113" y="3644900"/>
            <a:ext cx="1598612"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i="0" dirty="0">
                <a:latin typeface="Arial"/>
                <a:cs typeface="Arial"/>
              </a:rPr>
              <a:t>1.5 Mbps link</a:t>
            </a:r>
          </a:p>
        </p:txBody>
      </p:sp>
      <p:sp>
        <p:nvSpPr>
          <p:cNvPr id="628790" name="Text Box 54"/>
          <p:cNvSpPr txBox="1">
            <a:spLocks noChangeArrowheads="1"/>
          </p:cNvSpPr>
          <p:nvPr/>
        </p:nvSpPr>
        <p:spPr bwMode="auto">
          <a:xfrm>
            <a:off x="1427163" y="2474913"/>
            <a:ext cx="941387" cy="646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i="0" dirty="0">
                <a:latin typeface="Arial"/>
                <a:cs typeface="Arial"/>
              </a:rPr>
              <a:t>1 Mbps </a:t>
            </a:r>
          </a:p>
          <a:p>
            <a:pPr>
              <a:defRPr/>
            </a:pPr>
            <a:r>
              <a:rPr lang="en-US" i="0" dirty="0">
                <a:latin typeface="Arial"/>
                <a:cs typeface="Arial"/>
              </a:rPr>
              <a:t>phone</a:t>
            </a:r>
          </a:p>
        </p:txBody>
      </p:sp>
      <p:sp>
        <p:nvSpPr>
          <p:cNvPr id="628791" name="Rectangle 55"/>
          <p:cNvSpPr>
            <a:spLocks noChangeArrowheads="1"/>
          </p:cNvSpPr>
          <p:nvPr/>
        </p:nvSpPr>
        <p:spPr bwMode="auto">
          <a:xfrm>
            <a:off x="4006850" y="3471863"/>
            <a:ext cx="193675" cy="136525"/>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28792" name="Rectangle 56"/>
          <p:cNvSpPr>
            <a:spLocks noChangeArrowheads="1"/>
          </p:cNvSpPr>
          <p:nvPr/>
        </p:nvSpPr>
        <p:spPr bwMode="auto">
          <a:xfrm>
            <a:off x="3813175" y="3471863"/>
            <a:ext cx="193675" cy="136525"/>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28793" name="Rectangle 57"/>
          <p:cNvSpPr>
            <a:spLocks noChangeArrowheads="1"/>
          </p:cNvSpPr>
          <p:nvPr/>
        </p:nvSpPr>
        <p:spPr bwMode="auto">
          <a:xfrm>
            <a:off x="4006850" y="3317875"/>
            <a:ext cx="193675" cy="1365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sp>
        <p:nvSpPr>
          <p:cNvPr id="628794" name="Rectangle 58"/>
          <p:cNvSpPr>
            <a:spLocks noChangeArrowheads="1"/>
          </p:cNvSpPr>
          <p:nvPr/>
        </p:nvSpPr>
        <p:spPr bwMode="auto">
          <a:xfrm>
            <a:off x="3813175" y="3317875"/>
            <a:ext cx="193675" cy="1365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i="0" dirty="0">
              <a:latin typeface="Arial"/>
              <a:cs typeface="Arial"/>
            </a:endParaRPr>
          </a:p>
        </p:txBody>
      </p:sp>
      <p:graphicFrame>
        <p:nvGraphicFramePr>
          <p:cNvPr id="186405" name="Object 63"/>
          <p:cNvGraphicFramePr>
            <a:graphicFrameLocks noChangeAspect="1"/>
          </p:cNvGraphicFramePr>
          <p:nvPr/>
        </p:nvGraphicFramePr>
        <p:xfrm>
          <a:off x="6813550" y="3768725"/>
          <a:ext cx="681038" cy="449263"/>
        </p:xfrm>
        <a:graphic>
          <a:graphicData uri="http://schemas.openxmlformats.org/presentationml/2006/ole">
            <mc:AlternateContent xmlns:mc="http://schemas.openxmlformats.org/markup-compatibility/2006">
              <mc:Choice xmlns:v="urn:schemas-microsoft-com:vml" Requires="v">
                <p:oleObj spid="_x0000_s685119" name="Clip" r:id="rId8" imgW="682368" imgH="480541" progId="MS_ClipArt_Gallery.2">
                  <p:embed/>
                </p:oleObj>
              </mc:Choice>
              <mc:Fallback>
                <p:oleObj name="Clip" r:id="rId8" imgW="682368" imgH="480541"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3550" y="3768725"/>
                        <a:ext cx="681038" cy="4492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86406" name="Object 64"/>
          <p:cNvGraphicFramePr>
            <a:graphicFrameLocks noChangeAspect="1"/>
          </p:cNvGraphicFramePr>
          <p:nvPr/>
        </p:nvGraphicFramePr>
        <p:xfrm>
          <a:off x="1995488" y="3789363"/>
          <a:ext cx="681037" cy="449262"/>
        </p:xfrm>
        <a:graphic>
          <a:graphicData uri="http://schemas.openxmlformats.org/presentationml/2006/ole">
            <mc:AlternateContent xmlns:mc="http://schemas.openxmlformats.org/markup-compatibility/2006">
              <mc:Choice xmlns:v="urn:schemas-microsoft-com:vml" Requires="v">
                <p:oleObj spid="_x0000_s685120" name="Clip" r:id="rId9" imgW="682368" imgH="480541" progId="MS_ClipArt_Gallery.2">
                  <p:embed/>
                </p:oleObj>
              </mc:Choice>
              <mc:Fallback>
                <p:oleObj name="Clip" r:id="rId9" imgW="682368" imgH="480541"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5488" y="3789363"/>
                        <a:ext cx="681037" cy="4492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628801" name="Text Box 65"/>
          <p:cNvSpPr txBox="1">
            <a:spLocks noChangeArrowheads="1"/>
          </p:cNvSpPr>
          <p:nvPr/>
        </p:nvSpPr>
        <p:spPr bwMode="auto">
          <a:xfrm>
            <a:off x="1128713" y="3754438"/>
            <a:ext cx="941387" cy="646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i="0" dirty="0">
                <a:latin typeface="Arial"/>
                <a:cs typeface="Arial"/>
              </a:rPr>
              <a:t>1 Mbps </a:t>
            </a:r>
          </a:p>
          <a:p>
            <a:pPr>
              <a:defRPr/>
            </a:pPr>
            <a:r>
              <a:rPr lang="en-US" i="0" dirty="0">
                <a:latin typeface="Arial"/>
                <a:cs typeface="Arial"/>
              </a:rPr>
              <a:t>phone</a:t>
            </a:r>
          </a:p>
        </p:txBody>
      </p:sp>
      <p:sp>
        <p:nvSpPr>
          <p:cNvPr id="62"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75</a:t>
            </a:fld>
            <a:endParaRPr lang="en-US" sz="1200" dirty="0">
              <a:latin typeface="Tahoma" charset="0"/>
            </a:endParaRPr>
          </a:p>
        </p:txBody>
      </p:sp>
      <p:sp>
        <p:nvSpPr>
          <p:cNvPr id="63"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39744945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7" name="Freeform 2"/>
          <p:cNvSpPr>
            <a:spLocks/>
          </p:cNvSpPr>
          <p:nvPr/>
        </p:nvSpPr>
        <p:spPr bwMode="auto">
          <a:xfrm>
            <a:off x="3187700" y="3295650"/>
            <a:ext cx="1798638" cy="1674813"/>
          </a:xfrm>
          <a:custGeom>
            <a:avLst/>
            <a:gdLst>
              <a:gd name="T0" fmla="*/ 332720 w 1292"/>
              <a:gd name="T1" fmla="*/ 9342 h 1255"/>
              <a:gd name="T2" fmla="*/ 48725 w 1292"/>
              <a:gd name="T3" fmla="*/ 209518 h 1255"/>
              <a:gd name="T4" fmla="*/ 40372 w 1292"/>
              <a:gd name="T5" fmla="*/ 697950 h 1255"/>
              <a:gd name="T6" fmla="*/ 73783 w 1292"/>
              <a:gd name="T7" fmla="*/ 1106311 h 1255"/>
              <a:gd name="T8" fmla="*/ 341073 w 1292"/>
              <a:gd name="T9" fmla="*/ 1162360 h 1255"/>
              <a:gd name="T10" fmla="*/ 900711 w 1292"/>
              <a:gd name="T11" fmla="*/ 1506664 h 1255"/>
              <a:gd name="T12" fmla="*/ 1385174 w 1292"/>
              <a:gd name="T13" fmla="*/ 1650792 h 1255"/>
              <a:gd name="T14" fmla="*/ 1669169 w 1292"/>
              <a:gd name="T15" fmla="*/ 1362537 h 1255"/>
              <a:gd name="T16" fmla="*/ 1769403 w 1292"/>
              <a:gd name="T17" fmla="*/ 593858 h 1255"/>
              <a:gd name="T18" fmla="*/ 1677522 w 1292"/>
              <a:gd name="T19" fmla="*/ 281582 h 1255"/>
              <a:gd name="T20" fmla="*/ 1042709 w 1292"/>
              <a:gd name="T21" fmla="*/ 153469 h 1255"/>
              <a:gd name="T22" fmla="*/ 332720 w 1292"/>
              <a:gd name="T23" fmla="*/ 9342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3399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246787" name="Rectangle 3"/>
          <p:cNvSpPr>
            <a:spLocks noGrp="1" noChangeArrowheads="1"/>
          </p:cNvSpPr>
          <p:nvPr>
            <p:ph type="title"/>
          </p:nvPr>
        </p:nvSpPr>
        <p:spPr>
          <a:xfrm>
            <a:off x="385763" y="0"/>
            <a:ext cx="8143875" cy="1143000"/>
          </a:xfrm>
        </p:spPr>
        <p:txBody>
          <a:bodyPr/>
          <a:lstStyle/>
          <a:p>
            <a:pPr>
              <a:defRPr/>
            </a:pPr>
            <a:r>
              <a:rPr lang="en-US" dirty="0"/>
              <a:t>QoS guarantee scenario</a:t>
            </a:r>
          </a:p>
        </p:txBody>
      </p:sp>
      <p:sp>
        <p:nvSpPr>
          <p:cNvPr id="188419" name="Freeform 4"/>
          <p:cNvSpPr>
            <a:spLocks/>
          </p:cNvSpPr>
          <p:nvPr/>
        </p:nvSpPr>
        <p:spPr bwMode="auto">
          <a:xfrm>
            <a:off x="746125" y="2162175"/>
            <a:ext cx="2381250" cy="1922463"/>
          </a:xfrm>
          <a:custGeom>
            <a:avLst/>
            <a:gdLst>
              <a:gd name="T0" fmla="*/ 977379 w 1340"/>
              <a:gd name="T1" fmla="*/ 67795 h 1191"/>
              <a:gd name="T2" fmla="*/ 145718 w 1340"/>
              <a:gd name="T3" fmla="*/ 96850 h 1191"/>
              <a:gd name="T4" fmla="*/ 103069 w 1340"/>
              <a:gd name="T5" fmla="*/ 648892 h 1191"/>
              <a:gd name="T6" fmla="*/ 49757 w 1340"/>
              <a:gd name="T7" fmla="*/ 1162194 h 1191"/>
              <a:gd name="T8" fmla="*/ 199030 w 1340"/>
              <a:gd name="T9" fmla="*/ 1404318 h 1191"/>
              <a:gd name="T10" fmla="*/ 956054 w 1340"/>
              <a:gd name="T11" fmla="*/ 1414003 h 1191"/>
              <a:gd name="T12" fmla="*/ 1137313 w 1340"/>
              <a:gd name="T13" fmla="*/ 1820771 h 1191"/>
              <a:gd name="T14" fmla="*/ 2192882 w 1340"/>
              <a:gd name="T15" fmla="*/ 1772346 h 1191"/>
              <a:gd name="T16" fmla="*/ 2267519 w 1340"/>
              <a:gd name="T17" fmla="*/ 920070 h 1191"/>
              <a:gd name="T18" fmla="*/ 2139571 w 1340"/>
              <a:gd name="T19" fmla="*/ 552042 h 1191"/>
              <a:gd name="T20" fmla="*/ 1350560 w 1340"/>
              <a:gd name="T21" fmla="*/ 464878 h 1191"/>
              <a:gd name="T22" fmla="*/ 977379 w 1340"/>
              <a:gd name="T23" fmla="*/ 67795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99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88420" name="Rectangle 5"/>
          <p:cNvSpPr>
            <a:spLocks noChangeArrowheads="1"/>
          </p:cNvSpPr>
          <p:nvPr/>
        </p:nvSpPr>
        <p:spPr bwMode="auto">
          <a:xfrm>
            <a:off x="1339850" y="4554538"/>
            <a:ext cx="6350" cy="2159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grpSp>
        <p:nvGrpSpPr>
          <p:cNvPr id="188421" name="Group 6"/>
          <p:cNvGrpSpPr>
            <a:grpSpLocks/>
          </p:cNvGrpSpPr>
          <p:nvPr/>
        </p:nvGrpSpPr>
        <p:grpSpPr bwMode="auto">
          <a:xfrm rot="-5400000">
            <a:off x="2376487" y="3482976"/>
            <a:ext cx="98425" cy="298450"/>
            <a:chOff x="3842" y="406"/>
            <a:chExt cx="51" cy="167"/>
          </a:xfrm>
        </p:grpSpPr>
        <p:sp>
          <p:nvSpPr>
            <p:cNvPr id="246791" name="Oval 7"/>
            <p:cNvSpPr>
              <a:spLocks noChangeArrowheads="1"/>
            </p:cNvSpPr>
            <p:nvPr/>
          </p:nvSpPr>
          <p:spPr bwMode="auto">
            <a:xfrm>
              <a:off x="3844" y="404"/>
              <a:ext cx="48" cy="47"/>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792" name="Oval 8"/>
            <p:cNvSpPr>
              <a:spLocks noChangeArrowheads="1"/>
            </p:cNvSpPr>
            <p:nvPr/>
          </p:nvSpPr>
          <p:spPr bwMode="auto">
            <a:xfrm>
              <a:off x="3845" y="466"/>
              <a:ext cx="49" cy="45"/>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793" name="Oval 9"/>
            <p:cNvSpPr>
              <a:spLocks noChangeArrowheads="1"/>
            </p:cNvSpPr>
            <p:nvPr/>
          </p:nvSpPr>
          <p:spPr bwMode="auto">
            <a:xfrm>
              <a:off x="3848" y="526"/>
              <a:ext cx="47" cy="47"/>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sp>
        <p:nvSpPr>
          <p:cNvPr id="246794" name="Line 10"/>
          <p:cNvSpPr>
            <a:spLocks noChangeShapeType="1"/>
          </p:cNvSpPr>
          <p:nvPr/>
        </p:nvSpPr>
        <p:spPr bwMode="auto">
          <a:xfrm>
            <a:off x="2149475" y="3286125"/>
            <a:ext cx="631825" cy="15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795" name="Line 11"/>
          <p:cNvSpPr>
            <a:spLocks noChangeShapeType="1"/>
          </p:cNvSpPr>
          <p:nvPr/>
        </p:nvSpPr>
        <p:spPr bwMode="auto">
          <a:xfrm>
            <a:off x="2152650" y="3281363"/>
            <a:ext cx="3175" cy="115887"/>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796" name="Line 12"/>
          <p:cNvSpPr>
            <a:spLocks noChangeShapeType="1"/>
          </p:cNvSpPr>
          <p:nvPr/>
        </p:nvSpPr>
        <p:spPr bwMode="auto">
          <a:xfrm>
            <a:off x="2784475" y="3279775"/>
            <a:ext cx="3175" cy="10001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797" name="Line 13"/>
          <p:cNvSpPr>
            <a:spLocks noChangeShapeType="1"/>
          </p:cNvSpPr>
          <p:nvPr/>
        </p:nvSpPr>
        <p:spPr bwMode="auto">
          <a:xfrm>
            <a:off x="1377950" y="2620963"/>
            <a:ext cx="757238" cy="331787"/>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798" name="Line 14"/>
          <p:cNvSpPr>
            <a:spLocks noChangeShapeType="1"/>
          </p:cNvSpPr>
          <p:nvPr/>
        </p:nvSpPr>
        <p:spPr bwMode="auto">
          <a:xfrm flipV="1">
            <a:off x="1406525" y="2978150"/>
            <a:ext cx="715963" cy="26193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799" name="Line 15"/>
          <p:cNvSpPr>
            <a:spLocks noChangeShapeType="1"/>
          </p:cNvSpPr>
          <p:nvPr/>
        </p:nvSpPr>
        <p:spPr bwMode="auto">
          <a:xfrm flipV="1">
            <a:off x="2455863" y="3081338"/>
            <a:ext cx="1587" cy="198437"/>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188428" name="Freeform 16"/>
          <p:cNvSpPr>
            <a:spLocks/>
          </p:cNvSpPr>
          <p:nvPr/>
        </p:nvSpPr>
        <p:spPr bwMode="auto">
          <a:xfrm>
            <a:off x="5343525" y="4041775"/>
            <a:ext cx="2974975" cy="2219325"/>
          </a:xfrm>
          <a:custGeom>
            <a:avLst/>
            <a:gdLst>
              <a:gd name="T0" fmla="*/ 37623 w 2135"/>
              <a:gd name="T1" fmla="*/ 870638 h 1662"/>
              <a:gd name="T2" fmla="*/ 146310 w 2135"/>
              <a:gd name="T3" fmla="*/ 101485 h 1662"/>
              <a:gd name="T4" fmla="*/ 915484 w 2135"/>
              <a:gd name="T5" fmla="*/ 261725 h 1662"/>
              <a:gd name="T6" fmla="*/ 1684658 w 2135"/>
              <a:gd name="T7" fmla="*/ 133533 h 1662"/>
              <a:gd name="T8" fmla="*/ 2788255 w 2135"/>
              <a:gd name="T9" fmla="*/ 542146 h 1662"/>
              <a:gd name="T10" fmla="*/ 2804976 w 2135"/>
              <a:gd name="T11" fmla="*/ 1527622 h 1662"/>
              <a:gd name="T12" fmla="*/ 2203014 w 2135"/>
              <a:gd name="T13" fmla="*/ 2136534 h 1662"/>
              <a:gd name="T14" fmla="*/ 1132859 w 2135"/>
              <a:gd name="T15" fmla="*/ 2024366 h 1662"/>
              <a:gd name="T16" fmla="*/ 698109 w 2135"/>
              <a:gd name="T17" fmla="*/ 1695874 h 1662"/>
              <a:gd name="T18" fmla="*/ 254998 w 2135"/>
              <a:gd name="T19" fmla="*/ 1423466 h 1662"/>
              <a:gd name="T20" fmla="*/ 37623 w 2135"/>
              <a:gd name="T21" fmla="*/ 87063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99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246801" name="Line 17"/>
          <p:cNvSpPr>
            <a:spLocks noChangeShapeType="1"/>
          </p:cNvSpPr>
          <p:nvPr/>
        </p:nvSpPr>
        <p:spPr bwMode="auto">
          <a:xfrm>
            <a:off x="6567488" y="4849813"/>
            <a:ext cx="303212" cy="385762"/>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02" name="Line 18"/>
          <p:cNvSpPr>
            <a:spLocks noChangeShapeType="1"/>
          </p:cNvSpPr>
          <p:nvPr/>
        </p:nvSpPr>
        <p:spPr bwMode="auto">
          <a:xfrm flipH="1">
            <a:off x="7362825" y="4846638"/>
            <a:ext cx="279400" cy="392112"/>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03" name="Oval 19"/>
          <p:cNvSpPr>
            <a:spLocks noChangeArrowheads="1"/>
          </p:cNvSpPr>
          <p:nvPr/>
        </p:nvSpPr>
        <p:spPr bwMode="auto">
          <a:xfrm rot="-5400000">
            <a:off x="6157119" y="5330031"/>
            <a:ext cx="63500" cy="65088"/>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04" name="Oval 20"/>
          <p:cNvSpPr>
            <a:spLocks noChangeArrowheads="1"/>
          </p:cNvSpPr>
          <p:nvPr/>
        </p:nvSpPr>
        <p:spPr bwMode="auto">
          <a:xfrm rot="-5400000">
            <a:off x="6242051" y="5327650"/>
            <a:ext cx="63500" cy="66675"/>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05" name="Oval 21"/>
          <p:cNvSpPr>
            <a:spLocks noChangeArrowheads="1"/>
          </p:cNvSpPr>
          <p:nvPr/>
        </p:nvSpPr>
        <p:spPr bwMode="auto">
          <a:xfrm rot="-5400000">
            <a:off x="6319837" y="5332413"/>
            <a:ext cx="61913" cy="65088"/>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06" name="Line 22"/>
          <p:cNvSpPr>
            <a:spLocks noChangeShapeType="1"/>
          </p:cNvSpPr>
          <p:nvPr/>
        </p:nvSpPr>
        <p:spPr bwMode="auto">
          <a:xfrm rot="-5400000">
            <a:off x="6579394" y="5212557"/>
            <a:ext cx="60325" cy="1587"/>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07" name="Line 23"/>
          <p:cNvSpPr>
            <a:spLocks noChangeShapeType="1"/>
          </p:cNvSpPr>
          <p:nvPr/>
        </p:nvSpPr>
        <p:spPr bwMode="auto">
          <a:xfrm rot="5400000" flipH="1">
            <a:off x="5953125" y="5203825"/>
            <a:ext cx="6350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08" name="Line 24"/>
          <p:cNvSpPr>
            <a:spLocks noChangeShapeType="1"/>
          </p:cNvSpPr>
          <p:nvPr/>
        </p:nvSpPr>
        <p:spPr bwMode="auto">
          <a:xfrm rot="16200000" flipV="1">
            <a:off x="6299994" y="4864894"/>
            <a:ext cx="0" cy="627062"/>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09" name="Line 25"/>
          <p:cNvSpPr>
            <a:spLocks noChangeShapeType="1"/>
          </p:cNvSpPr>
          <p:nvPr/>
        </p:nvSpPr>
        <p:spPr bwMode="auto">
          <a:xfrm>
            <a:off x="6297613" y="4975225"/>
            <a:ext cx="0" cy="2286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10" name="Line 26"/>
          <p:cNvSpPr>
            <a:spLocks noChangeShapeType="1"/>
          </p:cNvSpPr>
          <p:nvPr/>
        </p:nvSpPr>
        <p:spPr bwMode="auto">
          <a:xfrm rot="5400000" flipH="1">
            <a:off x="7555706" y="5125244"/>
            <a:ext cx="611188"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11" name="Line 27"/>
          <p:cNvSpPr>
            <a:spLocks noChangeShapeType="1"/>
          </p:cNvSpPr>
          <p:nvPr/>
        </p:nvSpPr>
        <p:spPr bwMode="auto">
          <a:xfrm rot="-5400000">
            <a:off x="7909719" y="5377656"/>
            <a:ext cx="0" cy="1031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12" name="Line 28"/>
          <p:cNvSpPr>
            <a:spLocks noChangeShapeType="1"/>
          </p:cNvSpPr>
          <p:nvPr/>
        </p:nvSpPr>
        <p:spPr bwMode="auto">
          <a:xfrm rot="-5400000">
            <a:off x="7899400" y="4908550"/>
            <a:ext cx="0" cy="889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nvGrpSpPr>
          <p:cNvPr id="188441" name="Group 29"/>
          <p:cNvGrpSpPr>
            <a:grpSpLocks/>
          </p:cNvGrpSpPr>
          <p:nvPr/>
        </p:nvGrpSpPr>
        <p:grpSpPr bwMode="auto">
          <a:xfrm>
            <a:off x="7472363" y="4606925"/>
            <a:ext cx="501650" cy="234950"/>
            <a:chOff x="3600" y="219"/>
            <a:chExt cx="360" cy="175"/>
          </a:xfrm>
        </p:grpSpPr>
        <p:sp>
          <p:nvSpPr>
            <p:cNvPr id="246814" name="Oval 30"/>
            <p:cNvSpPr>
              <a:spLocks noChangeArrowheads="1"/>
            </p:cNvSpPr>
            <p:nvPr/>
          </p:nvSpPr>
          <p:spPr bwMode="auto">
            <a:xfrm>
              <a:off x="3603" y="297"/>
              <a:ext cx="357" cy="97"/>
            </a:xfrm>
            <a:prstGeom prst="ellipse">
              <a:avLst/>
            </a:prstGeom>
            <a:solidFill>
              <a:schemeClr val="fo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15" name="Line 31"/>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16" name="Line 32"/>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17" name="Rectangle 33"/>
            <p:cNvSpPr>
              <a:spLocks noChangeArrowheads="1"/>
            </p:cNvSpPr>
            <p:nvPr/>
          </p:nvSpPr>
          <p:spPr bwMode="auto">
            <a:xfrm>
              <a:off x="3603" y="289"/>
              <a:ext cx="352" cy="59"/>
            </a:xfrm>
            <a:prstGeom prst="rect">
              <a:avLst/>
            </a:prstGeom>
            <a:solidFill>
              <a:schemeClr val="fo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endParaRPr>
            </a:p>
          </p:txBody>
        </p:sp>
        <p:sp>
          <p:nvSpPr>
            <p:cNvPr id="246818" name="Oval 34"/>
            <p:cNvSpPr>
              <a:spLocks noChangeArrowheads="1"/>
            </p:cNvSpPr>
            <p:nvPr/>
          </p:nvSpPr>
          <p:spPr bwMode="auto">
            <a:xfrm>
              <a:off x="3600" y="219"/>
              <a:ext cx="357" cy="114"/>
            </a:xfrm>
            <a:prstGeom prst="ellipse">
              <a:avLst/>
            </a:prstGeom>
            <a:solidFill>
              <a:schemeClr val="fo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nvGrpSpPr>
            <p:cNvPr id="188771" name="Group 35"/>
            <p:cNvGrpSpPr>
              <a:grpSpLocks/>
            </p:cNvGrpSpPr>
            <p:nvPr/>
          </p:nvGrpSpPr>
          <p:grpSpPr bwMode="auto">
            <a:xfrm>
              <a:off x="3686" y="244"/>
              <a:ext cx="177" cy="66"/>
              <a:chOff x="2848" y="848"/>
              <a:chExt cx="140" cy="98"/>
            </a:xfrm>
          </p:grpSpPr>
          <p:sp>
            <p:nvSpPr>
              <p:cNvPr id="246820" name="Line 36"/>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21" name="Line 37"/>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22" name="Line 38"/>
              <p:cNvSpPr>
                <a:spLocks noChangeShapeType="1"/>
              </p:cNvSpPr>
              <p:nvPr/>
            </p:nvSpPr>
            <p:spPr bwMode="auto">
              <a:xfrm>
                <a:off x="2894" y="850"/>
                <a:ext cx="52" cy="9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grpSp>
          <p:nvGrpSpPr>
            <p:cNvPr id="188772" name="Group 39"/>
            <p:cNvGrpSpPr>
              <a:grpSpLocks/>
            </p:cNvGrpSpPr>
            <p:nvPr/>
          </p:nvGrpSpPr>
          <p:grpSpPr bwMode="auto">
            <a:xfrm flipV="1">
              <a:off x="3686" y="243"/>
              <a:ext cx="177" cy="66"/>
              <a:chOff x="2848" y="848"/>
              <a:chExt cx="140" cy="98"/>
            </a:xfrm>
          </p:grpSpPr>
          <p:sp>
            <p:nvSpPr>
              <p:cNvPr id="246824" name="Line 40"/>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25" name="Line 41"/>
              <p:cNvSpPr>
                <a:spLocks noChangeShapeType="1"/>
              </p:cNvSpPr>
              <p:nvPr/>
            </p:nvSpPr>
            <p:spPr bwMode="auto">
              <a:xfrm>
                <a:off x="2944" y="948"/>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26" name="Line 42"/>
              <p:cNvSpPr>
                <a:spLocks noChangeShapeType="1"/>
              </p:cNvSpPr>
              <p:nvPr/>
            </p:nvSpPr>
            <p:spPr bwMode="auto">
              <a:xfrm>
                <a:off x="2894" y="850"/>
                <a:ext cx="52" cy="9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grpSp>
      <p:sp>
        <p:nvSpPr>
          <p:cNvPr id="246827" name="Line 43"/>
          <p:cNvSpPr>
            <a:spLocks noChangeShapeType="1"/>
          </p:cNvSpPr>
          <p:nvPr/>
        </p:nvSpPr>
        <p:spPr bwMode="auto">
          <a:xfrm flipV="1">
            <a:off x="6548438" y="4730750"/>
            <a:ext cx="931862" cy="7143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28" name="Line 44"/>
          <p:cNvSpPr>
            <a:spLocks noChangeShapeType="1"/>
          </p:cNvSpPr>
          <p:nvPr/>
        </p:nvSpPr>
        <p:spPr bwMode="auto">
          <a:xfrm rot="-5400000">
            <a:off x="7446169" y="5584032"/>
            <a:ext cx="60325" cy="1587"/>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29" name="Line 45"/>
          <p:cNvSpPr>
            <a:spLocks noChangeShapeType="1"/>
          </p:cNvSpPr>
          <p:nvPr/>
        </p:nvSpPr>
        <p:spPr bwMode="auto">
          <a:xfrm rot="5400000" flipH="1">
            <a:off x="6819900" y="5575300"/>
            <a:ext cx="6350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30" name="Line 46"/>
          <p:cNvSpPr>
            <a:spLocks noChangeShapeType="1"/>
          </p:cNvSpPr>
          <p:nvPr/>
        </p:nvSpPr>
        <p:spPr bwMode="auto">
          <a:xfrm rot="16200000" flipV="1">
            <a:off x="7166769" y="5236369"/>
            <a:ext cx="0" cy="627062"/>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31" name="Line 47"/>
          <p:cNvSpPr>
            <a:spLocks noChangeShapeType="1"/>
          </p:cNvSpPr>
          <p:nvPr/>
        </p:nvSpPr>
        <p:spPr bwMode="auto">
          <a:xfrm>
            <a:off x="7164388" y="5346700"/>
            <a:ext cx="0" cy="22860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32" name="Line 48"/>
          <p:cNvSpPr>
            <a:spLocks noChangeShapeType="1"/>
          </p:cNvSpPr>
          <p:nvPr/>
        </p:nvSpPr>
        <p:spPr bwMode="auto">
          <a:xfrm>
            <a:off x="3836988" y="3576638"/>
            <a:ext cx="485775" cy="207962"/>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33" name="Line 49"/>
          <p:cNvSpPr>
            <a:spLocks noChangeShapeType="1"/>
          </p:cNvSpPr>
          <p:nvPr/>
        </p:nvSpPr>
        <p:spPr bwMode="auto">
          <a:xfrm flipH="1">
            <a:off x="4356100" y="3913188"/>
            <a:ext cx="241300" cy="681037"/>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34" name="Line 50"/>
          <p:cNvSpPr>
            <a:spLocks noChangeShapeType="1"/>
          </p:cNvSpPr>
          <p:nvPr/>
        </p:nvSpPr>
        <p:spPr bwMode="auto">
          <a:xfrm>
            <a:off x="3586163" y="3689350"/>
            <a:ext cx="0" cy="43180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35" name="Line 51"/>
          <p:cNvSpPr>
            <a:spLocks noChangeShapeType="1"/>
          </p:cNvSpPr>
          <p:nvPr/>
        </p:nvSpPr>
        <p:spPr bwMode="auto">
          <a:xfrm>
            <a:off x="3611563" y="4337050"/>
            <a:ext cx="534987" cy="36830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36" name="Line 52"/>
          <p:cNvSpPr>
            <a:spLocks noChangeShapeType="1"/>
          </p:cNvSpPr>
          <p:nvPr/>
        </p:nvSpPr>
        <p:spPr bwMode="auto">
          <a:xfrm>
            <a:off x="4795838" y="4754563"/>
            <a:ext cx="1295400" cy="17462"/>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37" name="Line 53"/>
          <p:cNvSpPr>
            <a:spLocks noChangeShapeType="1"/>
          </p:cNvSpPr>
          <p:nvPr/>
        </p:nvSpPr>
        <p:spPr bwMode="auto">
          <a:xfrm flipH="1">
            <a:off x="3844925" y="3881438"/>
            <a:ext cx="560388" cy="384175"/>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38" name="Line 54"/>
          <p:cNvSpPr>
            <a:spLocks noChangeShapeType="1"/>
          </p:cNvSpPr>
          <p:nvPr/>
        </p:nvSpPr>
        <p:spPr bwMode="auto">
          <a:xfrm flipH="1">
            <a:off x="3854450" y="3321050"/>
            <a:ext cx="350838" cy="2555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39" name="Line 55"/>
          <p:cNvSpPr>
            <a:spLocks noChangeShapeType="1"/>
          </p:cNvSpPr>
          <p:nvPr/>
        </p:nvSpPr>
        <p:spPr bwMode="auto">
          <a:xfrm flipH="1">
            <a:off x="4572000" y="3497263"/>
            <a:ext cx="201613" cy="176212"/>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40" name="Line 56"/>
          <p:cNvSpPr>
            <a:spLocks noChangeShapeType="1"/>
          </p:cNvSpPr>
          <p:nvPr/>
        </p:nvSpPr>
        <p:spPr bwMode="auto">
          <a:xfrm>
            <a:off x="2720975" y="2981325"/>
            <a:ext cx="601663" cy="563563"/>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41" name="Rectangle 57"/>
          <p:cNvSpPr>
            <a:spLocks noGrp="1" noChangeArrowheads="1"/>
          </p:cNvSpPr>
          <p:nvPr>
            <p:ph type="body" sz="half" idx="1"/>
          </p:nvPr>
        </p:nvSpPr>
        <p:spPr>
          <a:xfrm>
            <a:off x="3616325" y="1262063"/>
            <a:ext cx="5219700" cy="1828800"/>
          </a:xfrm>
        </p:spPr>
        <p:txBody>
          <a:bodyPr/>
          <a:lstStyle/>
          <a:p>
            <a:pPr>
              <a:defRPr/>
            </a:pPr>
            <a:r>
              <a:rPr lang="en-US" i="1" dirty="0">
                <a:solidFill>
                  <a:srgbClr val="CC0000"/>
                </a:solidFill>
              </a:rPr>
              <a:t>resource reservation</a:t>
            </a:r>
          </a:p>
          <a:p>
            <a:pPr lvl="1">
              <a:defRPr/>
            </a:pPr>
            <a:r>
              <a:rPr lang="en-US" dirty="0"/>
              <a:t>call setup, signaling (RSVP)</a:t>
            </a:r>
          </a:p>
          <a:p>
            <a:pPr lvl="1">
              <a:defRPr/>
            </a:pPr>
            <a:r>
              <a:rPr lang="en-US" dirty="0"/>
              <a:t>traffic, QoS declaration</a:t>
            </a:r>
          </a:p>
          <a:p>
            <a:pPr lvl="1">
              <a:defRPr/>
            </a:pPr>
            <a:r>
              <a:rPr lang="en-US" dirty="0"/>
              <a:t>per-element admission control</a:t>
            </a:r>
            <a:endParaRPr lang="en-US" dirty="0">
              <a:solidFill>
                <a:srgbClr val="FF0000"/>
              </a:solidFill>
            </a:endParaRPr>
          </a:p>
        </p:txBody>
      </p:sp>
      <p:grpSp>
        <p:nvGrpSpPr>
          <p:cNvPr id="188457" name="Group 58"/>
          <p:cNvGrpSpPr>
            <a:grpSpLocks/>
          </p:cNvGrpSpPr>
          <p:nvPr/>
        </p:nvGrpSpPr>
        <p:grpSpPr bwMode="auto">
          <a:xfrm>
            <a:off x="2117725" y="2820988"/>
            <a:ext cx="639763" cy="282575"/>
            <a:chOff x="1070" y="3199"/>
            <a:chExt cx="403" cy="178"/>
          </a:xfrm>
        </p:grpSpPr>
        <p:sp>
          <p:nvSpPr>
            <p:cNvPr id="246843" name="Oval 59"/>
            <p:cNvSpPr>
              <a:spLocks noChangeArrowheads="1"/>
            </p:cNvSpPr>
            <p:nvPr/>
          </p:nvSpPr>
          <p:spPr bwMode="auto">
            <a:xfrm>
              <a:off x="1073" y="3278"/>
              <a:ext cx="400" cy="99"/>
            </a:xfrm>
            <a:prstGeom prst="ellipse">
              <a:avLst/>
            </a:prstGeom>
            <a:solidFill>
              <a:srgbClr val="FF0000"/>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44" name="Line 60"/>
            <p:cNvSpPr>
              <a:spLocks noChangeShapeType="1"/>
            </p:cNvSpPr>
            <p:nvPr/>
          </p:nvSpPr>
          <p:spPr bwMode="auto">
            <a:xfrm>
              <a:off x="1073" y="3270"/>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45" name="Line 61"/>
            <p:cNvSpPr>
              <a:spLocks noChangeShapeType="1"/>
            </p:cNvSpPr>
            <p:nvPr/>
          </p:nvSpPr>
          <p:spPr bwMode="auto">
            <a:xfrm>
              <a:off x="1473" y="3270"/>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46" name="Rectangle 62"/>
            <p:cNvSpPr>
              <a:spLocks noChangeArrowheads="1"/>
            </p:cNvSpPr>
            <p:nvPr/>
          </p:nvSpPr>
          <p:spPr bwMode="auto">
            <a:xfrm>
              <a:off x="1073" y="3270"/>
              <a:ext cx="397" cy="60"/>
            </a:xfrm>
            <a:prstGeom prst="rect">
              <a:avLst/>
            </a:prstGeom>
            <a:solidFill>
              <a:srgbClr val="FF0000"/>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endParaRPr>
            </a:p>
          </p:txBody>
        </p:sp>
        <p:sp>
          <p:nvSpPr>
            <p:cNvPr id="246847" name="Oval 63"/>
            <p:cNvSpPr>
              <a:spLocks noChangeArrowheads="1"/>
            </p:cNvSpPr>
            <p:nvPr/>
          </p:nvSpPr>
          <p:spPr bwMode="auto">
            <a:xfrm>
              <a:off x="1070" y="3199"/>
              <a:ext cx="400" cy="115"/>
            </a:xfrm>
            <a:prstGeom prst="ellipse">
              <a:avLst/>
            </a:prstGeom>
            <a:solidFill>
              <a:srgbClr val="FF0000"/>
            </a:solidFill>
            <a:ln w="1270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nvGrpSpPr>
            <p:cNvPr id="188758" name="Group 64"/>
            <p:cNvGrpSpPr>
              <a:grpSpLocks/>
            </p:cNvGrpSpPr>
            <p:nvPr/>
          </p:nvGrpSpPr>
          <p:grpSpPr bwMode="auto">
            <a:xfrm>
              <a:off x="1166" y="3224"/>
              <a:ext cx="198" cy="68"/>
              <a:chOff x="2848" y="848"/>
              <a:chExt cx="140" cy="98"/>
            </a:xfrm>
          </p:grpSpPr>
          <p:sp>
            <p:nvSpPr>
              <p:cNvPr id="246849" name="Line 65"/>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50" name="Line 6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51" name="Line 67"/>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grpSp>
          <p:nvGrpSpPr>
            <p:cNvPr id="188759" name="Group 68"/>
            <p:cNvGrpSpPr>
              <a:grpSpLocks/>
            </p:cNvGrpSpPr>
            <p:nvPr/>
          </p:nvGrpSpPr>
          <p:grpSpPr bwMode="auto">
            <a:xfrm flipV="1">
              <a:off x="1166" y="3223"/>
              <a:ext cx="198" cy="68"/>
              <a:chOff x="2848" y="848"/>
              <a:chExt cx="140" cy="98"/>
            </a:xfrm>
          </p:grpSpPr>
          <p:sp>
            <p:nvSpPr>
              <p:cNvPr id="246853" name="Line 69"/>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54" name="Line 7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55" name="Line 71"/>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grpSp>
      <p:grpSp>
        <p:nvGrpSpPr>
          <p:cNvPr id="188458" name="Group 72"/>
          <p:cNvGrpSpPr>
            <a:grpSpLocks/>
          </p:cNvGrpSpPr>
          <p:nvPr/>
        </p:nvGrpSpPr>
        <p:grpSpPr bwMode="auto">
          <a:xfrm>
            <a:off x="3251200" y="3402013"/>
            <a:ext cx="639763" cy="282575"/>
            <a:chOff x="1070" y="3199"/>
            <a:chExt cx="403" cy="178"/>
          </a:xfrm>
        </p:grpSpPr>
        <p:sp>
          <p:nvSpPr>
            <p:cNvPr id="246857" name="Oval 73"/>
            <p:cNvSpPr>
              <a:spLocks noChangeArrowheads="1"/>
            </p:cNvSpPr>
            <p:nvPr/>
          </p:nvSpPr>
          <p:spPr bwMode="auto">
            <a:xfrm>
              <a:off x="1073" y="3278"/>
              <a:ext cx="400" cy="99"/>
            </a:xfrm>
            <a:prstGeom prst="ellipse">
              <a:avLst/>
            </a:prstGeom>
            <a:solidFill>
              <a:srgbClr val="FF0000"/>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58" name="Line 74"/>
            <p:cNvSpPr>
              <a:spLocks noChangeShapeType="1"/>
            </p:cNvSpPr>
            <p:nvPr/>
          </p:nvSpPr>
          <p:spPr bwMode="auto">
            <a:xfrm>
              <a:off x="1073" y="3270"/>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59" name="Line 75"/>
            <p:cNvSpPr>
              <a:spLocks noChangeShapeType="1"/>
            </p:cNvSpPr>
            <p:nvPr/>
          </p:nvSpPr>
          <p:spPr bwMode="auto">
            <a:xfrm>
              <a:off x="1473" y="3270"/>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60" name="Rectangle 76"/>
            <p:cNvSpPr>
              <a:spLocks noChangeArrowheads="1"/>
            </p:cNvSpPr>
            <p:nvPr/>
          </p:nvSpPr>
          <p:spPr bwMode="auto">
            <a:xfrm>
              <a:off x="1073" y="3270"/>
              <a:ext cx="397" cy="60"/>
            </a:xfrm>
            <a:prstGeom prst="rect">
              <a:avLst/>
            </a:prstGeom>
            <a:solidFill>
              <a:srgbClr val="FF0000"/>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endParaRPr>
            </a:p>
          </p:txBody>
        </p:sp>
        <p:sp>
          <p:nvSpPr>
            <p:cNvPr id="246861" name="Oval 77"/>
            <p:cNvSpPr>
              <a:spLocks noChangeArrowheads="1"/>
            </p:cNvSpPr>
            <p:nvPr/>
          </p:nvSpPr>
          <p:spPr bwMode="auto">
            <a:xfrm>
              <a:off x="1070" y="3199"/>
              <a:ext cx="400" cy="115"/>
            </a:xfrm>
            <a:prstGeom prst="ellipse">
              <a:avLst/>
            </a:prstGeom>
            <a:solidFill>
              <a:srgbClr val="FF0000"/>
            </a:solidFill>
            <a:ln w="1270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nvGrpSpPr>
            <p:cNvPr id="188745" name="Group 78"/>
            <p:cNvGrpSpPr>
              <a:grpSpLocks/>
            </p:cNvGrpSpPr>
            <p:nvPr/>
          </p:nvGrpSpPr>
          <p:grpSpPr bwMode="auto">
            <a:xfrm>
              <a:off x="1166" y="3224"/>
              <a:ext cx="198" cy="68"/>
              <a:chOff x="2848" y="848"/>
              <a:chExt cx="140" cy="98"/>
            </a:xfrm>
          </p:grpSpPr>
          <p:sp>
            <p:nvSpPr>
              <p:cNvPr id="246863" name="Line 79"/>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64" name="Line 8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65" name="Line 81"/>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grpSp>
          <p:nvGrpSpPr>
            <p:cNvPr id="188746" name="Group 82"/>
            <p:cNvGrpSpPr>
              <a:grpSpLocks/>
            </p:cNvGrpSpPr>
            <p:nvPr/>
          </p:nvGrpSpPr>
          <p:grpSpPr bwMode="auto">
            <a:xfrm flipV="1">
              <a:off x="1166" y="3223"/>
              <a:ext cx="198" cy="68"/>
              <a:chOff x="2848" y="848"/>
              <a:chExt cx="140" cy="98"/>
            </a:xfrm>
          </p:grpSpPr>
          <p:sp>
            <p:nvSpPr>
              <p:cNvPr id="246867" name="Line 83"/>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68" name="Line 8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69" name="Line 85"/>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grpSp>
      <p:grpSp>
        <p:nvGrpSpPr>
          <p:cNvPr id="188459" name="Group 86"/>
          <p:cNvGrpSpPr>
            <a:grpSpLocks/>
          </p:cNvGrpSpPr>
          <p:nvPr/>
        </p:nvGrpSpPr>
        <p:grpSpPr bwMode="auto">
          <a:xfrm>
            <a:off x="3270250" y="4116388"/>
            <a:ext cx="639763" cy="282575"/>
            <a:chOff x="1070" y="3199"/>
            <a:chExt cx="403" cy="178"/>
          </a:xfrm>
        </p:grpSpPr>
        <p:sp>
          <p:nvSpPr>
            <p:cNvPr id="246871" name="Oval 87"/>
            <p:cNvSpPr>
              <a:spLocks noChangeArrowheads="1"/>
            </p:cNvSpPr>
            <p:nvPr/>
          </p:nvSpPr>
          <p:spPr bwMode="auto">
            <a:xfrm>
              <a:off x="1073" y="3278"/>
              <a:ext cx="400" cy="99"/>
            </a:xfrm>
            <a:prstGeom prst="ellipse">
              <a:avLst/>
            </a:prstGeom>
            <a:solidFill>
              <a:srgbClr val="FF0000"/>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72" name="Line 88"/>
            <p:cNvSpPr>
              <a:spLocks noChangeShapeType="1"/>
            </p:cNvSpPr>
            <p:nvPr/>
          </p:nvSpPr>
          <p:spPr bwMode="auto">
            <a:xfrm>
              <a:off x="1073" y="3270"/>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73" name="Line 89"/>
            <p:cNvSpPr>
              <a:spLocks noChangeShapeType="1"/>
            </p:cNvSpPr>
            <p:nvPr/>
          </p:nvSpPr>
          <p:spPr bwMode="auto">
            <a:xfrm>
              <a:off x="1473" y="3270"/>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74" name="Rectangle 90"/>
            <p:cNvSpPr>
              <a:spLocks noChangeArrowheads="1"/>
            </p:cNvSpPr>
            <p:nvPr/>
          </p:nvSpPr>
          <p:spPr bwMode="auto">
            <a:xfrm>
              <a:off x="1073" y="3270"/>
              <a:ext cx="397" cy="60"/>
            </a:xfrm>
            <a:prstGeom prst="rect">
              <a:avLst/>
            </a:prstGeom>
            <a:solidFill>
              <a:srgbClr val="FF0000"/>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endParaRPr>
            </a:p>
          </p:txBody>
        </p:sp>
        <p:sp>
          <p:nvSpPr>
            <p:cNvPr id="246875" name="Oval 91"/>
            <p:cNvSpPr>
              <a:spLocks noChangeArrowheads="1"/>
            </p:cNvSpPr>
            <p:nvPr/>
          </p:nvSpPr>
          <p:spPr bwMode="auto">
            <a:xfrm>
              <a:off x="1070" y="3199"/>
              <a:ext cx="400" cy="115"/>
            </a:xfrm>
            <a:prstGeom prst="ellipse">
              <a:avLst/>
            </a:prstGeom>
            <a:solidFill>
              <a:srgbClr val="FF0000"/>
            </a:solidFill>
            <a:ln w="1270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nvGrpSpPr>
            <p:cNvPr id="188732" name="Group 92"/>
            <p:cNvGrpSpPr>
              <a:grpSpLocks/>
            </p:cNvGrpSpPr>
            <p:nvPr/>
          </p:nvGrpSpPr>
          <p:grpSpPr bwMode="auto">
            <a:xfrm>
              <a:off x="1166" y="3224"/>
              <a:ext cx="198" cy="68"/>
              <a:chOff x="2848" y="848"/>
              <a:chExt cx="140" cy="98"/>
            </a:xfrm>
          </p:grpSpPr>
          <p:sp>
            <p:nvSpPr>
              <p:cNvPr id="246877" name="Line 93"/>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78" name="Line 9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79" name="Line 95"/>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grpSp>
          <p:nvGrpSpPr>
            <p:cNvPr id="188733" name="Group 96"/>
            <p:cNvGrpSpPr>
              <a:grpSpLocks/>
            </p:cNvGrpSpPr>
            <p:nvPr/>
          </p:nvGrpSpPr>
          <p:grpSpPr bwMode="auto">
            <a:xfrm flipV="1">
              <a:off x="1166" y="3223"/>
              <a:ext cx="198" cy="68"/>
              <a:chOff x="2848" y="848"/>
              <a:chExt cx="140" cy="98"/>
            </a:xfrm>
          </p:grpSpPr>
          <p:sp>
            <p:nvSpPr>
              <p:cNvPr id="246881" name="Line 97"/>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82" name="Line 9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83" name="Line 99"/>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grpSp>
      <p:grpSp>
        <p:nvGrpSpPr>
          <p:cNvPr id="188460" name="Group 100"/>
          <p:cNvGrpSpPr>
            <a:grpSpLocks/>
          </p:cNvGrpSpPr>
          <p:nvPr/>
        </p:nvGrpSpPr>
        <p:grpSpPr bwMode="auto">
          <a:xfrm>
            <a:off x="4117975" y="4592638"/>
            <a:ext cx="639763" cy="282575"/>
            <a:chOff x="1070" y="3199"/>
            <a:chExt cx="403" cy="178"/>
          </a:xfrm>
        </p:grpSpPr>
        <p:sp>
          <p:nvSpPr>
            <p:cNvPr id="246885" name="Oval 101"/>
            <p:cNvSpPr>
              <a:spLocks noChangeArrowheads="1"/>
            </p:cNvSpPr>
            <p:nvPr/>
          </p:nvSpPr>
          <p:spPr bwMode="auto">
            <a:xfrm>
              <a:off x="1073" y="3278"/>
              <a:ext cx="400" cy="99"/>
            </a:xfrm>
            <a:prstGeom prst="ellipse">
              <a:avLst/>
            </a:prstGeom>
            <a:solidFill>
              <a:srgbClr val="FF0000"/>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86" name="Line 102"/>
            <p:cNvSpPr>
              <a:spLocks noChangeShapeType="1"/>
            </p:cNvSpPr>
            <p:nvPr/>
          </p:nvSpPr>
          <p:spPr bwMode="auto">
            <a:xfrm>
              <a:off x="1073" y="3270"/>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87" name="Line 103"/>
            <p:cNvSpPr>
              <a:spLocks noChangeShapeType="1"/>
            </p:cNvSpPr>
            <p:nvPr/>
          </p:nvSpPr>
          <p:spPr bwMode="auto">
            <a:xfrm>
              <a:off x="1473" y="3270"/>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88" name="Rectangle 104"/>
            <p:cNvSpPr>
              <a:spLocks noChangeArrowheads="1"/>
            </p:cNvSpPr>
            <p:nvPr/>
          </p:nvSpPr>
          <p:spPr bwMode="auto">
            <a:xfrm>
              <a:off x="1073" y="3270"/>
              <a:ext cx="397" cy="60"/>
            </a:xfrm>
            <a:prstGeom prst="rect">
              <a:avLst/>
            </a:prstGeom>
            <a:solidFill>
              <a:srgbClr val="FF0000"/>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endParaRPr>
            </a:p>
          </p:txBody>
        </p:sp>
        <p:sp>
          <p:nvSpPr>
            <p:cNvPr id="246889" name="Oval 105"/>
            <p:cNvSpPr>
              <a:spLocks noChangeArrowheads="1"/>
            </p:cNvSpPr>
            <p:nvPr/>
          </p:nvSpPr>
          <p:spPr bwMode="auto">
            <a:xfrm>
              <a:off x="1070" y="3199"/>
              <a:ext cx="400" cy="115"/>
            </a:xfrm>
            <a:prstGeom prst="ellipse">
              <a:avLst/>
            </a:prstGeom>
            <a:solidFill>
              <a:srgbClr val="FF0000"/>
            </a:solidFill>
            <a:ln w="1270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nvGrpSpPr>
            <p:cNvPr id="188719" name="Group 106"/>
            <p:cNvGrpSpPr>
              <a:grpSpLocks/>
            </p:cNvGrpSpPr>
            <p:nvPr/>
          </p:nvGrpSpPr>
          <p:grpSpPr bwMode="auto">
            <a:xfrm>
              <a:off x="1166" y="3224"/>
              <a:ext cx="198" cy="68"/>
              <a:chOff x="2848" y="848"/>
              <a:chExt cx="140" cy="98"/>
            </a:xfrm>
          </p:grpSpPr>
          <p:sp>
            <p:nvSpPr>
              <p:cNvPr id="246891" name="Line 107"/>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92" name="Line 10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93" name="Line 109"/>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grpSp>
          <p:nvGrpSpPr>
            <p:cNvPr id="188720" name="Group 110"/>
            <p:cNvGrpSpPr>
              <a:grpSpLocks/>
            </p:cNvGrpSpPr>
            <p:nvPr/>
          </p:nvGrpSpPr>
          <p:grpSpPr bwMode="auto">
            <a:xfrm flipV="1">
              <a:off x="1166" y="3223"/>
              <a:ext cx="198" cy="68"/>
              <a:chOff x="2848" y="848"/>
              <a:chExt cx="140" cy="98"/>
            </a:xfrm>
          </p:grpSpPr>
          <p:sp>
            <p:nvSpPr>
              <p:cNvPr id="246895" name="Line 111"/>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96" name="Line 11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897" name="Line 113"/>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grpSp>
      <p:grpSp>
        <p:nvGrpSpPr>
          <p:cNvPr id="188461" name="Group 114"/>
          <p:cNvGrpSpPr>
            <a:grpSpLocks/>
          </p:cNvGrpSpPr>
          <p:nvPr/>
        </p:nvGrpSpPr>
        <p:grpSpPr bwMode="auto">
          <a:xfrm>
            <a:off x="5918200" y="4697413"/>
            <a:ext cx="639763" cy="282575"/>
            <a:chOff x="1070" y="3199"/>
            <a:chExt cx="403" cy="178"/>
          </a:xfrm>
        </p:grpSpPr>
        <p:sp>
          <p:nvSpPr>
            <p:cNvPr id="246899" name="Oval 115"/>
            <p:cNvSpPr>
              <a:spLocks noChangeArrowheads="1"/>
            </p:cNvSpPr>
            <p:nvPr/>
          </p:nvSpPr>
          <p:spPr bwMode="auto">
            <a:xfrm>
              <a:off x="1073" y="3278"/>
              <a:ext cx="400" cy="99"/>
            </a:xfrm>
            <a:prstGeom prst="ellipse">
              <a:avLst/>
            </a:prstGeom>
            <a:solidFill>
              <a:srgbClr val="FF0000"/>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900" name="Line 116"/>
            <p:cNvSpPr>
              <a:spLocks noChangeShapeType="1"/>
            </p:cNvSpPr>
            <p:nvPr/>
          </p:nvSpPr>
          <p:spPr bwMode="auto">
            <a:xfrm>
              <a:off x="1073" y="3270"/>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901" name="Line 117"/>
            <p:cNvSpPr>
              <a:spLocks noChangeShapeType="1"/>
            </p:cNvSpPr>
            <p:nvPr/>
          </p:nvSpPr>
          <p:spPr bwMode="auto">
            <a:xfrm>
              <a:off x="1473" y="3270"/>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902" name="Rectangle 118"/>
            <p:cNvSpPr>
              <a:spLocks noChangeArrowheads="1"/>
            </p:cNvSpPr>
            <p:nvPr/>
          </p:nvSpPr>
          <p:spPr bwMode="auto">
            <a:xfrm>
              <a:off x="1073" y="3270"/>
              <a:ext cx="397" cy="60"/>
            </a:xfrm>
            <a:prstGeom prst="rect">
              <a:avLst/>
            </a:prstGeom>
            <a:solidFill>
              <a:srgbClr val="FF0000"/>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endParaRPr>
            </a:p>
          </p:txBody>
        </p:sp>
        <p:sp>
          <p:nvSpPr>
            <p:cNvPr id="246903" name="Oval 119"/>
            <p:cNvSpPr>
              <a:spLocks noChangeArrowheads="1"/>
            </p:cNvSpPr>
            <p:nvPr/>
          </p:nvSpPr>
          <p:spPr bwMode="auto">
            <a:xfrm>
              <a:off x="1070" y="3199"/>
              <a:ext cx="400" cy="115"/>
            </a:xfrm>
            <a:prstGeom prst="ellipse">
              <a:avLst/>
            </a:prstGeom>
            <a:solidFill>
              <a:srgbClr val="FF0000"/>
            </a:solidFill>
            <a:ln w="1270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nvGrpSpPr>
            <p:cNvPr id="188706" name="Group 120"/>
            <p:cNvGrpSpPr>
              <a:grpSpLocks/>
            </p:cNvGrpSpPr>
            <p:nvPr/>
          </p:nvGrpSpPr>
          <p:grpSpPr bwMode="auto">
            <a:xfrm>
              <a:off x="1166" y="3224"/>
              <a:ext cx="198" cy="68"/>
              <a:chOff x="2848" y="848"/>
              <a:chExt cx="140" cy="98"/>
            </a:xfrm>
          </p:grpSpPr>
          <p:sp>
            <p:nvSpPr>
              <p:cNvPr id="246905" name="Line 121"/>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906" name="Line 12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907" name="Line 123"/>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grpSp>
          <p:nvGrpSpPr>
            <p:cNvPr id="188707" name="Group 124"/>
            <p:cNvGrpSpPr>
              <a:grpSpLocks/>
            </p:cNvGrpSpPr>
            <p:nvPr/>
          </p:nvGrpSpPr>
          <p:grpSpPr bwMode="auto">
            <a:xfrm flipV="1">
              <a:off x="1166" y="3223"/>
              <a:ext cx="198" cy="68"/>
              <a:chOff x="2848" y="848"/>
              <a:chExt cx="140" cy="98"/>
            </a:xfrm>
          </p:grpSpPr>
          <p:sp>
            <p:nvSpPr>
              <p:cNvPr id="246909" name="Line 125"/>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910" name="Line 12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911" name="Line 127"/>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grpSp>
      <p:grpSp>
        <p:nvGrpSpPr>
          <p:cNvPr id="188462" name="Group 128"/>
          <p:cNvGrpSpPr>
            <a:grpSpLocks/>
          </p:cNvGrpSpPr>
          <p:nvPr/>
        </p:nvGrpSpPr>
        <p:grpSpPr bwMode="auto">
          <a:xfrm>
            <a:off x="6775450" y="5087938"/>
            <a:ext cx="639763" cy="282575"/>
            <a:chOff x="1070" y="3199"/>
            <a:chExt cx="403" cy="178"/>
          </a:xfrm>
        </p:grpSpPr>
        <p:sp>
          <p:nvSpPr>
            <p:cNvPr id="246913" name="Oval 129"/>
            <p:cNvSpPr>
              <a:spLocks noChangeArrowheads="1"/>
            </p:cNvSpPr>
            <p:nvPr/>
          </p:nvSpPr>
          <p:spPr bwMode="auto">
            <a:xfrm>
              <a:off x="1073" y="3278"/>
              <a:ext cx="400" cy="99"/>
            </a:xfrm>
            <a:prstGeom prst="ellipse">
              <a:avLst/>
            </a:prstGeom>
            <a:solidFill>
              <a:srgbClr val="FF0000"/>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914" name="Line 130"/>
            <p:cNvSpPr>
              <a:spLocks noChangeShapeType="1"/>
            </p:cNvSpPr>
            <p:nvPr/>
          </p:nvSpPr>
          <p:spPr bwMode="auto">
            <a:xfrm>
              <a:off x="1073" y="3270"/>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915" name="Line 131"/>
            <p:cNvSpPr>
              <a:spLocks noChangeShapeType="1"/>
            </p:cNvSpPr>
            <p:nvPr/>
          </p:nvSpPr>
          <p:spPr bwMode="auto">
            <a:xfrm>
              <a:off x="1473" y="3270"/>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916" name="Rectangle 132"/>
            <p:cNvSpPr>
              <a:spLocks noChangeArrowheads="1"/>
            </p:cNvSpPr>
            <p:nvPr/>
          </p:nvSpPr>
          <p:spPr bwMode="auto">
            <a:xfrm>
              <a:off x="1073" y="3270"/>
              <a:ext cx="397" cy="60"/>
            </a:xfrm>
            <a:prstGeom prst="rect">
              <a:avLst/>
            </a:prstGeom>
            <a:solidFill>
              <a:srgbClr val="FF0000"/>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endParaRPr>
            </a:p>
          </p:txBody>
        </p:sp>
        <p:sp>
          <p:nvSpPr>
            <p:cNvPr id="246917" name="Oval 133"/>
            <p:cNvSpPr>
              <a:spLocks noChangeArrowheads="1"/>
            </p:cNvSpPr>
            <p:nvPr/>
          </p:nvSpPr>
          <p:spPr bwMode="auto">
            <a:xfrm>
              <a:off x="1070" y="3199"/>
              <a:ext cx="400" cy="115"/>
            </a:xfrm>
            <a:prstGeom prst="ellipse">
              <a:avLst/>
            </a:prstGeom>
            <a:solidFill>
              <a:srgbClr val="FF0000"/>
            </a:solidFill>
            <a:ln w="1270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nvGrpSpPr>
            <p:cNvPr id="188693" name="Group 134"/>
            <p:cNvGrpSpPr>
              <a:grpSpLocks/>
            </p:cNvGrpSpPr>
            <p:nvPr/>
          </p:nvGrpSpPr>
          <p:grpSpPr bwMode="auto">
            <a:xfrm>
              <a:off x="1166" y="3224"/>
              <a:ext cx="198" cy="68"/>
              <a:chOff x="2848" y="848"/>
              <a:chExt cx="140" cy="98"/>
            </a:xfrm>
          </p:grpSpPr>
          <p:sp>
            <p:nvSpPr>
              <p:cNvPr id="246919" name="Line 135"/>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920" name="Line 13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921" name="Line 137"/>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grpSp>
          <p:nvGrpSpPr>
            <p:cNvPr id="188694" name="Group 138"/>
            <p:cNvGrpSpPr>
              <a:grpSpLocks/>
            </p:cNvGrpSpPr>
            <p:nvPr/>
          </p:nvGrpSpPr>
          <p:grpSpPr bwMode="auto">
            <a:xfrm flipV="1">
              <a:off x="1166" y="3223"/>
              <a:ext cx="198" cy="68"/>
              <a:chOff x="2848" y="848"/>
              <a:chExt cx="140" cy="98"/>
            </a:xfrm>
          </p:grpSpPr>
          <p:sp>
            <p:nvSpPr>
              <p:cNvPr id="246923" name="Line 139"/>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924" name="Line 14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925" name="Line 141"/>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grpSp>
      <p:grpSp>
        <p:nvGrpSpPr>
          <p:cNvPr id="188463" name="Group 142"/>
          <p:cNvGrpSpPr>
            <a:grpSpLocks/>
          </p:cNvGrpSpPr>
          <p:nvPr/>
        </p:nvGrpSpPr>
        <p:grpSpPr bwMode="auto">
          <a:xfrm>
            <a:off x="4252913" y="3629025"/>
            <a:ext cx="604837" cy="347663"/>
            <a:chOff x="3600" y="219"/>
            <a:chExt cx="360" cy="175"/>
          </a:xfrm>
        </p:grpSpPr>
        <p:sp>
          <p:nvSpPr>
            <p:cNvPr id="246927" name="Oval 143"/>
            <p:cNvSpPr>
              <a:spLocks noChangeArrowheads="1"/>
            </p:cNvSpPr>
            <p:nvPr/>
          </p:nvSpPr>
          <p:spPr bwMode="auto">
            <a:xfrm>
              <a:off x="3603" y="297"/>
              <a:ext cx="357" cy="97"/>
            </a:xfrm>
            <a:prstGeom prst="ellipse">
              <a:avLst/>
            </a:prstGeom>
            <a:solidFill>
              <a:schemeClr val="fo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928" name="Line 144"/>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929" name="Line 145"/>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930" name="Rectangle 146"/>
            <p:cNvSpPr>
              <a:spLocks noChangeArrowheads="1"/>
            </p:cNvSpPr>
            <p:nvPr/>
          </p:nvSpPr>
          <p:spPr bwMode="auto">
            <a:xfrm>
              <a:off x="3603" y="289"/>
              <a:ext cx="354" cy="58"/>
            </a:xfrm>
            <a:prstGeom prst="rect">
              <a:avLst/>
            </a:prstGeom>
            <a:solidFill>
              <a:schemeClr val="fo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endParaRPr>
            </a:p>
          </p:txBody>
        </p:sp>
        <p:sp>
          <p:nvSpPr>
            <p:cNvPr id="246931" name="Oval 147"/>
            <p:cNvSpPr>
              <a:spLocks noChangeArrowheads="1"/>
            </p:cNvSpPr>
            <p:nvPr/>
          </p:nvSpPr>
          <p:spPr bwMode="auto">
            <a:xfrm>
              <a:off x="3600" y="219"/>
              <a:ext cx="357" cy="113"/>
            </a:xfrm>
            <a:prstGeom prst="ellipse">
              <a:avLst/>
            </a:prstGeom>
            <a:solidFill>
              <a:schemeClr val="fo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nvGrpSpPr>
            <p:cNvPr id="188680" name="Group 148"/>
            <p:cNvGrpSpPr>
              <a:grpSpLocks/>
            </p:cNvGrpSpPr>
            <p:nvPr/>
          </p:nvGrpSpPr>
          <p:grpSpPr bwMode="auto">
            <a:xfrm>
              <a:off x="3686" y="244"/>
              <a:ext cx="177" cy="66"/>
              <a:chOff x="2848" y="848"/>
              <a:chExt cx="140" cy="98"/>
            </a:xfrm>
          </p:grpSpPr>
          <p:sp>
            <p:nvSpPr>
              <p:cNvPr id="246933" name="Line 14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934" name="Line 15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935" name="Line 15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grpSp>
          <p:nvGrpSpPr>
            <p:cNvPr id="188681" name="Group 152"/>
            <p:cNvGrpSpPr>
              <a:grpSpLocks/>
            </p:cNvGrpSpPr>
            <p:nvPr/>
          </p:nvGrpSpPr>
          <p:grpSpPr bwMode="auto">
            <a:xfrm flipV="1">
              <a:off x="3686" y="243"/>
              <a:ext cx="177" cy="66"/>
              <a:chOff x="2848" y="848"/>
              <a:chExt cx="140" cy="98"/>
            </a:xfrm>
          </p:grpSpPr>
          <p:sp>
            <p:nvSpPr>
              <p:cNvPr id="246937" name="Line 15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938" name="Line 15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939" name="Line 15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grpSp>
      <p:grpSp>
        <p:nvGrpSpPr>
          <p:cNvPr id="246940" name="Group 156"/>
          <p:cNvGrpSpPr>
            <a:grpSpLocks/>
          </p:cNvGrpSpPr>
          <p:nvPr/>
        </p:nvGrpSpPr>
        <p:grpSpPr bwMode="auto">
          <a:xfrm>
            <a:off x="1390650" y="2305050"/>
            <a:ext cx="5895975" cy="3190875"/>
            <a:chOff x="876" y="1452"/>
            <a:chExt cx="3714" cy="2010"/>
          </a:xfrm>
        </p:grpSpPr>
        <p:sp>
          <p:nvSpPr>
            <p:cNvPr id="246941" name="Freeform 157"/>
            <p:cNvSpPr>
              <a:spLocks/>
            </p:cNvSpPr>
            <p:nvPr/>
          </p:nvSpPr>
          <p:spPr bwMode="auto">
            <a:xfrm>
              <a:off x="876" y="1452"/>
              <a:ext cx="3714" cy="2010"/>
            </a:xfrm>
            <a:custGeom>
              <a:avLst/>
              <a:gdLst>
                <a:gd name="T0" fmla="*/ 0 w 3666"/>
                <a:gd name="T1" fmla="*/ 0 h 1884"/>
                <a:gd name="T2" fmla="*/ 414 w 3666"/>
                <a:gd name="T3" fmla="*/ 174 h 1884"/>
                <a:gd name="T4" fmla="*/ 786 w 3666"/>
                <a:gd name="T5" fmla="*/ 174 h 1884"/>
                <a:gd name="T6" fmla="*/ 1128 w 3666"/>
                <a:gd name="T7" fmla="*/ 540 h 1884"/>
                <a:gd name="T8" fmla="*/ 1422 w 3666"/>
                <a:gd name="T9" fmla="*/ 540 h 1884"/>
                <a:gd name="T10" fmla="*/ 1428 w 3666"/>
                <a:gd name="T11" fmla="*/ 990 h 1884"/>
                <a:gd name="T12" fmla="*/ 1728 w 3666"/>
                <a:gd name="T13" fmla="*/ 1242 h 1884"/>
                <a:gd name="T14" fmla="*/ 3198 w 3666"/>
                <a:gd name="T15" fmla="*/ 1236 h 1884"/>
                <a:gd name="T16" fmla="*/ 3426 w 3666"/>
                <a:gd name="T17" fmla="*/ 1530 h 1884"/>
                <a:gd name="T18" fmla="*/ 3666 w 3666"/>
                <a:gd name="T19" fmla="*/ 1530 h 1884"/>
                <a:gd name="T20" fmla="*/ 3666 w 3666"/>
                <a:gd name="T21" fmla="*/ 1884 h 1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66" h="1884">
                  <a:moveTo>
                    <a:pt x="0" y="0"/>
                  </a:moveTo>
                  <a:lnTo>
                    <a:pt x="414" y="174"/>
                  </a:lnTo>
                  <a:lnTo>
                    <a:pt x="786" y="174"/>
                  </a:lnTo>
                  <a:lnTo>
                    <a:pt x="1128" y="540"/>
                  </a:lnTo>
                  <a:lnTo>
                    <a:pt x="1422" y="540"/>
                  </a:lnTo>
                  <a:lnTo>
                    <a:pt x="1428" y="990"/>
                  </a:lnTo>
                  <a:lnTo>
                    <a:pt x="1728" y="1242"/>
                  </a:lnTo>
                  <a:lnTo>
                    <a:pt x="3198" y="1236"/>
                  </a:lnTo>
                  <a:lnTo>
                    <a:pt x="3426" y="1530"/>
                  </a:lnTo>
                  <a:lnTo>
                    <a:pt x="3666" y="1530"/>
                  </a:lnTo>
                  <a:lnTo>
                    <a:pt x="3666" y="1884"/>
                  </a:lnTo>
                </a:path>
              </a:pathLst>
            </a:custGeom>
            <a:noFill/>
            <a:ln w="57150" cmpd="sng">
              <a:solidFill>
                <a:schemeClr val="accent2"/>
              </a:solidFill>
              <a:round/>
              <a:headEnd type="triangl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942" name="Line 158"/>
            <p:cNvSpPr>
              <a:spLocks noChangeShapeType="1"/>
            </p:cNvSpPr>
            <p:nvPr/>
          </p:nvSpPr>
          <p:spPr bwMode="auto">
            <a:xfrm flipH="1">
              <a:off x="1524" y="1614"/>
              <a:ext cx="6" cy="258"/>
            </a:xfrm>
            <a:prstGeom prst="line">
              <a:avLst/>
            </a:prstGeom>
            <a:noFill/>
            <a:ln w="28575">
              <a:solidFill>
                <a:schemeClr val="accent2"/>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943" name="Line 159"/>
            <p:cNvSpPr>
              <a:spLocks noChangeShapeType="1"/>
            </p:cNvSpPr>
            <p:nvPr/>
          </p:nvSpPr>
          <p:spPr bwMode="auto">
            <a:xfrm flipH="1">
              <a:off x="2202" y="2028"/>
              <a:ext cx="6" cy="258"/>
            </a:xfrm>
            <a:prstGeom prst="line">
              <a:avLst/>
            </a:prstGeom>
            <a:noFill/>
            <a:ln w="28575">
              <a:solidFill>
                <a:schemeClr val="accent2"/>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944" name="Line 160"/>
            <p:cNvSpPr>
              <a:spLocks noChangeShapeType="1"/>
            </p:cNvSpPr>
            <p:nvPr/>
          </p:nvSpPr>
          <p:spPr bwMode="auto">
            <a:xfrm flipH="1">
              <a:off x="2766" y="2778"/>
              <a:ext cx="6" cy="258"/>
            </a:xfrm>
            <a:prstGeom prst="line">
              <a:avLst/>
            </a:prstGeom>
            <a:noFill/>
            <a:ln w="28575">
              <a:solidFill>
                <a:schemeClr val="accent2"/>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945" name="Line 161"/>
            <p:cNvSpPr>
              <a:spLocks noChangeShapeType="1"/>
            </p:cNvSpPr>
            <p:nvPr/>
          </p:nvSpPr>
          <p:spPr bwMode="auto">
            <a:xfrm flipH="1">
              <a:off x="3900" y="2790"/>
              <a:ext cx="6" cy="258"/>
            </a:xfrm>
            <a:prstGeom prst="line">
              <a:avLst/>
            </a:prstGeom>
            <a:noFill/>
            <a:ln w="28575">
              <a:solidFill>
                <a:schemeClr val="accent2"/>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946" name="Line 162"/>
            <p:cNvSpPr>
              <a:spLocks noChangeShapeType="1"/>
            </p:cNvSpPr>
            <p:nvPr/>
          </p:nvSpPr>
          <p:spPr bwMode="auto">
            <a:xfrm flipH="1">
              <a:off x="4458" y="3072"/>
              <a:ext cx="6" cy="258"/>
            </a:xfrm>
            <a:prstGeom prst="line">
              <a:avLst/>
            </a:prstGeom>
            <a:noFill/>
            <a:ln w="28575">
              <a:solidFill>
                <a:schemeClr val="accent2"/>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grpSp>
        <p:nvGrpSpPr>
          <p:cNvPr id="246947" name="Group 163"/>
          <p:cNvGrpSpPr>
            <a:grpSpLocks/>
          </p:cNvGrpSpPr>
          <p:nvPr/>
        </p:nvGrpSpPr>
        <p:grpSpPr bwMode="auto">
          <a:xfrm>
            <a:off x="993775" y="4622800"/>
            <a:ext cx="4389438" cy="1179513"/>
            <a:chOff x="702" y="2912"/>
            <a:chExt cx="2694" cy="743"/>
          </a:xfrm>
        </p:grpSpPr>
        <p:sp>
          <p:nvSpPr>
            <p:cNvPr id="246948" name="Rectangle 164"/>
            <p:cNvSpPr>
              <a:spLocks noChangeArrowheads="1"/>
            </p:cNvSpPr>
            <p:nvPr/>
          </p:nvSpPr>
          <p:spPr bwMode="auto">
            <a:xfrm rot="-5401360">
              <a:off x="3004" y="2885"/>
              <a:ext cx="126" cy="186"/>
            </a:xfrm>
            <a:prstGeom prst="rect">
              <a:avLst/>
            </a:prstGeom>
            <a:solidFill>
              <a:srgbClr val="FF0000"/>
            </a:solidFill>
            <a:ln w="19050">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949" name="Line 165"/>
            <p:cNvSpPr>
              <a:spLocks noChangeShapeType="1"/>
            </p:cNvSpPr>
            <p:nvPr/>
          </p:nvSpPr>
          <p:spPr bwMode="auto">
            <a:xfrm rot="-5401360">
              <a:off x="2955" y="2978"/>
              <a:ext cx="123" cy="0"/>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950" name="Line 166"/>
            <p:cNvSpPr>
              <a:spLocks noChangeShapeType="1"/>
            </p:cNvSpPr>
            <p:nvPr/>
          </p:nvSpPr>
          <p:spPr bwMode="auto">
            <a:xfrm rot="-5401360">
              <a:off x="2988" y="2976"/>
              <a:ext cx="123" cy="0"/>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951" name="Line 167"/>
            <p:cNvSpPr>
              <a:spLocks noChangeShapeType="1"/>
            </p:cNvSpPr>
            <p:nvPr/>
          </p:nvSpPr>
          <p:spPr bwMode="auto">
            <a:xfrm rot="-5401360">
              <a:off x="3024" y="2974"/>
              <a:ext cx="123" cy="0"/>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952" name="Line 168"/>
            <p:cNvSpPr>
              <a:spLocks noChangeShapeType="1"/>
            </p:cNvSpPr>
            <p:nvPr/>
          </p:nvSpPr>
          <p:spPr bwMode="auto">
            <a:xfrm rot="-5401360">
              <a:off x="3060" y="2974"/>
              <a:ext cx="123" cy="0"/>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953" name="Line 169"/>
            <p:cNvSpPr>
              <a:spLocks noChangeShapeType="1"/>
            </p:cNvSpPr>
            <p:nvPr/>
          </p:nvSpPr>
          <p:spPr bwMode="auto">
            <a:xfrm rot="-1213478">
              <a:off x="3167" y="2947"/>
              <a:ext cx="183" cy="69"/>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954" name="Rectangle 170"/>
            <p:cNvSpPr>
              <a:spLocks noChangeArrowheads="1"/>
            </p:cNvSpPr>
            <p:nvPr/>
          </p:nvSpPr>
          <p:spPr bwMode="auto">
            <a:xfrm>
              <a:off x="702" y="3091"/>
              <a:ext cx="2694" cy="5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742950" lvl="1" indent="-285750" algn="ctr">
                <a:spcBef>
                  <a:spcPct val="20000"/>
                </a:spcBef>
                <a:buClr>
                  <a:srgbClr val="000099"/>
                </a:buClr>
                <a:buFont typeface="Wingdings" charset="0"/>
                <a:buChar char="§"/>
                <a:defRPr/>
              </a:pPr>
              <a:r>
                <a:rPr lang="en-US" sz="2400" i="0" dirty="0">
                  <a:latin typeface="Arial"/>
                  <a:cs typeface="Arial"/>
                </a:rPr>
                <a:t>QoS-sensitive scheduling (e.g., WFQ</a:t>
              </a:r>
              <a:r>
                <a:rPr lang="en-US" sz="2400" dirty="0">
                  <a:latin typeface="Arial"/>
                  <a:cs typeface="Arial"/>
                </a:rPr>
                <a:t>)</a:t>
              </a:r>
              <a:endParaRPr lang="en-US" sz="2400" dirty="0">
                <a:solidFill>
                  <a:srgbClr val="FF0000"/>
                </a:solidFill>
                <a:latin typeface="Arial"/>
                <a:cs typeface="Arial"/>
              </a:endParaRPr>
            </a:p>
          </p:txBody>
        </p:sp>
      </p:grpSp>
      <p:grpSp>
        <p:nvGrpSpPr>
          <p:cNvPr id="188466" name="Group 171"/>
          <p:cNvGrpSpPr>
            <a:grpSpLocks/>
          </p:cNvGrpSpPr>
          <p:nvPr/>
        </p:nvGrpSpPr>
        <p:grpSpPr bwMode="auto">
          <a:xfrm>
            <a:off x="604838" y="1809750"/>
            <a:ext cx="1257300" cy="415925"/>
            <a:chOff x="3621" y="3265"/>
            <a:chExt cx="1776" cy="744"/>
          </a:xfrm>
        </p:grpSpPr>
        <p:pic>
          <p:nvPicPr>
            <p:cNvPr id="188658" name="Picture 172" descr="reel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621" y="3265"/>
              <a:ext cx="1776" cy="7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6957" name="Freeform 173"/>
            <p:cNvSpPr>
              <a:spLocks/>
            </p:cNvSpPr>
            <p:nvPr/>
          </p:nvSpPr>
          <p:spPr bwMode="auto">
            <a:xfrm>
              <a:off x="3973" y="3288"/>
              <a:ext cx="1399" cy="437"/>
            </a:xfrm>
            <a:custGeom>
              <a:avLst/>
              <a:gdLst>
                <a:gd name="T0" fmla="*/ 0 w 1401"/>
                <a:gd name="T1" fmla="*/ 6 h 438"/>
                <a:gd name="T2" fmla="*/ 27 w 1401"/>
                <a:gd name="T3" fmla="*/ 384 h 438"/>
                <a:gd name="T4" fmla="*/ 114 w 1401"/>
                <a:gd name="T5" fmla="*/ 381 h 438"/>
                <a:gd name="T6" fmla="*/ 132 w 1401"/>
                <a:gd name="T7" fmla="*/ 357 h 438"/>
                <a:gd name="T8" fmla="*/ 210 w 1401"/>
                <a:gd name="T9" fmla="*/ 402 h 438"/>
                <a:gd name="T10" fmla="*/ 450 w 1401"/>
                <a:gd name="T11" fmla="*/ 384 h 438"/>
                <a:gd name="T12" fmla="*/ 486 w 1401"/>
                <a:gd name="T13" fmla="*/ 393 h 438"/>
                <a:gd name="T14" fmla="*/ 690 w 1401"/>
                <a:gd name="T15" fmla="*/ 417 h 438"/>
                <a:gd name="T16" fmla="*/ 1074 w 1401"/>
                <a:gd name="T17" fmla="*/ 438 h 438"/>
                <a:gd name="T18" fmla="*/ 1401 w 1401"/>
                <a:gd name="T19" fmla="*/ 420 h 438"/>
                <a:gd name="T20" fmla="*/ 1392 w 1401"/>
                <a:gd name="T21" fmla="*/ 165 h 438"/>
                <a:gd name="T22" fmla="*/ 291 w 1401"/>
                <a:gd name="T23" fmla="*/ 0 h 438"/>
                <a:gd name="T24" fmla="*/ 0 w 1401"/>
                <a:gd name="T25" fmla="*/ 6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1" h="438">
                  <a:moveTo>
                    <a:pt x="0" y="6"/>
                  </a:moveTo>
                  <a:lnTo>
                    <a:pt x="27" y="384"/>
                  </a:lnTo>
                  <a:lnTo>
                    <a:pt x="114" y="381"/>
                  </a:lnTo>
                  <a:lnTo>
                    <a:pt x="132" y="357"/>
                  </a:lnTo>
                  <a:lnTo>
                    <a:pt x="210" y="402"/>
                  </a:lnTo>
                  <a:lnTo>
                    <a:pt x="450" y="384"/>
                  </a:lnTo>
                  <a:lnTo>
                    <a:pt x="486" y="393"/>
                  </a:lnTo>
                  <a:lnTo>
                    <a:pt x="690" y="417"/>
                  </a:lnTo>
                  <a:lnTo>
                    <a:pt x="1074" y="438"/>
                  </a:lnTo>
                  <a:lnTo>
                    <a:pt x="1401" y="420"/>
                  </a:lnTo>
                  <a:lnTo>
                    <a:pt x="1392" y="165"/>
                  </a:lnTo>
                  <a:lnTo>
                    <a:pt x="291" y="0"/>
                  </a:lnTo>
                  <a:lnTo>
                    <a:pt x="0" y="6"/>
                  </a:lnTo>
                  <a:close/>
                </a:path>
              </a:pathLst>
            </a:custGeom>
            <a:solidFill>
              <a:schemeClr val="bg1"/>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6958" name="Freeform 174"/>
            <p:cNvSpPr>
              <a:spLocks/>
            </p:cNvSpPr>
            <p:nvPr/>
          </p:nvSpPr>
          <p:spPr bwMode="auto">
            <a:xfrm>
              <a:off x="4242" y="3858"/>
              <a:ext cx="998" cy="122"/>
            </a:xfrm>
            <a:custGeom>
              <a:avLst/>
              <a:gdLst>
                <a:gd name="T0" fmla="*/ 0 w 999"/>
                <a:gd name="T1" fmla="*/ 6 h 123"/>
                <a:gd name="T2" fmla="*/ 717 w 999"/>
                <a:gd name="T3" fmla="*/ 12 h 123"/>
                <a:gd name="T4" fmla="*/ 744 w 999"/>
                <a:gd name="T5" fmla="*/ 36 h 123"/>
                <a:gd name="T6" fmla="*/ 801 w 999"/>
                <a:gd name="T7" fmla="*/ 42 h 123"/>
                <a:gd name="T8" fmla="*/ 876 w 999"/>
                <a:gd name="T9" fmla="*/ 6 h 123"/>
                <a:gd name="T10" fmla="*/ 933 w 999"/>
                <a:gd name="T11" fmla="*/ 0 h 123"/>
                <a:gd name="T12" fmla="*/ 981 w 999"/>
                <a:gd name="T13" fmla="*/ 15 h 123"/>
                <a:gd name="T14" fmla="*/ 999 w 999"/>
                <a:gd name="T15" fmla="*/ 51 h 123"/>
                <a:gd name="T16" fmla="*/ 987 w 999"/>
                <a:gd name="T17" fmla="*/ 123 h 123"/>
                <a:gd name="T18" fmla="*/ 18 w 999"/>
                <a:gd name="T19" fmla="*/ 120 h 123"/>
                <a:gd name="T20" fmla="*/ 0 w 999"/>
                <a:gd name="T21" fmla="*/ 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9" h="123">
                  <a:moveTo>
                    <a:pt x="0" y="6"/>
                  </a:moveTo>
                  <a:lnTo>
                    <a:pt x="717" y="12"/>
                  </a:lnTo>
                  <a:lnTo>
                    <a:pt x="744" y="36"/>
                  </a:lnTo>
                  <a:lnTo>
                    <a:pt x="801" y="42"/>
                  </a:lnTo>
                  <a:lnTo>
                    <a:pt x="876" y="6"/>
                  </a:lnTo>
                  <a:lnTo>
                    <a:pt x="933" y="0"/>
                  </a:lnTo>
                  <a:lnTo>
                    <a:pt x="981" y="15"/>
                  </a:lnTo>
                  <a:lnTo>
                    <a:pt x="999" y="51"/>
                  </a:lnTo>
                  <a:lnTo>
                    <a:pt x="987" y="123"/>
                  </a:lnTo>
                  <a:lnTo>
                    <a:pt x="18" y="120"/>
                  </a:lnTo>
                  <a:lnTo>
                    <a:pt x="0" y="6"/>
                  </a:lnTo>
                  <a:close/>
                </a:path>
              </a:pathLst>
            </a:custGeom>
            <a:solidFill>
              <a:schemeClr val="bg1"/>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pic>
          <p:nvPicPr>
            <p:cNvPr id="188661" name="Picture 175" descr="video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083" y="3400"/>
              <a:ext cx="889" cy="4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8467" name="Group 377"/>
          <p:cNvGrpSpPr>
            <a:grpSpLocks/>
          </p:cNvGrpSpPr>
          <p:nvPr/>
        </p:nvGrpSpPr>
        <p:grpSpPr bwMode="auto">
          <a:xfrm>
            <a:off x="7232650" y="5618163"/>
            <a:ext cx="590550" cy="582612"/>
            <a:chOff x="4550" y="3770"/>
            <a:chExt cx="372" cy="367"/>
          </a:xfrm>
        </p:grpSpPr>
        <p:sp>
          <p:nvSpPr>
            <p:cNvPr id="247162" name="Rectangle 378"/>
            <p:cNvSpPr>
              <a:spLocks noChangeArrowheads="1"/>
            </p:cNvSpPr>
            <p:nvPr/>
          </p:nvSpPr>
          <p:spPr bwMode="auto">
            <a:xfrm>
              <a:off x="4553" y="3774"/>
              <a:ext cx="367" cy="303"/>
            </a:xfrm>
            <a:prstGeom prst="rect">
              <a:avLst/>
            </a:prstGeom>
            <a:gradFill rotWithShape="0">
              <a:gsLst>
                <a:gs pos="0">
                  <a:srgbClr val="99CCFF">
                    <a:gamma/>
                    <a:shade val="46275"/>
                    <a:invGamma/>
                  </a:srgbClr>
                </a:gs>
                <a:gs pos="50000">
                  <a:srgbClr val="99CCFF"/>
                </a:gs>
                <a:gs pos="100000">
                  <a:srgbClr val="99CCFF">
                    <a:gamma/>
                    <a:shade val="46275"/>
                    <a:invGamma/>
                  </a:srgbClr>
                </a:gs>
              </a:gsLst>
              <a:lin ang="5400000" scaled="1"/>
            </a:gradFill>
            <a:ln w="28575">
              <a:solidFill>
                <a:srgbClr val="5F5F5F"/>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7163" name="Rectangle 379"/>
            <p:cNvSpPr>
              <a:spLocks noChangeArrowheads="1"/>
            </p:cNvSpPr>
            <p:nvPr/>
          </p:nvSpPr>
          <p:spPr bwMode="auto">
            <a:xfrm>
              <a:off x="4668" y="4071"/>
              <a:ext cx="156" cy="47"/>
            </a:xfrm>
            <a:prstGeom prst="rect">
              <a:avLst/>
            </a:prstGeom>
            <a:solidFill>
              <a:srgbClr val="5F5F5F"/>
            </a:solidFill>
            <a:ln w="9525">
              <a:solidFill>
                <a:srgbClr val="5F5F5F"/>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7164" name="Rectangle 380"/>
            <p:cNvSpPr>
              <a:spLocks noChangeArrowheads="1"/>
            </p:cNvSpPr>
            <p:nvPr/>
          </p:nvSpPr>
          <p:spPr bwMode="auto">
            <a:xfrm>
              <a:off x="4553" y="3770"/>
              <a:ext cx="369" cy="310"/>
            </a:xfrm>
            <a:prstGeom prst="rect">
              <a:avLst/>
            </a:prstGeom>
            <a:noFill/>
            <a:ln w="2857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pic>
          <p:nvPicPr>
            <p:cNvPr id="188656" name="Picture 381" descr="video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550" y="3787"/>
              <a:ext cx="363" cy="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7166" name="Line 382"/>
            <p:cNvSpPr>
              <a:spLocks noChangeShapeType="1"/>
            </p:cNvSpPr>
            <p:nvPr/>
          </p:nvSpPr>
          <p:spPr bwMode="auto">
            <a:xfrm>
              <a:off x="4579" y="4136"/>
              <a:ext cx="325" cy="1"/>
            </a:xfrm>
            <a:prstGeom prst="line">
              <a:avLst/>
            </a:prstGeom>
            <a:noFill/>
            <a:ln w="571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grpSp>
        <p:nvGrpSpPr>
          <p:cNvPr id="188468" name="Group 383"/>
          <p:cNvGrpSpPr>
            <a:grpSpLocks/>
          </p:cNvGrpSpPr>
          <p:nvPr/>
        </p:nvGrpSpPr>
        <p:grpSpPr bwMode="auto">
          <a:xfrm>
            <a:off x="1125538" y="3190875"/>
            <a:ext cx="365125" cy="403225"/>
            <a:chOff x="557" y="2482"/>
            <a:chExt cx="270" cy="262"/>
          </a:xfrm>
        </p:grpSpPr>
        <p:sp>
          <p:nvSpPr>
            <p:cNvPr id="247168" name="Rectangle 384"/>
            <p:cNvSpPr>
              <a:spLocks noChangeArrowheads="1"/>
            </p:cNvSpPr>
            <p:nvPr/>
          </p:nvSpPr>
          <p:spPr bwMode="auto">
            <a:xfrm>
              <a:off x="627" y="2680"/>
              <a:ext cx="115" cy="47"/>
            </a:xfrm>
            <a:prstGeom prst="rect">
              <a:avLst/>
            </a:prstGeom>
            <a:solidFill>
              <a:srgbClr val="5F5F5F"/>
            </a:solidFill>
            <a:ln w="9525">
              <a:solidFill>
                <a:srgbClr val="5F5F5F"/>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7169" name="Rectangle 385"/>
            <p:cNvSpPr>
              <a:spLocks noChangeArrowheads="1"/>
            </p:cNvSpPr>
            <p:nvPr/>
          </p:nvSpPr>
          <p:spPr bwMode="auto">
            <a:xfrm>
              <a:off x="557" y="2482"/>
              <a:ext cx="270" cy="207"/>
            </a:xfrm>
            <a:prstGeom prst="rect">
              <a:avLst/>
            </a:prstGeom>
            <a:solidFill>
              <a:schemeClr val="folHlink"/>
            </a:solidFill>
            <a:ln w="28575">
              <a:solidFill>
                <a:srgbClr val="4D4D4D"/>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7170" name="Line 386"/>
            <p:cNvSpPr>
              <a:spLocks noChangeShapeType="1"/>
            </p:cNvSpPr>
            <p:nvPr/>
          </p:nvSpPr>
          <p:spPr bwMode="auto">
            <a:xfrm>
              <a:off x="568" y="2743"/>
              <a:ext cx="238" cy="1"/>
            </a:xfrm>
            <a:prstGeom prst="line">
              <a:avLst/>
            </a:prstGeom>
            <a:noFill/>
            <a:ln w="57150">
              <a:solidFill>
                <a:srgbClr val="5F5F5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grpSp>
        <p:nvGrpSpPr>
          <p:cNvPr id="188469" name="Group 387"/>
          <p:cNvGrpSpPr>
            <a:grpSpLocks/>
          </p:cNvGrpSpPr>
          <p:nvPr/>
        </p:nvGrpSpPr>
        <p:grpSpPr bwMode="auto">
          <a:xfrm>
            <a:off x="5684838" y="5235575"/>
            <a:ext cx="365125" cy="403225"/>
            <a:chOff x="557" y="2482"/>
            <a:chExt cx="270" cy="262"/>
          </a:xfrm>
        </p:grpSpPr>
        <p:sp>
          <p:nvSpPr>
            <p:cNvPr id="247172" name="Rectangle 388"/>
            <p:cNvSpPr>
              <a:spLocks noChangeArrowheads="1"/>
            </p:cNvSpPr>
            <p:nvPr/>
          </p:nvSpPr>
          <p:spPr bwMode="auto">
            <a:xfrm>
              <a:off x="627" y="2680"/>
              <a:ext cx="115" cy="47"/>
            </a:xfrm>
            <a:prstGeom prst="rect">
              <a:avLst/>
            </a:prstGeom>
            <a:solidFill>
              <a:srgbClr val="5F5F5F"/>
            </a:solidFill>
            <a:ln w="9525">
              <a:solidFill>
                <a:srgbClr val="5F5F5F"/>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7173" name="Rectangle 389"/>
            <p:cNvSpPr>
              <a:spLocks noChangeArrowheads="1"/>
            </p:cNvSpPr>
            <p:nvPr/>
          </p:nvSpPr>
          <p:spPr bwMode="auto">
            <a:xfrm>
              <a:off x="557" y="2482"/>
              <a:ext cx="270" cy="207"/>
            </a:xfrm>
            <a:prstGeom prst="rect">
              <a:avLst/>
            </a:prstGeom>
            <a:solidFill>
              <a:schemeClr val="folHlink"/>
            </a:solidFill>
            <a:ln w="28575">
              <a:solidFill>
                <a:srgbClr val="4D4D4D"/>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7174" name="Line 390"/>
            <p:cNvSpPr>
              <a:spLocks noChangeShapeType="1"/>
            </p:cNvSpPr>
            <p:nvPr/>
          </p:nvSpPr>
          <p:spPr bwMode="auto">
            <a:xfrm>
              <a:off x="568" y="2743"/>
              <a:ext cx="238" cy="1"/>
            </a:xfrm>
            <a:prstGeom prst="line">
              <a:avLst/>
            </a:prstGeom>
            <a:noFill/>
            <a:ln w="57150">
              <a:solidFill>
                <a:srgbClr val="5F5F5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grpSp>
        <p:nvGrpSpPr>
          <p:cNvPr id="188470" name="Group 391"/>
          <p:cNvGrpSpPr>
            <a:grpSpLocks/>
          </p:cNvGrpSpPr>
          <p:nvPr/>
        </p:nvGrpSpPr>
        <p:grpSpPr bwMode="auto">
          <a:xfrm>
            <a:off x="6396038" y="5248275"/>
            <a:ext cx="365125" cy="403225"/>
            <a:chOff x="557" y="2482"/>
            <a:chExt cx="270" cy="262"/>
          </a:xfrm>
        </p:grpSpPr>
        <p:sp>
          <p:nvSpPr>
            <p:cNvPr id="247176" name="Rectangle 392"/>
            <p:cNvSpPr>
              <a:spLocks noChangeArrowheads="1"/>
            </p:cNvSpPr>
            <p:nvPr/>
          </p:nvSpPr>
          <p:spPr bwMode="auto">
            <a:xfrm>
              <a:off x="627" y="2680"/>
              <a:ext cx="115" cy="47"/>
            </a:xfrm>
            <a:prstGeom prst="rect">
              <a:avLst/>
            </a:prstGeom>
            <a:solidFill>
              <a:srgbClr val="5F5F5F"/>
            </a:solidFill>
            <a:ln w="9525">
              <a:solidFill>
                <a:srgbClr val="5F5F5F"/>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7177" name="Rectangle 393"/>
            <p:cNvSpPr>
              <a:spLocks noChangeArrowheads="1"/>
            </p:cNvSpPr>
            <p:nvPr/>
          </p:nvSpPr>
          <p:spPr bwMode="auto">
            <a:xfrm>
              <a:off x="557" y="2482"/>
              <a:ext cx="270" cy="207"/>
            </a:xfrm>
            <a:prstGeom prst="rect">
              <a:avLst/>
            </a:prstGeom>
            <a:solidFill>
              <a:schemeClr val="folHlink"/>
            </a:solidFill>
            <a:ln w="28575">
              <a:solidFill>
                <a:srgbClr val="4D4D4D"/>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7178" name="Line 394"/>
            <p:cNvSpPr>
              <a:spLocks noChangeShapeType="1"/>
            </p:cNvSpPr>
            <p:nvPr/>
          </p:nvSpPr>
          <p:spPr bwMode="auto">
            <a:xfrm>
              <a:off x="568" y="2743"/>
              <a:ext cx="238" cy="1"/>
            </a:xfrm>
            <a:prstGeom prst="line">
              <a:avLst/>
            </a:prstGeom>
            <a:noFill/>
            <a:ln w="57150">
              <a:solidFill>
                <a:srgbClr val="5F5F5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grpSp>
        <p:nvGrpSpPr>
          <p:cNvPr id="188471" name="Group 395"/>
          <p:cNvGrpSpPr>
            <a:grpSpLocks/>
          </p:cNvGrpSpPr>
          <p:nvPr/>
        </p:nvGrpSpPr>
        <p:grpSpPr bwMode="auto">
          <a:xfrm>
            <a:off x="6675438" y="5616575"/>
            <a:ext cx="365125" cy="403225"/>
            <a:chOff x="557" y="2482"/>
            <a:chExt cx="270" cy="262"/>
          </a:xfrm>
        </p:grpSpPr>
        <p:sp>
          <p:nvSpPr>
            <p:cNvPr id="247180" name="Rectangle 396"/>
            <p:cNvSpPr>
              <a:spLocks noChangeArrowheads="1"/>
            </p:cNvSpPr>
            <p:nvPr/>
          </p:nvSpPr>
          <p:spPr bwMode="auto">
            <a:xfrm>
              <a:off x="627" y="2680"/>
              <a:ext cx="115" cy="47"/>
            </a:xfrm>
            <a:prstGeom prst="rect">
              <a:avLst/>
            </a:prstGeom>
            <a:solidFill>
              <a:srgbClr val="5F5F5F"/>
            </a:solidFill>
            <a:ln w="9525">
              <a:solidFill>
                <a:srgbClr val="5F5F5F"/>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7181" name="Rectangle 397"/>
            <p:cNvSpPr>
              <a:spLocks noChangeArrowheads="1"/>
            </p:cNvSpPr>
            <p:nvPr/>
          </p:nvSpPr>
          <p:spPr bwMode="auto">
            <a:xfrm>
              <a:off x="557" y="2482"/>
              <a:ext cx="270" cy="207"/>
            </a:xfrm>
            <a:prstGeom prst="rect">
              <a:avLst/>
            </a:prstGeom>
            <a:solidFill>
              <a:schemeClr val="folHlink"/>
            </a:solidFill>
            <a:ln w="28575">
              <a:solidFill>
                <a:srgbClr val="4D4D4D"/>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247182" name="Line 398"/>
            <p:cNvSpPr>
              <a:spLocks noChangeShapeType="1"/>
            </p:cNvSpPr>
            <p:nvPr/>
          </p:nvSpPr>
          <p:spPr bwMode="auto">
            <a:xfrm>
              <a:off x="568" y="2743"/>
              <a:ext cx="238" cy="1"/>
            </a:xfrm>
            <a:prstGeom prst="line">
              <a:avLst/>
            </a:prstGeom>
            <a:noFill/>
            <a:ln w="57150">
              <a:solidFill>
                <a:srgbClr val="5F5F5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grpSp>
      <p:sp>
        <p:nvSpPr>
          <p:cNvPr id="247183" name="Text Box 399"/>
          <p:cNvSpPr txBox="1">
            <a:spLocks noChangeArrowheads="1"/>
          </p:cNvSpPr>
          <p:nvPr/>
        </p:nvSpPr>
        <p:spPr bwMode="auto">
          <a:xfrm>
            <a:off x="5197475" y="4013200"/>
            <a:ext cx="1174750" cy="708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dirty="0">
                <a:latin typeface="Arial"/>
                <a:cs typeface="Arial"/>
              </a:rPr>
              <a:t>request/</a:t>
            </a:r>
          </a:p>
          <a:p>
            <a:pPr algn="ctr">
              <a:defRPr/>
            </a:pPr>
            <a:r>
              <a:rPr lang="en-US" sz="2000" dirty="0">
                <a:latin typeface="Arial"/>
                <a:cs typeface="Arial"/>
              </a:rPr>
              <a:t>reply</a:t>
            </a:r>
            <a:endParaRPr lang="en-US" sz="2400" dirty="0">
              <a:latin typeface="Arial"/>
              <a:cs typeface="Arial"/>
            </a:endParaRPr>
          </a:p>
        </p:txBody>
      </p:sp>
      <p:pic>
        <p:nvPicPr>
          <p:cNvPr id="188475" name="Picture 20" descr="underline_base"/>
          <p:cNvPicPr>
            <a:picLocks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73075" y="849313"/>
            <a:ext cx="5484813"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88476" name="Group 249"/>
          <p:cNvGrpSpPr>
            <a:grpSpLocks/>
          </p:cNvGrpSpPr>
          <p:nvPr/>
        </p:nvGrpSpPr>
        <p:grpSpPr bwMode="auto">
          <a:xfrm>
            <a:off x="1063625" y="2346325"/>
            <a:ext cx="325438" cy="514350"/>
            <a:chOff x="4140" y="429"/>
            <a:chExt cx="1425" cy="2396"/>
          </a:xfrm>
        </p:grpSpPr>
        <p:sp>
          <p:nvSpPr>
            <p:cNvPr id="188609" name="Freeform 250"/>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05" name="Rectangle 251"/>
            <p:cNvSpPr>
              <a:spLocks noChangeArrowheads="1"/>
            </p:cNvSpPr>
            <p:nvPr/>
          </p:nvSpPr>
          <p:spPr bwMode="auto">
            <a:xfrm>
              <a:off x="4203" y="429"/>
              <a:ext cx="1050"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88611" name="Freeform 252"/>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88612" name="Freeform 253"/>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08" name="Rectangle 254"/>
            <p:cNvSpPr>
              <a:spLocks noChangeArrowheads="1"/>
            </p:cNvSpPr>
            <p:nvPr/>
          </p:nvSpPr>
          <p:spPr bwMode="auto">
            <a:xfrm>
              <a:off x="4216" y="695"/>
              <a:ext cx="591"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188614" name="Group 255"/>
            <p:cNvGrpSpPr>
              <a:grpSpLocks/>
            </p:cNvGrpSpPr>
            <p:nvPr/>
          </p:nvGrpSpPr>
          <p:grpSpPr bwMode="auto">
            <a:xfrm>
              <a:off x="4749" y="668"/>
              <a:ext cx="581" cy="145"/>
              <a:chOff x="614" y="2568"/>
              <a:chExt cx="725" cy="139"/>
            </a:xfrm>
          </p:grpSpPr>
          <p:sp>
            <p:nvSpPr>
              <p:cNvPr id="434" name="AutoShape 256"/>
              <p:cNvSpPr>
                <a:spLocks noChangeArrowheads="1"/>
              </p:cNvSpPr>
              <p:nvPr/>
            </p:nvSpPr>
            <p:spPr bwMode="auto">
              <a:xfrm>
                <a:off x="617" y="2566"/>
                <a:ext cx="720" cy="142"/>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35" name="AutoShape 257"/>
              <p:cNvSpPr>
                <a:spLocks noChangeArrowheads="1"/>
              </p:cNvSpPr>
              <p:nvPr/>
            </p:nvSpPr>
            <p:spPr bwMode="auto">
              <a:xfrm>
                <a:off x="635" y="2580"/>
                <a:ext cx="685" cy="11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10" name="Rectangle 258"/>
            <p:cNvSpPr>
              <a:spLocks noChangeArrowheads="1"/>
            </p:cNvSpPr>
            <p:nvPr/>
          </p:nvSpPr>
          <p:spPr bwMode="auto">
            <a:xfrm>
              <a:off x="4223" y="1021"/>
              <a:ext cx="598"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188616" name="Group 259"/>
            <p:cNvGrpSpPr>
              <a:grpSpLocks/>
            </p:cNvGrpSpPr>
            <p:nvPr/>
          </p:nvGrpSpPr>
          <p:grpSpPr bwMode="auto">
            <a:xfrm>
              <a:off x="4747" y="994"/>
              <a:ext cx="581" cy="134"/>
              <a:chOff x="614" y="2568"/>
              <a:chExt cx="725" cy="139"/>
            </a:xfrm>
          </p:grpSpPr>
          <p:sp>
            <p:nvSpPr>
              <p:cNvPr id="432" name="AutoShape 260"/>
              <p:cNvSpPr>
                <a:spLocks noChangeArrowheads="1"/>
              </p:cNvSpPr>
              <p:nvPr/>
            </p:nvSpPr>
            <p:spPr bwMode="auto">
              <a:xfrm>
                <a:off x="611" y="2565"/>
                <a:ext cx="729" cy="146"/>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33" name="AutoShape 261"/>
              <p:cNvSpPr>
                <a:spLocks noChangeArrowheads="1"/>
              </p:cNvSpPr>
              <p:nvPr/>
            </p:nvSpPr>
            <p:spPr bwMode="auto">
              <a:xfrm>
                <a:off x="629" y="2580"/>
                <a:ext cx="694" cy="11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12" name="Rectangle 262"/>
            <p:cNvSpPr>
              <a:spLocks noChangeArrowheads="1"/>
            </p:cNvSpPr>
            <p:nvPr/>
          </p:nvSpPr>
          <p:spPr bwMode="auto">
            <a:xfrm>
              <a:off x="4216" y="1361"/>
              <a:ext cx="598"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13" name="Rectangle 263"/>
            <p:cNvSpPr>
              <a:spLocks noChangeArrowheads="1"/>
            </p:cNvSpPr>
            <p:nvPr/>
          </p:nvSpPr>
          <p:spPr bwMode="auto">
            <a:xfrm>
              <a:off x="4230" y="1657"/>
              <a:ext cx="598"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188619" name="Group 264"/>
            <p:cNvGrpSpPr>
              <a:grpSpLocks/>
            </p:cNvGrpSpPr>
            <p:nvPr/>
          </p:nvGrpSpPr>
          <p:grpSpPr bwMode="auto">
            <a:xfrm>
              <a:off x="4735" y="1627"/>
              <a:ext cx="582" cy="151"/>
              <a:chOff x="614" y="2568"/>
              <a:chExt cx="725" cy="139"/>
            </a:xfrm>
          </p:grpSpPr>
          <p:sp>
            <p:nvSpPr>
              <p:cNvPr id="430" name="AutoShape 265"/>
              <p:cNvSpPr>
                <a:spLocks noChangeArrowheads="1"/>
              </p:cNvSpPr>
              <p:nvPr/>
            </p:nvSpPr>
            <p:spPr bwMode="auto">
              <a:xfrm>
                <a:off x="617" y="2568"/>
                <a:ext cx="710" cy="136"/>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31" name="AutoShape 266"/>
              <p:cNvSpPr>
                <a:spLocks noChangeArrowheads="1"/>
              </p:cNvSpPr>
              <p:nvPr/>
            </p:nvSpPr>
            <p:spPr bwMode="auto">
              <a:xfrm>
                <a:off x="635" y="2582"/>
                <a:ext cx="675"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188620" name="Freeform 267"/>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188621" name="Group 268"/>
            <p:cNvGrpSpPr>
              <a:grpSpLocks/>
            </p:cNvGrpSpPr>
            <p:nvPr/>
          </p:nvGrpSpPr>
          <p:grpSpPr bwMode="auto">
            <a:xfrm>
              <a:off x="4739" y="1327"/>
              <a:ext cx="582" cy="139"/>
              <a:chOff x="614" y="2568"/>
              <a:chExt cx="725" cy="139"/>
            </a:xfrm>
          </p:grpSpPr>
          <p:sp>
            <p:nvSpPr>
              <p:cNvPr id="428" name="AutoShape 269"/>
              <p:cNvSpPr>
                <a:spLocks noChangeArrowheads="1"/>
              </p:cNvSpPr>
              <p:nvPr/>
            </p:nvSpPr>
            <p:spPr bwMode="auto">
              <a:xfrm>
                <a:off x="613" y="2565"/>
                <a:ext cx="727" cy="141"/>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29" name="AutoShape 270"/>
              <p:cNvSpPr>
                <a:spLocks noChangeArrowheads="1"/>
              </p:cNvSpPr>
              <p:nvPr/>
            </p:nvSpPr>
            <p:spPr bwMode="auto">
              <a:xfrm>
                <a:off x="630" y="2580"/>
                <a:ext cx="693"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17" name="Rectangle 271"/>
            <p:cNvSpPr>
              <a:spLocks noChangeArrowheads="1"/>
            </p:cNvSpPr>
            <p:nvPr/>
          </p:nvSpPr>
          <p:spPr bwMode="auto">
            <a:xfrm>
              <a:off x="5252" y="429"/>
              <a:ext cx="63"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88623" name="Freeform 272"/>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88624" name="Freeform 273"/>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20" name="Oval 274"/>
            <p:cNvSpPr>
              <a:spLocks noChangeArrowheads="1"/>
            </p:cNvSpPr>
            <p:nvPr/>
          </p:nvSpPr>
          <p:spPr bwMode="auto">
            <a:xfrm>
              <a:off x="5516" y="2611"/>
              <a:ext cx="49"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88626" name="Freeform 275"/>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22" name="AutoShape 276"/>
            <p:cNvSpPr>
              <a:spLocks noChangeArrowheads="1"/>
            </p:cNvSpPr>
            <p:nvPr/>
          </p:nvSpPr>
          <p:spPr bwMode="auto">
            <a:xfrm>
              <a:off x="4140" y="2677"/>
              <a:ext cx="1203" cy="148"/>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23" name="AutoShape 277"/>
            <p:cNvSpPr>
              <a:spLocks noChangeArrowheads="1"/>
            </p:cNvSpPr>
            <p:nvPr/>
          </p:nvSpPr>
          <p:spPr bwMode="auto">
            <a:xfrm>
              <a:off x="4203" y="2714"/>
              <a:ext cx="1077"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24" name="Oval 278"/>
            <p:cNvSpPr>
              <a:spLocks noChangeArrowheads="1"/>
            </p:cNvSpPr>
            <p:nvPr/>
          </p:nvSpPr>
          <p:spPr bwMode="auto">
            <a:xfrm>
              <a:off x="4307" y="2381"/>
              <a:ext cx="160"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25" name="Oval 279"/>
            <p:cNvSpPr>
              <a:spLocks noChangeArrowheads="1"/>
            </p:cNvSpPr>
            <p:nvPr/>
          </p:nvSpPr>
          <p:spPr bwMode="auto">
            <a:xfrm>
              <a:off x="4488" y="2389"/>
              <a:ext cx="160"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Arial" charset="0"/>
              </a:endParaRPr>
            </a:p>
          </p:txBody>
        </p:sp>
        <p:sp>
          <p:nvSpPr>
            <p:cNvPr id="426" name="Oval 280"/>
            <p:cNvSpPr>
              <a:spLocks noChangeArrowheads="1"/>
            </p:cNvSpPr>
            <p:nvPr/>
          </p:nvSpPr>
          <p:spPr bwMode="auto">
            <a:xfrm>
              <a:off x="4661" y="2381"/>
              <a:ext cx="160"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27" name="Rectangle 281"/>
            <p:cNvSpPr>
              <a:spLocks noChangeArrowheads="1"/>
            </p:cNvSpPr>
            <p:nvPr/>
          </p:nvSpPr>
          <p:spPr bwMode="auto">
            <a:xfrm>
              <a:off x="5065" y="1834"/>
              <a:ext cx="83" cy="762"/>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grpSp>
        <p:nvGrpSpPr>
          <p:cNvPr id="188477" name="Group 315"/>
          <p:cNvGrpSpPr>
            <a:grpSpLocks/>
          </p:cNvGrpSpPr>
          <p:nvPr/>
        </p:nvGrpSpPr>
        <p:grpSpPr bwMode="auto">
          <a:xfrm>
            <a:off x="1974850" y="3395663"/>
            <a:ext cx="231775" cy="481012"/>
            <a:chOff x="1115" y="2770"/>
            <a:chExt cx="589" cy="1034"/>
          </a:xfrm>
        </p:grpSpPr>
        <p:sp>
          <p:nvSpPr>
            <p:cNvPr id="188577" name="Freeform 283"/>
            <p:cNvSpPr>
              <a:spLocks/>
            </p:cNvSpPr>
            <p:nvPr/>
          </p:nvSpPr>
          <p:spPr bwMode="auto">
            <a:xfrm>
              <a:off x="1581" y="2772"/>
              <a:ext cx="117" cy="986"/>
            </a:xfrm>
            <a:custGeom>
              <a:avLst/>
              <a:gdLst>
                <a:gd name="T0" fmla="*/ 1 w 354"/>
                <a:gd name="T1" fmla="*/ 0 h 2742"/>
                <a:gd name="T2" fmla="*/ 4 w 354"/>
                <a:gd name="T3" fmla="*/ 6 h 2742"/>
                <a:gd name="T4" fmla="*/ 4 w 354"/>
                <a:gd name="T5" fmla="*/ 44 h 2742"/>
                <a:gd name="T6" fmla="*/ 0 w 354"/>
                <a:gd name="T7" fmla="*/ 46 h 2742"/>
                <a:gd name="T8" fmla="*/ 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38" name="Rectangle 284"/>
            <p:cNvSpPr>
              <a:spLocks noChangeArrowheads="1"/>
            </p:cNvSpPr>
            <p:nvPr/>
          </p:nvSpPr>
          <p:spPr bwMode="auto">
            <a:xfrm>
              <a:off x="1143" y="2770"/>
              <a:ext cx="432" cy="986"/>
            </a:xfrm>
            <a:prstGeom prst="rect">
              <a:avLst/>
            </a:prstGeom>
            <a:gradFill rotWithShape="1">
              <a:gsLst>
                <a:gs pos="0">
                  <a:srgbClr val="808080"/>
                </a:gs>
                <a:gs pos="100000">
                  <a:srgbClr val="C0C0C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88579" name="Freeform 285"/>
            <p:cNvSpPr>
              <a:spLocks/>
            </p:cNvSpPr>
            <p:nvPr/>
          </p:nvSpPr>
          <p:spPr bwMode="auto">
            <a:xfrm>
              <a:off x="1603" y="2831"/>
              <a:ext cx="70" cy="913"/>
            </a:xfrm>
            <a:custGeom>
              <a:avLst/>
              <a:gdLst>
                <a:gd name="T0" fmla="*/ 0 w 211"/>
                <a:gd name="T1" fmla="*/ 0 h 2537"/>
                <a:gd name="T2" fmla="*/ 3 w 211"/>
                <a:gd name="T3" fmla="*/ 4 h 2537"/>
                <a:gd name="T4" fmla="*/ 0 w 211"/>
                <a:gd name="T5" fmla="*/ 42 h 2537"/>
                <a:gd name="T6" fmla="*/ 0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88580" name="Freeform 286"/>
            <p:cNvSpPr>
              <a:spLocks/>
            </p:cNvSpPr>
            <p:nvPr/>
          </p:nvSpPr>
          <p:spPr bwMode="auto">
            <a:xfrm>
              <a:off x="1588" y="3293"/>
              <a:ext cx="109" cy="81"/>
            </a:xfrm>
            <a:custGeom>
              <a:avLst/>
              <a:gdLst>
                <a:gd name="T0" fmla="*/ 0 w 328"/>
                <a:gd name="T1" fmla="*/ 0 h 226"/>
                <a:gd name="T2" fmla="*/ 4 w 328"/>
                <a:gd name="T3" fmla="*/ 2 h 226"/>
                <a:gd name="T4" fmla="*/ 4 w 328"/>
                <a:gd name="T5" fmla="*/ 4 h 226"/>
                <a:gd name="T6" fmla="*/ 0 w 328"/>
                <a:gd name="T7" fmla="*/ 2 h 226"/>
                <a:gd name="T8" fmla="*/ 0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41" name="Rectangle 287"/>
            <p:cNvSpPr>
              <a:spLocks noChangeArrowheads="1"/>
            </p:cNvSpPr>
            <p:nvPr/>
          </p:nvSpPr>
          <p:spPr bwMode="auto">
            <a:xfrm>
              <a:off x="1143" y="2883"/>
              <a:ext cx="246" cy="20"/>
            </a:xfrm>
            <a:prstGeom prst="rect">
              <a:avLst/>
            </a:prstGeom>
            <a:solidFill>
              <a:schemeClr val="bg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188582" name="Group 288"/>
            <p:cNvGrpSpPr>
              <a:grpSpLocks/>
            </p:cNvGrpSpPr>
            <p:nvPr/>
          </p:nvGrpSpPr>
          <p:grpSpPr bwMode="auto">
            <a:xfrm>
              <a:off x="1367" y="2873"/>
              <a:ext cx="240" cy="63"/>
              <a:chOff x="614" y="2568"/>
              <a:chExt cx="725" cy="139"/>
            </a:xfrm>
          </p:grpSpPr>
          <p:sp>
            <p:nvSpPr>
              <p:cNvPr id="467" name="AutoShape 289"/>
              <p:cNvSpPr>
                <a:spLocks noChangeArrowheads="1"/>
              </p:cNvSpPr>
              <p:nvPr/>
            </p:nvSpPr>
            <p:spPr bwMode="auto">
              <a:xfrm>
                <a:off x="608" y="2567"/>
                <a:ext cx="731" cy="143"/>
              </a:xfrm>
              <a:prstGeom prst="roundRect">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68" name="AutoShape 290"/>
              <p:cNvSpPr>
                <a:spLocks noChangeArrowheads="1"/>
              </p:cNvSpPr>
              <p:nvPr/>
            </p:nvSpPr>
            <p:spPr bwMode="auto">
              <a:xfrm>
                <a:off x="621" y="2582"/>
                <a:ext cx="707" cy="113"/>
              </a:xfrm>
              <a:prstGeom prst="roundRect">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43" name="Rectangle 291"/>
            <p:cNvSpPr>
              <a:spLocks noChangeArrowheads="1"/>
            </p:cNvSpPr>
            <p:nvPr/>
          </p:nvSpPr>
          <p:spPr bwMode="auto">
            <a:xfrm>
              <a:off x="1151" y="3026"/>
              <a:ext cx="246" cy="20"/>
            </a:xfrm>
            <a:prstGeom prst="rect">
              <a:avLst/>
            </a:prstGeom>
            <a:solidFill>
              <a:schemeClr val="bg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188584" name="Group 292"/>
            <p:cNvGrpSpPr>
              <a:grpSpLocks/>
            </p:cNvGrpSpPr>
            <p:nvPr/>
          </p:nvGrpSpPr>
          <p:grpSpPr bwMode="auto">
            <a:xfrm>
              <a:off x="1366" y="3014"/>
              <a:ext cx="240" cy="58"/>
              <a:chOff x="614" y="2568"/>
              <a:chExt cx="725" cy="139"/>
            </a:xfrm>
          </p:grpSpPr>
          <p:sp>
            <p:nvSpPr>
              <p:cNvPr id="465" name="AutoShape 293"/>
              <p:cNvSpPr>
                <a:spLocks noChangeArrowheads="1"/>
              </p:cNvSpPr>
              <p:nvPr/>
            </p:nvSpPr>
            <p:spPr bwMode="auto">
              <a:xfrm>
                <a:off x="611" y="2572"/>
                <a:ext cx="731" cy="131"/>
              </a:xfrm>
              <a:prstGeom prst="roundRect">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66" name="AutoShape 294"/>
              <p:cNvSpPr>
                <a:spLocks noChangeArrowheads="1"/>
              </p:cNvSpPr>
              <p:nvPr/>
            </p:nvSpPr>
            <p:spPr bwMode="auto">
              <a:xfrm>
                <a:off x="624" y="2588"/>
                <a:ext cx="707" cy="98"/>
              </a:xfrm>
              <a:prstGeom prst="roundRect">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45" name="Rectangle 295"/>
            <p:cNvSpPr>
              <a:spLocks noChangeArrowheads="1"/>
            </p:cNvSpPr>
            <p:nvPr/>
          </p:nvSpPr>
          <p:spPr bwMode="auto">
            <a:xfrm>
              <a:off x="1147" y="3173"/>
              <a:ext cx="246" cy="17"/>
            </a:xfrm>
            <a:prstGeom prst="rect">
              <a:avLst/>
            </a:prstGeom>
            <a:solidFill>
              <a:schemeClr val="bg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46" name="Rectangle 296"/>
            <p:cNvSpPr>
              <a:spLocks noChangeArrowheads="1"/>
            </p:cNvSpPr>
            <p:nvPr/>
          </p:nvSpPr>
          <p:spPr bwMode="auto">
            <a:xfrm>
              <a:off x="1151" y="3299"/>
              <a:ext cx="246" cy="20"/>
            </a:xfrm>
            <a:prstGeom prst="rect">
              <a:avLst/>
            </a:prstGeom>
            <a:solidFill>
              <a:schemeClr val="bg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188587" name="Group 297"/>
            <p:cNvGrpSpPr>
              <a:grpSpLocks/>
            </p:cNvGrpSpPr>
            <p:nvPr/>
          </p:nvGrpSpPr>
          <p:grpSpPr bwMode="auto">
            <a:xfrm>
              <a:off x="1361" y="3287"/>
              <a:ext cx="240" cy="65"/>
              <a:chOff x="614" y="2568"/>
              <a:chExt cx="725" cy="139"/>
            </a:xfrm>
          </p:grpSpPr>
          <p:sp>
            <p:nvSpPr>
              <p:cNvPr id="463" name="AutoShape 298"/>
              <p:cNvSpPr>
                <a:spLocks noChangeArrowheads="1"/>
              </p:cNvSpPr>
              <p:nvPr/>
            </p:nvSpPr>
            <p:spPr bwMode="auto">
              <a:xfrm>
                <a:off x="614" y="2572"/>
                <a:ext cx="719" cy="139"/>
              </a:xfrm>
              <a:prstGeom prst="roundRect">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64" name="AutoShape 299"/>
              <p:cNvSpPr>
                <a:spLocks noChangeArrowheads="1"/>
              </p:cNvSpPr>
              <p:nvPr/>
            </p:nvSpPr>
            <p:spPr bwMode="auto">
              <a:xfrm>
                <a:off x="626" y="2586"/>
                <a:ext cx="695" cy="109"/>
              </a:xfrm>
              <a:prstGeom prst="roundRect">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188588" name="Freeform 300"/>
            <p:cNvSpPr>
              <a:spLocks/>
            </p:cNvSpPr>
            <p:nvPr/>
          </p:nvSpPr>
          <p:spPr bwMode="auto">
            <a:xfrm>
              <a:off x="1590" y="3169"/>
              <a:ext cx="108" cy="81"/>
            </a:xfrm>
            <a:custGeom>
              <a:avLst/>
              <a:gdLst>
                <a:gd name="T0" fmla="*/ 0 w 328"/>
                <a:gd name="T1" fmla="*/ 0 h 226"/>
                <a:gd name="T2" fmla="*/ 4 w 328"/>
                <a:gd name="T3" fmla="*/ 2 h 226"/>
                <a:gd name="T4" fmla="*/ 4 w 328"/>
                <a:gd name="T5" fmla="*/ 4 h 226"/>
                <a:gd name="T6" fmla="*/ 0 w 328"/>
                <a:gd name="T7" fmla="*/ 2 h 226"/>
                <a:gd name="T8" fmla="*/ 0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188589" name="Group 301"/>
            <p:cNvGrpSpPr>
              <a:grpSpLocks/>
            </p:cNvGrpSpPr>
            <p:nvPr/>
          </p:nvGrpSpPr>
          <p:grpSpPr bwMode="auto">
            <a:xfrm>
              <a:off x="1363" y="3158"/>
              <a:ext cx="240" cy="60"/>
              <a:chOff x="614" y="2568"/>
              <a:chExt cx="725" cy="139"/>
            </a:xfrm>
          </p:grpSpPr>
          <p:sp>
            <p:nvSpPr>
              <p:cNvPr id="461" name="AutoShape 302"/>
              <p:cNvSpPr>
                <a:spLocks noChangeArrowheads="1"/>
              </p:cNvSpPr>
              <p:nvPr/>
            </p:nvSpPr>
            <p:spPr bwMode="auto">
              <a:xfrm>
                <a:off x="608" y="2570"/>
                <a:ext cx="731" cy="134"/>
              </a:xfrm>
              <a:prstGeom prst="roundRect">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62" name="AutoShape 303"/>
              <p:cNvSpPr>
                <a:spLocks noChangeArrowheads="1"/>
              </p:cNvSpPr>
              <p:nvPr/>
            </p:nvSpPr>
            <p:spPr bwMode="auto">
              <a:xfrm>
                <a:off x="620" y="2586"/>
                <a:ext cx="707" cy="103"/>
              </a:xfrm>
              <a:prstGeom prst="roundRect">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50" name="Rectangle 304"/>
            <p:cNvSpPr>
              <a:spLocks noChangeArrowheads="1"/>
            </p:cNvSpPr>
            <p:nvPr/>
          </p:nvSpPr>
          <p:spPr bwMode="auto">
            <a:xfrm>
              <a:off x="1575" y="2770"/>
              <a:ext cx="28" cy="9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88591" name="Freeform 305"/>
            <p:cNvSpPr>
              <a:spLocks/>
            </p:cNvSpPr>
            <p:nvPr/>
          </p:nvSpPr>
          <p:spPr bwMode="auto">
            <a:xfrm>
              <a:off x="1599" y="3019"/>
              <a:ext cx="98" cy="92"/>
            </a:xfrm>
            <a:custGeom>
              <a:avLst/>
              <a:gdLst>
                <a:gd name="T0" fmla="*/ 0 w 296"/>
                <a:gd name="T1" fmla="*/ 0 h 256"/>
                <a:gd name="T2" fmla="*/ 4 w 296"/>
                <a:gd name="T3" fmla="*/ 3 h 256"/>
                <a:gd name="T4" fmla="*/ 4 w 296"/>
                <a:gd name="T5" fmla="*/ 4 h 256"/>
                <a:gd name="T6" fmla="*/ 0 w 296"/>
                <a:gd name="T7" fmla="*/ 2 h 256"/>
                <a:gd name="T8" fmla="*/ 0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88592" name="Freeform 306"/>
            <p:cNvSpPr>
              <a:spLocks/>
            </p:cNvSpPr>
            <p:nvPr/>
          </p:nvSpPr>
          <p:spPr bwMode="auto">
            <a:xfrm>
              <a:off x="1601" y="2878"/>
              <a:ext cx="101" cy="104"/>
            </a:xfrm>
            <a:custGeom>
              <a:avLst/>
              <a:gdLst>
                <a:gd name="T0" fmla="*/ 0 w 304"/>
                <a:gd name="T1" fmla="*/ 0 h 288"/>
                <a:gd name="T2" fmla="*/ 4 w 304"/>
                <a:gd name="T3" fmla="*/ 3 h 288"/>
                <a:gd name="T4" fmla="*/ 3 w 304"/>
                <a:gd name="T5" fmla="*/ 5 h 288"/>
                <a:gd name="T6" fmla="*/ 0 w 304"/>
                <a:gd name="T7" fmla="*/ 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53" name="Oval 307"/>
            <p:cNvSpPr>
              <a:spLocks noChangeArrowheads="1"/>
            </p:cNvSpPr>
            <p:nvPr/>
          </p:nvSpPr>
          <p:spPr bwMode="auto">
            <a:xfrm>
              <a:off x="1684" y="3712"/>
              <a:ext cx="20" cy="41"/>
            </a:xfrm>
            <a:prstGeom prst="ellipse">
              <a:avLst/>
            </a:prstGeom>
            <a:solidFill>
              <a:srgbClr val="DDDDDD"/>
            </a:solidFill>
            <a:ln w="9525">
              <a:solidFill>
                <a:schemeClr val="tx2"/>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88594" name="Freeform 308"/>
            <p:cNvSpPr>
              <a:spLocks/>
            </p:cNvSpPr>
            <p:nvPr/>
          </p:nvSpPr>
          <p:spPr bwMode="auto">
            <a:xfrm>
              <a:off x="1595" y="3713"/>
              <a:ext cx="102" cy="86"/>
            </a:xfrm>
            <a:custGeom>
              <a:avLst/>
              <a:gdLst>
                <a:gd name="T0" fmla="*/ 0 w 306"/>
                <a:gd name="T1" fmla="*/ 2 h 240"/>
                <a:gd name="T2" fmla="*/ 0 w 306"/>
                <a:gd name="T3" fmla="*/ 4 h 240"/>
                <a:gd name="T4" fmla="*/ 4 w 306"/>
                <a:gd name="T5" fmla="*/ 2 h 240"/>
                <a:gd name="T6" fmla="*/ 4 w 306"/>
                <a:gd name="T7" fmla="*/ 0 h 240"/>
                <a:gd name="T8" fmla="*/ 0 w 306"/>
                <a:gd name="T9" fmla="*/ 2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DDDDDD"/>
            </a:solidFill>
            <a:ln w="9525">
              <a:solidFill>
                <a:schemeClr val="tx2"/>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55" name="AutoShape 309"/>
            <p:cNvSpPr>
              <a:spLocks noChangeArrowheads="1"/>
            </p:cNvSpPr>
            <p:nvPr/>
          </p:nvSpPr>
          <p:spPr bwMode="auto">
            <a:xfrm>
              <a:off x="1115" y="3743"/>
              <a:ext cx="496" cy="61"/>
            </a:xfrm>
            <a:prstGeom prst="roundRect">
              <a:avLst>
                <a:gd name="adj" fmla="val 50000"/>
              </a:avLst>
            </a:prstGeom>
            <a:solidFill>
              <a:srgbClr val="DDDDDD"/>
            </a:solidFill>
            <a:ln w="9525">
              <a:solidFill>
                <a:schemeClr val="tx2"/>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56" name="AutoShape 310"/>
            <p:cNvSpPr>
              <a:spLocks noChangeArrowheads="1"/>
            </p:cNvSpPr>
            <p:nvPr/>
          </p:nvSpPr>
          <p:spPr bwMode="auto">
            <a:xfrm>
              <a:off x="1143" y="3756"/>
              <a:ext cx="444" cy="34"/>
            </a:xfrm>
            <a:prstGeom prst="roundRect">
              <a:avLst>
                <a:gd name="adj" fmla="val 50000"/>
              </a:avLst>
            </a:prstGeom>
            <a:solidFill>
              <a:srgbClr val="DDDDDD"/>
            </a:solidFill>
            <a:ln w="9525">
              <a:solidFill>
                <a:schemeClr val="tx2"/>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57" name="Oval 311"/>
            <p:cNvSpPr>
              <a:spLocks noChangeArrowheads="1"/>
            </p:cNvSpPr>
            <p:nvPr/>
          </p:nvSpPr>
          <p:spPr bwMode="auto">
            <a:xfrm>
              <a:off x="1184" y="3613"/>
              <a:ext cx="65" cy="61"/>
            </a:xfrm>
            <a:prstGeom prst="ellipse">
              <a:avLst/>
            </a:prstGeom>
            <a:solidFill>
              <a:srgbClr val="DDDDDD"/>
            </a:solidFill>
            <a:ln w="9525">
              <a:solidFill>
                <a:schemeClr val="tx2"/>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58" name="Oval 312"/>
            <p:cNvSpPr>
              <a:spLocks noChangeArrowheads="1"/>
            </p:cNvSpPr>
            <p:nvPr/>
          </p:nvSpPr>
          <p:spPr bwMode="auto">
            <a:xfrm>
              <a:off x="1256" y="3613"/>
              <a:ext cx="69" cy="61"/>
            </a:xfrm>
            <a:prstGeom prst="ellipse">
              <a:avLst/>
            </a:prstGeom>
            <a:solidFill>
              <a:srgbClr val="DDDDDD"/>
            </a:solidFill>
            <a:ln w="9525">
              <a:solidFill>
                <a:schemeClr val="tx2"/>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Arial" charset="0"/>
              </a:endParaRPr>
            </a:p>
          </p:txBody>
        </p:sp>
        <p:sp>
          <p:nvSpPr>
            <p:cNvPr id="459" name="Oval 313"/>
            <p:cNvSpPr>
              <a:spLocks noChangeArrowheads="1"/>
            </p:cNvSpPr>
            <p:nvPr/>
          </p:nvSpPr>
          <p:spPr bwMode="auto">
            <a:xfrm>
              <a:off x="1333" y="3613"/>
              <a:ext cx="65" cy="61"/>
            </a:xfrm>
            <a:prstGeom prst="ellipse">
              <a:avLst/>
            </a:prstGeom>
            <a:solidFill>
              <a:srgbClr val="DDDDDD"/>
            </a:solidFill>
            <a:ln w="9525">
              <a:solidFill>
                <a:schemeClr val="tx2"/>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60" name="Rectangle 314"/>
            <p:cNvSpPr>
              <a:spLocks noChangeArrowheads="1"/>
            </p:cNvSpPr>
            <p:nvPr/>
          </p:nvSpPr>
          <p:spPr bwMode="auto">
            <a:xfrm>
              <a:off x="1494" y="3377"/>
              <a:ext cx="36" cy="328"/>
            </a:xfrm>
            <a:prstGeom prst="rect">
              <a:avLst/>
            </a:prstGeom>
            <a:solidFill>
              <a:schemeClr val="bg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grpSp>
        <p:nvGrpSpPr>
          <p:cNvPr id="188478" name="Group 315"/>
          <p:cNvGrpSpPr>
            <a:grpSpLocks/>
          </p:cNvGrpSpPr>
          <p:nvPr/>
        </p:nvGrpSpPr>
        <p:grpSpPr bwMode="auto">
          <a:xfrm>
            <a:off x="2692400" y="3397250"/>
            <a:ext cx="233363" cy="479425"/>
            <a:chOff x="1115" y="2770"/>
            <a:chExt cx="589" cy="1034"/>
          </a:xfrm>
        </p:grpSpPr>
        <p:sp>
          <p:nvSpPr>
            <p:cNvPr id="188545" name="Freeform 283"/>
            <p:cNvSpPr>
              <a:spLocks/>
            </p:cNvSpPr>
            <p:nvPr/>
          </p:nvSpPr>
          <p:spPr bwMode="auto">
            <a:xfrm>
              <a:off x="1581" y="2772"/>
              <a:ext cx="117" cy="986"/>
            </a:xfrm>
            <a:custGeom>
              <a:avLst/>
              <a:gdLst>
                <a:gd name="T0" fmla="*/ 1 w 354"/>
                <a:gd name="T1" fmla="*/ 0 h 2742"/>
                <a:gd name="T2" fmla="*/ 4 w 354"/>
                <a:gd name="T3" fmla="*/ 6 h 2742"/>
                <a:gd name="T4" fmla="*/ 4 w 354"/>
                <a:gd name="T5" fmla="*/ 44 h 2742"/>
                <a:gd name="T6" fmla="*/ 0 w 354"/>
                <a:gd name="T7" fmla="*/ 46 h 2742"/>
                <a:gd name="T8" fmla="*/ 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71" name="Rectangle 284"/>
            <p:cNvSpPr>
              <a:spLocks noChangeArrowheads="1"/>
            </p:cNvSpPr>
            <p:nvPr/>
          </p:nvSpPr>
          <p:spPr bwMode="auto">
            <a:xfrm>
              <a:off x="1143" y="2770"/>
              <a:ext cx="433" cy="986"/>
            </a:xfrm>
            <a:prstGeom prst="rect">
              <a:avLst/>
            </a:prstGeom>
            <a:gradFill rotWithShape="1">
              <a:gsLst>
                <a:gs pos="0">
                  <a:srgbClr val="808080"/>
                </a:gs>
                <a:gs pos="100000">
                  <a:srgbClr val="C0C0C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88547" name="Freeform 285"/>
            <p:cNvSpPr>
              <a:spLocks/>
            </p:cNvSpPr>
            <p:nvPr/>
          </p:nvSpPr>
          <p:spPr bwMode="auto">
            <a:xfrm>
              <a:off x="1603" y="2831"/>
              <a:ext cx="70" cy="913"/>
            </a:xfrm>
            <a:custGeom>
              <a:avLst/>
              <a:gdLst>
                <a:gd name="T0" fmla="*/ 0 w 211"/>
                <a:gd name="T1" fmla="*/ 0 h 2537"/>
                <a:gd name="T2" fmla="*/ 3 w 211"/>
                <a:gd name="T3" fmla="*/ 4 h 2537"/>
                <a:gd name="T4" fmla="*/ 0 w 211"/>
                <a:gd name="T5" fmla="*/ 42 h 2537"/>
                <a:gd name="T6" fmla="*/ 0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88548" name="Freeform 286"/>
            <p:cNvSpPr>
              <a:spLocks/>
            </p:cNvSpPr>
            <p:nvPr/>
          </p:nvSpPr>
          <p:spPr bwMode="auto">
            <a:xfrm>
              <a:off x="1588" y="3293"/>
              <a:ext cx="109" cy="81"/>
            </a:xfrm>
            <a:custGeom>
              <a:avLst/>
              <a:gdLst>
                <a:gd name="T0" fmla="*/ 0 w 328"/>
                <a:gd name="T1" fmla="*/ 0 h 226"/>
                <a:gd name="T2" fmla="*/ 4 w 328"/>
                <a:gd name="T3" fmla="*/ 2 h 226"/>
                <a:gd name="T4" fmla="*/ 4 w 328"/>
                <a:gd name="T5" fmla="*/ 4 h 226"/>
                <a:gd name="T6" fmla="*/ 0 w 328"/>
                <a:gd name="T7" fmla="*/ 2 h 226"/>
                <a:gd name="T8" fmla="*/ 0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74" name="Rectangle 287"/>
            <p:cNvSpPr>
              <a:spLocks noChangeArrowheads="1"/>
            </p:cNvSpPr>
            <p:nvPr/>
          </p:nvSpPr>
          <p:spPr bwMode="auto">
            <a:xfrm>
              <a:off x="1143" y="2883"/>
              <a:ext cx="248" cy="21"/>
            </a:xfrm>
            <a:prstGeom prst="rect">
              <a:avLst/>
            </a:prstGeom>
            <a:solidFill>
              <a:schemeClr val="bg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188550" name="Group 288"/>
            <p:cNvGrpSpPr>
              <a:grpSpLocks/>
            </p:cNvGrpSpPr>
            <p:nvPr/>
          </p:nvGrpSpPr>
          <p:grpSpPr bwMode="auto">
            <a:xfrm>
              <a:off x="1367" y="2873"/>
              <a:ext cx="240" cy="63"/>
              <a:chOff x="614" y="2568"/>
              <a:chExt cx="725" cy="139"/>
            </a:xfrm>
          </p:grpSpPr>
          <p:sp>
            <p:nvSpPr>
              <p:cNvPr id="500" name="AutoShape 289"/>
              <p:cNvSpPr>
                <a:spLocks noChangeArrowheads="1"/>
              </p:cNvSpPr>
              <p:nvPr/>
            </p:nvSpPr>
            <p:spPr bwMode="auto">
              <a:xfrm>
                <a:off x="615" y="2567"/>
                <a:ext cx="726" cy="136"/>
              </a:xfrm>
              <a:prstGeom prst="roundRect">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01" name="AutoShape 290"/>
              <p:cNvSpPr>
                <a:spLocks noChangeArrowheads="1"/>
              </p:cNvSpPr>
              <p:nvPr/>
            </p:nvSpPr>
            <p:spPr bwMode="auto">
              <a:xfrm>
                <a:off x="627" y="2582"/>
                <a:ext cx="702" cy="106"/>
              </a:xfrm>
              <a:prstGeom prst="roundRect">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76" name="Rectangle 291"/>
            <p:cNvSpPr>
              <a:spLocks noChangeArrowheads="1"/>
            </p:cNvSpPr>
            <p:nvPr/>
          </p:nvSpPr>
          <p:spPr bwMode="auto">
            <a:xfrm>
              <a:off x="1151" y="3023"/>
              <a:ext cx="244" cy="21"/>
            </a:xfrm>
            <a:prstGeom prst="rect">
              <a:avLst/>
            </a:prstGeom>
            <a:solidFill>
              <a:schemeClr val="bg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188552" name="Group 292"/>
            <p:cNvGrpSpPr>
              <a:grpSpLocks/>
            </p:cNvGrpSpPr>
            <p:nvPr/>
          </p:nvGrpSpPr>
          <p:grpSpPr bwMode="auto">
            <a:xfrm>
              <a:off x="1366" y="3014"/>
              <a:ext cx="240" cy="58"/>
              <a:chOff x="614" y="2568"/>
              <a:chExt cx="725" cy="139"/>
            </a:xfrm>
          </p:grpSpPr>
          <p:sp>
            <p:nvSpPr>
              <p:cNvPr id="498" name="AutoShape 293"/>
              <p:cNvSpPr>
                <a:spLocks noChangeArrowheads="1"/>
              </p:cNvSpPr>
              <p:nvPr/>
            </p:nvSpPr>
            <p:spPr bwMode="auto">
              <a:xfrm>
                <a:off x="618" y="2566"/>
                <a:ext cx="726" cy="139"/>
              </a:xfrm>
              <a:prstGeom prst="roundRect">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99" name="AutoShape 294"/>
              <p:cNvSpPr>
                <a:spLocks noChangeArrowheads="1"/>
              </p:cNvSpPr>
              <p:nvPr/>
            </p:nvSpPr>
            <p:spPr bwMode="auto">
              <a:xfrm>
                <a:off x="630" y="2582"/>
                <a:ext cx="702" cy="107"/>
              </a:xfrm>
              <a:prstGeom prst="roundRect">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78" name="Rectangle 295"/>
            <p:cNvSpPr>
              <a:spLocks noChangeArrowheads="1"/>
            </p:cNvSpPr>
            <p:nvPr/>
          </p:nvSpPr>
          <p:spPr bwMode="auto">
            <a:xfrm>
              <a:off x="1147" y="3171"/>
              <a:ext cx="244" cy="21"/>
            </a:xfrm>
            <a:prstGeom prst="rect">
              <a:avLst/>
            </a:prstGeom>
            <a:solidFill>
              <a:schemeClr val="bg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79" name="Rectangle 296"/>
            <p:cNvSpPr>
              <a:spLocks noChangeArrowheads="1"/>
            </p:cNvSpPr>
            <p:nvPr/>
          </p:nvSpPr>
          <p:spPr bwMode="auto">
            <a:xfrm>
              <a:off x="1151" y="3301"/>
              <a:ext cx="248" cy="17"/>
            </a:xfrm>
            <a:prstGeom prst="rect">
              <a:avLst/>
            </a:prstGeom>
            <a:solidFill>
              <a:schemeClr val="bg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188555" name="Group 297"/>
            <p:cNvGrpSpPr>
              <a:grpSpLocks/>
            </p:cNvGrpSpPr>
            <p:nvPr/>
          </p:nvGrpSpPr>
          <p:grpSpPr bwMode="auto">
            <a:xfrm>
              <a:off x="1361" y="3287"/>
              <a:ext cx="240" cy="65"/>
              <a:chOff x="614" y="2568"/>
              <a:chExt cx="725" cy="139"/>
            </a:xfrm>
          </p:grpSpPr>
          <p:sp>
            <p:nvSpPr>
              <p:cNvPr id="496" name="AutoShape 298"/>
              <p:cNvSpPr>
                <a:spLocks noChangeArrowheads="1"/>
              </p:cNvSpPr>
              <p:nvPr/>
            </p:nvSpPr>
            <p:spPr bwMode="auto">
              <a:xfrm>
                <a:off x="609" y="2568"/>
                <a:ext cx="726" cy="139"/>
              </a:xfrm>
              <a:prstGeom prst="roundRect">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97" name="AutoShape 299"/>
              <p:cNvSpPr>
                <a:spLocks noChangeArrowheads="1"/>
              </p:cNvSpPr>
              <p:nvPr/>
            </p:nvSpPr>
            <p:spPr bwMode="auto">
              <a:xfrm>
                <a:off x="621" y="2583"/>
                <a:ext cx="702" cy="110"/>
              </a:xfrm>
              <a:prstGeom prst="roundRect">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188556" name="Freeform 300"/>
            <p:cNvSpPr>
              <a:spLocks/>
            </p:cNvSpPr>
            <p:nvPr/>
          </p:nvSpPr>
          <p:spPr bwMode="auto">
            <a:xfrm>
              <a:off x="1590" y="3169"/>
              <a:ext cx="108" cy="81"/>
            </a:xfrm>
            <a:custGeom>
              <a:avLst/>
              <a:gdLst>
                <a:gd name="T0" fmla="*/ 0 w 328"/>
                <a:gd name="T1" fmla="*/ 0 h 226"/>
                <a:gd name="T2" fmla="*/ 4 w 328"/>
                <a:gd name="T3" fmla="*/ 2 h 226"/>
                <a:gd name="T4" fmla="*/ 4 w 328"/>
                <a:gd name="T5" fmla="*/ 4 h 226"/>
                <a:gd name="T6" fmla="*/ 0 w 328"/>
                <a:gd name="T7" fmla="*/ 2 h 226"/>
                <a:gd name="T8" fmla="*/ 0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188557" name="Group 301"/>
            <p:cNvGrpSpPr>
              <a:grpSpLocks/>
            </p:cNvGrpSpPr>
            <p:nvPr/>
          </p:nvGrpSpPr>
          <p:grpSpPr bwMode="auto">
            <a:xfrm>
              <a:off x="1363" y="3158"/>
              <a:ext cx="240" cy="60"/>
              <a:chOff x="614" y="2568"/>
              <a:chExt cx="725" cy="139"/>
            </a:xfrm>
          </p:grpSpPr>
          <p:sp>
            <p:nvSpPr>
              <p:cNvPr id="494" name="AutoShape 302"/>
              <p:cNvSpPr>
                <a:spLocks noChangeArrowheads="1"/>
              </p:cNvSpPr>
              <p:nvPr/>
            </p:nvSpPr>
            <p:spPr bwMode="auto">
              <a:xfrm>
                <a:off x="615" y="2565"/>
                <a:ext cx="726" cy="143"/>
              </a:xfrm>
              <a:prstGeom prst="roundRect">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95" name="AutoShape 303"/>
              <p:cNvSpPr>
                <a:spLocks noChangeArrowheads="1"/>
              </p:cNvSpPr>
              <p:nvPr/>
            </p:nvSpPr>
            <p:spPr bwMode="auto">
              <a:xfrm>
                <a:off x="627" y="2581"/>
                <a:ext cx="702" cy="111"/>
              </a:xfrm>
              <a:prstGeom prst="roundRect">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83" name="Rectangle 304"/>
            <p:cNvSpPr>
              <a:spLocks noChangeArrowheads="1"/>
            </p:cNvSpPr>
            <p:nvPr/>
          </p:nvSpPr>
          <p:spPr bwMode="auto">
            <a:xfrm>
              <a:off x="1576" y="2770"/>
              <a:ext cx="28" cy="9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88559" name="Freeform 305"/>
            <p:cNvSpPr>
              <a:spLocks/>
            </p:cNvSpPr>
            <p:nvPr/>
          </p:nvSpPr>
          <p:spPr bwMode="auto">
            <a:xfrm>
              <a:off x="1599" y="3019"/>
              <a:ext cx="98" cy="92"/>
            </a:xfrm>
            <a:custGeom>
              <a:avLst/>
              <a:gdLst>
                <a:gd name="T0" fmla="*/ 0 w 296"/>
                <a:gd name="T1" fmla="*/ 0 h 256"/>
                <a:gd name="T2" fmla="*/ 4 w 296"/>
                <a:gd name="T3" fmla="*/ 3 h 256"/>
                <a:gd name="T4" fmla="*/ 4 w 296"/>
                <a:gd name="T5" fmla="*/ 4 h 256"/>
                <a:gd name="T6" fmla="*/ 0 w 296"/>
                <a:gd name="T7" fmla="*/ 2 h 256"/>
                <a:gd name="T8" fmla="*/ 0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88560" name="Freeform 306"/>
            <p:cNvSpPr>
              <a:spLocks/>
            </p:cNvSpPr>
            <p:nvPr/>
          </p:nvSpPr>
          <p:spPr bwMode="auto">
            <a:xfrm>
              <a:off x="1601" y="2878"/>
              <a:ext cx="101" cy="104"/>
            </a:xfrm>
            <a:custGeom>
              <a:avLst/>
              <a:gdLst>
                <a:gd name="T0" fmla="*/ 0 w 304"/>
                <a:gd name="T1" fmla="*/ 0 h 288"/>
                <a:gd name="T2" fmla="*/ 4 w 304"/>
                <a:gd name="T3" fmla="*/ 3 h 288"/>
                <a:gd name="T4" fmla="*/ 3 w 304"/>
                <a:gd name="T5" fmla="*/ 5 h 288"/>
                <a:gd name="T6" fmla="*/ 0 w 304"/>
                <a:gd name="T7" fmla="*/ 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86" name="Oval 307"/>
            <p:cNvSpPr>
              <a:spLocks noChangeArrowheads="1"/>
            </p:cNvSpPr>
            <p:nvPr/>
          </p:nvSpPr>
          <p:spPr bwMode="auto">
            <a:xfrm>
              <a:off x="1684" y="3712"/>
              <a:ext cx="20" cy="41"/>
            </a:xfrm>
            <a:prstGeom prst="ellipse">
              <a:avLst/>
            </a:prstGeom>
            <a:solidFill>
              <a:srgbClr val="DDDDDD"/>
            </a:solidFill>
            <a:ln w="9525">
              <a:solidFill>
                <a:schemeClr val="tx2"/>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88562" name="Freeform 308"/>
            <p:cNvSpPr>
              <a:spLocks/>
            </p:cNvSpPr>
            <p:nvPr/>
          </p:nvSpPr>
          <p:spPr bwMode="auto">
            <a:xfrm>
              <a:off x="1595" y="3713"/>
              <a:ext cx="102" cy="86"/>
            </a:xfrm>
            <a:custGeom>
              <a:avLst/>
              <a:gdLst>
                <a:gd name="T0" fmla="*/ 0 w 306"/>
                <a:gd name="T1" fmla="*/ 2 h 240"/>
                <a:gd name="T2" fmla="*/ 0 w 306"/>
                <a:gd name="T3" fmla="*/ 4 h 240"/>
                <a:gd name="T4" fmla="*/ 4 w 306"/>
                <a:gd name="T5" fmla="*/ 2 h 240"/>
                <a:gd name="T6" fmla="*/ 4 w 306"/>
                <a:gd name="T7" fmla="*/ 0 h 240"/>
                <a:gd name="T8" fmla="*/ 0 w 306"/>
                <a:gd name="T9" fmla="*/ 2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DDDDDD"/>
            </a:solidFill>
            <a:ln w="9525">
              <a:solidFill>
                <a:schemeClr val="tx2"/>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88" name="AutoShape 309"/>
            <p:cNvSpPr>
              <a:spLocks noChangeArrowheads="1"/>
            </p:cNvSpPr>
            <p:nvPr/>
          </p:nvSpPr>
          <p:spPr bwMode="auto">
            <a:xfrm>
              <a:off x="1115" y="3742"/>
              <a:ext cx="497" cy="62"/>
            </a:xfrm>
            <a:prstGeom prst="roundRect">
              <a:avLst>
                <a:gd name="adj" fmla="val 50000"/>
              </a:avLst>
            </a:prstGeom>
            <a:solidFill>
              <a:srgbClr val="DDDDDD"/>
            </a:solidFill>
            <a:ln w="9525">
              <a:solidFill>
                <a:schemeClr val="tx2"/>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89" name="AutoShape 310"/>
            <p:cNvSpPr>
              <a:spLocks noChangeArrowheads="1"/>
            </p:cNvSpPr>
            <p:nvPr/>
          </p:nvSpPr>
          <p:spPr bwMode="auto">
            <a:xfrm>
              <a:off x="1143" y="3756"/>
              <a:ext cx="441" cy="34"/>
            </a:xfrm>
            <a:prstGeom prst="roundRect">
              <a:avLst>
                <a:gd name="adj" fmla="val 50000"/>
              </a:avLst>
            </a:prstGeom>
            <a:solidFill>
              <a:srgbClr val="DDDDDD"/>
            </a:solidFill>
            <a:ln w="9525">
              <a:solidFill>
                <a:schemeClr val="tx2"/>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90" name="Oval 311"/>
            <p:cNvSpPr>
              <a:spLocks noChangeArrowheads="1"/>
            </p:cNvSpPr>
            <p:nvPr/>
          </p:nvSpPr>
          <p:spPr bwMode="auto">
            <a:xfrm>
              <a:off x="1183" y="3612"/>
              <a:ext cx="68" cy="62"/>
            </a:xfrm>
            <a:prstGeom prst="ellipse">
              <a:avLst/>
            </a:prstGeom>
            <a:solidFill>
              <a:srgbClr val="DDDDDD"/>
            </a:solidFill>
            <a:ln w="9525">
              <a:solidFill>
                <a:schemeClr val="tx2"/>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91" name="Oval 312"/>
            <p:cNvSpPr>
              <a:spLocks noChangeArrowheads="1"/>
            </p:cNvSpPr>
            <p:nvPr/>
          </p:nvSpPr>
          <p:spPr bwMode="auto">
            <a:xfrm>
              <a:off x="1259" y="3616"/>
              <a:ext cx="64" cy="58"/>
            </a:xfrm>
            <a:prstGeom prst="ellipse">
              <a:avLst/>
            </a:prstGeom>
            <a:solidFill>
              <a:srgbClr val="DDDDDD"/>
            </a:solidFill>
            <a:ln w="9525">
              <a:solidFill>
                <a:schemeClr val="tx2"/>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Arial" charset="0"/>
              </a:endParaRPr>
            </a:p>
          </p:txBody>
        </p:sp>
        <p:sp>
          <p:nvSpPr>
            <p:cNvPr id="492" name="Oval 313"/>
            <p:cNvSpPr>
              <a:spLocks noChangeArrowheads="1"/>
            </p:cNvSpPr>
            <p:nvPr/>
          </p:nvSpPr>
          <p:spPr bwMode="auto">
            <a:xfrm>
              <a:off x="1331" y="3612"/>
              <a:ext cx="64" cy="62"/>
            </a:xfrm>
            <a:prstGeom prst="ellipse">
              <a:avLst/>
            </a:prstGeom>
            <a:solidFill>
              <a:srgbClr val="DDDDDD"/>
            </a:solidFill>
            <a:ln w="9525">
              <a:solidFill>
                <a:schemeClr val="tx2"/>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93" name="Rectangle 314"/>
            <p:cNvSpPr>
              <a:spLocks noChangeArrowheads="1"/>
            </p:cNvSpPr>
            <p:nvPr/>
          </p:nvSpPr>
          <p:spPr bwMode="auto">
            <a:xfrm>
              <a:off x="1496" y="3376"/>
              <a:ext cx="36" cy="329"/>
            </a:xfrm>
            <a:prstGeom prst="rect">
              <a:avLst/>
            </a:prstGeom>
            <a:solidFill>
              <a:schemeClr val="bg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grpSp>
        <p:nvGrpSpPr>
          <p:cNvPr id="188479" name="Group 315"/>
          <p:cNvGrpSpPr>
            <a:grpSpLocks/>
          </p:cNvGrpSpPr>
          <p:nvPr/>
        </p:nvGrpSpPr>
        <p:grpSpPr bwMode="auto">
          <a:xfrm>
            <a:off x="7994650" y="4722813"/>
            <a:ext cx="231775" cy="479425"/>
            <a:chOff x="1115" y="2770"/>
            <a:chExt cx="589" cy="1034"/>
          </a:xfrm>
        </p:grpSpPr>
        <p:sp>
          <p:nvSpPr>
            <p:cNvPr id="188513" name="Freeform 283"/>
            <p:cNvSpPr>
              <a:spLocks/>
            </p:cNvSpPr>
            <p:nvPr/>
          </p:nvSpPr>
          <p:spPr bwMode="auto">
            <a:xfrm>
              <a:off x="1581" y="2772"/>
              <a:ext cx="117" cy="986"/>
            </a:xfrm>
            <a:custGeom>
              <a:avLst/>
              <a:gdLst>
                <a:gd name="T0" fmla="*/ 1 w 354"/>
                <a:gd name="T1" fmla="*/ 0 h 2742"/>
                <a:gd name="T2" fmla="*/ 4 w 354"/>
                <a:gd name="T3" fmla="*/ 6 h 2742"/>
                <a:gd name="T4" fmla="*/ 4 w 354"/>
                <a:gd name="T5" fmla="*/ 44 h 2742"/>
                <a:gd name="T6" fmla="*/ 0 w 354"/>
                <a:gd name="T7" fmla="*/ 46 h 2742"/>
                <a:gd name="T8" fmla="*/ 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04" name="Rectangle 284"/>
            <p:cNvSpPr>
              <a:spLocks noChangeArrowheads="1"/>
            </p:cNvSpPr>
            <p:nvPr/>
          </p:nvSpPr>
          <p:spPr bwMode="auto">
            <a:xfrm>
              <a:off x="1143" y="2770"/>
              <a:ext cx="432" cy="986"/>
            </a:xfrm>
            <a:prstGeom prst="rect">
              <a:avLst/>
            </a:prstGeom>
            <a:gradFill rotWithShape="1">
              <a:gsLst>
                <a:gs pos="0">
                  <a:srgbClr val="808080"/>
                </a:gs>
                <a:gs pos="100000">
                  <a:srgbClr val="C0C0C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88515" name="Freeform 285"/>
            <p:cNvSpPr>
              <a:spLocks/>
            </p:cNvSpPr>
            <p:nvPr/>
          </p:nvSpPr>
          <p:spPr bwMode="auto">
            <a:xfrm>
              <a:off x="1603" y="2831"/>
              <a:ext cx="70" cy="913"/>
            </a:xfrm>
            <a:custGeom>
              <a:avLst/>
              <a:gdLst>
                <a:gd name="T0" fmla="*/ 0 w 211"/>
                <a:gd name="T1" fmla="*/ 0 h 2537"/>
                <a:gd name="T2" fmla="*/ 3 w 211"/>
                <a:gd name="T3" fmla="*/ 4 h 2537"/>
                <a:gd name="T4" fmla="*/ 0 w 211"/>
                <a:gd name="T5" fmla="*/ 42 h 2537"/>
                <a:gd name="T6" fmla="*/ 0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88516" name="Freeform 286"/>
            <p:cNvSpPr>
              <a:spLocks/>
            </p:cNvSpPr>
            <p:nvPr/>
          </p:nvSpPr>
          <p:spPr bwMode="auto">
            <a:xfrm>
              <a:off x="1588" y="3293"/>
              <a:ext cx="109" cy="81"/>
            </a:xfrm>
            <a:custGeom>
              <a:avLst/>
              <a:gdLst>
                <a:gd name="T0" fmla="*/ 0 w 328"/>
                <a:gd name="T1" fmla="*/ 0 h 226"/>
                <a:gd name="T2" fmla="*/ 4 w 328"/>
                <a:gd name="T3" fmla="*/ 2 h 226"/>
                <a:gd name="T4" fmla="*/ 4 w 328"/>
                <a:gd name="T5" fmla="*/ 4 h 226"/>
                <a:gd name="T6" fmla="*/ 0 w 328"/>
                <a:gd name="T7" fmla="*/ 2 h 226"/>
                <a:gd name="T8" fmla="*/ 0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07" name="Rectangle 287"/>
            <p:cNvSpPr>
              <a:spLocks noChangeArrowheads="1"/>
            </p:cNvSpPr>
            <p:nvPr/>
          </p:nvSpPr>
          <p:spPr bwMode="auto">
            <a:xfrm>
              <a:off x="1143" y="2883"/>
              <a:ext cx="246" cy="21"/>
            </a:xfrm>
            <a:prstGeom prst="rect">
              <a:avLst/>
            </a:prstGeom>
            <a:solidFill>
              <a:schemeClr val="bg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188518" name="Group 288"/>
            <p:cNvGrpSpPr>
              <a:grpSpLocks/>
            </p:cNvGrpSpPr>
            <p:nvPr/>
          </p:nvGrpSpPr>
          <p:grpSpPr bwMode="auto">
            <a:xfrm>
              <a:off x="1367" y="2873"/>
              <a:ext cx="240" cy="63"/>
              <a:chOff x="614" y="2568"/>
              <a:chExt cx="725" cy="139"/>
            </a:xfrm>
          </p:grpSpPr>
          <p:sp>
            <p:nvSpPr>
              <p:cNvPr id="533" name="AutoShape 289"/>
              <p:cNvSpPr>
                <a:spLocks noChangeArrowheads="1"/>
              </p:cNvSpPr>
              <p:nvPr/>
            </p:nvSpPr>
            <p:spPr bwMode="auto">
              <a:xfrm>
                <a:off x="608" y="2567"/>
                <a:ext cx="731" cy="136"/>
              </a:xfrm>
              <a:prstGeom prst="roundRect">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34" name="AutoShape 290"/>
              <p:cNvSpPr>
                <a:spLocks noChangeArrowheads="1"/>
              </p:cNvSpPr>
              <p:nvPr/>
            </p:nvSpPr>
            <p:spPr bwMode="auto">
              <a:xfrm>
                <a:off x="621" y="2582"/>
                <a:ext cx="707" cy="106"/>
              </a:xfrm>
              <a:prstGeom prst="roundRect">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509" name="Rectangle 291"/>
            <p:cNvSpPr>
              <a:spLocks noChangeArrowheads="1"/>
            </p:cNvSpPr>
            <p:nvPr/>
          </p:nvSpPr>
          <p:spPr bwMode="auto">
            <a:xfrm>
              <a:off x="1151" y="3023"/>
              <a:ext cx="246" cy="21"/>
            </a:xfrm>
            <a:prstGeom prst="rect">
              <a:avLst/>
            </a:prstGeom>
            <a:solidFill>
              <a:schemeClr val="bg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188520" name="Group 292"/>
            <p:cNvGrpSpPr>
              <a:grpSpLocks/>
            </p:cNvGrpSpPr>
            <p:nvPr/>
          </p:nvGrpSpPr>
          <p:grpSpPr bwMode="auto">
            <a:xfrm>
              <a:off x="1366" y="3014"/>
              <a:ext cx="240" cy="58"/>
              <a:chOff x="614" y="2568"/>
              <a:chExt cx="725" cy="139"/>
            </a:xfrm>
          </p:grpSpPr>
          <p:sp>
            <p:nvSpPr>
              <p:cNvPr id="531" name="AutoShape 293"/>
              <p:cNvSpPr>
                <a:spLocks noChangeArrowheads="1"/>
              </p:cNvSpPr>
              <p:nvPr/>
            </p:nvSpPr>
            <p:spPr bwMode="auto">
              <a:xfrm>
                <a:off x="611" y="2566"/>
                <a:ext cx="731" cy="139"/>
              </a:xfrm>
              <a:prstGeom prst="roundRect">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32" name="AutoShape 294"/>
              <p:cNvSpPr>
                <a:spLocks noChangeArrowheads="1"/>
              </p:cNvSpPr>
              <p:nvPr/>
            </p:nvSpPr>
            <p:spPr bwMode="auto">
              <a:xfrm>
                <a:off x="624" y="2582"/>
                <a:ext cx="707" cy="107"/>
              </a:xfrm>
              <a:prstGeom prst="roundRect">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511" name="Rectangle 295"/>
            <p:cNvSpPr>
              <a:spLocks noChangeArrowheads="1"/>
            </p:cNvSpPr>
            <p:nvPr/>
          </p:nvSpPr>
          <p:spPr bwMode="auto">
            <a:xfrm>
              <a:off x="1147" y="3171"/>
              <a:ext cx="246" cy="21"/>
            </a:xfrm>
            <a:prstGeom prst="rect">
              <a:avLst/>
            </a:prstGeom>
            <a:solidFill>
              <a:schemeClr val="bg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12" name="Rectangle 296"/>
            <p:cNvSpPr>
              <a:spLocks noChangeArrowheads="1"/>
            </p:cNvSpPr>
            <p:nvPr/>
          </p:nvSpPr>
          <p:spPr bwMode="auto">
            <a:xfrm>
              <a:off x="1151" y="3301"/>
              <a:ext cx="246" cy="17"/>
            </a:xfrm>
            <a:prstGeom prst="rect">
              <a:avLst/>
            </a:prstGeom>
            <a:solidFill>
              <a:schemeClr val="bg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188523" name="Group 297"/>
            <p:cNvGrpSpPr>
              <a:grpSpLocks/>
            </p:cNvGrpSpPr>
            <p:nvPr/>
          </p:nvGrpSpPr>
          <p:grpSpPr bwMode="auto">
            <a:xfrm>
              <a:off x="1361" y="3287"/>
              <a:ext cx="240" cy="65"/>
              <a:chOff x="614" y="2568"/>
              <a:chExt cx="725" cy="139"/>
            </a:xfrm>
          </p:grpSpPr>
          <p:sp>
            <p:nvSpPr>
              <p:cNvPr id="529" name="AutoShape 298"/>
              <p:cNvSpPr>
                <a:spLocks noChangeArrowheads="1"/>
              </p:cNvSpPr>
              <p:nvPr/>
            </p:nvSpPr>
            <p:spPr bwMode="auto">
              <a:xfrm>
                <a:off x="614" y="2568"/>
                <a:ext cx="719" cy="139"/>
              </a:xfrm>
              <a:prstGeom prst="roundRect">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30" name="AutoShape 299"/>
              <p:cNvSpPr>
                <a:spLocks noChangeArrowheads="1"/>
              </p:cNvSpPr>
              <p:nvPr/>
            </p:nvSpPr>
            <p:spPr bwMode="auto">
              <a:xfrm>
                <a:off x="626" y="2583"/>
                <a:ext cx="695" cy="110"/>
              </a:xfrm>
              <a:prstGeom prst="roundRect">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188524" name="Freeform 300"/>
            <p:cNvSpPr>
              <a:spLocks/>
            </p:cNvSpPr>
            <p:nvPr/>
          </p:nvSpPr>
          <p:spPr bwMode="auto">
            <a:xfrm>
              <a:off x="1590" y="3169"/>
              <a:ext cx="108" cy="81"/>
            </a:xfrm>
            <a:custGeom>
              <a:avLst/>
              <a:gdLst>
                <a:gd name="T0" fmla="*/ 0 w 328"/>
                <a:gd name="T1" fmla="*/ 0 h 226"/>
                <a:gd name="T2" fmla="*/ 4 w 328"/>
                <a:gd name="T3" fmla="*/ 2 h 226"/>
                <a:gd name="T4" fmla="*/ 4 w 328"/>
                <a:gd name="T5" fmla="*/ 4 h 226"/>
                <a:gd name="T6" fmla="*/ 0 w 328"/>
                <a:gd name="T7" fmla="*/ 2 h 226"/>
                <a:gd name="T8" fmla="*/ 0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188525" name="Group 301"/>
            <p:cNvGrpSpPr>
              <a:grpSpLocks/>
            </p:cNvGrpSpPr>
            <p:nvPr/>
          </p:nvGrpSpPr>
          <p:grpSpPr bwMode="auto">
            <a:xfrm>
              <a:off x="1363" y="3158"/>
              <a:ext cx="240" cy="60"/>
              <a:chOff x="614" y="2568"/>
              <a:chExt cx="725" cy="139"/>
            </a:xfrm>
          </p:grpSpPr>
          <p:sp>
            <p:nvSpPr>
              <p:cNvPr id="527" name="AutoShape 302"/>
              <p:cNvSpPr>
                <a:spLocks noChangeArrowheads="1"/>
              </p:cNvSpPr>
              <p:nvPr/>
            </p:nvSpPr>
            <p:spPr bwMode="auto">
              <a:xfrm>
                <a:off x="608" y="2565"/>
                <a:ext cx="731" cy="143"/>
              </a:xfrm>
              <a:prstGeom prst="roundRect">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28" name="AutoShape 303"/>
              <p:cNvSpPr>
                <a:spLocks noChangeArrowheads="1"/>
              </p:cNvSpPr>
              <p:nvPr/>
            </p:nvSpPr>
            <p:spPr bwMode="auto">
              <a:xfrm>
                <a:off x="620" y="2581"/>
                <a:ext cx="707" cy="111"/>
              </a:xfrm>
              <a:prstGeom prst="roundRect">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516" name="Rectangle 304"/>
            <p:cNvSpPr>
              <a:spLocks noChangeArrowheads="1"/>
            </p:cNvSpPr>
            <p:nvPr/>
          </p:nvSpPr>
          <p:spPr bwMode="auto">
            <a:xfrm>
              <a:off x="1575" y="2770"/>
              <a:ext cx="28" cy="9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88527" name="Freeform 305"/>
            <p:cNvSpPr>
              <a:spLocks/>
            </p:cNvSpPr>
            <p:nvPr/>
          </p:nvSpPr>
          <p:spPr bwMode="auto">
            <a:xfrm>
              <a:off x="1599" y="3019"/>
              <a:ext cx="98" cy="92"/>
            </a:xfrm>
            <a:custGeom>
              <a:avLst/>
              <a:gdLst>
                <a:gd name="T0" fmla="*/ 0 w 296"/>
                <a:gd name="T1" fmla="*/ 0 h 256"/>
                <a:gd name="T2" fmla="*/ 4 w 296"/>
                <a:gd name="T3" fmla="*/ 3 h 256"/>
                <a:gd name="T4" fmla="*/ 4 w 296"/>
                <a:gd name="T5" fmla="*/ 4 h 256"/>
                <a:gd name="T6" fmla="*/ 0 w 296"/>
                <a:gd name="T7" fmla="*/ 2 h 256"/>
                <a:gd name="T8" fmla="*/ 0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88528" name="Freeform 306"/>
            <p:cNvSpPr>
              <a:spLocks/>
            </p:cNvSpPr>
            <p:nvPr/>
          </p:nvSpPr>
          <p:spPr bwMode="auto">
            <a:xfrm>
              <a:off x="1601" y="2878"/>
              <a:ext cx="101" cy="104"/>
            </a:xfrm>
            <a:custGeom>
              <a:avLst/>
              <a:gdLst>
                <a:gd name="T0" fmla="*/ 0 w 304"/>
                <a:gd name="T1" fmla="*/ 0 h 288"/>
                <a:gd name="T2" fmla="*/ 4 w 304"/>
                <a:gd name="T3" fmla="*/ 3 h 288"/>
                <a:gd name="T4" fmla="*/ 3 w 304"/>
                <a:gd name="T5" fmla="*/ 5 h 288"/>
                <a:gd name="T6" fmla="*/ 0 w 304"/>
                <a:gd name="T7" fmla="*/ 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19" name="Oval 307"/>
            <p:cNvSpPr>
              <a:spLocks noChangeArrowheads="1"/>
            </p:cNvSpPr>
            <p:nvPr/>
          </p:nvSpPr>
          <p:spPr bwMode="auto">
            <a:xfrm>
              <a:off x="1684" y="3712"/>
              <a:ext cx="20" cy="41"/>
            </a:xfrm>
            <a:prstGeom prst="ellipse">
              <a:avLst/>
            </a:prstGeom>
            <a:solidFill>
              <a:srgbClr val="DDDDDD"/>
            </a:solidFill>
            <a:ln w="9525">
              <a:solidFill>
                <a:schemeClr val="tx2"/>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88530" name="Freeform 308"/>
            <p:cNvSpPr>
              <a:spLocks/>
            </p:cNvSpPr>
            <p:nvPr/>
          </p:nvSpPr>
          <p:spPr bwMode="auto">
            <a:xfrm>
              <a:off x="1595" y="3713"/>
              <a:ext cx="102" cy="86"/>
            </a:xfrm>
            <a:custGeom>
              <a:avLst/>
              <a:gdLst>
                <a:gd name="T0" fmla="*/ 0 w 306"/>
                <a:gd name="T1" fmla="*/ 2 h 240"/>
                <a:gd name="T2" fmla="*/ 0 w 306"/>
                <a:gd name="T3" fmla="*/ 4 h 240"/>
                <a:gd name="T4" fmla="*/ 4 w 306"/>
                <a:gd name="T5" fmla="*/ 2 h 240"/>
                <a:gd name="T6" fmla="*/ 4 w 306"/>
                <a:gd name="T7" fmla="*/ 0 h 240"/>
                <a:gd name="T8" fmla="*/ 0 w 306"/>
                <a:gd name="T9" fmla="*/ 2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DDDDDD"/>
            </a:solidFill>
            <a:ln w="9525">
              <a:solidFill>
                <a:schemeClr val="tx2"/>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21" name="AutoShape 309"/>
            <p:cNvSpPr>
              <a:spLocks noChangeArrowheads="1"/>
            </p:cNvSpPr>
            <p:nvPr/>
          </p:nvSpPr>
          <p:spPr bwMode="auto">
            <a:xfrm>
              <a:off x="1115" y="3742"/>
              <a:ext cx="496" cy="62"/>
            </a:xfrm>
            <a:prstGeom prst="roundRect">
              <a:avLst>
                <a:gd name="adj" fmla="val 50000"/>
              </a:avLst>
            </a:prstGeom>
            <a:solidFill>
              <a:srgbClr val="DDDDDD"/>
            </a:solidFill>
            <a:ln w="9525">
              <a:solidFill>
                <a:schemeClr val="tx2"/>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22" name="AutoShape 310"/>
            <p:cNvSpPr>
              <a:spLocks noChangeArrowheads="1"/>
            </p:cNvSpPr>
            <p:nvPr/>
          </p:nvSpPr>
          <p:spPr bwMode="auto">
            <a:xfrm>
              <a:off x="1143" y="3756"/>
              <a:ext cx="444" cy="34"/>
            </a:xfrm>
            <a:prstGeom prst="roundRect">
              <a:avLst>
                <a:gd name="adj" fmla="val 50000"/>
              </a:avLst>
            </a:prstGeom>
            <a:solidFill>
              <a:srgbClr val="DDDDDD"/>
            </a:solidFill>
            <a:ln w="9525">
              <a:solidFill>
                <a:schemeClr val="tx2"/>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23" name="Oval 311"/>
            <p:cNvSpPr>
              <a:spLocks noChangeArrowheads="1"/>
            </p:cNvSpPr>
            <p:nvPr/>
          </p:nvSpPr>
          <p:spPr bwMode="auto">
            <a:xfrm>
              <a:off x="1184" y="3612"/>
              <a:ext cx="65" cy="62"/>
            </a:xfrm>
            <a:prstGeom prst="ellipse">
              <a:avLst/>
            </a:prstGeom>
            <a:solidFill>
              <a:srgbClr val="DDDDDD"/>
            </a:solidFill>
            <a:ln w="9525">
              <a:solidFill>
                <a:schemeClr val="tx2"/>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24" name="Oval 312"/>
            <p:cNvSpPr>
              <a:spLocks noChangeArrowheads="1"/>
            </p:cNvSpPr>
            <p:nvPr/>
          </p:nvSpPr>
          <p:spPr bwMode="auto">
            <a:xfrm>
              <a:off x="1256" y="3616"/>
              <a:ext cx="69" cy="58"/>
            </a:xfrm>
            <a:prstGeom prst="ellipse">
              <a:avLst/>
            </a:prstGeom>
            <a:solidFill>
              <a:srgbClr val="DDDDDD"/>
            </a:solidFill>
            <a:ln w="9525">
              <a:solidFill>
                <a:schemeClr val="tx2"/>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Arial" charset="0"/>
              </a:endParaRPr>
            </a:p>
          </p:txBody>
        </p:sp>
        <p:sp>
          <p:nvSpPr>
            <p:cNvPr id="525" name="Oval 313"/>
            <p:cNvSpPr>
              <a:spLocks noChangeArrowheads="1"/>
            </p:cNvSpPr>
            <p:nvPr/>
          </p:nvSpPr>
          <p:spPr bwMode="auto">
            <a:xfrm>
              <a:off x="1333" y="3612"/>
              <a:ext cx="65" cy="62"/>
            </a:xfrm>
            <a:prstGeom prst="ellipse">
              <a:avLst/>
            </a:prstGeom>
            <a:solidFill>
              <a:srgbClr val="DDDDDD"/>
            </a:solidFill>
            <a:ln w="9525">
              <a:solidFill>
                <a:schemeClr val="tx2"/>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26" name="Rectangle 314"/>
            <p:cNvSpPr>
              <a:spLocks noChangeArrowheads="1"/>
            </p:cNvSpPr>
            <p:nvPr/>
          </p:nvSpPr>
          <p:spPr bwMode="auto">
            <a:xfrm>
              <a:off x="1494" y="3376"/>
              <a:ext cx="36" cy="329"/>
            </a:xfrm>
            <a:prstGeom prst="rect">
              <a:avLst/>
            </a:prstGeom>
            <a:solidFill>
              <a:schemeClr val="bg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grpSp>
        <p:nvGrpSpPr>
          <p:cNvPr id="188480" name="Group 315"/>
          <p:cNvGrpSpPr>
            <a:grpSpLocks/>
          </p:cNvGrpSpPr>
          <p:nvPr/>
        </p:nvGrpSpPr>
        <p:grpSpPr bwMode="auto">
          <a:xfrm>
            <a:off x="7994650" y="5260975"/>
            <a:ext cx="233363" cy="481013"/>
            <a:chOff x="1115" y="2770"/>
            <a:chExt cx="589" cy="1034"/>
          </a:xfrm>
        </p:grpSpPr>
        <p:sp>
          <p:nvSpPr>
            <p:cNvPr id="188481" name="Freeform 283"/>
            <p:cNvSpPr>
              <a:spLocks/>
            </p:cNvSpPr>
            <p:nvPr/>
          </p:nvSpPr>
          <p:spPr bwMode="auto">
            <a:xfrm>
              <a:off x="1581" y="2772"/>
              <a:ext cx="117" cy="986"/>
            </a:xfrm>
            <a:custGeom>
              <a:avLst/>
              <a:gdLst>
                <a:gd name="T0" fmla="*/ 1 w 354"/>
                <a:gd name="T1" fmla="*/ 0 h 2742"/>
                <a:gd name="T2" fmla="*/ 4 w 354"/>
                <a:gd name="T3" fmla="*/ 6 h 2742"/>
                <a:gd name="T4" fmla="*/ 4 w 354"/>
                <a:gd name="T5" fmla="*/ 44 h 2742"/>
                <a:gd name="T6" fmla="*/ 0 w 354"/>
                <a:gd name="T7" fmla="*/ 46 h 2742"/>
                <a:gd name="T8" fmla="*/ 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37" name="Rectangle 284"/>
            <p:cNvSpPr>
              <a:spLocks noChangeArrowheads="1"/>
            </p:cNvSpPr>
            <p:nvPr/>
          </p:nvSpPr>
          <p:spPr bwMode="auto">
            <a:xfrm>
              <a:off x="1143" y="2770"/>
              <a:ext cx="433" cy="986"/>
            </a:xfrm>
            <a:prstGeom prst="rect">
              <a:avLst/>
            </a:prstGeom>
            <a:gradFill rotWithShape="1">
              <a:gsLst>
                <a:gs pos="0">
                  <a:srgbClr val="808080"/>
                </a:gs>
                <a:gs pos="100000">
                  <a:srgbClr val="C0C0C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88483" name="Freeform 285"/>
            <p:cNvSpPr>
              <a:spLocks/>
            </p:cNvSpPr>
            <p:nvPr/>
          </p:nvSpPr>
          <p:spPr bwMode="auto">
            <a:xfrm>
              <a:off x="1603" y="2831"/>
              <a:ext cx="70" cy="913"/>
            </a:xfrm>
            <a:custGeom>
              <a:avLst/>
              <a:gdLst>
                <a:gd name="T0" fmla="*/ 0 w 211"/>
                <a:gd name="T1" fmla="*/ 0 h 2537"/>
                <a:gd name="T2" fmla="*/ 3 w 211"/>
                <a:gd name="T3" fmla="*/ 4 h 2537"/>
                <a:gd name="T4" fmla="*/ 0 w 211"/>
                <a:gd name="T5" fmla="*/ 42 h 2537"/>
                <a:gd name="T6" fmla="*/ 0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88484" name="Freeform 286"/>
            <p:cNvSpPr>
              <a:spLocks/>
            </p:cNvSpPr>
            <p:nvPr/>
          </p:nvSpPr>
          <p:spPr bwMode="auto">
            <a:xfrm>
              <a:off x="1588" y="3293"/>
              <a:ext cx="109" cy="81"/>
            </a:xfrm>
            <a:custGeom>
              <a:avLst/>
              <a:gdLst>
                <a:gd name="T0" fmla="*/ 0 w 328"/>
                <a:gd name="T1" fmla="*/ 0 h 226"/>
                <a:gd name="T2" fmla="*/ 4 w 328"/>
                <a:gd name="T3" fmla="*/ 2 h 226"/>
                <a:gd name="T4" fmla="*/ 4 w 328"/>
                <a:gd name="T5" fmla="*/ 4 h 226"/>
                <a:gd name="T6" fmla="*/ 0 w 328"/>
                <a:gd name="T7" fmla="*/ 2 h 226"/>
                <a:gd name="T8" fmla="*/ 0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40" name="Rectangle 287"/>
            <p:cNvSpPr>
              <a:spLocks noChangeArrowheads="1"/>
            </p:cNvSpPr>
            <p:nvPr/>
          </p:nvSpPr>
          <p:spPr bwMode="auto">
            <a:xfrm>
              <a:off x="1143" y="2883"/>
              <a:ext cx="248" cy="20"/>
            </a:xfrm>
            <a:prstGeom prst="rect">
              <a:avLst/>
            </a:prstGeom>
            <a:solidFill>
              <a:schemeClr val="bg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188486" name="Group 288"/>
            <p:cNvGrpSpPr>
              <a:grpSpLocks/>
            </p:cNvGrpSpPr>
            <p:nvPr/>
          </p:nvGrpSpPr>
          <p:grpSpPr bwMode="auto">
            <a:xfrm>
              <a:off x="1367" y="2873"/>
              <a:ext cx="240" cy="63"/>
              <a:chOff x="614" y="2568"/>
              <a:chExt cx="725" cy="139"/>
            </a:xfrm>
          </p:grpSpPr>
          <p:sp>
            <p:nvSpPr>
              <p:cNvPr id="566" name="AutoShape 289"/>
              <p:cNvSpPr>
                <a:spLocks noChangeArrowheads="1"/>
              </p:cNvSpPr>
              <p:nvPr/>
            </p:nvSpPr>
            <p:spPr bwMode="auto">
              <a:xfrm>
                <a:off x="615" y="2567"/>
                <a:ext cx="726" cy="143"/>
              </a:xfrm>
              <a:prstGeom prst="roundRect">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67" name="AutoShape 290"/>
              <p:cNvSpPr>
                <a:spLocks noChangeArrowheads="1"/>
              </p:cNvSpPr>
              <p:nvPr/>
            </p:nvSpPr>
            <p:spPr bwMode="auto">
              <a:xfrm>
                <a:off x="627" y="2582"/>
                <a:ext cx="702" cy="113"/>
              </a:xfrm>
              <a:prstGeom prst="roundRect">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542" name="Rectangle 291"/>
            <p:cNvSpPr>
              <a:spLocks noChangeArrowheads="1"/>
            </p:cNvSpPr>
            <p:nvPr/>
          </p:nvSpPr>
          <p:spPr bwMode="auto">
            <a:xfrm>
              <a:off x="1151" y="3026"/>
              <a:ext cx="244" cy="20"/>
            </a:xfrm>
            <a:prstGeom prst="rect">
              <a:avLst/>
            </a:prstGeom>
            <a:solidFill>
              <a:schemeClr val="bg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188488" name="Group 292"/>
            <p:cNvGrpSpPr>
              <a:grpSpLocks/>
            </p:cNvGrpSpPr>
            <p:nvPr/>
          </p:nvGrpSpPr>
          <p:grpSpPr bwMode="auto">
            <a:xfrm>
              <a:off x="1366" y="3014"/>
              <a:ext cx="240" cy="58"/>
              <a:chOff x="614" y="2568"/>
              <a:chExt cx="725" cy="139"/>
            </a:xfrm>
          </p:grpSpPr>
          <p:sp>
            <p:nvSpPr>
              <p:cNvPr id="564" name="AutoShape 293"/>
              <p:cNvSpPr>
                <a:spLocks noChangeArrowheads="1"/>
              </p:cNvSpPr>
              <p:nvPr/>
            </p:nvSpPr>
            <p:spPr bwMode="auto">
              <a:xfrm>
                <a:off x="618" y="2572"/>
                <a:ext cx="726" cy="131"/>
              </a:xfrm>
              <a:prstGeom prst="roundRect">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65" name="AutoShape 294"/>
              <p:cNvSpPr>
                <a:spLocks noChangeArrowheads="1"/>
              </p:cNvSpPr>
              <p:nvPr/>
            </p:nvSpPr>
            <p:spPr bwMode="auto">
              <a:xfrm>
                <a:off x="630" y="2588"/>
                <a:ext cx="702" cy="98"/>
              </a:xfrm>
              <a:prstGeom prst="roundRect">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544" name="Rectangle 295"/>
            <p:cNvSpPr>
              <a:spLocks noChangeArrowheads="1"/>
            </p:cNvSpPr>
            <p:nvPr/>
          </p:nvSpPr>
          <p:spPr bwMode="auto">
            <a:xfrm>
              <a:off x="1147" y="3173"/>
              <a:ext cx="244" cy="17"/>
            </a:xfrm>
            <a:prstGeom prst="rect">
              <a:avLst/>
            </a:prstGeom>
            <a:solidFill>
              <a:schemeClr val="bg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45" name="Rectangle 296"/>
            <p:cNvSpPr>
              <a:spLocks noChangeArrowheads="1"/>
            </p:cNvSpPr>
            <p:nvPr/>
          </p:nvSpPr>
          <p:spPr bwMode="auto">
            <a:xfrm>
              <a:off x="1151" y="3299"/>
              <a:ext cx="248" cy="20"/>
            </a:xfrm>
            <a:prstGeom prst="rect">
              <a:avLst/>
            </a:prstGeom>
            <a:solidFill>
              <a:schemeClr val="bg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188491" name="Group 297"/>
            <p:cNvGrpSpPr>
              <a:grpSpLocks/>
            </p:cNvGrpSpPr>
            <p:nvPr/>
          </p:nvGrpSpPr>
          <p:grpSpPr bwMode="auto">
            <a:xfrm>
              <a:off x="1361" y="3287"/>
              <a:ext cx="240" cy="65"/>
              <a:chOff x="614" y="2568"/>
              <a:chExt cx="725" cy="139"/>
            </a:xfrm>
          </p:grpSpPr>
          <p:sp>
            <p:nvSpPr>
              <p:cNvPr id="562" name="AutoShape 298"/>
              <p:cNvSpPr>
                <a:spLocks noChangeArrowheads="1"/>
              </p:cNvSpPr>
              <p:nvPr/>
            </p:nvSpPr>
            <p:spPr bwMode="auto">
              <a:xfrm>
                <a:off x="609" y="2572"/>
                <a:ext cx="726" cy="139"/>
              </a:xfrm>
              <a:prstGeom prst="roundRect">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63" name="AutoShape 299"/>
              <p:cNvSpPr>
                <a:spLocks noChangeArrowheads="1"/>
              </p:cNvSpPr>
              <p:nvPr/>
            </p:nvSpPr>
            <p:spPr bwMode="auto">
              <a:xfrm>
                <a:off x="621" y="2586"/>
                <a:ext cx="702" cy="109"/>
              </a:xfrm>
              <a:prstGeom prst="roundRect">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188492" name="Freeform 300"/>
            <p:cNvSpPr>
              <a:spLocks/>
            </p:cNvSpPr>
            <p:nvPr/>
          </p:nvSpPr>
          <p:spPr bwMode="auto">
            <a:xfrm>
              <a:off x="1590" y="3169"/>
              <a:ext cx="108" cy="81"/>
            </a:xfrm>
            <a:custGeom>
              <a:avLst/>
              <a:gdLst>
                <a:gd name="T0" fmla="*/ 0 w 328"/>
                <a:gd name="T1" fmla="*/ 0 h 226"/>
                <a:gd name="T2" fmla="*/ 4 w 328"/>
                <a:gd name="T3" fmla="*/ 2 h 226"/>
                <a:gd name="T4" fmla="*/ 4 w 328"/>
                <a:gd name="T5" fmla="*/ 4 h 226"/>
                <a:gd name="T6" fmla="*/ 0 w 328"/>
                <a:gd name="T7" fmla="*/ 2 h 226"/>
                <a:gd name="T8" fmla="*/ 0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188493" name="Group 301"/>
            <p:cNvGrpSpPr>
              <a:grpSpLocks/>
            </p:cNvGrpSpPr>
            <p:nvPr/>
          </p:nvGrpSpPr>
          <p:grpSpPr bwMode="auto">
            <a:xfrm>
              <a:off x="1363" y="3158"/>
              <a:ext cx="240" cy="60"/>
              <a:chOff x="614" y="2568"/>
              <a:chExt cx="725" cy="139"/>
            </a:xfrm>
          </p:grpSpPr>
          <p:sp>
            <p:nvSpPr>
              <p:cNvPr id="560" name="AutoShape 302"/>
              <p:cNvSpPr>
                <a:spLocks noChangeArrowheads="1"/>
              </p:cNvSpPr>
              <p:nvPr/>
            </p:nvSpPr>
            <p:spPr bwMode="auto">
              <a:xfrm>
                <a:off x="615" y="2570"/>
                <a:ext cx="726" cy="134"/>
              </a:xfrm>
              <a:prstGeom prst="roundRect">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61" name="AutoShape 303"/>
              <p:cNvSpPr>
                <a:spLocks noChangeArrowheads="1"/>
              </p:cNvSpPr>
              <p:nvPr/>
            </p:nvSpPr>
            <p:spPr bwMode="auto">
              <a:xfrm>
                <a:off x="627" y="2586"/>
                <a:ext cx="702" cy="103"/>
              </a:xfrm>
              <a:prstGeom prst="roundRect">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549" name="Rectangle 304"/>
            <p:cNvSpPr>
              <a:spLocks noChangeArrowheads="1"/>
            </p:cNvSpPr>
            <p:nvPr/>
          </p:nvSpPr>
          <p:spPr bwMode="auto">
            <a:xfrm>
              <a:off x="1576" y="2770"/>
              <a:ext cx="28" cy="9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88495" name="Freeform 305"/>
            <p:cNvSpPr>
              <a:spLocks/>
            </p:cNvSpPr>
            <p:nvPr/>
          </p:nvSpPr>
          <p:spPr bwMode="auto">
            <a:xfrm>
              <a:off x="1599" y="3019"/>
              <a:ext cx="98" cy="92"/>
            </a:xfrm>
            <a:custGeom>
              <a:avLst/>
              <a:gdLst>
                <a:gd name="T0" fmla="*/ 0 w 296"/>
                <a:gd name="T1" fmla="*/ 0 h 256"/>
                <a:gd name="T2" fmla="*/ 4 w 296"/>
                <a:gd name="T3" fmla="*/ 3 h 256"/>
                <a:gd name="T4" fmla="*/ 4 w 296"/>
                <a:gd name="T5" fmla="*/ 4 h 256"/>
                <a:gd name="T6" fmla="*/ 0 w 296"/>
                <a:gd name="T7" fmla="*/ 2 h 256"/>
                <a:gd name="T8" fmla="*/ 0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88496" name="Freeform 306"/>
            <p:cNvSpPr>
              <a:spLocks/>
            </p:cNvSpPr>
            <p:nvPr/>
          </p:nvSpPr>
          <p:spPr bwMode="auto">
            <a:xfrm>
              <a:off x="1601" y="2878"/>
              <a:ext cx="101" cy="104"/>
            </a:xfrm>
            <a:custGeom>
              <a:avLst/>
              <a:gdLst>
                <a:gd name="T0" fmla="*/ 0 w 304"/>
                <a:gd name="T1" fmla="*/ 0 h 288"/>
                <a:gd name="T2" fmla="*/ 4 w 304"/>
                <a:gd name="T3" fmla="*/ 3 h 288"/>
                <a:gd name="T4" fmla="*/ 3 w 304"/>
                <a:gd name="T5" fmla="*/ 5 h 288"/>
                <a:gd name="T6" fmla="*/ 0 w 304"/>
                <a:gd name="T7" fmla="*/ 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solidFill>
              <a:srgbClr val="DDDDDD"/>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52" name="Oval 307"/>
            <p:cNvSpPr>
              <a:spLocks noChangeArrowheads="1"/>
            </p:cNvSpPr>
            <p:nvPr/>
          </p:nvSpPr>
          <p:spPr bwMode="auto">
            <a:xfrm>
              <a:off x="1684" y="3712"/>
              <a:ext cx="20" cy="41"/>
            </a:xfrm>
            <a:prstGeom prst="ellipse">
              <a:avLst/>
            </a:prstGeom>
            <a:solidFill>
              <a:srgbClr val="DDDDDD"/>
            </a:solidFill>
            <a:ln w="9525">
              <a:solidFill>
                <a:schemeClr val="tx2"/>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88498" name="Freeform 308"/>
            <p:cNvSpPr>
              <a:spLocks/>
            </p:cNvSpPr>
            <p:nvPr/>
          </p:nvSpPr>
          <p:spPr bwMode="auto">
            <a:xfrm>
              <a:off x="1595" y="3713"/>
              <a:ext cx="102" cy="86"/>
            </a:xfrm>
            <a:custGeom>
              <a:avLst/>
              <a:gdLst>
                <a:gd name="T0" fmla="*/ 0 w 306"/>
                <a:gd name="T1" fmla="*/ 2 h 240"/>
                <a:gd name="T2" fmla="*/ 0 w 306"/>
                <a:gd name="T3" fmla="*/ 4 h 240"/>
                <a:gd name="T4" fmla="*/ 4 w 306"/>
                <a:gd name="T5" fmla="*/ 2 h 240"/>
                <a:gd name="T6" fmla="*/ 4 w 306"/>
                <a:gd name="T7" fmla="*/ 0 h 240"/>
                <a:gd name="T8" fmla="*/ 0 w 306"/>
                <a:gd name="T9" fmla="*/ 2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DDDDDD"/>
            </a:solidFill>
            <a:ln w="9525">
              <a:solidFill>
                <a:schemeClr val="tx2"/>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54" name="AutoShape 309"/>
            <p:cNvSpPr>
              <a:spLocks noChangeArrowheads="1"/>
            </p:cNvSpPr>
            <p:nvPr/>
          </p:nvSpPr>
          <p:spPr bwMode="auto">
            <a:xfrm>
              <a:off x="1115" y="3743"/>
              <a:ext cx="497" cy="61"/>
            </a:xfrm>
            <a:prstGeom prst="roundRect">
              <a:avLst>
                <a:gd name="adj" fmla="val 50000"/>
              </a:avLst>
            </a:prstGeom>
            <a:solidFill>
              <a:srgbClr val="DDDDDD"/>
            </a:solidFill>
            <a:ln w="9525">
              <a:solidFill>
                <a:schemeClr val="tx2"/>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55" name="AutoShape 310"/>
            <p:cNvSpPr>
              <a:spLocks noChangeArrowheads="1"/>
            </p:cNvSpPr>
            <p:nvPr/>
          </p:nvSpPr>
          <p:spPr bwMode="auto">
            <a:xfrm>
              <a:off x="1143" y="3756"/>
              <a:ext cx="441" cy="34"/>
            </a:xfrm>
            <a:prstGeom prst="roundRect">
              <a:avLst>
                <a:gd name="adj" fmla="val 50000"/>
              </a:avLst>
            </a:prstGeom>
            <a:solidFill>
              <a:srgbClr val="DDDDDD"/>
            </a:solidFill>
            <a:ln w="9525">
              <a:solidFill>
                <a:schemeClr val="tx2"/>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56" name="Oval 311"/>
            <p:cNvSpPr>
              <a:spLocks noChangeArrowheads="1"/>
            </p:cNvSpPr>
            <p:nvPr/>
          </p:nvSpPr>
          <p:spPr bwMode="auto">
            <a:xfrm>
              <a:off x="1183" y="3613"/>
              <a:ext cx="68" cy="61"/>
            </a:xfrm>
            <a:prstGeom prst="ellipse">
              <a:avLst/>
            </a:prstGeom>
            <a:solidFill>
              <a:srgbClr val="DDDDDD"/>
            </a:solidFill>
            <a:ln w="9525">
              <a:solidFill>
                <a:schemeClr val="tx2"/>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57" name="Oval 312"/>
            <p:cNvSpPr>
              <a:spLocks noChangeArrowheads="1"/>
            </p:cNvSpPr>
            <p:nvPr/>
          </p:nvSpPr>
          <p:spPr bwMode="auto">
            <a:xfrm>
              <a:off x="1259" y="3613"/>
              <a:ext cx="64" cy="61"/>
            </a:xfrm>
            <a:prstGeom prst="ellipse">
              <a:avLst/>
            </a:prstGeom>
            <a:solidFill>
              <a:srgbClr val="DDDDDD"/>
            </a:solidFill>
            <a:ln w="9525">
              <a:solidFill>
                <a:schemeClr val="tx2"/>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Arial" charset="0"/>
              </a:endParaRPr>
            </a:p>
          </p:txBody>
        </p:sp>
        <p:sp>
          <p:nvSpPr>
            <p:cNvPr id="558" name="Oval 313"/>
            <p:cNvSpPr>
              <a:spLocks noChangeArrowheads="1"/>
            </p:cNvSpPr>
            <p:nvPr/>
          </p:nvSpPr>
          <p:spPr bwMode="auto">
            <a:xfrm>
              <a:off x="1331" y="3613"/>
              <a:ext cx="64" cy="61"/>
            </a:xfrm>
            <a:prstGeom prst="ellipse">
              <a:avLst/>
            </a:prstGeom>
            <a:solidFill>
              <a:srgbClr val="DDDDDD"/>
            </a:solidFill>
            <a:ln w="9525">
              <a:solidFill>
                <a:schemeClr val="tx2"/>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59" name="Rectangle 314"/>
            <p:cNvSpPr>
              <a:spLocks noChangeArrowheads="1"/>
            </p:cNvSpPr>
            <p:nvPr/>
          </p:nvSpPr>
          <p:spPr bwMode="auto">
            <a:xfrm>
              <a:off x="1496" y="3377"/>
              <a:ext cx="36" cy="328"/>
            </a:xfrm>
            <a:prstGeom prst="rect">
              <a:avLst/>
            </a:prstGeom>
            <a:solidFill>
              <a:schemeClr val="bg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367" name="Slide Number Placeholder 5"/>
          <p:cNvSpPr>
            <a:spLocks noGrp="1"/>
          </p:cNvSpPr>
          <p:nvPr>
            <p:ph type="sldNum" sz="quarter" idx="12"/>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76</a:t>
            </a:fld>
            <a:endParaRPr lang="en-US" sz="1200" dirty="0">
              <a:latin typeface="Tahoma" charset="0"/>
            </a:endParaRPr>
          </a:p>
        </p:txBody>
      </p:sp>
      <p:sp>
        <p:nvSpPr>
          <p:cNvPr id="368" name="Footer Placeholder 2"/>
          <p:cNvSpPr>
            <a:spLocks noGrp="1"/>
          </p:cNvSpPr>
          <p:nvPr>
            <p:ph type="ftr" sz="quarter" idx="11"/>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28789862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6947"/>
                                        </p:tgtEl>
                                        <p:attrNameLst>
                                          <p:attrName>style.visibility</p:attrName>
                                        </p:attrNameLst>
                                      </p:cBhvr>
                                      <p:to>
                                        <p:strVal val="visible"/>
                                      </p:to>
                                    </p:set>
                                    <p:anim calcmode="lin" valueType="num">
                                      <p:cBhvr additive="base">
                                        <p:cTn id="7" dur="500" fill="hold"/>
                                        <p:tgtEl>
                                          <p:spTgt spid="246947"/>
                                        </p:tgtEl>
                                        <p:attrNameLst>
                                          <p:attrName>ppt_x</p:attrName>
                                        </p:attrNameLst>
                                      </p:cBhvr>
                                      <p:tavLst>
                                        <p:tav tm="0">
                                          <p:val>
                                            <p:strVal val="#ppt_x"/>
                                          </p:val>
                                        </p:tav>
                                        <p:tav tm="100000">
                                          <p:val>
                                            <p:strVal val="#ppt_x"/>
                                          </p:val>
                                        </p:tav>
                                      </p:tavLst>
                                    </p:anim>
                                    <p:anim calcmode="lin" valueType="num">
                                      <p:cBhvr additive="base">
                                        <p:cTn id="8" dur="500" fill="hold"/>
                                        <p:tgtEl>
                                          <p:spTgt spid="24694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46841">
                                            <p:txEl>
                                              <p:pRg st="0" end="0"/>
                                            </p:txEl>
                                          </p:spTgt>
                                        </p:tgtEl>
                                        <p:attrNameLst>
                                          <p:attrName>style.visibility</p:attrName>
                                        </p:attrNameLst>
                                      </p:cBhvr>
                                      <p:to>
                                        <p:strVal val="visible"/>
                                      </p:to>
                                    </p:set>
                                    <p:anim calcmode="lin" valueType="num">
                                      <p:cBhvr additive="base">
                                        <p:cTn id="13" dur="500" fill="hold"/>
                                        <p:tgtEl>
                                          <p:spTgt spid="24684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6841">
                                            <p:txEl>
                                              <p:pRg st="0" end="0"/>
                                            </p:txEl>
                                          </p:spTgt>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246841">
                                            <p:txEl>
                                              <p:pRg st="1" end="1"/>
                                            </p:txEl>
                                          </p:spTgt>
                                        </p:tgtEl>
                                        <p:attrNameLst>
                                          <p:attrName>style.visibility</p:attrName>
                                        </p:attrNameLst>
                                      </p:cBhvr>
                                      <p:to>
                                        <p:strVal val="visible"/>
                                      </p:to>
                                    </p:set>
                                    <p:anim calcmode="lin" valueType="num">
                                      <p:cBhvr additive="base">
                                        <p:cTn id="17" dur="500" fill="hold"/>
                                        <p:tgtEl>
                                          <p:spTgt spid="246841">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46841">
                                            <p:txEl>
                                              <p:pRg st="1" end="1"/>
                                            </p:txEl>
                                          </p:spTgt>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246841">
                                            <p:txEl>
                                              <p:pRg st="2" end="2"/>
                                            </p:txEl>
                                          </p:spTgt>
                                        </p:tgtEl>
                                        <p:attrNameLst>
                                          <p:attrName>style.visibility</p:attrName>
                                        </p:attrNameLst>
                                      </p:cBhvr>
                                      <p:to>
                                        <p:strVal val="visible"/>
                                      </p:to>
                                    </p:set>
                                    <p:anim calcmode="lin" valueType="num">
                                      <p:cBhvr additive="base">
                                        <p:cTn id="21" dur="500" fill="hold"/>
                                        <p:tgtEl>
                                          <p:spTgt spid="246841">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46841">
                                            <p:txEl>
                                              <p:pRg st="2" end="2"/>
                                            </p:txEl>
                                          </p:spTgt>
                                        </p:tgtEl>
                                        <p:attrNameLst>
                                          <p:attrName>ppt_y</p:attrName>
                                        </p:attrNameLst>
                                      </p:cBhvr>
                                      <p:tavLst>
                                        <p:tav tm="0">
                                          <p:val>
                                            <p:strVal val="0-#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246841">
                                            <p:txEl>
                                              <p:pRg st="3" end="3"/>
                                            </p:txEl>
                                          </p:spTgt>
                                        </p:tgtEl>
                                        <p:attrNameLst>
                                          <p:attrName>style.visibility</p:attrName>
                                        </p:attrNameLst>
                                      </p:cBhvr>
                                      <p:to>
                                        <p:strVal val="visible"/>
                                      </p:to>
                                    </p:set>
                                    <p:anim calcmode="lin" valueType="num">
                                      <p:cBhvr additive="base">
                                        <p:cTn id="25" dur="500" fill="hold"/>
                                        <p:tgtEl>
                                          <p:spTgt spid="24684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6841">
                                            <p:txEl>
                                              <p:pRg st="3" end="3"/>
                                            </p:txEl>
                                          </p:spTgt>
                                        </p:tgtEl>
                                        <p:attrNameLst>
                                          <p:attrName>ppt_y</p:attrName>
                                        </p:attrNameLst>
                                      </p:cBhvr>
                                      <p:tavLst>
                                        <p:tav tm="0">
                                          <p:val>
                                            <p:strVal val="0-#ppt_h/2"/>
                                          </p:val>
                                        </p:tav>
                                        <p:tav tm="100000">
                                          <p:val>
                                            <p:strVal val="#ppt_y"/>
                                          </p:val>
                                        </p:tav>
                                      </p:tavLst>
                                    </p:anim>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246940"/>
                                        </p:tgtEl>
                                        <p:attrNameLst>
                                          <p:attrName>style.visibility</p:attrName>
                                        </p:attrNameLst>
                                      </p:cBhvr>
                                      <p:to>
                                        <p:strVal val="visible"/>
                                      </p:to>
                                    </p:set>
                                    <p:animEffect transition="in" filter="wipe(left)">
                                      <p:cBhvr>
                                        <p:cTn id="30" dur="500"/>
                                        <p:tgtEl>
                                          <p:spTgt spid="246940"/>
                                        </p:tgtEl>
                                      </p:cBhvr>
                                    </p:animEffect>
                                  </p:childTnLst>
                                </p:cTn>
                              </p:par>
                            </p:childTnLst>
                          </p:cTn>
                        </p:par>
                        <p:par>
                          <p:cTn id="31" fill="hold" nodeType="afterGroup">
                            <p:stCondLst>
                              <p:cond delay="1000"/>
                            </p:stCondLst>
                            <p:childTnLst>
                              <p:par>
                                <p:cTn id="32" presetID="9" presetClass="entr" presetSubtype="0" fill="hold" grpId="0" nodeType="afterEffect">
                                  <p:stCondLst>
                                    <p:cond delay="0"/>
                                  </p:stCondLst>
                                  <p:childTnLst>
                                    <p:set>
                                      <p:cBhvr>
                                        <p:cTn id="33" dur="1" fill="hold">
                                          <p:stCondLst>
                                            <p:cond delay="0"/>
                                          </p:stCondLst>
                                        </p:cTn>
                                        <p:tgtEl>
                                          <p:spTgt spid="247183"/>
                                        </p:tgtEl>
                                        <p:attrNameLst>
                                          <p:attrName>style.visibility</p:attrName>
                                        </p:attrNameLst>
                                      </p:cBhvr>
                                      <p:to>
                                        <p:strVal val="visible"/>
                                      </p:to>
                                    </p:set>
                                    <p:animEffect transition="in" filter="dissolve">
                                      <p:cBhvr>
                                        <p:cTn id="34" dur="500"/>
                                        <p:tgtEl>
                                          <p:spTgt spid="247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841" grpId="0" build="p" autoUpdateAnimBg="0"/>
      <p:bldP spid="247183"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pPr>
              <a:defRPr/>
            </a:pPr>
            <a:r>
              <a:rPr lang="en-US" dirty="0">
                <a:latin typeface="Gill Sans MT" charset="0"/>
                <a:cs typeface="+mj-cs"/>
              </a:rPr>
              <a:t>Multimedia networking: outline</a:t>
            </a:r>
          </a:p>
        </p:txBody>
      </p:sp>
      <p:sp>
        <p:nvSpPr>
          <p:cNvPr id="3078" name="Rectangle 3"/>
          <p:cNvSpPr>
            <a:spLocks noGrp="1" noChangeArrowheads="1"/>
          </p:cNvSpPr>
          <p:nvPr>
            <p:ph type="body" sz="half" idx="1"/>
          </p:nvPr>
        </p:nvSpPr>
        <p:spPr>
          <a:xfrm>
            <a:off x="533400" y="1600200"/>
            <a:ext cx="7759700" cy="4648200"/>
          </a:xfrm>
        </p:spPr>
        <p:txBody>
          <a:bodyPr/>
          <a:lstStyle/>
          <a:p>
            <a:pPr marL="635000" indent="-635000">
              <a:buFont typeface="Wingdings" charset="0"/>
              <a:buNone/>
              <a:defRPr/>
            </a:pPr>
            <a:r>
              <a:rPr lang="en-US" sz="3200" dirty="0">
                <a:solidFill>
                  <a:srgbClr val="000099"/>
                </a:solidFill>
                <a:latin typeface="Gill Sans MT" charset="0"/>
                <a:cs typeface="+mn-cs"/>
              </a:rPr>
              <a:t>9.1</a:t>
            </a:r>
            <a:r>
              <a:rPr lang="en-US" sz="3200" dirty="0">
                <a:solidFill>
                  <a:srgbClr val="CC0000"/>
                </a:solidFill>
                <a:latin typeface="Gill Sans MT" charset="0"/>
                <a:cs typeface="+mn-cs"/>
              </a:rPr>
              <a:t> </a:t>
            </a:r>
            <a:r>
              <a:rPr lang="en-US" sz="3200" dirty="0">
                <a:latin typeface="Gill Sans MT" charset="0"/>
                <a:cs typeface="+mn-cs"/>
              </a:rPr>
              <a:t>multimedia networking applications</a:t>
            </a:r>
          </a:p>
          <a:p>
            <a:pPr marL="635000" indent="-635000">
              <a:buFont typeface="Wingdings" charset="0"/>
              <a:buNone/>
              <a:defRPr/>
            </a:pPr>
            <a:r>
              <a:rPr lang="en-US" sz="3200" dirty="0">
                <a:solidFill>
                  <a:srgbClr val="000099"/>
                </a:solidFill>
                <a:latin typeface="Gill Sans MT" charset="0"/>
                <a:cs typeface="+mn-cs"/>
              </a:rPr>
              <a:t>9.2</a:t>
            </a:r>
            <a:r>
              <a:rPr lang="en-US" sz="3200" dirty="0">
                <a:latin typeface="Gill Sans MT" charset="0"/>
                <a:cs typeface="+mn-cs"/>
              </a:rPr>
              <a:t> streaming </a:t>
            </a:r>
            <a:r>
              <a:rPr lang="en-US" sz="3200" i="1" dirty="0">
                <a:latin typeface="Gill Sans MT" charset="0"/>
                <a:cs typeface="+mn-cs"/>
              </a:rPr>
              <a:t>stored</a:t>
            </a:r>
            <a:r>
              <a:rPr lang="en-US" sz="3200" dirty="0">
                <a:latin typeface="Gill Sans MT" charset="0"/>
                <a:cs typeface="+mn-cs"/>
              </a:rPr>
              <a:t> video</a:t>
            </a:r>
          </a:p>
          <a:p>
            <a:pPr marL="635000" indent="-635000">
              <a:buFont typeface="Wingdings" charset="0"/>
              <a:buNone/>
              <a:defRPr/>
            </a:pPr>
            <a:r>
              <a:rPr lang="en-US" sz="3200" dirty="0">
                <a:solidFill>
                  <a:srgbClr val="000099"/>
                </a:solidFill>
                <a:latin typeface="Gill Sans MT" charset="0"/>
                <a:cs typeface="+mn-cs"/>
              </a:rPr>
              <a:t>9.3</a:t>
            </a:r>
            <a:r>
              <a:rPr lang="en-US" sz="3200" dirty="0">
                <a:latin typeface="Gill Sans MT" charset="0"/>
                <a:cs typeface="+mn-cs"/>
              </a:rPr>
              <a:t> voice-over-IP</a:t>
            </a:r>
          </a:p>
          <a:p>
            <a:pPr marL="635000" indent="-635000">
              <a:buFont typeface="Wingdings" charset="0"/>
              <a:buNone/>
              <a:defRPr/>
            </a:pPr>
            <a:r>
              <a:rPr lang="en-US" sz="3200" dirty="0">
                <a:solidFill>
                  <a:srgbClr val="000099"/>
                </a:solidFill>
                <a:latin typeface="Gill Sans MT" charset="0"/>
                <a:cs typeface="+mn-cs"/>
              </a:rPr>
              <a:t>9.4</a:t>
            </a:r>
            <a:r>
              <a:rPr lang="en-US" sz="3200" dirty="0">
                <a:latin typeface="Gill Sans MT" charset="0"/>
                <a:cs typeface="+mn-cs"/>
              </a:rPr>
              <a:t> protocols for </a:t>
            </a:r>
            <a:r>
              <a:rPr lang="en-US" sz="3200" i="1" dirty="0">
                <a:latin typeface="Gill Sans MT" charset="0"/>
                <a:cs typeface="+mn-cs"/>
              </a:rPr>
              <a:t>real-time </a:t>
            </a:r>
            <a:r>
              <a:rPr lang="en-US" sz="3200" dirty="0">
                <a:latin typeface="Gill Sans MT" charset="0"/>
                <a:cs typeface="+mn-cs"/>
              </a:rPr>
              <a:t>conversational</a:t>
            </a:r>
            <a:r>
              <a:rPr lang="en-US" sz="3200" i="1" dirty="0">
                <a:latin typeface="Gill Sans MT" charset="0"/>
                <a:cs typeface="+mn-cs"/>
              </a:rPr>
              <a:t>      </a:t>
            </a:r>
            <a:r>
              <a:rPr lang="en-US" sz="3200" dirty="0">
                <a:latin typeface="Gill Sans MT" charset="0"/>
                <a:cs typeface="+mn-cs"/>
              </a:rPr>
              <a:t>applications</a:t>
            </a:r>
          </a:p>
          <a:p>
            <a:pPr marL="635000" indent="-635000">
              <a:buFont typeface="Wingdings" charset="0"/>
              <a:buNone/>
              <a:defRPr/>
            </a:pPr>
            <a:r>
              <a:rPr lang="en-US" sz="3200" dirty="0">
                <a:solidFill>
                  <a:srgbClr val="000099"/>
                </a:solidFill>
                <a:latin typeface="Gill Sans MT" charset="0"/>
              </a:rPr>
              <a:t>9.5</a:t>
            </a:r>
            <a:r>
              <a:rPr lang="en-US" sz="3200" dirty="0">
                <a:latin typeface="Gill Sans MT" charset="0"/>
              </a:rPr>
              <a:t> network support for multimedia</a:t>
            </a:r>
          </a:p>
          <a:p>
            <a:pPr marL="457200" indent="-457200">
              <a:buFont typeface="Wingdings" charset="0"/>
              <a:buNone/>
              <a:defRPr/>
            </a:pPr>
            <a:endParaRPr lang="en-US" dirty="0">
              <a:latin typeface="Gill Sans MT" charset="0"/>
            </a:endParaRPr>
          </a:p>
        </p:txBody>
      </p:sp>
      <p:pic>
        <p:nvPicPr>
          <p:cNvPr id="16389" name="Picture 16"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055688"/>
            <a:ext cx="7313613"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5"/>
          <p:cNvSpPr>
            <a:spLocks noGrp="1"/>
          </p:cNvSpPr>
          <p:nvPr>
            <p:ph type="sldNum" sz="quarter" idx="12"/>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77</a:t>
            </a:fld>
            <a:endParaRPr lang="en-US" sz="1200" dirty="0">
              <a:latin typeface="Tahoma" charset="0"/>
            </a:endParaRPr>
          </a:p>
        </p:txBody>
      </p:sp>
      <p:sp>
        <p:nvSpPr>
          <p:cNvPr id="6" name="Footer Placeholder 2"/>
          <p:cNvSpPr>
            <a:spLocks noGrp="1"/>
          </p:cNvSpPr>
          <p:nvPr>
            <p:ph type="ftr" sz="quarter" idx="11"/>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1358649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pPr>
              <a:defRPr/>
            </a:pPr>
            <a:r>
              <a:rPr lang="en-US" dirty="0">
                <a:latin typeface="Gill Sans MT" charset="0"/>
                <a:cs typeface="+mj-cs"/>
              </a:rPr>
              <a:t>Multimedia networking: outline</a:t>
            </a:r>
          </a:p>
        </p:txBody>
      </p:sp>
      <p:sp>
        <p:nvSpPr>
          <p:cNvPr id="3078" name="Rectangle 3"/>
          <p:cNvSpPr>
            <a:spLocks noGrp="1" noChangeArrowheads="1"/>
          </p:cNvSpPr>
          <p:nvPr>
            <p:ph type="body" sz="half" idx="1"/>
          </p:nvPr>
        </p:nvSpPr>
        <p:spPr>
          <a:xfrm>
            <a:off x="533400" y="1600200"/>
            <a:ext cx="7759700" cy="4648200"/>
          </a:xfrm>
        </p:spPr>
        <p:txBody>
          <a:bodyPr/>
          <a:lstStyle/>
          <a:p>
            <a:pPr marL="635000" indent="-635000">
              <a:buFont typeface="Wingdings" charset="0"/>
              <a:buNone/>
              <a:defRPr/>
            </a:pPr>
            <a:r>
              <a:rPr lang="en-US" sz="3200" dirty="0">
                <a:solidFill>
                  <a:srgbClr val="000099"/>
                </a:solidFill>
                <a:latin typeface="Gill Sans MT" charset="0"/>
                <a:cs typeface="+mn-cs"/>
              </a:rPr>
              <a:t>9.1</a:t>
            </a:r>
            <a:r>
              <a:rPr lang="en-US" sz="3200" dirty="0">
                <a:solidFill>
                  <a:srgbClr val="CC0000"/>
                </a:solidFill>
                <a:latin typeface="Gill Sans MT" charset="0"/>
                <a:cs typeface="+mn-cs"/>
              </a:rPr>
              <a:t> </a:t>
            </a:r>
            <a:r>
              <a:rPr lang="en-US" sz="3200" dirty="0">
                <a:latin typeface="Gill Sans MT" charset="0"/>
                <a:cs typeface="+mn-cs"/>
              </a:rPr>
              <a:t>multimedia networking applications</a:t>
            </a:r>
          </a:p>
          <a:p>
            <a:pPr marL="635000" indent="-635000">
              <a:buFont typeface="Wingdings" charset="0"/>
              <a:buNone/>
              <a:defRPr/>
            </a:pPr>
            <a:r>
              <a:rPr lang="en-US" sz="3200" dirty="0">
                <a:solidFill>
                  <a:srgbClr val="CC0000"/>
                </a:solidFill>
                <a:latin typeface="Gill Sans MT" charset="0"/>
                <a:cs typeface="+mn-cs"/>
              </a:rPr>
              <a:t>9.2 streaming </a:t>
            </a:r>
            <a:r>
              <a:rPr lang="en-US" sz="3200" i="1" dirty="0">
                <a:solidFill>
                  <a:srgbClr val="CC0000"/>
                </a:solidFill>
                <a:latin typeface="Gill Sans MT" charset="0"/>
                <a:cs typeface="+mn-cs"/>
              </a:rPr>
              <a:t>stored</a:t>
            </a:r>
            <a:r>
              <a:rPr lang="en-US" sz="3200" dirty="0">
                <a:solidFill>
                  <a:srgbClr val="CC0000"/>
                </a:solidFill>
                <a:latin typeface="Gill Sans MT" charset="0"/>
                <a:cs typeface="+mn-cs"/>
              </a:rPr>
              <a:t> video</a:t>
            </a:r>
          </a:p>
          <a:p>
            <a:pPr marL="635000" indent="-635000">
              <a:buFont typeface="Wingdings" charset="0"/>
              <a:buNone/>
              <a:defRPr/>
            </a:pPr>
            <a:r>
              <a:rPr lang="en-US" sz="3200" dirty="0">
                <a:solidFill>
                  <a:srgbClr val="000099"/>
                </a:solidFill>
                <a:latin typeface="Gill Sans MT" charset="0"/>
                <a:cs typeface="+mn-cs"/>
              </a:rPr>
              <a:t>9.3</a:t>
            </a:r>
            <a:r>
              <a:rPr lang="en-US" sz="3200" dirty="0">
                <a:latin typeface="Gill Sans MT" charset="0"/>
                <a:cs typeface="+mn-cs"/>
              </a:rPr>
              <a:t> voice-over-IP</a:t>
            </a:r>
          </a:p>
          <a:p>
            <a:pPr marL="635000" indent="-635000">
              <a:buFont typeface="Wingdings" charset="0"/>
              <a:buNone/>
              <a:defRPr/>
            </a:pPr>
            <a:r>
              <a:rPr lang="en-US" sz="3200" dirty="0">
                <a:solidFill>
                  <a:srgbClr val="000099"/>
                </a:solidFill>
                <a:latin typeface="Gill Sans MT" charset="0"/>
                <a:cs typeface="+mn-cs"/>
              </a:rPr>
              <a:t>9.4</a:t>
            </a:r>
            <a:r>
              <a:rPr lang="en-US" sz="3200" dirty="0">
                <a:latin typeface="Gill Sans MT" charset="0"/>
                <a:cs typeface="+mn-cs"/>
              </a:rPr>
              <a:t> protocols for </a:t>
            </a:r>
            <a:r>
              <a:rPr lang="en-US" sz="3200" i="1" dirty="0">
                <a:latin typeface="Gill Sans MT" charset="0"/>
                <a:cs typeface="+mn-cs"/>
              </a:rPr>
              <a:t>real-time </a:t>
            </a:r>
            <a:r>
              <a:rPr lang="en-US" sz="3200" dirty="0">
                <a:latin typeface="Gill Sans MT" charset="0"/>
                <a:cs typeface="+mn-cs"/>
              </a:rPr>
              <a:t>conversational</a:t>
            </a:r>
            <a:r>
              <a:rPr lang="en-US" sz="3200" i="1" dirty="0">
                <a:latin typeface="Gill Sans MT" charset="0"/>
                <a:cs typeface="+mn-cs"/>
              </a:rPr>
              <a:t>      </a:t>
            </a:r>
            <a:r>
              <a:rPr lang="en-US" sz="3200" dirty="0">
                <a:latin typeface="Gill Sans MT" charset="0"/>
                <a:cs typeface="+mn-cs"/>
              </a:rPr>
              <a:t>applications</a:t>
            </a:r>
          </a:p>
          <a:p>
            <a:pPr marL="635000" indent="-635000">
              <a:buFont typeface="Wingdings" charset="0"/>
              <a:buNone/>
              <a:defRPr/>
            </a:pPr>
            <a:r>
              <a:rPr lang="en-US" sz="3200" dirty="0">
                <a:solidFill>
                  <a:srgbClr val="000099"/>
                </a:solidFill>
                <a:latin typeface="Gill Sans MT" charset="0"/>
              </a:rPr>
              <a:t>9.5</a:t>
            </a:r>
            <a:r>
              <a:rPr lang="en-US" sz="3200" dirty="0">
                <a:latin typeface="Gill Sans MT" charset="0"/>
              </a:rPr>
              <a:t> network support for multimedia</a:t>
            </a:r>
          </a:p>
          <a:p>
            <a:pPr marL="457200" indent="-457200">
              <a:buFont typeface="Wingdings" charset="0"/>
              <a:buNone/>
              <a:defRPr/>
            </a:pPr>
            <a:endParaRPr lang="en-US" dirty="0">
              <a:latin typeface="Gill Sans MT" charset="0"/>
            </a:endParaRPr>
          </a:p>
        </p:txBody>
      </p:sp>
      <p:pic>
        <p:nvPicPr>
          <p:cNvPr id="16389" name="Picture 16"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055688"/>
            <a:ext cx="7313613"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5"/>
          <p:cNvSpPr>
            <a:spLocks noGrp="1"/>
          </p:cNvSpPr>
          <p:nvPr>
            <p:ph type="sldNum" sz="quarter" idx="12"/>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8</a:t>
            </a:fld>
            <a:endParaRPr lang="en-US" sz="1200" dirty="0">
              <a:latin typeface="Tahoma" charset="0"/>
            </a:endParaRPr>
          </a:p>
        </p:txBody>
      </p:sp>
      <p:sp>
        <p:nvSpPr>
          <p:cNvPr id="6" name="Footer Placeholder 2"/>
          <p:cNvSpPr>
            <a:spLocks noGrp="1"/>
          </p:cNvSpPr>
          <p:nvPr>
            <p:ph type="ftr" sz="quarter" idx="11"/>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1358649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69" name="Group 249"/>
          <p:cNvGrpSpPr>
            <a:grpSpLocks/>
          </p:cNvGrpSpPr>
          <p:nvPr/>
        </p:nvGrpSpPr>
        <p:grpSpPr bwMode="auto">
          <a:xfrm>
            <a:off x="3230563" y="4929188"/>
            <a:ext cx="427037" cy="785812"/>
            <a:chOff x="4140" y="429"/>
            <a:chExt cx="1425" cy="2396"/>
          </a:xfrm>
        </p:grpSpPr>
        <p:sp>
          <p:nvSpPr>
            <p:cNvPr id="32928" name="Freeform 250"/>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62" name="Rectangle 251"/>
            <p:cNvSpPr>
              <a:spLocks noChangeArrowheads="1"/>
            </p:cNvSpPr>
            <p:nvPr/>
          </p:nvSpPr>
          <p:spPr bwMode="auto">
            <a:xfrm>
              <a:off x="4204"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32930" name="Freeform 252"/>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931" name="Freeform 253"/>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65" name="Rectangle 254"/>
            <p:cNvSpPr>
              <a:spLocks noChangeArrowheads="1"/>
            </p:cNvSpPr>
            <p:nvPr/>
          </p:nvSpPr>
          <p:spPr bwMode="auto">
            <a:xfrm>
              <a:off x="4214" y="695"/>
              <a:ext cx="593"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32933" name="Group 255"/>
            <p:cNvGrpSpPr>
              <a:grpSpLocks/>
            </p:cNvGrpSpPr>
            <p:nvPr/>
          </p:nvGrpSpPr>
          <p:grpSpPr bwMode="auto">
            <a:xfrm>
              <a:off x="4749" y="668"/>
              <a:ext cx="581" cy="145"/>
              <a:chOff x="614" y="2568"/>
              <a:chExt cx="725" cy="139"/>
            </a:xfrm>
          </p:grpSpPr>
          <p:sp>
            <p:nvSpPr>
              <p:cNvPr id="191" name="AutoShape 256"/>
              <p:cNvSpPr>
                <a:spLocks noChangeArrowheads="1"/>
              </p:cNvSpPr>
              <p:nvPr/>
            </p:nvSpPr>
            <p:spPr bwMode="auto">
              <a:xfrm>
                <a:off x="614" y="2566"/>
                <a:ext cx="727"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92" name="AutoShape 257"/>
              <p:cNvSpPr>
                <a:spLocks noChangeArrowheads="1"/>
              </p:cNvSpPr>
              <p:nvPr/>
            </p:nvSpPr>
            <p:spPr bwMode="auto">
              <a:xfrm>
                <a:off x="627" y="2580"/>
                <a:ext cx="694"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167" name="Rectangle 258"/>
            <p:cNvSpPr>
              <a:spLocks noChangeArrowheads="1"/>
            </p:cNvSpPr>
            <p:nvPr/>
          </p:nvSpPr>
          <p:spPr bwMode="auto">
            <a:xfrm>
              <a:off x="4225" y="1020"/>
              <a:ext cx="593" cy="48"/>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32935" name="Group 259"/>
            <p:cNvGrpSpPr>
              <a:grpSpLocks/>
            </p:cNvGrpSpPr>
            <p:nvPr/>
          </p:nvGrpSpPr>
          <p:grpSpPr bwMode="auto">
            <a:xfrm>
              <a:off x="4747" y="994"/>
              <a:ext cx="581" cy="134"/>
              <a:chOff x="614" y="2568"/>
              <a:chExt cx="725" cy="139"/>
            </a:xfrm>
          </p:grpSpPr>
          <p:sp>
            <p:nvSpPr>
              <p:cNvPr id="189" name="AutoShape 260"/>
              <p:cNvSpPr>
                <a:spLocks noChangeArrowheads="1"/>
              </p:cNvSpPr>
              <p:nvPr/>
            </p:nvSpPr>
            <p:spPr bwMode="auto">
              <a:xfrm>
                <a:off x="617" y="2569"/>
                <a:ext cx="721" cy="136"/>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90" name="AutoShape 261"/>
              <p:cNvSpPr>
                <a:spLocks noChangeArrowheads="1"/>
              </p:cNvSpPr>
              <p:nvPr/>
            </p:nvSpPr>
            <p:spPr bwMode="auto">
              <a:xfrm>
                <a:off x="630" y="2584"/>
                <a:ext cx="687"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169" name="Rectangle 262"/>
            <p:cNvSpPr>
              <a:spLocks noChangeArrowheads="1"/>
            </p:cNvSpPr>
            <p:nvPr/>
          </p:nvSpPr>
          <p:spPr bwMode="auto">
            <a:xfrm>
              <a:off x="4219" y="1358"/>
              <a:ext cx="593"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70" name="Rectangle 263"/>
            <p:cNvSpPr>
              <a:spLocks noChangeArrowheads="1"/>
            </p:cNvSpPr>
            <p:nvPr/>
          </p:nvSpPr>
          <p:spPr bwMode="auto">
            <a:xfrm>
              <a:off x="4225" y="1654"/>
              <a:ext cx="599" cy="48"/>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32938" name="Group 264"/>
            <p:cNvGrpSpPr>
              <a:grpSpLocks/>
            </p:cNvGrpSpPr>
            <p:nvPr/>
          </p:nvGrpSpPr>
          <p:grpSpPr bwMode="auto">
            <a:xfrm>
              <a:off x="4735" y="1627"/>
              <a:ext cx="582" cy="151"/>
              <a:chOff x="614" y="2568"/>
              <a:chExt cx="725" cy="139"/>
            </a:xfrm>
          </p:grpSpPr>
          <p:sp>
            <p:nvSpPr>
              <p:cNvPr id="187" name="AutoShape 265"/>
              <p:cNvSpPr>
                <a:spLocks noChangeArrowheads="1"/>
              </p:cNvSpPr>
              <p:nvPr/>
            </p:nvSpPr>
            <p:spPr bwMode="auto">
              <a:xfrm>
                <a:off x="612" y="2570"/>
                <a:ext cx="719"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88" name="AutoShape 266"/>
              <p:cNvSpPr>
                <a:spLocks noChangeArrowheads="1"/>
              </p:cNvSpPr>
              <p:nvPr/>
            </p:nvSpPr>
            <p:spPr bwMode="auto">
              <a:xfrm>
                <a:off x="625" y="2584"/>
                <a:ext cx="693"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32939" name="Freeform 267"/>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32940" name="Group 268"/>
            <p:cNvGrpSpPr>
              <a:grpSpLocks/>
            </p:cNvGrpSpPr>
            <p:nvPr/>
          </p:nvGrpSpPr>
          <p:grpSpPr bwMode="auto">
            <a:xfrm>
              <a:off x="4739" y="1327"/>
              <a:ext cx="582" cy="139"/>
              <a:chOff x="614" y="2568"/>
              <a:chExt cx="725" cy="139"/>
            </a:xfrm>
          </p:grpSpPr>
          <p:sp>
            <p:nvSpPr>
              <p:cNvPr id="185" name="AutoShape 269"/>
              <p:cNvSpPr>
                <a:spLocks noChangeArrowheads="1"/>
              </p:cNvSpPr>
              <p:nvPr/>
            </p:nvSpPr>
            <p:spPr bwMode="auto">
              <a:xfrm>
                <a:off x="614" y="2570"/>
                <a:ext cx="726" cy="136"/>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86" name="AutoShape 270"/>
              <p:cNvSpPr>
                <a:spLocks noChangeArrowheads="1"/>
              </p:cNvSpPr>
              <p:nvPr/>
            </p:nvSpPr>
            <p:spPr bwMode="auto">
              <a:xfrm>
                <a:off x="627" y="2585"/>
                <a:ext cx="693"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174" name="Rectangle 271"/>
            <p:cNvSpPr>
              <a:spLocks noChangeArrowheads="1"/>
            </p:cNvSpPr>
            <p:nvPr/>
          </p:nvSpPr>
          <p:spPr bwMode="auto">
            <a:xfrm>
              <a:off x="5252" y="429"/>
              <a:ext cx="64"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32942" name="Freeform 272"/>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943" name="Freeform 273"/>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7" name="Oval 274"/>
            <p:cNvSpPr>
              <a:spLocks noChangeArrowheads="1"/>
            </p:cNvSpPr>
            <p:nvPr/>
          </p:nvSpPr>
          <p:spPr bwMode="auto">
            <a:xfrm>
              <a:off x="5517" y="2612"/>
              <a:ext cx="48"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32945" name="Freeform 275"/>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9" name="AutoShape 276"/>
            <p:cNvSpPr>
              <a:spLocks noChangeArrowheads="1"/>
            </p:cNvSpPr>
            <p:nvPr/>
          </p:nvSpPr>
          <p:spPr bwMode="auto">
            <a:xfrm>
              <a:off x="4140" y="2680"/>
              <a:ext cx="1203" cy="145"/>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80" name="AutoShape 277"/>
            <p:cNvSpPr>
              <a:spLocks noChangeArrowheads="1"/>
            </p:cNvSpPr>
            <p:nvPr/>
          </p:nvSpPr>
          <p:spPr bwMode="auto">
            <a:xfrm>
              <a:off x="4204" y="2709"/>
              <a:ext cx="1075"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81" name="Oval 278"/>
            <p:cNvSpPr>
              <a:spLocks noChangeArrowheads="1"/>
            </p:cNvSpPr>
            <p:nvPr/>
          </p:nvSpPr>
          <p:spPr bwMode="auto">
            <a:xfrm>
              <a:off x="4310" y="2380"/>
              <a:ext cx="159" cy="145"/>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82" name="Oval 279"/>
            <p:cNvSpPr>
              <a:spLocks noChangeArrowheads="1"/>
            </p:cNvSpPr>
            <p:nvPr/>
          </p:nvSpPr>
          <p:spPr bwMode="auto">
            <a:xfrm>
              <a:off x="4484" y="2385"/>
              <a:ext cx="164" cy="140"/>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Arial" charset="0"/>
              </a:endParaRPr>
            </a:p>
          </p:txBody>
        </p:sp>
        <p:sp>
          <p:nvSpPr>
            <p:cNvPr id="183" name="Oval 280"/>
            <p:cNvSpPr>
              <a:spLocks noChangeArrowheads="1"/>
            </p:cNvSpPr>
            <p:nvPr/>
          </p:nvSpPr>
          <p:spPr bwMode="auto">
            <a:xfrm>
              <a:off x="4664" y="2380"/>
              <a:ext cx="154"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84" name="Rectangle 281"/>
            <p:cNvSpPr>
              <a:spLocks noChangeArrowheads="1"/>
            </p:cNvSpPr>
            <p:nvPr/>
          </p:nvSpPr>
          <p:spPr bwMode="auto">
            <a:xfrm>
              <a:off x="5062" y="1838"/>
              <a:ext cx="85" cy="760"/>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222210" name="Rectangle 2"/>
          <p:cNvSpPr>
            <a:spLocks noGrp="1" noChangeArrowheads="1"/>
          </p:cNvSpPr>
          <p:nvPr>
            <p:ph type="title"/>
          </p:nvPr>
        </p:nvSpPr>
        <p:spPr>
          <a:xfrm>
            <a:off x="339725" y="117475"/>
            <a:ext cx="7772400" cy="1143000"/>
          </a:xfrm>
        </p:spPr>
        <p:txBody>
          <a:bodyPr/>
          <a:lstStyle/>
          <a:p>
            <a:pPr>
              <a:defRPr/>
            </a:pPr>
            <a:r>
              <a:rPr lang="en-US" dirty="0"/>
              <a:t>Streaming stored video: </a:t>
            </a:r>
          </a:p>
        </p:txBody>
      </p:sp>
      <p:grpSp>
        <p:nvGrpSpPr>
          <p:cNvPr id="32771" name="Group 134"/>
          <p:cNvGrpSpPr>
            <a:grpSpLocks/>
          </p:cNvGrpSpPr>
          <p:nvPr/>
        </p:nvGrpSpPr>
        <p:grpSpPr bwMode="auto">
          <a:xfrm>
            <a:off x="2803525" y="4560888"/>
            <a:ext cx="1281113" cy="363537"/>
            <a:chOff x="3621" y="3265"/>
            <a:chExt cx="1776" cy="744"/>
          </a:xfrm>
        </p:grpSpPr>
        <p:pic>
          <p:nvPicPr>
            <p:cNvPr id="32924" name="Picture 135" descr="reel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621" y="3265"/>
              <a:ext cx="1776" cy="7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2344" name="Freeform 136"/>
            <p:cNvSpPr>
              <a:spLocks/>
            </p:cNvSpPr>
            <p:nvPr/>
          </p:nvSpPr>
          <p:spPr bwMode="auto">
            <a:xfrm>
              <a:off x="3971" y="3288"/>
              <a:ext cx="1402" cy="439"/>
            </a:xfrm>
            <a:custGeom>
              <a:avLst/>
              <a:gdLst>
                <a:gd name="T0" fmla="*/ 0 w 1401"/>
                <a:gd name="T1" fmla="*/ 6 h 438"/>
                <a:gd name="T2" fmla="*/ 27 w 1401"/>
                <a:gd name="T3" fmla="*/ 384 h 438"/>
                <a:gd name="T4" fmla="*/ 114 w 1401"/>
                <a:gd name="T5" fmla="*/ 381 h 438"/>
                <a:gd name="T6" fmla="*/ 132 w 1401"/>
                <a:gd name="T7" fmla="*/ 357 h 438"/>
                <a:gd name="T8" fmla="*/ 210 w 1401"/>
                <a:gd name="T9" fmla="*/ 402 h 438"/>
                <a:gd name="T10" fmla="*/ 450 w 1401"/>
                <a:gd name="T11" fmla="*/ 384 h 438"/>
                <a:gd name="T12" fmla="*/ 486 w 1401"/>
                <a:gd name="T13" fmla="*/ 393 h 438"/>
                <a:gd name="T14" fmla="*/ 690 w 1401"/>
                <a:gd name="T15" fmla="*/ 417 h 438"/>
                <a:gd name="T16" fmla="*/ 1074 w 1401"/>
                <a:gd name="T17" fmla="*/ 438 h 438"/>
                <a:gd name="T18" fmla="*/ 1401 w 1401"/>
                <a:gd name="T19" fmla="*/ 420 h 438"/>
                <a:gd name="T20" fmla="*/ 1392 w 1401"/>
                <a:gd name="T21" fmla="*/ 165 h 438"/>
                <a:gd name="T22" fmla="*/ 291 w 1401"/>
                <a:gd name="T23" fmla="*/ 0 h 438"/>
                <a:gd name="T24" fmla="*/ 0 w 1401"/>
                <a:gd name="T25" fmla="*/ 6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1" h="438">
                  <a:moveTo>
                    <a:pt x="0" y="6"/>
                  </a:moveTo>
                  <a:lnTo>
                    <a:pt x="27" y="384"/>
                  </a:lnTo>
                  <a:lnTo>
                    <a:pt x="114" y="381"/>
                  </a:lnTo>
                  <a:lnTo>
                    <a:pt x="132" y="357"/>
                  </a:lnTo>
                  <a:lnTo>
                    <a:pt x="210" y="402"/>
                  </a:lnTo>
                  <a:lnTo>
                    <a:pt x="450" y="384"/>
                  </a:lnTo>
                  <a:lnTo>
                    <a:pt x="486" y="393"/>
                  </a:lnTo>
                  <a:lnTo>
                    <a:pt x="690" y="417"/>
                  </a:lnTo>
                  <a:lnTo>
                    <a:pt x="1074" y="438"/>
                  </a:lnTo>
                  <a:lnTo>
                    <a:pt x="1401" y="420"/>
                  </a:lnTo>
                  <a:lnTo>
                    <a:pt x="1392" y="165"/>
                  </a:lnTo>
                  <a:lnTo>
                    <a:pt x="291" y="0"/>
                  </a:lnTo>
                  <a:lnTo>
                    <a:pt x="0" y="6"/>
                  </a:lnTo>
                  <a:close/>
                </a:path>
              </a:pathLst>
            </a:custGeom>
            <a:solidFill>
              <a:schemeClr val="bg1"/>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222345" name="Freeform 137"/>
            <p:cNvSpPr>
              <a:spLocks/>
            </p:cNvSpPr>
            <p:nvPr/>
          </p:nvSpPr>
          <p:spPr bwMode="auto">
            <a:xfrm>
              <a:off x="4242" y="3860"/>
              <a:ext cx="999" cy="120"/>
            </a:xfrm>
            <a:custGeom>
              <a:avLst/>
              <a:gdLst>
                <a:gd name="T0" fmla="*/ 0 w 999"/>
                <a:gd name="T1" fmla="*/ 6 h 123"/>
                <a:gd name="T2" fmla="*/ 717 w 999"/>
                <a:gd name="T3" fmla="*/ 12 h 123"/>
                <a:gd name="T4" fmla="*/ 744 w 999"/>
                <a:gd name="T5" fmla="*/ 36 h 123"/>
                <a:gd name="T6" fmla="*/ 801 w 999"/>
                <a:gd name="T7" fmla="*/ 42 h 123"/>
                <a:gd name="T8" fmla="*/ 876 w 999"/>
                <a:gd name="T9" fmla="*/ 6 h 123"/>
                <a:gd name="T10" fmla="*/ 933 w 999"/>
                <a:gd name="T11" fmla="*/ 0 h 123"/>
                <a:gd name="T12" fmla="*/ 981 w 999"/>
                <a:gd name="T13" fmla="*/ 15 h 123"/>
                <a:gd name="T14" fmla="*/ 999 w 999"/>
                <a:gd name="T15" fmla="*/ 51 h 123"/>
                <a:gd name="T16" fmla="*/ 987 w 999"/>
                <a:gd name="T17" fmla="*/ 123 h 123"/>
                <a:gd name="T18" fmla="*/ 18 w 999"/>
                <a:gd name="T19" fmla="*/ 120 h 123"/>
                <a:gd name="T20" fmla="*/ 0 w 999"/>
                <a:gd name="T21" fmla="*/ 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9" h="123">
                  <a:moveTo>
                    <a:pt x="0" y="6"/>
                  </a:moveTo>
                  <a:lnTo>
                    <a:pt x="717" y="12"/>
                  </a:lnTo>
                  <a:lnTo>
                    <a:pt x="744" y="36"/>
                  </a:lnTo>
                  <a:lnTo>
                    <a:pt x="801" y="42"/>
                  </a:lnTo>
                  <a:lnTo>
                    <a:pt x="876" y="6"/>
                  </a:lnTo>
                  <a:lnTo>
                    <a:pt x="933" y="0"/>
                  </a:lnTo>
                  <a:lnTo>
                    <a:pt x="981" y="15"/>
                  </a:lnTo>
                  <a:lnTo>
                    <a:pt x="999" y="51"/>
                  </a:lnTo>
                  <a:lnTo>
                    <a:pt x="987" y="123"/>
                  </a:lnTo>
                  <a:lnTo>
                    <a:pt x="18" y="120"/>
                  </a:lnTo>
                  <a:lnTo>
                    <a:pt x="0" y="6"/>
                  </a:lnTo>
                  <a:close/>
                </a:path>
              </a:pathLst>
            </a:custGeom>
            <a:solidFill>
              <a:schemeClr val="bg1"/>
            </a:solidFill>
            <a:ln w="9525">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pic>
          <p:nvPicPr>
            <p:cNvPr id="32927" name="Picture 138" descr="video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083" y="3400"/>
              <a:ext cx="889" cy="4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22376" name="Line 168"/>
          <p:cNvSpPr>
            <a:spLocks noChangeShapeType="1"/>
          </p:cNvSpPr>
          <p:nvPr/>
        </p:nvSpPr>
        <p:spPr bwMode="auto">
          <a:xfrm>
            <a:off x="838200" y="1490663"/>
            <a:ext cx="0" cy="285273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nvGrpSpPr>
          <p:cNvPr id="222565" name="Group 357"/>
          <p:cNvGrpSpPr>
            <a:grpSpLocks/>
          </p:cNvGrpSpPr>
          <p:nvPr/>
        </p:nvGrpSpPr>
        <p:grpSpPr bwMode="auto">
          <a:xfrm>
            <a:off x="1498600" y="3467100"/>
            <a:ext cx="1662113" cy="1441450"/>
            <a:chOff x="944" y="2184"/>
            <a:chExt cx="1047" cy="908"/>
          </a:xfrm>
        </p:grpSpPr>
        <p:sp>
          <p:nvSpPr>
            <p:cNvPr id="222415" name="Freeform 207"/>
            <p:cNvSpPr>
              <a:spLocks/>
            </p:cNvSpPr>
            <p:nvPr/>
          </p:nvSpPr>
          <p:spPr bwMode="auto">
            <a:xfrm>
              <a:off x="1278" y="2184"/>
              <a:ext cx="660" cy="666"/>
            </a:xfrm>
            <a:custGeom>
              <a:avLst/>
              <a:gdLst>
                <a:gd name="T0" fmla="*/ 0 w 660"/>
                <a:gd name="T1" fmla="*/ 0 h 666"/>
                <a:gd name="T2" fmla="*/ 660 w 660"/>
                <a:gd name="T3" fmla="*/ 666 h 666"/>
              </a:gdLst>
              <a:ahLst/>
              <a:cxnLst>
                <a:cxn ang="0">
                  <a:pos x="T0" y="T1"/>
                </a:cxn>
                <a:cxn ang="0">
                  <a:pos x="T2" y="T3"/>
                </a:cxn>
              </a:cxnLst>
              <a:rect l="0" t="0" r="r" b="b"/>
              <a:pathLst>
                <a:path w="660" h="666">
                  <a:moveTo>
                    <a:pt x="0" y="0"/>
                  </a:moveTo>
                  <a:cubicBezTo>
                    <a:pt x="0" y="0"/>
                    <a:pt x="486" y="168"/>
                    <a:pt x="660" y="666"/>
                  </a:cubicBezTo>
                </a:path>
              </a:pathLst>
            </a:custGeom>
            <a:noFill/>
            <a:ln w="19050" cap="flat" cmpd="sng">
              <a:solidFill>
                <a:schemeClr val="tx1"/>
              </a:solidFill>
              <a:prstDash val="solid"/>
              <a:round/>
              <a:headEnd type="none" w="med" len="me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pPr>
                <a:defRPr/>
              </a:pPr>
              <a:endParaRPr lang="en-US" dirty="0">
                <a:latin typeface="Arial"/>
                <a:cs typeface="Arial"/>
              </a:endParaRPr>
            </a:p>
          </p:txBody>
        </p:sp>
        <p:sp>
          <p:nvSpPr>
            <p:cNvPr id="222416" name="Text Box 208"/>
            <p:cNvSpPr txBox="1">
              <a:spLocks noChangeArrowheads="1"/>
            </p:cNvSpPr>
            <p:nvPr/>
          </p:nvSpPr>
          <p:spPr bwMode="auto">
            <a:xfrm>
              <a:off x="944" y="2336"/>
              <a:ext cx="1047" cy="75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42900" indent="-342900">
                <a:buFontTx/>
                <a:buAutoNum type="arabicPeriod"/>
                <a:defRPr/>
              </a:pPr>
              <a:r>
                <a:rPr lang="en-US" dirty="0">
                  <a:latin typeface="Arial"/>
                  <a:cs typeface="Arial"/>
                </a:rPr>
                <a:t>video</a:t>
              </a:r>
            </a:p>
            <a:p>
              <a:pPr>
                <a:defRPr/>
              </a:pPr>
              <a:r>
                <a:rPr lang="en-US" dirty="0">
                  <a:latin typeface="Arial"/>
                  <a:cs typeface="Arial"/>
                </a:rPr>
                <a:t>recorded (e.g., 30 frames/sec)</a:t>
              </a:r>
            </a:p>
          </p:txBody>
        </p:sp>
      </p:grpSp>
      <p:grpSp>
        <p:nvGrpSpPr>
          <p:cNvPr id="222470" name="Group 262"/>
          <p:cNvGrpSpPr>
            <a:grpSpLocks/>
          </p:cNvGrpSpPr>
          <p:nvPr/>
        </p:nvGrpSpPr>
        <p:grpSpPr bwMode="auto">
          <a:xfrm>
            <a:off x="1028700" y="1811338"/>
            <a:ext cx="2552700" cy="2525712"/>
            <a:chOff x="648" y="1147"/>
            <a:chExt cx="1608" cy="1591"/>
          </a:xfrm>
        </p:grpSpPr>
        <p:grpSp>
          <p:nvGrpSpPr>
            <p:cNvPr id="32881" name="Group 206"/>
            <p:cNvGrpSpPr>
              <a:grpSpLocks/>
            </p:cNvGrpSpPr>
            <p:nvPr/>
          </p:nvGrpSpPr>
          <p:grpSpPr bwMode="auto">
            <a:xfrm>
              <a:off x="648" y="1725"/>
              <a:ext cx="1024" cy="1013"/>
              <a:chOff x="672" y="1071"/>
              <a:chExt cx="1024" cy="1013"/>
            </a:xfrm>
          </p:grpSpPr>
          <p:grpSp>
            <p:nvGrpSpPr>
              <p:cNvPr id="32897" name="Group 189"/>
              <p:cNvGrpSpPr>
                <a:grpSpLocks/>
              </p:cNvGrpSpPr>
              <p:nvPr/>
            </p:nvGrpSpPr>
            <p:grpSpPr bwMode="auto">
              <a:xfrm>
                <a:off x="672" y="1506"/>
                <a:ext cx="583" cy="578"/>
                <a:chOff x="672" y="1486"/>
                <a:chExt cx="583" cy="578"/>
              </a:xfrm>
            </p:grpSpPr>
            <p:grpSp>
              <p:nvGrpSpPr>
                <p:cNvPr id="32908" name="Group 181"/>
                <p:cNvGrpSpPr>
                  <a:grpSpLocks/>
                </p:cNvGrpSpPr>
                <p:nvPr/>
              </p:nvGrpSpPr>
              <p:grpSpPr bwMode="auto">
                <a:xfrm>
                  <a:off x="672" y="1776"/>
                  <a:ext cx="291" cy="288"/>
                  <a:chOff x="672" y="1776"/>
                  <a:chExt cx="291" cy="288"/>
                </a:xfrm>
              </p:grpSpPr>
              <p:grpSp>
                <p:nvGrpSpPr>
                  <p:cNvPr id="32916" name="Group 177"/>
                  <p:cNvGrpSpPr>
                    <a:grpSpLocks/>
                  </p:cNvGrpSpPr>
                  <p:nvPr/>
                </p:nvGrpSpPr>
                <p:grpSpPr bwMode="auto">
                  <a:xfrm>
                    <a:off x="672" y="1920"/>
                    <a:ext cx="145" cy="144"/>
                    <a:chOff x="672" y="1920"/>
                    <a:chExt cx="145" cy="144"/>
                  </a:xfrm>
                </p:grpSpPr>
                <p:sp>
                  <p:nvSpPr>
                    <p:cNvPr id="222381" name="Line 173"/>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222384" name="Line 176"/>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32917" name="Group 178"/>
                  <p:cNvGrpSpPr>
                    <a:grpSpLocks/>
                  </p:cNvGrpSpPr>
                  <p:nvPr/>
                </p:nvGrpSpPr>
                <p:grpSpPr bwMode="auto">
                  <a:xfrm>
                    <a:off x="818" y="1776"/>
                    <a:ext cx="145" cy="144"/>
                    <a:chOff x="672" y="1920"/>
                    <a:chExt cx="145" cy="144"/>
                  </a:xfrm>
                </p:grpSpPr>
                <p:sp>
                  <p:nvSpPr>
                    <p:cNvPr id="222387" name="Line 179"/>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222388" name="Line 180"/>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nvGrpSpPr>
                <p:cNvPr id="32909" name="Group 182"/>
                <p:cNvGrpSpPr>
                  <a:grpSpLocks/>
                </p:cNvGrpSpPr>
                <p:nvPr/>
              </p:nvGrpSpPr>
              <p:grpSpPr bwMode="auto">
                <a:xfrm>
                  <a:off x="964" y="1486"/>
                  <a:ext cx="291" cy="288"/>
                  <a:chOff x="672" y="1776"/>
                  <a:chExt cx="291" cy="288"/>
                </a:xfrm>
              </p:grpSpPr>
              <p:grpSp>
                <p:nvGrpSpPr>
                  <p:cNvPr id="32910" name="Group 183"/>
                  <p:cNvGrpSpPr>
                    <a:grpSpLocks/>
                  </p:cNvGrpSpPr>
                  <p:nvPr/>
                </p:nvGrpSpPr>
                <p:grpSpPr bwMode="auto">
                  <a:xfrm>
                    <a:off x="672" y="1920"/>
                    <a:ext cx="145" cy="144"/>
                    <a:chOff x="672" y="1920"/>
                    <a:chExt cx="145" cy="144"/>
                  </a:xfrm>
                </p:grpSpPr>
                <p:sp>
                  <p:nvSpPr>
                    <p:cNvPr id="222392" name="Line 184"/>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222393" name="Line 185"/>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32911" name="Group 186"/>
                  <p:cNvGrpSpPr>
                    <a:grpSpLocks/>
                  </p:cNvGrpSpPr>
                  <p:nvPr/>
                </p:nvGrpSpPr>
                <p:grpSpPr bwMode="auto">
                  <a:xfrm>
                    <a:off x="818" y="1776"/>
                    <a:ext cx="145" cy="144"/>
                    <a:chOff x="672" y="1920"/>
                    <a:chExt cx="145" cy="144"/>
                  </a:xfrm>
                </p:grpSpPr>
                <p:sp>
                  <p:nvSpPr>
                    <p:cNvPr id="222395" name="Line 187"/>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222396" name="Line 188"/>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grpSp>
            <p:nvGrpSpPr>
              <p:cNvPr id="32898" name="Group 191"/>
              <p:cNvGrpSpPr>
                <a:grpSpLocks/>
              </p:cNvGrpSpPr>
              <p:nvPr/>
            </p:nvGrpSpPr>
            <p:grpSpPr bwMode="auto">
              <a:xfrm>
                <a:off x="1259" y="1217"/>
                <a:ext cx="291" cy="288"/>
                <a:chOff x="672" y="1776"/>
                <a:chExt cx="291" cy="288"/>
              </a:xfrm>
            </p:grpSpPr>
            <p:grpSp>
              <p:nvGrpSpPr>
                <p:cNvPr id="32902" name="Group 192"/>
                <p:cNvGrpSpPr>
                  <a:grpSpLocks/>
                </p:cNvGrpSpPr>
                <p:nvPr/>
              </p:nvGrpSpPr>
              <p:grpSpPr bwMode="auto">
                <a:xfrm>
                  <a:off x="672" y="1920"/>
                  <a:ext cx="145" cy="144"/>
                  <a:chOff x="672" y="1920"/>
                  <a:chExt cx="145" cy="144"/>
                </a:xfrm>
              </p:grpSpPr>
              <p:sp>
                <p:nvSpPr>
                  <p:cNvPr id="222401" name="Line 193"/>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222402" name="Line 194"/>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32903" name="Group 195"/>
                <p:cNvGrpSpPr>
                  <a:grpSpLocks/>
                </p:cNvGrpSpPr>
                <p:nvPr/>
              </p:nvGrpSpPr>
              <p:grpSpPr bwMode="auto">
                <a:xfrm>
                  <a:off x="818" y="1776"/>
                  <a:ext cx="145" cy="144"/>
                  <a:chOff x="672" y="1920"/>
                  <a:chExt cx="145" cy="144"/>
                </a:xfrm>
              </p:grpSpPr>
              <p:sp>
                <p:nvSpPr>
                  <p:cNvPr id="222404" name="Line 196"/>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222405" name="Line 197"/>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nvGrpSpPr>
              <p:cNvPr id="32899" name="Group 199"/>
              <p:cNvGrpSpPr>
                <a:grpSpLocks/>
              </p:cNvGrpSpPr>
              <p:nvPr/>
            </p:nvGrpSpPr>
            <p:grpSpPr bwMode="auto">
              <a:xfrm>
                <a:off x="1551" y="1071"/>
                <a:ext cx="145" cy="144"/>
                <a:chOff x="672" y="1920"/>
                <a:chExt cx="145" cy="144"/>
              </a:xfrm>
            </p:grpSpPr>
            <p:sp>
              <p:nvSpPr>
                <p:cNvPr id="222408" name="Line 200"/>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222409" name="Line 201"/>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nvGrpSpPr>
            <p:cNvPr id="32882" name="Group 237"/>
            <p:cNvGrpSpPr>
              <a:grpSpLocks/>
            </p:cNvGrpSpPr>
            <p:nvPr/>
          </p:nvGrpSpPr>
          <p:grpSpPr bwMode="auto">
            <a:xfrm>
              <a:off x="1673" y="1147"/>
              <a:ext cx="583" cy="578"/>
              <a:chOff x="672" y="1486"/>
              <a:chExt cx="583" cy="578"/>
            </a:xfrm>
          </p:grpSpPr>
          <p:grpSp>
            <p:nvGrpSpPr>
              <p:cNvPr id="32883" name="Group 238"/>
              <p:cNvGrpSpPr>
                <a:grpSpLocks/>
              </p:cNvGrpSpPr>
              <p:nvPr/>
            </p:nvGrpSpPr>
            <p:grpSpPr bwMode="auto">
              <a:xfrm>
                <a:off x="672" y="1776"/>
                <a:ext cx="291" cy="288"/>
                <a:chOff x="672" y="1776"/>
                <a:chExt cx="291" cy="288"/>
              </a:xfrm>
            </p:grpSpPr>
            <p:grpSp>
              <p:nvGrpSpPr>
                <p:cNvPr id="32891" name="Group 239"/>
                <p:cNvGrpSpPr>
                  <a:grpSpLocks/>
                </p:cNvGrpSpPr>
                <p:nvPr/>
              </p:nvGrpSpPr>
              <p:grpSpPr bwMode="auto">
                <a:xfrm>
                  <a:off x="672" y="1920"/>
                  <a:ext cx="145" cy="144"/>
                  <a:chOff x="672" y="1920"/>
                  <a:chExt cx="145" cy="144"/>
                </a:xfrm>
              </p:grpSpPr>
              <p:sp>
                <p:nvSpPr>
                  <p:cNvPr id="222448" name="Line 240"/>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222449" name="Line 241"/>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32892" name="Group 242"/>
                <p:cNvGrpSpPr>
                  <a:grpSpLocks/>
                </p:cNvGrpSpPr>
                <p:nvPr/>
              </p:nvGrpSpPr>
              <p:grpSpPr bwMode="auto">
                <a:xfrm>
                  <a:off x="818" y="1776"/>
                  <a:ext cx="145" cy="144"/>
                  <a:chOff x="672" y="1920"/>
                  <a:chExt cx="145" cy="144"/>
                </a:xfrm>
              </p:grpSpPr>
              <p:sp>
                <p:nvSpPr>
                  <p:cNvPr id="222451" name="Line 243"/>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222452" name="Line 244"/>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nvGrpSpPr>
              <p:cNvPr id="32884" name="Group 245"/>
              <p:cNvGrpSpPr>
                <a:grpSpLocks/>
              </p:cNvGrpSpPr>
              <p:nvPr/>
            </p:nvGrpSpPr>
            <p:grpSpPr bwMode="auto">
              <a:xfrm>
                <a:off x="964" y="1486"/>
                <a:ext cx="291" cy="288"/>
                <a:chOff x="672" y="1776"/>
                <a:chExt cx="291" cy="288"/>
              </a:xfrm>
            </p:grpSpPr>
            <p:grpSp>
              <p:nvGrpSpPr>
                <p:cNvPr id="32885" name="Group 246"/>
                <p:cNvGrpSpPr>
                  <a:grpSpLocks/>
                </p:cNvGrpSpPr>
                <p:nvPr/>
              </p:nvGrpSpPr>
              <p:grpSpPr bwMode="auto">
                <a:xfrm>
                  <a:off x="672" y="1920"/>
                  <a:ext cx="145" cy="144"/>
                  <a:chOff x="672" y="1920"/>
                  <a:chExt cx="145" cy="144"/>
                </a:xfrm>
              </p:grpSpPr>
              <p:sp>
                <p:nvSpPr>
                  <p:cNvPr id="222455" name="Line 247"/>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222456" name="Line 248"/>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32886" name="Group 249"/>
                <p:cNvGrpSpPr>
                  <a:grpSpLocks/>
                </p:cNvGrpSpPr>
                <p:nvPr/>
              </p:nvGrpSpPr>
              <p:grpSpPr bwMode="auto">
                <a:xfrm>
                  <a:off x="818" y="1776"/>
                  <a:ext cx="145" cy="144"/>
                  <a:chOff x="672" y="1920"/>
                  <a:chExt cx="145" cy="144"/>
                </a:xfrm>
              </p:grpSpPr>
              <p:sp>
                <p:nvSpPr>
                  <p:cNvPr id="222458" name="Line 250"/>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222459" name="Line 251"/>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grpSp>
      <p:grpSp>
        <p:nvGrpSpPr>
          <p:cNvPr id="222566" name="Group 358"/>
          <p:cNvGrpSpPr>
            <a:grpSpLocks/>
          </p:cNvGrpSpPr>
          <p:nvPr/>
        </p:nvGrpSpPr>
        <p:grpSpPr bwMode="auto">
          <a:xfrm>
            <a:off x="3165475" y="3241675"/>
            <a:ext cx="1373188" cy="1296988"/>
            <a:chOff x="1994" y="2042"/>
            <a:chExt cx="865" cy="817"/>
          </a:xfrm>
        </p:grpSpPr>
        <p:sp>
          <p:nvSpPr>
            <p:cNvPr id="222417" name="Freeform 209"/>
            <p:cNvSpPr>
              <a:spLocks/>
            </p:cNvSpPr>
            <p:nvPr/>
          </p:nvSpPr>
          <p:spPr bwMode="auto">
            <a:xfrm rot="-5400000">
              <a:off x="2196" y="2196"/>
              <a:ext cx="660" cy="666"/>
            </a:xfrm>
            <a:custGeom>
              <a:avLst/>
              <a:gdLst>
                <a:gd name="T0" fmla="*/ 0 w 660"/>
                <a:gd name="T1" fmla="*/ 0 h 666"/>
                <a:gd name="T2" fmla="*/ 660 w 660"/>
                <a:gd name="T3" fmla="*/ 666 h 666"/>
              </a:gdLst>
              <a:ahLst/>
              <a:cxnLst>
                <a:cxn ang="0">
                  <a:pos x="T0" y="T1"/>
                </a:cxn>
                <a:cxn ang="0">
                  <a:pos x="T2" y="T3"/>
                </a:cxn>
              </a:cxnLst>
              <a:rect l="0" t="0" r="r" b="b"/>
              <a:pathLst>
                <a:path w="660" h="666">
                  <a:moveTo>
                    <a:pt x="0" y="0"/>
                  </a:moveTo>
                  <a:cubicBezTo>
                    <a:pt x="0" y="0"/>
                    <a:pt x="486" y="168"/>
                    <a:pt x="660" y="666"/>
                  </a:cubicBezTo>
                </a:path>
              </a:pathLst>
            </a:custGeom>
            <a:noFill/>
            <a:ln w="19050" cap="flat" cmpd="sng">
              <a:solidFill>
                <a:srgbClr val="CC0000"/>
              </a:solidFill>
              <a:prstDash val="solid"/>
              <a:round/>
              <a:headEnd type="none" w="med" len="me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wrap="none" anchor="ctr"/>
            <a:lstStyle/>
            <a:p>
              <a:pPr>
                <a:defRPr/>
              </a:pPr>
              <a:endParaRPr lang="en-US" dirty="0">
                <a:latin typeface="Arial"/>
                <a:cs typeface="Arial"/>
              </a:endParaRPr>
            </a:p>
          </p:txBody>
        </p:sp>
        <p:sp>
          <p:nvSpPr>
            <p:cNvPr id="222513" name="Text Box 305"/>
            <p:cNvSpPr txBox="1">
              <a:spLocks noChangeArrowheads="1"/>
            </p:cNvSpPr>
            <p:nvPr/>
          </p:nvSpPr>
          <p:spPr bwMode="auto">
            <a:xfrm>
              <a:off x="1994" y="2042"/>
              <a:ext cx="660" cy="40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dirty="0">
                  <a:solidFill>
                    <a:srgbClr val="CC0000"/>
                  </a:solidFill>
                  <a:latin typeface="Arial"/>
                  <a:cs typeface="Arial"/>
                </a:rPr>
                <a:t>2. video</a:t>
              </a:r>
            </a:p>
            <a:p>
              <a:pPr>
                <a:defRPr/>
              </a:pPr>
              <a:r>
                <a:rPr lang="en-US" dirty="0">
                  <a:solidFill>
                    <a:srgbClr val="CC0000"/>
                  </a:solidFill>
                  <a:latin typeface="Arial"/>
                  <a:cs typeface="Arial"/>
                </a:rPr>
                <a:t>sent</a:t>
              </a:r>
            </a:p>
          </p:txBody>
        </p:sp>
      </p:grpSp>
      <p:sp>
        <p:nvSpPr>
          <p:cNvPr id="222562" name="Text Box 354"/>
          <p:cNvSpPr txBox="1">
            <a:spLocks noChangeArrowheads="1"/>
          </p:cNvSpPr>
          <p:nvPr/>
        </p:nvSpPr>
        <p:spPr bwMode="auto">
          <a:xfrm rot="-5433387">
            <a:off x="-412750" y="2638426"/>
            <a:ext cx="1957387"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i="0" dirty="0">
                <a:latin typeface="Arial"/>
                <a:cs typeface="Arial"/>
              </a:rPr>
              <a:t>Cumulative data</a:t>
            </a:r>
          </a:p>
        </p:txBody>
      </p:sp>
      <p:grpSp>
        <p:nvGrpSpPr>
          <p:cNvPr id="222573" name="Group 365"/>
          <p:cNvGrpSpPr>
            <a:grpSpLocks/>
          </p:cNvGrpSpPr>
          <p:nvPr/>
        </p:nvGrpSpPr>
        <p:grpSpPr bwMode="auto">
          <a:xfrm>
            <a:off x="4451350" y="1851025"/>
            <a:ext cx="3321050" cy="4337050"/>
            <a:chOff x="2804" y="1044"/>
            <a:chExt cx="2092" cy="2732"/>
          </a:xfrm>
        </p:grpSpPr>
        <p:sp>
          <p:nvSpPr>
            <p:cNvPr id="222568" name="Line 360"/>
            <p:cNvSpPr>
              <a:spLocks noChangeShapeType="1"/>
            </p:cNvSpPr>
            <p:nvPr/>
          </p:nvSpPr>
          <p:spPr bwMode="auto">
            <a:xfrm>
              <a:off x="3852" y="1044"/>
              <a:ext cx="0" cy="1962"/>
            </a:xfrm>
            <a:prstGeom prst="line">
              <a:avLst/>
            </a:prstGeom>
            <a:noFill/>
            <a:ln w="19050">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222569" name="Text Box 361"/>
            <p:cNvSpPr txBox="1">
              <a:spLocks noChangeArrowheads="1"/>
            </p:cNvSpPr>
            <p:nvPr/>
          </p:nvSpPr>
          <p:spPr bwMode="auto">
            <a:xfrm>
              <a:off x="2804" y="3020"/>
              <a:ext cx="2092" cy="756"/>
            </a:xfrm>
            <a:prstGeom prst="rect">
              <a:avLst/>
            </a:prstGeom>
            <a:noFill/>
            <a:ln w="19050">
              <a:solidFill>
                <a:schemeClr val="tx1"/>
              </a:solidFill>
              <a:prstDash val="sysDot"/>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dirty="0">
                  <a:solidFill>
                    <a:srgbClr val="CC0000"/>
                  </a:solidFill>
                  <a:latin typeface="Arial"/>
                  <a:cs typeface="Arial"/>
                </a:rPr>
                <a:t>streaming</a:t>
              </a:r>
              <a:r>
                <a:rPr lang="en-US" dirty="0">
                  <a:latin typeface="Arial"/>
                  <a:cs typeface="Arial"/>
                </a:rPr>
                <a:t>: </a:t>
              </a:r>
              <a:r>
                <a:rPr lang="en-US" i="0" dirty="0">
                  <a:latin typeface="Arial"/>
                  <a:cs typeface="Arial"/>
                </a:rPr>
                <a:t>at this time, client </a:t>
              </a:r>
            </a:p>
            <a:p>
              <a:pPr>
                <a:defRPr/>
              </a:pPr>
              <a:r>
                <a:rPr lang="en-US" i="0" dirty="0">
                  <a:latin typeface="Arial"/>
                  <a:cs typeface="Arial"/>
                </a:rPr>
                <a:t>playing out early part of video, </a:t>
              </a:r>
            </a:p>
            <a:p>
              <a:pPr>
                <a:defRPr/>
              </a:pPr>
              <a:r>
                <a:rPr lang="en-US" i="0" dirty="0">
                  <a:latin typeface="Arial"/>
                  <a:cs typeface="Arial"/>
                </a:rPr>
                <a:t>while server still sending later</a:t>
              </a:r>
            </a:p>
            <a:p>
              <a:pPr>
                <a:defRPr/>
              </a:pPr>
              <a:r>
                <a:rPr lang="en-US" i="0" dirty="0">
                  <a:latin typeface="Arial"/>
                  <a:cs typeface="Arial"/>
                </a:rPr>
                <a:t>part of video</a:t>
              </a:r>
            </a:p>
          </p:txBody>
        </p:sp>
      </p:grpSp>
      <p:grpSp>
        <p:nvGrpSpPr>
          <p:cNvPr id="222572" name="Group 364"/>
          <p:cNvGrpSpPr>
            <a:grpSpLocks/>
          </p:cNvGrpSpPr>
          <p:nvPr/>
        </p:nvGrpSpPr>
        <p:grpSpPr bwMode="auto">
          <a:xfrm>
            <a:off x="3981450" y="3975100"/>
            <a:ext cx="1770063" cy="923925"/>
            <a:chOff x="2508" y="2461"/>
            <a:chExt cx="1115" cy="582"/>
          </a:xfrm>
        </p:grpSpPr>
        <p:sp>
          <p:nvSpPr>
            <p:cNvPr id="222570" name="Text Box 362"/>
            <p:cNvSpPr txBox="1">
              <a:spLocks noChangeArrowheads="1"/>
            </p:cNvSpPr>
            <p:nvPr/>
          </p:nvSpPr>
          <p:spPr bwMode="auto">
            <a:xfrm>
              <a:off x="2580" y="2461"/>
              <a:ext cx="1043" cy="582"/>
            </a:xfrm>
            <a:prstGeom prst="rect">
              <a:avLst/>
            </a:prstGeom>
            <a:solidFill>
              <a:schemeClr val="bg1"/>
            </a:solidFill>
            <a:ln>
              <a:noFill/>
            </a:ln>
            <a:effectLst/>
            <a:extLst>
              <a:ext uri="{91240B29-F687-4f45-9708-019B960494DF}">
                <a14:hiddenLine xmlns="" xmlns:a14="http://schemas.microsoft.com/office/drawing/2010/main" w="19050">
                  <a:solidFill>
                    <a:schemeClr val="tx1"/>
                  </a:solidFill>
                  <a:prstDash val="sysDot"/>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dirty="0">
                  <a:latin typeface="Arial"/>
                  <a:cs typeface="Arial"/>
                </a:rPr>
                <a:t>network delay</a:t>
              </a:r>
            </a:p>
            <a:p>
              <a:pPr algn="ctr">
                <a:defRPr/>
              </a:pPr>
              <a:r>
                <a:rPr lang="en-US" dirty="0">
                  <a:latin typeface="Arial"/>
                  <a:cs typeface="Arial"/>
                </a:rPr>
                <a:t>(fixed in this example)</a:t>
              </a:r>
            </a:p>
          </p:txBody>
        </p:sp>
        <p:sp>
          <p:nvSpPr>
            <p:cNvPr id="222571" name="Line 363"/>
            <p:cNvSpPr>
              <a:spLocks noChangeShapeType="1"/>
            </p:cNvSpPr>
            <p:nvPr/>
          </p:nvSpPr>
          <p:spPr bwMode="auto">
            <a:xfrm>
              <a:off x="2508" y="2658"/>
              <a:ext cx="1098" cy="0"/>
            </a:xfrm>
            <a:prstGeom prst="line">
              <a:avLst/>
            </a:prstGeom>
            <a:noFill/>
            <a:ln w="19050">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sp>
        <p:nvSpPr>
          <p:cNvPr id="222574" name="Text Box 366"/>
          <p:cNvSpPr txBox="1">
            <a:spLocks noChangeArrowheads="1"/>
          </p:cNvSpPr>
          <p:nvPr/>
        </p:nvSpPr>
        <p:spPr bwMode="auto">
          <a:xfrm>
            <a:off x="8099425" y="4356100"/>
            <a:ext cx="620713" cy="3698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i="0" dirty="0">
                <a:latin typeface="Arial"/>
                <a:cs typeface="Arial"/>
              </a:rPr>
              <a:t>time</a:t>
            </a:r>
          </a:p>
        </p:txBody>
      </p:sp>
      <p:pic>
        <p:nvPicPr>
          <p:cNvPr id="32782" name="Picture 20" descr="underline_base"/>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04813" y="946150"/>
            <a:ext cx="5484812" cy="173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22567" name="Group 359"/>
          <p:cNvGrpSpPr>
            <a:grpSpLocks/>
          </p:cNvGrpSpPr>
          <p:nvPr/>
        </p:nvGrpSpPr>
        <p:grpSpPr bwMode="auto">
          <a:xfrm>
            <a:off x="3914775" y="1830388"/>
            <a:ext cx="4903788" cy="2806700"/>
            <a:chOff x="2466" y="1153"/>
            <a:chExt cx="3089" cy="1768"/>
          </a:xfrm>
        </p:grpSpPr>
        <p:grpSp>
          <p:nvGrpSpPr>
            <p:cNvPr id="32785" name="Group 263"/>
            <p:cNvGrpSpPr>
              <a:grpSpLocks/>
            </p:cNvGrpSpPr>
            <p:nvPr/>
          </p:nvGrpSpPr>
          <p:grpSpPr bwMode="auto">
            <a:xfrm>
              <a:off x="2466" y="1153"/>
              <a:ext cx="1608" cy="1591"/>
              <a:chOff x="648" y="1147"/>
              <a:chExt cx="1608" cy="1591"/>
            </a:xfrm>
          </p:grpSpPr>
          <p:grpSp>
            <p:nvGrpSpPr>
              <p:cNvPr id="32834" name="Group 264"/>
              <p:cNvGrpSpPr>
                <a:grpSpLocks/>
              </p:cNvGrpSpPr>
              <p:nvPr/>
            </p:nvGrpSpPr>
            <p:grpSpPr bwMode="auto">
              <a:xfrm>
                <a:off x="648" y="1725"/>
                <a:ext cx="1024" cy="1013"/>
                <a:chOff x="672" y="1071"/>
                <a:chExt cx="1024" cy="1013"/>
              </a:xfrm>
            </p:grpSpPr>
            <p:grpSp>
              <p:nvGrpSpPr>
                <p:cNvPr id="32850" name="Group 265"/>
                <p:cNvGrpSpPr>
                  <a:grpSpLocks/>
                </p:cNvGrpSpPr>
                <p:nvPr/>
              </p:nvGrpSpPr>
              <p:grpSpPr bwMode="auto">
                <a:xfrm>
                  <a:off x="672" y="1506"/>
                  <a:ext cx="583" cy="578"/>
                  <a:chOff x="672" y="1486"/>
                  <a:chExt cx="583" cy="578"/>
                </a:xfrm>
              </p:grpSpPr>
              <p:grpSp>
                <p:nvGrpSpPr>
                  <p:cNvPr id="32861" name="Group 266"/>
                  <p:cNvGrpSpPr>
                    <a:grpSpLocks/>
                  </p:cNvGrpSpPr>
                  <p:nvPr/>
                </p:nvGrpSpPr>
                <p:grpSpPr bwMode="auto">
                  <a:xfrm>
                    <a:off x="672" y="1776"/>
                    <a:ext cx="291" cy="288"/>
                    <a:chOff x="672" y="1776"/>
                    <a:chExt cx="291" cy="288"/>
                  </a:xfrm>
                </p:grpSpPr>
                <p:grpSp>
                  <p:nvGrpSpPr>
                    <p:cNvPr id="32869" name="Group 267"/>
                    <p:cNvGrpSpPr>
                      <a:grpSpLocks/>
                    </p:cNvGrpSpPr>
                    <p:nvPr/>
                  </p:nvGrpSpPr>
                  <p:grpSpPr bwMode="auto">
                    <a:xfrm>
                      <a:off x="672" y="1920"/>
                      <a:ext cx="145" cy="144"/>
                      <a:chOff x="672" y="1920"/>
                      <a:chExt cx="145" cy="144"/>
                    </a:xfrm>
                  </p:grpSpPr>
                  <p:sp>
                    <p:nvSpPr>
                      <p:cNvPr id="222476" name="Line 268"/>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222477" name="Line 269"/>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32870" name="Group 270"/>
                    <p:cNvGrpSpPr>
                      <a:grpSpLocks/>
                    </p:cNvGrpSpPr>
                    <p:nvPr/>
                  </p:nvGrpSpPr>
                  <p:grpSpPr bwMode="auto">
                    <a:xfrm>
                      <a:off x="818" y="1776"/>
                      <a:ext cx="145" cy="144"/>
                      <a:chOff x="672" y="1920"/>
                      <a:chExt cx="145" cy="144"/>
                    </a:xfrm>
                  </p:grpSpPr>
                  <p:sp>
                    <p:nvSpPr>
                      <p:cNvPr id="222479" name="Line 271"/>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222480" name="Line 272"/>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nvGrpSpPr>
                  <p:cNvPr id="32862" name="Group 273"/>
                  <p:cNvGrpSpPr>
                    <a:grpSpLocks/>
                  </p:cNvGrpSpPr>
                  <p:nvPr/>
                </p:nvGrpSpPr>
                <p:grpSpPr bwMode="auto">
                  <a:xfrm>
                    <a:off x="964" y="1486"/>
                    <a:ext cx="291" cy="288"/>
                    <a:chOff x="672" y="1776"/>
                    <a:chExt cx="291" cy="288"/>
                  </a:xfrm>
                </p:grpSpPr>
                <p:grpSp>
                  <p:nvGrpSpPr>
                    <p:cNvPr id="32863" name="Group 274"/>
                    <p:cNvGrpSpPr>
                      <a:grpSpLocks/>
                    </p:cNvGrpSpPr>
                    <p:nvPr/>
                  </p:nvGrpSpPr>
                  <p:grpSpPr bwMode="auto">
                    <a:xfrm>
                      <a:off x="672" y="1920"/>
                      <a:ext cx="145" cy="144"/>
                      <a:chOff x="672" y="1920"/>
                      <a:chExt cx="145" cy="144"/>
                    </a:xfrm>
                  </p:grpSpPr>
                  <p:sp>
                    <p:nvSpPr>
                      <p:cNvPr id="222483" name="Line 275"/>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222484" name="Line 276"/>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32864" name="Group 277"/>
                    <p:cNvGrpSpPr>
                      <a:grpSpLocks/>
                    </p:cNvGrpSpPr>
                    <p:nvPr/>
                  </p:nvGrpSpPr>
                  <p:grpSpPr bwMode="auto">
                    <a:xfrm>
                      <a:off x="818" y="1776"/>
                      <a:ext cx="145" cy="144"/>
                      <a:chOff x="672" y="1920"/>
                      <a:chExt cx="145" cy="144"/>
                    </a:xfrm>
                  </p:grpSpPr>
                  <p:sp>
                    <p:nvSpPr>
                      <p:cNvPr id="222486" name="Line 278"/>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222487" name="Line 279"/>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grpSp>
              <p:nvGrpSpPr>
                <p:cNvPr id="32851" name="Group 280"/>
                <p:cNvGrpSpPr>
                  <a:grpSpLocks/>
                </p:cNvGrpSpPr>
                <p:nvPr/>
              </p:nvGrpSpPr>
              <p:grpSpPr bwMode="auto">
                <a:xfrm>
                  <a:off x="1259" y="1217"/>
                  <a:ext cx="291" cy="288"/>
                  <a:chOff x="672" y="1776"/>
                  <a:chExt cx="291" cy="288"/>
                </a:xfrm>
              </p:grpSpPr>
              <p:grpSp>
                <p:nvGrpSpPr>
                  <p:cNvPr id="32855" name="Group 281"/>
                  <p:cNvGrpSpPr>
                    <a:grpSpLocks/>
                  </p:cNvGrpSpPr>
                  <p:nvPr/>
                </p:nvGrpSpPr>
                <p:grpSpPr bwMode="auto">
                  <a:xfrm>
                    <a:off x="672" y="1920"/>
                    <a:ext cx="145" cy="144"/>
                    <a:chOff x="672" y="1920"/>
                    <a:chExt cx="145" cy="144"/>
                  </a:xfrm>
                </p:grpSpPr>
                <p:sp>
                  <p:nvSpPr>
                    <p:cNvPr id="222490" name="Line 282"/>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222491" name="Line 283"/>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32856" name="Group 284"/>
                  <p:cNvGrpSpPr>
                    <a:grpSpLocks/>
                  </p:cNvGrpSpPr>
                  <p:nvPr/>
                </p:nvGrpSpPr>
                <p:grpSpPr bwMode="auto">
                  <a:xfrm>
                    <a:off x="818" y="1776"/>
                    <a:ext cx="145" cy="144"/>
                    <a:chOff x="672" y="1920"/>
                    <a:chExt cx="145" cy="144"/>
                  </a:xfrm>
                </p:grpSpPr>
                <p:sp>
                  <p:nvSpPr>
                    <p:cNvPr id="222493" name="Line 285"/>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222494" name="Line 286"/>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nvGrpSpPr>
                <p:cNvPr id="32852" name="Group 287"/>
                <p:cNvGrpSpPr>
                  <a:grpSpLocks/>
                </p:cNvGrpSpPr>
                <p:nvPr/>
              </p:nvGrpSpPr>
              <p:grpSpPr bwMode="auto">
                <a:xfrm>
                  <a:off x="1551" y="1071"/>
                  <a:ext cx="145" cy="144"/>
                  <a:chOff x="672" y="1920"/>
                  <a:chExt cx="145" cy="144"/>
                </a:xfrm>
              </p:grpSpPr>
              <p:sp>
                <p:nvSpPr>
                  <p:cNvPr id="222496" name="Line 288"/>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222497" name="Line 289"/>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nvGrpSpPr>
              <p:cNvPr id="32835" name="Group 290"/>
              <p:cNvGrpSpPr>
                <a:grpSpLocks/>
              </p:cNvGrpSpPr>
              <p:nvPr/>
            </p:nvGrpSpPr>
            <p:grpSpPr bwMode="auto">
              <a:xfrm>
                <a:off x="1673" y="1147"/>
                <a:ext cx="583" cy="578"/>
                <a:chOff x="672" y="1486"/>
                <a:chExt cx="583" cy="578"/>
              </a:xfrm>
            </p:grpSpPr>
            <p:grpSp>
              <p:nvGrpSpPr>
                <p:cNvPr id="32836" name="Group 291"/>
                <p:cNvGrpSpPr>
                  <a:grpSpLocks/>
                </p:cNvGrpSpPr>
                <p:nvPr/>
              </p:nvGrpSpPr>
              <p:grpSpPr bwMode="auto">
                <a:xfrm>
                  <a:off x="672" y="1776"/>
                  <a:ext cx="291" cy="288"/>
                  <a:chOff x="672" y="1776"/>
                  <a:chExt cx="291" cy="288"/>
                </a:xfrm>
              </p:grpSpPr>
              <p:grpSp>
                <p:nvGrpSpPr>
                  <p:cNvPr id="32844" name="Group 292"/>
                  <p:cNvGrpSpPr>
                    <a:grpSpLocks/>
                  </p:cNvGrpSpPr>
                  <p:nvPr/>
                </p:nvGrpSpPr>
                <p:grpSpPr bwMode="auto">
                  <a:xfrm>
                    <a:off x="672" y="1920"/>
                    <a:ext cx="145" cy="144"/>
                    <a:chOff x="672" y="1920"/>
                    <a:chExt cx="145" cy="144"/>
                  </a:xfrm>
                </p:grpSpPr>
                <p:sp>
                  <p:nvSpPr>
                    <p:cNvPr id="222501" name="Line 293"/>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222502" name="Line 294"/>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32845" name="Group 295"/>
                  <p:cNvGrpSpPr>
                    <a:grpSpLocks/>
                  </p:cNvGrpSpPr>
                  <p:nvPr/>
                </p:nvGrpSpPr>
                <p:grpSpPr bwMode="auto">
                  <a:xfrm>
                    <a:off x="818" y="1776"/>
                    <a:ext cx="145" cy="144"/>
                    <a:chOff x="672" y="1920"/>
                    <a:chExt cx="145" cy="144"/>
                  </a:xfrm>
                </p:grpSpPr>
                <p:sp>
                  <p:nvSpPr>
                    <p:cNvPr id="222504" name="Line 296"/>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222505" name="Line 297"/>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nvGrpSpPr>
                <p:cNvPr id="32837" name="Group 298"/>
                <p:cNvGrpSpPr>
                  <a:grpSpLocks/>
                </p:cNvGrpSpPr>
                <p:nvPr/>
              </p:nvGrpSpPr>
              <p:grpSpPr bwMode="auto">
                <a:xfrm>
                  <a:off x="964" y="1486"/>
                  <a:ext cx="291" cy="288"/>
                  <a:chOff x="672" y="1776"/>
                  <a:chExt cx="291" cy="288"/>
                </a:xfrm>
              </p:grpSpPr>
              <p:grpSp>
                <p:nvGrpSpPr>
                  <p:cNvPr id="32838" name="Group 299"/>
                  <p:cNvGrpSpPr>
                    <a:grpSpLocks/>
                  </p:cNvGrpSpPr>
                  <p:nvPr/>
                </p:nvGrpSpPr>
                <p:grpSpPr bwMode="auto">
                  <a:xfrm>
                    <a:off x="672" y="1920"/>
                    <a:ext cx="145" cy="144"/>
                    <a:chOff x="672" y="1920"/>
                    <a:chExt cx="145" cy="144"/>
                  </a:xfrm>
                </p:grpSpPr>
                <p:sp>
                  <p:nvSpPr>
                    <p:cNvPr id="222508" name="Line 300"/>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222509" name="Line 301"/>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32839" name="Group 302"/>
                  <p:cNvGrpSpPr>
                    <a:grpSpLocks/>
                  </p:cNvGrpSpPr>
                  <p:nvPr/>
                </p:nvGrpSpPr>
                <p:grpSpPr bwMode="auto">
                  <a:xfrm>
                    <a:off x="818" y="1776"/>
                    <a:ext cx="145" cy="144"/>
                    <a:chOff x="672" y="1920"/>
                    <a:chExt cx="145" cy="144"/>
                  </a:xfrm>
                </p:grpSpPr>
                <p:sp>
                  <p:nvSpPr>
                    <p:cNvPr id="222511" name="Line 303"/>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222512" name="Line 304"/>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grpSp>
        <p:grpSp>
          <p:nvGrpSpPr>
            <p:cNvPr id="32786" name="Group 306"/>
            <p:cNvGrpSpPr>
              <a:grpSpLocks/>
            </p:cNvGrpSpPr>
            <p:nvPr/>
          </p:nvGrpSpPr>
          <p:grpSpPr bwMode="auto">
            <a:xfrm>
              <a:off x="3636" y="1159"/>
              <a:ext cx="1608" cy="1591"/>
              <a:chOff x="648" y="1147"/>
              <a:chExt cx="1608" cy="1591"/>
            </a:xfrm>
          </p:grpSpPr>
          <p:grpSp>
            <p:nvGrpSpPr>
              <p:cNvPr id="32793" name="Group 307"/>
              <p:cNvGrpSpPr>
                <a:grpSpLocks/>
              </p:cNvGrpSpPr>
              <p:nvPr/>
            </p:nvGrpSpPr>
            <p:grpSpPr bwMode="auto">
              <a:xfrm>
                <a:off x="648" y="1725"/>
                <a:ext cx="1024" cy="1013"/>
                <a:chOff x="672" y="1071"/>
                <a:chExt cx="1024" cy="1013"/>
              </a:xfrm>
            </p:grpSpPr>
            <p:grpSp>
              <p:nvGrpSpPr>
                <p:cNvPr id="32809" name="Group 308"/>
                <p:cNvGrpSpPr>
                  <a:grpSpLocks/>
                </p:cNvGrpSpPr>
                <p:nvPr/>
              </p:nvGrpSpPr>
              <p:grpSpPr bwMode="auto">
                <a:xfrm>
                  <a:off x="672" y="1506"/>
                  <a:ext cx="583" cy="578"/>
                  <a:chOff x="672" y="1486"/>
                  <a:chExt cx="583" cy="578"/>
                </a:xfrm>
              </p:grpSpPr>
              <p:grpSp>
                <p:nvGrpSpPr>
                  <p:cNvPr id="32820" name="Group 309"/>
                  <p:cNvGrpSpPr>
                    <a:grpSpLocks/>
                  </p:cNvGrpSpPr>
                  <p:nvPr/>
                </p:nvGrpSpPr>
                <p:grpSpPr bwMode="auto">
                  <a:xfrm>
                    <a:off x="672" y="1776"/>
                    <a:ext cx="291" cy="288"/>
                    <a:chOff x="672" y="1776"/>
                    <a:chExt cx="291" cy="288"/>
                  </a:xfrm>
                </p:grpSpPr>
                <p:grpSp>
                  <p:nvGrpSpPr>
                    <p:cNvPr id="32828" name="Group 310"/>
                    <p:cNvGrpSpPr>
                      <a:grpSpLocks/>
                    </p:cNvGrpSpPr>
                    <p:nvPr/>
                  </p:nvGrpSpPr>
                  <p:grpSpPr bwMode="auto">
                    <a:xfrm>
                      <a:off x="672" y="1920"/>
                      <a:ext cx="145" cy="144"/>
                      <a:chOff x="672" y="1920"/>
                      <a:chExt cx="145" cy="144"/>
                    </a:xfrm>
                  </p:grpSpPr>
                  <p:sp>
                    <p:nvSpPr>
                      <p:cNvPr id="222519" name="Line 311"/>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222520" name="Line 312"/>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32829" name="Group 313"/>
                    <p:cNvGrpSpPr>
                      <a:grpSpLocks/>
                    </p:cNvGrpSpPr>
                    <p:nvPr/>
                  </p:nvGrpSpPr>
                  <p:grpSpPr bwMode="auto">
                    <a:xfrm>
                      <a:off x="818" y="1776"/>
                      <a:ext cx="145" cy="144"/>
                      <a:chOff x="672" y="1920"/>
                      <a:chExt cx="145" cy="144"/>
                    </a:xfrm>
                  </p:grpSpPr>
                  <p:sp>
                    <p:nvSpPr>
                      <p:cNvPr id="222522" name="Line 314"/>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222523" name="Line 315"/>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nvGrpSpPr>
                  <p:cNvPr id="32821" name="Group 316"/>
                  <p:cNvGrpSpPr>
                    <a:grpSpLocks/>
                  </p:cNvGrpSpPr>
                  <p:nvPr/>
                </p:nvGrpSpPr>
                <p:grpSpPr bwMode="auto">
                  <a:xfrm>
                    <a:off x="964" y="1486"/>
                    <a:ext cx="291" cy="288"/>
                    <a:chOff x="672" y="1776"/>
                    <a:chExt cx="291" cy="288"/>
                  </a:xfrm>
                </p:grpSpPr>
                <p:grpSp>
                  <p:nvGrpSpPr>
                    <p:cNvPr id="32822" name="Group 317"/>
                    <p:cNvGrpSpPr>
                      <a:grpSpLocks/>
                    </p:cNvGrpSpPr>
                    <p:nvPr/>
                  </p:nvGrpSpPr>
                  <p:grpSpPr bwMode="auto">
                    <a:xfrm>
                      <a:off x="672" y="1920"/>
                      <a:ext cx="145" cy="144"/>
                      <a:chOff x="672" y="1920"/>
                      <a:chExt cx="145" cy="144"/>
                    </a:xfrm>
                  </p:grpSpPr>
                  <p:sp>
                    <p:nvSpPr>
                      <p:cNvPr id="222526" name="Line 318"/>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222527" name="Line 319"/>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32823" name="Group 320"/>
                    <p:cNvGrpSpPr>
                      <a:grpSpLocks/>
                    </p:cNvGrpSpPr>
                    <p:nvPr/>
                  </p:nvGrpSpPr>
                  <p:grpSpPr bwMode="auto">
                    <a:xfrm>
                      <a:off x="818" y="1776"/>
                      <a:ext cx="145" cy="144"/>
                      <a:chOff x="672" y="1920"/>
                      <a:chExt cx="145" cy="144"/>
                    </a:xfrm>
                  </p:grpSpPr>
                  <p:sp>
                    <p:nvSpPr>
                      <p:cNvPr id="222529" name="Line 321"/>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222530" name="Line 322"/>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grpSp>
              <p:nvGrpSpPr>
                <p:cNvPr id="32810" name="Group 323"/>
                <p:cNvGrpSpPr>
                  <a:grpSpLocks/>
                </p:cNvGrpSpPr>
                <p:nvPr/>
              </p:nvGrpSpPr>
              <p:grpSpPr bwMode="auto">
                <a:xfrm>
                  <a:off x="1259" y="1217"/>
                  <a:ext cx="291" cy="288"/>
                  <a:chOff x="672" y="1776"/>
                  <a:chExt cx="291" cy="288"/>
                </a:xfrm>
              </p:grpSpPr>
              <p:grpSp>
                <p:nvGrpSpPr>
                  <p:cNvPr id="32814" name="Group 324"/>
                  <p:cNvGrpSpPr>
                    <a:grpSpLocks/>
                  </p:cNvGrpSpPr>
                  <p:nvPr/>
                </p:nvGrpSpPr>
                <p:grpSpPr bwMode="auto">
                  <a:xfrm>
                    <a:off x="672" y="1920"/>
                    <a:ext cx="145" cy="144"/>
                    <a:chOff x="672" y="1920"/>
                    <a:chExt cx="145" cy="144"/>
                  </a:xfrm>
                </p:grpSpPr>
                <p:sp>
                  <p:nvSpPr>
                    <p:cNvPr id="222533" name="Line 325"/>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222534" name="Line 326"/>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32815" name="Group 327"/>
                  <p:cNvGrpSpPr>
                    <a:grpSpLocks/>
                  </p:cNvGrpSpPr>
                  <p:nvPr/>
                </p:nvGrpSpPr>
                <p:grpSpPr bwMode="auto">
                  <a:xfrm>
                    <a:off x="818" y="1776"/>
                    <a:ext cx="145" cy="144"/>
                    <a:chOff x="672" y="1920"/>
                    <a:chExt cx="145" cy="144"/>
                  </a:xfrm>
                </p:grpSpPr>
                <p:sp>
                  <p:nvSpPr>
                    <p:cNvPr id="222536" name="Line 328"/>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222537" name="Line 329"/>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nvGrpSpPr>
                <p:cNvPr id="32811" name="Group 330"/>
                <p:cNvGrpSpPr>
                  <a:grpSpLocks/>
                </p:cNvGrpSpPr>
                <p:nvPr/>
              </p:nvGrpSpPr>
              <p:grpSpPr bwMode="auto">
                <a:xfrm>
                  <a:off x="1551" y="1071"/>
                  <a:ext cx="145" cy="144"/>
                  <a:chOff x="672" y="1920"/>
                  <a:chExt cx="145" cy="144"/>
                </a:xfrm>
              </p:grpSpPr>
              <p:sp>
                <p:nvSpPr>
                  <p:cNvPr id="222539" name="Line 331"/>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222540" name="Line 332"/>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nvGrpSpPr>
              <p:cNvPr id="32794" name="Group 333"/>
              <p:cNvGrpSpPr>
                <a:grpSpLocks/>
              </p:cNvGrpSpPr>
              <p:nvPr/>
            </p:nvGrpSpPr>
            <p:grpSpPr bwMode="auto">
              <a:xfrm>
                <a:off x="1673" y="1147"/>
                <a:ext cx="583" cy="578"/>
                <a:chOff x="672" y="1486"/>
                <a:chExt cx="583" cy="578"/>
              </a:xfrm>
            </p:grpSpPr>
            <p:grpSp>
              <p:nvGrpSpPr>
                <p:cNvPr id="32795" name="Group 334"/>
                <p:cNvGrpSpPr>
                  <a:grpSpLocks/>
                </p:cNvGrpSpPr>
                <p:nvPr/>
              </p:nvGrpSpPr>
              <p:grpSpPr bwMode="auto">
                <a:xfrm>
                  <a:off x="672" y="1776"/>
                  <a:ext cx="291" cy="288"/>
                  <a:chOff x="672" y="1776"/>
                  <a:chExt cx="291" cy="288"/>
                </a:xfrm>
              </p:grpSpPr>
              <p:grpSp>
                <p:nvGrpSpPr>
                  <p:cNvPr id="32803" name="Group 335"/>
                  <p:cNvGrpSpPr>
                    <a:grpSpLocks/>
                  </p:cNvGrpSpPr>
                  <p:nvPr/>
                </p:nvGrpSpPr>
                <p:grpSpPr bwMode="auto">
                  <a:xfrm>
                    <a:off x="672" y="1920"/>
                    <a:ext cx="145" cy="144"/>
                    <a:chOff x="672" y="1920"/>
                    <a:chExt cx="145" cy="144"/>
                  </a:xfrm>
                </p:grpSpPr>
                <p:sp>
                  <p:nvSpPr>
                    <p:cNvPr id="222544" name="Line 336"/>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222545" name="Line 337"/>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32804" name="Group 338"/>
                  <p:cNvGrpSpPr>
                    <a:grpSpLocks/>
                  </p:cNvGrpSpPr>
                  <p:nvPr/>
                </p:nvGrpSpPr>
                <p:grpSpPr bwMode="auto">
                  <a:xfrm>
                    <a:off x="818" y="1776"/>
                    <a:ext cx="145" cy="144"/>
                    <a:chOff x="672" y="1920"/>
                    <a:chExt cx="145" cy="144"/>
                  </a:xfrm>
                </p:grpSpPr>
                <p:sp>
                  <p:nvSpPr>
                    <p:cNvPr id="222547" name="Line 339"/>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222548" name="Line 340"/>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nvGrpSpPr>
                <p:cNvPr id="32796" name="Group 341"/>
                <p:cNvGrpSpPr>
                  <a:grpSpLocks/>
                </p:cNvGrpSpPr>
                <p:nvPr/>
              </p:nvGrpSpPr>
              <p:grpSpPr bwMode="auto">
                <a:xfrm>
                  <a:off x="964" y="1486"/>
                  <a:ext cx="291" cy="288"/>
                  <a:chOff x="672" y="1776"/>
                  <a:chExt cx="291" cy="288"/>
                </a:xfrm>
              </p:grpSpPr>
              <p:grpSp>
                <p:nvGrpSpPr>
                  <p:cNvPr id="32797" name="Group 342"/>
                  <p:cNvGrpSpPr>
                    <a:grpSpLocks/>
                  </p:cNvGrpSpPr>
                  <p:nvPr/>
                </p:nvGrpSpPr>
                <p:grpSpPr bwMode="auto">
                  <a:xfrm>
                    <a:off x="672" y="1920"/>
                    <a:ext cx="145" cy="144"/>
                    <a:chOff x="672" y="1920"/>
                    <a:chExt cx="145" cy="144"/>
                  </a:xfrm>
                </p:grpSpPr>
                <p:sp>
                  <p:nvSpPr>
                    <p:cNvPr id="222551" name="Line 343"/>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222552" name="Line 344"/>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32798" name="Group 345"/>
                  <p:cNvGrpSpPr>
                    <a:grpSpLocks/>
                  </p:cNvGrpSpPr>
                  <p:nvPr/>
                </p:nvGrpSpPr>
                <p:grpSpPr bwMode="auto">
                  <a:xfrm>
                    <a:off x="818" y="1776"/>
                    <a:ext cx="145" cy="144"/>
                    <a:chOff x="672" y="1920"/>
                    <a:chExt cx="145" cy="144"/>
                  </a:xfrm>
                </p:grpSpPr>
                <p:sp>
                  <p:nvSpPr>
                    <p:cNvPr id="222554" name="Line 346"/>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222555" name="Line 347"/>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grpSp>
        <p:sp>
          <p:nvSpPr>
            <p:cNvPr id="222556" name="Text Box 348"/>
            <p:cNvSpPr txBox="1">
              <a:spLocks noChangeArrowheads="1"/>
            </p:cNvSpPr>
            <p:nvPr/>
          </p:nvSpPr>
          <p:spPr bwMode="auto">
            <a:xfrm>
              <a:off x="3932" y="2339"/>
              <a:ext cx="1623" cy="58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dirty="0">
                  <a:solidFill>
                    <a:srgbClr val="000099"/>
                  </a:solidFill>
                  <a:latin typeface="Arial"/>
                  <a:cs typeface="Arial"/>
                </a:rPr>
                <a:t>3. video received,</a:t>
              </a:r>
            </a:p>
            <a:p>
              <a:pPr>
                <a:defRPr/>
              </a:pPr>
              <a:r>
                <a:rPr lang="en-US" dirty="0">
                  <a:solidFill>
                    <a:srgbClr val="000099"/>
                  </a:solidFill>
                  <a:latin typeface="Arial"/>
                  <a:cs typeface="Arial"/>
                </a:rPr>
                <a:t>played out at client</a:t>
              </a:r>
            </a:p>
            <a:p>
              <a:pPr>
                <a:defRPr/>
              </a:pPr>
              <a:r>
                <a:rPr lang="en-US" dirty="0">
                  <a:solidFill>
                    <a:srgbClr val="000099"/>
                  </a:solidFill>
                  <a:latin typeface="Arial"/>
                  <a:cs typeface="Arial"/>
                </a:rPr>
                <a:t>(30 frames/sec)</a:t>
              </a:r>
            </a:p>
          </p:txBody>
        </p:sp>
        <p:grpSp>
          <p:nvGrpSpPr>
            <p:cNvPr id="32788" name="Group 349"/>
            <p:cNvGrpSpPr>
              <a:grpSpLocks/>
            </p:cNvGrpSpPr>
            <p:nvPr/>
          </p:nvGrpSpPr>
          <p:grpSpPr bwMode="auto">
            <a:xfrm>
              <a:off x="4679" y="1872"/>
              <a:ext cx="427" cy="418"/>
              <a:chOff x="4437" y="1472"/>
              <a:chExt cx="427" cy="418"/>
            </a:xfrm>
          </p:grpSpPr>
          <p:sp>
            <p:nvSpPr>
              <p:cNvPr id="222558" name="Rectangle 350"/>
              <p:cNvSpPr>
                <a:spLocks noChangeArrowheads="1"/>
              </p:cNvSpPr>
              <p:nvPr/>
            </p:nvSpPr>
            <p:spPr bwMode="auto">
              <a:xfrm>
                <a:off x="4443" y="1475"/>
                <a:ext cx="421" cy="361"/>
              </a:xfrm>
              <a:prstGeom prst="rect">
                <a:avLst/>
              </a:prstGeom>
              <a:gradFill rotWithShape="0">
                <a:gsLst>
                  <a:gs pos="0">
                    <a:srgbClr val="99CCFF">
                      <a:gamma/>
                      <a:shade val="46275"/>
                      <a:invGamma/>
                    </a:srgbClr>
                  </a:gs>
                  <a:gs pos="50000">
                    <a:srgbClr val="99CCFF"/>
                  </a:gs>
                  <a:gs pos="100000">
                    <a:srgbClr val="99CCFF">
                      <a:gamma/>
                      <a:shade val="46275"/>
                      <a:invGamma/>
                    </a:srgbClr>
                  </a:gs>
                </a:gsLst>
                <a:lin ang="5400000" scaled="1"/>
              </a:gradFill>
              <a:ln w="19050">
                <a:solidFill>
                  <a:srgbClr val="5F5F5F"/>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222559" name="Rectangle 351"/>
              <p:cNvSpPr>
                <a:spLocks noChangeArrowheads="1"/>
              </p:cNvSpPr>
              <p:nvPr/>
            </p:nvSpPr>
            <p:spPr bwMode="auto">
              <a:xfrm>
                <a:off x="4567" y="1837"/>
                <a:ext cx="179" cy="23"/>
              </a:xfrm>
              <a:prstGeom prst="rect">
                <a:avLst/>
              </a:prstGeom>
              <a:solidFill>
                <a:srgbClr val="5F5F5F"/>
              </a:solidFill>
              <a:ln w="19050">
                <a:solidFill>
                  <a:srgbClr val="5F5F5F"/>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222560" name="Rectangle 352"/>
              <p:cNvSpPr>
                <a:spLocks noChangeArrowheads="1"/>
              </p:cNvSpPr>
              <p:nvPr/>
            </p:nvSpPr>
            <p:spPr bwMode="auto">
              <a:xfrm>
                <a:off x="4442" y="1866"/>
                <a:ext cx="414" cy="24"/>
              </a:xfrm>
              <a:prstGeom prst="rect">
                <a:avLst/>
              </a:prstGeom>
              <a:solidFill>
                <a:schemeClr val="tx2"/>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222561" name="Rectangle 353"/>
              <p:cNvSpPr>
                <a:spLocks noChangeArrowheads="1"/>
              </p:cNvSpPr>
              <p:nvPr/>
            </p:nvSpPr>
            <p:spPr bwMode="auto">
              <a:xfrm>
                <a:off x="4437" y="1472"/>
                <a:ext cx="423" cy="356"/>
              </a:xfrm>
              <a:prstGeom prst="rect">
                <a:avLst/>
              </a:prstGeom>
              <a:noFill/>
              <a:ln w="19050">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sp>
        <p:nvSpPr>
          <p:cNvPr id="222377" name="Line 169"/>
          <p:cNvSpPr>
            <a:spLocks noChangeShapeType="1"/>
          </p:cNvSpPr>
          <p:nvPr/>
        </p:nvSpPr>
        <p:spPr bwMode="auto">
          <a:xfrm flipH="1">
            <a:off x="828675" y="4333875"/>
            <a:ext cx="7815263" cy="14288"/>
          </a:xfrm>
          <a:prstGeom prst="line">
            <a:avLst/>
          </a:prstGeom>
          <a:noFill/>
          <a:ln w="2857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193" name="Slide Number Placeholder 5"/>
          <p:cNvSpPr>
            <a:spLocks noGrp="1"/>
          </p:cNvSpPr>
          <p:nvPr>
            <p:ph type="sldNum" sz="quarter" idx="4294967295"/>
          </p:nvPr>
        </p:nvSpPr>
        <p:spPr>
          <a:xfrm>
            <a:off x="8456154" y="6512521"/>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9-</a:t>
            </a:r>
            <a:fld id="{8E8C6E93-DF5B-BC4B-80F9-500DED1EEDCC}" type="slidenum">
              <a:rPr lang="en-US" sz="1200">
                <a:latin typeface="Tahoma" charset="0"/>
              </a:rPr>
              <a:pPr/>
              <a:t>9</a:t>
            </a:fld>
            <a:endParaRPr lang="en-US" sz="1200" dirty="0">
              <a:latin typeface="Tahoma" charset="0"/>
            </a:endParaRPr>
          </a:p>
        </p:txBody>
      </p:sp>
      <p:sp>
        <p:nvSpPr>
          <p:cNvPr id="194" name="Footer Placeholder 2"/>
          <p:cNvSpPr>
            <a:spLocks noGrp="1"/>
          </p:cNvSpPr>
          <p:nvPr>
            <p:ph type="ftr" sz="quarter" idx="4294967295"/>
          </p:nvPr>
        </p:nvSpPr>
        <p:spPr>
          <a:xfrm>
            <a:off x="6581268" y="6508279"/>
            <a:ext cx="1971701"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Multimedia Networking</a:t>
            </a:r>
          </a:p>
        </p:txBody>
      </p:sp>
    </p:spTree>
    <p:extLst>
      <p:ext uri="{BB962C8B-B14F-4D97-AF65-F5344CB8AC3E}">
        <p14:creationId xmlns:p14="http://schemas.microsoft.com/office/powerpoint/2010/main" val="30387163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2470"/>
                                        </p:tgtEl>
                                        <p:attrNameLst>
                                          <p:attrName>style.visibility</p:attrName>
                                        </p:attrNameLst>
                                      </p:cBhvr>
                                      <p:to>
                                        <p:strVal val="visible"/>
                                      </p:to>
                                    </p:set>
                                    <p:animEffect transition="in" filter="wipe(left)">
                                      <p:cBhvr>
                                        <p:cTn id="7" dur="500"/>
                                        <p:tgtEl>
                                          <p:spTgt spid="222470"/>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22565"/>
                                        </p:tgtEl>
                                        <p:attrNameLst>
                                          <p:attrName>style.visibility</p:attrName>
                                        </p:attrNameLst>
                                      </p:cBhvr>
                                      <p:to>
                                        <p:strVal val="visible"/>
                                      </p:to>
                                    </p:set>
                                    <p:animEffect transition="in" filter="dissolve">
                                      <p:cBhvr>
                                        <p:cTn id="11" dur="500"/>
                                        <p:tgtEl>
                                          <p:spTgt spid="22256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222566"/>
                                        </p:tgtEl>
                                        <p:attrNameLst>
                                          <p:attrName>style.visibility</p:attrName>
                                        </p:attrNameLst>
                                      </p:cBhvr>
                                      <p:to>
                                        <p:strVal val="visible"/>
                                      </p:to>
                                    </p:set>
                                    <p:animEffect transition="in" filter="dissolve">
                                      <p:cBhvr>
                                        <p:cTn id="16" dur="500"/>
                                        <p:tgtEl>
                                          <p:spTgt spid="22256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22567"/>
                                        </p:tgtEl>
                                        <p:attrNameLst>
                                          <p:attrName>style.visibility</p:attrName>
                                        </p:attrNameLst>
                                      </p:cBhvr>
                                      <p:to>
                                        <p:strVal val="visible"/>
                                      </p:to>
                                    </p:set>
                                    <p:animEffect transition="in" filter="wipe(left)">
                                      <p:cBhvr>
                                        <p:cTn id="21" dur="500"/>
                                        <p:tgtEl>
                                          <p:spTgt spid="22256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222572"/>
                                        </p:tgtEl>
                                        <p:attrNameLst>
                                          <p:attrName>style.visibility</p:attrName>
                                        </p:attrNameLst>
                                      </p:cBhvr>
                                      <p:to>
                                        <p:strVal val="visible"/>
                                      </p:to>
                                    </p:set>
                                    <p:animEffect transition="in" filter="dissolve">
                                      <p:cBhvr>
                                        <p:cTn id="26" dur="500"/>
                                        <p:tgtEl>
                                          <p:spTgt spid="222572"/>
                                        </p:tgtEl>
                                      </p:cBhvr>
                                    </p:animEffect>
                                  </p:childTnLst>
                                  <p:subTnLst>
                                    <p:set>
                                      <p:cBhvr override="childStyle">
                                        <p:cTn dur="1" fill="hold" display="0" masterRel="nextClick" afterEffect="1"/>
                                        <p:tgtEl>
                                          <p:spTgt spid="222572"/>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222573"/>
                                        </p:tgtEl>
                                        <p:attrNameLst>
                                          <p:attrName>style.visibility</p:attrName>
                                        </p:attrNameLst>
                                      </p:cBhvr>
                                      <p:to>
                                        <p:strVal val="visible"/>
                                      </p:to>
                                    </p:set>
                                    <p:animEffect transition="in" filter="dissolve">
                                      <p:cBhvr>
                                        <p:cTn id="31" dur="500"/>
                                        <p:tgtEl>
                                          <p:spTgt spid="222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bg1">
                <a:lumMod val="95000"/>
              </a:schemeClr>
            </a:gs>
            <a:gs pos="100000">
              <a:schemeClr val="accent5">
                <a:lumMod val="75000"/>
              </a:schemeClr>
            </a:gs>
          </a:gsLst>
        </a:gradFill>
        <a:ln>
          <a:noFill/>
        </a:ln>
        <a:effectLst/>
      </a:spPr>
      <a:bodyPr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18167</TotalTime>
  <Words>5652</Words>
  <Application>Microsoft Macintosh PowerPoint</Application>
  <PresentationFormat>On-screen Show (4:3)</PresentationFormat>
  <Paragraphs>1008</Paragraphs>
  <Slides>77</Slides>
  <Notes>72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77</vt:i4>
      </vt:variant>
    </vt:vector>
  </HeadingPairs>
  <TitlesOfParts>
    <vt:vector size="90" baseType="lpstr">
      <vt:lpstr>Arial</vt:lpstr>
      <vt:lpstr>Arial Narrow</vt:lpstr>
      <vt:lpstr>Comic Sans MS</vt:lpstr>
      <vt:lpstr>Courier New</vt:lpstr>
      <vt:lpstr>Gill Sans MT</vt:lpstr>
      <vt:lpstr>Symbol</vt:lpstr>
      <vt:lpstr>Tahoma</vt:lpstr>
      <vt:lpstr>Times New Roman</vt:lpstr>
      <vt:lpstr>Wingdings</vt:lpstr>
      <vt:lpstr>Default Design</vt:lpstr>
      <vt:lpstr>VISIO</vt:lpstr>
      <vt:lpstr>Equation</vt:lpstr>
      <vt:lpstr>Clip</vt:lpstr>
      <vt:lpstr>PowerPoint Presentation</vt:lpstr>
      <vt:lpstr>Multimedia networking: outline</vt:lpstr>
      <vt:lpstr>Multimedia: audio</vt:lpstr>
      <vt:lpstr>Multimedia: audio</vt:lpstr>
      <vt:lpstr>Multimedia: video</vt:lpstr>
      <vt:lpstr>Multimedia: video</vt:lpstr>
      <vt:lpstr>Multimedia networking: 3 application types</vt:lpstr>
      <vt:lpstr>Multimedia networking: outline</vt:lpstr>
      <vt:lpstr>Streaming stored video: </vt:lpstr>
      <vt:lpstr>Streaming stored video: challenges</vt:lpstr>
      <vt:lpstr>Streaming stored video: revisited</vt:lpstr>
      <vt:lpstr>Client-side buffering, playout</vt:lpstr>
      <vt:lpstr>Client-side buffering, playout</vt:lpstr>
      <vt:lpstr>Client-side buffering, playout</vt:lpstr>
      <vt:lpstr>Streaming multimedia: UDP</vt:lpstr>
      <vt:lpstr>Streaming multimedia: HTTP</vt:lpstr>
      <vt:lpstr>Multimedia networking: outline</vt:lpstr>
      <vt:lpstr>Voice-over-IP (VoIP)</vt:lpstr>
      <vt:lpstr>VoIP characteristics</vt:lpstr>
      <vt:lpstr>VoIP: packet loss, delay</vt:lpstr>
      <vt:lpstr>Delay jitter</vt:lpstr>
      <vt:lpstr>VoIP: fixed playout delay</vt:lpstr>
      <vt:lpstr>VoIP: fixed playout delay</vt:lpstr>
      <vt:lpstr>Adaptive playout delay (1)</vt:lpstr>
      <vt:lpstr>Adaptive playout delay (2)</vt:lpstr>
      <vt:lpstr>Adaptive playout delay (3)</vt:lpstr>
      <vt:lpstr>VoiP: recovery from packet loss (1)</vt:lpstr>
      <vt:lpstr>VoiP: recovery from packet loss (2)</vt:lpstr>
      <vt:lpstr>VoiP: recovery from packet loss (3)</vt:lpstr>
      <vt:lpstr>Voice-over-IP: Skype</vt:lpstr>
      <vt:lpstr>P2P voice-over-IP: Skype</vt:lpstr>
      <vt:lpstr>Skype: peers as relays</vt:lpstr>
      <vt:lpstr>Multimedia networking: outline</vt:lpstr>
      <vt:lpstr>Real-Time Protocol (RTP)</vt:lpstr>
      <vt:lpstr>RTP runs on top of UDP</vt:lpstr>
      <vt:lpstr>RTP example</vt:lpstr>
      <vt:lpstr>RTP and QoS</vt:lpstr>
      <vt:lpstr>RTP header</vt:lpstr>
      <vt:lpstr>RTP header</vt:lpstr>
      <vt:lpstr>RTSP/RTP programming assignment</vt:lpstr>
      <vt:lpstr>Real-Time Control Protocol (RTCP)</vt:lpstr>
      <vt:lpstr>RTCP: multiple multicast senders</vt:lpstr>
      <vt:lpstr>RTCP: packet types</vt:lpstr>
      <vt:lpstr>RTCP: stream synchronization</vt:lpstr>
      <vt:lpstr>RTCP: bandwidth scaling</vt:lpstr>
      <vt:lpstr>SIP: Session Initiation Protocol [RFC 3261]</vt:lpstr>
      <vt:lpstr>SIP services</vt:lpstr>
      <vt:lpstr>Example: setting up call to known IP address</vt:lpstr>
      <vt:lpstr>Setting up a call (more)</vt:lpstr>
      <vt:lpstr>Example of SIP message</vt:lpstr>
      <vt:lpstr>Name translation, user location</vt:lpstr>
      <vt:lpstr>SIP registrar</vt:lpstr>
      <vt:lpstr>SIP proxy</vt:lpstr>
      <vt:lpstr>SIP example: jim@umass.edu calls keith@poly.edu</vt:lpstr>
      <vt:lpstr>Comparison with H.323</vt:lpstr>
      <vt:lpstr>Multimedia networking: outline</vt:lpstr>
      <vt:lpstr>Network support for multimedia</vt:lpstr>
      <vt:lpstr>Dimensioning best effort networks</vt:lpstr>
      <vt:lpstr>Providing multiple classes of service</vt:lpstr>
      <vt:lpstr>Multiple classes of service: scenario</vt:lpstr>
      <vt:lpstr>Scenario 1: mixed HTTP and VoIP</vt:lpstr>
      <vt:lpstr>Principles for QOS guarantees (more)</vt:lpstr>
      <vt:lpstr>Principles for QOS guarantees (more)</vt:lpstr>
      <vt:lpstr>Scheduling and policing mechanisms</vt:lpstr>
      <vt:lpstr>Policing mechanisms</vt:lpstr>
      <vt:lpstr>Policing mechanisms: implementation</vt:lpstr>
      <vt:lpstr>Policing and QoS guarantees</vt:lpstr>
      <vt:lpstr>Differentiated services</vt:lpstr>
      <vt:lpstr>Diffserv architecture</vt:lpstr>
      <vt:lpstr>PowerPoint Presentation</vt:lpstr>
      <vt:lpstr>Diffserv packet marking: details</vt:lpstr>
      <vt:lpstr>Classification, conditioning</vt:lpstr>
      <vt:lpstr>Forwarding Per-hop Behavior (PHB)</vt:lpstr>
      <vt:lpstr>Forwarding PHB</vt:lpstr>
      <vt:lpstr>Per-connection QOS guarantees </vt:lpstr>
      <vt:lpstr>QoS guarantee scenario</vt:lpstr>
      <vt:lpstr>Multimedia networking: outline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3rd Edition: Chapter 4</dc:title>
  <dc:creator>Jim Kurose and Keith Ross</dc:creator>
  <cp:lastModifiedBy>Pranav Ruparelia</cp:lastModifiedBy>
  <cp:revision>567</cp:revision>
  <dcterms:created xsi:type="dcterms:W3CDTF">1999-10-08T19:08:27Z</dcterms:created>
  <dcterms:modified xsi:type="dcterms:W3CDTF">2019-12-13T01:48:21Z</dcterms:modified>
</cp:coreProperties>
</file>