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Arimo" panose="020B0604020202020204" charset="0"/>
      <p:regular r:id="rId6"/>
    </p:embeddedFont>
    <p:embeddedFont>
      <p:font typeface="Arimo Bold" panose="020B060402020202020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  <p:embeddedFont>
      <p:font typeface="Libre Franklin Bold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30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583109"/>
            <a:ext cx="8703891" cy="8703891"/>
          </a:xfrm>
          <a:custGeom>
            <a:avLst/>
            <a:gdLst/>
            <a:ahLst/>
            <a:cxnLst/>
            <a:rect l="l" t="t" r="r" b="b"/>
            <a:pathLst>
              <a:path w="8703891" h="8703891">
                <a:moveTo>
                  <a:pt x="0" y="0"/>
                </a:moveTo>
                <a:lnTo>
                  <a:pt x="8703891" y="0"/>
                </a:lnTo>
                <a:lnTo>
                  <a:pt x="8703891" y="8703891"/>
                </a:lnTo>
                <a:lnTo>
                  <a:pt x="0" y="87038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53960" y="139947"/>
            <a:ext cx="5553034" cy="2886323"/>
          </a:xfrm>
          <a:custGeom>
            <a:avLst/>
            <a:gdLst/>
            <a:ahLst/>
            <a:cxnLst/>
            <a:rect l="l" t="t" r="r" b="b"/>
            <a:pathLst>
              <a:path w="5553034" h="2886323">
                <a:moveTo>
                  <a:pt x="0" y="0"/>
                </a:moveTo>
                <a:lnTo>
                  <a:pt x="5553034" y="0"/>
                </a:lnTo>
                <a:lnTo>
                  <a:pt x="5553034" y="2886323"/>
                </a:lnTo>
                <a:lnTo>
                  <a:pt x="0" y="28863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8269344" y="716351"/>
            <a:ext cx="9298675" cy="1695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16"/>
              </a:lnSpc>
            </a:pPr>
            <a:r>
              <a:rPr lang="en-US" sz="5180">
                <a:solidFill>
                  <a:srgbClr val="000000"/>
                </a:solidFill>
                <a:latin typeface="Arimo Bold"/>
              </a:rPr>
              <a:t>Basic Details of the Team and Problem Statement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577731" y="3161340"/>
            <a:ext cx="8681569" cy="646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1"/>
              </a:lnSpc>
            </a:pPr>
            <a:r>
              <a:rPr lang="en-US" sz="2584" dirty="0">
                <a:solidFill>
                  <a:srgbClr val="5D7C3F"/>
                </a:solidFill>
                <a:latin typeface="Arimo Bold"/>
              </a:rPr>
              <a:t>Government of Jharkhand</a:t>
            </a:r>
          </a:p>
          <a:p>
            <a:pPr algn="l">
              <a:lnSpc>
                <a:spcPts val="2791"/>
              </a:lnSpc>
            </a:pPr>
            <a:endParaRPr lang="en-US" sz="2584" dirty="0">
              <a:solidFill>
                <a:srgbClr val="5D7C3F"/>
              </a:solidFill>
              <a:latin typeface="Arimo Bold"/>
            </a:endParaRPr>
          </a:p>
          <a:p>
            <a:pPr algn="l">
              <a:lnSpc>
                <a:spcPts val="2791"/>
              </a:lnSpc>
            </a:pPr>
            <a:r>
              <a:rPr lang="en-US" sz="2584" dirty="0">
                <a:solidFill>
                  <a:srgbClr val="5D7C3F"/>
                </a:solidFill>
                <a:latin typeface="Arimo Bold"/>
              </a:rPr>
              <a:t>PS Code: 1500</a:t>
            </a:r>
          </a:p>
          <a:p>
            <a:pPr algn="l">
              <a:lnSpc>
                <a:spcPts val="2791"/>
              </a:lnSpc>
            </a:pPr>
            <a:r>
              <a:rPr lang="en-US" sz="2584" dirty="0">
                <a:solidFill>
                  <a:srgbClr val="5D7C3F"/>
                </a:solidFill>
                <a:latin typeface="Arimo Bold"/>
              </a:rPr>
              <a:t>   </a:t>
            </a:r>
          </a:p>
          <a:p>
            <a:pPr algn="l">
              <a:lnSpc>
                <a:spcPts val="2791"/>
              </a:lnSpc>
            </a:pPr>
            <a:r>
              <a:rPr lang="en-US" sz="2584" dirty="0">
                <a:solidFill>
                  <a:srgbClr val="5D7C3F"/>
                </a:solidFill>
                <a:latin typeface="Arimo Bold"/>
              </a:rPr>
              <a:t>Problem Statement </a:t>
            </a:r>
            <a:r>
              <a:rPr lang="en-US" sz="2584" dirty="0" err="1">
                <a:solidFill>
                  <a:srgbClr val="5D7C3F"/>
                </a:solidFill>
                <a:latin typeface="Arimo Bold"/>
              </a:rPr>
              <a:t>Title:Education</a:t>
            </a:r>
            <a:r>
              <a:rPr lang="en-US" sz="2584" dirty="0">
                <a:solidFill>
                  <a:srgbClr val="5D7C3F"/>
                </a:solidFill>
                <a:latin typeface="Arimo Bold"/>
              </a:rPr>
              <a:t> ecosystem for specially abled student need provision and improvement to take care of compliance, governance and conduct.</a:t>
            </a:r>
          </a:p>
          <a:p>
            <a:pPr algn="l">
              <a:lnSpc>
                <a:spcPts val="2791"/>
              </a:lnSpc>
            </a:pPr>
            <a:endParaRPr lang="en-US" sz="2584" dirty="0">
              <a:solidFill>
                <a:srgbClr val="5D7C3F"/>
              </a:solidFill>
              <a:latin typeface="Arimo Bold"/>
            </a:endParaRPr>
          </a:p>
          <a:p>
            <a:pPr algn="l">
              <a:lnSpc>
                <a:spcPts val="2791"/>
              </a:lnSpc>
            </a:pPr>
            <a:r>
              <a:rPr lang="en-US" sz="2584" dirty="0">
                <a:solidFill>
                  <a:srgbClr val="5D7C3F"/>
                </a:solidFill>
                <a:latin typeface="Arimo Bold"/>
              </a:rPr>
              <a:t>Team Name: Project Dron</a:t>
            </a:r>
          </a:p>
          <a:p>
            <a:pPr algn="l">
              <a:lnSpc>
                <a:spcPts val="2791"/>
              </a:lnSpc>
            </a:pPr>
            <a:endParaRPr lang="en-US" sz="2584" dirty="0">
              <a:solidFill>
                <a:srgbClr val="5D7C3F"/>
              </a:solidFill>
              <a:latin typeface="Arimo Bold"/>
            </a:endParaRPr>
          </a:p>
          <a:p>
            <a:pPr algn="l">
              <a:lnSpc>
                <a:spcPts val="2791"/>
              </a:lnSpc>
            </a:pPr>
            <a:r>
              <a:rPr lang="en-US" sz="2584" dirty="0">
                <a:solidFill>
                  <a:srgbClr val="5D7C3F"/>
                </a:solidFill>
                <a:latin typeface="Arimo Bold"/>
              </a:rPr>
              <a:t>Team Leader Name: A R Pranav Sathya</a:t>
            </a:r>
          </a:p>
          <a:p>
            <a:pPr algn="l">
              <a:lnSpc>
                <a:spcPts val="2791"/>
              </a:lnSpc>
            </a:pPr>
            <a:endParaRPr lang="en-US" sz="2584" dirty="0">
              <a:solidFill>
                <a:srgbClr val="5D7C3F"/>
              </a:solidFill>
              <a:latin typeface="Arimo Bold"/>
            </a:endParaRPr>
          </a:p>
          <a:p>
            <a:pPr algn="l">
              <a:lnSpc>
                <a:spcPts val="2791"/>
              </a:lnSpc>
            </a:pPr>
            <a:r>
              <a:rPr lang="en-US" sz="2584" dirty="0">
                <a:solidFill>
                  <a:srgbClr val="5D7C3F"/>
                </a:solidFill>
                <a:latin typeface="Arimo Bold"/>
              </a:rPr>
              <a:t>Institute Code (AISHE): C-16576</a:t>
            </a:r>
          </a:p>
          <a:p>
            <a:pPr algn="l">
              <a:lnSpc>
                <a:spcPts val="2791"/>
              </a:lnSpc>
            </a:pPr>
            <a:endParaRPr lang="en-US" sz="2584" dirty="0">
              <a:solidFill>
                <a:srgbClr val="5D7C3F"/>
              </a:solidFill>
              <a:latin typeface="Arimo Bold"/>
            </a:endParaRPr>
          </a:p>
          <a:p>
            <a:pPr algn="l">
              <a:lnSpc>
                <a:spcPts val="2791"/>
              </a:lnSpc>
            </a:pPr>
            <a:r>
              <a:rPr lang="en-US" sz="2584" dirty="0">
                <a:solidFill>
                  <a:srgbClr val="5D7C3F"/>
                </a:solidFill>
                <a:latin typeface="Arimo Bold"/>
              </a:rPr>
              <a:t>Institute Name: Chennai Institute of Technology</a:t>
            </a:r>
          </a:p>
          <a:p>
            <a:pPr algn="l">
              <a:lnSpc>
                <a:spcPts val="2791"/>
              </a:lnSpc>
            </a:pPr>
            <a:endParaRPr lang="en-US" sz="2584" dirty="0">
              <a:solidFill>
                <a:srgbClr val="5D7C3F"/>
              </a:solidFill>
              <a:latin typeface="Arimo Bold"/>
            </a:endParaRPr>
          </a:p>
          <a:p>
            <a:pPr algn="l">
              <a:lnSpc>
                <a:spcPts val="2791"/>
              </a:lnSpc>
            </a:pPr>
            <a:r>
              <a:rPr lang="en-US" sz="2584" dirty="0">
                <a:solidFill>
                  <a:srgbClr val="5D7C3F"/>
                </a:solidFill>
                <a:latin typeface="Arimo Bold"/>
              </a:rPr>
              <a:t>Theme Name: Smart Education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373" y="5848161"/>
            <a:ext cx="4438839" cy="4438839"/>
          </a:xfrm>
          <a:custGeom>
            <a:avLst/>
            <a:gdLst/>
            <a:ahLst/>
            <a:cxnLst/>
            <a:rect l="l" t="t" r="r" b="b"/>
            <a:pathLst>
              <a:path w="4438839" h="4438839">
                <a:moveTo>
                  <a:pt x="0" y="0"/>
                </a:moveTo>
                <a:lnTo>
                  <a:pt x="4438839" y="0"/>
                </a:lnTo>
                <a:lnTo>
                  <a:pt x="4438839" y="4438839"/>
                </a:lnTo>
                <a:lnTo>
                  <a:pt x="0" y="4438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377749" y="2485959"/>
            <a:ext cx="3352800" cy="158388"/>
          </a:xfrm>
          <a:prstGeom prst="line">
            <a:avLst/>
          </a:prstGeom>
          <a:ln w="76200" cap="rnd">
            <a:solidFill>
              <a:srgbClr val="7CA65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1334338" y="5848161"/>
            <a:ext cx="6872289" cy="4152920"/>
            <a:chOff x="0" y="0"/>
            <a:chExt cx="9163052" cy="553722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163050" cy="5537200"/>
            </a:xfrm>
            <a:custGeom>
              <a:avLst/>
              <a:gdLst/>
              <a:ahLst/>
              <a:cxnLst/>
              <a:rect l="l" t="t" r="r" b="b"/>
              <a:pathLst>
                <a:path w="9163050" h="5537200">
                  <a:moveTo>
                    <a:pt x="9525" y="0"/>
                  </a:moveTo>
                  <a:lnTo>
                    <a:pt x="9153525" y="0"/>
                  </a:lnTo>
                  <a:cubicBezTo>
                    <a:pt x="9158732" y="0"/>
                    <a:pt x="9163050" y="4318"/>
                    <a:pt x="9163050" y="9525"/>
                  </a:cubicBezTo>
                  <a:lnTo>
                    <a:pt x="9163050" y="5527675"/>
                  </a:lnTo>
                  <a:cubicBezTo>
                    <a:pt x="9163050" y="5532882"/>
                    <a:pt x="9158732" y="5537200"/>
                    <a:pt x="9153525" y="5537200"/>
                  </a:cubicBezTo>
                  <a:lnTo>
                    <a:pt x="9525" y="5537200"/>
                  </a:lnTo>
                  <a:cubicBezTo>
                    <a:pt x="4318" y="5537200"/>
                    <a:pt x="0" y="5532882"/>
                    <a:pt x="0" y="5527675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527675"/>
                  </a:lnTo>
                  <a:lnTo>
                    <a:pt x="9525" y="5527675"/>
                  </a:lnTo>
                  <a:lnTo>
                    <a:pt x="9525" y="5518150"/>
                  </a:lnTo>
                  <a:lnTo>
                    <a:pt x="9153525" y="5518150"/>
                  </a:lnTo>
                  <a:lnTo>
                    <a:pt x="9153525" y="5527675"/>
                  </a:lnTo>
                  <a:lnTo>
                    <a:pt x="9144000" y="5527675"/>
                  </a:lnTo>
                  <a:lnTo>
                    <a:pt x="9144000" y="9525"/>
                  </a:lnTo>
                  <a:lnTo>
                    <a:pt x="9153525" y="9525"/>
                  </a:lnTo>
                  <a:lnTo>
                    <a:pt x="91535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9163052" cy="5556276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7CA655">
                      <a:alpha val="0"/>
                    </a:srgbClr>
                  </a:solidFill>
                  <a:latin typeface="Arimo"/>
                </a:rPr>
                <a:t>Describe your Technology stack here</a:t>
              </a:r>
              <a:r>
                <a:rPr lang="en-US" sz="2700">
                  <a:solidFill>
                    <a:srgbClr val="000000">
                      <a:alpha val="0"/>
                    </a:srgbClr>
                  </a:solidFill>
                  <a:latin typeface="Arimo"/>
                </a:rPr>
                <a:t>:</a:t>
              </a:r>
            </a:p>
            <a:p>
              <a:pPr marL="434340" lvl="1" indent="-217170" algn="l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>
                      <a:alpha val="0"/>
                    </a:srgbClr>
                  </a:solidFill>
                  <a:latin typeface="Libre Franklin"/>
                </a:rPr>
                <a:t>  </a:t>
              </a:r>
            </a:p>
            <a:p>
              <a:pPr marL="488632" lvl="1" indent="-244316" algn="l">
                <a:lnSpc>
                  <a:spcPts val="3240"/>
                </a:lnSpc>
              </a:pPr>
              <a:endParaRPr lang="en-US" sz="2400">
                <a:solidFill>
                  <a:srgbClr val="000000">
                    <a:alpha val="0"/>
                  </a:srgbClr>
                </a:solidFill>
                <a:latin typeface="Libre Franklin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478034" y="6373151"/>
            <a:ext cx="313922" cy="357720"/>
            <a:chOff x="0" y="0"/>
            <a:chExt cx="82679" cy="942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2679" cy="94214"/>
            </a:xfrm>
            <a:custGeom>
              <a:avLst/>
              <a:gdLst/>
              <a:ahLst/>
              <a:cxnLst/>
              <a:rect l="l" t="t" r="r" b="b"/>
              <a:pathLst>
                <a:path w="82679" h="94214">
                  <a:moveTo>
                    <a:pt x="0" y="0"/>
                  </a:moveTo>
                  <a:lnTo>
                    <a:pt x="82679" y="0"/>
                  </a:lnTo>
                  <a:lnTo>
                    <a:pt x="82679" y="94214"/>
                  </a:lnTo>
                  <a:lnTo>
                    <a:pt x="0" y="942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64661" y="1361276"/>
            <a:ext cx="8301646" cy="871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sz="5940">
                <a:solidFill>
                  <a:srgbClr val="000000"/>
                </a:solidFill>
                <a:latin typeface="Arimo Bold"/>
              </a:rPr>
              <a:t>Approach Details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64661" y="3202707"/>
            <a:ext cx="9050369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 dirty="0">
                <a:solidFill>
                  <a:srgbClr val="7CA655"/>
                </a:solidFill>
                <a:latin typeface="Libre Franklin Bold"/>
              </a:rPr>
              <a:t>The aim and plan of tackling the issue </a:t>
            </a:r>
          </a:p>
          <a:p>
            <a:pPr algn="l">
              <a:lnSpc>
                <a:spcPts val="2999"/>
              </a:lnSpc>
            </a:pPr>
            <a:endParaRPr lang="en-US" sz="2799" dirty="0">
              <a:solidFill>
                <a:srgbClr val="7CA655"/>
              </a:solidFill>
              <a:latin typeface="Libre Franklin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375952" y="9496293"/>
            <a:ext cx="784860" cy="371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000000"/>
                </a:solidFill>
                <a:latin typeface="Libre Franklin"/>
              </a:rPr>
              <a:t>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621856" y="5605367"/>
            <a:ext cx="6872289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endParaRPr dirty="0"/>
          </a:p>
          <a:p>
            <a:pPr algn="ctr">
              <a:lnSpc>
                <a:spcPts val="3240"/>
              </a:lnSpc>
            </a:pPr>
            <a:endParaRPr lang="en-US" dirty="0"/>
          </a:p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Arimo"/>
              </a:rPr>
              <a:t>Python</a:t>
            </a:r>
          </a:p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Arimo"/>
              </a:rPr>
              <a:t>Raspberry Pi SBC</a:t>
            </a:r>
          </a:p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Arimo"/>
              </a:rPr>
              <a:t>Motors</a:t>
            </a:r>
          </a:p>
          <a:p>
            <a:pPr marL="582930" lvl="1" indent="-291465">
              <a:lnSpc>
                <a:spcPts val="3240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Arimo"/>
              </a:rPr>
              <a:t>Multiplexers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690811" y="5708782"/>
            <a:ext cx="6734378" cy="4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799" dirty="0">
                <a:solidFill>
                  <a:srgbClr val="7CA655"/>
                </a:solidFill>
                <a:latin typeface="Arimo Bold"/>
              </a:rPr>
              <a:t>Technology Stack: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75952" y="4156854"/>
            <a:ext cx="7768034" cy="4332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In cases of visual impairment in people, learning becomes a pretty challenging task.</a:t>
            </a:r>
          </a:p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It is were this device comes in handy to provide dynamic braille script.</a:t>
            </a:r>
          </a:p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This is achieved with the help of motors to display braille characters.</a:t>
            </a:r>
          </a:p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rgbClr val="000000"/>
                </a:solidFill>
                <a:latin typeface="Arimo"/>
              </a:rPr>
              <a:t>And multiplexers are used to increase the number of motors that can be used and operated by a single controller</a:t>
            </a:r>
          </a:p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endParaRPr lang="en-US" sz="2799" dirty="0">
              <a:solidFill>
                <a:srgbClr val="000000"/>
              </a:solidFill>
              <a:latin typeface="Arimo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66BFC6-047C-C03E-6C41-784854254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4977" y="784676"/>
            <a:ext cx="7099168" cy="39932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30546" y="2751529"/>
            <a:ext cx="3352800" cy="158388"/>
          </a:xfrm>
          <a:prstGeom prst="line">
            <a:avLst/>
          </a:prstGeom>
          <a:ln w="76200" cap="rnd">
            <a:solidFill>
              <a:srgbClr val="7CA65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3305060" y="0"/>
            <a:ext cx="4987812" cy="4987812"/>
          </a:xfrm>
          <a:custGeom>
            <a:avLst/>
            <a:gdLst/>
            <a:ahLst/>
            <a:cxnLst/>
            <a:rect l="l" t="t" r="r" b="b"/>
            <a:pathLst>
              <a:path w="4987812" h="4987812">
                <a:moveTo>
                  <a:pt x="0" y="0"/>
                </a:moveTo>
                <a:lnTo>
                  <a:pt x="4987812" y="0"/>
                </a:lnTo>
                <a:lnTo>
                  <a:pt x="4987812" y="4987812"/>
                </a:lnTo>
                <a:lnTo>
                  <a:pt x="0" y="4987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506745" y="1608305"/>
            <a:ext cx="8671214" cy="871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sz="5940">
                <a:solidFill>
                  <a:srgbClr val="000000"/>
                </a:solidFill>
                <a:latin typeface="Arimo Bold"/>
              </a:rPr>
              <a:t>Basic Details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06745" y="4413360"/>
            <a:ext cx="8139041" cy="444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4"/>
              </a:lnSpc>
            </a:pPr>
            <a:r>
              <a:rPr lang="en-US" sz="3105">
                <a:solidFill>
                  <a:srgbClr val="5D7C3F"/>
                </a:solidFill>
                <a:latin typeface="Arimo Bold"/>
              </a:rPr>
              <a:t>Use Cases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57325" y="9498330"/>
            <a:ext cx="784860" cy="371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000000"/>
                </a:solidFill>
                <a:latin typeface="Libre Franklin"/>
              </a:rPr>
              <a:t>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987220" y="3830244"/>
            <a:ext cx="8664986" cy="444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4"/>
              </a:lnSpc>
            </a:pPr>
            <a:r>
              <a:rPr lang="en-US" sz="3105">
                <a:solidFill>
                  <a:srgbClr val="5D7C3F"/>
                </a:solidFill>
                <a:latin typeface="Arimo Bold"/>
              </a:rPr>
              <a:t>Dependencies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73903" y="7059172"/>
            <a:ext cx="6422116" cy="196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15"/>
              </a:lnSpc>
            </a:pPr>
            <a:endParaRPr dirty="0"/>
          </a:p>
          <a:p>
            <a:pPr marL="671422" lvl="1" indent="-335711">
              <a:lnSpc>
                <a:spcPts val="3731"/>
              </a:lnSpc>
              <a:buFont typeface="Arial"/>
              <a:buChar char="•"/>
            </a:pPr>
            <a:r>
              <a:rPr lang="en-US" sz="3109" dirty="0">
                <a:solidFill>
                  <a:srgbClr val="000000"/>
                </a:solidFill>
                <a:latin typeface="Arimo"/>
              </a:rPr>
              <a:t>Physical challenges</a:t>
            </a:r>
          </a:p>
          <a:p>
            <a:pPr marL="671422" lvl="1" indent="-335711">
              <a:lnSpc>
                <a:spcPts val="3731"/>
              </a:lnSpc>
              <a:buFont typeface="Arial"/>
              <a:buChar char="•"/>
            </a:pPr>
            <a:r>
              <a:rPr lang="en-US" sz="3109" dirty="0">
                <a:solidFill>
                  <a:srgbClr val="000000"/>
                </a:solidFill>
                <a:latin typeface="Arimo"/>
              </a:rPr>
              <a:t>Not knowing braille characters</a:t>
            </a:r>
          </a:p>
          <a:p>
            <a:pPr marL="671422" lvl="1" indent="-335711">
              <a:lnSpc>
                <a:spcPts val="3731"/>
              </a:lnSpc>
              <a:buFont typeface="Arial"/>
              <a:buChar char="•"/>
            </a:pPr>
            <a:r>
              <a:rPr lang="en-US" sz="3109" dirty="0">
                <a:solidFill>
                  <a:srgbClr val="000000"/>
                </a:solidFill>
                <a:latin typeface="Arimo"/>
              </a:rPr>
              <a:t>Data verification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987220" y="6874942"/>
            <a:ext cx="8664986" cy="444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4"/>
              </a:lnSpc>
            </a:pPr>
            <a:r>
              <a:rPr lang="en-US" sz="3105">
                <a:solidFill>
                  <a:srgbClr val="5D7C3F"/>
                </a:solidFill>
                <a:latin typeface="Arimo Bold"/>
              </a:rPr>
              <a:t>Show Stopper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673903" y="4513169"/>
            <a:ext cx="5363206" cy="189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0580" lvl="1" indent="-335290">
              <a:lnSpc>
                <a:spcPts val="3727"/>
              </a:lnSpc>
              <a:buFont typeface="Arial"/>
              <a:buChar char="•"/>
            </a:pPr>
            <a:r>
              <a:rPr lang="en-US" sz="3105" dirty="0">
                <a:solidFill>
                  <a:srgbClr val="000000"/>
                </a:solidFill>
                <a:latin typeface="Arimo"/>
              </a:rPr>
              <a:t>Text to braille conversion</a:t>
            </a:r>
          </a:p>
          <a:p>
            <a:pPr marL="670580" lvl="1" indent="-335290">
              <a:lnSpc>
                <a:spcPts val="3727"/>
              </a:lnSpc>
              <a:buFont typeface="Arial"/>
              <a:buChar char="•"/>
            </a:pPr>
            <a:r>
              <a:rPr lang="en-US" sz="3105" dirty="0">
                <a:solidFill>
                  <a:srgbClr val="000000"/>
                </a:solidFill>
                <a:latin typeface="Arimo"/>
              </a:rPr>
              <a:t>Power source</a:t>
            </a:r>
          </a:p>
          <a:p>
            <a:pPr marL="670580" lvl="1" indent="-335290">
              <a:lnSpc>
                <a:spcPts val="3727"/>
              </a:lnSpc>
              <a:buFont typeface="Arial"/>
              <a:buChar char="•"/>
            </a:pPr>
            <a:r>
              <a:rPr lang="en-US" sz="3105" dirty="0">
                <a:solidFill>
                  <a:srgbClr val="000000"/>
                </a:solidFill>
                <a:latin typeface="Arimo"/>
              </a:rPr>
              <a:t>Understanding braille characters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25201" y="5111027"/>
            <a:ext cx="7948217" cy="246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5416" lvl="1" indent="-347708">
              <a:lnSpc>
                <a:spcPts val="3865"/>
              </a:lnSpc>
              <a:buFont typeface="Arial"/>
              <a:buChar char="•"/>
            </a:pPr>
            <a:r>
              <a:rPr lang="en-US" sz="3221" dirty="0">
                <a:solidFill>
                  <a:srgbClr val="000000"/>
                </a:solidFill>
                <a:latin typeface="Arimo"/>
              </a:rPr>
              <a:t>Educational purposes</a:t>
            </a:r>
          </a:p>
          <a:p>
            <a:pPr marL="695416" lvl="1" indent="-347708">
              <a:lnSpc>
                <a:spcPts val="3865"/>
              </a:lnSpc>
              <a:buFont typeface="Arial"/>
              <a:buChar char="•"/>
            </a:pPr>
            <a:r>
              <a:rPr lang="en-US" sz="3221" dirty="0">
                <a:solidFill>
                  <a:srgbClr val="000000"/>
                </a:solidFill>
                <a:latin typeface="Arimo"/>
              </a:rPr>
              <a:t>Converting textual data to braille </a:t>
            </a:r>
          </a:p>
          <a:p>
            <a:pPr marL="695416" lvl="1" indent="-347708">
              <a:lnSpc>
                <a:spcPts val="3865"/>
              </a:lnSpc>
              <a:buFont typeface="Arial"/>
              <a:buChar char="•"/>
            </a:pPr>
            <a:r>
              <a:rPr lang="en-US" sz="3221" dirty="0">
                <a:solidFill>
                  <a:srgbClr val="000000"/>
                </a:solidFill>
                <a:latin typeface="Arimo"/>
              </a:rPr>
              <a:t>Eradicating need to waste braille material</a:t>
            </a:r>
          </a:p>
          <a:p>
            <a:pPr marL="695416" lvl="1" indent="-347708">
              <a:lnSpc>
                <a:spcPts val="3865"/>
              </a:lnSpc>
              <a:buFont typeface="Arial"/>
              <a:buChar char="•"/>
            </a:pPr>
            <a:r>
              <a:rPr lang="en-US" sz="3221" dirty="0">
                <a:solidFill>
                  <a:srgbClr val="000000"/>
                </a:solidFill>
                <a:latin typeface="Arimo"/>
              </a:rPr>
              <a:t>Better experience reading braille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81654" y="1478536"/>
            <a:ext cx="3352800" cy="158388"/>
          </a:xfrm>
          <a:prstGeom prst="line">
            <a:avLst/>
          </a:prstGeom>
          <a:ln w="76200" cap="rnd">
            <a:solidFill>
              <a:srgbClr val="7CA65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3305060" y="0"/>
            <a:ext cx="4987812" cy="4987812"/>
          </a:xfrm>
          <a:custGeom>
            <a:avLst/>
            <a:gdLst/>
            <a:ahLst/>
            <a:cxnLst/>
            <a:rect l="l" t="t" r="r" b="b"/>
            <a:pathLst>
              <a:path w="4987812" h="4987812">
                <a:moveTo>
                  <a:pt x="0" y="0"/>
                </a:moveTo>
                <a:lnTo>
                  <a:pt x="4987812" y="0"/>
                </a:lnTo>
                <a:lnTo>
                  <a:pt x="4987812" y="4987812"/>
                </a:lnTo>
                <a:lnTo>
                  <a:pt x="0" y="4987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2201977"/>
            <a:ext cx="18230960" cy="7668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9"/>
              </a:lnSpc>
            </a:pPr>
            <a:r>
              <a:rPr lang="en-US" sz="2425" dirty="0">
                <a:solidFill>
                  <a:srgbClr val="5D7C3F"/>
                </a:solidFill>
                <a:latin typeface="Libre Franklin Bold"/>
              </a:rPr>
              <a:t>Team Leader : A R Pranav Sathya</a:t>
            </a:r>
          </a:p>
          <a:p>
            <a:pPr>
              <a:lnSpc>
                <a:spcPts val="2619"/>
              </a:lnSpc>
            </a:pPr>
            <a:r>
              <a:rPr lang="en-US" sz="2425" dirty="0">
                <a:solidFill>
                  <a:srgbClr val="000000"/>
                </a:solidFill>
                <a:latin typeface="Libre Franklin"/>
              </a:rPr>
              <a:t>Branch : BE 					Stream : CSE 					 Year : II </a:t>
            </a:r>
          </a:p>
          <a:p>
            <a:pPr algn="l">
              <a:lnSpc>
                <a:spcPts val="2619"/>
              </a:lnSpc>
            </a:pPr>
            <a:endParaRPr lang="en-US" sz="2425" dirty="0">
              <a:solidFill>
                <a:srgbClr val="000000"/>
              </a:solidFill>
              <a:latin typeface="Libre Franklin"/>
            </a:endParaRPr>
          </a:p>
          <a:p>
            <a:pPr algn="l">
              <a:lnSpc>
                <a:spcPts val="2619"/>
              </a:lnSpc>
            </a:pPr>
            <a:r>
              <a:rPr lang="en-US" sz="2425" dirty="0">
                <a:solidFill>
                  <a:srgbClr val="5D7C3F"/>
                </a:solidFill>
                <a:latin typeface="Libre Franklin Bold"/>
              </a:rPr>
              <a:t>Team Member 1 : Abhishek </a:t>
            </a:r>
            <a:r>
              <a:rPr lang="en-US" sz="2425" dirty="0" err="1">
                <a:solidFill>
                  <a:srgbClr val="5D7C3F"/>
                </a:solidFill>
                <a:latin typeface="Libre Franklin Bold"/>
              </a:rPr>
              <a:t>Renjan</a:t>
            </a:r>
            <a:r>
              <a:rPr lang="en-US" sz="2425" dirty="0">
                <a:solidFill>
                  <a:srgbClr val="5D7C3F"/>
                </a:solidFill>
                <a:latin typeface="Libre Franklin Bold"/>
              </a:rPr>
              <a:t> U B	</a:t>
            </a:r>
          </a:p>
          <a:p>
            <a:pPr algn="l">
              <a:lnSpc>
                <a:spcPts val="2619"/>
              </a:lnSpc>
            </a:pPr>
            <a:r>
              <a:rPr lang="en-US" sz="2425" dirty="0">
                <a:solidFill>
                  <a:srgbClr val="000000"/>
                </a:solidFill>
                <a:latin typeface="Libre Franklin"/>
              </a:rPr>
              <a:t>Branch : BE					Stream : CSE 					 Year : II </a:t>
            </a:r>
          </a:p>
          <a:p>
            <a:pPr algn="l">
              <a:lnSpc>
                <a:spcPts val="2619"/>
              </a:lnSpc>
            </a:pPr>
            <a:endParaRPr lang="en-US" sz="2425" dirty="0">
              <a:solidFill>
                <a:srgbClr val="000000"/>
              </a:solidFill>
              <a:latin typeface="Libre Franklin"/>
            </a:endParaRPr>
          </a:p>
          <a:p>
            <a:pPr algn="l">
              <a:lnSpc>
                <a:spcPts val="2619"/>
              </a:lnSpc>
            </a:pPr>
            <a:r>
              <a:rPr lang="en-US" sz="2425" dirty="0">
                <a:solidFill>
                  <a:srgbClr val="5D7C3F"/>
                </a:solidFill>
                <a:latin typeface="Libre Franklin Bold"/>
              </a:rPr>
              <a:t>Team Member 2 : G K </a:t>
            </a:r>
            <a:r>
              <a:rPr lang="en-US" sz="2425" dirty="0" err="1">
                <a:solidFill>
                  <a:srgbClr val="5D7C3F"/>
                </a:solidFill>
                <a:latin typeface="Libre Franklin Bold"/>
              </a:rPr>
              <a:t>Yuvaraaj</a:t>
            </a:r>
            <a:r>
              <a:rPr lang="en-US" sz="2425" dirty="0">
                <a:solidFill>
                  <a:srgbClr val="5D7C3F"/>
                </a:solidFill>
                <a:latin typeface="Libre Franklin Bold"/>
              </a:rPr>
              <a:t>			  </a:t>
            </a:r>
          </a:p>
          <a:p>
            <a:pPr algn="l">
              <a:lnSpc>
                <a:spcPts val="2619"/>
              </a:lnSpc>
            </a:pPr>
            <a:r>
              <a:rPr lang="en-US" sz="2425" dirty="0">
                <a:solidFill>
                  <a:srgbClr val="000000"/>
                </a:solidFill>
                <a:latin typeface="Libre Franklin"/>
              </a:rPr>
              <a:t>Branch : BE 					Stream : CSE 					 Year : II  </a:t>
            </a:r>
          </a:p>
          <a:p>
            <a:pPr algn="l">
              <a:lnSpc>
                <a:spcPts val="2619"/>
              </a:lnSpc>
            </a:pPr>
            <a:endParaRPr lang="en-US" sz="2425" dirty="0">
              <a:solidFill>
                <a:srgbClr val="000000"/>
              </a:solidFill>
              <a:latin typeface="Libre Franklin"/>
            </a:endParaRPr>
          </a:p>
          <a:p>
            <a:pPr algn="l">
              <a:lnSpc>
                <a:spcPts val="2619"/>
              </a:lnSpc>
            </a:pPr>
            <a:r>
              <a:rPr lang="en-US" sz="2425" dirty="0">
                <a:solidFill>
                  <a:srgbClr val="5D7C3F"/>
                </a:solidFill>
                <a:latin typeface="Libre Franklin Bold"/>
              </a:rPr>
              <a:t>Team Member 3 Name : Dharshini G A</a:t>
            </a:r>
          </a:p>
          <a:p>
            <a:pPr algn="l">
              <a:lnSpc>
                <a:spcPts val="2619"/>
              </a:lnSpc>
            </a:pPr>
            <a:r>
              <a:rPr lang="en-US" sz="2425" dirty="0">
                <a:solidFill>
                  <a:srgbClr val="000000"/>
                </a:solidFill>
                <a:latin typeface="Libre Franklin"/>
              </a:rPr>
              <a:t>Branch : BE 					Stream : CSE 					 Year : II </a:t>
            </a:r>
          </a:p>
          <a:p>
            <a:pPr algn="l">
              <a:lnSpc>
                <a:spcPts val="2619"/>
              </a:lnSpc>
            </a:pPr>
            <a:endParaRPr lang="en-US" sz="2425" dirty="0">
              <a:solidFill>
                <a:srgbClr val="000000"/>
              </a:solidFill>
              <a:latin typeface="Libre Franklin"/>
            </a:endParaRPr>
          </a:p>
          <a:p>
            <a:pPr algn="l">
              <a:lnSpc>
                <a:spcPts val="2619"/>
              </a:lnSpc>
            </a:pPr>
            <a:r>
              <a:rPr lang="en-US" sz="2425" dirty="0">
                <a:solidFill>
                  <a:srgbClr val="5D7C3F"/>
                </a:solidFill>
                <a:latin typeface="Libre Franklin Bold"/>
              </a:rPr>
              <a:t>Team Member 4 Name : S Aakash </a:t>
            </a:r>
          </a:p>
          <a:p>
            <a:pPr algn="l">
              <a:lnSpc>
                <a:spcPts val="2619"/>
              </a:lnSpc>
            </a:pPr>
            <a:r>
              <a:rPr lang="en-US" sz="2425" dirty="0">
                <a:solidFill>
                  <a:srgbClr val="000000"/>
                </a:solidFill>
                <a:latin typeface="Libre Franklin"/>
              </a:rPr>
              <a:t>Branch : BE 					Stream : CSE 					 Year : II </a:t>
            </a:r>
          </a:p>
          <a:p>
            <a:pPr algn="l">
              <a:lnSpc>
                <a:spcPts val="2619"/>
              </a:lnSpc>
            </a:pPr>
            <a:endParaRPr lang="en-US" sz="2425" dirty="0">
              <a:solidFill>
                <a:srgbClr val="000000"/>
              </a:solidFill>
              <a:latin typeface="Libre Franklin"/>
            </a:endParaRPr>
          </a:p>
          <a:p>
            <a:pPr algn="l">
              <a:lnSpc>
                <a:spcPts val="2619"/>
              </a:lnSpc>
            </a:pPr>
            <a:r>
              <a:rPr lang="en-US" sz="2425" dirty="0">
                <a:solidFill>
                  <a:srgbClr val="5D7C3F"/>
                </a:solidFill>
                <a:latin typeface="Libre Franklin Bold"/>
              </a:rPr>
              <a:t>Team Member 5 Name : Akash A</a:t>
            </a:r>
          </a:p>
          <a:p>
            <a:pPr algn="l">
              <a:lnSpc>
                <a:spcPts val="2619"/>
              </a:lnSpc>
            </a:pPr>
            <a:r>
              <a:rPr lang="en-US" sz="2425" dirty="0">
                <a:solidFill>
                  <a:srgbClr val="000000"/>
                </a:solidFill>
                <a:latin typeface="Libre Franklin"/>
              </a:rPr>
              <a:t>Branch : BE 					Stream : CSE 					 Year : II </a:t>
            </a:r>
          </a:p>
          <a:p>
            <a:pPr algn="l">
              <a:lnSpc>
                <a:spcPts val="2619"/>
              </a:lnSpc>
            </a:pPr>
            <a:endParaRPr lang="en-US" sz="2425" dirty="0">
              <a:solidFill>
                <a:srgbClr val="000000"/>
              </a:solidFill>
              <a:latin typeface="Libre Franklin"/>
            </a:endParaRPr>
          </a:p>
          <a:p>
            <a:pPr algn="l">
              <a:lnSpc>
                <a:spcPts val="2619"/>
              </a:lnSpc>
            </a:pPr>
            <a:r>
              <a:rPr lang="en-US" sz="2425" dirty="0">
                <a:solidFill>
                  <a:srgbClr val="804160"/>
                </a:solidFill>
                <a:latin typeface="Libre Franklin Bold"/>
              </a:rPr>
              <a:t>Team Mentor 1 Name: </a:t>
            </a:r>
            <a:r>
              <a:rPr lang="en-US" sz="2425" dirty="0" err="1">
                <a:solidFill>
                  <a:srgbClr val="804160"/>
                </a:solidFill>
                <a:latin typeface="Libre Franklin Bold"/>
              </a:rPr>
              <a:t>K.P.Aswathi</a:t>
            </a:r>
            <a:endParaRPr lang="en-US" sz="2425" dirty="0">
              <a:solidFill>
                <a:srgbClr val="804160"/>
              </a:solidFill>
              <a:latin typeface="Libre Franklin Bold"/>
            </a:endParaRPr>
          </a:p>
          <a:p>
            <a:pPr algn="l">
              <a:lnSpc>
                <a:spcPts val="2619"/>
              </a:lnSpc>
            </a:pPr>
            <a:r>
              <a:rPr lang="en-US" sz="2425" dirty="0">
                <a:solidFill>
                  <a:srgbClr val="000000"/>
                </a:solidFill>
                <a:latin typeface="Libre Franklin"/>
              </a:rPr>
              <a:t>Category : Academic):		Expertise : VLSI			Domain Experience (in years) : 7 Years</a:t>
            </a:r>
          </a:p>
          <a:p>
            <a:pPr algn="l">
              <a:lnSpc>
                <a:spcPts val="2619"/>
              </a:lnSpc>
            </a:pPr>
            <a:r>
              <a:rPr lang="en-US" sz="2425" dirty="0">
                <a:solidFill>
                  <a:srgbClr val="000000"/>
                </a:solidFill>
                <a:latin typeface="Libre Franklin"/>
              </a:rPr>
              <a:t>  </a:t>
            </a:r>
          </a:p>
          <a:p>
            <a:pPr algn="l">
              <a:lnSpc>
                <a:spcPts val="2619"/>
              </a:lnSpc>
            </a:pPr>
            <a:r>
              <a:rPr lang="en-US" sz="2425" dirty="0">
                <a:solidFill>
                  <a:srgbClr val="804160"/>
                </a:solidFill>
                <a:latin typeface="Libre Franklin Bold"/>
              </a:rPr>
              <a:t>Team Mentor 2 Name: </a:t>
            </a:r>
            <a:r>
              <a:rPr lang="en-US" sz="2425" dirty="0" err="1">
                <a:solidFill>
                  <a:srgbClr val="804160"/>
                </a:solidFill>
                <a:latin typeface="Libre Franklin Bold"/>
              </a:rPr>
              <a:t>T.Varadharajan</a:t>
            </a:r>
            <a:endParaRPr lang="en-US" sz="2425" dirty="0">
              <a:solidFill>
                <a:srgbClr val="804160"/>
              </a:solidFill>
              <a:latin typeface="Libre Franklin Bold"/>
            </a:endParaRPr>
          </a:p>
          <a:p>
            <a:pPr algn="l">
              <a:lnSpc>
                <a:spcPts val="2619"/>
              </a:lnSpc>
            </a:pPr>
            <a:r>
              <a:rPr lang="en-US" sz="2425" dirty="0">
                <a:solidFill>
                  <a:srgbClr val="000000"/>
                </a:solidFill>
                <a:latin typeface="Libre Franklin"/>
              </a:rPr>
              <a:t>Category : Industry	 		Expertise : Defense 		Domain Experience (in years): 7 years `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79856" y="420518"/>
            <a:ext cx="9926261" cy="87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Arimo Bold"/>
              </a:rPr>
              <a:t>Team Member Details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436</Words>
  <Application>Microsoft Office PowerPoint</Application>
  <PresentationFormat>Custom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Arimo</vt:lpstr>
      <vt:lpstr>Arimo Bold</vt:lpstr>
      <vt:lpstr>Libre Franklin</vt:lpstr>
      <vt:lpstr>Libre Franklin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Heckathon</dc:title>
  <dc:creator>Pranav Sathya</dc:creator>
  <cp:lastModifiedBy>Pranav Sathya</cp:lastModifiedBy>
  <cp:revision>7</cp:revision>
  <dcterms:created xsi:type="dcterms:W3CDTF">2006-08-16T00:00:00Z</dcterms:created>
  <dcterms:modified xsi:type="dcterms:W3CDTF">2023-10-30T16:54:59Z</dcterms:modified>
  <dc:identifier>DAFt752io1U</dc:identifier>
</cp:coreProperties>
</file>