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3"/>
  </p:notesMasterIdLst>
  <p:handoutMasterIdLst>
    <p:handoutMasterId r:id="rId54"/>
  </p:handoutMasterIdLst>
  <p:sldIdLst>
    <p:sldId id="261" r:id="rId3"/>
    <p:sldId id="271" r:id="rId4"/>
    <p:sldId id="312" r:id="rId5"/>
    <p:sldId id="322" r:id="rId6"/>
    <p:sldId id="324" r:id="rId7"/>
    <p:sldId id="325" r:id="rId8"/>
    <p:sldId id="326" r:id="rId9"/>
    <p:sldId id="327" r:id="rId10"/>
    <p:sldId id="328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29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5" r:id="rId43"/>
    <p:sldId id="368" r:id="rId44"/>
    <p:sldId id="369" r:id="rId45"/>
    <p:sldId id="367" r:id="rId46"/>
    <p:sldId id="349" r:id="rId47"/>
    <p:sldId id="350" r:id="rId48"/>
    <p:sldId id="351" r:id="rId49"/>
    <p:sldId id="352" r:id="rId50"/>
    <p:sldId id="364" r:id="rId51"/>
    <p:sldId id="26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7F374-F2D4-4AD0-B967-2C93C52BF213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BFB97B79-F051-413B-AC09-25C29E6383E4}">
      <dgm:prSet phldrT="[Text]"/>
      <dgm:spPr/>
      <dgm:t>
        <a:bodyPr/>
        <a:lstStyle/>
        <a:p>
          <a:r>
            <a:rPr lang="en-US" b="1" dirty="0"/>
            <a:t>Data</a:t>
          </a:r>
        </a:p>
      </dgm:t>
    </dgm:pt>
    <dgm:pt modelId="{80598D19-4145-42DF-B187-C841BF5A2335}" type="parTrans" cxnId="{7A78ED55-39C2-4FD6-AD19-C3B22F8A4420}">
      <dgm:prSet/>
      <dgm:spPr/>
      <dgm:t>
        <a:bodyPr/>
        <a:lstStyle/>
        <a:p>
          <a:endParaRPr lang="en-US"/>
        </a:p>
      </dgm:t>
    </dgm:pt>
    <dgm:pt modelId="{51E2B985-776D-492D-9932-EE18C55E81B5}" type="sibTrans" cxnId="{7A78ED55-39C2-4FD6-AD19-C3B22F8A4420}">
      <dgm:prSet/>
      <dgm:spPr/>
      <dgm:t>
        <a:bodyPr/>
        <a:lstStyle/>
        <a:p>
          <a:endParaRPr lang="en-US"/>
        </a:p>
      </dgm:t>
    </dgm:pt>
    <dgm:pt modelId="{3BE36B37-073E-4382-AA2B-78210C8AA644}">
      <dgm:prSet phldrT="[Text]"/>
      <dgm:spPr/>
      <dgm:t>
        <a:bodyPr/>
        <a:lstStyle/>
        <a:p>
          <a:r>
            <a:rPr lang="en-US" b="1" dirty="0"/>
            <a:t>Read in parallel</a:t>
          </a:r>
        </a:p>
      </dgm:t>
    </dgm:pt>
    <dgm:pt modelId="{A32790BF-2343-4F0C-BA4B-92BE46EB40F5}" type="parTrans" cxnId="{0757A0A0-4F58-4BED-BE88-2133281294DA}">
      <dgm:prSet/>
      <dgm:spPr/>
      <dgm:t>
        <a:bodyPr/>
        <a:lstStyle/>
        <a:p>
          <a:endParaRPr lang="en-US"/>
        </a:p>
      </dgm:t>
    </dgm:pt>
    <dgm:pt modelId="{CA200789-9BBC-458E-ACB2-CE5955215F55}" type="sibTrans" cxnId="{0757A0A0-4F58-4BED-BE88-2133281294DA}">
      <dgm:prSet/>
      <dgm:spPr/>
      <dgm:t>
        <a:bodyPr/>
        <a:lstStyle/>
        <a:p>
          <a:endParaRPr lang="en-US"/>
        </a:p>
      </dgm:t>
    </dgm:pt>
    <dgm:pt modelId="{9F6671A6-8237-451A-9A10-A4D154DEFD34}">
      <dgm:prSet phldrT="[Text]"/>
      <dgm:spPr/>
      <dgm:t>
        <a:bodyPr/>
        <a:lstStyle/>
        <a:p>
          <a:r>
            <a:rPr lang="en-US" b="1" dirty="0"/>
            <a:t>Distributed across cluster</a:t>
          </a:r>
        </a:p>
      </dgm:t>
    </dgm:pt>
    <dgm:pt modelId="{0411EEF0-FDC1-46F9-8BF9-DFE70A4F24F1}" type="parTrans" cxnId="{67B904DA-DA63-4153-B47D-BCF9C6BB4904}">
      <dgm:prSet/>
      <dgm:spPr/>
      <dgm:t>
        <a:bodyPr/>
        <a:lstStyle/>
        <a:p>
          <a:endParaRPr lang="en-US"/>
        </a:p>
      </dgm:t>
    </dgm:pt>
    <dgm:pt modelId="{62C7775A-3ECB-45DC-A69F-85F582E9BE20}" type="sibTrans" cxnId="{67B904DA-DA63-4153-B47D-BCF9C6BB4904}">
      <dgm:prSet/>
      <dgm:spPr/>
      <dgm:t>
        <a:bodyPr/>
        <a:lstStyle/>
        <a:p>
          <a:endParaRPr lang="en-US"/>
        </a:p>
      </dgm:t>
    </dgm:pt>
    <dgm:pt modelId="{696A5A2B-D992-4404-956B-A18593F2873A}">
      <dgm:prSet phldrT="[Text]"/>
      <dgm:spPr/>
      <dgm:t>
        <a:bodyPr/>
        <a:lstStyle/>
        <a:p>
          <a:r>
            <a:rPr lang="en-US" b="1" dirty="0"/>
            <a:t>Stored in memory</a:t>
          </a:r>
        </a:p>
      </dgm:t>
    </dgm:pt>
    <dgm:pt modelId="{A79D455C-47DD-4DE5-9FEE-887C69E7781B}" type="parTrans" cxnId="{0CE9BD2C-CAE1-4CBA-BD67-07DCD5F69226}">
      <dgm:prSet/>
      <dgm:spPr/>
      <dgm:t>
        <a:bodyPr/>
        <a:lstStyle/>
        <a:p>
          <a:endParaRPr lang="en-US"/>
        </a:p>
      </dgm:t>
    </dgm:pt>
    <dgm:pt modelId="{B7DFE6E8-4EDD-4F6F-90D6-5EA5DE0B37AB}" type="sibTrans" cxnId="{0CE9BD2C-CAE1-4CBA-BD67-07DCD5F69226}">
      <dgm:prSet/>
      <dgm:spPr/>
      <dgm:t>
        <a:bodyPr/>
        <a:lstStyle/>
        <a:p>
          <a:endParaRPr lang="en-US"/>
        </a:p>
      </dgm:t>
    </dgm:pt>
    <dgm:pt modelId="{B080FD62-2156-4E74-A5A3-A47710E4722D}" type="pres">
      <dgm:prSet presAssocID="{0E47F374-F2D4-4AD0-B967-2C93C52BF213}" presName="Name0" presStyleCnt="0">
        <dgm:presLayoutVars>
          <dgm:dir/>
          <dgm:animLvl val="lvl"/>
          <dgm:resizeHandles val="exact"/>
        </dgm:presLayoutVars>
      </dgm:prSet>
      <dgm:spPr/>
    </dgm:pt>
    <dgm:pt modelId="{6B488B33-4D40-4272-AF6B-64F3ADFC0A72}" type="pres">
      <dgm:prSet presAssocID="{BFB97B79-F051-413B-AC09-25C29E6383E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A113B77-CE5C-4983-8587-73236A8636AD}" type="pres">
      <dgm:prSet presAssocID="{51E2B985-776D-492D-9932-EE18C55E81B5}" presName="parTxOnlySpace" presStyleCnt="0"/>
      <dgm:spPr/>
    </dgm:pt>
    <dgm:pt modelId="{04FCFE22-DF8B-49D8-B00F-7B28EDE2589B}" type="pres">
      <dgm:prSet presAssocID="{3BE36B37-073E-4382-AA2B-78210C8AA64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1016AFB-6DD8-45E1-8A8A-0F59AA8DD65C}" type="pres">
      <dgm:prSet presAssocID="{CA200789-9BBC-458E-ACB2-CE5955215F55}" presName="parTxOnlySpace" presStyleCnt="0"/>
      <dgm:spPr/>
    </dgm:pt>
    <dgm:pt modelId="{0F4938C6-05E1-45B8-B02D-FDDD20CF3CEF}" type="pres">
      <dgm:prSet presAssocID="{9F6671A6-8237-451A-9A10-A4D154DEFD3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641446D-A175-4F16-93BA-6153B5E0DBCF}" type="pres">
      <dgm:prSet presAssocID="{62C7775A-3ECB-45DC-A69F-85F582E9BE20}" presName="parTxOnlySpace" presStyleCnt="0"/>
      <dgm:spPr/>
    </dgm:pt>
    <dgm:pt modelId="{DF025849-6167-4708-9AEB-15AA18E4DF51}" type="pres">
      <dgm:prSet presAssocID="{696A5A2B-D992-4404-956B-A18593F28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CE9BD2C-CAE1-4CBA-BD67-07DCD5F69226}" srcId="{0E47F374-F2D4-4AD0-B967-2C93C52BF213}" destId="{696A5A2B-D992-4404-956B-A18593F2873A}" srcOrd="3" destOrd="0" parTransId="{A79D455C-47DD-4DE5-9FEE-887C69E7781B}" sibTransId="{B7DFE6E8-4EDD-4F6F-90D6-5EA5DE0B37AB}"/>
    <dgm:cxn modelId="{B9880D66-BAD9-4EDA-AD86-25E74B3BBADB}" type="presOf" srcId="{3BE36B37-073E-4382-AA2B-78210C8AA644}" destId="{04FCFE22-DF8B-49D8-B00F-7B28EDE2589B}" srcOrd="0" destOrd="0" presId="urn:microsoft.com/office/officeart/2005/8/layout/chevron1"/>
    <dgm:cxn modelId="{28D6D517-73AB-46B4-BB11-5AFAF6354F43}" type="presOf" srcId="{696A5A2B-D992-4404-956B-A18593F2873A}" destId="{DF025849-6167-4708-9AEB-15AA18E4DF51}" srcOrd="0" destOrd="0" presId="urn:microsoft.com/office/officeart/2005/8/layout/chevron1"/>
    <dgm:cxn modelId="{E514106F-C2FF-4704-8BC6-33EA02C5EBB7}" type="presOf" srcId="{BFB97B79-F051-413B-AC09-25C29E6383E4}" destId="{6B488B33-4D40-4272-AF6B-64F3ADFC0A72}" srcOrd="0" destOrd="0" presId="urn:microsoft.com/office/officeart/2005/8/layout/chevron1"/>
    <dgm:cxn modelId="{67B904DA-DA63-4153-B47D-BCF9C6BB4904}" srcId="{0E47F374-F2D4-4AD0-B967-2C93C52BF213}" destId="{9F6671A6-8237-451A-9A10-A4D154DEFD34}" srcOrd="2" destOrd="0" parTransId="{0411EEF0-FDC1-46F9-8BF9-DFE70A4F24F1}" sibTransId="{62C7775A-3ECB-45DC-A69F-85F582E9BE20}"/>
    <dgm:cxn modelId="{A6FA3BFA-6348-4A1B-BD1B-39AE9EF46DF2}" type="presOf" srcId="{9F6671A6-8237-451A-9A10-A4D154DEFD34}" destId="{0F4938C6-05E1-45B8-B02D-FDDD20CF3CEF}" srcOrd="0" destOrd="0" presId="urn:microsoft.com/office/officeart/2005/8/layout/chevron1"/>
    <dgm:cxn modelId="{7A78ED55-39C2-4FD6-AD19-C3B22F8A4420}" srcId="{0E47F374-F2D4-4AD0-B967-2C93C52BF213}" destId="{BFB97B79-F051-413B-AC09-25C29E6383E4}" srcOrd="0" destOrd="0" parTransId="{80598D19-4145-42DF-B187-C841BF5A2335}" sibTransId="{51E2B985-776D-492D-9932-EE18C55E81B5}"/>
    <dgm:cxn modelId="{0757A0A0-4F58-4BED-BE88-2133281294DA}" srcId="{0E47F374-F2D4-4AD0-B967-2C93C52BF213}" destId="{3BE36B37-073E-4382-AA2B-78210C8AA644}" srcOrd="1" destOrd="0" parTransId="{A32790BF-2343-4F0C-BA4B-92BE46EB40F5}" sibTransId="{CA200789-9BBC-458E-ACB2-CE5955215F55}"/>
    <dgm:cxn modelId="{D49537DE-BEE1-47B4-8756-85382FED9B4F}" type="presOf" srcId="{0E47F374-F2D4-4AD0-B967-2C93C52BF213}" destId="{B080FD62-2156-4E74-A5A3-A47710E4722D}" srcOrd="0" destOrd="0" presId="urn:microsoft.com/office/officeart/2005/8/layout/chevron1"/>
    <dgm:cxn modelId="{D0A38585-5A79-46B6-8B90-E80CBBF90620}" type="presParOf" srcId="{B080FD62-2156-4E74-A5A3-A47710E4722D}" destId="{6B488B33-4D40-4272-AF6B-64F3ADFC0A72}" srcOrd="0" destOrd="0" presId="urn:microsoft.com/office/officeart/2005/8/layout/chevron1"/>
    <dgm:cxn modelId="{199A4C09-C395-4569-9918-68D9D88CC464}" type="presParOf" srcId="{B080FD62-2156-4E74-A5A3-A47710E4722D}" destId="{8A113B77-CE5C-4983-8587-73236A8636AD}" srcOrd="1" destOrd="0" presId="urn:microsoft.com/office/officeart/2005/8/layout/chevron1"/>
    <dgm:cxn modelId="{38120B76-0610-4E0E-B5BB-2AEBC62D1CDD}" type="presParOf" srcId="{B080FD62-2156-4E74-A5A3-A47710E4722D}" destId="{04FCFE22-DF8B-49D8-B00F-7B28EDE2589B}" srcOrd="2" destOrd="0" presId="urn:microsoft.com/office/officeart/2005/8/layout/chevron1"/>
    <dgm:cxn modelId="{182A1458-F2CD-4663-8A57-156E722CE0C0}" type="presParOf" srcId="{B080FD62-2156-4E74-A5A3-A47710E4722D}" destId="{91016AFB-6DD8-45E1-8A8A-0F59AA8DD65C}" srcOrd="3" destOrd="0" presId="urn:microsoft.com/office/officeart/2005/8/layout/chevron1"/>
    <dgm:cxn modelId="{CB8035D8-DF47-4D33-80B4-9959F365A751}" type="presParOf" srcId="{B080FD62-2156-4E74-A5A3-A47710E4722D}" destId="{0F4938C6-05E1-45B8-B02D-FDDD20CF3CEF}" srcOrd="4" destOrd="0" presId="urn:microsoft.com/office/officeart/2005/8/layout/chevron1"/>
    <dgm:cxn modelId="{5636CD60-4CE1-45D1-9763-B9AF24153452}" type="presParOf" srcId="{B080FD62-2156-4E74-A5A3-A47710E4722D}" destId="{3641446D-A175-4F16-93BA-6153B5E0DBCF}" srcOrd="5" destOrd="0" presId="urn:microsoft.com/office/officeart/2005/8/layout/chevron1"/>
    <dgm:cxn modelId="{15B65705-3BD3-4963-9963-4DCCF90D0792}" type="presParOf" srcId="{B080FD62-2156-4E74-A5A3-A47710E4722D}" destId="{DF025849-6167-4708-9AEB-15AA18E4DF5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88B33-4D40-4272-AF6B-64F3ADFC0A72}">
      <dsp:nvSpPr>
        <dsp:cNvPr id="0" name=""/>
        <dsp:cNvSpPr/>
      </dsp:nvSpPr>
      <dsp:spPr>
        <a:xfrm>
          <a:off x="3588" y="430916"/>
          <a:ext cx="2088887" cy="83555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Data</a:t>
          </a:r>
        </a:p>
      </dsp:txBody>
      <dsp:txXfrm>
        <a:off x="421365" y="430916"/>
        <a:ext cx="1253333" cy="835554"/>
      </dsp:txXfrm>
    </dsp:sp>
    <dsp:sp modelId="{04FCFE22-DF8B-49D8-B00F-7B28EDE2589B}">
      <dsp:nvSpPr>
        <dsp:cNvPr id="0" name=""/>
        <dsp:cNvSpPr/>
      </dsp:nvSpPr>
      <dsp:spPr>
        <a:xfrm>
          <a:off x="1883586" y="430916"/>
          <a:ext cx="2088887" cy="83555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Read in parallel</a:t>
          </a:r>
        </a:p>
      </dsp:txBody>
      <dsp:txXfrm>
        <a:off x="2301363" y="430916"/>
        <a:ext cx="1253333" cy="835554"/>
      </dsp:txXfrm>
    </dsp:sp>
    <dsp:sp modelId="{0F4938C6-05E1-45B8-B02D-FDDD20CF3CEF}">
      <dsp:nvSpPr>
        <dsp:cNvPr id="0" name=""/>
        <dsp:cNvSpPr/>
      </dsp:nvSpPr>
      <dsp:spPr>
        <a:xfrm>
          <a:off x="3763585" y="430916"/>
          <a:ext cx="2088887" cy="83555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Distributed across cluster</a:t>
          </a:r>
        </a:p>
      </dsp:txBody>
      <dsp:txXfrm>
        <a:off x="4181362" y="430916"/>
        <a:ext cx="1253333" cy="835554"/>
      </dsp:txXfrm>
    </dsp:sp>
    <dsp:sp modelId="{DF025849-6167-4708-9AEB-15AA18E4DF51}">
      <dsp:nvSpPr>
        <dsp:cNvPr id="0" name=""/>
        <dsp:cNvSpPr/>
      </dsp:nvSpPr>
      <dsp:spPr>
        <a:xfrm>
          <a:off x="5643583" y="430916"/>
          <a:ext cx="2088887" cy="83555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Stored in memory</a:t>
          </a:r>
        </a:p>
      </dsp:txBody>
      <dsp:txXfrm>
        <a:off x="6061360" y="430916"/>
        <a:ext cx="1253333" cy="835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53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data parser has built-in intelligence to guess the schema of the incoming dataset and supports data ingest from multiple sources in various formats.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0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H2o support a number of import methods</a:t>
            </a:r>
            <a:r>
              <a:rPr lang="en-US" baseline="0" dirty="0"/>
              <a:t> to import data to the H2O cloud</a:t>
            </a:r>
          </a:p>
          <a:p>
            <a:r>
              <a:rPr lang="en-US" baseline="0" dirty="0"/>
              <a:t>This function is similar to the R data import functions, where you would need to specify the path to the data</a:t>
            </a:r>
            <a:endParaRPr lang="en-US" dirty="0"/>
          </a:p>
          <a:p>
            <a:r>
              <a:rPr lang="en-US" dirty="0"/>
              <a:t>Notes about Folder import: It needs all files</a:t>
            </a:r>
            <a:r>
              <a:rPr lang="en-US" baseline="0" dirty="0"/>
              <a:t> to have the same number of columns and matched column names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74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data was a local</a:t>
            </a:r>
            <a:r>
              <a:rPr lang="en-US" baseline="0" dirty="0"/>
              <a:t> file. The import function guesses the data type for each column based on a few entries. For our data, this process was incorrectly identifying the column Stay in current city years as a numerical field. This field is actually a factor which contains the value 4+ years. Due to this the rows with value 4+ is marked as </a:t>
            </a:r>
            <a:r>
              <a:rPr lang="en-US" baseline="0" dirty="0" err="1"/>
              <a:t>NaN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88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overcome this issue, and to improve the performance,</a:t>
            </a:r>
            <a:r>
              <a:rPr lang="en-US" baseline="0" dirty="0"/>
              <a:t> it would be better to specify the column data types. One useful function to check whether the levels of categorical fields are expected, you can use h2o.levels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51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addition to the original data</a:t>
            </a:r>
            <a:r>
              <a:rPr lang="en-US" baseline="0" dirty="0"/>
              <a:t>set, we created a few other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6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data parser has built-in intelligence to guess the schema of the incoming dataset and supports data ingest from multiple sources in various formats.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8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5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data parser has built-in intelligence to guess the schema of the incoming dataset and supports data ingest from multiple sources in various formats.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5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data parser has built-in intelligence to guess the schema of the incoming dataset and supports data ingest from multiple sources in various formats.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8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data parser has built-in intelligence to guess the schema of the incoming dataset and supports data ingest from multiple sources in various formats.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85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data parser has built-in intelligence to guess the schema of the incoming dataset and supports data ingest from multiple sources in various formats.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40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data parser has built-in intelligence to guess the schema of the incoming dataset and supports data ingest from multiple sources in various formats.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10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data parser has built-in intelligence to guess the schema of the incoming dataset and supports data ingest from multiple sources in various formats.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88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data parser has built-in intelligence to guess the schema of the incoming dataset and supports data ingest from multiple sources in various formats.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9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E5CE-4129-4162-A2B1-64AD3DB44C30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C6E0-CBE2-4C98-97EF-BBC14C629EB0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1AD4-A5E2-460E-BAE5-54F70ED49E02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6157-C1AA-49F9-97EB-EA3ABDF6B81D}" type="datetime1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88DF-5F08-49C9-A82B-DA9FDAD0E387}" type="datetime1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80DD-DC6A-4AE1-9F9B-D35483C6C394}" type="datetime1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D44F-42BD-4619-B022-D33D9AD7708F}" type="datetime1">
              <a:rPr lang="en-US" smtClean="0"/>
              <a:t>11/27/2016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92ED-8DA9-4977-8DD2-DBE299E05309}" type="datetime1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67C8B6-EE31-4E94-B720-CFBF3068F5C4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767" y="196393"/>
            <a:ext cx="9604310" cy="1217116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Data Analytics using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8750" y="5465579"/>
            <a:ext cx="1434498" cy="457200"/>
          </a:xfrm>
        </p:spPr>
        <p:txBody>
          <a:bodyPr/>
          <a:lstStyle/>
          <a:p>
            <a:pPr algn="ctr"/>
            <a:r>
              <a:rPr lang="en-US" b="1" dirty="0"/>
              <a:t>Project-2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378" y="453276"/>
            <a:ext cx="1469243" cy="3071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61162" y="5465579"/>
            <a:ext cx="4600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Shaik </a:t>
            </a:r>
            <a:r>
              <a:rPr lang="en-US" b="1" dirty="0" err="1"/>
              <a:t>Shavali</a:t>
            </a:r>
            <a:endParaRPr lang="en-US" b="1" dirty="0"/>
          </a:p>
          <a:p>
            <a:r>
              <a:rPr lang="en-US" b="1" dirty="0"/>
              <a:t>Deepak </a:t>
            </a:r>
            <a:r>
              <a:rPr lang="en-US" b="1" dirty="0" err="1"/>
              <a:t>Sisodiya</a:t>
            </a:r>
            <a:endParaRPr lang="en-US" b="1" dirty="0"/>
          </a:p>
          <a:p>
            <a:r>
              <a:rPr lang="en-US" b="1" dirty="0"/>
              <a:t>Mir </a:t>
            </a:r>
            <a:r>
              <a:rPr lang="en-US" b="1" dirty="0" err="1"/>
              <a:t>Akram</a:t>
            </a:r>
            <a:r>
              <a:rPr lang="en-US" b="1" dirty="0"/>
              <a:t> Ali </a:t>
            </a:r>
            <a:r>
              <a:rPr lang="en-US" b="1" dirty="0" err="1"/>
              <a:t>Yadullahi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64346" y="2042739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smaRt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20173" y="145872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OPIM 5503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51893" y="5465579"/>
            <a:ext cx="460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Harsha </a:t>
            </a:r>
            <a:r>
              <a:rPr lang="en-US" b="1" dirty="0" err="1"/>
              <a:t>Chandar</a:t>
            </a:r>
            <a:endParaRPr lang="en-US" b="1" dirty="0"/>
          </a:p>
          <a:p>
            <a:r>
              <a:rPr lang="en-US" b="1" dirty="0"/>
              <a:t>Pranav Sachdev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718" y="2823628"/>
            <a:ext cx="2206561" cy="202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92468"/>
            <a:ext cx="9601200" cy="506551"/>
          </a:xfrm>
        </p:spPr>
        <p:txBody>
          <a:bodyPr>
            <a:normAutofit fontScale="90000"/>
          </a:bodyPr>
          <a:lstStyle/>
          <a:p>
            <a:r>
              <a:rPr lang="en-US" dirty="0"/>
              <a:t>H2O Execution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3" y="2183319"/>
            <a:ext cx="10109214" cy="17110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10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5739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11</a:t>
            </a:fld>
            <a:endParaRPr lang="en-US" sz="1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93012" y="2658794"/>
            <a:ext cx="5893191" cy="619296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373955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46238"/>
            <a:ext cx="4065270" cy="3809999"/>
          </a:xfrm>
        </p:spPr>
        <p:txBody>
          <a:bodyPr/>
          <a:lstStyle/>
          <a:p>
            <a:r>
              <a:rPr lang="en-US" dirty="0"/>
              <a:t>Predict the purchase amount of customers given information about the customers purchase in the last month, product information and customer demographics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103620" y="1646238"/>
          <a:ext cx="5692140" cy="4338111"/>
        </p:xfrm>
        <a:graphic>
          <a:graphicData uri="http://schemas.openxmlformats.org/drawingml/2006/table">
            <a:tbl>
              <a:tblPr/>
              <a:tblGrid>
                <a:gridCol w="257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328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 </a:t>
                      </a:r>
                    </a:p>
                  </a:txBody>
                  <a:tcPr marL="31488" marR="31488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</a:p>
                  </a:txBody>
                  <a:tcPr marL="32800" marR="32800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48">
                <a:tc>
                  <a:txBody>
                    <a:bodyPr/>
                    <a:lstStyle/>
                    <a:p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488" marR="31488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ID</a:t>
                      </a:r>
                    </a:p>
                  </a:txBody>
                  <a:tcPr marL="32800" marR="32800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48">
                <a:tc>
                  <a:txBody>
                    <a:bodyPr/>
                    <a:lstStyle/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Product_ID</a:t>
                      </a:r>
                    </a:p>
                  </a:txBody>
                  <a:tcPr marL="31488" marR="31488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 ID</a:t>
                      </a:r>
                    </a:p>
                  </a:txBody>
                  <a:tcPr marL="32800" marR="32800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4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31488" marR="31488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Sex of User</a:t>
                      </a:r>
                    </a:p>
                  </a:txBody>
                  <a:tcPr marL="32800" marR="32800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48">
                <a:tc>
                  <a:txBody>
                    <a:bodyPr/>
                    <a:lstStyle/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31488" marR="31488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 in bins</a:t>
                      </a:r>
                    </a:p>
                  </a:txBody>
                  <a:tcPr marL="32800" marR="32800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4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Occupation</a:t>
                      </a:r>
                    </a:p>
                  </a:txBody>
                  <a:tcPr marL="31488" marR="31488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Occupation (Masked)</a:t>
                      </a:r>
                    </a:p>
                  </a:txBody>
                  <a:tcPr marL="32800" marR="32800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02">
                <a:tc>
                  <a:txBody>
                    <a:bodyPr/>
                    <a:lstStyle/>
                    <a:p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City_Category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488" marR="31488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Category of the City (A,B,C)</a:t>
                      </a:r>
                    </a:p>
                  </a:txBody>
                  <a:tcPr marL="32800" marR="32800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683">
                <a:tc>
                  <a:txBody>
                    <a:bodyPr/>
                    <a:lstStyle/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Stay_In_Current_City_Years</a:t>
                      </a:r>
                    </a:p>
                  </a:txBody>
                  <a:tcPr marL="31488" marR="31488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years stay in current city</a:t>
                      </a:r>
                    </a:p>
                  </a:txBody>
                  <a:tcPr marL="32800" marR="32800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302">
                <a:tc>
                  <a:txBody>
                    <a:bodyPr/>
                    <a:lstStyle/>
                    <a:p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Marital_Status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488" marR="31488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Marital Status</a:t>
                      </a:r>
                    </a:p>
                  </a:txBody>
                  <a:tcPr marL="32800" marR="32800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992">
                <a:tc>
                  <a:txBody>
                    <a:bodyPr/>
                    <a:lstStyle/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Product_Category_1</a:t>
                      </a:r>
                    </a:p>
                  </a:txBody>
                  <a:tcPr marL="31488" marR="31488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 Category (Masked)</a:t>
                      </a:r>
                    </a:p>
                  </a:txBody>
                  <a:tcPr marL="32800" marR="32800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208">
                <a:tc>
                  <a:txBody>
                    <a:bodyPr/>
                    <a:lstStyle/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Product_Category_2</a:t>
                      </a:r>
                    </a:p>
                  </a:txBody>
                  <a:tcPr marL="31488" marR="31488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 may belongs to other category also (Masked)</a:t>
                      </a:r>
                    </a:p>
                  </a:txBody>
                  <a:tcPr marL="32800" marR="32800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8208">
                <a:tc>
                  <a:txBody>
                    <a:bodyPr/>
                    <a:lstStyle/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Product_Category_3</a:t>
                      </a:r>
                    </a:p>
                  </a:txBody>
                  <a:tcPr marL="31488" marR="31488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 may belongs to other category also (Masked)</a:t>
                      </a:r>
                    </a:p>
                  </a:txBody>
                  <a:tcPr marL="32800" marR="32800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4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Purchase</a:t>
                      </a:r>
                    </a:p>
                  </a:txBody>
                  <a:tcPr marL="31488" marR="31488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Purchase Amount (Target Variable)</a:t>
                      </a:r>
                    </a:p>
                  </a:txBody>
                  <a:tcPr marL="32800" marR="32800" marT="15744" marB="15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70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– 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131380"/>
            <a:ext cx="3550920" cy="3809999"/>
          </a:xfrm>
        </p:spPr>
        <p:txBody>
          <a:bodyPr/>
          <a:lstStyle/>
          <a:p>
            <a:r>
              <a:rPr lang="en-US" dirty="0"/>
              <a:t>H2O supports multiple data import methods</a:t>
            </a:r>
          </a:p>
          <a:p>
            <a:r>
              <a:rPr lang="en-US" dirty="0"/>
              <a:t>Command: h2o.importFile</a:t>
            </a:r>
          </a:p>
          <a:p>
            <a:r>
              <a:rPr lang="en-US" dirty="0"/>
              <a:t>Consolidated function – allows data to be read from file, import entire folder, HDFS, SQL Database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492" r="6079" b="6292"/>
          <a:stretch/>
        </p:blipFill>
        <p:spPr>
          <a:xfrm>
            <a:off x="4846320" y="2131380"/>
            <a:ext cx="7046482" cy="269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Friday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1637" y="2388870"/>
            <a:ext cx="8848725" cy="2628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412230" y="3977640"/>
            <a:ext cx="2663190" cy="1234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74831" y="5303520"/>
            <a:ext cx="324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Incorrectly identified data type resulting in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9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Data Import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738139"/>
            <a:ext cx="9601200" cy="12557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270180"/>
            <a:ext cx="10248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6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3960" y="1885950"/>
            <a:ext cx="3771900" cy="4137659"/>
          </a:xfrm>
        </p:spPr>
        <p:txBody>
          <a:bodyPr>
            <a:normAutofit fontScale="62500" lnSpcReduction="20000"/>
          </a:bodyPr>
          <a:lstStyle/>
          <a:p>
            <a:r>
              <a:rPr lang="en-US" sz="2600" b="1" dirty="0"/>
              <a:t>Converting between types</a:t>
            </a:r>
          </a:p>
          <a:p>
            <a:pPr lvl="1"/>
            <a:r>
              <a:rPr lang="en-US" sz="2600" dirty="0"/>
              <a:t>h2o.asfactor</a:t>
            </a:r>
          </a:p>
          <a:p>
            <a:pPr lvl="1"/>
            <a:r>
              <a:rPr lang="en-US" sz="2600" dirty="0"/>
              <a:t>h2o.asnumeric</a:t>
            </a:r>
          </a:p>
          <a:p>
            <a:pPr lvl="1"/>
            <a:r>
              <a:rPr lang="en-US" sz="2600" dirty="0" err="1"/>
              <a:t>as.data.frame</a:t>
            </a:r>
            <a:endParaRPr lang="en-US" sz="2600" dirty="0"/>
          </a:p>
          <a:p>
            <a:r>
              <a:rPr lang="en-US" sz="2600" b="1" dirty="0"/>
              <a:t>Sorting</a:t>
            </a:r>
          </a:p>
          <a:p>
            <a:pPr lvl="1"/>
            <a:r>
              <a:rPr lang="en-US" sz="2600" dirty="0"/>
              <a:t>H2o.arrange</a:t>
            </a:r>
          </a:p>
          <a:p>
            <a:r>
              <a:rPr lang="en-US" sz="2600" b="1" dirty="0"/>
              <a:t>Aggregate functions</a:t>
            </a:r>
          </a:p>
          <a:p>
            <a:pPr lvl="1"/>
            <a:r>
              <a:rPr lang="en-US" sz="2600" dirty="0"/>
              <a:t>H2o.group_by</a:t>
            </a:r>
          </a:p>
          <a:p>
            <a:r>
              <a:rPr lang="en-US" sz="2600" b="1" dirty="0"/>
              <a:t>Combing frames</a:t>
            </a:r>
          </a:p>
          <a:p>
            <a:pPr lvl="1"/>
            <a:r>
              <a:rPr lang="en-US" sz="2600" dirty="0" err="1"/>
              <a:t>cbind</a:t>
            </a:r>
            <a:endParaRPr lang="en-US" sz="2600" dirty="0"/>
          </a:p>
          <a:p>
            <a:pPr lvl="1"/>
            <a:r>
              <a:rPr lang="en-US" sz="2600" dirty="0" err="1"/>
              <a:t>rbind</a:t>
            </a:r>
            <a:endParaRPr lang="en-US" sz="2600" dirty="0"/>
          </a:p>
          <a:p>
            <a:pPr lvl="1"/>
            <a:r>
              <a:rPr lang="en-US" sz="2600" dirty="0"/>
              <a:t>h2o.merge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530" y="1885950"/>
            <a:ext cx="72009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Functions Useful for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  <a:p>
            <a:pPr lvl="1"/>
            <a:r>
              <a:rPr lang="en-US" dirty="0"/>
              <a:t>H2o.impute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Split</a:t>
            </a:r>
          </a:p>
          <a:p>
            <a:pPr lvl="1"/>
            <a:r>
              <a:rPr lang="en-US" dirty="0"/>
              <a:t>H2o.splitFrame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49" y="1912618"/>
            <a:ext cx="2124075" cy="1514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237" y="1893568"/>
            <a:ext cx="2028825" cy="1533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047" y="3257229"/>
            <a:ext cx="77057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357" y="5195246"/>
            <a:ext cx="70199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0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Functions Useful for Modeling - Interactions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240566"/>
            <a:ext cx="6137910" cy="1695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90" y="3240566"/>
            <a:ext cx="4712970" cy="1695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604333"/>
            <a:ext cx="8439150" cy="1485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20290" y="5052058"/>
            <a:ext cx="433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Pairwise = True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30615" y="5058849"/>
            <a:ext cx="433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Pairwise =False</a:t>
            </a:r>
          </a:p>
        </p:txBody>
      </p:sp>
    </p:spTree>
    <p:extLst>
      <p:ext uri="{BB962C8B-B14F-4D97-AF65-F5344CB8AC3E}">
        <p14:creationId xmlns:p14="http://schemas.microsoft.com/office/powerpoint/2010/main" val="58202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Functions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373" y="846753"/>
            <a:ext cx="4961732" cy="44916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4" y="1804987"/>
            <a:ext cx="5287741" cy="4225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076" y="5344606"/>
            <a:ext cx="64103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92468"/>
            <a:ext cx="9601200" cy="506551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21455"/>
            <a:ext cx="9601200" cy="4790660"/>
          </a:xfrm>
        </p:spPr>
        <p:txBody>
          <a:bodyPr>
            <a:normAutofit/>
          </a:bodyPr>
          <a:lstStyle/>
          <a:p>
            <a:r>
              <a:rPr lang="en-US" dirty="0"/>
              <a:t>What is H2o?</a:t>
            </a:r>
          </a:p>
          <a:p>
            <a:r>
              <a:rPr lang="en-US" dirty="0"/>
              <a:t>Architecture of H2o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Accessibility</a:t>
            </a:r>
          </a:p>
          <a:p>
            <a:r>
              <a:rPr lang="en-US" dirty="0"/>
              <a:t>Important H2o functions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Machine Learning using H2o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041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Derived Variables:</a:t>
            </a:r>
          </a:p>
          <a:p>
            <a:r>
              <a:rPr lang="en-US" dirty="0"/>
              <a:t>Average Purchase amount for each categorical variable</a:t>
            </a:r>
          </a:p>
          <a:p>
            <a:r>
              <a:rPr lang="en-US" dirty="0"/>
              <a:t>Frequency of occurrence of each categorical variable</a:t>
            </a:r>
          </a:p>
          <a:p>
            <a:r>
              <a:rPr lang="en-US" dirty="0"/>
              <a:t>Count of how many product categories an item belongs to</a:t>
            </a:r>
          </a:p>
          <a:p>
            <a:pPr marL="0" indent="0">
              <a:buNone/>
            </a:pPr>
            <a:r>
              <a:rPr lang="en-US" dirty="0"/>
              <a:t>Imputation:</a:t>
            </a:r>
          </a:p>
          <a:p>
            <a:r>
              <a:rPr lang="en-US" dirty="0"/>
              <a:t>Missing product category values were imputed with 9999</a:t>
            </a:r>
          </a:p>
          <a:p>
            <a:r>
              <a:rPr lang="en-US" dirty="0"/>
              <a:t>Columns to indicate if the values have been imputed</a:t>
            </a:r>
          </a:p>
          <a:p>
            <a:pPr marL="0" indent="0">
              <a:buNone/>
            </a:pPr>
            <a:r>
              <a:rPr lang="en-US" dirty="0"/>
              <a:t>Interaction variables</a:t>
            </a:r>
          </a:p>
          <a:p>
            <a:pPr marL="0" indent="0">
              <a:buNone/>
            </a:pPr>
            <a:r>
              <a:rPr lang="en-US" dirty="0"/>
              <a:t>Encoding categorical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2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21</a:t>
            </a:fld>
            <a:endParaRPr lang="en-US" sz="1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93012" y="2658794"/>
            <a:ext cx="5893191" cy="619296"/>
          </a:xfrm>
        </p:spPr>
        <p:txBody>
          <a:bodyPr/>
          <a:lstStyle/>
          <a:p>
            <a:r>
              <a:rPr lang="en-US" dirty="0"/>
              <a:t>Machine Learning using H2O</a:t>
            </a:r>
          </a:p>
        </p:txBody>
      </p:sp>
    </p:spTree>
    <p:extLst>
      <p:ext uri="{BB962C8B-B14F-4D97-AF65-F5344CB8AC3E}">
        <p14:creationId xmlns:p14="http://schemas.microsoft.com/office/powerpoint/2010/main" val="30137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072" y="503853"/>
            <a:ext cx="4001928" cy="26700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8114" y="1927149"/>
            <a:ext cx="7060809" cy="420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of the most popular ensemble learning methods</a:t>
            </a:r>
          </a:p>
          <a:p>
            <a:r>
              <a:rPr lang="en-US" dirty="0"/>
              <a:t>A group of ‘Weak Learners’ (decision trees) can combine to form a ‘Strong Learner’</a:t>
            </a:r>
          </a:p>
          <a:p>
            <a:r>
              <a:rPr lang="en-US" dirty="0"/>
              <a:t>Reduces the variance in the data by constructing many decision trees</a:t>
            </a:r>
          </a:p>
          <a:p>
            <a:r>
              <a:rPr lang="en-US" dirty="0"/>
              <a:t>Attains a great bias-variance tradeoff by reducing variance for lower bias models</a:t>
            </a:r>
          </a:p>
        </p:txBody>
      </p:sp>
    </p:spTree>
    <p:extLst>
      <p:ext uri="{BB962C8B-B14F-4D97-AF65-F5344CB8AC3E}">
        <p14:creationId xmlns:p14="http://schemas.microsoft.com/office/powerpoint/2010/main" val="215993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– Number of rows in the dataset</a:t>
            </a:r>
          </a:p>
          <a:p>
            <a:r>
              <a:rPr lang="en-US" dirty="0"/>
              <a:t>P –  Number of input parameters</a:t>
            </a:r>
          </a:p>
          <a:p>
            <a:r>
              <a:rPr lang="en-US" dirty="0"/>
              <a:t>m – Number of variables randomly selected by the algorithm to be used at every node of the decision trees</a:t>
            </a:r>
          </a:p>
          <a:p>
            <a:r>
              <a:rPr lang="en-US" dirty="0"/>
              <a:t>ntrees – Number of decision trees constructed</a:t>
            </a:r>
          </a:p>
          <a:p>
            <a:r>
              <a:rPr lang="en-US" dirty="0"/>
              <a:t>Depth of the decision tree is kept as large as possible and is not pruned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1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Bootstrap sample (sample with replacements) of size N, is chosen from the input training dataset.</a:t>
            </a:r>
          </a:p>
          <a:p>
            <a:r>
              <a:rPr lang="en-US" dirty="0"/>
              <a:t>A decision tree is constructed on this dataset</a:t>
            </a:r>
          </a:p>
          <a:p>
            <a:r>
              <a:rPr lang="en-US" dirty="0"/>
              <a:t>Only a subset of the variables are randomly chosen (m variables) for the decision at every node</a:t>
            </a:r>
          </a:p>
          <a:p>
            <a:r>
              <a:rPr lang="en-US" dirty="0"/>
              <a:t>Steps 1-3 are repeated a number of times (total number of trees)</a:t>
            </a:r>
          </a:p>
          <a:p>
            <a:r>
              <a:rPr lang="en-US" dirty="0"/>
              <a:t>Ensemble of all the trees is the final model</a:t>
            </a:r>
          </a:p>
          <a:p>
            <a:r>
              <a:rPr lang="en-US" dirty="0"/>
              <a:t>Tuning the value of parameter m can optimize the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3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- Implementation in H2O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955365"/>
          </a:xfrm>
        </p:spPr>
        <p:txBody>
          <a:bodyPr/>
          <a:lstStyle/>
          <a:p>
            <a:r>
              <a:rPr lang="en-US" dirty="0"/>
              <a:t>Training a simple random forest model with the following parameters</a:t>
            </a:r>
          </a:p>
          <a:p>
            <a:r>
              <a:rPr lang="en-US" dirty="0"/>
              <a:t>m = 5</a:t>
            </a:r>
          </a:p>
          <a:p>
            <a:r>
              <a:rPr lang="en-US" dirty="0"/>
              <a:t>ntrees = 1000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49" y="3485407"/>
            <a:ext cx="9368251" cy="127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– Model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Performance on the training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98" y="2504049"/>
            <a:ext cx="5824023" cy="675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98" y="3286372"/>
            <a:ext cx="5666790" cy="283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7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– Model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Performance on the test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24" y="2554931"/>
            <a:ext cx="6627317" cy="735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524" y="3625006"/>
            <a:ext cx="7320424" cy="176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 and Hyperparameter Tuning in H2O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 the hyperparameter ‘m’ (number of random variables selected at each node) for an optimal random forest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84" y="2743420"/>
            <a:ext cx="8286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0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 and Hyperparameter Tuning in H2O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858" y="1770185"/>
            <a:ext cx="9601200" cy="3809999"/>
          </a:xfrm>
        </p:spPr>
        <p:txBody>
          <a:bodyPr/>
          <a:lstStyle/>
          <a:p>
            <a:r>
              <a:rPr lang="en-US" dirty="0"/>
              <a:t>Listing of all the models developed by the grid search function, sorted in ascending order of RMSE, and selecting final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555607"/>
            <a:ext cx="5781675" cy="3486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63" y="2555607"/>
            <a:ext cx="5874537" cy="326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1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92468"/>
            <a:ext cx="9601200" cy="50655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H2o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21455"/>
            <a:ext cx="9601200" cy="4790660"/>
          </a:xfrm>
        </p:spPr>
        <p:txBody>
          <a:bodyPr>
            <a:normAutofit/>
          </a:bodyPr>
          <a:lstStyle/>
          <a:p>
            <a:r>
              <a:rPr lang="en-US" dirty="0"/>
              <a:t>Written in Java</a:t>
            </a:r>
          </a:p>
          <a:p>
            <a:r>
              <a:rPr lang="en-US" dirty="0"/>
              <a:t>Open source</a:t>
            </a:r>
          </a:p>
          <a:p>
            <a:r>
              <a:rPr lang="en-US"/>
              <a:t>In-memory computing</a:t>
            </a:r>
            <a:endParaRPr lang="en-US" dirty="0"/>
          </a:p>
          <a:p>
            <a:r>
              <a:rPr lang="en-US" dirty="0"/>
              <a:t>Distributed computing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Machine Learning and Predictive Analytics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3</a:t>
            </a:fld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117" y="992468"/>
            <a:ext cx="2625970" cy="26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1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Model (GBM)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learning Technique – sequential ensemble</a:t>
            </a:r>
          </a:p>
          <a:p>
            <a:r>
              <a:rPr lang="en-US" dirty="0"/>
              <a:t>Add new models that do well where previous models lack</a:t>
            </a:r>
          </a:p>
          <a:p>
            <a:r>
              <a:rPr lang="en-US" dirty="0"/>
              <a:t>Combine multiple weak learners into a single complex model</a:t>
            </a:r>
          </a:p>
          <a:p>
            <a:r>
              <a:rPr lang="en-US" dirty="0"/>
              <a:t>Aim to decrease Bias</a:t>
            </a:r>
          </a:p>
          <a:p>
            <a:r>
              <a:rPr lang="en-US" dirty="0"/>
              <a:t>Tree based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0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GBM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 learner is trained (Model 1)</a:t>
            </a:r>
          </a:p>
          <a:p>
            <a:r>
              <a:rPr lang="en-US" dirty="0"/>
              <a:t>Decision Tree with a single layer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152271" y="1876617"/>
            <a:ext cx="4359081" cy="362108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8201467" y="2040133"/>
            <a:ext cx="14066" cy="364321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43585" y="5661222"/>
            <a:ext cx="291881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Threshold at x=0.87</a:t>
            </a:r>
          </a:p>
        </p:txBody>
      </p:sp>
    </p:spTree>
    <p:extLst>
      <p:ext uri="{BB962C8B-B14F-4D97-AF65-F5344CB8AC3E}">
        <p14:creationId xmlns:p14="http://schemas.microsoft.com/office/powerpoint/2010/main" val="170602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and Predict Residuals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799368" y="1773115"/>
            <a:ext cx="4527745" cy="397998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4730" y="2413257"/>
            <a:ext cx="3023382" cy="2910715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3631206" y="3573194"/>
            <a:ext cx="1885069" cy="37982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74721" y="3203862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Residuals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0369" y="399918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to predict the</a:t>
            </a:r>
          </a:p>
          <a:p>
            <a:r>
              <a:rPr lang="en-US" dirty="0"/>
              <a:t>Residual(Model 2)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98349" y="5858193"/>
            <a:ext cx="291881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Threshold at x=0.5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057755" y="2011680"/>
            <a:ext cx="2" cy="388268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the Weak Learners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33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574" y="1882071"/>
            <a:ext cx="4458286" cy="38401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6780630" y="2030086"/>
            <a:ext cx="14066" cy="386095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94613" y="5802508"/>
            <a:ext cx="291881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Threshold at x=0.5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604174" y="1882071"/>
            <a:ext cx="0" cy="368873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57431" y="1522229"/>
            <a:ext cx="291881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Threshold at x=0.87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68893" y="3441535"/>
            <a:ext cx="33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3 =Model 1 + Model 2</a:t>
            </a:r>
          </a:p>
        </p:txBody>
      </p:sp>
    </p:spTree>
    <p:extLst>
      <p:ext uri="{BB962C8B-B14F-4D97-AF65-F5344CB8AC3E}">
        <p14:creationId xmlns:p14="http://schemas.microsoft.com/office/powerpoint/2010/main" val="19437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and Predict Residuals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34</a:t>
            </a:fld>
            <a:endParaRPr lang="en-US"/>
          </a:p>
        </p:txBody>
      </p:sp>
      <p:sp>
        <p:nvSpPr>
          <p:cNvPr id="7" name="Arrow: Right 6"/>
          <p:cNvSpPr/>
          <p:nvPr/>
        </p:nvSpPr>
        <p:spPr>
          <a:xfrm>
            <a:off x="3631206" y="3573194"/>
            <a:ext cx="1885069" cy="37982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74721" y="3203862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Residuals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0369" y="399918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to predict the</a:t>
            </a:r>
          </a:p>
          <a:p>
            <a:r>
              <a:rPr lang="en-US" dirty="0"/>
              <a:t>Residual(Model 4)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22541" y="5747782"/>
            <a:ext cx="291881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Threshold at x=0.8</a:t>
            </a:r>
          </a:p>
        </p:txBody>
      </p:sp>
      <p:pic>
        <p:nvPicPr>
          <p:cNvPr id="11" name="Content Placeholder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52" y="2395061"/>
            <a:ext cx="2993507" cy="2693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Content Placehold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469" y="1610320"/>
            <a:ext cx="4720883" cy="3983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/>
          <p:cNvCxnSpPr>
            <a:endCxn id="10" idx="0"/>
          </p:cNvCxnSpPr>
          <p:nvPr/>
        </p:nvCxnSpPr>
        <p:spPr>
          <a:xfrm flipH="1">
            <a:off x="7681947" y="1744104"/>
            <a:ext cx="2" cy="400367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9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Iterations in GBM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35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646238"/>
            <a:ext cx="9223717" cy="3981157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1295400" y="5838092"/>
            <a:ext cx="7665720" cy="22508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61120" y="5627395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complexity increasing</a:t>
            </a:r>
          </a:p>
          <a:p>
            <a:r>
              <a:rPr lang="en-US" dirty="0"/>
              <a:t>Bias Error decreasing</a:t>
            </a:r>
          </a:p>
        </p:txBody>
      </p:sp>
    </p:spTree>
    <p:extLst>
      <p:ext uri="{BB962C8B-B14F-4D97-AF65-F5344CB8AC3E}">
        <p14:creationId xmlns:p14="http://schemas.microsoft.com/office/powerpoint/2010/main" val="4283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GBM Implementation (H2O package)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689" y="2398677"/>
            <a:ext cx="9369911" cy="8354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22009" y="18244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GBM Model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689" y="3861672"/>
            <a:ext cx="9369911" cy="250524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63100" y="3475700"/>
            <a:ext cx="943350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50" dirty="0">
                <a:latin typeface="Courier New" panose="02070309020205020404" pitchFamily="49" charset="0"/>
                <a:ea typeface="Calibri" panose="020F0502020204030204" pitchFamily="34" charset="0"/>
              </a:rPr>
              <a:t>gbm.performance.1 = h2o.performance(model = gbm.model.1,newdata = valid)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176343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GBM with Cartesian Grid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46934"/>
            <a:ext cx="9601200" cy="391355"/>
          </a:xfrm>
        </p:spPr>
        <p:txBody>
          <a:bodyPr/>
          <a:lstStyle/>
          <a:p>
            <a:r>
              <a:rPr lang="en-US" dirty="0"/>
              <a:t>Train a bunch of models in one go by using the Cartesian grid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23" y="2138289"/>
            <a:ext cx="9032288" cy="2335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023" y="4862340"/>
            <a:ext cx="9032288" cy="1303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92345" y="449300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08474" y="4234375"/>
            <a:ext cx="2984695" cy="239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GBM with Random Grid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search for a fixed no. of models or a fixed time period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24" y="3753480"/>
            <a:ext cx="8298766" cy="2286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24" y="2475915"/>
            <a:ext cx="8298766" cy="102832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10818" y="3981157"/>
            <a:ext cx="2307102" cy="22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69323" y="5791200"/>
            <a:ext cx="3251982" cy="227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 and Hyperparameter Tuning in H2O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 the hyperparameter ‘m’ (number of random variables selected at each node) for an optimal random forest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84" y="2743420"/>
            <a:ext cx="8286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3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92468"/>
            <a:ext cx="9601200" cy="506551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of H2o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63657"/>
            <a:ext cx="9601200" cy="34132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Distributed Key/Value store </a:t>
            </a:r>
            <a:r>
              <a:rPr lang="en-US" dirty="0"/>
              <a:t>is used to access and reference data, models and objects across all nodes and machines.</a:t>
            </a:r>
          </a:p>
          <a:p>
            <a:r>
              <a:rPr lang="en-US" dirty="0"/>
              <a:t>The architecture is built upon H2O’s </a:t>
            </a:r>
            <a:r>
              <a:rPr lang="en-US" dirty="0">
                <a:solidFill>
                  <a:srgbClr val="0070C0"/>
                </a:solidFill>
              </a:rPr>
              <a:t>distributed Map/Reduce framework</a:t>
            </a:r>
            <a:r>
              <a:rPr lang="en-US" dirty="0"/>
              <a:t>.</a:t>
            </a:r>
          </a:p>
          <a:p>
            <a:r>
              <a:rPr lang="en-US" dirty="0"/>
              <a:t>Utilizes the </a:t>
            </a:r>
            <a:r>
              <a:rPr lang="en-US" dirty="0">
                <a:solidFill>
                  <a:srgbClr val="0070C0"/>
                </a:solidFill>
              </a:rPr>
              <a:t>Java Fork/Join framework </a:t>
            </a:r>
            <a:r>
              <a:rPr lang="en-US" dirty="0"/>
              <a:t>for multi-threading.</a:t>
            </a:r>
          </a:p>
          <a:p>
            <a:r>
              <a:rPr lang="en-US" dirty="0"/>
              <a:t>Supports </a:t>
            </a:r>
            <a:r>
              <a:rPr lang="en-US" dirty="0">
                <a:solidFill>
                  <a:srgbClr val="0070C0"/>
                </a:solidFill>
              </a:rPr>
              <a:t>REST API</a:t>
            </a:r>
            <a:r>
              <a:rPr lang="en-US" dirty="0"/>
              <a:t> - allows access to external program (or script) via JSON over HTTP.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396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 and Hyperparameter Tuning in H2O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858" y="1770185"/>
            <a:ext cx="9601200" cy="3809999"/>
          </a:xfrm>
        </p:spPr>
        <p:txBody>
          <a:bodyPr/>
          <a:lstStyle/>
          <a:p>
            <a:r>
              <a:rPr lang="en-US" dirty="0"/>
              <a:t>Listing of all the models developed by the grid search function, sorted in ascending order of RMSE, and selecting final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555607"/>
            <a:ext cx="5781675" cy="3486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63" y="2555607"/>
            <a:ext cx="5874537" cy="326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129" y="323556"/>
            <a:ext cx="9601200" cy="562709"/>
          </a:xfrm>
        </p:spPr>
        <p:txBody>
          <a:bodyPr/>
          <a:lstStyle/>
          <a:p>
            <a:r>
              <a:rPr lang="en-US" dirty="0"/>
              <a:t>General Linear Model (GLM)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554544" y="1237958"/>
            <a:ext cx="8029649" cy="51629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65739" y="3318852"/>
            <a:ext cx="2080846" cy="10011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Columns in training dataset:</a:t>
            </a:r>
          </a:p>
        </p:txBody>
      </p:sp>
    </p:spTree>
    <p:extLst>
      <p:ext uri="{BB962C8B-B14F-4D97-AF65-F5344CB8AC3E}">
        <p14:creationId xmlns:p14="http://schemas.microsoft.com/office/powerpoint/2010/main" val="60055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20013"/>
            <a:ext cx="9601200" cy="562709"/>
          </a:xfrm>
        </p:spPr>
        <p:txBody>
          <a:bodyPr/>
          <a:lstStyle/>
          <a:p>
            <a:r>
              <a:rPr lang="en-US" dirty="0"/>
              <a:t>General Linear Model (GLM)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87" y="1981201"/>
            <a:ext cx="8313626" cy="583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347" y="2564351"/>
            <a:ext cx="7991466" cy="289369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95400" y="1558922"/>
            <a:ext cx="9601200" cy="10139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Model: Input Variables</a:t>
            </a:r>
          </a:p>
        </p:txBody>
      </p:sp>
    </p:spTree>
    <p:extLst>
      <p:ext uri="{BB962C8B-B14F-4D97-AF65-F5344CB8AC3E}">
        <p14:creationId xmlns:p14="http://schemas.microsoft.com/office/powerpoint/2010/main" val="190124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20013"/>
            <a:ext cx="9601200" cy="562709"/>
          </a:xfrm>
        </p:spPr>
        <p:txBody>
          <a:bodyPr/>
          <a:lstStyle/>
          <a:p>
            <a:r>
              <a:rPr lang="en-US" dirty="0"/>
              <a:t>General Linear Model (GLM)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5648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95400" y="1558922"/>
            <a:ext cx="9601200" cy="10139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Model: Fitting Model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667496" y="2451078"/>
            <a:ext cx="8243667" cy="8126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700320" y="3886200"/>
            <a:ext cx="8178018" cy="7702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18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20013"/>
            <a:ext cx="9601200" cy="562709"/>
          </a:xfrm>
        </p:spPr>
        <p:txBody>
          <a:bodyPr/>
          <a:lstStyle/>
          <a:p>
            <a:r>
              <a:rPr lang="en-US" dirty="0"/>
              <a:t>General Linear Model (GLM)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47800" y="2133601"/>
            <a:ext cx="9601200" cy="3809999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Model Performance</a:t>
            </a:r>
          </a:p>
          <a:p>
            <a:pPr marL="0" indent="0">
              <a:buNone/>
            </a:pPr>
            <a:r>
              <a:rPr lang="en-US" b="1" dirty="0"/>
              <a:t>Time taken to execute: 2.41 seconds</a:t>
            </a:r>
          </a:p>
          <a:p>
            <a:pPr marL="0" indent="0">
              <a:buNone/>
            </a:pPr>
            <a:r>
              <a:rPr lang="en-US" b="1" dirty="0"/>
              <a:t>Statistics: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424435" y="3139806"/>
            <a:ext cx="3411269" cy="2651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21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7297943" cy="3809999"/>
          </a:xfrm>
        </p:spPr>
        <p:txBody>
          <a:bodyPr/>
          <a:lstStyle/>
          <a:p>
            <a:r>
              <a:rPr lang="en-US" dirty="0"/>
              <a:t>Deep learning refers to artificial neural networks that are composed of many layers. </a:t>
            </a:r>
          </a:p>
          <a:p>
            <a:r>
              <a:rPr lang="en-US" dirty="0"/>
              <a:t>Scalable : Performance just keeps getting better as you feed more data</a:t>
            </a:r>
          </a:p>
          <a:p>
            <a:r>
              <a:rPr lang="en-US" dirty="0"/>
              <a:t>Feature Learning: Ability to perform automatics feature extraction from raw data</a:t>
            </a:r>
          </a:p>
          <a:p>
            <a:r>
              <a:rPr lang="en-US" dirty="0"/>
              <a:t>Applications: speech recognition , Image recognition, Natural language processing.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868" y="222089"/>
            <a:ext cx="2180886" cy="1988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343" y="2345054"/>
            <a:ext cx="3598657" cy="25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1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46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6187" y="2008495"/>
            <a:ext cx="4078690" cy="31718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99606" y="1912961"/>
            <a:ext cx="7297943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Input Layer : Raw features are feed to input layers</a:t>
            </a:r>
          </a:p>
          <a:p>
            <a:endParaRPr lang="en-US" dirty="0"/>
          </a:p>
          <a:p>
            <a:r>
              <a:rPr lang="en-US" dirty="0"/>
              <a:t>Hidden Layer: Actual processing is done in these layers which try to identify the patterns among the features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 Layer: Output layers collect information and outputs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1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295399" y="2915480"/>
          <a:ext cx="8926774" cy="3103185"/>
        </p:xfrm>
        <a:graphic>
          <a:graphicData uri="http://schemas.openxmlformats.org/drawingml/2006/table">
            <a:tbl>
              <a:tblPr firstRow="1" firstCol="1" bandRow="1"/>
              <a:tblGrid>
                <a:gridCol w="446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X,Y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Column name of dependent and independent variables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2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training_frame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source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validation_frame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Unique dataset with same shape as training dataset, used in model validation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Activation function to be used in neuron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["Tanh", "Rectifier", "Maxout"]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1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nfolds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folds of cross validation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Hidden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and Size of hidden layer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Ex: (20,20,20) ; three layers with each layer 20 nodes.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Epochs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passes over the training dataset. Can be tuned for better performance.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L1,L2 Regularization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Regularization that can be used to reduce the complexity of model and avoid overfitting.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399" y="1646238"/>
            <a:ext cx="8284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h2o.deeplearning(x, y, training_frame,</a:t>
            </a:r>
          </a:p>
          <a:p>
            <a:r>
              <a:rPr lang="en-US" dirty="0"/>
              <a:t>                            validation_frame, nfolds,</a:t>
            </a:r>
          </a:p>
          <a:p>
            <a:r>
              <a:rPr lang="en-US" dirty="0"/>
              <a:t>		activation, hidden, stopping_rounds , L1 Regularization,</a:t>
            </a:r>
          </a:p>
          <a:p>
            <a:r>
              <a:rPr lang="en-US" dirty="0"/>
              <a:t>                              L2 Regularization, Classification Stop, Regression Stop)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Performance with change in epochs value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Tuning of hyper parameters can be done using “h2o.grid”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48</a:t>
            </a:fld>
            <a:endParaRPr lang="en-US"/>
          </a:p>
        </p:txBody>
      </p:sp>
      <p:pic>
        <p:nvPicPr>
          <p:cNvPr id="6" name="Content Placeholder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34" y="2607858"/>
            <a:ext cx="4286535" cy="33562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29805" y="3050874"/>
            <a:ext cx="5254388" cy="2740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b="1" dirty="0">
                <a:solidFill>
                  <a:srgbClr val="2D2E2D"/>
                </a:solidFill>
              </a:rPr>
              <a:t>hyper_params</a:t>
            </a:r>
            <a:r>
              <a:rPr lang="en-US" sz="1600" dirty="0">
                <a:solidFill>
                  <a:srgbClr val="2D2E2D"/>
                </a:solidFill>
              </a:rPr>
              <a:t> &lt;- list(hidden=list(c(32,32,32),</a:t>
            </a:r>
          </a:p>
          <a:p>
            <a:pPr lvl="0"/>
            <a:r>
              <a:rPr lang="en-US" sz="1600" dirty="0">
                <a:solidFill>
                  <a:srgbClr val="2D2E2D"/>
                </a:solidFill>
              </a:rPr>
              <a:t>                          c(64,64,64)),</a:t>
            </a:r>
          </a:p>
          <a:p>
            <a:pPr lvl="0"/>
            <a:r>
              <a:rPr lang="en-US" sz="1600" dirty="0">
                <a:solidFill>
                  <a:srgbClr val="2D2E2D"/>
                </a:solidFill>
              </a:rPr>
              <a:t>                           input_dropout_ratio=c(0,0.05),</a:t>
            </a:r>
          </a:p>
          <a:p>
            <a:pPr lvl="0"/>
            <a:r>
              <a:rPr lang="en-US" sz="1600" dirty="0">
                <a:solidFill>
                  <a:srgbClr val="2D2E2D"/>
                </a:solidFill>
              </a:rPr>
              <a:t>                           rate=c(0.01,0.02) )</a:t>
            </a:r>
          </a:p>
          <a:p>
            <a:pPr lvl="0"/>
            <a:endParaRPr lang="en-US" sz="1600" dirty="0">
              <a:solidFill>
                <a:srgbClr val="2D2E2D"/>
              </a:solidFill>
            </a:endParaRPr>
          </a:p>
          <a:p>
            <a:pPr lvl="0"/>
            <a:r>
              <a:rPr lang="en-US" sz="1600" b="1" dirty="0">
                <a:solidFill>
                  <a:srgbClr val="2D2E2D"/>
                </a:solidFill>
              </a:rPr>
              <a:t>search_criteria</a:t>
            </a:r>
            <a:r>
              <a:rPr lang="en-US" sz="1600" dirty="0">
                <a:solidFill>
                  <a:srgbClr val="2D2E2D"/>
                </a:solidFill>
              </a:rPr>
              <a:t> &lt;- list(strategy = "RandomDiscrete“)</a:t>
            </a:r>
          </a:p>
          <a:p>
            <a:pPr lvl="0"/>
            <a:endParaRPr lang="en-US" sz="1600" dirty="0">
              <a:solidFill>
                <a:srgbClr val="2D2E2D"/>
              </a:solidFill>
            </a:endParaRPr>
          </a:p>
          <a:p>
            <a:pPr lvl="0"/>
            <a:r>
              <a:rPr lang="en-US" sz="1600" b="1" dirty="0">
                <a:solidFill>
                  <a:srgbClr val="2D2E2D"/>
                </a:solidFill>
              </a:rPr>
              <a:t>h2o.grid</a:t>
            </a:r>
            <a:r>
              <a:rPr lang="en-US" sz="1600" dirty="0">
                <a:solidFill>
                  <a:srgbClr val="2D2E2D"/>
                </a:solidFill>
              </a:rPr>
              <a:t>(hyper_params = hyper_params,</a:t>
            </a:r>
          </a:p>
          <a:p>
            <a:pPr lvl="0"/>
            <a:r>
              <a:rPr lang="en-US" sz="1600" dirty="0">
                <a:solidFill>
                  <a:srgbClr val="2D2E2D"/>
                </a:solidFill>
              </a:rPr>
              <a:t>                 search_criteria = search_criteria )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0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Leaderboard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2" b="29025"/>
          <a:stretch/>
        </p:blipFill>
        <p:spPr>
          <a:xfrm>
            <a:off x="3137096" y="1740434"/>
            <a:ext cx="4772098" cy="445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92468"/>
            <a:ext cx="9601200" cy="506551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of H2o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5</a:t>
            </a:fld>
            <a:endParaRPr lang="en-US" sz="1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32930057"/>
              </p:ext>
            </p:extLst>
          </p:nvPr>
        </p:nvGraphicFramePr>
        <p:xfrm>
          <a:off x="1295400" y="2743197"/>
          <a:ext cx="7736059" cy="1697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9211547" y="3008573"/>
            <a:ext cx="1575581" cy="116663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columnar, compressed</a:t>
            </a:r>
          </a:p>
        </p:txBody>
      </p:sp>
    </p:spTree>
    <p:extLst>
      <p:ext uri="{BB962C8B-B14F-4D97-AF65-F5344CB8AC3E}">
        <p14:creationId xmlns:p14="http://schemas.microsoft.com/office/powerpoint/2010/main" val="17559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3" y="238481"/>
            <a:ext cx="11284048" cy="644803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pPr/>
              <a:t>50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92468"/>
            <a:ext cx="9601200" cy="506551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 of H2o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81893"/>
            <a:ext cx="9601200" cy="4207785"/>
          </a:xfrm>
        </p:spPr>
        <p:txBody>
          <a:bodyPr>
            <a:normAutofit/>
          </a:bodyPr>
          <a:lstStyle/>
          <a:p>
            <a:r>
              <a:rPr lang="en-US" dirty="0"/>
              <a:t>Speed</a:t>
            </a:r>
          </a:p>
          <a:p>
            <a:r>
              <a:rPr lang="en-US" dirty="0"/>
              <a:t>Quality</a:t>
            </a:r>
          </a:p>
          <a:p>
            <a:r>
              <a:rPr lang="en-US" dirty="0"/>
              <a:t>Ease-of-use</a:t>
            </a:r>
          </a:p>
          <a:p>
            <a:r>
              <a:rPr lang="en-US" dirty="0"/>
              <a:t>Model-deployment </a:t>
            </a:r>
          </a:p>
          <a:p>
            <a:pPr lvl="1"/>
            <a:r>
              <a:rPr lang="en-US" dirty="0"/>
              <a:t>Algorithms like </a:t>
            </a:r>
            <a:r>
              <a:rPr lang="en-US" dirty="0">
                <a:solidFill>
                  <a:srgbClr val="0070C0"/>
                </a:solidFill>
              </a:rPr>
              <a:t>Deep Learning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Tree Ensembles</a:t>
            </a:r>
            <a:r>
              <a:rPr lang="en-US" dirty="0"/>
              <a:t>, and </a:t>
            </a:r>
            <a:r>
              <a:rPr lang="en-US" dirty="0">
                <a:solidFill>
                  <a:srgbClr val="0070C0"/>
                </a:solidFill>
              </a:rPr>
              <a:t>GLRM</a:t>
            </a:r>
          </a:p>
          <a:p>
            <a:r>
              <a:rPr lang="en-US" dirty="0"/>
              <a:t>Powerful API for big data analytics.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2844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92468"/>
            <a:ext cx="9601200" cy="506551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Accessibility of H2o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81893"/>
            <a:ext cx="9601200" cy="4207785"/>
          </a:xfrm>
        </p:spPr>
        <p:txBody>
          <a:bodyPr numCol="3">
            <a:normAutofit/>
          </a:bodyPr>
          <a:lstStyle/>
          <a:p>
            <a:r>
              <a:rPr lang="en-US" dirty="0"/>
              <a:t>Supported file formats:</a:t>
            </a:r>
          </a:p>
          <a:p>
            <a:pPr lvl="1"/>
            <a:r>
              <a:rPr lang="en-US" dirty="0"/>
              <a:t>CSV	</a:t>
            </a:r>
          </a:p>
          <a:p>
            <a:pPr lvl="1"/>
            <a:r>
              <a:rPr lang="en-US" dirty="0"/>
              <a:t>ARFF</a:t>
            </a:r>
          </a:p>
          <a:p>
            <a:pPr lvl="1"/>
            <a:r>
              <a:rPr lang="en-US" dirty="0"/>
              <a:t>Avro</a:t>
            </a:r>
          </a:p>
          <a:p>
            <a:endParaRPr lang="en-US" dirty="0"/>
          </a:p>
          <a:p>
            <a:r>
              <a:rPr lang="en-US" dirty="0"/>
              <a:t>Language support: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ORC</a:t>
            </a:r>
          </a:p>
          <a:p>
            <a:pPr lvl="1"/>
            <a:r>
              <a:rPr lang="en-US" dirty="0"/>
              <a:t>XLS</a:t>
            </a:r>
          </a:p>
          <a:p>
            <a:pPr lvl="1"/>
            <a:r>
              <a:rPr lang="en-US" dirty="0"/>
              <a:t>Parquet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Scala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SVMLite</a:t>
            </a:r>
            <a:endParaRPr lang="en-US" dirty="0"/>
          </a:p>
          <a:p>
            <a:pPr lvl="1"/>
            <a:r>
              <a:rPr lang="en-US" dirty="0"/>
              <a:t>XLSX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Python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442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92468"/>
            <a:ext cx="9601200" cy="506551"/>
          </a:xfrm>
        </p:spPr>
        <p:txBody>
          <a:bodyPr>
            <a:normAutofit fontScale="90000"/>
          </a:bodyPr>
          <a:lstStyle/>
          <a:p>
            <a:r>
              <a:rPr lang="en-US" dirty="0"/>
              <a:t>Some H2o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90456"/>
            <a:ext cx="9601200" cy="4207785"/>
          </a:xfrm>
        </p:spPr>
        <p:txBody>
          <a:bodyPr numCol="2">
            <a:normAutofit lnSpcReduction="10000"/>
          </a:bodyPr>
          <a:lstStyle/>
          <a:p>
            <a:r>
              <a:rPr lang="en-US" dirty="0"/>
              <a:t>h2o.init()</a:t>
            </a:r>
          </a:p>
          <a:p>
            <a:r>
              <a:rPr lang="en-US" dirty="0"/>
              <a:t>h2o.importFile()</a:t>
            </a:r>
          </a:p>
          <a:p>
            <a:r>
              <a:rPr lang="en-US" dirty="0"/>
              <a:t>h2o.asFactor</a:t>
            </a:r>
          </a:p>
          <a:p>
            <a:pPr marL="0" indent="0">
              <a:buNone/>
            </a:pPr>
            <a:r>
              <a:rPr lang="en-US" b="1" dirty="0"/>
              <a:t>Data Manipulation</a:t>
            </a:r>
          </a:p>
          <a:p>
            <a:r>
              <a:rPr lang="en-US" dirty="0"/>
              <a:t>h2o.group_by()</a:t>
            </a:r>
          </a:p>
          <a:p>
            <a:r>
              <a:rPr lang="en-US" dirty="0"/>
              <a:t>h2o.merge()</a:t>
            </a:r>
          </a:p>
          <a:p>
            <a:r>
              <a:rPr lang="en-US" dirty="0"/>
              <a:t>h2o.interaction()</a:t>
            </a:r>
          </a:p>
          <a:p>
            <a:r>
              <a:rPr lang="en-US" dirty="0"/>
              <a:t>h2o.rm()</a:t>
            </a:r>
          </a:p>
          <a:p>
            <a:r>
              <a:rPr lang="en-US" dirty="0"/>
              <a:t>h2o.cbind()</a:t>
            </a:r>
          </a:p>
          <a:p>
            <a:r>
              <a:rPr lang="en-US" dirty="0"/>
              <a:t>as.h2o()</a:t>
            </a:r>
          </a:p>
          <a:p>
            <a:r>
              <a:rPr lang="en-US" dirty="0"/>
              <a:t>h2o.glm()</a:t>
            </a:r>
          </a:p>
          <a:p>
            <a:pPr marL="0" indent="0">
              <a:buNone/>
            </a:pPr>
            <a:r>
              <a:rPr lang="en-US" b="1" dirty="0"/>
              <a:t>Machine Learning</a:t>
            </a:r>
          </a:p>
          <a:p>
            <a:r>
              <a:rPr lang="en-US" dirty="0"/>
              <a:t>h2o.gbm()</a:t>
            </a:r>
          </a:p>
          <a:p>
            <a:r>
              <a:rPr lang="en-US" dirty="0"/>
              <a:t>h2o.glm()</a:t>
            </a:r>
          </a:p>
          <a:p>
            <a:r>
              <a:rPr lang="en-US" dirty="0"/>
              <a:t>h2o.randomForest()</a:t>
            </a:r>
          </a:p>
          <a:p>
            <a:r>
              <a:rPr lang="en-US" dirty="0"/>
              <a:t>h2o.deeplearning()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3966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92468"/>
            <a:ext cx="9601200" cy="506551"/>
          </a:xfrm>
        </p:spPr>
        <p:txBody>
          <a:bodyPr>
            <a:normAutofit fontScale="90000"/>
          </a:bodyPr>
          <a:lstStyle/>
          <a:p>
            <a:r>
              <a:rPr lang="en-US" dirty="0"/>
              <a:t>H2o initialize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90456"/>
            <a:ext cx="9601200" cy="4207785"/>
          </a:xfrm>
        </p:spPr>
        <p:txBody>
          <a:bodyPr numCol="1">
            <a:normAutofit lnSpcReduction="10000"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local_H2O &lt;- h2o.init( </a:t>
            </a:r>
            <a:r>
              <a:rPr lang="en-US" dirty="0" err="1">
                <a:solidFill>
                  <a:srgbClr val="0070C0"/>
                </a:solidFill>
              </a:rPr>
              <a:t>ip</a:t>
            </a:r>
            <a:r>
              <a:rPr lang="en-US" dirty="0">
                <a:solidFill>
                  <a:srgbClr val="0070C0"/>
                </a:solidFill>
              </a:rPr>
              <a:t> = "localhost", port = 54321, </a:t>
            </a:r>
            <a:r>
              <a:rPr lang="en-US" dirty="0" err="1">
                <a:solidFill>
                  <a:srgbClr val="0070C0"/>
                </a:solidFill>
              </a:rPr>
              <a:t>nthreads</a:t>
            </a:r>
            <a:r>
              <a:rPr lang="en-US" dirty="0">
                <a:solidFill>
                  <a:srgbClr val="0070C0"/>
                </a:solidFill>
              </a:rPr>
              <a:t> = -1, </a:t>
            </a:r>
            <a:r>
              <a:rPr lang="en-US" dirty="0" err="1">
                <a:solidFill>
                  <a:srgbClr val="0070C0"/>
                </a:solidFill>
              </a:rPr>
              <a:t>max_mem_size</a:t>
            </a:r>
            <a:r>
              <a:rPr lang="en-US" dirty="0">
                <a:solidFill>
                  <a:srgbClr val="0070C0"/>
                </a:solidFill>
              </a:rPr>
              <a:t> = NULL, </a:t>
            </a:r>
            <a:r>
              <a:rPr lang="en-US" dirty="0" err="1">
                <a:solidFill>
                  <a:srgbClr val="0070C0"/>
                </a:solidFill>
              </a:rPr>
              <a:t>min_mem_size</a:t>
            </a:r>
            <a:r>
              <a:rPr lang="en-US" dirty="0">
                <a:solidFill>
                  <a:srgbClr val="0070C0"/>
                </a:solidFill>
              </a:rPr>
              <a:t> = NULL)</a:t>
            </a:r>
          </a:p>
          <a:p>
            <a:endParaRPr lang="en-US" dirty="0"/>
          </a:p>
          <a:p>
            <a:r>
              <a:rPr lang="en-US" dirty="0"/>
              <a:t>This instructs H2o to start and connect with the h2o instance:</a:t>
            </a:r>
          </a:p>
          <a:p>
            <a:pPr lvl="1"/>
            <a:r>
              <a:rPr lang="en-US" dirty="0" err="1"/>
              <a:t>ip</a:t>
            </a:r>
            <a:r>
              <a:rPr lang="en-US" dirty="0"/>
              <a:t> = IP address of the server where h2o is running</a:t>
            </a:r>
          </a:p>
          <a:p>
            <a:pPr lvl="1"/>
            <a:r>
              <a:rPr lang="en-US" dirty="0"/>
              <a:t>port = Port number of h2o server</a:t>
            </a:r>
          </a:p>
          <a:p>
            <a:pPr lvl="1"/>
            <a:r>
              <a:rPr lang="en-US" dirty="0" err="1"/>
              <a:t>max_mem_size</a:t>
            </a:r>
            <a:r>
              <a:rPr lang="en-US" dirty="0"/>
              <a:t> = maximum size (bytes) of memory allocation pool to h2o</a:t>
            </a:r>
          </a:p>
          <a:p>
            <a:pPr lvl="1"/>
            <a:r>
              <a:rPr lang="en-US" dirty="0" err="1"/>
              <a:t>min_mem_size</a:t>
            </a:r>
            <a:r>
              <a:rPr lang="en-US" dirty="0"/>
              <a:t> = minimum size (bytes) of memory allocation pool to h2o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9</a:t>
            </a:fld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8644597" y="728633"/>
            <a:ext cx="1619785" cy="106182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nthreads</a:t>
            </a:r>
            <a:r>
              <a:rPr lang="en-US" b="1" dirty="0"/>
              <a:t> = -1 Utilize all the CPU cores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053754" y="1773037"/>
            <a:ext cx="590843" cy="61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95400" y="2450540"/>
            <a:ext cx="9601200" cy="108045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2010</Words>
  <Application>Microsoft Office PowerPoint</Application>
  <PresentationFormat>Widescreen</PresentationFormat>
  <Paragraphs>385</Paragraphs>
  <Slides>50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Courier New</vt:lpstr>
      <vt:lpstr>Times New Roman</vt:lpstr>
      <vt:lpstr>Diamond Grid 16x9</vt:lpstr>
      <vt:lpstr>Data Analytics using R</vt:lpstr>
      <vt:lpstr>Agenda</vt:lpstr>
      <vt:lpstr>What is H2o</vt:lpstr>
      <vt:lpstr>Architecture of H2o</vt:lpstr>
      <vt:lpstr>Architecture of H2o</vt:lpstr>
      <vt:lpstr>Advantages of H2o</vt:lpstr>
      <vt:lpstr>Accessibility of H2o</vt:lpstr>
      <vt:lpstr>Some H2o Functions</vt:lpstr>
      <vt:lpstr>H2o initialize</vt:lpstr>
      <vt:lpstr>H2O Execution</vt:lpstr>
      <vt:lpstr>Data Preparation</vt:lpstr>
      <vt:lpstr>The Problem</vt:lpstr>
      <vt:lpstr>Data Preparation – Reading Data</vt:lpstr>
      <vt:lpstr>Black Friday Dataset</vt:lpstr>
      <vt:lpstr>Corrected Data Import</vt:lpstr>
      <vt:lpstr>Data Manipulation Functions</vt:lpstr>
      <vt:lpstr>Data Preparation Functions Useful for Modeling</vt:lpstr>
      <vt:lpstr>Data Preparation Functions Useful for Modeling - Interactions</vt:lpstr>
      <vt:lpstr>Other Useful Functions </vt:lpstr>
      <vt:lpstr>Final Data Set</vt:lpstr>
      <vt:lpstr>Machine Learning using H2O</vt:lpstr>
      <vt:lpstr>Random Forests</vt:lpstr>
      <vt:lpstr>Algorithm Implementation</vt:lpstr>
      <vt:lpstr>Algorithm Implementation</vt:lpstr>
      <vt:lpstr>Random Forest - Implementation in H2O</vt:lpstr>
      <vt:lpstr>Random Forest – Model Performance metrics</vt:lpstr>
      <vt:lpstr>Random Forest – Model Performance metrics</vt:lpstr>
      <vt:lpstr>Grid Search and Hyperparameter Tuning in H2O</vt:lpstr>
      <vt:lpstr>Grid Search and Hyperparameter Tuning in H2O</vt:lpstr>
      <vt:lpstr>Gradient Boosting Model (GBM)</vt:lpstr>
      <vt:lpstr>How GBM Works?</vt:lpstr>
      <vt:lpstr>Compute and Predict Residuals</vt:lpstr>
      <vt:lpstr>Combine the Weak Learners </vt:lpstr>
      <vt:lpstr>Compute and Predict Residuals</vt:lpstr>
      <vt:lpstr>Iterations in GBM</vt:lpstr>
      <vt:lpstr>GBM Implementation (H2O package)</vt:lpstr>
      <vt:lpstr>GBM with Cartesian Grid Search</vt:lpstr>
      <vt:lpstr>GBM with Random Grid Search</vt:lpstr>
      <vt:lpstr>Grid Search and Hyperparameter Tuning in H2O</vt:lpstr>
      <vt:lpstr>Grid Search and Hyperparameter Tuning in H2O</vt:lpstr>
      <vt:lpstr>General Linear Model (GLM)</vt:lpstr>
      <vt:lpstr>General Linear Model (GLM)</vt:lpstr>
      <vt:lpstr>General Linear Model (GLM)</vt:lpstr>
      <vt:lpstr>General Linear Model (GLM)</vt:lpstr>
      <vt:lpstr>DeepLearning</vt:lpstr>
      <vt:lpstr>Architecture</vt:lpstr>
      <vt:lpstr>Model</vt:lpstr>
      <vt:lpstr>Model</vt:lpstr>
      <vt:lpstr>Competition Leaderboard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2016-06-02T06:50:51Z</dcterms:created>
  <dcterms:modified xsi:type="dcterms:W3CDTF">2016-11-28T04:56:09Z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