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we had preprocessed before classification, we would have lost punctuations 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dictionary was used before, stemmed words  cannot be stored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Initially page  count are accessed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indeed.co.in/cmp/Samsung/reviews?fcountry=ALL&amp;start=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110152"/>
            <a:ext cx="8222100" cy="1503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Aspect Based Job Review Analysis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078675" y="2715925"/>
            <a:ext cx="3741600" cy="118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Submitted By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Mohammed Huvais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Pranav A Shenoy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Vysakh V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399300" y="2715925"/>
            <a:ext cx="3741600" cy="118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Guided By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Prof. Ansamma John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Prof. H A RahulNath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/>
              <a:t>Dataset Preparation(1/5)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900800"/>
            <a:ext cx="8520600" cy="266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There are 7 directories(6 aspect + 1 general)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Each aspect contains five files :neg, sli_neg, neutral, sli_pos, pos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Filename indicates polarity of sentences within it.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Dataset should contain only valid words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There should not be any stopwords</a:t>
            </a:r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399700" y="1155400"/>
            <a:ext cx="84327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>
                <a:solidFill>
                  <a:schemeClr val="dk2"/>
                </a:solidFill>
              </a:rPr>
              <a:t>Required Format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 u="sng"/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Dataset Preparation(2/5)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The  steps are: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Preprocessing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Aspect Sentence Classifier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Lexical Model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NaiveBayes Classifier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Analysing polarity of each sentence using Textblob() and storing it in corresponding file.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 Preparation(3/5)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734475"/>
            <a:ext cx="8520600" cy="283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reviews are split into sentences based on words like ‘and’, ‘but’ and punctuation like ‘.’ .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Each sentence is split into words using regular expression ([a-zA-Z]+) 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Stopwords are removed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Words are passed to enchant dictionary which removes all non-english words.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words are stemmed</a:t>
            </a:r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377075" y="10178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rgbClr val="000000"/>
                </a:solidFill>
              </a:rPr>
              <a:t>Preprocessing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 Preprocessing(4/5)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744250"/>
            <a:ext cx="8520600" cy="282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Each word in the pool of words corresponding to each aspects is compared with all words of sentence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 If any word is present, the sentence belongs to the corresponding aspect.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If the word count for each sentence is greater than 1, the words are joined to form sentence which is preprocessed.</a:t>
            </a:r>
            <a:br>
              <a:rPr lang="en"/>
            </a:br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>
            <a:off x="311700" y="961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rgbClr val="000000"/>
                </a:solidFill>
              </a:rPr>
              <a:t>Aspect Sentence Classifier-Lexical Approach</a:t>
            </a: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Dataset Preprocessing(5/5)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744250"/>
            <a:ext cx="8520600" cy="282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Features are unigram.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1,91,378 reviews are preprocessed and trained.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trained model is saved in a file using pickle module in python.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test set =10,000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Accuracy = 67.85%</a:t>
            </a:r>
          </a:p>
        </p:txBody>
      </p:sp>
      <p:sp>
        <p:nvSpPr>
          <p:cNvPr id="201" name="Shape 201"/>
          <p:cNvSpPr txBox="1"/>
          <p:nvPr>
            <p:ph type="title"/>
          </p:nvPr>
        </p:nvSpPr>
        <p:spPr>
          <a:xfrm>
            <a:off x="311700" y="961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rgbClr val="000000"/>
                </a:solidFill>
              </a:rPr>
              <a:t>Aspect Sentence Classifier-NaiveBayes Approach</a:t>
            </a: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Sentiment Analysis(1/3)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947025"/>
            <a:ext cx="8520600" cy="369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Five classes are there for classifying: neg,  neutral,  pos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There are two models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NaiveBayes Classifier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Features = vocab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Size of feature = 307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Entire vocabulary has been used as feature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Size of train Dataset = 1,91,378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Size of test Dataset = 10,000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Most Informative Feature :horribl, terribl, good, best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Accuracy =  83.3%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Sentiment Analysis(2/3)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947025"/>
            <a:ext cx="8520600" cy="369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NaiveBayes Classifier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Features = word count in a range of polarity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Size of feature = 20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polarity of a word is obtained from sentiwordnet.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It is rounded to two decimal places.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Size of train Dataset = 1,91,378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Size of test Dataset = 10,000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Accuracy = 60.52%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Sentiment Analysis(3/3)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3060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Support Vector </a:t>
            </a:r>
            <a:r>
              <a:rPr lang="en"/>
              <a:t>Classifier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Size of feature = 307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Kernel =linear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features are vectors of vocabulary.Value is 1 If a word is present, 0 otherwise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Sparse matrix representation is used to save memory and execution time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Size of train Dataset = 1,91,378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Size of test Dataset = 10,000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Accuracy =  79.13%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Result(1/3)	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Required Result : A graph representing the corresponding values of each aspect for a particular company.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Reviews of Samsung is fetched from indeed.com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reviews are split into sentences and  preprocessed, which removes stopwords, non-english words.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Each words are stemmed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 Aspect of each sentence is obtained using lexical approach.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Result(2/3)	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polarity of each sentence is computed using different models and added to the polarity of corresponding aspect.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average polarity  of individual aspects are computed and displayed.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Overall polarity is computed by taking average polarity of all the 7 aspects.</a:t>
            </a:r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869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694725"/>
            <a:ext cx="8520600" cy="435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200"/>
              <a:t>Introduction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200"/>
              <a:t>Motivation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200"/>
              <a:t>Proposed Work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200"/>
              <a:t>Scraper and Aspect Extraction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200"/>
              <a:t>Dataset Preparation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200"/>
              <a:t>Sentiment Analysis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200"/>
              <a:t>Results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200"/>
              <a:t>Limitations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200"/>
              <a:t>Conclusion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200"/>
              <a:t>Future Work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200"/>
              <a:t>References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200"/>
              <a:t>Objectives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200"/>
              <a:t>Program Outcomes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200"/>
              <a:t>Social Outcome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200"/>
              <a:t>Tools Used</a:t>
            </a: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11425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Result(3/3)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204150"/>
            <a:ext cx="8520600" cy="34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type="title"/>
          </p:nvPr>
        </p:nvSpPr>
        <p:spPr>
          <a:xfrm>
            <a:off x="311700" y="722050"/>
            <a:ext cx="8832300" cy="48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Passed 1000 reviews and the result is graphically plotted</a:t>
            </a: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new_nb_uni.png"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1222198"/>
            <a:ext cx="6076950" cy="342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Limitations	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Since the dataset is large, training process is slow and requires more memory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number of  sentences </a:t>
            </a:r>
            <a:r>
              <a:rPr lang="en"/>
              <a:t>for each labels</a:t>
            </a:r>
            <a:r>
              <a:rPr lang="en"/>
              <a:t> is non-uniform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Executing all reviews of a company for computing result is taking more time  </a:t>
            </a:r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This project has trained multiple models.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Implemented and analysed all models based on reviews of a company.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Two machine learning algorithms have been implemented.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Aspects have been analysed using</a:t>
            </a:r>
            <a:r>
              <a:rPr lang="en"/>
              <a:t> Naive Bayes and</a:t>
            </a:r>
            <a:r>
              <a:rPr lang="en"/>
              <a:t> Lexical approach.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 implement an algorithm which also considers the sequence of words.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fetch reviews of a company and compute polarity for each aspect using a user interface.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 Analysing individual sentence to make dataset more accurate</a:t>
            </a: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Aspect Based Sentiment Analysis in Reviews, by Satarupa Guha Guha, Aditya Joshi, Vasudeva Varma,4th Joint Conference on Lexical and Computational Semantics,2015.</a:t>
            </a:r>
          </a:p>
        </p:txBody>
      </p:sp>
      <p:sp>
        <p:nvSpPr>
          <p:cNvPr id="274" name="Shape 27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11700" y="24215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Objective Achieved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11700" y="2957875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Implemented aspect classification using Lexical approach.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Implemented sentiment classification using NaiveBayes and SVM.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Graphically </a:t>
            </a:r>
            <a:r>
              <a:rPr lang="en"/>
              <a:t>aspect based polarity</a:t>
            </a:r>
            <a:r>
              <a:rPr lang="en"/>
              <a:t> of reviews of a company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2" name="Shape 282"/>
          <p:cNvSpPr txBox="1"/>
          <p:nvPr>
            <p:ph type="title"/>
          </p:nvPr>
        </p:nvSpPr>
        <p:spPr>
          <a:xfrm>
            <a:off x="383100" y="6434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Objective Proposed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83100" y="1179775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 Implement aspect classification using Lexical approach.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Implement sentiment classification using NaiveBayes and SVM.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Graphically display aspect based polarity of reviews of a company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 Outcomes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PO1: Applied machine learning algorithm to analyse job reviews which helps to select job seekers the best suited company.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PO11: estimated the time required for training</a:t>
            </a:r>
          </a:p>
        </p:txBody>
      </p:sp>
      <p:sp>
        <p:nvSpPr>
          <p:cNvPr id="290" name="Shape 29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Social Relevance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This  could be used by people who would like to know about a company with respect to seven aspects.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This helps people to  decide which company is best suited for them based on the seven aspects.</a:t>
            </a:r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 Used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Jupyter Notebook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Enchant Dictionary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Numpy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NLTK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Sklearn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json</a:t>
            </a:r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217200" y="20165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Thank You</a:t>
            </a:r>
          </a:p>
        </p:txBody>
      </p:sp>
      <p:sp>
        <p:nvSpPr>
          <p:cNvPr id="310" name="Shape 3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Sentiment Analysis computationally identifies and categorizes opinions expressed in a piece of text, in order to determine whether the writer's attitude  is positive, negative, or neutral.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buClr>
                <a:srgbClr val="222222"/>
              </a:buClr>
              <a:buFont typeface="Arial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Aspect based sentiment analysis(ABSA) classifies a sentence to an aspect followed by computing its polarity.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Number of Job reviews for some companies could be in thousands.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Reading all reviews for understanding the company is very difficult.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Analysing the reviews and computing aspect wise polarity for a company will give a detailed  overview to the user, thus helping people to understand a company without reading all reviews.</a:t>
            </a: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Proposed Work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proposed work is to analyse  reviews of a company  and graphically display the polarity for each aspects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 overall polarity should also be computed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 are two models for computing the polarity: Naive Bayes model and Support Vector Machine</a:t>
            </a: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247400" y="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Flow Chart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3" name="Shape 123"/>
          <p:cNvSpPr/>
          <p:nvPr/>
        </p:nvSpPr>
        <p:spPr>
          <a:xfrm>
            <a:off x="3586350" y="597350"/>
            <a:ext cx="1990800" cy="290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           Scraping</a:t>
            </a:r>
          </a:p>
        </p:txBody>
      </p:sp>
      <p:sp>
        <p:nvSpPr>
          <p:cNvPr id="124" name="Shape 124"/>
          <p:cNvSpPr/>
          <p:nvPr/>
        </p:nvSpPr>
        <p:spPr>
          <a:xfrm>
            <a:off x="3586350" y="1118425"/>
            <a:ext cx="1990800" cy="290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Preprocessing</a:t>
            </a:r>
          </a:p>
        </p:txBody>
      </p:sp>
      <p:cxnSp>
        <p:nvCxnSpPr>
          <p:cNvPr id="125" name="Shape 125"/>
          <p:cNvCxnSpPr>
            <a:stCxn id="123" idx="2"/>
            <a:endCxn id="124" idx="0"/>
          </p:cNvCxnSpPr>
          <p:nvPr/>
        </p:nvCxnSpPr>
        <p:spPr>
          <a:xfrm>
            <a:off x="4581750" y="887450"/>
            <a:ext cx="0" cy="23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6" name="Shape 126"/>
          <p:cNvSpPr/>
          <p:nvPr/>
        </p:nvSpPr>
        <p:spPr>
          <a:xfrm>
            <a:off x="5577175" y="1720700"/>
            <a:ext cx="2212500" cy="290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Aspect Extraction</a:t>
            </a:r>
          </a:p>
        </p:txBody>
      </p:sp>
      <p:sp>
        <p:nvSpPr>
          <p:cNvPr id="127" name="Shape 127"/>
          <p:cNvSpPr/>
          <p:nvPr/>
        </p:nvSpPr>
        <p:spPr>
          <a:xfrm>
            <a:off x="1413650" y="1720700"/>
            <a:ext cx="2172600" cy="290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Train Word2Vec model</a:t>
            </a:r>
          </a:p>
        </p:txBody>
      </p:sp>
      <p:sp>
        <p:nvSpPr>
          <p:cNvPr id="128" name="Shape 128"/>
          <p:cNvSpPr/>
          <p:nvPr/>
        </p:nvSpPr>
        <p:spPr>
          <a:xfrm>
            <a:off x="3586312" y="2160900"/>
            <a:ext cx="1990800" cy="290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Aspect Classifier</a:t>
            </a:r>
          </a:p>
        </p:txBody>
      </p:sp>
      <p:sp>
        <p:nvSpPr>
          <p:cNvPr id="129" name="Shape 129"/>
          <p:cNvSpPr/>
          <p:nvPr/>
        </p:nvSpPr>
        <p:spPr>
          <a:xfrm>
            <a:off x="3586350" y="2671046"/>
            <a:ext cx="1990800" cy="290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Feature Extraction</a:t>
            </a:r>
          </a:p>
        </p:txBody>
      </p:sp>
      <p:sp>
        <p:nvSpPr>
          <p:cNvPr id="130" name="Shape 130"/>
          <p:cNvSpPr/>
          <p:nvPr/>
        </p:nvSpPr>
        <p:spPr>
          <a:xfrm>
            <a:off x="3529625" y="3165725"/>
            <a:ext cx="2104200" cy="512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Training Classifiers-NB,SVM</a:t>
            </a:r>
          </a:p>
        </p:txBody>
      </p:sp>
      <p:cxnSp>
        <p:nvCxnSpPr>
          <p:cNvPr id="131" name="Shape 131"/>
          <p:cNvCxnSpPr>
            <a:stCxn id="127" idx="0"/>
            <a:endCxn id="127" idx="0"/>
          </p:cNvCxnSpPr>
          <p:nvPr/>
        </p:nvCxnSpPr>
        <p:spPr>
          <a:xfrm>
            <a:off x="2499950" y="172070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2" name="Shape 132"/>
          <p:cNvCxnSpPr>
            <a:stCxn id="124" idx="2"/>
            <a:endCxn id="124" idx="2"/>
          </p:cNvCxnSpPr>
          <p:nvPr/>
        </p:nvCxnSpPr>
        <p:spPr>
          <a:xfrm>
            <a:off x="4581750" y="1408525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3" name="Shape 133"/>
          <p:cNvCxnSpPr/>
          <p:nvPr/>
        </p:nvCxnSpPr>
        <p:spPr>
          <a:xfrm>
            <a:off x="4353150" y="1106575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4" name="Shape 134"/>
          <p:cNvCxnSpPr/>
          <p:nvPr/>
        </p:nvCxnSpPr>
        <p:spPr>
          <a:xfrm>
            <a:off x="2472900" y="1099825"/>
            <a:ext cx="0" cy="13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5" name="Shape 135"/>
          <p:cNvCxnSpPr>
            <a:stCxn id="127" idx="0"/>
            <a:endCxn id="127" idx="0"/>
          </p:cNvCxnSpPr>
          <p:nvPr/>
        </p:nvCxnSpPr>
        <p:spPr>
          <a:xfrm>
            <a:off x="2499950" y="172070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6" name="Shape 136"/>
          <p:cNvCxnSpPr>
            <a:stCxn id="127" idx="0"/>
            <a:endCxn id="127" idx="0"/>
          </p:cNvCxnSpPr>
          <p:nvPr/>
        </p:nvCxnSpPr>
        <p:spPr>
          <a:xfrm>
            <a:off x="2499950" y="172070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7" name="Shape 137"/>
          <p:cNvCxnSpPr>
            <a:stCxn id="124" idx="2"/>
            <a:endCxn id="127" idx="0"/>
          </p:cNvCxnSpPr>
          <p:nvPr/>
        </p:nvCxnSpPr>
        <p:spPr>
          <a:xfrm rot="5400000">
            <a:off x="3384750" y="523825"/>
            <a:ext cx="312300" cy="2081700"/>
          </a:xfrm>
          <a:prstGeom prst="bentConnector3">
            <a:avLst>
              <a:gd fmla="val 4998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8" name="Shape 138"/>
          <p:cNvCxnSpPr>
            <a:stCxn id="126" idx="0"/>
            <a:endCxn id="124" idx="2"/>
          </p:cNvCxnSpPr>
          <p:nvPr/>
        </p:nvCxnSpPr>
        <p:spPr>
          <a:xfrm flipH="1" rot="5400000">
            <a:off x="5476375" y="513650"/>
            <a:ext cx="312300" cy="2101800"/>
          </a:xfrm>
          <a:prstGeom prst="bentConnector3">
            <a:avLst>
              <a:gd fmla="val 4998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9" name="Shape 139"/>
          <p:cNvCxnSpPr>
            <a:stCxn id="128" idx="2"/>
            <a:endCxn id="129" idx="0"/>
          </p:cNvCxnSpPr>
          <p:nvPr/>
        </p:nvCxnSpPr>
        <p:spPr>
          <a:xfrm>
            <a:off x="4581712" y="2451000"/>
            <a:ext cx="0" cy="219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0" name="Shape 140"/>
          <p:cNvCxnSpPr>
            <a:stCxn id="127" idx="2"/>
            <a:endCxn id="128" idx="1"/>
          </p:cNvCxnSpPr>
          <p:nvPr/>
        </p:nvCxnSpPr>
        <p:spPr>
          <a:xfrm flipH="1" rot="-5400000">
            <a:off x="2895500" y="1615250"/>
            <a:ext cx="295200" cy="10863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1" name="Shape 141"/>
          <p:cNvCxnSpPr>
            <a:stCxn id="126" idx="2"/>
            <a:endCxn id="128" idx="3"/>
          </p:cNvCxnSpPr>
          <p:nvPr/>
        </p:nvCxnSpPr>
        <p:spPr>
          <a:xfrm rot="5400000">
            <a:off x="5982625" y="1605200"/>
            <a:ext cx="295200" cy="11064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2" name="Shape 142"/>
          <p:cNvCxnSpPr>
            <a:endCxn id="130" idx="0"/>
          </p:cNvCxnSpPr>
          <p:nvPr/>
        </p:nvCxnSpPr>
        <p:spPr>
          <a:xfrm>
            <a:off x="4581725" y="2961125"/>
            <a:ext cx="0" cy="204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Scrapper	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Scraped reviews from indeed.com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Sample url :    </a:t>
            </a:r>
            <a:r>
              <a:rPr lang="en" sz="1400">
                <a:solidFill>
                  <a:srgbClr val="337AB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https://www.indeed.co.in/cmp/Samsung/reviews?fcountry=ALL&amp;start=0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BeautifulSoup module is used for extracting reviews from html code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Pagination is also implemented.The ‘start’ value in the url is incremented by 20 for each page.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List of companies are stored as JSON in a file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HTML tags are removed after scraping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Reviews stored in files with directory name as that of company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Aspects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There are six aspect and a general category.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The six aspects :Learning, Salary, Management, Work-Life Balance, Culture, Infrastructure.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An aspect contains a pool of words.Eg: Salary aspect includes ‘bonus’, ‘hike’, ‘promotion’, ‘incentive’, ‘compensation’, ‘rewards’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To improve the model, a Word2Vec model is used which gives similar words corresponding to words in each  aspects.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Word2Vec increases pool of words for each aspects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If a sentence doesn’t belong to any of the above aspects, it is considered to be in general category.</a:t>
            </a: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Aspect Extraction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45000"/>
              </a:lnSpc>
              <a:spcBef>
                <a:spcPts val="0"/>
              </a:spcBef>
            </a:pPr>
            <a:r>
              <a:rPr lang="en"/>
              <a:t>Reviews are tokenized to word using word_tokenizer of nltk module.</a:t>
            </a:r>
          </a:p>
          <a:p>
            <a:pPr indent="-228600" lvl="0" marL="457200" rtl="0">
              <a:lnSpc>
                <a:spcPct val="145000"/>
              </a:lnSpc>
              <a:spcBef>
                <a:spcPts val="0"/>
              </a:spcBef>
            </a:pPr>
            <a:r>
              <a:rPr lang="en"/>
              <a:t>POS tagging is used  to retrieve all nouns.</a:t>
            </a:r>
          </a:p>
          <a:p>
            <a:pPr indent="-228600" lvl="0" marL="457200" rtl="0">
              <a:lnSpc>
                <a:spcPct val="145000"/>
              </a:lnSpc>
              <a:spcBef>
                <a:spcPts val="0"/>
              </a:spcBef>
            </a:pPr>
            <a:r>
              <a:rPr lang="en"/>
              <a:t>Count of each nouns are taken. </a:t>
            </a:r>
          </a:p>
          <a:p>
            <a:pPr indent="-228600" lvl="0" marL="457200" rtl="0">
              <a:lnSpc>
                <a:spcPct val="145000"/>
              </a:lnSpc>
              <a:spcBef>
                <a:spcPts val="0"/>
              </a:spcBef>
            </a:pPr>
            <a:r>
              <a:rPr lang="en"/>
              <a:t>Words having high counts are analysed and aspects are decided.</a:t>
            </a:r>
          </a:p>
          <a:p>
            <a:pPr indent="-228600" lvl="0" marL="457200">
              <a:lnSpc>
                <a:spcPct val="145000"/>
              </a:lnSpc>
              <a:spcBef>
                <a:spcPts val="0"/>
              </a:spcBef>
            </a:pPr>
            <a:r>
              <a:rPr lang="en"/>
              <a:t> Aspects are stored in a file with the name of aspect as that of file name</a:t>
            </a: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