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had preprocessed before classification, we would have lost punctuations 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dictionary was used before, stemmed words  cannot be stored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Initially page  count are accessed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ndeed.co.in/cmp/Samsung/reviews?fcountry=ALL&amp;start=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110152"/>
            <a:ext cx="8222100" cy="1503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Based Job Review Analysis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078675" y="2715925"/>
            <a:ext cx="3741600" cy="11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Submitted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Muhammed Huvais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Pranav A Shenoy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Vysakh V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399300" y="2715925"/>
            <a:ext cx="3741600" cy="11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Guided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Prof. Ansamma John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Prof. H A RahulNath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Extraction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Reviews are tokenized to word using word_tokenizer of nltk module.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POS tagging is used  to retrieve all nouns.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Count of each nouns are taken. </a:t>
            </a:r>
          </a:p>
          <a:p>
            <a:pPr indent="-228600" lvl="0" marL="457200" rtl="0">
              <a:lnSpc>
                <a:spcPct val="145000"/>
              </a:lnSpc>
              <a:spcBef>
                <a:spcPts val="0"/>
              </a:spcBef>
            </a:pPr>
            <a:r>
              <a:rPr lang="en"/>
              <a:t>Words having high counts are analysed and aspects are decided.</a:t>
            </a:r>
          </a:p>
          <a:p>
            <a:pPr indent="-228600" lvl="0" marL="457200">
              <a:lnSpc>
                <a:spcPct val="145000"/>
              </a:lnSpc>
              <a:spcBef>
                <a:spcPts val="0"/>
              </a:spcBef>
            </a:pPr>
            <a:r>
              <a:rPr lang="en"/>
              <a:t> Aspects are stored in a file with the name of aspect as that of file name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/>
              <a:t>Dataset Preparation(1/5)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900800"/>
            <a:ext cx="8520600" cy="266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There are 7 directories(6 aspect + 1 general)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aspect contains five files :neg, sli_neg, neutral, sli_pos, pos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Filename indicates polarity of sentences within it.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Dataset should contain only valid words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There should not be any stopwords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99700" y="1155400"/>
            <a:ext cx="84327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dk2"/>
                </a:solidFill>
              </a:rPr>
              <a:t>Required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 u="sng"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Preparation(2/5)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The  steps are: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Preprocessing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Aspect Sentence Classifier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Lexical Model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Analysing polarity of each sentence and storing it in corresponding file.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Preparation(3/5)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734475"/>
            <a:ext cx="8520600" cy="28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reviews are split into sentences based on words like ‘and’, ‘but’ and punctuation like ‘.’ 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sentence is split into words using regular expression ([a-zA-Z]+) 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Stopwords are removed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Words are passed to enchant dictionary which removes all non-english words.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words are stemmed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77075" y="10178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Preprocessing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Preprocessing(4/5)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744250"/>
            <a:ext cx="8520600" cy="28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word in the pool of words corresponding to each aspects is compared with all words of sentence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 If any word is present, the sentence belongs to the corresponding aspect.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If the word count for each sentence is greater than 1, the words are joined to form sentence which is preprocessed.</a:t>
            </a:r>
            <a:br>
              <a:rPr lang="en"/>
            </a:b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961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Aspect Sentence Classifier-Lexical Approach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Preprocessing(5/5)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744250"/>
            <a:ext cx="8520600" cy="28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Features are unigram.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60,000 reviews are preprocessed and trained.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trained model is saved in a file using pickle module in python.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test set =10,000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accuracy-&gt; 75.16%</a:t>
            </a: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311700" y="961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Aspect Sentence Classifier-NaiveBayes Approach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Sentiment Analysis(1/4)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947025"/>
            <a:ext cx="8520600" cy="369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Five classes are there for classifying: neg, sli_neg, neutral, sli_pos, pos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two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Unigram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6544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Entire vocabulary has been used as feature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1,91,378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Most Informative Feature :horribl, terribl, good, best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73.91%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Analysis(2/4)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NaiveBayes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Bigram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Bigram counts are analysed and a threshold is fixed.threshold count= 10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10863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Two stemmed words are combined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1,91,378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Most Informative Feature :(great place),(experi good)....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76.15%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Analysis(3/4)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 Vector </a:t>
            </a:r>
            <a:r>
              <a:rPr lang="en"/>
              <a:t>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unigram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6544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features are vectors of vocabulary.Value is 1 If a word is present, 0 otherwise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Sparse matrix representation is used to save memory and execution time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50,000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15,000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87.44%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Analysis(4/4)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 Vector Classifier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= bigram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feature = 10863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features are vectors of vocabulary.Value is 1 If a word is present, 0 otherwise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Sparse matrix representation is used to save memory and execution time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train Dataset = 50,000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Size of test Dataset = 15,000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Accuracy =  69.99%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869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694725"/>
            <a:ext cx="8520600" cy="435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Introduction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Motivation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Literature Review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Proposed Work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Scraper and Aspect Extraction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Dataset Preparation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Sentiment Analysis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Results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Objective Achieved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Limitations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Conclusion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Future Work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400"/>
              <a:t>References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Result(1/6)	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Required Result : A graph representing the </a:t>
            </a:r>
            <a:r>
              <a:rPr lang="en"/>
              <a:t>corresponding values of each aspect for a particular company.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Reviews of Samsung is fetched from indeed.com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reviews are split into sentences and  preprocessed, which removes stopwords, non-english words.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words are stemmed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 </a:t>
            </a:r>
            <a:r>
              <a:rPr lang="en"/>
              <a:t>Aspect of each sentence is obtained using lexical approach and naivebayes approach.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Result(2/6)	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polarity of each sentence is computed using different models and added to the polarity of corresponding aspect.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average polarity  of individual aspects are computed and displayed.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Overall polarity is computed by taking average polarity of all the 7 aspects.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Result(3/6)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294175"/>
            <a:ext cx="3507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617725" y="1204150"/>
            <a:ext cx="36618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NaiveBayes Classifier(Unigram)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nb_uni_lex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150"/>
            <a:ext cx="3875474" cy="350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b_uni_nb.png"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25" y="1204150"/>
            <a:ext cx="3661800" cy="342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Result(4/6)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204175"/>
            <a:ext cx="35073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617725" y="1204150"/>
            <a:ext cx="36618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NaiveBayes Classifier(Bigram)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nb_bi_nb.png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24" y="1204150"/>
            <a:ext cx="3905525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b_bi_lex.png"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04150"/>
            <a:ext cx="3905525" cy="34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Result(5/6)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204175"/>
            <a:ext cx="35073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617725" y="1204150"/>
            <a:ext cx="42162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SVC</a:t>
            </a:r>
            <a:r>
              <a:rPr lang="en" sz="1800"/>
              <a:t>(Unigram)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svc_uni_lex.png"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150"/>
            <a:ext cx="4216224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c_uni_nb.png"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24" y="1204175"/>
            <a:ext cx="4214574" cy="342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11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Result(6/6)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204175"/>
            <a:ext cx="35073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617725" y="1204150"/>
            <a:ext cx="42162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311700" y="722050"/>
            <a:ext cx="8832300" cy="4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SVC(Bigram) - </a:t>
            </a:r>
            <a:r>
              <a:rPr lang="en" sz="1400"/>
              <a:t>(Aspect Classifier Lexical Approach: Left and NaiveBayes: Right )</a:t>
            </a:r>
          </a:p>
        </p:txBody>
      </p:sp>
      <p:pic>
        <p:nvPicPr>
          <p:cNvPr descr="svc_bi_lex.png"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175"/>
            <a:ext cx="3985349" cy="3512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c_bi_nb.png"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100" y="1162275"/>
            <a:ext cx="4216200" cy="35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 Achieved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Implemented aspect classification using Lexical and NaiveBayes approach.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sentiment classification using NaiveBayes and SVC.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	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Since the dataset is large, training process is slow and requires more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number of  sentences </a:t>
            </a:r>
            <a:r>
              <a:rPr lang="en"/>
              <a:t>for each labels</a:t>
            </a:r>
            <a:r>
              <a:rPr lang="en"/>
              <a:t> is non-uniform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Executing all reviews of a company for computing result is taking more time  </a:t>
            </a: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project has trained multiple models with different set of features.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and analysed all models based on reviews of a company.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machine learning algorithms have been implemented using unigram and bigrams as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Aspects have been analysed using Naive Bayes and Lexical approach.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implement an algorithm which also considers the sequence of words.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fetch reviews of a company and compute polarity for each aspect using a user interface.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 Analysing individual sentence to make dataset more accurate</a:t>
            </a: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 computationally identifies and categorizes opinions expressed in a piece of text, in order to determine whether the writer's attitude  is positive, negative, or neutral.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Aspect based sentiment analysis(ABSA) classifies a sentence to an aspect followed by computing its polarity.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Aspect Based Sentiment Analysis in Reviews, by Satarupa Guha Guha, Aditya Joshi, Vasudeva Varma,4th Joint Conference on Lexical and Computational Semantics,2015.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Number of Job reviews for some companies could be in thousands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Reading all reviews for understanding the company is very difficult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Analysing the reviews and computing aspect wise polarity for a company will give a detailed  overview to the user, thus helping people to understand a company without reading all reviews.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Literature Review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Hu and Liu,2012, </a:t>
            </a:r>
            <a:r>
              <a:rPr lang="en"/>
              <a:t> classified aspects using frequency counts,phrase counts, training models with labeled 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Polarity were analysed using machine learning algorithms like naivebayes with unigrams as features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Work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proposed work is to analyse all  reviews of a company  and graphically display the polarity for each aspects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overall polarity should also be computed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two models for aspect classification :Lexical Approach and Naive Bayes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two models for computing the polarity: Naive Bayes model and Support Vector Machine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above two models use unigram and bigrams as features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57175" y="535550"/>
            <a:ext cx="8886900" cy="42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329975" y="607800"/>
            <a:ext cx="2157900" cy="26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    Scraper</a:t>
            </a:r>
          </a:p>
        </p:txBody>
      </p:sp>
      <p:sp>
        <p:nvSpPr>
          <p:cNvPr id="131" name="Shape 131"/>
          <p:cNvSpPr/>
          <p:nvPr/>
        </p:nvSpPr>
        <p:spPr>
          <a:xfrm>
            <a:off x="3329975" y="1186725"/>
            <a:ext cx="2157900" cy="26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   Aspect Extraction	   </a:t>
            </a:r>
          </a:p>
        </p:txBody>
      </p:sp>
      <p:sp>
        <p:nvSpPr>
          <p:cNvPr id="132" name="Shape 132"/>
          <p:cNvSpPr/>
          <p:nvPr/>
        </p:nvSpPr>
        <p:spPr>
          <a:xfrm>
            <a:off x="3329975" y="1765650"/>
            <a:ext cx="2157900" cy="26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Preprocessing</a:t>
            </a:r>
          </a:p>
        </p:txBody>
      </p:sp>
      <p:sp>
        <p:nvSpPr>
          <p:cNvPr id="133" name="Shape 133"/>
          <p:cNvSpPr/>
          <p:nvPr/>
        </p:nvSpPr>
        <p:spPr>
          <a:xfrm>
            <a:off x="582200" y="2440050"/>
            <a:ext cx="2157900" cy="26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Lexical Approach</a:t>
            </a:r>
          </a:p>
        </p:txBody>
      </p:sp>
      <p:sp>
        <p:nvSpPr>
          <p:cNvPr id="134" name="Shape 134"/>
          <p:cNvSpPr/>
          <p:nvPr/>
        </p:nvSpPr>
        <p:spPr>
          <a:xfrm>
            <a:off x="6091900" y="2440050"/>
            <a:ext cx="2157900" cy="26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Naive Bayes Approach</a:t>
            </a:r>
          </a:p>
        </p:txBody>
      </p:sp>
      <p:sp>
        <p:nvSpPr>
          <p:cNvPr id="135" name="Shape 135"/>
          <p:cNvSpPr/>
          <p:nvPr/>
        </p:nvSpPr>
        <p:spPr>
          <a:xfrm>
            <a:off x="3588000" y="2395200"/>
            <a:ext cx="1656000" cy="353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Classifier</a:t>
            </a:r>
          </a:p>
        </p:txBody>
      </p:sp>
      <p:sp>
        <p:nvSpPr>
          <p:cNvPr id="136" name="Shape 136"/>
          <p:cNvSpPr/>
          <p:nvPr/>
        </p:nvSpPr>
        <p:spPr>
          <a:xfrm>
            <a:off x="5281550" y="2517300"/>
            <a:ext cx="7728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796850" y="2494800"/>
            <a:ext cx="734400" cy="15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2775" y="396735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NB (UG)</a:t>
            </a:r>
          </a:p>
        </p:txBody>
      </p:sp>
      <p:sp>
        <p:nvSpPr>
          <p:cNvPr id="139" name="Shape 139"/>
          <p:cNvSpPr/>
          <p:nvPr/>
        </p:nvSpPr>
        <p:spPr>
          <a:xfrm>
            <a:off x="756750" y="303150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NB    (BG)</a:t>
            </a:r>
          </a:p>
        </p:txBody>
      </p:sp>
      <p:sp>
        <p:nvSpPr>
          <p:cNvPr id="140" name="Shape 140"/>
          <p:cNvSpPr/>
          <p:nvPr/>
        </p:nvSpPr>
        <p:spPr>
          <a:xfrm>
            <a:off x="1491150" y="396735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SVC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(UG)</a:t>
            </a:r>
          </a:p>
        </p:txBody>
      </p:sp>
      <p:sp>
        <p:nvSpPr>
          <p:cNvPr id="141" name="Shape 141"/>
          <p:cNvSpPr/>
          <p:nvPr/>
        </p:nvSpPr>
        <p:spPr>
          <a:xfrm>
            <a:off x="2225550" y="303150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SVC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(BG)</a:t>
            </a:r>
          </a:p>
        </p:txBody>
      </p:sp>
      <p:sp>
        <p:nvSpPr>
          <p:cNvPr id="142" name="Shape 142"/>
          <p:cNvSpPr/>
          <p:nvPr/>
        </p:nvSpPr>
        <p:spPr>
          <a:xfrm>
            <a:off x="6091900" y="2956225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NB  (UG)</a:t>
            </a:r>
          </a:p>
        </p:txBody>
      </p:sp>
      <p:sp>
        <p:nvSpPr>
          <p:cNvPr id="143" name="Shape 143"/>
          <p:cNvSpPr/>
          <p:nvPr/>
        </p:nvSpPr>
        <p:spPr>
          <a:xfrm>
            <a:off x="6803650" y="381680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NB    (BG)</a:t>
            </a:r>
          </a:p>
        </p:txBody>
      </p:sp>
      <p:sp>
        <p:nvSpPr>
          <p:cNvPr id="144" name="Shape 144"/>
          <p:cNvSpPr/>
          <p:nvPr/>
        </p:nvSpPr>
        <p:spPr>
          <a:xfrm>
            <a:off x="7560700" y="294620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SVC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(UG)</a:t>
            </a:r>
          </a:p>
        </p:txBody>
      </p:sp>
      <p:sp>
        <p:nvSpPr>
          <p:cNvPr id="145" name="Shape 145"/>
          <p:cNvSpPr/>
          <p:nvPr/>
        </p:nvSpPr>
        <p:spPr>
          <a:xfrm>
            <a:off x="8249800" y="3796750"/>
            <a:ext cx="734400" cy="6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SVC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(BG)</a:t>
            </a:r>
          </a:p>
        </p:txBody>
      </p:sp>
      <p:cxnSp>
        <p:nvCxnSpPr>
          <p:cNvPr id="146" name="Shape 146"/>
          <p:cNvCxnSpPr>
            <a:stCxn id="130" idx="2"/>
            <a:endCxn id="131" idx="0"/>
          </p:cNvCxnSpPr>
          <p:nvPr/>
        </p:nvCxnSpPr>
        <p:spPr>
          <a:xfrm>
            <a:off x="4408925" y="871200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stCxn id="131" idx="2"/>
            <a:endCxn id="132" idx="0"/>
          </p:cNvCxnSpPr>
          <p:nvPr/>
        </p:nvCxnSpPr>
        <p:spPr>
          <a:xfrm>
            <a:off x="4408925" y="1450125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>
            <a:off x="4408925" y="2054325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>
            <a:off x="1048700" y="2709675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>
            <a:off x="2592750" y="2709675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33" idx="2"/>
            <a:endCxn id="140" idx="0"/>
          </p:cNvCxnSpPr>
          <p:nvPr/>
        </p:nvCxnSpPr>
        <p:spPr>
          <a:xfrm flipH="1" rot="-5400000">
            <a:off x="1127750" y="3236850"/>
            <a:ext cx="1263900" cy="19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>
            <a:stCxn id="133" idx="1"/>
            <a:endCxn id="138" idx="0"/>
          </p:cNvCxnSpPr>
          <p:nvPr/>
        </p:nvCxnSpPr>
        <p:spPr>
          <a:xfrm flipH="1">
            <a:off x="430100" y="2571750"/>
            <a:ext cx="152100" cy="139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>
            <a:stCxn id="134" idx="3"/>
            <a:endCxn id="145" idx="0"/>
          </p:cNvCxnSpPr>
          <p:nvPr/>
        </p:nvCxnSpPr>
        <p:spPr>
          <a:xfrm>
            <a:off x="8249800" y="2571750"/>
            <a:ext cx="367200" cy="12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>
            <a:endCxn id="142" idx="0"/>
          </p:cNvCxnSpPr>
          <p:nvPr/>
        </p:nvCxnSpPr>
        <p:spPr>
          <a:xfrm>
            <a:off x="6456400" y="2728225"/>
            <a:ext cx="27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>
            <a:off x="7926550" y="2710825"/>
            <a:ext cx="27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34" idx="2"/>
            <a:endCxn id="143" idx="0"/>
          </p:cNvCxnSpPr>
          <p:nvPr/>
        </p:nvCxnSpPr>
        <p:spPr>
          <a:xfrm>
            <a:off x="7170850" y="2703450"/>
            <a:ext cx="0" cy="11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Scrapper	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Scraped reviews from indeed.com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Sample url :    </a:t>
            </a:r>
            <a:r>
              <a:rPr lang="en" sz="1400">
                <a:solidFill>
                  <a:srgbClr val="337AB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https://www.indeed.co.in/cmp/Samsung/reviews?fcountry=ALL&amp;start=0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BeautifulSoup module is used for extracting reviews from html code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Pagination is also implemented.The ‘start’ value in the url is incremented by 20 for each page.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List of companies are stored as JSON in a file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HTML tags are removed after scraping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Reviews stored in files with directory name as that of company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There are six aspect and a general category.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 six aspects :Learning, Salary, Management, Work-Life Balance, Culture, Infrastructure.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An aspect contains a pool of words.Eg: Salary aspect includes ‘bonus’, ‘hike’, ‘promotion’, ‘incentive’, ‘compensation’, ‘rewards’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To improve the model, a Word2Vec model is used which gives similar words corresponding to words in each  aspects.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Word2Vec increases pool of words for each aspects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If a sentence doesn’t belong to any of the above aspects, it is considered to be in general category.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