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3161841" y="93511"/>
            <a:ext cx="523733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Case Study: Image Restoration in Medical Imaging</a:t>
            </a:r>
            <a:endParaRPr/>
          </a:p>
        </p:txBody>
      </p:sp>
      <p:sp>
        <p:nvSpPr>
          <p:cNvPr id="85" name="Google Shape;85;p13"/>
          <p:cNvSpPr/>
          <p:nvPr/>
        </p:nvSpPr>
        <p:spPr>
          <a:xfrm>
            <a:off x="121186" y="1487873"/>
            <a:ext cx="11942284" cy="4801314"/>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Definition of Image Restoration:</a:t>
            </a:r>
            <a:r>
              <a:rPr b="0" i="0" lang="en-US" sz="1800" u="none" cap="none" strike="noStrike">
                <a:solidFill>
                  <a:schemeClr val="dk1"/>
                </a:solidFill>
                <a:latin typeface="Times New Roman"/>
                <a:ea typeface="Times New Roman"/>
                <a:cs typeface="Times New Roman"/>
                <a:sym typeface="Times New Roman"/>
              </a:rPr>
              <a:t> Image restoration is the process of </a:t>
            </a:r>
            <a:r>
              <a:rPr b="0" i="0" lang="en-US" sz="1800" u="none" cap="none" strike="noStrike">
                <a:solidFill>
                  <a:srgbClr val="FF0000"/>
                </a:solidFill>
                <a:latin typeface="Times New Roman"/>
                <a:ea typeface="Times New Roman"/>
                <a:cs typeface="Times New Roman"/>
                <a:sym typeface="Times New Roman"/>
              </a:rPr>
              <a:t>improving</a:t>
            </a:r>
            <a:r>
              <a:rPr b="0" i="0" lang="en-US" sz="1800" u="none" cap="none" strike="noStrike">
                <a:solidFill>
                  <a:schemeClr val="dk1"/>
                </a:solidFill>
                <a:latin typeface="Times New Roman"/>
                <a:ea typeface="Times New Roman"/>
                <a:cs typeface="Times New Roman"/>
                <a:sym typeface="Times New Roman"/>
              </a:rPr>
              <a:t> the </a:t>
            </a:r>
            <a:r>
              <a:rPr b="0" i="0" lang="en-US" sz="1800" u="none" cap="none" strike="noStrike">
                <a:solidFill>
                  <a:srgbClr val="FF0000"/>
                </a:solidFill>
                <a:latin typeface="Times New Roman"/>
                <a:ea typeface="Times New Roman"/>
                <a:cs typeface="Times New Roman"/>
                <a:sym typeface="Times New Roman"/>
              </a:rPr>
              <a:t>quality</a:t>
            </a:r>
            <a:r>
              <a:rPr b="0" i="0" lang="en-US" sz="1800" u="none" cap="none" strike="noStrike">
                <a:solidFill>
                  <a:schemeClr val="dk1"/>
                </a:solidFill>
                <a:latin typeface="Times New Roman"/>
                <a:ea typeface="Times New Roman"/>
                <a:cs typeface="Times New Roman"/>
                <a:sym typeface="Times New Roman"/>
              </a:rPr>
              <a:t> of an image </a:t>
            </a:r>
            <a:r>
              <a:rPr b="0" i="0" lang="en-US" sz="1800" u="none" cap="none" strike="noStrike">
                <a:solidFill>
                  <a:srgbClr val="FF0000"/>
                </a:solidFill>
                <a:latin typeface="Times New Roman"/>
                <a:ea typeface="Times New Roman"/>
                <a:cs typeface="Times New Roman"/>
                <a:sym typeface="Times New Roman"/>
              </a:rPr>
              <a:t>by</a:t>
            </a:r>
            <a:r>
              <a:rPr b="0" i="0" lang="en-US" sz="1800" u="none" cap="none" strike="noStrike">
                <a:solidFill>
                  <a:schemeClr val="dk1"/>
                </a:solidFill>
                <a:latin typeface="Times New Roman"/>
                <a:ea typeface="Times New Roman"/>
                <a:cs typeface="Times New Roman"/>
                <a:sym typeface="Times New Roman"/>
              </a:rPr>
              <a:t> removing or reducing </a:t>
            </a:r>
            <a:r>
              <a:rPr b="0" i="0" lang="en-US" sz="1800" u="none" cap="none" strike="noStrike">
                <a:solidFill>
                  <a:srgbClr val="FF0000"/>
                </a:solidFill>
                <a:latin typeface="Times New Roman"/>
                <a:ea typeface="Times New Roman"/>
                <a:cs typeface="Times New Roman"/>
                <a:sym typeface="Times New Roman"/>
              </a:rPr>
              <a:t>degradations</a:t>
            </a:r>
            <a:r>
              <a:rPr b="0" i="0" lang="en-US" sz="1800" u="none" cap="none" strike="noStrike">
                <a:solidFill>
                  <a:schemeClr val="dk1"/>
                </a:solidFill>
                <a:latin typeface="Times New Roman"/>
                <a:ea typeface="Times New Roman"/>
                <a:cs typeface="Times New Roman"/>
                <a:sym typeface="Times New Roman"/>
              </a:rPr>
              <a:t> such as </a:t>
            </a:r>
            <a:r>
              <a:rPr b="0" i="0" lang="en-US" sz="1800" u="none" cap="none" strike="noStrike">
                <a:solidFill>
                  <a:srgbClr val="FF0000"/>
                </a:solidFill>
                <a:latin typeface="Times New Roman"/>
                <a:ea typeface="Times New Roman"/>
                <a:cs typeface="Times New Roman"/>
                <a:sym typeface="Times New Roman"/>
              </a:rPr>
              <a:t>noise</a:t>
            </a:r>
            <a:r>
              <a:rPr b="0" i="0" lang="en-US" sz="1800" u="none" cap="none" strike="noStrike">
                <a:solidFill>
                  <a:schemeClr val="dk1"/>
                </a:solidFill>
                <a:latin typeface="Times New Roman"/>
                <a:ea typeface="Times New Roman"/>
                <a:cs typeface="Times New Roman"/>
                <a:sym typeface="Times New Roman"/>
              </a:rPr>
              <a:t>, blur, and </a:t>
            </a:r>
            <a:r>
              <a:rPr b="0" i="0" lang="en-US" sz="1800" u="none" cap="none" strike="noStrike">
                <a:solidFill>
                  <a:srgbClr val="FF0000"/>
                </a:solidFill>
                <a:latin typeface="Times New Roman"/>
                <a:ea typeface="Times New Roman"/>
                <a:cs typeface="Times New Roman"/>
                <a:sym typeface="Times New Roman"/>
              </a:rPr>
              <a:t>artifacts</a:t>
            </a:r>
            <a:r>
              <a:rPr b="0" i="0" lang="en-US" sz="1800" u="none" cap="none" strike="noStrike">
                <a:solidFill>
                  <a:schemeClr val="dk1"/>
                </a:solidFill>
                <a:latin typeface="Times New Roman"/>
                <a:ea typeface="Times New Roman"/>
                <a:cs typeface="Times New Roman"/>
                <a:sym typeface="Times New Roman"/>
              </a:rPr>
              <a:t>. The primary objective is to </a:t>
            </a:r>
            <a:r>
              <a:rPr b="0" i="0" lang="en-US" sz="1800" u="none" cap="none" strike="noStrike">
                <a:solidFill>
                  <a:srgbClr val="FF0000"/>
                </a:solidFill>
                <a:latin typeface="Times New Roman"/>
                <a:ea typeface="Times New Roman"/>
                <a:cs typeface="Times New Roman"/>
                <a:sym typeface="Times New Roman"/>
              </a:rPr>
              <a:t>reconstruct</a:t>
            </a:r>
            <a:r>
              <a:rPr b="0" i="0" lang="en-US" sz="1800" u="none" cap="none" strike="noStrike">
                <a:solidFill>
                  <a:schemeClr val="dk1"/>
                </a:solidFill>
                <a:latin typeface="Times New Roman"/>
                <a:ea typeface="Times New Roman"/>
                <a:cs typeface="Times New Roman"/>
                <a:sym typeface="Times New Roman"/>
              </a:rPr>
              <a:t> an image that is as </a:t>
            </a:r>
            <a:r>
              <a:rPr b="0" i="0" lang="en-US" sz="1800" u="none" cap="none" strike="noStrike">
                <a:solidFill>
                  <a:srgbClr val="FF0000"/>
                </a:solidFill>
                <a:latin typeface="Times New Roman"/>
                <a:ea typeface="Times New Roman"/>
                <a:cs typeface="Times New Roman"/>
                <a:sym typeface="Times New Roman"/>
              </a:rPr>
              <a:t>close</a:t>
            </a:r>
            <a:r>
              <a:rPr b="0" i="0" lang="en-US" sz="1800" u="none" cap="none" strike="noStrike">
                <a:solidFill>
                  <a:schemeClr val="dk1"/>
                </a:solidFill>
                <a:latin typeface="Times New Roman"/>
                <a:ea typeface="Times New Roman"/>
                <a:cs typeface="Times New Roman"/>
                <a:sym typeface="Times New Roman"/>
              </a:rPr>
              <a:t> as possible </a:t>
            </a:r>
            <a:r>
              <a:rPr b="0" i="0" lang="en-US" sz="1800" u="none" cap="none" strike="noStrike">
                <a:solidFill>
                  <a:srgbClr val="FF0000"/>
                </a:solidFill>
                <a:latin typeface="Times New Roman"/>
                <a:ea typeface="Times New Roman"/>
                <a:cs typeface="Times New Roman"/>
                <a:sym typeface="Times New Roman"/>
              </a:rPr>
              <a:t>to</a:t>
            </a:r>
            <a:r>
              <a:rPr b="0" i="0" lang="en-US" sz="1800" u="none" cap="none" strike="noStrike">
                <a:solidFill>
                  <a:schemeClr val="dk1"/>
                </a:solidFill>
                <a:latin typeface="Times New Roman"/>
                <a:ea typeface="Times New Roman"/>
                <a:cs typeface="Times New Roman"/>
                <a:sym typeface="Times New Roman"/>
              </a:rPr>
              <a:t> its </a:t>
            </a:r>
            <a:r>
              <a:rPr b="0" i="0" lang="en-US" sz="1800" u="none" cap="none" strike="noStrike">
                <a:solidFill>
                  <a:srgbClr val="FF0000"/>
                </a:solidFill>
                <a:latin typeface="Times New Roman"/>
                <a:ea typeface="Times New Roman"/>
                <a:cs typeface="Times New Roman"/>
                <a:sym typeface="Times New Roman"/>
              </a:rPr>
              <a:t>original</a:t>
            </a:r>
            <a:r>
              <a:rPr b="0" i="0" lang="en-US" sz="1800" u="none" cap="none" strike="noStrike">
                <a:solidFill>
                  <a:schemeClr val="dk1"/>
                </a:solidFill>
                <a:latin typeface="Times New Roman"/>
                <a:ea typeface="Times New Roman"/>
                <a:cs typeface="Times New Roman"/>
                <a:sym typeface="Times New Roman"/>
              </a:rPr>
              <a:t>, undistorted state. This </a:t>
            </a:r>
            <a:r>
              <a:rPr b="0" i="0" lang="en-US" sz="1800" u="none" cap="none" strike="noStrike">
                <a:solidFill>
                  <a:srgbClr val="FF0000"/>
                </a:solidFill>
                <a:latin typeface="Times New Roman"/>
                <a:ea typeface="Times New Roman"/>
                <a:cs typeface="Times New Roman"/>
                <a:sym typeface="Times New Roman"/>
              </a:rPr>
              <a:t>involves</a:t>
            </a:r>
            <a:r>
              <a:rPr b="0" i="0" lang="en-US" sz="1800" u="none" cap="none" strike="noStrike">
                <a:solidFill>
                  <a:schemeClr val="dk1"/>
                </a:solidFill>
                <a:latin typeface="Times New Roman"/>
                <a:ea typeface="Times New Roman"/>
                <a:cs typeface="Times New Roman"/>
                <a:sym typeface="Times New Roman"/>
              </a:rPr>
              <a:t> mathematical modeling </a:t>
            </a:r>
            <a:r>
              <a:rPr b="0" i="0" lang="en-US" sz="1800" u="none" cap="none" strike="noStrike">
                <a:solidFill>
                  <a:srgbClr val="FF0000"/>
                </a:solidFill>
                <a:latin typeface="Times New Roman"/>
                <a:ea typeface="Times New Roman"/>
                <a:cs typeface="Times New Roman"/>
                <a:sym typeface="Times New Roman"/>
              </a:rPr>
              <a:t>and</a:t>
            </a:r>
            <a:r>
              <a:rPr b="0" i="0" lang="en-US" sz="1800" u="none" cap="none" strike="noStrike">
                <a:solidFill>
                  <a:schemeClr val="dk1"/>
                </a:solidFill>
                <a:latin typeface="Times New Roman"/>
                <a:ea typeface="Times New Roman"/>
                <a:cs typeface="Times New Roman"/>
                <a:sym typeface="Times New Roman"/>
              </a:rPr>
              <a:t> algorithms </a:t>
            </a:r>
            <a:r>
              <a:rPr b="0" i="0" lang="en-US" sz="1800" u="none" cap="none" strike="noStrike">
                <a:solidFill>
                  <a:srgbClr val="FF0000"/>
                </a:solidFill>
                <a:latin typeface="Times New Roman"/>
                <a:ea typeface="Times New Roman"/>
                <a:cs typeface="Times New Roman"/>
                <a:sym typeface="Times New Roman"/>
              </a:rPr>
              <a:t>to</a:t>
            </a:r>
            <a:r>
              <a:rPr b="0" i="0" lang="en-US" sz="1800" u="none" cap="none" strike="noStrike">
                <a:solidFill>
                  <a:schemeClr val="dk1"/>
                </a:solidFill>
                <a:latin typeface="Times New Roman"/>
                <a:ea typeface="Times New Roman"/>
                <a:cs typeface="Times New Roman"/>
                <a:sym typeface="Times New Roman"/>
              </a:rPr>
              <a:t> reverse the effects of </a:t>
            </a:r>
            <a:r>
              <a:rPr b="0" i="0" lang="en-US" sz="1800" u="none" cap="none" strike="noStrike">
                <a:solidFill>
                  <a:srgbClr val="FF0000"/>
                </a:solidFill>
                <a:latin typeface="Times New Roman"/>
                <a:ea typeface="Times New Roman"/>
                <a:cs typeface="Times New Roman"/>
                <a:sym typeface="Times New Roman"/>
              </a:rPr>
              <a:t>degradation</a:t>
            </a:r>
            <a:r>
              <a:rPr b="0" i="0" lang="en-US" sz="1800" u="none" cap="none" strike="noStrike">
                <a:solidFill>
                  <a:schemeClr val="dk1"/>
                </a:solidFill>
                <a:latin typeface="Times New Roman"/>
                <a:ea typeface="Times New Roman"/>
                <a:cs typeface="Times New Roman"/>
                <a:sym typeface="Times New Roman"/>
              </a:rPr>
              <a:t> introduced </a:t>
            </a:r>
            <a:r>
              <a:rPr b="0" i="0" lang="en-US" sz="1800" u="none" cap="none" strike="noStrike">
                <a:solidFill>
                  <a:srgbClr val="FF0000"/>
                </a:solidFill>
                <a:latin typeface="Times New Roman"/>
                <a:ea typeface="Times New Roman"/>
                <a:cs typeface="Times New Roman"/>
                <a:sym typeface="Times New Roman"/>
              </a:rPr>
              <a:t>during</a:t>
            </a:r>
            <a:r>
              <a:rPr b="0" i="0" lang="en-US" sz="1800" u="none" cap="none" strike="noStrike">
                <a:solidFill>
                  <a:schemeClr val="dk1"/>
                </a:solidFill>
                <a:latin typeface="Times New Roman"/>
                <a:ea typeface="Times New Roman"/>
                <a:cs typeface="Times New Roman"/>
                <a:sym typeface="Times New Roman"/>
              </a:rPr>
              <a:t> image acquisition, transmission, </a:t>
            </a:r>
            <a:r>
              <a:rPr b="0" i="0" lang="en-US" sz="1800" u="none" cap="none" strike="noStrike">
                <a:solidFill>
                  <a:srgbClr val="FF0000"/>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storage.</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Importance in Medical Imaging:</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Enhancing</a:t>
            </a:r>
            <a:r>
              <a:rPr b="1" i="0" lang="en-US" sz="1800" u="none" cap="none" strike="noStrike">
                <a:solidFill>
                  <a:schemeClr val="dk1"/>
                </a:solidFill>
                <a:latin typeface="Times New Roman"/>
                <a:ea typeface="Times New Roman"/>
                <a:cs typeface="Times New Roman"/>
                <a:sym typeface="Times New Roman"/>
              </a:rPr>
              <a:t> Diagnostic Accuracy:</a:t>
            </a:r>
            <a:r>
              <a:rPr b="0" i="0" lang="en-US" sz="1800" u="none" cap="none" strike="noStrike">
                <a:solidFill>
                  <a:schemeClr val="dk1"/>
                </a:solidFill>
                <a:latin typeface="Times New Roman"/>
                <a:ea typeface="Times New Roman"/>
                <a:cs typeface="Times New Roman"/>
                <a:sym typeface="Times New Roman"/>
              </a:rPr>
              <a:t> Clear and high-quality images are </a:t>
            </a:r>
            <a:r>
              <a:rPr b="0" i="0" lang="en-US" sz="1800" u="none" cap="none" strike="noStrike">
                <a:solidFill>
                  <a:srgbClr val="FF0000"/>
                </a:solidFill>
                <a:latin typeface="Times New Roman"/>
                <a:ea typeface="Times New Roman"/>
                <a:cs typeface="Times New Roman"/>
                <a:sym typeface="Times New Roman"/>
              </a:rPr>
              <a:t>crucial</a:t>
            </a:r>
            <a:r>
              <a:rPr b="0" i="0" lang="en-US" sz="1800" u="none" cap="none" strike="noStrike">
                <a:solidFill>
                  <a:schemeClr val="dk1"/>
                </a:solidFill>
                <a:latin typeface="Times New Roman"/>
                <a:ea typeface="Times New Roman"/>
                <a:cs typeface="Times New Roman"/>
                <a:sym typeface="Times New Roman"/>
              </a:rPr>
              <a:t> for accurate diagnosis and treatment planning in medical applications.</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Noise</a:t>
            </a:r>
            <a:r>
              <a:rPr b="1" i="0" lang="en-US" sz="1800" u="none" cap="none" strike="noStrike">
                <a:solidFill>
                  <a:schemeClr val="dk1"/>
                </a:solidFill>
                <a:latin typeface="Times New Roman"/>
                <a:ea typeface="Times New Roman"/>
                <a:cs typeface="Times New Roman"/>
                <a:sym typeface="Times New Roman"/>
              </a:rPr>
              <a:t> Reduction:</a:t>
            </a:r>
            <a:r>
              <a:rPr b="0" i="0" lang="en-US" sz="1800" u="none" cap="none" strike="noStrike">
                <a:solidFill>
                  <a:schemeClr val="dk1"/>
                </a:solidFill>
                <a:latin typeface="Times New Roman"/>
                <a:ea typeface="Times New Roman"/>
                <a:cs typeface="Times New Roman"/>
                <a:sym typeface="Times New Roman"/>
              </a:rPr>
              <a:t> Techniques such as denoising help in </a:t>
            </a:r>
            <a:r>
              <a:rPr b="0" i="0" lang="en-US" sz="1800" u="none" cap="none" strike="noStrike">
                <a:solidFill>
                  <a:srgbClr val="FF0000"/>
                </a:solidFill>
                <a:latin typeface="Times New Roman"/>
                <a:ea typeface="Times New Roman"/>
                <a:cs typeface="Times New Roman"/>
                <a:sym typeface="Times New Roman"/>
              </a:rPr>
              <a:t>reducing</a:t>
            </a:r>
            <a:r>
              <a:rPr b="0" i="0" lang="en-US" sz="1800" u="none" cap="none" strike="noStrike">
                <a:solidFill>
                  <a:schemeClr val="dk1"/>
                </a:solidFill>
                <a:latin typeface="Times New Roman"/>
                <a:ea typeface="Times New Roman"/>
                <a:cs typeface="Times New Roman"/>
                <a:sym typeface="Times New Roman"/>
              </a:rPr>
              <a:t> random </a:t>
            </a:r>
            <a:r>
              <a:rPr b="0" i="0" lang="en-US" sz="1800" u="none" cap="none" strike="noStrike">
                <a:solidFill>
                  <a:srgbClr val="FF0000"/>
                </a:solidFill>
                <a:latin typeface="Times New Roman"/>
                <a:ea typeface="Times New Roman"/>
                <a:cs typeface="Times New Roman"/>
                <a:sym typeface="Times New Roman"/>
              </a:rPr>
              <a:t>variations</a:t>
            </a:r>
            <a:r>
              <a:rPr b="0" i="0" lang="en-US" sz="1800" u="none" cap="none" strike="noStrike">
                <a:solidFill>
                  <a:schemeClr val="dk1"/>
                </a:solidFill>
                <a:latin typeface="Times New Roman"/>
                <a:ea typeface="Times New Roman"/>
                <a:cs typeface="Times New Roman"/>
                <a:sym typeface="Times New Roman"/>
              </a:rPr>
              <a:t> in intensity caused by low-dose imaging systems, ensuring that critical details are preserved.</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Artifact</a:t>
            </a:r>
            <a:r>
              <a:rPr b="1" i="0" lang="en-US" sz="1800" u="none" cap="none" strike="noStrike">
                <a:solidFill>
                  <a:schemeClr val="dk1"/>
                </a:solidFill>
                <a:latin typeface="Times New Roman"/>
                <a:ea typeface="Times New Roman"/>
                <a:cs typeface="Times New Roman"/>
                <a:sym typeface="Times New Roman"/>
              </a:rPr>
              <a:t> Correction:</a:t>
            </a:r>
            <a:r>
              <a:rPr b="0" i="0" lang="en-US" sz="1800" u="none" cap="none" strike="noStrike">
                <a:solidFill>
                  <a:schemeClr val="dk1"/>
                </a:solidFill>
                <a:latin typeface="Times New Roman"/>
                <a:ea typeface="Times New Roman"/>
                <a:cs typeface="Times New Roman"/>
                <a:sym typeface="Times New Roman"/>
              </a:rPr>
              <a:t> Artifacts </a:t>
            </a:r>
            <a:r>
              <a:rPr b="0" i="0" lang="en-US" sz="1800" u="none" cap="none" strike="noStrike">
                <a:solidFill>
                  <a:srgbClr val="FF0000"/>
                </a:solidFill>
                <a:latin typeface="Times New Roman"/>
                <a:ea typeface="Times New Roman"/>
                <a:cs typeface="Times New Roman"/>
                <a:sym typeface="Times New Roman"/>
              </a:rPr>
              <a:t>introduced</a:t>
            </a:r>
            <a:r>
              <a:rPr b="0" i="0" lang="en-US" sz="1800" u="none" cap="none" strike="noStrike">
                <a:solidFill>
                  <a:schemeClr val="dk1"/>
                </a:solidFill>
                <a:latin typeface="Times New Roman"/>
                <a:ea typeface="Times New Roman"/>
                <a:cs typeface="Times New Roman"/>
                <a:sym typeface="Times New Roman"/>
              </a:rPr>
              <a:t> by motion, equipment limitations, </a:t>
            </a:r>
            <a:r>
              <a:rPr b="0" i="0" lang="en-US" sz="1800" u="none" cap="none" strike="noStrike">
                <a:solidFill>
                  <a:srgbClr val="FF0000"/>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other external factors </a:t>
            </a:r>
            <a:r>
              <a:rPr b="0" i="0" lang="en-US" sz="1800" u="none" cap="none" strike="noStrike">
                <a:solidFill>
                  <a:srgbClr val="FF0000"/>
                </a:solidFill>
                <a:latin typeface="Times New Roman"/>
                <a:ea typeface="Times New Roman"/>
                <a:cs typeface="Times New Roman"/>
                <a:sym typeface="Times New Roman"/>
              </a:rPr>
              <a:t>can</a:t>
            </a:r>
            <a:r>
              <a:rPr b="0" i="0" lang="en-US" sz="1800" u="none" cap="none" strike="noStrike">
                <a:solidFill>
                  <a:schemeClr val="dk1"/>
                </a:solidFill>
                <a:latin typeface="Times New Roman"/>
                <a:ea typeface="Times New Roman"/>
                <a:cs typeface="Times New Roman"/>
                <a:sym typeface="Times New Roman"/>
              </a:rPr>
              <a:t> obscure (unclear) important diagnostic features, and their removal ensures better interpretability.</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Improving</a:t>
            </a:r>
            <a:r>
              <a:rPr b="1" i="0" lang="en-US" sz="1800" u="none" cap="none" strike="noStrike">
                <a:solidFill>
                  <a:schemeClr val="dk1"/>
                </a:solidFill>
                <a:latin typeface="Times New Roman"/>
                <a:ea typeface="Times New Roman"/>
                <a:cs typeface="Times New Roman"/>
                <a:sym typeface="Times New Roman"/>
              </a:rPr>
              <a:t> Visualization:</a:t>
            </a:r>
            <a:r>
              <a:rPr b="0" i="0" lang="en-US" sz="1800" u="none" cap="none" strike="noStrike">
                <a:solidFill>
                  <a:schemeClr val="dk1"/>
                </a:solidFill>
                <a:latin typeface="Times New Roman"/>
                <a:ea typeface="Times New Roman"/>
                <a:cs typeface="Times New Roman"/>
                <a:sym typeface="Times New Roman"/>
              </a:rPr>
              <a:t> Enhanced images enable better visualization </a:t>
            </a:r>
            <a:r>
              <a:rPr b="0" i="0" lang="en-US" sz="1800" u="none" cap="none" strike="noStrike">
                <a:solidFill>
                  <a:srgbClr val="FF0000"/>
                </a:solidFill>
                <a:latin typeface="Times New Roman"/>
                <a:ea typeface="Times New Roman"/>
                <a:cs typeface="Times New Roman"/>
                <a:sym typeface="Times New Roman"/>
              </a:rPr>
              <a:t>of</a:t>
            </a:r>
            <a:r>
              <a:rPr b="0" i="0" lang="en-US" sz="1800" u="none" cap="none" strike="noStrike">
                <a:solidFill>
                  <a:schemeClr val="dk1"/>
                </a:solidFill>
                <a:latin typeface="Times New Roman"/>
                <a:ea typeface="Times New Roman"/>
                <a:cs typeface="Times New Roman"/>
                <a:sym typeface="Times New Roman"/>
              </a:rPr>
              <a:t> anatomical structures, aiding </a:t>
            </a:r>
            <a:r>
              <a:rPr b="0" i="0" lang="en-US" sz="1800" u="none" cap="none" strike="noStrike">
                <a:solidFill>
                  <a:srgbClr val="FF0000"/>
                </a:solidFill>
                <a:latin typeface="Times New Roman"/>
                <a:ea typeface="Times New Roman"/>
                <a:cs typeface="Times New Roman"/>
                <a:sym typeface="Times New Roman"/>
              </a:rPr>
              <a:t>in</a:t>
            </a:r>
            <a:r>
              <a:rPr b="0" i="0" lang="en-US" sz="1800" u="none" cap="none" strike="noStrike">
                <a:solidFill>
                  <a:schemeClr val="dk1"/>
                </a:solidFill>
                <a:latin typeface="Times New Roman"/>
                <a:ea typeface="Times New Roman"/>
                <a:cs typeface="Times New Roman"/>
                <a:sym typeface="Times New Roman"/>
              </a:rPr>
              <a:t> surgical planning </a:t>
            </a:r>
            <a:r>
              <a:rPr b="0" i="0" lang="en-US" sz="1800" u="none" cap="none" strike="noStrike">
                <a:solidFill>
                  <a:srgbClr val="FF0000"/>
                </a:solidFill>
                <a:latin typeface="Times New Roman"/>
                <a:ea typeface="Times New Roman"/>
                <a:cs typeface="Times New Roman"/>
                <a:sym typeface="Times New Roman"/>
              </a:rPr>
              <a:t>and</a:t>
            </a:r>
            <a:r>
              <a:rPr b="0" i="0" lang="en-US" sz="1800" u="none" cap="none" strike="noStrike">
                <a:solidFill>
                  <a:schemeClr val="dk1"/>
                </a:solidFill>
                <a:latin typeface="Times New Roman"/>
                <a:ea typeface="Times New Roman"/>
                <a:cs typeface="Times New Roman"/>
                <a:sym typeface="Times New Roman"/>
              </a:rPr>
              <a:t> follow-up assessments.</a:t>
            </a:r>
            <a:endParaRPr/>
          </a:p>
        </p:txBody>
      </p:sp>
      <p:sp>
        <p:nvSpPr>
          <p:cNvPr id="86" name="Google Shape;86;p13"/>
          <p:cNvSpPr/>
          <p:nvPr/>
        </p:nvSpPr>
        <p:spPr>
          <a:xfrm>
            <a:off x="121186" y="790692"/>
            <a:ext cx="14372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205648" y="937042"/>
            <a:ext cx="11986352" cy="230832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Techniques</a:t>
            </a:r>
            <a:endParaRPr sz="1800">
              <a:solidFill>
                <a:srgbClr val="FF0000"/>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Traditional: HOG + SVM.</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Deep learning: YOLO, SSD, Faster R-CNN.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Key components: Feature extraction, classification, and localization.</a:t>
            </a:r>
            <a:endParaRPr/>
          </a:p>
          <a:p>
            <a:pPr indent="0" lvl="1" marL="4572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Challenges</a:t>
            </a:r>
            <a:endParaRPr sz="1800">
              <a:solidFill>
                <a:srgbClr val="FF0000"/>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Variations in object size, occlusion, and lighting.</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High computational costs for real-time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183614" y="519009"/>
            <a:ext cx="11857822" cy="61863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Import required libraries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from ultralytics import YOLO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cv2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matplotlib.pyplot as plt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Load the pre-trained YOLOv8 model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model = YOLO("yolov8s.pt")  # Ensure the model file exists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Load an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image_path = r"E:\Bharti\DIP &amp; A IInd Sem\Object Detection in Computer Vision Image.jpg"  # Correct 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image = cv2.imread(image_path)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Check if the image is loaded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image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print("Error: Unable to load the image. Check the file 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exit()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Perform object detection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results = model.predict(image)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Annotate the detected objects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annotated_image = results[0].plot()</a:t>
            </a:r>
            <a:endParaRPr/>
          </a:p>
        </p:txBody>
      </p:sp>
      <p:sp>
        <p:nvSpPr>
          <p:cNvPr id="139" name="Google Shape;139;p23"/>
          <p:cNvSpPr/>
          <p:nvPr/>
        </p:nvSpPr>
        <p:spPr>
          <a:xfrm>
            <a:off x="183614" y="149677"/>
            <a:ext cx="90461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a:t>
            </a:r>
            <a:r>
              <a:rPr b="1" lang="en-US" sz="1800">
                <a:solidFill>
                  <a:schemeClr val="dk1"/>
                </a:solidFill>
                <a:latin typeface="Times New Roman"/>
                <a:ea typeface="Times New Roman"/>
                <a:cs typeface="Times New Roman"/>
                <a:sym typeface="Times New Roman"/>
              </a:rPr>
              <a:t> demonstrating to detects objects in an image </a:t>
            </a:r>
            <a:r>
              <a:rPr b="1" lang="en-US" sz="1800">
                <a:solidFill>
                  <a:srgbClr val="FF0000"/>
                </a:solidFill>
                <a:latin typeface="Times New Roman"/>
                <a:ea typeface="Times New Roman"/>
                <a:cs typeface="Times New Roman"/>
                <a:sym typeface="Times New Roman"/>
              </a:rPr>
              <a:t>using</a:t>
            </a:r>
            <a:r>
              <a:rPr b="1" lang="en-US" sz="1800">
                <a:solidFill>
                  <a:schemeClr val="dk1"/>
                </a:solidFill>
                <a:latin typeface="Times New Roman"/>
                <a:ea typeface="Times New Roman"/>
                <a:cs typeface="Times New Roman"/>
                <a:sym typeface="Times New Roman"/>
              </a:rPr>
              <a:t> a pre-trained YOLOv5 model</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p:nvPr/>
        </p:nvSpPr>
        <p:spPr>
          <a:xfrm>
            <a:off x="110169" y="209320"/>
            <a:ext cx="11942284"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Save the annotated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output_path = r"E:\Bharti\DIP &amp; A IInd Sem\output.jpg"  # Save in the correct location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cv2.imwrite(output_path, annotated_image)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print(f"Annotated image saved at {output_path}")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Display the original and detected images side by side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plt.figure(figsize=(12, 6))</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Original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plt.subplot(1, 2,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plt.imshow(cv2.cvtColor(image, cv2.COLOR_BGR2RGB))</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plt.axis("off")</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plt.title("Original Image")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Object Detection Output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plt.subplot(1, 2, 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plt.imshow(cv2.cvtColor(annotated_image, cv2.COLOR_BGR2RGB))</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plt.axis("off")</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plt.title("Object Detection Output")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plt.show()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rotWithShape="1">
          <a:blip r:embed="rId3">
            <a:alphaModFix/>
          </a:blip>
          <a:srcRect b="0" l="0" r="0" t="0"/>
          <a:stretch/>
        </p:blipFill>
        <p:spPr>
          <a:xfrm>
            <a:off x="495759" y="685794"/>
            <a:ext cx="11086652" cy="54864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p:nvPr/>
        </p:nvSpPr>
        <p:spPr>
          <a:xfrm>
            <a:off x="143219" y="364593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5" name="Google Shape;155;p26"/>
          <p:cNvSpPr/>
          <p:nvPr/>
        </p:nvSpPr>
        <p:spPr>
          <a:xfrm>
            <a:off x="3235868" y="132815"/>
            <a:ext cx="48205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Case Study: </a:t>
            </a:r>
            <a:r>
              <a:rPr b="1" lang="en-US" sz="1800">
                <a:solidFill>
                  <a:srgbClr val="FF0000"/>
                </a:solidFill>
                <a:latin typeface="Times New Roman"/>
                <a:ea typeface="Times New Roman"/>
                <a:cs typeface="Times New Roman"/>
                <a:sym typeface="Times New Roman"/>
              </a:rPr>
              <a:t>Facial</a:t>
            </a:r>
            <a:r>
              <a:rPr b="1" lang="en-US" sz="1800">
                <a:solidFill>
                  <a:schemeClr val="dk1"/>
                </a:solidFill>
                <a:latin typeface="Times New Roman"/>
                <a:ea typeface="Times New Roman"/>
                <a:cs typeface="Times New Roman"/>
                <a:sym typeface="Times New Roman"/>
              </a:rPr>
              <a:t> Recognition </a:t>
            </a:r>
            <a:r>
              <a:rPr b="1" lang="en-US" sz="1800">
                <a:solidFill>
                  <a:srgbClr val="FF0000"/>
                </a:solidFill>
                <a:latin typeface="Times New Roman"/>
                <a:ea typeface="Times New Roman"/>
                <a:cs typeface="Times New Roman"/>
                <a:sym typeface="Times New Roman"/>
              </a:rPr>
              <a:t>and</a:t>
            </a:r>
            <a:r>
              <a:rPr b="1" lang="en-US" sz="1800">
                <a:solidFill>
                  <a:schemeClr val="dk1"/>
                </a:solidFill>
                <a:latin typeface="Times New Roman"/>
                <a:ea typeface="Times New Roman"/>
                <a:cs typeface="Times New Roman"/>
                <a:sym typeface="Times New Roman"/>
              </a:rPr>
              <a:t> Biometrics</a:t>
            </a:r>
            <a:endParaRPr/>
          </a:p>
        </p:txBody>
      </p:sp>
      <p:sp>
        <p:nvSpPr>
          <p:cNvPr id="156" name="Google Shape;156;p26"/>
          <p:cNvSpPr/>
          <p:nvPr/>
        </p:nvSpPr>
        <p:spPr>
          <a:xfrm>
            <a:off x="143219" y="822749"/>
            <a:ext cx="11942284"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Introduction to Facial Recognition and Biometrics</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Overview</a:t>
            </a:r>
            <a:r>
              <a:rPr b="1" lang="en-US" sz="1800">
                <a:solidFill>
                  <a:schemeClr val="dk1"/>
                </a:solidFill>
                <a:latin typeface="Times New Roman"/>
                <a:ea typeface="Times New Roman"/>
                <a:cs typeface="Times New Roman"/>
                <a:sym typeface="Times New Roman"/>
              </a:rPr>
              <a:t> of Facial Recognition</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Facial recognition </a:t>
            </a:r>
            <a:r>
              <a:rPr lang="en-US" sz="1800">
                <a:solidFill>
                  <a:srgbClr val="FF0000"/>
                </a:solidFill>
                <a:latin typeface="Times New Roman"/>
                <a:ea typeface="Times New Roman"/>
                <a:cs typeface="Times New Roman"/>
                <a:sym typeface="Times New Roman"/>
              </a:rPr>
              <a:t>is a biometric </a:t>
            </a:r>
            <a:r>
              <a:rPr lang="en-US" sz="1800">
                <a:solidFill>
                  <a:schemeClr val="dk1"/>
                </a:solidFill>
                <a:latin typeface="Times New Roman"/>
                <a:ea typeface="Times New Roman"/>
                <a:cs typeface="Times New Roman"/>
                <a:sym typeface="Times New Roman"/>
              </a:rPr>
              <a:t>technology </a:t>
            </a:r>
            <a:r>
              <a:rPr lang="en-US" sz="1800">
                <a:solidFill>
                  <a:srgbClr val="FF0000"/>
                </a:solidFill>
                <a:latin typeface="Times New Roman"/>
                <a:ea typeface="Times New Roman"/>
                <a:cs typeface="Times New Roman"/>
                <a:sym typeface="Times New Roman"/>
              </a:rPr>
              <a:t>that</a:t>
            </a:r>
            <a:r>
              <a:rPr lang="en-US" sz="1800">
                <a:solidFill>
                  <a:schemeClr val="dk1"/>
                </a:solidFill>
                <a:latin typeface="Times New Roman"/>
                <a:ea typeface="Times New Roman"/>
                <a:cs typeface="Times New Roman"/>
                <a:sym typeface="Times New Roman"/>
              </a:rPr>
              <a:t> identifies </a:t>
            </a:r>
            <a:r>
              <a:rPr lang="en-US" sz="1800">
                <a:solidFill>
                  <a:srgbClr val="FF0000"/>
                </a:solidFill>
                <a:latin typeface="Times New Roman"/>
                <a:ea typeface="Times New Roman"/>
                <a:cs typeface="Times New Roman"/>
                <a:sym typeface="Times New Roman"/>
              </a:rPr>
              <a:t>or</a:t>
            </a:r>
            <a:r>
              <a:rPr lang="en-US" sz="1800">
                <a:solidFill>
                  <a:schemeClr val="dk1"/>
                </a:solidFill>
                <a:latin typeface="Times New Roman"/>
                <a:ea typeface="Times New Roman"/>
                <a:cs typeface="Times New Roman"/>
                <a:sym typeface="Times New Roman"/>
              </a:rPr>
              <a:t> verifies </a:t>
            </a:r>
            <a:r>
              <a:rPr lang="en-US" sz="1800">
                <a:solidFill>
                  <a:srgbClr val="FF0000"/>
                </a:solidFill>
                <a:latin typeface="Times New Roman"/>
                <a:ea typeface="Times New Roman"/>
                <a:cs typeface="Times New Roman"/>
                <a:sym typeface="Times New Roman"/>
              </a:rPr>
              <a:t>individuals</a:t>
            </a:r>
            <a:r>
              <a:rPr lang="en-US" sz="1800">
                <a:solidFill>
                  <a:schemeClr val="dk1"/>
                </a:solidFill>
                <a:latin typeface="Times New Roman"/>
                <a:ea typeface="Times New Roman"/>
                <a:cs typeface="Times New Roman"/>
                <a:sym typeface="Times New Roman"/>
              </a:rPr>
              <a:t> by analyzing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comparing facial </a:t>
            </a:r>
            <a:r>
              <a:rPr lang="en-US" sz="1800">
                <a:solidFill>
                  <a:srgbClr val="FF0000"/>
                </a:solidFill>
                <a:latin typeface="Times New Roman"/>
                <a:ea typeface="Times New Roman"/>
                <a:cs typeface="Times New Roman"/>
                <a:sym typeface="Times New Roman"/>
              </a:rPr>
              <a:t>features</a:t>
            </a:r>
            <a:r>
              <a:rPr lang="en-US" sz="1800">
                <a:solidFill>
                  <a:schemeClr val="dk1"/>
                </a:solidFill>
                <a:latin typeface="Times New Roman"/>
                <a:ea typeface="Times New Roman"/>
                <a:cs typeface="Times New Roman"/>
                <a:sym typeface="Times New Roman"/>
              </a:rPr>
              <a:t>. It is a widely </a:t>
            </a:r>
            <a:r>
              <a:rPr lang="en-US" sz="1800">
                <a:solidFill>
                  <a:srgbClr val="FF0000"/>
                </a:solidFill>
                <a:latin typeface="Times New Roman"/>
                <a:ea typeface="Times New Roman"/>
                <a:cs typeface="Times New Roman"/>
                <a:sym typeface="Times New Roman"/>
              </a:rPr>
              <a:t>used</a:t>
            </a:r>
            <a:r>
              <a:rPr lang="en-US" sz="1800">
                <a:solidFill>
                  <a:schemeClr val="dk1"/>
                </a:solidFill>
                <a:latin typeface="Times New Roman"/>
                <a:ea typeface="Times New Roman"/>
                <a:cs typeface="Times New Roman"/>
                <a:sym typeface="Times New Roman"/>
              </a:rPr>
              <a:t> technique </a:t>
            </a:r>
            <a:r>
              <a:rPr lang="en-US" sz="1800">
                <a:solidFill>
                  <a:srgbClr val="FF0000"/>
                </a:solidFill>
                <a:latin typeface="Times New Roman"/>
                <a:ea typeface="Times New Roman"/>
                <a:cs typeface="Times New Roman"/>
                <a:sym typeface="Times New Roman"/>
              </a:rPr>
              <a:t>in</a:t>
            </a:r>
            <a:r>
              <a:rPr lang="en-US" sz="1800">
                <a:solidFill>
                  <a:schemeClr val="dk1"/>
                </a:solidFill>
                <a:latin typeface="Times New Roman"/>
                <a:ea typeface="Times New Roman"/>
                <a:cs typeface="Times New Roman"/>
                <a:sym typeface="Times New Roman"/>
              </a:rPr>
              <a:t> various security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authentication applications, </a:t>
            </a:r>
            <a:r>
              <a:rPr lang="en-US" sz="1800">
                <a:solidFill>
                  <a:srgbClr val="FF0000"/>
                </a:solidFill>
                <a:latin typeface="Times New Roman"/>
                <a:ea typeface="Times New Roman"/>
                <a:cs typeface="Times New Roman"/>
                <a:sym typeface="Times New Roman"/>
              </a:rPr>
              <a:t>including</a:t>
            </a:r>
            <a:r>
              <a:rPr lang="en-US" sz="1800">
                <a:solidFill>
                  <a:schemeClr val="dk1"/>
                </a:solidFill>
                <a:latin typeface="Times New Roman"/>
                <a:ea typeface="Times New Roman"/>
                <a:cs typeface="Times New Roman"/>
                <a:sym typeface="Times New Roman"/>
              </a:rPr>
              <a:t> surveillance, access control,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identity verification. The system </a:t>
            </a:r>
            <a:r>
              <a:rPr lang="en-US" sz="1800">
                <a:solidFill>
                  <a:srgbClr val="FF0000"/>
                </a:solidFill>
                <a:latin typeface="Times New Roman"/>
                <a:ea typeface="Times New Roman"/>
                <a:cs typeface="Times New Roman"/>
                <a:sym typeface="Times New Roman"/>
              </a:rPr>
              <a:t>captures</a:t>
            </a:r>
            <a:r>
              <a:rPr lang="en-US" sz="1800">
                <a:solidFill>
                  <a:schemeClr val="dk1"/>
                </a:solidFill>
                <a:latin typeface="Times New Roman"/>
                <a:ea typeface="Times New Roman"/>
                <a:cs typeface="Times New Roman"/>
                <a:sym typeface="Times New Roman"/>
              </a:rPr>
              <a:t> an image or video of a face, </a:t>
            </a:r>
            <a:r>
              <a:rPr lang="en-US" sz="1800">
                <a:solidFill>
                  <a:srgbClr val="FF0000"/>
                </a:solidFill>
                <a:latin typeface="Times New Roman"/>
                <a:ea typeface="Times New Roman"/>
                <a:cs typeface="Times New Roman"/>
                <a:sym typeface="Times New Roman"/>
              </a:rPr>
              <a:t>extracts</a:t>
            </a:r>
            <a:r>
              <a:rPr lang="en-US" sz="1800">
                <a:solidFill>
                  <a:schemeClr val="dk1"/>
                </a:solidFill>
                <a:latin typeface="Times New Roman"/>
                <a:ea typeface="Times New Roman"/>
                <a:cs typeface="Times New Roman"/>
                <a:sym typeface="Times New Roman"/>
              </a:rPr>
              <a:t> distinctive </a:t>
            </a:r>
            <a:r>
              <a:rPr lang="en-US" sz="1800">
                <a:solidFill>
                  <a:srgbClr val="FF0000"/>
                </a:solidFill>
                <a:latin typeface="Times New Roman"/>
                <a:ea typeface="Times New Roman"/>
                <a:cs typeface="Times New Roman"/>
                <a:sym typeface="Times New Roman"/>
              </a:rPr>
              <a:t>features</a:t>
            </a:r>
            <a:r>
              <a:rPr lang="en-US" sz="1800">
                <a:solidFill>
                  <a:schemeClr val="dk1"/>
                </a:solidFill>
                <a:latin typeface="Times New Roman"/>
                <a:ea typeface="Times New Roman"/>
                <a:cs typeface="Times New Roman"/>
                <a:sym typeface="Times New Roman"/>
              </a:rPr>
              <a:t> such as eye distance, nose shape, and jawline,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then matches them against a database of known faces.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Facial recognition operates through several </a:t>
            </a:r>
            <a:r>
              <a:rPr lang="en-US" sz="1800">
                <a:solidFill>
                  <a:srgbClr val="FF0000"/>
                </a:solidFill>
                <a:latin typeface="Times New Roman"/>
                <a:ea typeface="Times New Roman"/>
                <a:cs typeface="Times New Roman"/>
                <a:sym typeface="Times New Roman"/>
              </a:rPr>
              <a:t>key steps</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Face Detection</a:t>
            </a:r>
            <a:r>
              <a:rPr lang="en-US" sz="1800">
                <a:solidFill>
                  <a:schemeClr val="dk1"/>
                </a:solidFill>
                <a:latin typeface="Times New Roman"/>
                <a:ea typeface="Times New Roman"/>
                <a:cs typeface="Times New Roman"/>
                <a:sym typeface="Times New Roman"/>
              </a:rPr>
              <a:t> – Locating faces in an image or video.</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Feature Extraction</a:t>
            </a:r>
            <a:r>
              <a:rPr lang="en-US" sz="1800">
                <a:solidFill>
                  <a:schemeClr val="dk1"/>
                </a:solidFill>
                <a:latin typeface="Times New Roman"/>
                <a:ea typeface="Times New Roman"/>
                <a:cs typeface="Times New Roman"/>
                <a:sym typeface="Times New Roman"/>
              </a:rPr>
              <a:t> – Identifying unique characteristics of a face.</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Face Matching</a:t>
            </a:r>
            <a:r>
              <a:rPr lang="en-US" sz="1800">
                <a:solidFill>
                  <a:schemeClr val="dk1"/>
                </a:solidFill>
                <a:latin typeface="Times New Roman"/>
                <a:ea typeface="Times New Roman"/>
                <a:cs typeface="Times New Roman"/>
                <a:sym typeface="Times New Roman"/>
              </a:rPr>
              <a:t> – Comparing extracted features with stored facial data.</a:t>
            </a:r>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Identity Confirmation</a:t>
            </a:r>
            <a:r>
              <a:rPr lang="en-US" sz="1800">
                <a:solidFill>
                  <a:schemeClr val="dk1"/>
                </a:solidFill>
                <a:latin typeface="Times New Roman"/>
                <a:ea typeface="Times New Roman"/>
                <a:cs typeface="Times New Roman"/>
                <a:sym typeface="Times New Roman"/>
              </a:rPr>
              <a:t> – Determining a match based on a similarity threshold.</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Modern facial recognition systems </a:t>
            </a:r>
            <a:r>
              <a:rPr lang="en-US" sz="1800">
                <a:solidFill>
                  <a:srgbClr val="FF0000"/>
                </a:solidFill>
                <a:latin typeface="Times New Roman"/>
                <a:ea typeface="Times New Roman"/>
                <a:cs typeface="Times New Roman"/>
                <a:sym typeface="Times New Roman"/>
              </a:rPr>
              <a:t>employ</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deep learning</a:t>
            </a:r>
            <a:r>
              <a:rPr lang="en-US" sz="1800">
                <a:solidFill>
                  <a:schemeClr val="dk1"/>
                </a:solidFill>
                <a:latin typeface="Times New Roman"/>
                <a:ea typeface="Times New Roman"/>
                <a:cs typeface="Times New Roman"/>
                <a:sym typeface="Times New Roman"/>
              </a:rPr>
              <a:t> techniques,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Convolutional Neural Networks (CNNs), </a:t>
            </a:r>
            <a:r>
              <a:rPr lang="en-US" sz="1800">
                <a:solidFill>
                  <a:srgbClr val="FF0000"/>
                </a:solidFill>
                <a:latin typeface="Times New Roman"/>
                <a:ea typeface="Times New Roman"/>
                <a:cs typeface="Times New Roman"/>
                <a:sym typeface="Times New Roman"/>
              </a:rPr>
              <a:t>to</a:t>
            </a:r>
            <a:r>
              <a:rPr lang="en-US" sz="1800">
                <a:solidFill>
                  <a:schemeClr val="dk1"/>
                </a:solidFill>
                <a:latin typeface="Times New Roman"/>
                <a:ea typeface="Times New Roman"/>
                <a:cs typeface="Times New Roman"/>
                <a:sym typeface="Times New Roman"/>
              </a:rPr>
              <a:t> enhance accuracy and robustness. Algorithms </a:t>
            </a:r>
            <a:r>
              <a:rPr lang="en-US" sz="1800">
                <a:solidFill>
                  <a:srgbClr val="FF0000"/>
                </a:solidFill>
                <a:latin typeface="Times New Roman"/>
                <a:ea typeface="Times New Roman"/>
                <a:cs typeface="Times New Roman"/>
                <a:sym typeface="Times New Roman"/>
              </a:rPr>
              <a:t>like</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FaceNet, DeepFace, and OpenFace</a:t>
            </a:r>
            <a:r>
              <a:rPr lang="en-US" sz="1800">
                <a:solidFill>
                  <a:schemeClr val="dk1"/>
                </a:solidFill>
                <a:latin typeface="Times New Roman"/>
                <a:ea typeface="Times New Roman"/>
                <a:cs typeface="Times New Roman"/>
                <a:sym typeface="Times New Roman"/>
              </a:rPr>
              <a:t> provide advanced feature extraction and matching capabilities.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p:nvPr/>
        </p:nvSpPr>
        <p:spPr>
          <a:xfrm>
            <a:off x="110170" y="180056"/>
            <a:ext cx="11997368" cy="6463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Biometrics: Physiological </a:t>
            </a:r>
            <a:r>
              <a:rPr b="1" lang="en-US" sz="1800">
                <a:solidFill>
                  <a:srgbClr val="FF0000"/>
                </a:solidFill>
                <a:latin typeface="Times New Roman"/>
                <a:ea typeface="Times New Roman"/>
                <a:cs typeface="Times New Roman"/>
                <a:sym typeface="Times New Roman"/>
              </a:rPr>
              <a:t>and</a:t>
            </a:r>
            <a:r>
              <a:rPr b="1" lang="en-US" sz="1800">
                <a:solidFill>
                  <a:schemeClr val="dk1"/>
                </a:solidFill>
                <a:latin typeface="Times New Roman"/>
                <a:ea typeface="Times New Roman"/>
                <a:cs typeface="Times New Roman"/>
                <a:sym typeface="Times New Roman"/>
              </a:rPr>
              <a:t> Behavioral</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Biometrics refers to the measurement and statistical analysis of people’s </a:t>
            </a:r>
            <a:r>
              <a:rPr lang="en-US" sz="1800">
                <a:solidFill>
                  <a:srgbClr val="FF0000"/>
                </a:solidFill>
                <a:latin typeface="Times New Roman"/>
                <a:ea typeface="Times New Roman"/>
                <a:cs typeface="Times New Roman"/>
                <a:sym typeface="Times New Roman"/>
              </a:rPr>
              <a:t>unique</a:t>
            </a:r>
            <a:r>
              <a:rPr lang="en-US" sz="1800">
                <a:solidFill>
                  <a:schemeClr val="dk1"/>
                </a:solidFill>
                <a:latin typeface="Times New Roman"/>
                <a:ea typeface="Times New Roman"/>
                <a:cs typeface="Times New Roman"/>
                <a:sym typeface="Times New Roman"/>
              </a:rPr>
              <a:t> physical and behavioral characteristics. It is </a:t>
            </a:r>
            <a:r>
              <a:rPr lang="en-US" sz="1800">
                <a:solidFill>
                  <a:srgbClr val="FF0000"/>
                </a:solidFill>
                <a:latin typeface="Times New Roman"/>
                <a:ea typeface="Times New Roman"/>
                <a:cs typeface="Times New Roman"/>
                <a:sym typeface="Times New Roman"/>
              </a:rPr>
              <a:t>used</a:t>
            </a:r>
            <a:r>
              <a:rPr lang="en-US" sz="1800">
                <a:solidFill>
                  <a:schemeClr val="dk1"/>
                </a:solidFill>
                <a:latin typeface="Times New Roman"/>
                <a:ea typeface="Times New Roman"/>
                <a:cs typeface="Times New Roman"/>
                <a:sym typeface="Times New Roman"/>
              </a:rPr>
              <a:t> for identity </a:t>
            </a:r>
            <a:r>
              <a:rPr lang="en-US" sz="1800">
                <a:solidFill>
                  <a:srgbClr val="FF0000"/>
                </a:solidFill>
                <a:latin typeface="Times New Roman"/>
                <a:ea typeface="Times New Roman"/>
                <a:cs typeface="Times New Roman"/>
                <a:sym typeface="Times New Roman"/>
              </a:rPr>
              <a:t>verification</a:t>
            </a:r>
            <a:r>
              <a:rPr lang="en-US" sz="1800">
                <a:solidFill>
                  <a:schemeClr val="dk1"/>
                </a:solidFill>
                <a:latin typeface="Times New Roman"/>
                <a:ea typeface="Times New Roman"/>
                <a:cs typeface="Times New Roman"/>
                <a:sym typeface="Times New Roman"/>
              </a:rPr>
              <a:t> in various applications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mobile authentication, law enforcement, and secure access control.</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rgbClr val="FF0000"/>
              </a:buClr>
              <a:buSzPts val="1800"/>
              <a:buFont typeface="Times New Roman"/>
              <a:buAutoNum type="arabicPeriod"/>
            </a:pPr>
            <a:r>
              <a:rPr b="1" lang="en-US" sz="1800">
                <a:solidFill>
                  <a:srgbClr val="FF0000"/>
                </a:solidFill>
                <a:latin typeface="Times New Roman"/>
                <a:ea typeface="Times New Roman"/>
                <a:cs typeface="Times New Roman"/>
                <a:sym typeface="Times New Roman"/>
              </a:rPr>
              <a:t>Physiological</a:t>
            </a:r>
            <a:r>
              <a:rPr b="1" lang="en-US" sz="1800">
                <a:solidFill>
                  <a:schemeClr val="dk1"/>
                </a:solidFill>
                <a:latin typeface="Times New Roman"/>
                <a:ea typeface="Times New Roman"/>
                <a:cs typeface="Times New Roman"/>
                <a:sym typeface="Times New Roman"/>
              </a:rPr>
              <a:t> Biometrics</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These biometric traits are </a:t>
            </a:r>
            <a:r>
              <a:rPr lang="en-US" sz="1800">
                <a:solidFill>
                  <a:srgbClr val="FF0000"/>
                </a:solidFill>
                <a:latin typeface="Times New Roman"/>
                <a:ea typeface="Times New Roman"/>
                <a:cs typeface="Times New Roman"/>
                <a:sym typeface="Times New Roman"/>
              </a:rPr>
              <a:t>based</a:t>
            </a:r>
            <a:r>
              <a:rPr lang="en-US" sz="1800">
                <a:solidFill>
                  <a:schemeClr val="dk1"/>
                </a:solidFill>
                <a:latin typeface="Times New Roman"/>
                <a:ea typeface="Times New Roman"/>
                <a:cs typeface="Times New Roman"/>
                <a:sym typeface="Times New Roman"/>
              </a:rPr>
              <a:t> on a person’s unique </a:t>
            </a:r>
            <a:r>
              <a:rPr lang="en-US" sz="1800">
                <a:solidFill>
                  <a:srgbClr val="FF0000"/>
                </a:solidFill>
                <a:latin typeface="Times New Roman"/>
                <a:ea typeface="Times New Roman"/>
                <a:cs typeface="Times New Roman"/>
                <a:sym typeface="Times New Roman"/>
              </a:rPr>
              <a:t>physical</a:t>
            </a:r>
            <a:r>
              <a:rPr lang="en-US" sz="1800">
                <a:solidFill>
                  <a:schemeClr val="dk1"/>
                </a:solidFill>
                <a:latin typeface="Times New Roman"/>
                <a:ea typeface="Times New Roman"/>
                <a:cs typeface="Times New Roman"/>
                <a:sym typeface="Times New Roman"/>
              </a:rPr>
              <a:t> characteristics. Some common types </a:t>
            </a:r>
            <a:r>
              <a:rPr lang="en-US" sz="1800">
                <a:solidFill>
                  <a:srgbClr val="FF0000"/>
                </a:solidFill>
                <a:latin typeface="Times New Roman"/>
                <a:ea typeface="Times New Roman"/>
                <a:cs typeface="Times New Roman"/>
                <a:sym typeface="Times New Roman"/>
              </a:rPr>
              <a:t>include</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Facial Recognition</a:t>
            </a:r>
            <a:r>
              <a:rPr lang="en-US" sz="1800">
                <a:solidFill>
                  <a:schemeClr val="dk1"/>
                </a:solidFill>
                <a:latin typeface="Times New Roman"/>
                <a:ea typeface="Times New Roman"/>
                <a:cs typeface="Times New Roman"/>
                <a:sym typeface="Times New Roman"/>
              </a:rPr>
              <a:t> – Analyzing facial structure and features.</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Iris Recognition</a:t>
            </a:r>
            <a:r>
              <a:rPr lang="en-US" sz="1800">
                <a:solidFill>
                  <a:schemeClr val="dk1"/>
                </a:solidFill>
                <a:latin typeface="Times New Roman"/>
                <a:ea typeface="Times New Roman"/>
                <a:cs typeface="Times New Roman"/>
                <a:sym typeface="Times New Roman"/>
              </a:rPr>
              <a:t> – Capturing the unique patterns in the iris of an eye.</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Fingerprint Recognition</a:t>
            </a:r>
            <a:r>
              <a:rPr lang="en-US" sz="1800">
                <a:solidFill>
                  <a:schemeClr val="dk1"/>
                </a:solidFill>
                <a:latin typeface="Times New Roman"/>
                <a:ea typeface="Times New Roman"/>
                <a:cs typeface="Times New Roman"/>
                <a:sym typeface="Times New Roman"/>
              </a:rPr>
              <a:t> – Matching unique fingerprint ridges and patterns.</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Retina Scanning</a:t>
            </a:r>
            <a:r>
              <a:rPr lang="en-US" sz="1800">
                <a:solidFill>
                  <a:schemeClr val="dk1"/>
                </a:solidFill>
                <a:latin typeface="Times New Roman"/>
                <a:ea typeface="Times New Roman"/>
                <a:cs typeface="Times New Roman"/>
                <a:sym typeface="Times New Roman"/>
              </a:rPr>
              <a:t> – Examining the blood vessel pattern in the retina.</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Hand Geometry</a:t>
            </a:r>
            <a:r>
              <a:rPr lang="en-US" sz="1800">
                <a:solidFill>
                  <a:schemeClr val="dk1"/>
                </a:solidFill>
                <a:latin typeface="Times New Roman"/>
                <a:ea typeface="Times New Roman"/>
                <a:cs typeface="Times New Roman"/>
                <a:sym typeface="Times New Roman"/>
              </a:rPr>
              <a:t> – Measuring the shape and structure of a hand.</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 </a:t>
            </a:r>
            <a:r>
              <a:rPr b="1" lang="en-US" sz="1800">
                <a:solidFill>
                  <a:srgbClr val="FF0000"/>
                </a:solidFill>
                <a:latin typeface="Times New Roman"/>
                <a:ea typeface="Times New Roman"/>
                <a:cs typeface="Times New Roman"/>
                <a:sym typeface="Times New Roman"/>
              </a:rPr>
              <a:t>Behavioral</a:t>
            </a:r>
            <a:r>
              <a:rPr b="1" lang="en-US" sz="1800">
                <a:solidFill>
                  <a:schemeClr val="dk1"/>
                </a:solidFill>
                <a:latin typeface="Times New Roman"/>
                <a:ea typeface="Times New Roman"/>
                <a:cs typeface="Times New Roman"/>
                <a:sym typeface="Times New Roman"/>
              </a:rPr>
              <a:t> Biometrics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Behavioral biometrics </a:t>
            </a:r>
            <a:r>
              <a:rPr lang="en-US" sz="1800">
                <a:solidFill>
                  <a:srgbClr val="FF0000"/>
                </a:solidFill>
                <a:latin typeface="Times New Roman"/>
                <a:ea typeface="Times New Roman"/>
                <a:cs typeface="Times New Roman"/>
                <a:sym typeface="Times New Roman"/>
              </a:rPr>
              <a:t>focus</a:t>
            </a:r>
            <a:r>
              <a:rPr lang="en-US" sz="1800">
                <a:solidFill>
                  <a:schemeClr val="dk1"/>
                </a:solidFill>
                <a:latin typeface="Times New Roman"/>
                <a:ea typeface="Times New Roman"/>
                <a:cs typeface="Times New Roman"/>
                <a:sym typeface="Times New Roman"/>
              </a:rPr>
              <a:t> on unique patterns of human </a:t>
            </a:r>
            <a:r>
              <a:rPr lang="en-US" sz="1800">
                <a:solidFill>
                  <a:srgbClr val="FF0000"/>
                </a:solidFill>
                <a:latin typeface="Times New Roman"/>
                <a:ea typeface="Times New Roman"/>
                <a:cs typeface="Times New Roman"/>
                <a:sym typeface="Times New Roman"/>
              </a:rPr>
              <a:t>actions</a:t>
            </a:r>
            <a:r>
              <a:rPr lang="en-US" sz="1800">
                <a:solidFill>
                  <a:schemeClr val="dk1"/>
                </a:solidFill>
                <a:latin typeface="Times New Roman"/>
                <a:ea typeface="Times New Roman"/>
                <a:cs typeface="Times New Roman"/>
                <a:sym typeface="Times New Roman"/>
              </a:rPr>
              <a:t> and </a:t>
            </a:r>
            <a:r>
              <a:rPr lang="en-US" sz="1800">
                <a:solidFill>
                  <a:srgbClr val="FF0000"/>
                </a:solidFill>
                <a:latin typeface="Times New Roman"/>
                <a:ea typeface="Times New Roman"/>
                <a:cs typeface="Times New Roman"/>
                <a:sym typeface="Times New Roman"/>
              </a:rPr>
              <a:t>interactions</a:t>
            </a:r>
            <a:r>
              <a:rPr lang="en-US" sz="1800">
                <a:solidFill>
                  <a:schemeClr val="dk1"/>
                </a:solidFill>
                <a:latin typeface="Times New Roman"/>
                <a:ea typeface="Times New Roman"/>
                <a:cs typeface="Times New Roman"/>
                <a:sym typeface="Times New Roman"/>
              </a:rPr>
              <a:t>. These </a:t>
            </a:r>
            <a:r>
              <a:rPr lang="en-US" sz="1800">
                <a:solidFill>
                  <a:srgbClr val="FF0000"/>
                </a:solidFill>
                <a:latin typeface="Times New Roman"/>
                <a:ea typeface="Times New Roman"/>
                <a:cs typeface="Times New Roman"/>
                <a:sym typeface="Times New Roman"/>
              </a:rPr>
              <a:t>include</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Voice Recognition</a:t>
            </a:r>
            <a:r>
              <a:rPr lang="en-US" sz="1800">
                <a:solidFill>
                  <a:schemeClr val="dk1"/>
                </a:solidFill>
                <a:latin typeface="Times New Roman"/>
                <a:ea typeface="Times New Roman"/>
                <a:cs typeface="Times New Roman"/>
                <a:sym typeface="Times New Roman"/>
              </a:rPr>
              <a:t> – Identifying individuals based on voice tone, pitch, and speech patterns.</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Keystroke Dynamics</a:t>
            </a:r>
            <a:r>
              <a:rPr lang="en-US" sz="1800">
                <a:solidFill>
                  <a:schemeClr val="dk1"/>
                </a:solidFill>
                <a:latin typeface="Times New Roman"/>
                <a:ea typeface="Times New Roman"/>
                <a:cs typeface="Times New Roman"/>
                <a:sym typeface="Times New Roman"/>
              </a:rPr>
              <a:t> – Analyzing typing rhythm and speed.</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Gait Recognition</a:t>
            </a:r>
            <a:r>
              <a:rPr lang="en-US" sz="1800">
                <a:solidFill>
                  <a:schemeClr val="dk1"/>
                </a:solidFill>
                <a:latin typeface="Times New Roman"/>
                <a:ea typeface="Times New Roman"/>
                <a:cs typeface="Times New Roman"/>
                <a:sym typeface="Times New Roman"/>
              </a:rPr>
              <a:t> – Identifying individuals by their walking style.</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Signature Recognition</a:t>
            </a:r>
            <a:r>
              <a:rPr lang="en-US" sz="1800">
                <a:solidFill>
                  <a:schemeClr val="dk1"/>
                </a:solidFill>
                <a:latin typeface="Times New Roman"/>
                <a:ea typeface="Times New Roman"/>
                <a:cs typeface="Times New Roman"/>
                <a:sym typeface="Times New Roman"/>
              </a:rPr>
              <a:t> – Verifying identity based on handwriting and signature patterns.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p:nvPr/>
        </p:nvSpPr>
        <p:spPr>
          <a:xfrm>
            <a:off x="132203" y="117693"/>
            <a:ext cx="11898217" cy="67403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Importance</a:t>
            </a:r>
            <a:r>
              <a:rPr b="1" lang="en-US" sz="1800">
                <a:solidFill>
                  <a:schemeClr val="dk1"/>
                </a:solidFill>
                <a:latin typeface="Times New Roman"/>
                <a:ea typeface="Times New Roman"/>
                <a:cs typeface="Times New Roman"/>
                <a:sym typeface="Times New Roman"/>
              </a:rPr>
              <a:t> of Facial Recognition in Biometrics</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Facial recognition is one of the most </a:t>
            </a:r>
            <a:r>
              <a:rPr lang="en-US" sz="1800">
                <a:solidFill>
                  <a:srgbClr val="FF0000"/>
                </a:solidFill>
                <a:latin typeface="Times New Roman"/>
                <a:ea typeface="Times New Roman"/>
                <a:cs typeface="Times New Roman"/>
                <a:sym typeface="Times New Roman"/>
              </a:rPr>
              <a:t>widely</a:t>
            </a:r>
            <a:r>
              <a:rPr lang="en-US" sz="1800">
                <a:solidFill>
                  <a:schemeClr val="dk1"/>
                </a:solidFill>
                <a:latin typeface="Times New Roman"/>
                <a:ea typeface="Times New Roman"/>
                <a:cs typeface="Times New Roman"/>
                <a:sym typeface="Times New Roman"/>
              </a:rPr>
              <a:t> used biometric techniques due to its </a:t>
            </a:r>
            <a:r>
              <a:rPr b="1" lang="en-US" sz="1800">
                <a:solidFill>
                  <a:schemeClr val="dk1"/>
                </a:solidFill>
                <a:latin typeface="Times New Roman"/>
                <a:ea typeface="Times New Roman"/>
                <a:cs typeface="Times New Roman"/>
                <a:sym typeface="Times New Roman"/>
              </a:rPr>
              <a:t>non-intrusiveness, speed, and ease of implementation</a:t>
            </a:r>
            <a:r>
              <a:rPr lang="en-US" sz="1800">
                <a:solidFill>
                  <a:schemeClr val="dk1"/>
                </a:solidFill>
                <a:latin typeface="Times New Roman"/>
                <a:ea typeface="Times New Roman"/>
                <a:cs typeface="Times New Roman"/>
                <a:sym typeface="Times New Roman"/>
              </a:rPr>
              <a:t>. Unlike fingerprint or iris scanning, facial recognition does not require direct contact, making it more user-friendly. Some key </a:t>
            </a:r>
            <a:r>
              <a:rPr lang="en-US" sz="1800">
                <a:solidFill>
                  <a:srgbClr val="FF0000"/>
                </a:solidFill>
                <a:latin typeface="Times New Roman"/>
                <a:ea typeface="Times New Roman"/>
                <a:cs typeface="Times New Roman"/>
                <a:sym typeface="Times New Roman"/>
              </a:rPr>
              <a:t>applications</a:t>
            </a:r>
            <a:r>
              <a:rPr lang="en-US" sz="1800">
                <a:solidFill>
                  <a:schemeClr val="dk1"/>
                </a:solidFill>
                <a:latin typeface="Times New Roman"/>
                <a:ea typeface="Times New Roman"/>
                <a:cs typeface="Times New Roman"/>
                <a:sym typeface="Times New Roman"/>
              </a:rPr>
              <a:t> include: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Security &amp; Law Enforcement</a:t>
            </a:r>
            <a:r>
              <a:rPr lang="en-US" sz="1800">
                <a:solidFill>
                  <a:schemeClr val="dk1"/>
                </a:solidFill>
                <a:latin typeface="Times New Roman"/>
                <a:ea typeface="Times New Roman"/>
                <a:cs typeface="Times New Roman"/>
                <a:sym typeface="Times New Roman"/>
              </a:rPr>
              <a:t> – Used for surveillance, suspect identification, and border control.</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Smartphones &amp; Devices</a:t>
            </a:r>
            <a:r>
              <a:rPr lang="en-US" sz="1800">
                <a:solidFill>
                  <a:schemeClr val="dk1"/>
                </a:solidFill>
                <a:latin typeface="Times New Roman"/>
                <a:ea typeface="Times New Roman"/>
                <a:cs typeface="Times New Roman"/>
                <a:sym typeface="Times New Roman"/>
              </a:rPr>
              <a:t> – Face unlock features in smartphones and laptops.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Banking &amp; Payments</a:t>
            </a:r>
            <a:r>
              <a:rPr lang="en-US" sz="1800">
                <a:solidFill>
                  <a:schemeClr val="dk1"/>
                </a:solidFill>
                <a:latin typeface="Times New Roman"/>
                <a:ea typeface="Times New Roman"/>
                <a:cs typeface="Times New Roman"/>
                <a:sym typeface="Times New Roman"/>
              </a:rPr>
              <a:t> – Secure authentication for transactions.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Healthcare</a:t>
            </a:r>
            <a:r>
              <a:rPr lang="en-US" sz="1800">
                <a:solidFill>
                  <a:schemeClr val="dk1"/>
                </a:solidFill>
                <a:latin typeface="Times New Roman"/>
                <a:ea typeface="Times New Roman"/>
                <a:cs typeface="Times New Roman"/>
                <a:sym typeface="Times New Roman"/>
              </a:rPr>
              <a:t> – Patient identification in hospitals and clinics.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Retail &amp; Marketing</a:t>
            </a:r>
            <a:r>
              <a:rPr lang="en-US" sz="1800">
                <a:solidFill>
                  <a:schemeClr val="dk1"/>
                </a:solidFill>
                <a:latin typeface="Times New Roman"/>
                <a:ea typeface="Times New Roman"/>
                <a:cs typeface="Times New Roman"/>
                <a:sym typeface="Times New Roman"/>
              </a:rPr>
              <a:t> – Personalized customer experiences and automated checkouts.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Challenges</a:t>
            </a:r>
            <a:r>
              <a:rPr b="1" lang="en-US" sz="1800">
                <a:solidFill>
                  <a:schemeClr val="dk1"/>
                </a:solidFill>
                <a:latin typeface="Times New Roman"/>
                <a:ea typeface="Times New Roman"/>
                <a:cs typeface="Times New Roman"/>
                <a:sym typeface="Times New Roman"/>
              </a:rPr>
              <a:t> in Facial Recognition</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Despite its advantages, facial recognition technology faces several challenges: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Lighting and Pose Variations</a:t>
            </a:r>
            <a:r>
              <a:rPr lang="en-US" sz="1800">
                <a:solidFill>
                  <a:schemeClr val="dk1"/>
                </a:solidFill>
                <a:latin typeface="Times New Roman"/>
                <a:ea typeface="Times New Roman"/>
                <a:cs typeface="Times New Roman"/>
                <a:sym typeface="Times New Roman"/>
              </a:rPr>
              <a:t> – Performance can degrade in poor lighting or when the face is partially obscured.</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Aging and Facial Changes</a:t>
            </a:r>
            <a:r>
              <a:rPr lang="en-US" sz="1800">
                <a:solidFill>
                  <a:schemeClr val="dk1"/>
                </a:solidFill>
                <a:latin typeface="Times New Roman"/>
                <a:ea typeface="Times New Roman"/>
                <a:cs typeface="Times New Roman"/>
                <a:sym typeface="Times New Roman"/>
              </a:rPr>
              <a:t> – Faces change over time due to aging, weight loss, or medical conditions.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Privacy Concerns</a:t>
            </a:r>
            <a:r>
              <a:rPr lang="en-US" sz="1800">
                <a:solidFill>
                  <a:schemeClr val="dk1"/>
                </a:solidFill>
                <a:latin typeface="Times New Roman"/>
                <a:ea typeface="Times New Roman"/>
                <a:cs typeface="Times New Roman"/>
                <a:sym typeface="Times New Roman"/>
              </a:rPr>
              <a:t> – Unauthorized surveillance and data misuse raise ethical concerns.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Bias and Accuracy Issues</a:t>
            </a:r>
            <a:r>
              <a:rPr lang="en-US" sz="1800">
                <a:solidFill>
                  <a:schemeClr val="dk1"/>
                </a:solidFill>
                <a:latin typeface="Times New Roman"/>
                <a:ea typeface="Times New Roman"/>
                <a:cs typeface="Times New Roman"/>
                <a:sym typeface="Times New Roman"/>
              </a:rPr>
              <a:t> – Some facial recognition systems show bias based on race, gender, or ethnicity.</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Facial recognition, </a:t>
            </a:r>
            <a:r>
              <a:rPr lang="en-US" sz="1800">
                <a:solidFill>
                  <a:srgbClr val="FF0000"/>
                </a:solidFill>
                <a:latin typeface="Times New Roman"/>
                <a:ea typeface="Times New Roman"/>
                <a:cs typeface="Times New Roman"/>
                <a:sym typeface="Times New Roman"/>
              </a:rPr>
              <a:t>as a part of </a:t>
            </a:r>
            <a:r>
              <a:rPr lang="en-US" sz="1800">
                <a:solidFill>
                  <a:schemeClr val="dk1"/>
                </a:solidFill>
                <a:latin typeface="Times New Roman"/>
                <a:ea typeface="Times New Roman"/>
                <a:cs typeface="Times New Roman"/>
                <a:sym typeface="Times New Roman"/>
              </a:rPr>
              <a:t>biometric technology, is revolutionizing identity verification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security systems. While it offers numerous </a:t>
            </a:r>
            <a:r>
              <a:rPr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ongoing research and advancements in AI are necessary to improve accuracy, reduce bias, and address privacy </a:t>
            </a:r>
            <a:r>
              <a:rPr lang="en-US" sz="1800">
                <a:solidFill>
                  <a:srgbClr val="FF0000"/>
                </a:solidFill>
                <a:latin typeface="Times New Roman"/>
                <a:ea typeface="Times New Roman"/>
                <a:cs typeface="Times New Roman"/>
                <a:sym typeface="Times New Roman"/>
              </a:rPr>
              <a:t>concerns</a:t>
            </a:r>
            <a:r>
              <a:rPr lang="en-US" sz="1800">
                <a:solidFill>
                  <a:schemeClr val="dk1"/>
                </a:solidFill>
                <a:latin typeface="Times New Roman"/>
                <a:ea typeface="Times New Roman"/>
                <a:cs typeface="Times New Roman"/>
                <a:sym typeface="Times New Roman"/>
              </a:rPr>
              <a:t>. With the </a:t>
            </a:r>
            <a:r>
              <a:rPr lang="en-US" sz="1800">
                <a:solidFill>
                  <a:srgbClr val="FF0000"/>
                </a:solidFill>
                <a:latin typeface="Times New Roman"/>
                <a:ea typeface="Times New Roman"/>
                <a:cs typeface="Times New Roman"/>
                <a:sym typeface="Times New Roman"/>
              </a:rPr>
              <a:t>integration</a:t>
            </a:r>
            <a:r>
              <a:rPr lang="en-US" sz="1800">
                <a:solidFill>
                  <a:schemeClr val="dk1"/>
                </a:solidFill>
                <a:latin typeface="Times New Roman"/>
                <a:ea typeface="Times New Roman"/>
                <a:cs typeface="Times New Roman"/>
                <a:sym typeface="Times New Roman"/>
              </a:rPr>
              <a:t> of deep learning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AI-driven models, facial recognition is set to become even more accurate and secure in the future.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p:nvPr/>
        </p:nvSpPr>
        <p:spPr>
          <a:xfrm>
            <a:off x="143218" y="1277800"/>
            <a:ext cx="11005851" cy="4247317"/>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Applications</a:t>
            </a:r>
            <a:endParaRPr b="0" i="0" sz="1800" u="none" cap="none" strike="noStrike">
              <a:solidFill>
                <a:srgbClr val="FF0000"/>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Security: Access control and surveillance.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Consumer tech: Smartphone unlocking.</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Healthcare: Patient identification.</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Techniques</a:t>
            </a:r>
            <a:endParaRPr b="0" i="0" sz="1800" u="none" cap="none" strike="noStrike">
              <a:solidFill>
                <a:srgbClr val="FF0000"/>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Feature-based: Eigenfaces, Fisherfaces.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Deep learning: FaceNet, DeepFace, ArcFace.</a:t>
            </a:r>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FF0000"/>
              </a:buClr>
              <a:buSzPts val="1800"/>
              <a:buFont typeface="Arial"/>
              <a:buChar char="•"/>
            </a:pPr>
            <a:r>
              <a:rPr b="0" i="0" lang="en-US" sz="1800" u="none" cap="none" strike="noStrike">
                <a:solidFill>
                  <a:srgbClr val="FF0000"/>
                </a:solidFill>
                <a:latin typeface="Times New Roman"/>
                <a:ea typeface="Times New Roman"/>
                <a:cs typeface="Times New Roman"/>
                <a:sym typeface="Times New Roman"/>
              </a:rPr>
              <a:t>Method</a:t>
            </a:r>
            <a:r>
              <a:rPr b="0" i="0" lang="en-US" sz="1800" u="none" cap="none" strike="noStrike">
                <a:solidFill>
                  <a:schemeClr val="dk1"/>
                </a:solidFill>
                <a:latin typeface="Times New Roman"/>
                <a:ea typeface="Times New Roman"/>
                <a:cs typeface="Times New Roman"/>
                <a:sym typeface="Times New Roman"/>
              </a:rPr>
              <a:t>: DeepFace for real-time detection.</a:t>
            </a:r>
            <a:endParaRPr/>
          </a:p>
          <a:p>
            <a:pPr indent="-285750" lvl="0" marL="285750" marR="0" rtl="0" algn="l">
              <a:lnSpc>
                <a:spcPct val="100000"/>
              </a:lnSpc>
              <a:spcBef>
                <a:spcPts val="0"/>
              </a:spcBef>
              <a:spcAft>
                <a:spcPts val="0"/>
              </a:spcAft>
              <a:buClr>
                <a:srgbClr val="FF0000"/>
              </a:buClr>
              <a:buSzPts val="1800"/>
              <a:buFont typeface="Arial"/>
              <a:buChar char="•"/>
            </a:pPr>
            <a:r>
              <a:rPr b="0" i="0" lang="en-US" sz="1800" u="none" cap="none" strike="noStrike">
                <a:solidFill>
                  <a:srgbClr val="FF0000"/>
                </a:solidFill>
                <a:latin typeface="Times New Roman"/>
                <a:ea typeface="Times New Roman"/>
                <a:cs typeface="Times New Roman"/>
                <a:sym typeface="Times New Roman"/>
              </a:rPr>
              <a:t>Results</a:t>
            </a:r>
            <a:r>
              <a:rPr b="0" i="0" lang="en-US" sz="1800" u="none" cap="none" strike="noStrike">
                <a:solidFill>
                  <a:schemeClr val="dk1"/>
                </a:solidFill>
                <a:latin typeface="Times New Roman"/>
                <a:ea typeface="Times New Roman"/>
                <a:cs typeface="Times New Roman"/>
                <a:sym typeface="Times New Roman"/>
              </a:rPr>
              <a:t>: Increased security and reduced manual checks.</a:t>
            </a:r>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Ethical</a:t>
            </a:r>
            <a:r>
              <a:rPr b="1" i="0" lang="en-US" sz="1800" u="none" cap="none" strike="noStrike">
                <a:solidFill>
                  <a:schemeClr val="dk1"/>
                </a:solidFill>
                <a:latin typeface="Times New Roman"/>
                <a:ea typeface="Times New Roman"/>
                <a:cs typeface="Times New Roman"/>
                <a:sym typeface="Times New Roman"/>
              </a:rPr>
              <a:t> Concerns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Privacy issues.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Bias in datasets leading to inaccuracies.</a:t>
            </a:r>
            <a:endParaRPr/>
          </a:p>
        </p:txBody>
      </p:sp>
      <p:sp>
        <p:nvSpPr>
          <p:cNvPr id="172" name="Google Shape;172;p29"/>
          <p:cNvSpPr/>
          <p:nvPr/>
        </p:nvSpPr>
        <p:spPr>
          <a:xfrm>
            <a:off x="143219" y="364593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p:nvPr/>
        </p:nvSpPr>
        <p:spPr>
          <a:xfrm>
            <a:off x="110169" y="816488"/>
            <a:ext cx="11920252"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cv2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face_recognition</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numpy as np</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Load known face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known_image_path = r"E:\Bharti\DIP &amp; A IInd Sem\APJ.jfif"</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known_image = face_recognition.load_image_file(known_image_path)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Get face encodings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known_encodings = face_recognition.face_encodings(known_image)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Check if face is detected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len(known_encodings) == 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print("No face detected in the known image. Try another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else: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known_encoding = known_encodings[0]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Load the group image (test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test_image_path = r"E:\Bharti\DIP &amp; A IInd Sem\Facial recognition and biometrics Image.jfif"</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test_image = face_recognition.load_image_file(test_image_path)</a:t>
            </a:r>
            <a:endParaRPr/>
          </a:p>
        </p:txBody>
      </p:sp>
      <p:sp>
        <p:nvSpPr>
          <p:cNvPr id="178" name="Google Shape;178;p30"/>
          <p:cNvSpPr/>
          <p:nvPr/>
        </p:nvSpPr>
        <p:spPr>
          <a:xfrm>
            <a:off x="110169" y="164331"/>
            <a:ext cx="1005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a:t>
            </a:r>
            <a:r>
              <a:rPr b="1" lang="en-US" sz="1800">
                <a:solidFill>
                  <a:schemeClr val="dk1"/>
                </a:solidFill>
                <a:latin typeface="Times New Roman"/>
                <a:ea typeface="Times New Roman"/>
                <a:cs typeface="Times New Roman"/>
                <a:sym typeface="Times New Roman"/>
              </a:rPr>
              <a:t> Demonstrating Face Detection and Recognition Using </a:t>
            </a:r>
            <a:r>
              <a:rPr b="1" lang="en-US" sz="1800">
                <a:solidFill>
                  <a:srgbClr val="FF0000"/>
                </a:solidFill>
                <a:latin typeface="Times New Roman"/>
                <a:ea typeface="Times New Roman"/>
                <a:cs typeface="Times New Roman"/>
                <a:sym typeface="Times New Roman"/>
              </a:rPr>
              <a:t>Pre-trained</a:t>
            </a:r>
            <a:r>
              <a:rPr b="1" lang="en-US" sz="1800">
                <a:solidFill>
                  <a:schemeClr val="dk1"/>
                </a:solidFill>
                <a:latin typeface="Times New Roman"/>
                <a:ea typeface="Times New Roman"/>
                <a:cs typeface="Times New Roman"/>
                <a:sym typeface="Times New Roman"/>
              </a:rPr>
              <a:t> Facial Embedding Model</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p:nvPr/>
        </p:nvSpPr>
        <p:spPr>
          <a:xfrm>
            <a:off x="88134" y="117693"/>
            <a:ext cx="11953302"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Convert images for OpenCV display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known_image_bgr = cv2.cvtColor(known_image, cv2.COLOR_RGB2BGR)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original_group_image = cv2.cvtColor(test_image, cv2.COLOR_RGB2BGR)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Detect faces in the group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face_locations = face_recognition.face_locations(test_image)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face_encodings = face_recognition.face_encodings(test_image, face_locations)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for (top, right, bottom, left), face_encoding in zip(face_locations, face_encodings):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matches = face_recognition.compare_faces([known_encoding], face_encoding)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name = "Unknown"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True in matches: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name = "Dr. APJ Abdul Kalam"</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Draw a box around each detected face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cv2.rectangle(test_image, (left, top), (right, bottom), (0, 255, 0), 3)</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Adjust text position to avoid overlap</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font_scale = max((right - left) / 300, 0.6)  # Dynamic scaling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thickness = 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text_size = cv2.getTextSize(name, cv2.FONT_HERSHEY_SIMPLEX, font_scale, thickness)[0]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110168" y="176866"/>
            <a:ext cx="11931267" cy="6463308"/>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Common Challenges: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Noise</a:t>
            </a:r>
            <a:r>
              <a:rPr b="1"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Random fluctuations in image intensity, commonly seen in low-dose CT scans and MRI, can obscure fine details and make diagnosis challenging.</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Blur</a:t>
            </a:r>
            <a:r>
              <a:rPr b="1"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Caused by motion during image acquisition or limitations in the imaging device’s resolution, blurring can lead to loss of critical details.</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Artifacts</a:t>
            </a:r>
            <a:r>
              <a:rPr b="1"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Distortions such as streaks, rings, or shadows may arise due to equipment malfunctions, improper calibration, or patient movement, complicating the interpretation of images.</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Applications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Denoising low-dose CT scans.</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Motion artifact correction in MRIs.</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Enhancement of old X-ray images.</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Techniques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rgbClr val="FF0000"/>
              </a:buClr>
              <a:buSzPts val="1800"/>
              <a:buFont typeface="Arial"/>
              <a:buChar char="•"/>
            </a:pPr>
            <a:r>
              <a:rPr b="0" i="0" lang="en-US" sz="1800" u="none" cap="none" strike="noStrike">
                <a:solidFill>
                  <a:srgbClr val="FF0000"/>
                </a:solidFill>
                <a:latin typeface="Times New Roman"/>
                <a:ea typeface="Times New Roman"/>
                <a:cs typeface="Times New Roman"/>
                <a:sym typeface="Times New Roman"/>
              </a:rPr>
              <a:t>Filtering</a:t>
            </a:r>
            <a:r>
              <a:rPr b="0" i="0" lang="en-US" sz="1800" u="none" cap="none" strike="noStrike">
                <a:solidFill>
                  <a:schemeClr val="dk1"/>
                </a:solidFill>
                <a:latin typeface="Times New Roman"/>
                <a:ea typeface="Times New Roman"/>
                <a:cs typeface="Times New Roman"/>
                <a:sym typeface="Times New Roman"/>
              </a:rPr>
              <a:t> methods: Gaussian, Median, and Wiener filters.</a:t>
            </a:r>
            <a:endParaRPr/>
          </a:p>
          <a:p>
            <a:pPr indent="-285750" lvl="1" marL="742950" marR="0" rtl="0" algn="just">
              <a:spcBef>
                <a:spcPts val="0"/>
              </a:spcBef>
              <a:spcAft>
                <a:spcPts val="0"/>
              </a:spcAft>
              <a:buClr>
                <a:srgbClr val="FF0000"/>
              </a:buClr>
              <a:buSzPts val="1800"/>
              <a:buFont typeface="Arial"/>
              <a:buChar char="•"/>
            </a:pPr>
            <a:r>
              <a:rPr b="0" i="0" lang="en-US" sz="1800" u="none" cap="none" strike="noStrike">
                <a:solidFill>
                  <a:srgbClr val="FF0000"/>
                </a:solidFill>
                <a:latin typeface="Times New Roman"/>
                <a:ea typeface="Times New Roman"/>
                <a:cs typeface="Times New Roman"/>
                <a:sym typeface="Times New Roman"/>
              </a:rPr>
              <a:t>Deep learning</a:t>
            </a:r>
            <a:r>
              <a:rPr b="0" i="0" lang="en-US" sz="1800" u="none" cap="none" strike="noStrike">
                <a:solidFill>
                  <a:schemeClr val="dk1"/>
                </a:solidFill>
                <a:latin typeface="Times New Roman"/>
                <a:ea typeface="Times New Roman"/>
                <a:cs typeface="Times New Roman"/>
                <a:sym typeface="Times New Roman"/>
              </a:rPr>
              <a:t>: Autoencoders, GANs for image reconstruction.</a:t>
            </a:r>
            <a:endParaRPr/>
          </a:p>
          <a:p>
            <a:pPr indent="-285750" lvl="1" marL="742950" marR="0" rtl="0" algn="just">
              <a:spcBef>
                <a:spcPts val="0"/>
              </a:spcBef>
              <a:spcAft>
                <a:spcPts val="0"/>
              </a:spcAft>
              <a:buClr>
                <a:srgbClr val="FF0000"/>
              </a:buClr>
              <a:buSzPts val="1800"/>
              <a:buFont typeface="Arial"/>
              <a:buChar char="•"/>
            </a:pPr>
            <a:r>
              <a:rPr b="0" i="0" lang="en-US" sz="1800" u="none" cap="none" strike="noStrike">
                <a:solidFill>
                  <a:srgbClr val="FF0000"/>
                </a:solidFill>
                <a:latin typeface="Times New Roman"/>
                <a:ea typeface="Times New Roman"/>
                <a:cs typeface="Times New Roman"/>
                <a:sym typeface="Times New Roman"/>
              </a:rPr>
              <a:t>Example</a:t>
            </a:r>
            <a:r>
              <a:rPr b="0" i="0" lang="en-US" sz="1800" u="none" cap="none" strike="noStrike">
                <a:solidFill>
                  <a:schemeClr val="dk1"/>
                </a:solidFill>
                <a:latin typeface="Times New Roman"/>
                <a:ea typeface="Times New Roman"/>
                <a:cs typeface="Times New Roman"/>
                <a:sym typeface="Times New Roman"/>
              </a:rPr>
              <a:t> algorithms: U-Net for noise removal - The U-Net architecture is widely used for image segmentation and restoration tasks, including noise removal in medical images.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p:nvPr/>
        </p:nvSpPr>
        <p:spPr>
          <a:xfrm>
            <a:off x="110169" y="194077"/>
            <a:ext cx="11942284"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Position text dynamically based on available space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text_x = left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text_y = top - 15 if top - 15 &gt; text_size[1] else bottom + text_size[1] + 5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Ensure text doesn't go beyond image height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text_y = min(text_y, test_image.shape[0] - 10)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Put full name text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cv2.putText(test_image, name, (text_x, text_y), cv2.FONT_HERSHEY_SIMPLEX, font_scale, (0, 255, 0), thickness)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Convert the processed group image for OpenCV display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processed_group_image = cv2.cvtColor(test_image, cv2.COLOR_RGB2BGR)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Resize images to match the smallest height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height = min(known_image_bgr.shape[0], original_group_image.shape[0], processed_group_image.shape[0])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original_group_image = cv2.resize(original_group_image, (int(original_group_image.shape[1] * height / original_group_image.shape[0]), height))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known_image_bgr = cv2.resize(known_image_bgr, (int(known_image_bgr.shape[1] * height / known_image_bgr.shape[0]), height))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processed_group_image = cv2.resize(processed_group_image, (int(processed_group_image.shape[1] * height / processed_group_image.shape[0]), height))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p:nvPr/>
        </p:nvSpPr>
        <p:spPr>
          <a:xfrm>
            <a:off x="99152" y="612718"/>
            <a:ext cx="11942284"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Combine images side by side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combined_image = np.hstack((original_group_image, known_image_bgr, processed_group_image))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Show all images side by side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cv2.imshow("Original Group | Known Image | Processed Group", combined_image)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cv2.waitKey(0)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cv2.destroyAllWindows()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4"/>
          <p:cNvPicPr preferRelativeResize="0"/>
          <p:nvPr/>
        </p:nvPicPr>
        <p:blipFill rotWithShape="1">
          <a:blip r:embed="rId3">
            <a:alphaModFix/>
          </a:blip>
          <a:srcRect b="0" l="0" r="0" t="0"/>
          <a:stretch/>
        </p:blipFill>
        <p:spPr>
          <a:xfrm>
            <a:off x="793214" y="1608463"/>
            <a:ext cx="8956714" cy="36355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p:nvPr/>
        </p:nvSpPr>
        <p:spPr>
          <a:xfrm>
            <a:off x="99151" y="1171362"/>
            <a:ext cx="11942284"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Introduction to Image-Based Disease Diagnosis</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Image-based disease diagnosis refers to the </a:t>
            </a:r>
            <a:r>
              <a:rPr lang="en-US" sz="1800">
                <a:solidFill>
                  <a:srgbClr val="FF0000"/>
                </a:solidFill>
                <a:latin typeface="Times New Roman"/>
                <a:ea typeface="Times New Roman"/>
                <a:cs typeface="Times New Roman"/>
                <a:sym typeface="Times New Roman"/>
              </a:rPr>
              <a:t>use of </a:t>
            </a:r>
            <a:r>
              <a:rPr lang="en-US" sz="1800">
                <a:solidFill>
                  <a:schemeClr val="dk1"/>
                </a:solidFill>
                <a:latin typeface="Times New Roman"/>
                <a:ea typeface="Times New Roman"/>
                <a:cs typeface="Times New Roman"/>
                <a:sym typeface="Times New Roman"/>
              </a:rPr>
              <a:t>medical imaging techniques </a:t>
            </a:r>
            <a:r>
              <a:rPr lang="en-US" sz="1800">
                <a:solidFill>
                  <a:srgbClr val="FF0000"/>
                </a:solidFill>
                <a:latin typeface="Times New Roman"/>
                <a:ea typeface="Times New Roman"/>
                <a:cs typeface="Times New Roman"/>
                <a:sym typeface="Times New Roman"/>
              </a:rPr>
              <a:t>to</a:t>
            </a:r>
            <a:r>
              <a:rPr lang="en-US" sz="1800">
                <a:solidFill>
                  <a:schemeClr val="dk1"/>
                </a:solidFill>
                <a:latin typeface="Times New Roman"/>
                <a:ea typeface="Times New Roman"/>
                <a:cs typeface="Times New Roman"/>
                <a:sym typeface="Times New Roman"/>
              </a:rPr>
              <a:t> detect, analyze, and diagnose various diseases and health conditions based </a:t>
            </a:r>
            <a:r>
              <a:rPr lang="en-US" sz="1800">
                <a:solidFill>
                  <a:srgbClr val="FF0000"/>
                </a:solidFill>
                <a:latin typeface="Times New Roman"/>
                <a:ea typeface="Times New Roman"/>
                <a:cs typeface="Times New Roman"/>
                <a:sym typeface="Times New Roman"/>
              </a:rPr>
              <a:t>on</a:t>
            </a:r>
            <a:r>
              <a:rPr lang="en-US" sz="1800">
                <a:solidFill>
                  <a:schemeClr val="dk1"/>
                </a:solidFill>
                <a:latin typeface="Times New Roman"/>
                <a:ea typeface="Times New Roman"/>
                <a:cs typeface="Times New Roman"/>
                <a:sym typeface="Times New Roman"/>
              </a:rPr>
              <a:t> images of the body’s internal structures. These diagnostic methods </a:t>
            </a:r>
            <a:r>
              <a:rPr lang="en-US" sz="1800">
                <a:solidFill>
                  <a:srgbClr val="FF0000"/>
                </a:solidFill>
                <a:latin typeface="Times New Roman"/>
                <a:ea typeface="Times New Roman"/>
                <a:cs typeface="Times New Roman"/>
                <a:sym typeface="Times New Roman"/>
              </a:rPr>
              <a:t>involve</a:t>
            </a:r>
            <a:r>
              <a:rPr lang="en-US" sz="1800">
                <a:solidFill>
                  <a:schemeClr val="dk1"/>
                </a:solidFill>
                <a:latin typeface="Times New Roman"/>
                <a:ea typeface="Times New Roman"/>
                <a:cs typeface="Times New Roman"/>
                <a:sym typeface="Times New Roman"/>
              </a:rPr>
              <a:t> capturing high-quality, detailed images </a:t>
            </a:r>
            <a:r>
              <a:rPr lang="en-US" sz="1800">
                <a:solidFill>
                  <a:srgbClr val="FF0000"/>
                </a:solidFill>
                <a:latin typeface="Times New Roman"/>
                <a:ea typeface="Times New Roman"/>
                <a:cs typeface="Times New Roman"/>
                <a:sym typeface="Times New Roman"/>
              </a:rPr>
              <a:t>using</a:t>
            </a:r>
            <a:r>
              <a:rPr lang="en-US" sz="1800">
                <a:solidFill>
                  <a:schemeClr val="dk1"/>
                </a:solidFill>
                <a:latin typeface="Times New Roman"/>
                <a:ea typeface="Times New Roman"/>
                <a:cs typeface="Times New Roman"/>
                <a:sym typeface="Times New Roman"/>
              </a:rPr>
              <a:t> non-invasive imaging technologies,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X-rays, CT scans, MRIs, ultrasounds, and more recently, advanced modalities like molecular imaging and digital pathology. These images </a:t>
            </a:r>
            <a:r>
              <a:rPr lang="en-US" sz="1800">
                <a:solidFill>
                  <a:srgbClr val="FF0000"/>
                </a:solidFill>
                <a:latin typeface="Times New Roman"/>
                <a:ea typeface="Times New Roman"/>
                <a:cs typeface="Times New Roman"/>
                <a:sym typeface="Times New Roman"/>
              </a:rPr>
              <a:t>provide</a:t>
            </a:r>
            <a:r>
              <a:rPr lang="en-US" sz="1800">
                <a:solidFill>
                  <a:schemeClr val="dk1"/>
                </a:solidFill>
                <a:latin typeface="Times New Roman"/>
                <a:ea typeface="Times New Roman"/>
                <a:cs typeface="Times New Roman"/>
                <a:sym typeface="Times New Roman"/>
              </a:rPr>
              <a:t> vital information </a:t>
            </a:r>
            <a:r>
              <a:rPr lang="en-US" sz="1800">
                <a:solidFill>
                  <a:srgbClr val="FF0000"/>
                </a:solidFill>
                <a:latin typeface="Times New Roman"/>
                <a:ea typeface="Times New Roman"/>
                <a:cs typeface="Times New Roman"/>
                <a:sym typeface="Times New Roman"/>
              </a:rPr>
              <a:t>about</a:t>
            </a:r>
            <a:r>
              <a:rPr lang="en-US" sz="1800">
                <a:solidFill>
                  <a:schemeClr val="dk1"/>
                </a:solidFill>
                <a:latin typeface="Times New Roman"/>
                <a:ea typeface="Times New Roman"/>
                <a:cs typeface="Times New Roman"/>
                <a:sym typeface="Times New Roman"/>
              </a:rPr>
              <a:t> the body’s anatomy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function, </a:t>
            </a:r>
            <a:r>
              <a:rPr lang="en-US" sz="1800">
                <a:solidFill>
                  <a:srgbClr val="FF0000"/>
                </a:solidFill>
                <a:latin typeface="Times New Roman"/>
                <a:ea typeface="Times New Roman"/>
                <a:cs typeface="Times New Roman"/>
                <a:sym typeface="Times New Roman"/>
              </a:rPr>
              <a:t>allowing</a:t>
            </a:r>
            <a:r>
              <a:rPr lang="en-US" sz="1800">
                <a:solidFill>
                  <a:schemeClr val="dk1"/>
                </a:solidFill>
                <a:latin typeface="Times New Roman"/>
                <a:ea typeface="Times New Roman"/>
                <a:cs typeface="Times New Roman"/>
                <a:sym typeface="Times New Roman"/>
              </a:rPr>
              <a:t> healthcare professionals </a:t>
            </a:r>
            <a:r>
              <a:rPr lang="en-US" sz="1800">
                <a:solidFill>
                  <a:srgbClr val="FF0000"/>
                </a:solidFill>
                <a:latin typeface="Times New Roman"/>
                <a:ea typeface="Times New Roman"/>
                <a:cs typeface="Times New Roman"/>
                <a:sym typeface="Times New Roman"/>
              </a:rPr>
              <a:t>to</a:t>
            </a:r>
            <a:r>
              <a:rPr lang="en-US" sz="1800">
                <a:solidFill>
                  <a:schemeClr val="dk1"/>
                </a:solidFill>
                <a:latin typeface="Times New Roman"/>
                <a:ea typeface="Times New Roman"/>
                <a:cs typeface="Times New Roman"/>
                <a:sym typeface="Times New Roman"/>
              </a:rPr>
              <a:t> identify signs of disease, monitor progress,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plan </a:t>
            </a:r>
            <a:r>
              <a:rPr lang="en-US" sz="1800">
                <a:solidFill>
                  <a:srgbClr val="FF0000"/>
                </a:solidFill>
                <a:latin typeface="Times New Roman"/>
                <a:ea typeface="Times New Roman"/>
                <a:cs typeface="Times New Roman"/>
                <a:sym typeface="Times New Roman"/>
              </a:rPr>
              <a:t>treatment</a:t>
            </a:r>
            <a:r>
              <a:rPr lang="en-US" sz="1800">
                <a:solidFill>
                  <a:schemeClr val="dk1"/>
                </a:solidFill>
                <a:latin typeface="Times New Roman"/>
                <a:ea typeface="Times New Roman"/>
                <a:cs typeface="Times New Roman"/>
                <a:sym typeface="Times New Roman"/>
              </a:rPr>
              <a:t> strategies.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core </a:t>
            </a:r>
            <a:r>
              <a:rPr lang="en-US" sz="1800">
                <a:solidFill>
                  <a:srgbClr val="FF0000"/>
                </a:solidFill>
                <a:latin typeface="Times New Roman"/>
                <a:ea typeface="Times New Roman"/>
                <a:cs typeface="Times New Roman"/>
                <a:sym typeface="Times New Roman"/>
              </a:rPr>
              <a:t>idea</a:t>
            </a:r>
            <a:r>
              <a:rPr lang="en-US" sz="1800">
                <a:solidFill>
                  <a:schemeClr val="dk1"/>
                </a:solidFill>
                <a:latin typeface="Times New Roman"/>
                <a:ea typeface="Times New Roman"/>
                <a:cs typeface="Times New Roman"/>
                <a:sym typeface="Times New Roman"/>
              </a:rPr>
              <a:t> behind image-based disease diagnosis </a:t>
            </a:r>
            <a:r>
              <a:rPr lang="en-US" sz="1800">
                <a:solidFill>
                  <a:srgbClr val="FF0000"/>
                </a:solidFill>
                <a:latin typeface="Times New Roman"/>
                <a:ea typeface="Times New Roman"/>
                <a:cs typeface="Times New Roman"/>
                <a:sym typeface="Times New Roman"/>
              </a:rPr>
              <a:t>is</a:t>
            </a:r>
            <a:r>
              <a:rPr lang="en-US" sz="1800">
                <a:solidFill>
                  <a:schemeClr val="dk1"/>
                </a:solidFill>
                <a:latin typeface="Times New Roman"/>
                <a:ea typeface="Times New Roman"/>
                <a:cs typeface="Times New Roman"/>
                <a:sym typeface="Times New Roman"/>
              </a:rPr>
              <a:t> that visualizing </a:t>
            </a:r>
            <a:r>
              <a:rPr lang="en-US" sz="1800">
                <a:solidFill>
                  <a:srgbClr val="FF0000"/>
                </a:solidFill>
                <a:latin typeface="Times New Roman"/>
                <a:ea typeface="Times New Roman"/>
                <a:cs typeface="Times New Roman"/>
                <a:sym typeface="Times New Roman"/>
              </a:rPr>
              <a:t>internal</a:t>
            </a:r>
            <a:r>
              <a:rPr lang="en-US" sz="1800">
                <a:solidFill>
                  <a:schemeClr val="dk1"/>
                </a:solidFill>
                <a:latin typeface="Times New Roman"/>
                <a:ea typeface="Times New Roman"/>
                <a:cs typeface="Times New Roman"/>
                <a:sym typeface="Times New Roman"/>
              </a:rPr>
              <a:t> organs, tissues,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bones can reveal (</a:t>
            </a:r>
            <a:r>
              <a:rPr lang="en-US" sz="1800">
                <a:solidFill>
                  <a:srgbClr val="FF0000"/>
                </a:solidFill>
                <a:latin typeface="Times New Roman"/>
                <a:ea typeface="Times New Roman"/>
                <a:cs typeface="Times New Roman"/>
                <a:sym typeface="Times New Roman"/>
              </a:rPr>
              <a:t>expose</a:t>
            </a:r>
            <a:r>
              <a:rPr lang="en-US" sz="1800">
                <a:solidFill>
                  <a:schemeClr val="dk1"/>
                </a:solidFill>
                <a:latin typeface="Times New Roman"/>
                <a:ea typeface="Times New Roman"/>
                <a:cs typeface="Times New Roman"/>
                <a:sym typeface="Times New Roman"/>
              </a:rPr>
              <a:t>) underlying issues that </a:t>
            </a:r>
            <a:r>
              <a:rPr lang="en-US" sz="1800">
                <a:solidFill>
                  <a:srgbClr val="FF0000"/>
                </a:solidFill>
                <a:latin typeface="Times New Roman"/>
                <a:ea typeface="Times New Roman"/>
                <a:cs typeface="Times New Roman"/>
                <a:sym typeface="Times New Roman"/>
              </a:rPr>
              <a:t>may not be visible </a:t>
            </a:r>
            <a:r>
              <a:rPr lang="en-US" sz="1800">
                <a:solidFill>
                  <a:schemeClr val="dk1"/>
                </a:solidFill>
                <a:latin typeface="Times New Roman"/>
                <a:ea typeface="Times New Roman"/>
                <a:cs typeface="Times New Roman"/>
                <a:sym typeface="Times New Roman"/>
              </a:rPr>
              <a:t>externally. </a:t>
            </a:r>
            <a:r>
              <a:rPr lang="en-US" sz="1800">
                <a:solidFill>
                  <a:srgbClr val="FF0000"/>
                </a:solidFill>
                <a:latin typeface="Times New Roman"/>
                <a:ea typeface="Times New Roman"/>
                <a:cs typeface="Times New Roman"/>
                <a:sym typeface="Times New Roman"/>
              </a:rPr>
              <a:t>These</a:t>
            </a:r>
            <a:r>
              <a:rPr lang="en-US" sz="1800">
                <a:solidFill>
                  <a:schemeClr val="dk1"/>
                </a:solidFill>
                <a:latin typeface="Times New Roman"/>
                <a:ea typeface="Times New Roman"/>
                <a:cs typeface="Times New Roman"/>
                <a:sym typeface="Times New Roman"/>
              </a:rPr>
              <a:t> diagnostic tools are </a:t>
            </a:r>
            <a:r>
              <a:rPr lang="en-US" sz="1800">
                <a:solidFill>
                  <a:srgbClr val="FF0000"/>
                </a:solidFill>
                <a:latin typeface="Times New Roman"/>
                <a:ea typeface="Times New Roman"/>
                <a:cs typeface="Times New Roman"/>
                <a:sym typeface="Times New Roman"/>
              </a:rPr>
              <a:t>essential</a:t>
            </a:r>
            <a:r>
              <a:rPr lang="en-US" sz="1800">
                <a:solidFill>
                  <a:schemeClr val="dk1"/>
                </a:solidFill>
                <a:latin typeface="Times New Roman"/>
                <a:ea typeface="Times New Roman"/>
                <a:cs typeface="Times New Roman"/>
                <a:sym typeface="Times New Roman"/>
              </a:rPr>
              <a:t> in detecting diseases in their </a:t>
            </a:r>
            <a:r>
              <a:rPr lang="en-US" sz="1800">
                <a:solidFill>
                  <a:srgbClr val="FF0000"/>
                </a:solidFill>
                <a:latin typeface="Times New Roman"/>
                <a:ea typeface="Times New Roman"/>
                <a:cs typeface="Times New Roman"/>
                <a:sym typeface="Times New Roman"/>
              </a:rPr>
              <a:t>early</a:t>
            </a:r>
            <a:r>
              <a:rPr lang="en-US" sz="1800">
                <a:solidFill>
                  <a:schemeClr val="dk1"/>
                </a:solidFill>
                <a:latin typeface="Times New Roman"/>
                <a:ea typeface="Times New Roman"/>
                <a:cs typeface="Times New Roman"/>
                <a:sym typeface="Times New Roman"/>
              </a:rPr>
              <a:t> stages, often before symptoms appear, </a:t>
            </a:r>
            <a:r>
              <a:rPr lang="en-US" sz="1800">
                <a:solidFill>
                  <a:srgbClr val="FF0000"/>
                </a:solidFill>
                <a:latin typeface="Times New Roman"/>
                <a:ea typeface="Times New Roman"/>
                <a:cs typeface="Times New Roman"/>
                <a:sym typeface="Times New Roman"/>
              </a:rPr>
              <a:t>providing</a:t>
            </a:r>
            <a:r>
              <a:rPr lang="en-US" sz="1800">
                <a:solidFill>
                  <a:schemeClr val="dk1"/>
                </a:solidFill>
                <a:latin typeface="Times New Roman"/>
                <a:ea typeface="Times New Roman"/>
                <a:cs typeface="Times New Roman"/>
                <a:sym typeface="Times New Roman"/>
              </a:rPr>
              <a:t> a powerful advantage in the timely treatment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management of health conditions.</a:t>
            </a:r>
            <a:endParaRPr/>
          </a:p>
        </p:txBody>
      </p:sp>
      <p:sp>
        <p:nvSpPr>
          <p:cNvPr id="204" name="Google Shape;204;p35"/>
          <p:cNvSpPr/>
          <p:nvPr/>
        </p:nvSpPr>
        <p:spPr>
          <a:xfrm>
            <a:off x="3778555" y="110169"/>
            <a:ext cx="45063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Case Study</a:t>
            </a:r>
            <a:r>
              <a:rPr b="1" lang="en-US" sz="1800">
                <a:solidFill>
                  <a:schemeClr val="dk1"/>
                </a:solidFill>
                <a:latin typeface="Times New Roman"/>
                <a:ea typeface="Times New Roman"/>
                <a:cs typeface="Times New Roman"/>
                <a:sym typeface="Times New Roman"/>
              </a:rPr>
              <a:t>: Image-Based Disease Diagnosis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p:nvPr/>
        </p:nvSpPr>
        <p:spPr>
          <a:xfrm>
            <a:off x="139547" y="1559325"/>
            <a:ext cx="11942284" cy="36933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Importance</a:t>
            </a:r>
            <a:r>
              <a:rPr b="1" lang="en-US" sz="1800">
                <a:solidFill>
                  <a:schemeClr val="dk1"/>
                </a:solidFill>
                <a:latin typeface="Times New Roman"/>
                <a:ea typeface="Times New Roman"/>
                <a:cs typeface="Times New Roman"/>
                <a:sym typeface="Times New Roman"/>
              </a:rPr>
              <a:t> of Image-Based Diagnosis:</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a:pPr>
            <a:r>
              <a:rPr b="1" lang="en-US" sz="1800">
                <a:solidFill>
                  <a:srgbClr val="FF0000"/>
                </a:solidFill>
                <a:latin typeface="Times New Roman"/>
                <a:ea typeface="Times New Roman"/>
                <a:cs typeface="Times New Roman"/>
                <a:sym typeface="Times New Roman"/>
              </a:rPr>
              <a:t>Early</a:t>
            </a:r>
            <a:r>
              <a:rPr b="1" lang="en-US" sz="1800">
                <a:solidFill>
                  <a:schemeClr val="dk1"/>
                </a:solidFill>
                <a:latin typeface="Times New Roman"/>
                <a:ea typeface="Times New Roman"/>
                <a:cs typeface="Times New Roman"/>
                <a:sym typeface="Times New Roman"/>
              </a:rPr>
              <a:t> Detection and Prevention:</a:t>
            </a:r>
            <a:r>
              <a:rPr lang="en-US" sz="1800">
                <a:solidFill>
                  <a:schemeClr val="dk1"/>
                </a:solidFill>
                <a:latin typeface="Times New Roman"/>
                <a:ea typeface="Times New Roman"/>
                <a:cs typeface="Times New Roman"/>
                <a:sym typeface="Times New Roman"/>
              </a:rPr>
              <a:t> One of the most significant benefits of image-based diagnosis is its ability to detect diseases early, often </a:t>
            </a:r>
            <a:r>
              <a:rPr lang="en-US" sz="1800">
                <a:solidFill>
                  <a:srgbClr val="FF0000"/>
                </a:solidFill>
                <a:latin typeface="Times New Roman"/>
                <a:ea typeface="Times New Roman"/>
                <a:cs typeface="Times New Roman"/>
                <a:sym typeface="Times New Roman"/>
              </a:rPr>
              <a:t>before</a:t>
            </a:r>
            <a:r>
              <a:rPr lang="en-US" sz="1800">
                <a:solidFill>
                  <a:schemeClr val="dk1"/>
                </a:solidFill>
                <a:latin typeface="Times New Roman"/>
                <a:ea typeface="Times New Roman"/>
                <a:cs typeface="Times New Roman"/>
                <a:sym typeface="Times New Roman"/>
              </a:rPr>
              <a:t> symptoms </a:t>
            </a:r>
            <a:r>
              <a:rPr lang="en-US" sz="1800">
                <a:solidFill>
                  <a:srgbClr val="FF0000"/>
                </a:solidFill>
                <a:latin typeface="Times New Roman"/>
                <a:ea typeface="Times New Roman"/>
                <a:cs typeface="Times New Roman"/>
                <a:sym typeface="Times New Roman"/>
              </a:rPr>
              <a:t>manifest</a:t>
            </a:r>
            <a:r>
              <a:rPr lang="en-US" sz="1800">
                <a:solidFill>
                  <a:schemeClr val="dk1"/>
                </a:solidFill>
                <a:latin typeface="Times New Roman"/>
                <a:ea typeface="Times New Roman"/>
                <a:cs typeface="Times New Roman"/>
                <a:sym typeface="Times New Roman"/>
              </a:rPr>
              <a:t>. Early detection of conditions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cancers, cardiovascular diseases, neurological disorders, and infectious diseases greatly </a:t>
            </a:r>
            <a:r>
              <a:rPr lang="en-US" sz="1800">
                <a:solidFill>
                  <a:srgbClr val="FF0000"/>
                </a:solidFill>
                <a:latin typeface="Times New Roman"/>
                <a:ea typeface="Times New Roman"/>
                <a:cs typeface="Times New Roman"/>
                <a:sym typeface="Times New Roman"/>
              </a:rPr>
              <a:t>increases</a:t>
            </a:r>
            <a:r>
              <a:rPr lang="en-US" sz="1800">
                <a:solidFill>
                  <a:schemeClr val="dk1"/>
                </a:solidFill>
                <a:latin typeface="Times New Roman"/>
                <a:ea typeface="Times New Roman"/>
                <a:cs typeface="Times New Roman"/>
                <a:sym typeface="Times New Roman"/>
              </a:rPr>
              <a:t> the </a:t>
            </a:r>
            <a:r>
              <a:rPr lang="en-US" sz="1800">
                <a:solidFill>
                  <a:srgbClr val="FF0000"/>
                </a:solidFill>
                <a:latin typeface="Times New Roman"/>
                <a:ea typeface="Times New Roman"/>
                <a:cs typeface="Times New Roman"/>
                <a:sym typeface="Times New Roman"/>
              </a:rPr>
              <a:t>chances</a:t>
            </a:r>
            <a:r>
              <a:rPr lang="en-US" sz="1800">
                <a:solidFill>
                  <a:schemeClr val="dk1"/>
                </a:solidFill>
                <a:latin typeface="Times New Roman"/>
                <a:ea typeface="Times New Roman"/>
                <a:cs typeface="Times New Roman"/>
                <a:sym typeface="Times New Roman"/>
              </a:rPr>
              <a:t> of successful </a:t>
            </a:r>
            <a:r>
              <a:rPr lang="en-US" sz="1800">
                <a:solidFill>
                  <a:srgbClr val="FF0000"/>
                </a:solidFill>
                <a:latin typeface="Times New Roman"/>
                <a:ea typeface="Times New Roman"/>
                <a:cs typeface="Times New Roman"/>
                <a:sym typeface="Times New Roman"/>
              </a:rPr>
              <a:t>treatment</a:t>
            </a:r>
            <a:r>
              <a:rPr lang="en-US" sz="1800">
                <a:solidFill>
                  <a:schemeClr val="dk1"/>
                </a:solidFill>
                <a:latin typeface="Times New Roman"/>
                <a:ea typeface="Times New Roman"/>
                <a:cs typeface="Times New Roman"/>
                <a:sym typeface="Times New Roman"/>
              </a:rPr>
              <a:t>. For </a:t>
            </a:r>
            <a:r>
              <a:rPr lang="en-US" sz="1800">
                <a:solidFill>
                  <a:srgbClr val="FF0000"/>
                </a:solidFill>
                <a:latin typeface="Times New Roman"/>
                <a:ea typeface="Times New Roman"/>
                <a:cs typeface="Times New Roman"/>
                <a:sym typeface="Times New Roman"/>
              </a:rPr>
              <a:t>example</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early detection of breast cancer</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through</a:t>
            </a:r>
            <a:r>
              <a:rPr lang="en-US" sz="1800">
                <a:solidFill>
                  <a:schemeClr val="dk1"/>
                </a:solidFill>
                <a:latin typeface="Times New Roman"/>
                <a:ea typeface="Times New Roman"/>
                <a:cs typeface="Times New Roman"/>
                <a:sym typeface="Times New Roman"/>
              </a:rPr>
              <a:t> mammography </a:t>
            </a:r>
            <a:r>
              <a:rPr lang="en-US" sz="1800">
                <a:solidFill>
                  <a:srgbClr val="FF0000"/>
                </a:solidFill>
                <a:latin typeface="Times New Roman"/>
                <a:ea typeface="Times New Roman"/>
                <a:cs typeface="Times New Roman"/>
                <a:sym typeface="Times New Roman"/>
              </a:rPr>
              <a:t>or</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early diagnosis of heart disease</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through</a:t>
            </a:r>
            <a:r>
              <a:rPr lang="en-US" sz="1800">
                <a:solidFill>
                  <a:schemeClr val="dk1"/>
                </a:solidFill>
                <a:latin typeface="Times New Roman"/>
                <a:ea typeface="Times New Roman"/>
                <a:cs typeface="Times New Roman"/>
                <a:sym typeface="Times New Roman"/>
              </a:rPr>
              <a:t> CT angiography can help save lives by enabling prompt intervention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preventing complications.</a:t>
            </a:r>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a:pPr>
            <a:r>
              <a:rPr b="1" lang="en-US" sz="1800">
                <a:solidFill>
                  <a:srgbClr val="FF0000"/>
                </a:solidFill>
                <a:latin typeface="Times New Roman"/>
                <a:ea typeface="Times New Roman"/>
                <a:cs typeface="Times New Roman"/>
                <a:sym typeface="Times New Roman"/>
              </a:rPr>
              <a:t>Non-Invasive</a:t>
            </a:r>
            <a:r>
              <a:rPr b="1" lang="en-US" sz="1800">
                <a:solidFill>
                  <a:schemeClr val="dk1"/>
                </a:solidFill>
                <a:latin typeface="Times New Roman"/>
                <a:ea typeface="Times New Roman"/>
                <a:cs typeface="Times New Roman"/>
                <a:sym typeface="Times New Roman"/>
              </a:rPr>
              <a:t> Approach:</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Traditional</a:t>
            </a:r>
            <a:r>
              <a:rPr lang="en-US" sz="1800">
                <a:solidFill>
                  <a:schemeClr val="dk1"/>
                </a:solidFill>
                <a:latin typeface="Times New Roman"/>
                <a:ea typeface="Times New Roman"/>
                <a:cs typeface="Times New Roman"/>
                <a:sym typeface="Times New Roman"/>
              </a:rPr>
              <a:t> diagnostic methods often require </a:t>
            </a:r>
            <a:r>
              <a:rPr lang="en-US" sz="1800">
                <a:solidFill>
                  <a:srgbClr val="FF0000"/>
                </a:solidFill>
                <a:latin typeface="Times New Roman"/>
                <a:ea typeface="Times New Roman"/>
                <a:cs typeface="Times New Roman"/>
                <a:sym typeface="Times New Roman"/>
              </a:rPr>
              <a:t>invasive</a:t>
            </a:r>
            <a:r>
              <a:rPr lang="en-US" sz="1800">
                <a:solidFill>
                  <a:schemeClr val="dk1"/>
                </a:solidFill>
                <a:latin typeface="Times New Roman"/>
                <a:ea typeface="Times New Roman"/>
                <a:cs typeface="Times New Roman"/>
                <a:sym typeface="Times New Roman"/>
              </a:rPr>
              <a:t> procedures,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biopsies or surgeries, to obtain tissue samples. In contrast, </a:t>
            </a:r>
            <a:r>
              <a:rPr lang="en-US" sz="1800">
                <a:solidFill>
                  <a:srgbClr val="FF0000"/>
                </a:solidFill>
                <a:latin typeface="Times New Roman"/>
                <a:ea typeface="Times New Roman"/>
                <a:cs typeface="Times New Roman"/>
                <a:sym typeface="Times New Roman"/>
              </a:rPr>
              <a:t>image-based</a:t>
            </a:r>
            <a:r>
              <a:rPr lang="en-US" sz="1800">
                <a:solidFill>
                  <a:schemeClr val="dk1"/>
                </a:solidFill>
                <a:latin typeface="Times New Roman"/>
                <a:ea typeface="Times New Roman"/>
                <a:cs typeface="Times New Roman"/>
                <a:sym typeface="Times New Roman"/>
              </a:rPr>
              <a:t> diagnostics are </a:t>
            </a:r>
            <a:r>
              <a:rPr lang="en-US" sz="1800">
                <a:solidFill>
                  <a:srgbClr val="FF0000"/>
                </a:solidFill>
                <a:latin typeface="Times New Roman"/>
                <a:ea typeface="Times New Roman"/>
                <a:cs typeface="Times New Roman"/>
                <a:sym typeface="Times New Roman"/>
              </a:rPr>
              <a:t>non-invasive</a:t>
            </a:r>
            <a:r>
              <a:rPr lang="en-US" sz="1800">
                <a:solidFill>
                  <a:schemeClr val="dk1"/>
                </a:solidFill>
                <a:latin typeface="Times New Roman"/>
                <a:ea typeface="Times New Roman"/>
                <a:cs typeface="Times New Roman"/>
                <a:sym typeface="Times New Roman"/>
              </a:rPr>
              <a:t>, meaning that they </a:t>
            </a:r>
            <a:r>
              <a:rPr lang="en-US" sz="1800">
                <a:solidFill>
                  <a:srgbClr val="FF0000"/>
                </a:solidFill>
                <a:latin typeface="Times New Roman"/>
                <a:ea typeface="Times New Roman"/>
                <a:cs typeface="Times New Roman"/>
                <a:sym typeface="Times New Roman"/>
              </a:rPr>
              <a:t>do not require </a:t>
            </a:r>
            <a:r>
              <a:rPr lang="en-US" sz="1800">
                <a:solidFill>
                  <a:schemeClr val="dk1"/>
                </a:solidFill>
                <a:latin typeface="Times New Roman"/>
                <a:ea typeface="Times New Roman"/>
                <a:cs typeface="Times New Roman"/>
                <a:sym typeface="Times New Roman"/>
              </a:rPr>
              <a:t>any cutting, puncturing, or tissue removal. This </a:t>
            </a:r>
            <a:r>
              <a:rPr lang="en-US" sz="1800">
                <a:solidFill>
                  <a:srgbClr val="FF0000"/>
                </a:solidFill>
                <a:latin typeface="Times New Roman"/>
                <a:ea typeface="Times New Roman"/>
                <a:cs typeface="Times New Roman"/>
                <a:sym typeface="Times New Roman"/>
              </a:rPr>
              <a:t>reduces</a:t>
            </a:r>
            <a:r>
              <a:rPr lang="en-US" sz="1800">
                <a:solidFill>
                  <a:schemeClr val="dk1"/>
                </a:solidFill>
                <a:latin typeface="Times New Roman"/>
                <a:ea typeface="Times New Roman"/>
                <a:cs typeface="Times New Roman"/>
                <a:sym typeface="Times New Roman"/>
              </a:rPr>
              <a:t> patient discomfort, eliminates the risks associated with surgical procedures,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accelerates the diagnostic process. Non-invasive techniques,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a:t>
            </a:r>
            <a:r>
              <a:rPr b="1" lang="en-US" sz="1800">
                <a:solidFill>
                  <a:schemeClr val="dk1"/>
                </a:solidFill>
                <a:latin typeface="Times New Roman"/>
                <a:ea typeface="Times New Roman"/>
                <a:cs typeface="Times New Roman"/>
                <a:sym typeface="Times New Roman"/>
              </a:rPr>
              <a:t>MRI</a:t>
            </a:r>
            <a:r>
              <a:rPr lang="en-US" sz="1800">
                <a:solidFill>
                  <a:schemeClr val="dk1"/>
                </a:solidFill>
                <a:latin typeface="Times New Roman"/>
                <a:ea typeface="Times New Roman"/>
                <a:cs typeface="Times New Roman"/>
                <a:sym typeface="Times New Roman"/>
              </a:rPr>
              <a:t> or </a:t>
            </a:r>
            <a:r>
              <a:rPr b="1" lang="en-US" sz="1800">
                <a:solidFill>
                  <a:schemeClr val="dk1"/>
                </a:solidFill>
                <a:latin typeface="Times New Roman"/>
                <a:ea typeface="Times New Roman"/>
                <a:cs typeface="Times New Roman"/>
                <a:sym typeface="Times New Roman"/>
              </a:rPr>
              <a:t>ultrasound</a:t>
            </a:r>
            <a:r>
              <a:rPr lang="en-US" sz="1800">
                <a:solidFill>
                  <a:schemeClr val="dk1"/>
                </a:solidFill>
                <a:latin typeface="Times New Roman"/>
                <a:ea typeface="Times New Roman"/>
                <a:cs typeface="Times New Roman"/>
                <a:sym typeface="Times New Roman"/>
              </a:rPr>
              <a:t>, can offer comprehensive insights into the body’s condition </a:t>
            </a:r>
            <a:r>
              <a:rPr lang="en-US" sz="1800">
                <a:solidFill>
                  <a:srgbClr val="FF0000"/>
                </a:solidFill>
                <a:latin typeface="Times New Roman"/>
                <a:ea typeface="Times New Roman"/>
                <a:cs typeface="Times New Roman"/>
                <a:sym typeface="Times New Roman"/>
              </a:rPr>
              <a:t>without</a:t>
            </a:r>
            <a:r>
              <a:rPr lang="en-US" sz="1800">
                <a:solidFill>
                  <a:schemeClr val="dk1"/>
                </a:solidFill>
                <a:latin typeface="Times New Roman"/>
                <a:ea typeface="Times New Roman"/>
                <a:cs typeface="Times New Roman"/>
                <a:sym typeface="Times New Roman"/>
              </a:rPr>
              <a:t> exposing patients to unnecessary harm.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p:nvPr/>
        </p:nvSpPr>
        <p:spPr>
          <a:xfrm>
            <a:off x="128531" y="700010"/>
            <a:ext cx="11942284" cy="452431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FF0000"/>
              </a:buClr>
              <a:buSzPts val="1800"/>
              <a:buFont typeface="Calibri"/>
              <a:buAutoNum type="arabicPeriod" startAt="3"/>
            </a:pPr>
            <a:r>
              <a:rPr b="1" lang="en-US" sz="1800">
                <a:solidFill>
                  <a:srgbClr val="FF0000"/>
                </a:solidFill>
                <a:latin typeface="Times New Roman"/>
                <a:ea typeface="Times New Roman"/>
                <a:cs typeface="Times New Roman"/>
                <a:sym typeface="Times New Roman"/>
              </a:rPr>
              <a:t>Accurate</a:t>
            </a:r>
            <a:r>
              <a:rPr b="1" lang="en-US" sz="1800">
                <a:solidFill>
                  <a:schemeClr val="dk1"/>
                </a:solidFill>
                <a:latin typeface="Times New Roman"/>
                <a:ea typeface="Times New Roman"/>
                <a:cs typeface="Times New Roman"/>
                <a:sym typeface="Times New Roman"/>
              </a:rPr>
              <a:t> and Detailed Visualization:</a:t>
            </a:r>
            <a:r>
              <a:rPr lang="en-US" sz="1800">
                <a:solidFill>
                  <a:schemeClr val="dk1"/>
                </a:solidFill>
                <a:latin typeface="Times New Roman"/>
                <a:ea typeface="Times New Roman"/>
                <a:cs typeface="Times New Roman"/>
                <a:sym typeface="Times New Roman"/>
              </a:rPr>
              <a:t> Medical imaging techniques </a:t>
            </a:r>
            <a:r>
              <a:rPr lang="en-US" sz="1800">
                <a:solidFill>
                  <a:srgbClr val="FF0000"/>
                </a:solidFill>
                <a:latin typeface="Times New Roman"/>
                <a:ea typeface="Times New Roman"/>
                <a:cs typeface="Times New Roman"/>
                <a:sym typeface="Times New Roman"/>
              </a:rPr>
              <a:t>provide</a:t>
            </a:r>
            <a:r>
              <a:rPr lang="en-US" sz="1800">
                <a:solidFill>
                  <a:schemeClr val="dk1"/>
                </a:solidFill>
                <a:latin typeface="Times New Roman"/>
                <a:ea typeface="Times New Roman"/>
                <a:cs typeface="Times New Roman"/>
                <a:sym typeface="Times New Roman"/>
              </a:rPr>
              <a:t> accurate </a:t>
            </a:r>
            <a:r>
              <a:rPr lang="en-US" sz="1800">
                <a:solidFill>
                  <a:srgbClr val="FF0000"/>
                </a:solidFill>
                <a:latin typeface="Times New Roman"/>
                <a:ea typeface="Times New Roman"/>
                <a:cs typeface="Times New Roman"/>
                <a:sym typeface="Times New Roman"/>
              </a:rPr>
              <a:t>and</a:t>
            </a:r>
            <a:r>
              <a:rPr lang="en-US" sz="1800">
                <a:solidFill>
                  <a:schemeClr val="dk1"/>
                </a:solidFill>
                <a:latin typeface="Times New Roman"/>
                <a:ea typeface="Times New Roman"/>
                <a:cs typeface="Times New Roman"/>
                <a:sym typeface="Times New Roman"/>
              </a:rPr>
              <a:t> high-resolution visual representations of the body’s internal structures. These images </a:t>
            </a:r>
            <a:r>
              <a:rPr lang="en-US" sz="1800">
                <a:solidFill>
                  <a:srgbClr val="FF0000"/>
                </a:solidFill>
                <a:latin typeface="Times New Roman"/>
                <a:ea typeface="Times New Roman"/>
                <a:cs typeface="Times New Roman"/>
                <a:sym typeface="Times New Roman"/>
              </a:rPr>
              <a:t>enable</a:t>
            </a:r>
            <a:r>
              <a:rPr lang="en-US" sz="1800">
                <a:solidFill>
                  <a:schemeClr val="dk1"/>
                </a:solidFill>
                <a:latin typeface="Times New Roman"/>
                <a:ea typeface="Times New Roman"/>
                <a:cs typeface="Times New Roman"/>
                <a:sym typeface="Times New Roman"/>
              </a:rPr>
              <a:t> healthcare professionals to </a:t>
            </a:r>
            <a:r>
              <a:rPr lang="en-US" sz="1800">
                <a:solidFill>
                  <a:srgbClr val="FF0000"/>
                </a:solidFill>
                <a:latin typeface="Times New Roman"/>
                <a:ea typeface="Times New Roman"/>
                <a:cs typeface="Times New Roman"/>
                <a:sym typeface="Times New Roman"/>
              </a:rPr>
              <a:t>pinpoint</a:t>
            </a:r>
            <a:r>
              <a:rPr lang="en-US" sz="1800">
                <a:solidFill>
                  <a:schemeClr val="dk1"/>
                </a:solidFill>
                <a:latin typeface="Times New Roman"/>
                <a:ea typeface="Times New Roman"/>
                <a:cs typeface="Times New Roman"/>
                <a:sym typeface="Times New Roman"/>
              </a:rPr>
              <a:t> the location, size, and nature of </a:t>
            </a:r>
            <a:r>
              <a:rPr lang="en-US" sz="1800">
                <a:solidFill>
                  <a:srgbClr val="FF0000"/>
                </a:solidFill>
                <a:latin typeface="Times New Roman"/>
                <a:ea typeface="Times New Roman"/>
                <a:cs typeface="Times New Roman"/>
                <a:sym typeface="Times New Roman"/>
              </a:rPr>
              <a:t>abnormal</a:t>
            </a:r>
            <a:r>
              <a:rPr lang="en-US" sz="1800">
                <a:solidFill>
                  <a:schemeClr val="dk1"/>
                </a:solidFill>
                <a:latin typeface="Times New Roman"/>
                <a:ea typeface="Times New Roman"/>
                <a:cs typeface="Times New Roman"/>
                <a:sym typeface="Times New Roman"/>
              </a:rPr>
              <a:t> growths, fractures, infections, or diseases. The use of </a:t>
            </a:r>
            <a:r>
              <a:rPr b="1" lang="en-US" sz="1800">
                <a:solidFill>
                  <a:schemeClr val="dk1"/>
                </a:solidFill>
                <a:latin typeface="Times New Roman"/>
                <a:ea typeface="Times New Roman"/>
                <a:cs typeface="Times New Roman"/>
                <a:sym typeface="Times New Roman"/>
              </a:rPr>
              <a:t>CT scans</a:t>
            </a:r>
            <a:r>
              <a:rPr lang="en-US" sz="1800">
                <a:solidFill>
                  <a:schemeClr val="dk1"/>
                </a:solidFill>
                <a:latin typeface="Times New Roman"/>
                <a:ea typeface="Times New Roman"/>
                <a:cs typeface="Times New Roman"/>
                <a:sym typeface="Times New Roman"/>
              </a:rPr>
              <a:t> for diagnosing internal </a:t>
            </a:r>
            <a:r>
              <a:rPr lang="en-US" sz="1800">
                <a:solidFill>
                  <a:srgbClr val="FF0000"/>
                </a:solidFill>
                <a:latin typeface="Times New Roman"/>
                <a:ea typeface="Times New Roman"/>
                <a:cs typeface="Times New Roman"/>
                <a:sym typeface="Times New Roman"/>
              </a:rPr>
              <a:t>bleeding</a:t>
            </a:r>
            <a:r>
              <a:rPr lang="en-US" sz="1800">
                <a:solidFill>
                  <a:schemeClr val="dk1"/>
                </a:solidFill>
                <a:latin typeface="Times New Roman"/>
                <a:ea typeface="Times New Roman"/>
                <a:cs typeface="Times New Roman"/>
                <a:sym typeface="Times New Roman"/>
              </a:rPr>
              <a:t> or fractures, </a:t>
            </a:r>
            <a:r>
              <a:rPr b="1" lang="en-US" sz="1800">
                <a:solidFill>
                  <a:schemeClr val="dk1"/>
                </a:solidFill>
                <a:latin typeface="Times New Roman"/>
                <a:ea typeface="Times New Roman"/>
                <a:cs typeface="Times New Roman"/>
                <a:sym typeface="Times New Roman"/>
              </a:rPr>
              <a:t>MRI scans</a:t>
            </a:r>
            <a:r>
              <a:rPr lang="en-US" sz="1800">
                <a:solidFill>
                  <a:schemeClr val="dk1"/>
                </a:solidFill>
                <a:latin typeface="Times New Roman"/>
                <a:ea typeface="Times New Roman"/>
                <a:cs typeface="Times New Roman"/>
                <a:sym typeface="Times New Roman"/>
              </a:rPr>
              <a:t> for identifying </a:t>
            </a:r>
            <a:r>
              <a:rPr lang="en-US" sz="1800">
                <a:solidFill>
                  <a:srgbClr val="FF0000"/>
                </a:solidFill>
                <a:latin typeface="Times New Roman"/>
                <a:ea typeface="Times New Roman"/>
                <a:cs typeface="Times New Roman"/>
                <a:sym typeface="Times New Roman"/>
              </a:rPr>
              <a:t>tumors</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X-rays</a:t>
            </a:r>
            <a:r>
              <a:rPr lang="en-US" sz="1800">
                <a:solidFill>
                  <a:schemeClr val="dk1"/>
                </a:solidFill>
                <a:latin typeface="Times New Roman"/>
                <a:ea typeface="Times New Roman"/>
                <a:cs typeface="Times New Roman"/>
                <a:sym typeface="Times New Roman"/>
              </a:rPr>
              <a:t> for spotting </a:t>
            </a:r>
            <a:r>
              <a:rPr lang="en-US" sz="1800">
                <a:solidFill>
                  <a:srgbClr val="FF0000"/>
                </a:solidFill>
                <a:latin typeface="Times New Roman"/>
                <a:ea typeface="Times New Roman"/>
                <a:cs typeface="Times New Roman"/>
                <a:sym typeface="Times New Roman"/>
              </a:rPr>
              <a:t>bone</a:t>
            </a:r>
            <a:r>
              <a:rPr lang="en-US" sz="1800">
                <a:solidFill>
                  <a:schemeClr val="dk1"/>
                </a:solidFill>
                <a:latin typeface="Times New Roman"/>
                <a:ea typeface="Times New Roman"/>
                <a:cs typeface="Times New Roman"/>
                <a:sym typeface="Times New Roman"/>
              </a:rPr>
              <a:t> conditions are just a few examples of how detailed images can lead to more precise diagnoses.</a:t>
            </a:r>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startAt="3"/>
            </a:pPr>
            <a:r>
              <a:rPr b="1" lang="en-US" sz="1800">
                <a:solidFill>
                  <a:srgbClr val="FF0000"/>
                </a:solidFill>
                <a:latin typeface="Times New Roman"/>
                <a:ea typeface="Times New Roman"/>
                <a:cs typeface="Times New Roman"/>
                <a:sym typeface="Times New Roman"/>
              </a:rPr>
              <a:t>Guiding</a:t>
            </a:r>
            <a:r>
              <a:rPr b="1" lang="en-US" sz="1800">
                <a:solidFill>
                  <a:schemeClr val="dk1"/>
                </a:solidFill>
                <a:latin typeface="Times New Roman"/>
                <a:ea typeface="Times New Roman"/>
                <a:cs typeface="Times New Roman"/>
                <a:sym typeface="Times New Roman"/>
              </a:rPr>
              <a:t> Treatment Plans:</a:t>
            </a:r>
            <a:r>
              <a:rPr lang="en-US" sz="1800">
                <a:solidFill>
                  <a:schemeClr val="dk1"/>
                </a:solidFill>
                <a:latin typeface="Times New Roman"/>
                <a:ea typeface="Times New Roman"/>
                <a:cs typeface="Times New Roman"/>
                <a:sym typeface="Times New Roman"/>
              </a:rPr>
              <a:t> Medical imaging not only helps in diagnosing diseases but </a:t>
            </a:r>
            <a:r>
              <a:rPr lang="en-US" sz="1800">
                <a:solidFill>
                  <a:srgbClr val="FF0000"/>
                </a:solidFill>
                <a:latin typeface="Times New Roman"/>
                <a:ea typeface="Times New Roman"/>
                <a:cs typeface="Times New Roman"/>
                <a:sym typeface="Times New Roman"/>
              </a:rPr>
              <a:t>also</a:t>
            </a:r>
            <a:r>
              <a:rPr lang="en-US" sz="1800">
                <a:solidFill>
                  <a:schemeClr val="dk1"/>
                </a:solidFill>
                <a:latin typeface="Times New Roman"/>
                <a:ea typeface="Times New Roman"/>
                <a:cs typeface="Times New Roman"/>
                <a:sym typeface="Times New Roman"/>
              </a:rPr>
              <a:t> plays a crucial role in </a:t>
            </a:r>
            <a:r>
              <a:rPr lang="en-US" sz="1800">
                <a:solidFill>
                  <a:srgbClr val="FF0000"/>
                </a:solidFill>
                <a:latin typeface="Times New Roman"/>
                <a:ea typeface="Times New Roman"/>
                <a:cs typeface="Times New Roman"/>
                <a:sym typeface="Times New Roman"/>
              </a:rPr>
              <a:t>guiding</a:t>
            </a:r>
            <a:r>
              <a:rPr lang="en-US" sz="1800">
                <a:solidFill>
                  <a:schemeClr val="dk1"/>
                </a:solidFill>
                <a:latin typeface="Times New Roman"/>
                <a:ea typeface="Times New Roman"/>
                <a:cs typeface="Times New Roman"/>
                <a:sym typeface="Times New Roman"/>
              </a:rPr>
              <a:t> treatment plans. For instance, </a:t>
            </a:r>
            <a:r>
              <a:rPr b="1" lang="en-US" sz="1800">
                <a:solidFill>
                  <a:schemeClr val="dk1"/>
                </a:solidFill>
                <a:latin typeface="Times New Roman"/>
                <a:ea typeface="Times New Roman"/>
                <a:cs typeface="Times New Roman"/>
                <a:sym typeface="Times New Roman"/>
              </a:rPr>
              <a:t>MRI and CT scans</a:t>
            </a:r>
            <a:r>
              <a:rPr lang="en-US" sz="1800">
                <a:solidFill>
                  <a:schemeClr val="dk1"/>
                </a:solidFill>
                <a:latin typeface="Times New Roman"/>
                <a:ea typeface="Times New Roman"/>
                <a:cs typeface="Times New Roman"/>
                <a:sym typeface="Times New Roman"/>
              </a:rPr>
              <a:t> are essential </a:t>
            </a:r>
            <a:r>
              <a:rPr lang="en-US" sz="1800">
                <a:solidFill>
                  <a:srgbClr val="FF0000"/>
                </a:solidFill>
                <a:latin typeface="Times New Roman"/>
                <a:ea typeface="Times New Roman"/>
                <a:cs typeface="Times New Roman"/>
                <a:sym typeface="Times New Roman"/>
              </a:rPr>
              <a:t>for</a:t>
            </a:r>
            <a:r>
              <a:rPr lang="en-US" sz="1800">
                <a:solidFill>
                  <a:schemeClr val="dk1"/>
                </a:solidFill>
                <a:latin typeface="Times New Roman"/>
                <a:ea typeface="Times New Roman"/>
                <a:cs typeface="Times New Roman"/>
                <a:sym typeface="Times New Roman"/>
              </a:rPr>
              <a:t> planning surgical interventions </a:t>
            </a:r>
            <a:r>
              <a:rPr lang="en-US" sz="1800">
                <a:solidFill>
                  <a:srgbClr val="FF0000"/>
                </a:solidFill>
                <a:latin typeface="Times New Roman"/>
                <a:ea typeface="Times New Roman"/>
                <a:cs typeface="Times New Roman"/>
                <a:sym typeface="Times New Roman"/>
              </a:rPr>
              <a:t>by</a:t>
            </a:r>
            <a:r>
              <a:rPr lang="en-US" sz="1800">
                <a:solidFill>
                  <a:schemeClr val="dk1"/>
                </a:solidFill>
                <a:latin typeface="Times New Roman"/>
                <a:ea typeface="Times New Roman"/>
                <a:cs typeface="Times New Roman"/>
                <a:sym typeface="Times New Roman"/>
              </a:rPr>
              <a:t> providing detailed views of organs or areas </a:t>
            </a:r>
            <a:r>
              <a:rPr lang="en-US" sz="1800">
                <a:solidFill>
                  <a:srgbClr val="FF0000"/>
                </a:solidFill>
                <a:latin typeface="Times New Roman"/>
                <a:ea typeface="Times New Roman"/>
                <a:cs typeface="Times New Roman"/>
                <a:sym typeface="Times New Roman"/>
              </a:rPr>
              <a:t>that</a:t>
            </a:r>
            <a:r>
              <a:rPr lang="en-US" sz="1800">
                <a:solidFill>
                  <a:schemeClr val="dk1"/>
                </a:solidFill>
                <a:latin typeface="Times New Roman"/>
                <a:ea typeface="Times New Roman"/>
                <a:cs typeface="Times New Roman"/>
                <a:sym typeface="Times New Roman"/>
              </a:rPr>
              <a:t> need to be treated. Imaging is </a:t>
            </a:r>
            <a:r>
              <a:rPr lang="en-US" sz="1800">
                <a:solidFill>
                  <a:srgbClr val="FF0000"/>
                </a:solidFill>
                <a:latin typeface="Times New Roman"/>
                <a:ea typeface="Times New Roman"/>
                <a:cs typeface="Times New Roman"/>
                <a:sym typeface="Times New Roman"/>
              </a:rPr>
              <a:t>also</a:t>
            </a:r>
            <a:r>
              <a:rPr lang="en-US" sz="1800">
                <a:solidFill>
                  <a:schemeClr val="dk1"/>
                </a:solidFill>
                <a:latin typeface="Times New Roman"/>
                <a:ea typeface="Times New Roman"/>
                <a:cs typeface="Times New Roman"/>
                <a:sym typeface="Times New Roman"/>
              </a:rPr>
              <a:t> critical </a:t>
            </a:r>
            <a:r>
              <a:rPr lang="en-US" sz="1800">
                <a:solidFill>
                  <a:srgbClr val="FF0000"/>
                </a:solidFill>
                <a:latin typeface="Times New Roman"/>
                <a:ea typeface="Times New Roman"/>
                <a:cs typeface="Times New Roman"/>
                <a:sym typeface="Times New Roman"/>
              </a:rPr>
              <a:t>for</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radiotherapy planning</a:t>
            </a:r>
            <a:r>
              <a:rPr lang="en-US" sz="1800">
                <a:solidFill>
                  <a:schemeClr val="dk1"/>
                </a:solidFill>
                <a:latin typeface="Times New Roman"/>
                <a:ea typeface="Times New Roman"/>
                <a:cs typeface="Times New Roman"/>
                <a:sym typeface="Times New Roman"/>
              </a:rPr>
              <a:t> for cancer treatment, ensuring that </a:t>
            </a:r>
            <a:r>
              <a:rPr lang="en-US" sz="1800">
                <a:solidFill>
                  <a:srgbClr val="FF0000"/>
                </a:solidFill>
                <a:latin typeface="Times New Roman"/>
                <a:ea typeface="Times New Roman"/>
                <a:cs typeface="Times New Roman"/>
                <a:sym typeface="Times New Roman"/>
              </a:rPr>
              <a:t>radiation</a:t>
            </a:r>
            <a:r>
              <a:rPr lang="en-US" sz="1800">
                <a:solidFill>
                  <a:schemeClr val="dk1"/>
                </a:solidFill>
                <a:latin typeface="Times New Roman"/>
                <a:ea typeface="Times New Roman"/>
                <a:cs typeface="Times New Roman"/>
                <a:sym typeface="Times New Roman"/>
              </a:rPr>
              <a:t> is delivered </a:t>
            </a:r>
            <a:r>
              <a:rPr lang="en-US" sz="1800">
                <a:solidFill>
                  <a:srgbClr val="FF0000"/>
                </a:solidFill>
                <a:latin typeface="Times New Roman"/>
                <a:ea typeface="Times New Roman"/>
                <a:cs typeface="Times New Roman"/>
                <a:sym typeface="Times New Roman"/>
              </a:rPr>
              <a:t>precisely</a:t>
            </a:r>
            <a:r>
              <a:rPr lang="en-US" sz="1800">
                <a:solidFill>
                  <a:schemeClr val="dk1"/>
                </a:solidFill>
                <a:latin typeface="Times New Roman"/>
                <a:ea typeface="Times New Roman"/>
                <a:cs typeface="Times New Roman"/>
                <a:sym typeface="Times New Roman"/>
              </a:rPr>
              <a:t> to the affected area while </a:t>
            </a:r>
            <a:r>
              <a:rPr lang="en-US" sz="1800">
                <a:solidFill>
                  <a:srgbClr val="FF0000"/>
                </a:solidFill>
                <a:latin typeface="Times New Roman"/>
                <a:ea typeface="Times New Roman"/>
                <a:cs typeface="Times New Roman"/>
                <a:sym typeface="Times New Roman"/>
              </a:rPr>
              <a:t>minimizing</a:t>
            </a:r>
            <a:r>
              <a:rPr lang="en-US" sz="1800">
                <a:solidFill>
                  <a:schemeClr val="dk1"/>
                </a:solidFill>
                <a:latin typeface="Times New Roman"/>
                <a:ea typeface="Times New Roman"/>
                <a:cs typeface="Times New Roman"/>
                <a:sym typeface="Times New Roman"/>
              </a:rPr>
              <a:t> exposure to healthy tissue.</a:t>
            </a:r>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startAt="3"/>
            </a:pPr>
            <a:r>
              <a:rPr b="1" lang="en-US" sz="1800">
                <a:solidFill>
                  <a:srgbClr val="FF0000"/>
                </a:solidFill>
                <a:latin typeface="Times New Roman"/>
                <a:ea typeface="Times New Roman"/>
                <a:cs typeface="Times New Roman"/>
                <a:sym typeface="Times New Roman"/>
              </a:rPr>
              <a:t>Monitoring</a:t>
            </a:r>
            <a:r>
              <a:rPr b="1" lang="en-US" sz="1800">
                <a:solidFill>
                  <a:schemeClr val="dk1"/>
                </a:solidFill>
                <a:latin typeface="Times New Roman"/>
                <a:ea typeface="Times New Roman"/>
                <a:cs typeface="Times New Roman"/>
                <a:sym typeface="Times New Roman"/>
              </a:rPr>
              <a:t> Disease Progression:</a:t>
            </a:r>
            <a:r>
              <a:rPr lang="en-US" sz="1800">
                <a:solidFill>
                  <a:schemeClr val="dk1"/>
                </a:solidFill>
                <a:latin typeface="Times New Roman"/>
                <a:ea typeface="Times New Roman"/>
                <a:cs typeface="Times New Roman"/>
                <a:sym typeface="Times New Roman"/>
              </a:rPr>
              <a:t> Image-based diagnostics are also invaluable tools for monitoring the </a:t>
            </a:r>
            <a:r>
              <a:rPr lang="en-US" sz="1800">
                <a:solidFill>
                  <a:srgbClr val="FF0000"/>
                </a:solidFill>
                <a:latin typeface="Times New Roman"/>
                <a:ea typeface="Times New Roman"/>
                <a:cs typeface="Times New Roman"/>
                <a:sym typeface="Times New Roman"/>
              </a:rPr>
              <a:t>progression</a:t>
            </a:r>
            <a:r>
              <a:rPr lang="en-US" sz="1800">
                <a:solidFill>
                  <a:schemeClr val="dk1"/>
                </a:solidFill>
                <a:latin typeface="Times New Roman"/>
                <a:ea typeface="Times New Roman"/>
                <a:cs typeface="Times New Roman"/>
                <a:sym typeface="Times New Roman"/>
              </a:rPr>
              <a:t> of diseases over time. In conditions </a:t>
            </a:r>
            <a:r>
              <a:rPr lang="en-US" sz="1800">
                <a:solidFill>
                  <a:srgbClr val="FF0000"/>
                </a:solidFill>
                <a:latin typeface="Times New Roman"/>
                <a:ea typeface="Times New Roman"/>
                <a:cs typeface="Times New Roman"/>
                <a:sym typeface="Times New Roman"/>
              </a:rPr>
              <a:t>such</a:t>
            </a:r>
            <a:r>
              <a:rPr lang="en-US" sz="1800">
                <a:solidFill>
                  <a:schemeClr val="dk1"/>
                </a:solidFill>
                <a:latin typeface="Times New Roman"/>
                <a:ea typeface="Times New Roman"/>
                <a:cs typeface="Times New Roman"/>
                <a:sym typeface="Times New Roman"/>
              </a:rPr>
              <a:t> as </a:t>
            </a:r>
            <a:r>
              <a:rPr b="1" lang="en-US" sz="1800">
                <a:solidFill>
                  <a:schemeClr val="dk1"/>
                </a:solidFill>
                <a:latin typeface="Times New Roman"/>
                <a:ea typeface="Times New Roman"/>
                <a:cs typeface="Times New Roman"/>
                <a:sym typeface="Times New Roman"/>
              </a:rPr>
              <a:t>cancer</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cardiovascular disease</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neurological disorders</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repeated</a:t>
            </a:r>
            <a:r>
              <a:rPr lang="en-US" sz="1800">
                <a:solidFill>
                  <a:schemeClr val="dk1"/>
                </a:solidFill>
                <a:latin typeface="Times New Roman"/>
                <a:ea typeface="Times New Roman"/>
                <a:cs typeface="Times New Roman"/>
                <a:sym typeface="Times New Roman"/>
              </a:rPr>
              <a:t> imaging helps doctors track the </a:t>
            </a:r>
            <a:r>
              <a:rPr lang="en-US" sz="1800">
                <a:solidFill>
                  <a:srgbClr val="FF0000"/>
                </a:solidFill>
                <a:latin typeface="Times New Roman"/>
                <a:ea typeface="Times New Roman"/>
                <a:cs typeface="Times New Roman"/>
                <a:sym typeface="Times New Roman"/>
              </a:rPr>
              <a:t>effectiveness</a:t>
            </a:r>
            <a:r>
              <a:rPr lang="en-US" sz="1800">
                <a:solidFill>
                  <a:schemeClr val="dk1"/>
                </a:solidFill>
                <a:latin typeface="Times New Roman"/>
                <a:ea typeface="Times New Roman"/>
                <a:cs typeface="Times New Roman"/>
                <a:sym typeface="Times New Roman"/>
              </a:rPr>
              <a:t> of treatments, detect relapses, and assess how the disease is evolving. For </a:t>
            </a:r>
            <a:r>
              <a:rPr lang="en-US" sz="1800">
                <a:solidFill>
                  <a:srgbClr val="FF0000"/>
                </a:solidFill>
                <a:latin typeface="Times New Roman"/>
                <a:ea typeface="Times New Roman"/>
                <a:cs typeface="Times New Roman"/>
                <a:sym typeface="Times New Roman"/>
              </a:rPr>
              <a:t>example</a:t>
            </a:r>
            <a:r>
              <a:rPr lang="en-US" sz="1800">
                <a:solidFill>
                  <a:schemeClr val="dk1"/>
                </a:solidFill>
                <a:latin typeface="Times New Roman"/>
                <a:ea typeface="Times New Roman"/>
                <a:cs typeface="Times New Roman"/>
                <a:sym typeface="Times New Roman"/>
              </a:rPr>
              <a:t>, regular </a:t>
            </a:r>
            <a:r>
              <a:rPr b="1" lang="en-US" sz="1800">
                <a:solidFill>
                  <a:schemeClr val="dk1"/>
                </a:solidFill>
                <a:latin typeface="Times New Roman"/>
                <a:ea typeface="Times New Roman"/>
                <a:cs typeface="Times New Roman"/>
                <a:sym typeface="Times New Roman"/>
              </a:rPr>
              <a:t>MRI scans</a:t>
            </a:r>
            <a:r>
              <a:rPr lang="en-US" sz="1800">
                <a:solidFill>
                  <a:schemeClr val="dk1"/>
                </a:solidFill>
                <a:latin typeface="Times New Roman"/>
                <a:ea typeface="Times New Roman"/>
                <a:cs typeface="Times New Roman"/>
                <a:sym typeface="Times New Roman"/>
              </a:rPr>
              <a:t> for brain tumors can help doctors </a:t>
            </a:r>
            <a:r>
              <a:rPr lang="en-US" sz="1800">
                <a:solidFill>
                  <a:srgbClr val="FF0000"/>
                </a:solidFill>
                <a:latin typeface="Times New Roman"/>
                <a:ea typeface="Times New Roman"/>
                <a:cs typeface="Times New Roman"/>
                <a:sym typeface="Times New Roman"/>
              </a:rPr>
              <a:t>assess</a:t>
            </a:r>
            <a:r>
              <a:rPr lang="en-US" sz="1800">
                <a:solidFill>
                  <a:schemeClr val="dk1"/>
                </a:solidFill>
                <a:latin typeface="Times New Roman"/>
                <a:ea typeface="Times New Roman"/>
                <a:cs typeface="Times New Roman"/>
                <a:sym typeface="Times New Roman"/>
              </a:rPr>
              <a:t> whether the tumor is </a:t>
            </a:r>
            <a:r>
              <a:rPr lang="en-US" sz="1800">
                <a:solidFill>
                  <a:srgbClr val="FF0000"/>
                </a:solidFill>
                <a:latin typeface="Times New Roman"/>
                <a:ea typeface="Times New Roman"/>
                <a:cs typeface="Times New Roman"/>
                <a:sym typeface="Times New Roman"/>
              </a:rPr>
              <a:t>shrinking</a:t>
            </a:r>
            <a:r>
              <a:rPr lang="en-US" sz="1800">
                <a:solidFill>
                  <a:schemeClr val="dk1"/>
                </a:solidFill>
                <a:latin typeface="Times New Roman"/>
                <a:ea typeface="Times New Roman"/>
                <a:cs typeface="Times New Roman"/>
                <a:sym typeface="Times New Roman"/>
              </a:rPr>
              <a:t> in response to treatment </a:t>
            </a:r>
            <a:r>
              <a:rPr lang="en-US" sz="1800">
                <a:solidFill>
                  <a:srgbClr val="FF0000"/>
                </a:solidFill>
                <a:latin typeface="Times New Roman"/>
                <a:ea typeface="Times New Roman"/>
                <a:cs typeface="Times New Roman"/>
                <a:sym typeface="Times New Roman"/>
              </a:rPr>
              <a:t>or</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growing</a:t>
            </a:r>
            <a:r>
              <a:rPr lang="en-US" sz="1800">
                <a:solidFill>
                  <a:schemeClr val="dk1"/>
                </a:solidFill>
                <a:latin typeface="Times New Roman"/>
                <a:ea typeface="Times New Roman"/>
                <a:cs typeface="Times New Roman"/>
                <a:sym typeface="Times New Roman"/>
              </a:rPr>
              <a:t> despite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p:nvPr/>
        </p:nvSpPr>
        <p:spPr>
          <a:xfrm>
            <a:off x="88134" y="83018"/>
            <a:ext cx="11975336" cy="67403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b="1" lang="en-US" sz="1800">
                <a:solidFill>
                  <a:schemeClr val="dk1"/>
                </a:solidFill>
                <a:latin typeface="Times New Roman"/>
                <a:ea typeface="Times New Roman"/>
                <a:cs typeface="Times New Roman"/>
                <a:sym typeface="Times New Roman"/>
              </a:rPr>
              <a:t> of Image-Based Disease Diagnosis:</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Cancer Detection:</a:t>
            </a:r>
            <a:r>
              <a:rPr lang="en-US" sz="1800">
                <a:solidFill>
                  <a:schemeClr val="dk1"/>
                </a:solidFill>
                <a:latin typeface="Times New Roman"/>
                <a:ea typeface="Times New Roman"/>
                <a:cs typeface="Times New Roman"/>
                <a:sym typeface="Times New Roman"/>
              </a:rPr>
              <a:t> Imaging techniques, particularly </a:t>
            </a:r>
            <a:r>
              <a:rPr b="1" lang="en-US" sz="1800">
                <a:solidFill>
                  <a:schemeClr val="dk1"/>
                </a:solidFill>
                <a:latin typeface="Times New Roman"/>
                <a:ea typeface="Times New Roman"/>
                <a:cs typeface="Times New Roman"/>
                <a:sym typeface="Times New Roman"/>
              </a:rPr>
              <a:t>mammography</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CT scans</a:t>
            </a:r>
            <a:r>
              <a:rPr lang="en-US" sz="1800">
                <a:solidFill>
                  <a:schemeClr val="dk1"/>
                </a:solidFill>
                <a:latin typeface="Times New Roman"/>
                <a:ea typeface="Times New Roman"/>
                <a:cs typeface="Times New Roman"/>
                <a:sym typeface="Times New Roman"/>
              </a:rPr>
              <a:t>, are widely used to detect various types of cancer. For </a:t>
            </a:r>
            <a:r>
              <a:rPr lang="en-US" sz="1800">
                <a:solidFill>
                  <a:srgbClr val="FF0000"/>
                </a:solidFill>
                <a:latin typeface="Times New Roman"/>
                <a:ea typeface="Times New Roman"/>
                <a:cs typeface="Times New Roman"/>
                <a:sym typeface="Times New Roman"/>
              </a:rPr>
              <a:t>example</a:t>
            </a:r>
            <a:r>
              <a:rPr lang="en-US" sz="1800">
                <a:solidFill>
                  <a:schemeClr val="dk1"/>
                </a:solidFill>
                <a:latin typeface="Times New Roman"/>
                <a:ea typeface="Times New Roman"/>
                <a:cs typeface="Times New Roman"/>
                <a:sym typeface="Times New Roman"/>
              </a:rPr>
              <a:t>:</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Breast Cancer</a:t>
            </a:r>
            <a:r>
              <a:rPr b="0" i="0" lang="en-US" sz="1800" u="none" cap="none" strike="noStrike">
                <a:solidFill>
                  <a:schemeClr val="dk1"/>
                </a:solidFill>
                <a:latin typeface="Times New Roman"/>
                <a:ea typeface="Times New Roman"/>
                <a:cs typeface="Times New Roman"/>
                <a:sym typeface="Times New Roman"/>
              </a:rPr>
              <a:t>: Mammograms can identify lumps </a:t>
            </a:r>
            <a:r>
              <a:rPr b="0" i="0" lang="en-US" sz="1800" u="none" cap="none" strike="noStrike">
                <a:solidFill>
                  <a:srgbClr val="FF0000"/>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abnormalities </a:t>
            </a:r>
            <a:r>
              <a:rPr b="0" i="0" lang="en-US" sz="1800" u="none" cap="none" strike="noStrike">
                <a:solidFill>
                  <a:srgbClr val="FF0000"/>
                </a:solidFill>
                <a:latin typeface="Times New Roman"/>
                <a:ea typeface="Times New Roman"/>
                <a:cs typeface="Times New Roman"/>
                <a:sym typeface="Times New Roman"/>
              </a:rPr>
              <a:t>in</a:t>
            </a:r>
            <a:r>
              <a:rPr b="0" i="0" lang="en-US" sz="1800" u="none" cap="none" strike="noStrike">
                <a:solidFill>
                  <a:schemeClr val="dk1"/>
                </a:solidFill>
                <a:latin typeface="Times New Roman"/>
                <a:ea typeface="Times New Roman"/>
                <a:cs typeface="Times New Roman"/>
                <a:sym typeface="Times New Roman"/>
              </a:rPr>
              <a:t> the breast tissue that might indicate cancer, even before they can be felt physically.</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Lung Cancer</a:t>
            </a:r>
            <a:r>
              <a:rPr b="0" i="0" lang="en-US" sz="1800" u="none" cap="none" strike="noStrike">
                <a:solidFill>
                  <a:schemeClr val="dk1"/>
                </a:solidFill>
                <a:latin typeface="Times New Roman"/>
                <a:ea typeface="Times New Roman"/>
                <a:cs typeface="Times New Roman"/>
                <a:sym typeface="Times New Roman"/>
              </a:rPr>
              <a:t>: Chest X-rays or CT scans help detect </a:t>
            </a:r>
            <a:r>
              <a:rPr b="0" i="0" lang="en-US" sz="1800" u="none" cap="none" strike="noStrike">
                <a:solidFill>
                  <a:srgbClr val="FF0000"/>
                </a:solidFill>
                <a:latin typeface="Times New Roman"/>
                <a:ea typeface="Times New Roman"/>
                <a:cs typeface="Times New Roman"/>
                <a:sym typeface="Times New Roman"/>
              </a:rPr>
              <a:t>abnormal</a:t>
            </a:r>
            <a:r>
              <a:rPr b="0" i="0" lang="en-US" sz="1800" u="none" cap="none" strike="noStrike">
                <a:solidFill>
                  <a:schemeClr val="dk1"/>
                </a:solidFill>
                <a:latin typeface="Times New Roman"/>
                <a:ea typeface="Times New Roman"/>
                <a:cs typeface="Times New Roman"/>
                <a:sym typeface="Times New Roman"/>
              </a:rPr>
              <a:t> growths or masses in the lungs, which can be early indicators of lung cancer.</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Brain Cancer</a:t>
            </a:r>
            <a:r>
              <a:rPr b="0" i="0" lang="en-US" sz="1800" u="none" cap="none" strike="noStrike">
                <a:solidFill>
                  <a:schemeClr val="dk1"/>
                </a:solidFill>
                <a:latin typeface="Times New Roman"/>
                <a:ea typeface="Times New Roman"/>
                <a:cs typeface="Times New Roman"/>
                <a:sym typeface="Times New Roman"/>
              </a:rPr>
              <a:t>: MRI scans provide detailed images of the brain, </a:t>
            </a:r>
            <a:r>
              <a:rPr b="0" i="0" lang="en-US" sz="1800" u="none" cap="none" strike="noStrike">
                <a:solidFill>
                  <a:srgbClr val="FF0000"/>
                </a:solidFill>
                <a:latin typeface="Times New Roman"/>
                <a:ea typeface="Times New Roman"/>
                <a:cs typeface="Times New Roman"/>
                <a:sym typeface="Times New Roman"/>
              </a:rPr>
              <a:t>helping</a:t>
            </a:r>
            <a:r>
              <a:rPr b="0" i="0" lang="en-US" sz="1800" u="none" cap="none" strike="noStrike">
                <a:solidFill>
                  <a:schemeClr val="dk1"/>
                </a:solidFill>
                <a:latin typeface="Times New Roman"/>
                <a:ea typeface="Times New Roman"/>
                <a:cs typeface="Times New Roman"/>
                <a:sym typeface="Times New Roman"/>
              </a:rPr>
              <a:t> to identify tumors or abnormal tissue growth.</a:t>
            </a:r>
            <a:endParaRPr/>
          </a:p>
          <a:p>
            <a:pPr indent="-171450" lvl="1" marL="74295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Cardiovascular Diseases:</a:t>
            </a:r>
            <a:r>
              <a:rPr lang="en-US" sz="1800">
                <a:solidFill>
                  <a:schemeClr val="dk1"/>
                </a:solidFill>
                <a:latin typeface="Times New Roman"/>
                <a:ea typeface="Times New Roman"/>
                <a:cs typeface="Times New Roman"/>
                <a:sym typeface="Times New Roman"/>
              </a:rPr>
              <a:t> Diseases of the heart and blood vessels can be diagnosed </a:t>
            </a:r>
            <a:r>
              <a:rPr lang="en-US" sz="1800">
                <a:solidFill>
                  <a:srgbClr val="FF0000"/>
                </a:solidFill>
                <a:latin typeface="Times New Roman"/>
                <a:ea typeface="Times New Roman"/>
                <a:cs typeface="Times New Roman"/>
                <a:sym typeface="Times New Roman"/>
              </a:rPr>
              <a:t>through</a:t>
            </a:r>
            <a:r>
              <a:rPr lang="en-US" sz="1800">
                <a:solidFill>
                  <a:schemeClr val="dk1"/>
                </a:solidFill>
                <a:latin typeface="Times New Roman"/>
                <a:ea typeface="Times New Roman"/>
                <a:cs typeface="Times New Roman"/>
                <a:sym typeface="Times New Roman"/>
              </a:rPr>
              <a:t> advanced imaging techniques: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CT Angiography</a:t>
            </a:r>
            <a:r>
              <a:rPr b="0" i="0" lang="en-US" sz="1800" u="none" cap="none" strike="noStrike">
                <a:solidFill>
                  <a:schemeClr val="dk1"/>
                </a:solidFill>
                <a:latin typeface="Times New Roman"/>
                <a:ea typeface="Times New Roman"/>
                <a:cs typeface="Times New Roman"/>
                <a:sym typeface="Times New Roman"/>
              </a:rPr>
              <a:t>: This imaging method helps detect </a:t>
            </a:r>
            <a:r>
              <a:rPr b="0" i="0" lang="en-US" sz="1800" u="none" cap="none" strike="noStrike">
                <a:solidFill>
                  <a:srgbClr val="FF0000"/>
                </a:solidFill>
                <a:latin typeface="Times New Roman"/>
                <a:ea typeface="Times New Roman"/>
                <a:cs typeface="Times New Roman"/>
                <a:sym typeface="Times New Roman"/>
              </a:rPr>
              <a:t>blockages</a:t>
            </a:r>
            <a:r>
              <a:rPr b="0" i="0" lang="en-US" sz="1800" u="none" cap="none" strike="noStrike">
                <a:solidFill>
                  <a:schemeClr val="dk1"/>
                </a:solidFill>
                <a:latin typeface="Times New Roman"/>
                <a:ea typeface="Times New Roman"/>
                <a:cs typeface="Times New Roman"/>
                <a:sym typeface="Times New Roman"/>
              </a:rPr>
              <a:t> or </a:t>
            </a:r>
            <a:r>
              <a:rPr b="0" i="0" lang="en-US" sz="1800" u="none" cap="none" strike="noStrike">
                <a:solidFill>
                  <a:srgbClr val="FF0000"/>
                </a:solidFill>
                <a:latin typeface="Times New Roman"/>
                <a:ea typeface="Times New Roman"/>
                <a:cs typeface="Times New Roman"/>
                <a:sym typeface="Times New Roman"/>
              </a:rPr>
              <a:t>narrowing</a:t>
            </a:r>
            <a:r>
              <a:rPr b="0" i="0" lang="en-US" sz="1800" u="none" cap="none" strike="noStrike">
                <a:solidFill>
                  <a:schemeClr val="dk1"/>
                </a:solidFill>
                <a:latin typeface="Times New Roman"/>
                <a:ea typeface="Times New Roman"/>
                <a:cs typeface="Times New Roman"/>
                <a:sym typeface="Times New Roman"/>
              </a:rPr>
              <a:t> in the coronary arteries, which may lead to heart attacks or strokes.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Echocardiography</a:t>
            </a:r>
            <a:r>
              <a:rPr b="0" i="0" lang="en-US" sz="1800" u="none" cap="none" strike="noStrike">
                <a:solidFill>
                  <a:schemeClr val="dk1"/>
                </a:solidFill>
                <a:latin typeface="Times New Roman"/>
                <a:ea typeface="Times New Roman"/>
                <a:cs typeface="Times New Roman"/>
                <a:sym typeface="Times New Roman"/>
              </a:rPr>
              <a:t>: Used to examine the heart’s </a:t>
            </a:r>
            <a:r>
              <a:rPr b="0" i="0" lang="en-US" sz="1800" u="none" cap="none" strike="noStrike">
                <a:solidFill>
                  <a:srgbClr val="FF0000"/>
                </a:solidFill>
                <a:latin typeface="Times New Roman"/>
                <a:ea typeface="Times New Roman"/>
                <a:cs typeface="Times New Roman"/>
                <a:sym typeface="Times New Roman"/>
              </a:rPr>
              <a:t>structure</a:t>
            </a:r>
            <a:r>
              <a:rPr b="0" i="0" lang="en-US" sz="1800" u="none" cap="none" strike="noStrike">
                <a:solidFill>
                  <a:schemeClr val="dk1"/>
                </a:solidFill>
                <a:latin typeface="Times New Roman"/>
                <a:ea typeface="Times New Roman"/>
                <a:cs typeface="Times New Roman"/>
                <a:sym typeface="Times New Roman"/>
              </a:rPr>
              <a:t> and </a:t>
            </a:r>
            <a:r>
              <a:rPr b="0" i="0" lang="en-US" sz="1800" u="none" cap="none" strike="noStrike">
                <a:solidFill>
                  <a:srgbClr val="FF0000"/>
                </a:solidFill>
                <a:latin typeface="Times New Roman"/>
                <a:ea typeface="Times New Roman"/>
                <a:cs typeface="Times New Roman"/>
                <a:sym typeface="Times New Roman"/>
              </a:rPr>
              <a:t>function</a:t>
            </a:r>
            <a:r>
              <a:rPr b="0" i="0" lang="en-US" sz="1800" u="none" cap="none" strike="noStrike">
                <a:solidFill>
                  <a:schemeClr val="dk1"/>
                </a:solidFill>
                <a:latin typeface="Times New Roman"/>
                <a:ea typeface="Times New Roman"/>
                <a:cs typeface="Times New Roman"/>
                <a:sym typeface="Times New Roman"/>
              </a:rPr>
              <a:t>, echocardiography can identify issues </a:t>
            </a:r>
            <a:r>
              <a:rPr b="0" i="0" lang="en-US" sz="1800" u="none" cap="none" strike="noStrike">
                <a:solidFill>
                  <a:srgbClr val="FF0000"/>
                </a:solidFill>
                <a:latin typeface="Times New Roman"/>
                <a:ea typeface="Times New Roman"/>
                <a:cs typeface="Times New Roman"/>
                <a:sym typeface="Times New Roman"/>
              </a:rPr>
              <a:t>like</a:t>
            </a:r>
            <a:r>
              <a:rPr b="0" i="0" lang="en-US" sz="1800" u="none" cap="none" strike="noStrike">
                <a:solidFill>
                  <a:schemeClr val="dk1"/>
                </a:solidFill>
                <a:latin typeface="Times New Roman"/>
                <a:ea typeface="Times New Roman"/>
                <a:cs typeface="Times New Roman"/>
                <a:sym typeface="Times New Roman"/>
              </a:rPr>
              <a:t> heart valve problems, heart failure, </a:t>
            </a:r>
            <a:r>
              <a:rPr b="0" i="0" lang="en-US" sz="1800" u="none" cap="none" strike="noStrike">
                <a:solidFill>
                  <a:srgbClr val="FF0000"/>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congenital defects.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Cardiac MRI</a:t>
            </a:r>
            <a:r>
              <a:rPr b="0" i="0" lang="en-US" sz="1800" u="none" cap="none" strike="noStrike">
                <a:solidFill>
                  <a:schemeClr val="dk1"/>
                </a:solidFill>
                <a:latin typeface="Times New Roman"/>
                <a:ea typeface="Times New Roman"/>
                <a:cs typeface="Times New Roman"/>
                <a:sym typeface="Times New Roman"/>
              </a:rPr>
              <a:t>: Used to </a:t>
            </a:r>
            <a:r>
              <a:rPr b="0" i="0" lang="en-US" sz="1800" u="none" cap="none" strike="noStrike">
                <a:solidFill>
                  <a:srgbClr val="FF0000"/>
                </a:solidFill>
                <a:latin typeface="Times New Roman"/>
                <a:ea typeface="Times New Roman"/>
                <a:cs typeface="Times New Roman"/>
                <a:sym typeface="Times New Roman"/>
              </a:rPr>
              <a:t>assess</a:t>
            </a:r>
            <a:r>
              <a:rPr b="0" i="0" lang="en-US" sz="1800" u="none" cap="none" strike="noStrike">
                <a:solidFill>
                  <a:schemeClr val="dk1"/>
                </a:solidFill>
                <a:latin typeface="Times New Roman"/>
                <a:ea typeface="Times New Roman"/>
                <a:cs typeface="Times New Roman"/>
                <a:sym typeface="Times New Roman"/>
              </a:rPr>
              <a:t> the heart muscle’s function, detect damage after a heart attack, </a:t>
            </a:r>
            <a:r>
              <a:rPr b="0" i="0" lang="en-US" sz="1800" u="none" cap="none" strike="noStrike">
                <a:solidFill>
                  <a:srgbClr val="FF0000"/>
                </a:solidFill>
                <a:latin typeface="Times New Roman"/>
                <a:ea typeface="Times New Roman"/>
                <a:cs typeface="Times New Roman"/>
                <a:sym typeface="Times New Roman"/>
              </a:rPr>
              <a:t>or</a:t>
            </a:r>
            <a:r>
              <a:rPr b="0" i="0" lang="en-US" sz="1800" u="none" cap="none" strike="noStrike">
                <a:solidFill>
                  <a:schemeClr val="dk1"/>
                </a:solidFill>
                <a:latin typeface="Times New Roman"/>
                <a:ea typeface="Times New Roman"/>
                <a:cs typeface="Times New Roman"/>
                <a:sym typeface="Times New Roman"/>
              </a:rPr>
              <a:t> evaluate congenital heart defects.</a:t>
            </a:r>
            <a:endParaRPr/>
          </a:p>
          <a:p>
            <a:pPr indent="-171450" lvl="1" marL="74295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Neurological Disorders:</a:t>
            </a:r>
            <a:r>
              <a:rPr lang="en-US" sz="1800">
                <a:solidFill>
                  <a:schemeClr val="dk1"/>
                </a:solidFill>
                <a:latin typeface="Times New Roman"/>
                <a:ea typeface="Times New Roman"/>
                <a:cs typeface="Times New Roman"/>
                <a:sym typeface="Times New Roman"/>
              </a:rPr>
              <a:t> Imaging technologies are pivotal in diagnosing and understanding </a:t>
            </a:r>
            <a:r>
              <a:rPr lang="en-US" sz="1800">
                <a:solidFill>
                  <a:srgbClr val="FF0000"/>
                </a:solidFill>
                <a:latin typeface="Times New Roman"/>
                <a:ea typeface="Times New Roman"/>
                <a:cs typeface="Times New Roman"/>
                <a:sym typeface="Times New Roman"/>
              </a:rPr>
              <a:t>diseases</a:t>
            </a:r>
            <a:r>
              <a:rPr lang="en-US" sz="1800">
                <a:solidFill>
                  <a:schemeClr val="dk1"/>
                </a:solidFill>
                <a:latin typeface="Times New Roman"/>
                <a:ea typeface="Times New Roman"/>
                <a:cs typeface="Times New Roman"/>
                <a:sym typeface="Times New Roman"/>
              </a:rPr>
              <a:t> affecting the </a:t>
            </a:r>
            <a:r>
              <a:rPr lang="en-US" sz="1800">
                <a:solidFill>
                  <a:srgbClr val="FF0000"/>
                </a:solidFill>
                <a:latin typeface="Times New Roman"/>
                <a:ea typeface="Times New Roman"/>
                <a:cs typeface="Times New Roman"/>
                <a:sym typeface="Times New Roman"/>
              </a:rPr>
              <a:t>brain</a:t>
            </a:r>
            <a:r>
              <a:rPr lang="en-US" sz="1800">
                <a:solidFill>
                  <a:schemeClr val="dk1"/>
                </a:solidFill>
                <a:latin typeface="Times New Roman"/>
                <a:ea typeface="Times New Roman"/>
                <a:cs typeface="Times New Roman"/>
                <a:sym typeface="Times New Roman"/>
              </a:rPr>
              <a:t> and </a:t>
            </a:r>
            <a:r>
              <a:rPr lang="en-US" sz="1800">
                <a:solidFill>
                  <a:srgbClr val="FF0000"/>
                </a:solidFill>
                <a:latin typeface="Times New Roman"/>
                <a:ea typeface="Times New Roman"/>
                <a:cs typeface="Times New Roman"/>
                <a:sym typeface="Times New Roman"/>
              </a:rPr>
              <a:t>spinal</a:t>
            </a:r>
            <a:r>
              <a:rPr lang="en-US" sz="1800">
                <a:solidFill>
                  <a:schemeClr val="dk1"/>
                </a:solidFill>
                <a:latin typeface="Times New Roman"/>
                <a:ea typeface="Times New Roman"/>
                <a:cs typeface="Times New Roman"/>
                <a:sym typeface="Times New Roman"/>
              </a:rPr>
              <a:t> cord:</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MRI and CT Scans</a:t>
            </a:r>
            <a:r>
              <a:rPr b="0" i="0" lang="en-US" sz="1800" u="none" cap="none" strike="noStrike">
                <a:solidFill>
                  <a:schemeClr val="dk1"/>
                </a:solidFill>
                <a:latin typeface="Times New Roman"/>
                <a:ea typeface="Times New Roman"/>
                <a:cs typeface="Times New Roman"/>
                <a:sym typeface="Times New Roman"/>
              </a:rPr>
              <a:t>: These imaging techniques provide detailed images of the brain, helping to diagnose conditions such as </a:t>
            </a:r>
            <a:r>
              <a:rPr b="1" i="0" lang="en-US" sz="1800" u="none" cap="none" strike="noStrike">
                <a:solidFill>
                  <a:schemeClr val="dk1"/>
                </a:solidFill>
                <a:latin typeface="Times New Roman"/>
                <a:ea typeface="Times New Roman"/>
                <a:cs typeface="Times New Roman"/>
                <a:sym typeface="Times New Roman"/>
              </a:rPr>
              <a:t>stroke</a:t>
            </a: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multiple sclerosis</a:t>
            </a: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Alzheimer's disease</a:t>
            </a:r>
            <a:r>
              <a:rPr b="0" i="0" lang="en-US" sz="1800" u="none" cap="none" strike="noStrike">
                <a:solidFill>
                  <a:schemeClr val="dk1"/>
                </a:solidFill>
                <a:latin typeface="Times New Roman"/>
                <a:ea typeface="Times New Roman"/>
                <a:cs typeface="Times New Roman"/>
                <a:sym typeface="Times New Roman"/>
              </a:rPr>
              <a:t>, and </a:t>
            </a:r>
            <a:r>
              <a:rPr b="1" i="0" lang="en-US" sz="1800" u="none" cap="none" strike="noStrike">
                <a:solidFill>
                  <a:schemeClr val="dk1"/>
                </a:solidFill>
                <a:latin typeface="Times New Roman"/>
                <a:ea typeface="Times New Roman"/>
                <a:cs typeface="Times New Roman"/>
                <a:sym typeface="Times New Roman"/>
              </a:rPr>
              <a:t>brain tumors</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PET Scans</a:t>
            </a:r>
            <a:r>
              <a:rPr b="0" i="0" lang="en-US" sz="1800" u="none" cap="none" strike="noStrike">
                <a:solidFill>
                  <a:schemeClr val="dk1"/>
                </a:solidFill>
                <a:latin typeface="Times New Roman"/>
                <a:ea typeface="Times New Roman"/>
                <a:cs typeface="Times New Roman"/>
                <a:sym typeface="Times New Roman"/>
              </a:rPr>
              <a:t>: A type of </a:t>
            </a:r>
            <a:r>
              <a:rPr b="0" i="0" lang="en-US" sz="1800" u="none" cap="none" strike="noStrike">
                <a:solidFill>
                  <a:srgbClr val="FF0000"/>
                </a:solidFill>
                <a:latin typeface="Times New Roman"/>
                <a:ea typeface="Times New Roman"/>
                <a:cs typeface="Times New Roman"/>
                <a:sym typeface="Times New Roman"/>
              </a:rPr>
              <a:t>molecular</a:t>
            </a:r>
            <a:r>
              <a:rPr b="0" i="0" lang="en-US" sz="1800" u="none" cap="none" strike="noStrike">
                <a:solidFill>
                  <a:schemeClr val="dk1"/>
                </a:solidFill>
                <a:latin typeface="Times New Roman"/>
                <a:ea typeface="Times New Roman"/>
                <a:cs typeface="Times New Roman"/>
                <a:sym typeface="Times New Roman"/>
              </a:rPr>
              <a:t> imaging used in detecting abnormal brain activity in diseases </a:t>
            </a:r>
            <a:r>
              <a:rPr b="0" i="0" lang="en-US" sz="1800" u="none" cap="none" strike="noStrike">
                <a:solidFill>
                  <a:srgbClr val="FF0000"/>
                </a:solidFill>
                <a:latin typeface="Times New Roman"/>
                <a:ea typeface="Times New Roman"/>
                <a:cs typeface="Times New Roman"/>
                <a:sym typeface="Times New Roman"/>
              </a:rPr>
              <a:t>like</a:t>
            </a: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Parkinson's disease</a:t>
            </a:r>
            <a:r>
              <a:rPr b="0" i="0" lang="en-US" sz="1800" u="none" cap="none" strike="noStrike">
                <a:solidFill>
                  <a:schemeClr val="dk1"/>
                </a:solidFill>
                <a:latin typeface="Times New Roman"/>
                <a:ea typeface="Times New Roman"/>
                <a:cs typeface="Times New Roman"/>
                <a:sym typeface="Times New Roman"/>
              </a:rPr>
              <a:t> or </a:t>
            </a:r>
            <a:r>
              <a:rPr b="1" i="0" lang="en-US" sz="1800" u="none" cap="none" strike="noStrike">
                <a:solidFill>
                  <a:schemeClr val="dk1"/>
                </a:solidFill>
                <a:latin typeface="Times New Roman"/>
                <a:ea typeface="Times New Roman"/>
                <a:cs typeface="Times New Roman"/>
                <a:sym typeface="Times New Roman"/>
              </a:rPr>
              <a:t>epilepsy</a:t>
            </a:r>
            <a:r>
              <a:rPr b="0" i="0" lang="en-US" sz="18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p:nvPr/>
        </p:nvSpPr>
        <p:spPr>
          <a:xfrm>
            <a:off x="154236" y="347424"/>
            <a:ext cx="11942284" cy="5632311"/>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FF0000"/>
              </a:buClr>
              <a:buSzPts val="1800"/>
              <a:buFont typeface="Calibri"/>
              <a:buAutoNum type="arabicPeriod" startAt="4"/>
            </a:pPr>
            <a:r>
              <a:rPr b="1" lang="en-US" sz="1800">
                <a:solidFill>
                  <a:srgbClr val="FF0000"/>
                </a:solidFill>
                <a:latin typeface="Times New Roman"/>
                <a:ea typeface="Times New Roman"/>
                <a:cs typeface="Times New Roman"/>
                <a:sym typeface="Times New Roman"/>
              </a:rPr>
              <a:t>Musculoskeletal</a:t>
            </a:r>
            <a:r>
              <a:rPr b="1" lang="en-US" sz="1800">
                <a:solidFill>
                  <a:schemeClr val="dk1"/>
                </a:solidFill>
                <a:latin typeface="Times New Roman"/>
                <a:ea typeface="Times New Roman"/>
                <a:cs typeface="Times New Roman"/>
                <a:sym typeface="Times New Roman"/>
              </a:rPr>
              <a:t> Diseases:</a:t>
            </a:r>
            <a:r>
              <a:rPr lang="en-US" sz="1800">
                <a:solidFill>
                  <a:schemeClr val="dk1"/>
                </a:solidFill>
                <a:latin typeface="Times New Roman"/>
                <a:ea typeface="Times New Roman"/>
                <a:cs typeface="Times New Roman"/>
                <a:sym typeface="Times New Roman"/>
              </a:rPr>
              <a:t> X-rays, MRIs, and CT scans are often used to diagnose conditions affecting the bones, muscles, and joints: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Fractures</a:t>
            </a:r>
            <a:r>
              <a:rPr b="0" i="0" lang="en-US" sz="1800" u="none" cap="none" strike="noStrike">
                <a:solidFill>
                  <a:schemeClr val="dk1"/>
                </a:solidFill>
                <a:latin typeface="Times New Roman"/>
                <a:ea typeface="Times New Roman"/>
                <a:cs typeface="Times New Roman"/>
                <a:sym typeface="Times New Roman"/>
              </a:rPr>
              <a:t>: X-rays are commonly used to diagnose bone fractures, dislocations, or joint problems.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Osteoarthritis</a:t>
            </a:r>
            <a:r>
              <a:rPr b="0" i="0" lang="en-US" sz="1800" u="none" cap="none" strike="noStrike">
                <a:solidFill>
                  <a:schemeClr val="dk1"/>
                </a:solidFill>
                <a:latin typeface="Times New Roman"/>
                <a:ea typeface="Times New Roman"/>
                <a:cs typeface="Times New Roman"/>
                <a:sym typeface="Times New Roman"/>
              </a:rPr>
              <a:t>: MRIs and X-rays help diagnose joint deterioration, cartilage loss, and bone changes in diseases like osteoarthritis.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Soft Tissue Injuries</a:t>
            </a:r>
            <a:r>
              <a:rPr b="0" i="0" lang="en-US" sz="1800" u="none" cap="none" strike="noStrike">
                <a:solidFill>
                  <a:schemeClr val="dk1"/>
                </a:solidFill>
                <a:latin typeface="Times New Roman"/>
                <a:ea typeface="Times New Roman"/>
                <a:cs typeface="Times New Roman"/>
                <a:sym typeface="Times New Roman"/>
              </a:rPr>
              <a:t>: MRI is particularly useful in diagnosing damage to muscles, ligaments, and tendons.</a:t>
            </a:r>
            <a:endParaRPr/>
          </a:p>
          <a:p>
            <a:pPr indent="-171450" lvl="1" marL="74295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startAt="4"/>
            </a:pPr>
            <a:r>
              <a:rPr b="1" lang="en-US" sz="1800">
                <a:solidFill>
                  <a:srgbClr val="FF0000"/>
                </a:solidFill>
                <a:latin typeface="Times New Roman"/>
                <a:ea typeface="Times New Roman"/>
                <a:cs typeface="Times New Roman"/>
                <a:sym typeface="Times New Roman"/>
              </a:rPr>
              <a:t>Infectious</a:t>
            </a:r>
            <a:r>
              <a:rPr b="1" lang="en-US" sz="1800">
                <a:solidFill>
                  <a:schemeClr val="dk1"/>
                </a:solidFill>
                <a:latin typeface="Times New Roman"/>
                <a:ea typeface="Times New Roman"/>
                <a:cs typeface="Times New Roman"/>
                <a:sym typeface="Times New Roman"/>
              </a:rPr>
              <a:t> Diseases:</a:t>
            </a:r>
            <a:r>
              <a:rPr lang="en-US" sz="1800">
                <a:solidFill>
                  <a:schemeClr val="dk1"/>
                </a:solidFill>
                <a:latin typeface="Times New Roman"/>
                <a:ea typeface="Times New Roman"/>
                <a:cs typeface="Times New Roman"/>
                <a:sym typeface="Times New Roman"/>
              </a:rPr>
              <a:t> Imaging techniques, especially X-rays and CT scans, can be critical in diagnosing infectious diseases: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Pneumonia</a:t>
            </a:r>
            <a:r>
              <a:rPr b="0" i="0" lang="en-US" sz="1800" u="none" cap="none" strike="noStrike">
                <a:solidFill>
                  <a:schemeClr val="dk1"/>
                </a:solidFill>
                <a:latin typeface="Times New Roman"/>
                <a:ea typeface="Times New Roman"/>
                <a:cs typeface="Times New Roman"/>
                <a:sym typeface="Times New Roman"/>
              </a:rPr>
              <a:t>: Chest X-rays can reveal fluid in the lungs or other signs of pneumonia.</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Tuberculosis (TB)</a:t>
            </a:r>
            <a:r>
              <a:rPr b="0" i="0" lang="en-US" sz="1800" u="none" cap="none" strike="noStrike">
                <a:solidFill>
                  <a:schemeClr val="dk1"/>
                </a:solidFill>
                <a:latin typeface="Times New Roman"/>
                <a:ea typeface="Times New Roman"/>
                <a:cs typeface="Times New Roman"/>
                <a:sym typeface="Times New Roman"/>
              </a:rPr>
              <a:t>: CT scans can identify lung damage caused by TB and help monitor the response to treatment.</a:t>
            </a:r>
            <a:endParaRPr/>
          </a:p>
          <a:p>
            <a:pPr indent="-171450" lvl="1" marL="742950" marR="0" rtl="0" algn="just">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startAt="4"/>
            </a:pPr>
            <a:r>
              <a:rPr b="1" lang="en-US" sz="1800">
                <a:solidFill>
                  <a:srgbClr val="FF0000"/>
                </a:solidFill>
                <a:latin typeface="Times New Roman"/>
                <a:ea typeface="Times New Roman"/>
                <a:cs typeface="Times New Roman"/>
                <a:sym typeface="Times New Roman"/>
              </a:rPr>
              <a:t>Obstetrics</a:t>
            </a:r>
            <a:r>
              <a:rPr b="1" lang="en-US" sz="1800">
                <a:solidFill>
                  <a:schemeClr val="dk1"/>
                </a:solidFill>
                <a:latin typeface="Times New Roman"/>
                <a:ea typeface="Times New Roman"/>
                <a:cs typeface="Times New Roman"/>
                <a:sym typeface="Times New Roman"/>
              </a:rPr>
              <a:t> and Gynecology:</a:t>
            </a:r>
            <a:r>
              <a:rPr lang="en-US" sz="1800">
                <a:solidFill>
                  <a:schemeClr val="dk1"/>
                </a:solidFill>
                <a:latin typeface="Times New Roman"/>
                <a:ea typeface="Times New Roman"/>
                <a:cs typeface="Times New Roman"/>
                <a:sym typeface="Times New Roman"/>
              </a:rPr>
              <a:t> Ultrasound is widely used for </a:t>
            </a:r>
            <a:r>
              <a:rPr b="1" lang="en-US" sz="1800">
                <a:solidFill>
                  <a:schemeClr val="dk1"/>
                </a:solidFill>
                <a:latin typeface="Times New Roman"/>
                <a:ea typeface="Times New Roman"/>
                <a:cs typeface="Times New Roman"/>
                <a:sym typeface="Times New Roman"/>
              </a:rPr>
              <a:t>prenatal care</a:t>
            </a:r>
            <a:r>
              <a:rPr lang="en-US" sz="1800">
                <a:solidFill>
                  <a:schemeClr val="dk1"/>
                </a:solidFill>
                <a:latin typeface="Times New Roman"/>
                <a:ea typeface="Times New Roman"/>
                <a:cs typeface="Times New Roman"/>
                <a:sym typeface="Times New Roman"/>
              </a:rPr>
              <a:t>, providing real-time images of the fetus and detecting potential complications like abnormal growth or congenital defects. It is also used to monitor conditions such as </a:t>
            </a:r>
            <a:r>
              <a:rPr b="1" lang="en-US" sz="1800">
                <a:solidFill>
                  <a:schemeClr val="dk1"/>
                </a:solidFill>
                <a:latin typeface="Times New Roman"/>
                <a:ea typeface="Times New Roman"/>
                <a:cs typeface="Times New Roman"/>
                <a:sym typeface="Times New Roman"/>
              </a:rPr>
              <a:t>fibroids</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cysts</a:t>
            </a:r>
            <a:r>
              <a:rPr lang="en-US" sz="1800">
                <a:solidFill>
                  <a:schemeClr val="dk1"/>
                </a:solidFill>
                <a:latin typeface="Times New Roman"/>
                <a:ea typeface="Times New Roman"/>
                <a:cs typeface="Times New Roman"/>
                <a:sym typeface="Times New Roman"/>
              </a:rPr>
              <a:t>, or </a:t>
            </a:r>
            <a:r>
              <a:rPr b="1" lang="en-US" sz="1800">
                <a:solidFill>
                  <a:schemeClr val="dk1"/>
                </a:solidFill>
                <a:latin typeface="Times New Roman"/>
                <a:ea typeface="Times New Roman"/>
                <a:cs typeface="Times New Roman"/>
                <a:sym typeface="Times New Roman"/>
              </a:rPr>
              <a:t>ovarian cancer</a:t>
            </a:r>
            <a:r>
              <a:rPr lang="en-US" sz="1800">
                <a:solidFill>
                  <a:schemeClr val="dk1"/>
                </a:solidFill>
                <a:latin typeface="Times New Roman"/>
                <a:ea typeface="Times New Roman"/>
                <a:cs typeface="Times New Roman"/>
                <a:sym typeface="Times New Roman"/>
              </a:rPr>
              <a:t> in women.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Image-based disease diagnosis is an indispensable tool in modern healthcare. By providing clear, accurate, and detailed images of the body’s internal structures, these technologies help detect diseases early, guide treatment plans, monitor disease progression, and improve overall patient outcomes. With continuous advancements in imaging technologies, such as the integration of </a:t>
            </a:r>
            <a:r>
              <a:rPr b="1" lang="en-US" sz="1800">
                <a:solidFill>
                  <a:schemeClr val="dk1"/>
                </a:solidFill>
                <a:latin typeface="Times New Roman"/>
                <a:ea typeface="Times New Roman"/>
                <a:cs typeface="Times New Roman"/>
                <a:sym typeface="Times New Roman"/>
              </a:rPr>
              <a:t>AI algorithms</a:t>
            </a:r>
            <a:r>
              <a:rPr lang="en-US" sz="1800">
                <a:solidFill>
                  <a:schemeClr val="dk1"/>
                </a:solidFill>
                <a:latin typeface="Times New Roman"/>
                <a:ea typeface="Times New Roman"/>
                <a:cs typeface="Times New Roman"/>
                <a:sym typeface="Times New Roman"/>
              </a:rPr>
              <a:t>, medical imaging is set to become even more precise, efficient, and accessible, further enhancing the ability to diagnose and treat a wide range of diseases.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p:nvPr/>
        </p:nvSpPr>
        <p:spPr>
          <a:xfrm>
            <a:off x="205648" y="949659"/>
            <a:ext cx="11843133"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Techniques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Machine learning: Feature extraction and classification.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Deep learning: CNNs for disease detection.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Example frameworks: TensorFlow, PyTorch.</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Method: CNN-based model with high sensitivity and specificity.</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Results: Improved early diagnosis and treatment.</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b="1" lang="en-US" sz="1800">
                <a:solidFill>
                  <a:schemeClr val="dk1"/>
                </a:solidFill>
                <a:latin typeface="Times New Roman"/>
                <a:ea typeface="Times New Roman"/>
                <a:cs typeface="Times New Roman"/>
                <a:sym typeface="Times New Roman"/>
              </a:rPr>
              <a:t> and Challenges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Benefits: Early intervention, reduced costs.</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Challenges: Misdiagnosis risk, quality of imaging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p:nvPr/>
        </p:nvSpPr>
        <p:spPr>
          <a:xfrm>
            <a:off x="121186" y="903897"/>
            <a:ext cx="11953301"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os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tensorflow as tf</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cv2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numpy as np</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matplotlib.pyplot as plt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Load a lightweight pre-trained model (EfficientNet)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model = tf.keras.applications.EfficientNetB0(weights="imagenet")</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Function to load and preprocess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def preprocess_image(image_path):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not os.path.exists(image_path):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print("Error: Image file not found!")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None</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image = cv2.imread(image_path)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image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print("Error: Unable to read the image. Check file format.")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None</a:t>
            </a:r>
            <a:endParaRPr/>
          </a:p>
        </p:txBody>
      </p:sp>
      <p:sp>
        <p:nvSpPr>
          <p:cNvPr id="235" name="Google Shape;235;p41"/>
          <p:cNvSpPr/>
          <p:nvPr/>
        </p:nvSpPr>
        <p:spPr>
          <a:xfrm>
            <a:off x="121186" y="257566"/>
            <a:ext cx="71940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a:t>
            </a:r>
            <a:r>
              <a:rPr b="1" lang="en-US" sz="1800">
                <a:solidFill>
                  <a:schemeClr val="dk1"/>
                </a:solidFill>
                <a:latin typeface="Times New Roman"/>
                <a:ea typeface="Times New Roman"/>
                <a:cs typeface="Times New Roman"/>
                <a:sym typeface="Times New Roman"/>
              </a:rPr>
              <a:t> demonstrating Image-Based Disease Diagnosis (Google Colab)</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32202" y="982663"/>
            <a:ext cx="917705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cv2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numpy as np</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import matplotlib.pyplot as plt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Load a sample medical image (grayscale)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Replace 'medical_image.jpg' with the path to your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image = cv2.imread('medical_image.jpg', cv2.IMREAD_GRAYSCALE)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image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raise FileNotFoundError("Image not found. Please provide a valid file path.")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Simulate noise in the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noisy_image = image + np.random.normal(loc=0, scale=25, size=image.shape).astype(np.uint8)</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Apply Gaussian filter for denoising</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denoised_image = cv2.GaussianBlur(noisy_image, (5, 5), 0)</a:t>
            </a:r>
            <a:endParaRPr/>
          </a:p>
        </p:txBody>
      </p:sp>
      <p:sp>
        <p:nvSpPr>
          <p:cNvPr id="97" name="Google Shape;97;p15"/>
          <p:cNvSpPr/>
          <p:nvPr/>
        </p:nvSpPr>
        <p:spPr>
          <a:xfrm>
            <a:off x="132202" y="187287"/>
            <a:ext cx="1196431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a:t>
            </a:r>
            <a:r>
              <a:rPr b="1" lang="en-US" sz="1800">
                <a:solidFill>
                  <a:schemeClr val="dk1"/>
                </a:solidFill>
                <a:latin typeface="Times New Roman"/>
                <a:ea typeface="Times New Roman"/>
                <a:cs typeface="Times New Roman"/>
                <a:sym typeface="Times New Roman"/>
              </a:rPr>
              <a:t> demonstrating image </a:t>
            </a:r>
            <a:r>
              <a:rPr b="1" lang="en-US" sz="1800">
                <a:solidFill>
                  <a:srgbClr val="FF0000"/>
                </a:solidFill>
                <a:latin typeface="Times New Roman"/>
                <a:ea typeface="Times New Roman"/>
                <a:cs typeface="Times New Roman"/>
                <a:sym typeface="Times New Roman"/>
              </a:rPr>
              <a:t>restoration</a:t>
            </a:r>
            <a:r>
              <a:rPr b="1" lang="en-US" sz="1800">
                <a:solidFill>
                  <a:schemeClr val="dk1"/>
                </a:solidFill>
                <a:latin typeface="Times New Roman"/>
                <a:ea typeface="Times New Roman"/>
                <a:cs typeface="Times New Roman"/>
                <a:sym typeface="Times New Roman"/>
              </a:rPr>
              <a:t> in medical imaging </a:t>
            </a:r>
            <a:r>
              <a:rPr b="1" lang="en-US" sz="1800">
                <a:solidFill>
                  <a:srgbClr val="FF0000"/>
                </a:solidFill>
                <a:latin typeface="Times New Roman"/>
                <a:ea typeface="Times New Roman"/>
                <a:cs typeface="Times New Roman"/>
                <a:sym typeface="Times New Roman"/>
              </a:rPr>
              <a:t>using</a:t>
            </a:r>
            <a:r>
              <a:rPr b="1" lang="en-US" sz="1800">
                <a:solidFill>
                  <a:schemeClr val="dk1"/>
                </a:solidFill>
                <a:latin typeface="Times New Roman"/>
                <a:ea typeface="Times New Roman"/>
                <a:cs typeface="Times New Roman"/>
                <a:sym typeface="Times New Roman"/>
              </a:rPr>
              <a:t> a Gaussian filter to reduce noise in a noisy medical image</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p:nvPr/>
        </p:nvSpPr>
        <p:spPr>
          <a:xfrm>
            <a:off x="99152" y="231869"/>
            <a:ext cx="11953301"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cv2.cvtColor(image, cv2.COLOR_BGR2RGB)  # Convert to RGB</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cv2.resize(image, (224, 224))  # Resize to model input size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np.expand_dims(image, axis=0)  # Add batch dimension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tf.keras.applications.efficientnet.preprocess_input(image)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image</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Function to predict disease or condition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def predict_disease(image_path):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preprocess_image(image_path)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image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 Stop execution if image is invalid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predictions = model.predict(image)  # Predict class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decoded_predictions = tf.keras.applications.efficientnet.decode_predictions(predictions, top=3)[0]</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print("\nPredicted Conditions:")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for i, (imagenet_id, label, score) in enumerate(decoded_predictions):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print(f"{i+1}. {label} ({score:.2f})")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p:nvPr/>
        </p:nvSpPr>
        <p:spPr>
          <a:xfrm>
            <a:off x="139548" y="154749"/>
            <a:ext cx="11953301" cy="6463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Function to show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def show_image(image_path):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cv2.imread(image_path)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image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print("Error: Unable to display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image = cv2.cvtColor(image, cv2.COLOR_BGR2RGB)</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plt.imshow(image)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plt.axis("off")</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plt.show()</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 Fix: Upload or use Google Drive for image 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from google.colab import files</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uploaded = files.upload()  # Upload image manually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image_path = list(uploaded.keys())[0]  # Get uploaded file name</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Show input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show_image(image_path)</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Predict and diagnose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predict_disease(image_path)</a:t>
            </a:r>
            <a:endParaRPr b="0" sz="18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p:nvPr/>
        </p:nvSpPr>
        <p:spPr>
          <a:xfrm>
            <a:off x="127000" y="1353488"/>
            <a:ext cx="11488451" cy="2492990"/>
          </a:xfrm>
          <a:prstGeom prst="rect">
            <a:avLst/>
          </a:prstGeom>
          <a:solidFill>
            <a:srgbClr val="FFFFFF"/>
          </a:solidFill>
          <a:ln>
            <a:noFill/>
          </a:ln>
        </p:spPr>
        <p:txBody>
          <a:bodyPr anchorCtr="0" anchor="ctr" bIns="0" lIns="91425" spcFirstLastPara="1" rIns="91425" wrap="square" tIns="0">
            <a:noAutofit/>
          </a:bodyPr>
          <a:lstStyle/>
          <a:p>
            <a:pPr indent="-285750" lvl="0" marL="285750" marR="0" rtl="0" algn="l">
              <a:lnSpc>
                <a:spcPct val="100000"/>
              </a:lnSpc>
              <a:spcBef>
                <a:spcPts val="0"/>
              </a:spcBef>
              <a:spcAft>
                <a:spcPts val="0"/>
              </a:spcAft>
              <a:buClr>
                <a:srgbClr val="1F1F1F"/>
              </a:buClr>
              <a:buSzPts val="1800"/>
              <a:buFont typeface="Arial"/>
              <a:buChar char="•"/>
            </a:pPr>
            <a:r>
              <a:rPr b="1" i="0" lang="en-US" sz="1800" u="none" cap="none" strike="noStrike">
                <a:solidFill>
                  <a:srgbClr val="1F1F1F"/>
                </a:solidFill>
                <a:latin typeface="Times New Roman"/>
                <a:ea typeface="Times New Roman"/>
                <a:cs typeface="Times New Roman"/>
                <a:sym typeface="Times New Roman"/>
              </a:rPr>
              <a:t>Image-Based Disease Diagnosis.jpg</a:t>
            </a:r>
            <a:r>
              <a:rPr b="0" i="0" lang="en-US" sz="1800" u="none" cap="none" strike="noStrike">
                <a:solidFill>
                  <a:srgbClr val="1F1F1F"/>
                </a:solidFill>
                <a:latin typeface="Times New Roman"/>
                <a:ea typeface="Times New Roman"/>
                <a:cs typeface="Times New Roman"/>
                <a:sym typeface="Times New Roman"/>
              </a:rPr>
              <a:t>(image/jpeg) - 5446 bytes, last modified: 2/3/2025 - 100% done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F1F1F"/>
              </a:buClr>
              <a:buSzPts val="1800"/>
              <a:buFont typeface="Times New Roman"/>
              <a:buNone/>
            </a:pPr>
            <a:r>
              <a:rPr b="0" i="0" lang="en-US" sz="1800" u="none" cap="none" strike="noStrike">
                <a:solidFill>
                  <a:srgbClr val="1F1F1F"/>
                </a:solidFill>
                <a:latin typeface="Times New Roman"/>
                <a:ea typeface="Times New Roman"/>
                <a:cs typeface="Times New Roman"/>
                <a:sym typeface="Times New Roman"/>
              </a:rPr>
              <a:t>Saving Image-Based Disease Diagnosis.jpg to Image-Based Disease Diagnosis (1).jpg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F1F1F"/>
              </a:buClr>
              <a:buSzPts val="1800"/>
              <a:buFont typeface="Times New Roman"/>
              <a:buNone/>
            </a:pPr>
            <a:r>
              <a:rPr b="0" i="0" lang="en-US" sz="1800" u="none" cap="none" strike="noStrike">
                <a:solidFill>
                  <a:srgbClr val="1F1F1F"/>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F1F1F"/>
              </a:buClr>
              <a:buSzPts val="1800"/>
              <a:buFont typeface="Times New Roman"/>
              <a:buNone/>
            </a:pPr>
            <a:r>
              <a:rPr b="1" i="0" lang="en-US" sz="1800" u="none" cap="none" strike="noStrike">
                <a:solidFill>
                  <a:srgbClr val="1F1F1F"/>
                </a:solidFill>
                <a:latin typeface="Times New Roman"/>
                <a:ea typeface="Times New Roman"/>
                <a:cs typeface="Times New Roman"/>
                <a:sym typeface="Times New Roman"/>
              </a:rPr>
              <a:t>1/1</a:t>
            </a:r>
            <a:r>
              <a:rPr b="0" i="0" lang="en-US" sz="1800" u="none" cap="none" strike="noStrike">
                <a:solidFill>
                  <a:srgbClr val="1F1F1F"/>
                </a:solidFill>
                <a:latin typeface="Times New Roman"/>
                <a:ea typeface="Times New Roman"/>
                <a:cs typeface="Times New Roman"/>
                <a:sym typeface="Times New Roman"/>
              </a:rPr>
              <a:t> ━━━━━━━━━━━━━━━━━━━━ </a:t>
            </a:r>
            <a:r>
              <a:rPr b="1" i="0" lang="en-US" sz="1800" u="none" cap="none" strike="noStrike">
                <a:solidFill>
                  <a:srgbClr val="1F1F1F"/>
                </a:solidFill>
                <a:latin typeface="Times New Roman"/>
                <a:ea typeface="Times New Roman"/>
                <a:cs typeface="Times New Roman"/>
                <a:sym typeface="Times New Roman"/>
              </a:rPr>
              <a:t>3s</a:t>
            </a:r>
            <a:r>
              <a:rPr b="0" i="0" lang="en-US" sz="1800" u="none" cap="none" strike="noStrike">
                <a:solidFill>
                  <a:srgbClr val="1F1F1F"/>
                </a:solidFill>
                <a:latin typeface="Times New Roman"/>
                <a:ea typeface="Times New Roman"/>
                <a:cs typeface="Times New Roman"/>
                <a:sym typeface="Times New Roman"/>
              </a:rPr>
              <a:t> 3s/step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1F1F1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F1F1F"/>
              </a:buClr>
              <a:buSzPts val="1800"/>
              <a:buFont typeface="Times New Roman"/>
              <a:buNone/>
            </a:pPr>
            <a:r>
              <a:rPr b="0" i="0" lang="en-US" sz="1800" u="none" cap="none" strike="noStrike">
                <a:solidFill>
                  <a:srgbClr val="1F1F1F"/>
                </a:solidFill>
                <a:latin typeface="Times New Roman"/>
                <a:ea typeface="Times New Roman"/>
                <a:cs typeface="Times New Roman"/>
                <a:sym typeface="Times New Roman"/>
              </a:rPr>
              <a:t>Predicted Conditions: </a:t>
            </a:r>
            <a:endParaRPr/>
          </a:p>
          <a:p>
            <a:pPr indent="-228600" lvl="0" marL="228600" marR="0" rtl="0" algn="l">
              <a:lnSpc>
                <a:spcPct val="100000"/>
              </a:lnSpc>
              <a:spcBef>
                <a:spcPts val="0"/>
              </a:spcBef>
              <a:spcAft>
                <a:spcPts val="0"/>
              </a:spcAft>
              <a:buClr>
                <a:srgbClr val="1F1F1F"/>
              </a:buClr>
              <a:buSzPts val="1800"/>
              <a:buFont typeface="Times New Roman"/>
              <a:buAutoNum type="arabicPeriod"/>
            </a:pPr>
            <a:r>
              <a:rPr b="0" i="0" lang="en-US" sz="1800" u="none" cap="none" strike="noStrike">
                <a:solidFill>
                  <a:srgbClr val="1F1F1F"/>
                </a:solidFill>
                <a:latin typeface="Times New Roman"/>
                <a:ea typeface="Times New Roman"/>
                <a:cs typeface="Times New Roman"/>
                <a:sym typeface="Times New Roman"/>
              </a:rPr>
              <a:t>isopod (0.26) </a:t>
            </a:r>
            <a:endParaRPr/>
          </a:p>
          <a:p>
            <a:pPr indent="-228600" lvl="0" marL="228600" marR="0" rtl="0" algn="l">
              <a:lnSpc>
                <a:spcPct val="100000"/>
              </a:lnSpc>
              <a:spcBef>
                <a:spcPts val="0"/>
              </a:spcBef>
              <a:spcAft>
                <a:spcPts val="0"/>
              </a:spcAft>
              <a:buClr>
                <a:srgbClr val="1F1F1F"/>
              </a:buClr>
              <a:buSzPts val="1800"/>
              <a:buFont typeface="Times New Roman"/>
              <a:buAutoNum type="arabicPeriod"/>
            </a:pPr>
            <a:r>
              <a:rPr b="0" i="0" lang="en-US" sz="1800" u="none" cap="none" strike="noStrike">
                <a:solidFill>
                  <a:srgbClr val="1F1F1F"/>
                </a:solidFill>
                <a:latin typeface="Times New Roman"/>
                <a:ea typeface="Times New Roman"/>
                <a:cs typeface="Times New Roman"/>
                <a:sym typeface="Times New Roman"/>
              </a:rPr>
              <a:t>axolotl (0.08) </a:t>
            </a:r>
            <a:endParaRPr/>
          </a:p>
          <a:p>
            <a:pPr indent="-228600" lvl="0" marL="228600" marR="0" rtl="0" algn="l">
              <a:lnSpc>
                <a:spcPct val="100000"/>
              </a:lnSpc>
              <a:spcBef>
                <a:spcPts val="0"/>
              </a:spcBef>
              <a:spcAft>
                <a:spcPts val="0"/>
              </a:spcAft>
              <a:buClr>
                <a:srgbClr val="1F1F1F"/>
              </a:buClr>
              <a:buSzPts val="1800"/>
              <a:buFont typeface="Times New Roman"/>
              <a:buAutoNum type="arabicPeriod"/>
            </a:pPr>
            <a:r>
              <a:rPr b="0" i="0" lang="en-US" sz="1800" u="none" cap="none" strike="noStrike">
                <a:solidFill>
                  <a:srgbClr val="1F1F1F"/>
                </a:solidFill>
                <a:latin typeface="Times New Roman"/>
                <a:ea typeface="Times New Roman"/>
                <a:cs typeface="Times New Roman"/>
                <a:sym typeface="Times New Roman"/>
              </a:rPr>
              <a:t>nematode (0.08)</a:t>
            </a:r>
            <a:endParaRPr/>
          </a:p>
        </p:txBody>
      </p:sp>
      <p:sp>
        <p:nvSpPr>
          <p:cNvPr descr="data:image/png;base64,iVBORw0KGgoAAAANSUhEUgAAAYUAAAGFCAYAAAASI+9IAAAAOnRFWHRTb2Z0d2FyZQBNYXRwbG90bGliIHZlcnNpb24zLjEwLjAsIGh0dHBzOi8vbWF0cGxvdGxpYi5vcmcvlHJYcgAAAAlwSFlzAAAPYQAAD2EBqD+naQABAABJREFUeJzsvdmSXEmSpqfusXosAHLr7GIPm+wLCm94wxu+wLwvH4IPQREKZSic5nCqurOyEog9Agh3XoCfxec/9Hi4RwJZ2dUwERePOH6OLWpqqr8uZme2Wq1W9bV8LV/L1/K1fC1VNf9rd+Br+Vq+lq/la/n9lK9K4Wv5Wr6Wr+VrGeWrUvhavpav5Wv5Wkb5qhS+lq/la/lavpZRviqFr+Vr+Vq+lq9llK9K4Wv5Wr6Wr+VrGeWrUvhavpav5Wv5Wkb5qhS+lq/la/lavpZR9re98X/+n//nWq1WtVqtarlcjr/Z+zabzT75TJWp/XLU/VsU9/1vsZ2uze4ac5m/+9pUXY+Pj/Xhw4e6u7urw8PDOjo6qv/wH/5DnZ+f1zfffFMHBwe1t7dXh4eHNZvNaj6f1+HhYe3v79disai9vb06ODio+Xw+ft/b26v9/f3a29ur2WxWy+VyXFssFnVwcFDHx8d1cHBQ+/v741n39e7ubrRFe4eHh2v9fnx8rPfv39dyuazHx8e6urqqx8fH2tvbG3Uul8vxoRweHo7+nJyc1MHBQR0eHo6+w8MPDw/1+Pg4np3NZrW3t1cPDw91f39fDw8P9eHDh7q/v6/379+Pe3n+w4cP4zvXnPtFPZeXl3Vzc1PX19d1fX1dFxcX9Z/+038avz88PIy+7O/v1/7+fh0dHY1+00d/57Vc0/yfc/Ac3/3W+2U3yaKuvFQOTcm9jp4vLS+lHWvxf//f//dn791aKTw+Pn6iFCDcarUajGHCmADbMoaF1Jcsv5Wwpq3fopiRP6dS6H6zYOrm1oKtqoYgfXx8rNlsVo+Pj1X1UaAsl8uaz+eftDGbzca32/PH9zCn8J3vo12PmevwNu3SNwQ1/aMftPX4+Fjz+Xzc7z54rbiPtMfnw4cPa/+7v8vlst6/f//JXPm+Dx8+DKWSz3OdtqGx+2+apVDLv6d+M8235bvfak28VAjvqhSg6ab2f61CoLyEdvP59k6hrZXCw8NDVdWaINjVUngOyVL/X0OIfuny11R0m675mW0tBYRZFhgPYfbhw4eazWb1/v37gfC5BwRsQAFq5ZN8RH0gegTu1IJEOFat8yfXP3z4MD4eG8KVPlbVsCDol2mAsE36JeKELu/fv19D8BbqtmRoA9pYEfC766EuFMXt7e0nc+P+vX//ftCecblMKYVNyiLb6P7OOr5k+a3aoXicz1kNn6udbUqCrk1la6Vwd3c3aSlUfWpKbsMo3bW/NfeR2/ut29nWlN/GQvA9CCvm2pbBw8PDsArgg4ODg1qtVnV4eDgEKa4bg4r5fL6mGCwMQeW4k6o+8srBwcG4j34CYGhnPp/X0dHRcJsksk2Lwojb/WJhIbyNvHGFmR6ux66tu7u7IcDv7++HkPf6smKiD1heKBGEv5WLFcb9/f2akqVQvy0I6NsJtU1upape4WziQZ7/PSuGXZA1pZNdX0IxvESWwKPblK2VgpGdGTgbhsmesxS6/6t+W6XwW5Xfq0LgWodwN92DwPIcpzvj/fv3awI1feY8n24dBBN/W9gjIK2QzGsIZLutEHbUk/fnGC3Azc+ug/6juGwxdC4qKwbTx5bKVMzAtLei4ON6TGPTMMfKeHMOc563VQqb+O6vrRRe0sZLnkmQvKmuv4ZS+GLuo89tKfw1fY2/pVL4rcpL/LnbupbyN6yBqich+f79+7q5uRnChmAwQV67cxJYmH8Q5EbIdtvYekjEvlqt6vr6eghIUPJqtarj4+M1RM8YsC7sajLC5n5cYaB0XEoWvFZifBD6oHcsBdw/Gcz287i7UCSPj491d3c3YgZcw42EcqiqOj4+XutTzmmnKEwDynPKoROGz/Fd5676UuUl7bwEnG6SKZ9TObxEdjGv25StlYKZ3B//PuXbzXq6vzdd+1qeLy+lWxcg9Dx2c4qAdIaQ/e2JdqmfoOlqtRoCNes2KndmTNVTTCF94Rl/MH+ioLoAddLPgIe+ONCcvJ8CNwP9aS2ka8puoi7YjUKhDhSArQNf8/XValWLxWISyLnvU/EC//+ctfC3VDowtG350jT5LeTjzkqhCzK72GTt6th07bdWCH9LTD01lhTqCLNNz6dCsLA1oiduwL12nzgYDN9gbRphJ4KxMkg+wtWEUuB+BF2H0lNB0S/GlrxswdlZIqk0UFpG2a7nOYWQmUc8l8FuB5iJQ9gyIHhNbGG1WtXZ2dlQFPf3922cpFOmU7wxpTiydDw2xXe/1/KS7KMphfrctd+i7OKu21op7NL4v4XyW/bzr2kmTy3Q7rlOQed31ZMbaD6f18HBwdhrMJ/Ph4sGAYqrxTEE3DkOgKb/HtcP7h3qog6sDuoy8j06OlqzEvgNwU0g2oIVgeg0UZ733gkUIW6l/f39T4S5FY1TQxHQvtcuIO+b8DW70VCuji2gKNj/gAJYLBaDnsQ9UHKz2Wy4/5irKavQ89Px2jZg79+KXHhpga5fumzjjfm1ZSdLYdNvzwmeTfX9tVxG/14Ug0s3V1OIZps5RzF0CN9omZL5/ilspoQSv3UI3H5thF36zt0uxeg8x5Ypp8vlcmyWQ5l5w5r7RX2dRZBurG6/QrqFUEL5fK6hVEz0z4q420/k+d4llvAcb2wqv8ZF86XL5+rXv1WLaSdLwcyek+rfts0+mrr2W5R/C5Oza3mJcN/k6uuEBs+sVqva399fsxQQNCmQuz5m7ADBbWHrWIFjFQg5hCj12lpJQZaurYwfpAsJxYASQRCzO5uxW1iD+tPVCrK3i8eB4S57KOllRZB0oT8oEMYAbdhVDk27RJFuvqYUxLZru+Md3/9brf1dEfxL+9XFqr5EeUn/dqH3iwLNXeeMNKYa/z0phd/CDPut29qGITtX0Ta/5X1GyzyT/EF9PjoCF4zdMf4NhYCbJpFt+r8BIXZ/wIf+uJ/0zcro/v5+bWzca1dZCka7pdJV5v75yIpOCbhdW1yPj4/DPYVFZBqnFeL4AgqIe01n7pvagDjFR1PXt3FHds/8VuvvJZlEVbtb9x3/d7T5teN+yfO7KKydlUL3N2XbAX9uZngOpUw98xKt/lu29VsUXAq7zImFaebuW3CCaI368cOjFEDbthR89lEKePc7FVEyfioVnsvfXaf7bddX1pN1OhDcbUSz4M77qN8FxWJ3Uucuyno/fPgwjhMhIG8LzOOytTBlAfDbrykdkPw9u4+qXqYQfqvyu7EUvACMjli43eag34pQ7ov7uul7E1JOJGgTHkTp+zeVqcX23LWXoptdCwgyXR7ZJ4/Duf/4vn3/fP7xMDoOi8PV9OrVqyGkUAYWVnYTsUHNFkNaEnxSSdl9NCWQ6CvjZlcwQVp4GrfP7e3tEMInJyd1fHxcFxcXVVVrlgCuHPNkBnnZ4Q0tqz51yTrmMJ/Pa7FYtPEIB6ZxS5Gd5OwwCnMD7Rzr4Pcsm/jcSpQx2lrrXFQed17v/t+2L13ZxWvxa0oCjF2e27W8pO+bLMAsL1IKvmYUvG2j25qhX6JkXxPFd66KvJ51TbXh5zbdM/XcrmVKGU+ZsV3/UjgnPSx8O7Rp68AWgRVAxhGmNjxauHT9m6IVLqW0Jjrrlv9B496kiesmBTF9cmyi6mlDFv0xip+iZdI7i59LuliR5yctwM5tZnp6XFl+Da9Ojeu3Kl3fPM7fg7Wyy1r/NV6Hz64Ufs/FWnoXZk0/s/+eMre22Yn5XLvb3LurS8d1TS2ETf/7WY/R/n4LLyNV576fnJzU3t5eLRaLgag58nrXAjJP5UCw1ILfz9zc3Kz9bwuoc4PyzMPDw9oZX+zENl1s2cA/WCu2bLAQCP565zLxgVRwCVRowy4oaEJdGaD2OG0JmUb0Gzq6vqmdr5t4esoasCLi25bQlJKeuvZcP6bKb5EqWvX7dhPvUv5mlMI2k+HFYUbZBtlTcJv82vIc+nqJz3VTv7vFWvWUBZTuDH6zMERI0TcyaCxIEIy8ywA30pS74LlxWsilTzwFvfvVgYPOyvA99seTgsq9CL6jo6O18eRYLPDpHzQ8ODiYDPBmf430bY1syxMep4V9Z6Fk6YTbc0phir88HtfzWwnPqbnO/vw1LYbfg7Xi8rtSCi9llOeIOoVEzBhT7pTsH/7iXdrr7t9GKbykdOb6JgTTIVVfR8jb7UNBGDgV0j5/0lUzbpEI9jmlkHsbphQCY800Vfq1SSDu7+8PNw+KLn3lVTXGk0LXKJ22rRRMx6Rxx3POqNpmXXT3dO6jdGPlfdvWvUmYJg9+TtS/a+no17mP/loI//doXfyulMKvKVOMt4nZ7VtNf7cFYDLQlLtp6rcuaLytm2uXskmpbFqYXsSpKLu+IfDZKcvOWH5DIOI+cQYMbaQi2oRaKcxX5xJyvWdnZxtdM50Lw/fYpWLFUlUjIH1zc1MnJyef7LjeRPfnFPAUOs8Yjg/Ycz+7NrNvtrqcMIJC7Nx8zwEYZ2klz/u65ynTmbPs4lJ6rjyn8H5vSP2vXf4mlMJLXS0W/t6tap9xLrb0nyb6nWpr07UvoRS2ZfYpJOUx5cJGQPF8ntOO4OIkUe9HsGDYxlLoSud+yk8ndE2XdM/k8RZG6ZssDFtUaX2moMy+bWMpmGbUybXkzVSWVesvDbLAzv51dPMYN/3vww07Jb0JOHlOnrv20pJ0+pLI/CVy6CXj/JJj+JtQCi8pe3t7dXR0tJY/n4FEihdTnmaZC8FCh783uW52ub6pPGfiT5n7mXLr3432LLzsF5/NZmuWAgrh7u5uTfAgzGgT4bWt62KKJhaElPv7+0/y87vd0Ty/XC7HcdZ+6Y2tBPjD+ywcsHUbFNPJZxvluNIa8XX6Op/P1470SHDS7YOgXe/8tkJPQT5lyeRcZMG6sBvNiijpvY0Q/JyWwnNg6XMpoJconC+tpF5SfpdKYVcidcK3Q2H+Pjo6qtPT03ZzT+eiSIE5VTpzedsxbHNtlzqsqPh/k3D1393C4fPhw4e6vb1tBa6FgNtPGk+lp7oPtubSssu+G/HjssrjHWwRppJ8fHwcMRC/CY12UQSLxaIODw/XDv5D8FtY273jI60tzKf4M+eKcW1boD+HBgJ6ptYEQfXsQ/d/d83KPvcLASJyXUEjl+S57v9dhXcH8Lp1MrV2/j2W36VSeElJRjcCs8Dh+uHhYR0dHU2mXLIQUQhdhsWUxdBZD9lXnuP/Tgj/mvLcAuvu39alQ6yAPQggWfv8GUMXp5n6dIvX89LtaegQaJ5ZZB6Yev/C4eHh+D3RdVUNpUA2FTEVt9eld+axFqbNJtBiNJ8xg+75jkaMPVNlc743WQcdD+cYoIOtwSmQNsVf21oPuwrrVK5fWiH8Fu6jL21Z/E0ohYwBpBDoBAqL20qhqgayScTvkyeNdNKiQJCYgV03v1GmmOIlEz9lCWxiuuz/lIXQoXmet7A7Pj6uw8PDOj09rdPT07FfAYFKPSB2I/dO2Pu6rYtOwCGU3rx5M+6128dKK4OvVU9uIBQCu5ttCXAgHpYFuf7cd39/v3YG0nK5HG6jznWU3/yd8RePn77CV2yyszX2/v37YSkdHBwMALRarcY7F+7u7lqwswvvMf+pAAwWUhEkz2zrKtrWWv+3VL66j75QSUGRB4t1bgofeVz1aUZMh57S/J1yMSUKeykj/1rUsS0a22TdpCVl5JkbpbgPIeRP7mjOwP5UHIe+TFkK3f3eQW3LwPcmqudsIRC259buD/pj/nIw3WjZqbGms6+lZeVviq1cXD2Ox8zn8zo6OlrjQ7Ki2CvC0R8GLXx7fF2MZ8qS3cRrtgyypLLofu+uMbZdSqeM3cYUz/17Lp/lfQq7lOfqSeGwTUHI8LeFjnPs7dM2Wkkz2PX6MyX4uW43k5m3c6tsosVLTco0lbs2uv8zaJnuiFSsuI3YvJY+/OPj4zo9Pa2zs7Oxo9mCrZufTiCmwkmLIoUtNLCwzvgB8+7A7+Pj4zjbyJlUPrius0D52F/vw+g4NsNWw6b5M30yGMy15Dn2V9A2c/P+/fs15Xx8fFyr1frrPavWg+GMq+OrTdc6Be6x5HxV9WmsLp/LUmAOun5OXeP61G+fu+wypudkx+do51e9o/m5/PtNneqEFosyhUQnDDpGS3Rr/2aXSWPfshmO8fkYZFsJaSGkG4I+bEuTROlVNXksxKa6OtdO/p3f3Zk3nQWQQvz4+Higzzy0zsc9203wXKC5Q/+ppDqXEf8vl8u1Hec+gjutN+6zWxAXkHc0V9Xa288szDgMMOMP0DAVgdFxx6NZkicQ6O7rxcXFOAivqsYBhM6S4l0L9/f39e7du3r37l3d3t7W/f39mtXTWQldv3Kecl787JT10/H8pjYZd/L4c2U+n39yXElXfP3h4WEcdtjd03kSurFsQ8uupBzK35ztt23ZRYnsXPumyeT3KdTXfeffnRLoXBj+3cKhmyzKVG5917dunG6vU0b+31bBcyhjqv3uuanrXX3+f9MYHYz1b+n+sMWDy2J/f7+Ojo7WlCv3Z4A+FYAF0nOLNRei+2p6uz3f3ym6rIO/EfJYAKZVvgch0XvS1uMw2rcF0M3TpnkkGM7cOYXW8ZOqJ0VMHOHm5qZub2/r9vZ2zHvGW3blr+T3TjFs4slNdWfZFbE7DpN1dOuW7zy5oFvvU+vT903VMUUv/z7FD3ZRblu+qFLYtiQB0q1ioWCk6fxvCyM/kyX9hpsYx0okhW/37bZZkB6XBWu6jzYJ967OTahxm2KB3KGNTjnQD9OtCw7a3cA9HYLPa5uU67YLPOu2Isn9BwSKcamkf5++V9XaW9Dcv7QwcTP5/qqqk5OTgcw7BWC3pWluXu2ExtT8T1lJSX8rHM9T5w7NNncVuoynU7CUqTUwJSTzmv/vUnOf6/OUAO14cDab1WKxqMViMWgMCCC1GPegY1Idf7tv+Z1rfQp8drR4yRztUn6TQPMUAra7wX7aKQ3O37k4XG+HYrh36ncWTE6GhVoXrPL4nIaYzDK1yKcWUJbnFtTU88+h1ylBnWPunulQvy2FqQXfof1uTEmbFPz58W8ZO8o2zBMZSM52quqT1GVbNlMuVPfTSmETSHgOpXs8nsspIZQKk2t8MsOu6uUniu4KZHIetlEkduW6nk1KtFPY2X73txMpcCMzn7mJ0Gs/28mScug5ZfwcUPgS5TfLPsrJsRJgg9HUBpopYWbkNbXgzOxpFXRCoPPLd4smhZrRRHdkQvYn//a4NymSXBBTdJqyCrq2c/xpAbkehH5mDdldkbSBBim4oGfnPvKCnporgwi7FuEnu2uo09fpG4ffZfsOVnPN9VtxQp9OcWXsyiixAyH+9lyl0s72XGcGjd0XPhZiL0Wim3h1U9mEhKeuJb2pp/vm/qRv95w/VU/vtGZsKFCC+Mvlsg4ODj7JYLu9vW3HmuPYJuHAffPfHQ22LdvO0xdTCh2K98LF92kfaC5M6un+3oTQaMOL0wsnF7wXbgqpDmm4Pu6DOcg2eXh4WMty6WjiOv091W6OdRPNU6h2gsc0NS2yHtM6BXK3GYz6aOvx8fGTdy53lkaOJRdEJ9io1/PnI69zLB4H1/3eA++lsKBlLhEK3QJN9E5f3fbe3t7aESE5Fx3y9X2z2dM+GmdFOcXabXINupCR1MVCqna3FOjPrmWTgJpa892aSD7xt5+b4vup+/36U2eC8dY8vrnn8fFxLVBvN3J6DQyyss/Jpx3Q/dLli1oKuUiM1LywNwUbOybIkoKl8zmnAMrsl84HPLVA021Rtb6LloXFKyU75G3BksKvo1035izpq+4UwxR6Sl8zgoS+5H3dRrJuHB7L1H2dUpia306hdIrf7dpSScXsBUs9dmdacXRzNiXAss/Jgy8pRoumKf3ONFb6ZNcH2UgHBwftprqX9G3qmW351uU56yHr6eicv+9aOjSeciz7N5vN1l6z6hciWZlz7ybhP6X4tkX6v7Z8UaVgJjUzZg45xEh/9Cah6AXb+ZbTrWA0a2Hu362wpvrhvHq7u1hcnJ1zeHi4dlIov/vM/qx7alHuohSmkFXnP056Qpt8LpUs7/j1HHbxBRj5w4cPa7n8U/GIHF8qkhT+aaXwG4HgqlrLy7fAXy4/vm/7/v6+Hh4eRtD49evXI50TF+D9/X3d3d3V/f39OOLCc+eSSqebt07ZTilrzy1zY7cFdGDtYM2wLnIN8q5np+T6jKSXpDtOgafuPo9nVyHndes592+dYjAf+dlN621K6Sfit/Il9dX3TR2Bwn3eNNkV1/9blS+qFJgw50vbVWTCJzqlbKPxU5An6u9+d3sW9p2yoo+Yj2mFeAzU5Zeis1idPugF7rFOCcgsU0rB/U3a+n/ft1qt1ujTIVHownEVFshTLjr367mFuWl+O6Xj/ucCTsuG6+6bx+WD7rASbV2cnp7WavWUH853h2rT+vD/mawwhf6mEGPOjwV+uqk63sVVe3R0VFU1Nti5dC7cl5TneDbfPTGlYKeeT6XgDL5OKWQdU99d+6kEUjls6m+6S7u1OFXPJoWwab10ZQqkdOWLKwWEJOgLoWoCeRHlot9GiHSIsXMFWLCgufO+RLEUFhY5+SmkrGSMCvIIYwLRfmdvZy1sqwhS+Lq/fHdMZksgEXm6wWaz2Vr8B0thyoWTdDNS7+ZxE7pLunSlW1QWGB5fWhoocCwF8wbBxdPT05rNPsYbOAiwW7Cd4PDGxqRrWgdT40/UbyVj5WcF6GexDPz/bPbRooIeVpy7CJwpRZTjyWteM1nfVEk+SP7btC5fWqaU1ZS1kCVBbtbjk3OzTq/F37J80X0KnHmTQjfR9dSkpa8/P1MCyf7uqTN2kpkcCO0m0laAx5hM3wkGv5uX8/p9bn+HCLdFB5sW8CZrgW/HQjzOtBKOj49rf39/7GTurATT0+1uUnydYugETXeP3Y0W/PyNEqtaP4cI4QliZgwoa+9dODk5qfPz86FAWMT39/drp8S6T05N9uF43j2eY8z5SVrk+GjHO7YZwzZuFsbi91n/GuGZ5TleNd1cNiHvDlSk1T5lUbq+TQKda3nIX/ahc7Pitsy2O16mcPxIB5Dz744mX6J8UUsBFJbCdpuB5cTvIuDT3dE94/0RqUimBD39ch/zWhZcRsQWqtaPQ+bvtJKm2sy2O5qZxtsimrxuNAat8Kd7AeZcdWMw8ukWzNQi8t/deDsLYZNbLsdpXun60S1QB5s30XnTsx1/dQoxf0/AkIq2o6e/4W1o4+NILNx2LVP8n9dzXndVCrnOp5RCx5c5T5tiA1Nzmy5B97Ob16niOcbqpE4Ue/JE9/2lyhdVCqDLTYi1Q8meXAS7U1hToFOXGeQ5peCX7HRIg5ILvTtcy31PRQUj+eA4rI1N5+wTIOValu5a+oMTwea1LE5zTEsBtxFzmq6iRKTbLO5tF1GncNznVESg+NnsyQK0G4d7k+5O2Xx8fKzr6+txbtDNzc04aprjqKcUlWnuzYwEgVNQmd5JryllkfySgnKKdvP5fPSdbBmfnPqSAPBz/LkNr7pk+/zfCXvW9FRKeYJRK2pbBSmLuN9K3XPZyTEnv3T1dGOyy9LBaccjDUTskv5SZWulwLEBVZ+iWKOP2Wz9BTaUTgGkSeuJRhE4y6VDdCzmPCUVxcACsL+VCfBL5XmWOvn2OHGjdMjB4/Jnb2+vTk9PhxsBv/TBwcE4j8bn9lPvpiyQDgVWPQVAfS4ODGXlDFPxm4OUOea0EEwLL7wptMocVlVdXl6uvbnM7Vmpe66slLmeSitpkS6dnFsUMef/LJfLurm5Gec4cZwBCxAgQJYP/SEw7cwy89eUMPP43McpFEod9/f3IybF+LnXx48wTz49tUPmPnSxQ85WoqmQkw6ex2ync/vYbdkpeo/fQjcVwVTGIIV7UsD7Y2u9A038hmXlteq15r0NOaemfwcArMysrPJYjeQT80s3T7m2tilbKwW7O1y4BrEQxCcnJ60Syecy3sBvBKZZeElEE8AZFalUjOhSy+PSyUnrhGPVU1qfNbqzSnIB8Tk5ORkChpTV/f39kQ6JoDKTdZPYKYNUjrPZbE1wWOFZKZpZ7R/1/Fqxsviow0jPSHXq2mw2q6urq7XgLjTuLCUvjuRBl3zXgXkk5wQec1zAipIxWimw2Bkzgr+qBn/6VZu5YBmTA72mUSeM06oz/7IpkrkyL9KOhaDXrHkVfuFv+M+oNeMw5g3zPskXU0Cps8YZR/J0KhbXl1Y/fGTrO4Uv/Na58mzBdRaE5y77YzDgOjwG35/XzdOO86Ri8NHr5ukcS/KZSwc2NpWtlQKTlszu4gnjXjqVdaXGtzA3CvAzUwFkp7xyzYvdgsxWRVWtKQ/6anOSNsma6o7iMDOlcKcN7uegLbQ/7zt+//593d7eDgHzxz/+cQQNp1xgbr9q/Whl0JvnLU/3xH9ppppCHanoki828UzeA72mYhKbnp/ql3+367FDqX7WqGy5/HhUgc33tNoy081twkcoTwsdL8w8XiI/nlPTa8oyTbrYokpwA3/A29SdexuMSl2/QYYFKb8bwPl56OG/vb4S7ef6Xa0+JgZkSnhaqVXrisT3eOwecypmlG/Hf9xrOlFHxgcSOCay7xQEtDW/eQ0vl0+nJtC3jEEkgO7a2lR2UgpTDGkGZBAdgyfj5sI1wu8Ws+MJFtJczwBoIvdUAFW1lmrJhLHTk8nf29sbQjbHQTtWlmaUpKFRAXsZQK9YER8+fKjr6+tPcsir1pnS9MZCAFFZOaOs3B8jIM/TlADeVmh3v00JiRRcHVN3baZA7tp7TiFkyTm0YLV1gOJMcOQ2EUaes2wrF2wHnHxtSiEkj3uMtuwQYu6j1x91p/896W4By/dUoD7rseDNZ/K5zsLlVa/ZF9OKfuX6TcWbfJdKeeocNvMFytBjShRv4GWg6Hb5v+MFy0UrraSneTHpv4tCqHqBUrC5Y61rpIT2yuc9SFsDNpscnGYw3MerBYlZWBmkX5D6cD8RKE0/JPU4EwO0iJuH+5bLZV1fX39CfCOQqidz2dZDoiEUW9VHZsdPCTO9fv26Hh4e6ubmpq6vr+v29rYuLy8HgrV7DZ8/7hDvBXFaZKI6CzjPL+PrFp//z3ntBHYnhN3mlJA3ryQfbXomfc3ua6JKL0RbLpx/xHzg6gANQl+sPve1O/rdQsKLeqp0yjHf4zBF31RMKQg9bru0zL/wAmuqo6uLXbRuL12r/iatuXO/AFgcU9zb26uTk5PhqspiNG5aU0fXr4y9WXY4fuZiwdz1O393MkkelZKK16Ay11uCDOJF9M8gJevbtWytFKwA3OEkpBdFh6TsjnEw2W4hTiCkgOYxH715yoyD4IMZ5vOnF8HQHn2xQLUmhlHxMdN/GOjo6GjQweeb+O9chA7SW6FOoVvG/Pj4OF5reX9/X+fn5+P1gqZt16brrFpHPomIU6FxX1pxib7NGymspxRHoqgppWIUlYpik+JBoLi/WTqUbgs35xXL0X1Jv/uU1eD2sw73ufubYr7OdiyM3Xai4eeUggXkJgWf1rhp2D3n37v+87d5wW5egzYshZxL+v2cgE803vUr0Xg+B538KlcH+VMpMDY8AritDBA6K6HjJ8suA7oulpFlF4th55jCVEkk7E54QEYcRgOpNMx0KAWUQXfuTpqJrtvxBjNiCg8Y22+uMtrnN6eKdZ+kmRnPwTuP2ZPN36vV04vX379/PzJj7u7uRjwCl9HUZhvawCqZzWZrQoaxd66uFHBTi74T6J1CSITUKbHumaTnNu2klZAlBYItKysEEF7yMbzRBe+mBGOOY2rc+fdz7dC3pIN52taQ3UfuW4c2s75UdvBT9qmzyjrhmv0HoDk9mHUMiMs+u+8ZH+iAQSrHLLiQKeZZC/tMcrBSQD7wt+VJKmors5yHDmCj5Pb29oay2WR9PjfeLL9qn4I76tRFBmhUYRcQ7hybhhbs/qbezIKhfU8+vzswCNK7u7tbUyIwGwydCoJJZffx3d1d7e/v1zfffNMKzKp1/6cnpHuLk9F97g2YzWZ1c3Mz6mdBnJ2djfvZEe3g9NXV1ScvZkfRHB4ejnbv7+9HMM39T8TXzY3pP6WEpgQ9Y0TYmrk9fmjZ1Z31+j73+zlXkefC6BJT30LLFiffINZcjEaAGQeATxPtdrTy9ecUtsdH6aws82lVjZiW73Vapdvpkjm6eq0Q6Adt2D0K3bD8j46OhuvYGYfuf/KJFVvHLx5/rld/Mr7BurLisdXo9edMP3+YNwT24+PjWkor99nisIvQisi0hQ6de3RKoW+rDChbK4VOc7nDSVxfR7DZ1ZMMlqjOCiEP0csFlMFnB5IhcloJ/O+Jt1BZrVZrx1Nwz93d3Rg/z+aeglzUznKwr9HopqN1omovAFtNMBobrdKdlAKU/u7vP50EikLr3AedldAJ/G3uMe+k8En6bbqW9Xteu3l4Tik4cwsh6MWEUHN6ameSp3BIC2FKkWZ/85lu3OZho89NroKpOeoADbT0+vK+H8Zr/k/edV+sNAgYg/6Pjo7WXL0GEeZlxuD/OzrmWu9oN2X97u19uh8JOTCbPe2xsBJJQU4b6UKykrTscR9RmF4j1EP/sjw3556b58pOlkIuOgZjYW+id2mjFmaOJWTdWAagh44BELhHR0d1cnKyZl1MoRUIjVWRwgmlMpvN1kxV3DVv374dY5qyeqYElQWSA1AIcqdBWkjn7mYHzh1wv76+rvv7+7q9vR3Wjf3hVesnys7n89GPKQHWIatOSG2rODwf9rHb9M778+9trrmkgGKBG7m+e/euZrNZvX79uo6Pj9d2+zL3HGII0mdvjNtI90W6D7r+dWVqLvKb3z3HUyAj69ukGAxAUAZTlvpisaiqGkrTbk2PnwA+QWPLgZQHniuvm6mSvGr5kFZEKntbS1U1+tcpBcaHMvC7mm2lG/Cld8A8ggxKhePAtGMGXf+T56ZA1rZlp81rVU/oks6ka8EdyWMpbBo6Q8bMzaD8DELMQsQIgwCUEVMyohktA3dmtlwUjOPk5GTsQN6mWADmm9f4m3FCV08uu5xz0jvhyj2vXr2q+Xxet7e3dXd3V3d3d2MPhBUPKBczGETjcfN3pxyeQ+ub0G0uGtpxH8z0ifJM2+5a51qsWk/ptAJmEcKT3377bZ2cnNTx8fFY9NfX10Ph3t/fV1WNHdm5MSrn2fTsUHwi67zGtxVB5xpLPmHMLh16n1IMFqhO8JgKTpunbQk4FrhYLNbiBd1ceX265BpOPskxGJga3Hmucn3xneOEP/iQTWhgRxzCddvtZCGflrw9GbYmaCvXSyqrrHPKlfbZLQUrAAaS7iML5KonszMDvlM+MQt+KxszDxMPky4WizXUbwKYMTBxV6vVUGzO4jFzM+m2POjf7e3tJ/3O5/N6motcp9hM59kOWWT9+RuK0pbE/v5+PTw8rAWnXe9U6h3XOvS97bWsN+ni+dykXPzsrhaC20pE5cWLVXp6ejqUwsPDw/C7m3aeN+hn895j6NyUnfJLumTfO4XQCUm7Iqbq31SsFFir8JWFJcjWY0k+xsrgeaz5TOSw4PQ80Z+c3075brKmnJKaMirrcF3+289YvhHshe4ZU+I1r1lHAj36YiXh8aY13ymz5KupdfFc2TnQnK4QmMGIn/vSNEwlsUkYTAlefjs6OqrFYlFv3rwZCN51LZfLcQQyi9dZTGYaj8XpZWZs7js7O1ubcJRLhwI6lGpmhxYgqMVisaYwE816tzT1+q1Zb9++XbOezs/Px/23t7fjULebm5uBXHCbmMaehw7tPyeMPZdd6QSTF05e6/7ftICzrVQIpimf//Af/kOdnZ3VmzdvBq058+jVq1d1eHhYr169GoftnZ2dDdcmbaeS6/qX7ryqTzNocoHbUoAnO7rls9vQPYvdRkb4CHcLRAdQrQDwCBj9wqskfXQ85zHxrEFLCtS0jJ7jjQR4eT9/e435Xj6sUSs0eMbuYWJ1dlVa6APK0r1b9fTOZ2cYpXWQHyuMlyqEqh2VgonV+e87DZ07jrssH3feCILFwN+z2WwcptbFBCgdMziYvVqtRjAJwZ5a2Nk5zmgCQdE3xmfFkFaB+5SL4fHxse7u7sbkZ7YPz9istPBMulfV2hZ4TH8+bP7hIL7z8/OqqrGD2nsq3BcvxEzxTRfPFAqD7u5rt7At3DrG3qQQTAtbA/AP8z6bzUYWFnSHzvaLc3/V0zHHXdzItEp/sOmRp+KmEnRJoWNeNOAwn7ueVBQpNKwA3BeE+snJyRrPuJ+LxWL0xy5ar+mcxxSsqcw6QNKtG7t2urlPvvTYfY9jnmmZWbakdehnLJSRAc4gstUEf81mT2m8ngsDCxRBjoPfsi/01+vUa6OTSVNlZ6WAawXhiFCkOI6QMQUrhUwbzAXhCL8VxGKxqNevXw+CdMjLi7RTQqvVaqCam5ubsZBTUHH+CajJk0B6IjTBd0/fmThPuuMuFj5kNDHRe3t79cMPP6zdbzoksjCNZ7PZ2IH7+PhYx8fHw3LAJz6fz0eK7vfff1/n5+f1xz/+sa6urur6+nqtTgtLmA7FnC7AtOwSwfhenp0SGukqS/5IIWUBx2JnbqjLgXmyS0BxjJF3MWMlEK8iE4157ZSCXU03Nzdrda9Wq7Xga/Y9FSXChV3q0Ig5dl+q+ndse966vQRWbljaVR+Vwunpab1+/XpYBw4e7+3t1dnZWZ2dndXJyck4/DJ52i5a+s84WU/2vZuvU8FbSHs9e012fIjr1ODDQXNiDvzGfOHPTyVuuZLA4/b2dngnoKeTZAALe3t7a2vedUNfA0S76qAx9wMQ+I36DCC/qFLwhKXgSOGfkzal/TuFMJvNhtBBeMGIBJSTEFX1icCBGA6M831wcFCLxWLcz0mmiSrMLJjKjJ+/EbwfPnwY1odRA8FJJiqRG+34nr/85S9r2VqY51xLhsQ0twKbzWZ1fX09BB3z8/r16+ESuLq6qvl8Xufn558IUh8KRh/81rUp3shvW1XO1DJCTT8q1+0eMz8x3x2wYOH5w/1VT0rbFgSLDaDhrJLMQssgZNX6y5RsqZkORvheoGkx0yeew+UyRW/PhfvUofJ0vXAfFsF/89/8N2tI2qAIZXpwcDDW4sHBwaCVx58uurQGbJFCmxTqObedp8FzyhxgAVoR2op3XcSS6BsZZha8KD33B9ljy4DXBcBPTmE2OPR+F5Qmv5svkr9MB56Bp2x57KIAurKzUuhMtQ6VJ4rM555TCmjvDx8+DIaEkB60teFUP6vWfcueUJuQjglU1dq1VCxGvywea3r3wczZmcpGd9yDS8kmvdEgxf7KdEtYwM/nTxv2UBpm6sViUcvlclgTGVRlTJssvDTnPS4WYLqeOpqYodP9kv93BZ6gHUoqoWwnM0UYP0rddVvIGuHzfEefdFPwnS6XVKwoI/5P5Tm1jqhrE529jvf39+v8/HytfegIGCH+BTjY29sbQjj93W4v54prBnKdF8F0MJiwHPF8pvuPsXUuJANZ+ux7PX76SEEemNeN2vnba5K24QNkAzyU9LLSMxDrXFeuc6ps+s1lp2MuTCSQq/PlvS0dYpvhOk3fdRYB9vDwUPf397VYLMab0ph0u2HoRy4ou1QSjREzMJpM/zMMgnBwrjqCnsmnPcbP/9745ro8fissvjl4DwY/OjqqV69erQX80gqyy4K2vHhtHh8cHNSbN2/q+Ph4pLJi7Xi+PSeJZJ5jMs8v6CjdUh5/zp+FZLbFAu5iLBbUNt874U27oN3ZbDbMf2JKufhTGJl3qMcChOctfFIw+16jQvrLvE3RJBWLLR8EYCpB1qQzix4fH8e+n9evX4+/qZvxYU0xZsaVVsIUr1iW2I0zxRvU7R3XFoq2FDprHMW2WCzq5OSkFotFnZ6eDv5gbbC+oaldRRbc0NtZjYAfZAIuSLsRbfEbtLmOlFfIDPiKcXotGYymUn4ORGXZ6UC8TsM6iGlf3ZSpZ7TbLXYYhgXqjIZE7RCcek1YmILfzHSkpGYWhBUBC4uxLxaLT/zJzv03KqXfPGsTshtrooSqGseF4H7Clw/DGzWysPE/woyet6pPd3dbUJ+entaHDx+GGy37nUqhE2QWVmktdSjWaCfnwaho6recb363ee0+ZV+YY/u7WeRJNyuFHH83fx6/eTnNfNeRPOL+mw6dpWDllbEn5o9n+dsWAGsMF9HJyUmdnp6uxVPgrbSGNlkEtJm/dV6FRP1Vn2ZkeUydRWK3JHMHqDo8PKzz8/Oxe5q5STcQtEkZZeWTVpbn2VZD7onynAEoUgEmPxjo4M7MdeC4g/+empNNZWulYPRrhIHQhqmsFGwadu4lD95lNpsNYc8E+l0DJvT79+/XEJiFifuKyUuQ1K/EtGCgIDCo5+TkZAhkGAjha5+rd0NjKeB+6BCBUayvg9p5ZSTj5AwjniUt8vj4eBzB7SO2vXBhEitKrLyzs7MRLGNxEeRMAeP+Mi7qTd/nlEIwk1uBGzDYNWe6uR/+ToGcPJUfo1ues9JFmBkMoDSybujAeBAqjpUAFIygu3F0SM90SFom/9Bvz4vnhA8Cn1eksj7Zr3F2djbACQoBfjTKT6HnPpknXLznIZWLecJ/ZxvpErKsYczEYxaLxUhSQRkC6vxa1qqnXdydQvAxMinn6IvBhWVVWonmdfOwlcAUPazcq56AC88l+LAr+LmytVLw+UOYPwhZBAtCJifGCiH9cyamy+3tbZ2fn9c333wzjhN49+7deAbikFoJAfim3YeHhzo4OKjb29sRJAM1EGACYXeoxP32ZjDedWBfatKJhXN1dbUm9LIYAdJ3ttmzierDhw9jZ63dcSxoBDtuIfrvt7qxGOhjWkLQbLFYjPc3+NWUuQBTIFsoeVx2XZkOaXkkcGBxem5znjtBBH9WPQWVc5+M3Y/211vgdTxlJNopGurlKAwUetWnpwF0KM50TIFoayWVvfmQv60c6Rv7e3DHsh5sJVA37lv4z8rTbp7OxWYfN78nT6Aw7AJKYW+62B2ddEhAx+fk5KRevXo1EitA8BwHY3c09IGuGdcwL+A+Y/1kH6A3fMDzGXuxYPf6sSJ1VhGKK2MwXKM/rG8rkm0Vw06WghGmM0lyP4IXtU0sX+sQJMSDEAgou0UQiF4w6VIyYc2QnkyYxP3zxNAXfqfkKbA8Q+nMRKNL+mREbeTKYnJuPAsTROM0v/QxLpfLca5MVQ0frJGD+8kHZY8VBdogu8R59x4rY+rqTLoY/XQ07vgk+cJ/d2DCFor75Pky79lK8bxamHVIN2lJsXVs1DdF9xSW3Zjch7SkaMMClb/Nd44dYFWiFHzkjIOljh/YEu8st05Belw5fwZeqczMYyk0XUcqBt/HhzgCyRVV624guw6RbVVPe302FfN/pzzoP+uSbz+ffAW/MLeWS7ZkfM1z3QW2zR/blK2VAulWaFMsBbuQHFz24jQCtEuhm0hP8mKxGC+YwSKwtmdSyZahLQd/Icbj4+NI65vNZiNoTTYF7hqjGx8AhkJiAfkZM4SDvIzj1atXaylqmS7X+alxCy0WixH0/NOf/lS3t7d1fX09LC6sgIeHh7q8vKyjo6P67rvv6uzsrE5PT0fb19fXa24voxij4MPDwyEsjo+PR19p4/r6eo3R0s/aKYROiBhtGlikQnBKaiqQKbToa55/o6rkO1CUc/E3CW6PN/nGSsHo0EHYqQVqXjIdnACQAcb0izO/r1+/HvUC4k5OTsZu7LOzszWaLJfLurq6WqvPaxK60yZBWV/3XJhuCRCsaNLazvEncEtX8SZQwR4d2nUKqE99tUcgFYaBhb0d5jes8uQtQCG8yFxmbDDnHv4ywIFGAFPTxoDSINogoQM2XXmR+2jKSthkHXSWQhY/9+rVq7VNMcvlci0Y1qE3tzFl4lLev39fV1dXVVUDPVWtbwhxfxOFJSJN15PvwU1l1OXDs6CHFabdGPh9UQAEnO2amM1mQ3CjLB4fP765DTcTFkcKOrvPYFzaraqxgDg/KZ9xTn8ntP1/xqNw5UF3CxSjI88vv6WiYDwpSIzoLDw9R6anLQdbGb5mQeYFh2JLywAh2iHQVGoIJhCgXZfdGoKe/nt/f39klc1mTy41hCTrOWltgchYnflkHmXOMtPI4+5AAusvgQRzaN7x+uVjy9S84TiZvRZ5f6dwuO7fPT/0D0SedVpJ2toxryJX7OnITYXZx/QouN8GHvSLNuijFZvHtKlsrRRgyE4hTPn6NikEm0AuDPbNmzcjlgBy8cYn35+Tmb7jRKpMxtXV1SCsF5VNfyseI0ommcnPvQIep/3LZHKwmOzXt3JFYc3nT/sLVqvV2IF9c3MzhAxtESR2vQhd3jGdSNVC2EyEMvPC3NvbG5YC/fR4TZtU0HZPsHB9WJp99Rao0Nd9nEI8HS9YKHRovVMKWHncY+Fs4elUwbSCzWu2aOlb9ttWAXwIUkR55lrymKHh4+PjSMx49erVoCtrh+9E3gYzCXAsuHjWsUP7vPOTgp/CPHSWUSoCC8EEaaYBlq5f1oOVTUnQ6PliDBa4yVueJysAA0+PO/uHrOmUgtvKZzsAlONJhYOMMXjYprxIKXTWgQmcHZ7SdBQmwhr1xx9/rMfHxyH8Hh8f6+zsrCUgwW4ro6rpd+JWPSkazvyBoRBS+O4ZA4FY6jNjktcOCoUBoI/jHXYlOHiX6PLi4qKqqu7u7ur8/HxkTyDkoAs7lU9OTtYQ8PX19XD3HB0djfcEcEieYxPQCwEEU1nB0ratAgsELAi7UWyt2TpwkgKuSM+ZhXHyCvSxsEll0LkwqRMh4R2rjMuWAsqVtsiCI3ZjpYC7xovZY8BCvL29HTQw/yaIsqBZLj/uJ/COewereQ5B6LWJRYCFwL30Pd0LVTXeEmgfv906uZ6nFGACECsFz5/lh105nmvTivk17ZBLfNMnu78MDqnX2YPQjBMT2OOBfLGVADjjc319XcvlcrxXwnwEj5kvHRvwSc1TpVMMjMXrzEqBfsJD5s3nytZKweejZ0DZAt/KoVMK1oAeMIM4Pj4eQeAuIJSLobMIknBJDDMji4wgblV9MrapScrAUdVTapiFleMOWQf9yY8Z++7ubu03jnYmg8LzYkFEPQSMuY+F4zNfoCeWDNc8JpQDz3C+DXXZjZDCeWr8OVeJhLrnujLFT75mPrCAMo9ZiPmsIsdfkp+8HnJOLQBs6WZixBQ6TOvWa8FWut26TjW1u67q0yPZ7eqgznTZJeCDZnYfGuTY9dTxNzxVVWvvRaGd7tmqpx3N7l/KHhQKfeQe6khXUfIDv3XeDbsfb25uxntL2EfEvGbGHpak3UFWbMgjuwwtQ7w+PYbkQehq5UW99H+bsrVSePXq1Zp2SsIxKX67ktFTCjw/7/J3f/d3oy1y/CGu8+aNMDtzKgW6FwEm3NnZ2ZjAP//5z8Pf+sMPP6yd68JEJwOyKG3ac/gWE46l4MWFgKDY/IYx2DewXH4M/r1796729/frzZs39d/+t//tOP7j/v5+9AvBbwGHRcD3w8PDcM2dn5+Pl8dYqfo5H/ewt7dX33zzzRA8l5eXIzWXRUW7PoTM9TIv0ATFBL3SjTTlfrBitovKc57uLOhrget3TdAWvAvd+N+nhZoPPP/QwJ/5fD54C/QMX0NXo2PzMHPG8SPL5XIEiUm1xNKBHmdnZ7VYLOq7774bdSKw7+7uhuUCUvZYAGNcr6o1dzEBzLdv39b19fXYRY8lBO84CYViBIsV/vr163r16lW9efNmKD7eNW5+8VyTWOLdwKYZfGO3nk8gYG3DA87QsyyhHtq7v7+vq6ur8Z17pm5ubtbcQp3CtfI+ODioX375ZYyNuTk/Px9ygPot6AF/8BI8nfttUPAewzZlpx3NDC7RXZYUxllPCkVrQgiHQELbMdgM4mR8YduSKM4KjAWGn9bjRotb8VgJeiIsDBOpdFrbQtDPYM2w4Y4MESN0Z6dMzYcVI8xkZjNNbElYmVpImxbUgWvGSMnIB3/3ycnJ2qmljDP9tPjxTZPspxGVzXyPPc12W4M8Y0X64cOHUQ+C5v3793V2djYWdQKebI9+ud8IEoMK6IdQ4B4veuYbWmHdIuToF4J9Pp+Pww7dT4OHvO6+cwIwfSZ7DbclblcLVLsvc/OUaTSfzwcwefPmTZ2entZisRhC2ScYGEgx73bx8ptPMTYYSYDoec95437+hhec/ehkAffLdMzf0op1G6enp6PudDenB8R1eM4SZNsigbdYg9uUnc4+cqe6/7PzuVBMLAdEOqXgnYPpooLZTPhdCn0zkrRSMIqlbRBfKolOKbCAOwWQE2OBDdN7sfI86O7+/n5smqPf9jN39M76LWhYUHkEuZVCh3wQ9vbD0vfZbLaW5eRAO3EbkKTdMvZhU1fWnQuQ/jAWz43H4v/Tpek5rno6b8ouN4QEPJrKdEopWMlbcNrX7zoQ9lYKtjgMNO7v7+vk5KSqarz7wMFwThi2MvF4EB4JUOBn+s37vq+vr+vi4mJYLp4H95X2jaJTiJ2fn49d0/ACxXEthBkygXlxX9PFZVCRsimD1ckjrsexF8bsALnXt3mUfjFnrj8/xCpvbm7W+MzzQBsuU/UlX9OnVC6byk6b1zwRNNS5kiyIUoGwoHDNQID9/Y9vswI5vn37dqCQrMPMnAE+ihdpTj7/Pz4+vVzFyA8zGETCERsWUokwnCXC4k8hRr9SuXDd9/BtBiGu40O7MI09+a7P82HlQp244ZKhPeegFrtSQKgWqlUf0e7Dw0MdHR0NIZFJCvw9mz2lzmZWFLRJ/3YHBFIIkDVl+prOVuK2XGezJ5flwcFBfffdd6O/nAR6eno6Nn6B7DvhYsDjTWDMo3fO4hq6vLwccSLqRIm6r9DCPMeGRdwQpo2Ru9eqLSr6yjgRhLYOGK+BRSrrBG4GK1gAR0dH9eOPP9b5+flA4gAd+M5neT0+fjyKIl2FtngsmC2f3B+PveMtx9sY48PDw3AZ2ZXtuqzQbZFOKST35YcffqiLi4t6+/btmpeEvlQ9AQBbWl7flpGWLe6n5fdzZWf3UQ42B+7/cxD8Toc9iQTGIKrfiOb7bR554NkPfsuS2tJ9pJjpvdsT4jobw/WmYoQGiVrdnheUx8TvMJrjF2bazjow06TQRtGw4LyAc65ybGawDiTMZrO1WI+Fhhcx7WXsI9EQvyX9XIfncVeL0XTzokJ4gb6ZU+jl8Zo+RqBp9dA3Fjt0RtjiosiMH1skpjf1ODjrALIFhp9PPu1Ai61Su4QMBLKtpKFpAZ1QYCSSzOfz4W5E6KVSt3D2ZjMrSO5Lt20qh1wLiapNE9a/rTvLIytnxmlkbmVkuiff+F3gCWSo33PZKRwDJfchld8XtRSSkKmRs6R2hKlYAH7f8nw+X3upiK2C5XL5yaYbfL+pCWEwM6X/T8HiayzIh4eHsQjMjDCNlRrXQdQ5sSlY85qFJHU6OLa3t1fn5+drfkcECfezuJ2FlAvUAqfqKX2uC9r7Ptp1KrKzjXiWvSXn5+dri4lnuWb/uQWL58T028Rnpl0W80FetzD0nJEuy+FpKApiTW4LoZPZX/jbSaeGhiB/FMLl5eV4d7YtQytUzxV1kNYLTXAVcR99djwI2jkrDDePlRFBY6N3AAmWsJ833zkbynSdz+d1enpaJycndX5+PqxTxk4WHeCH9QgNb25u6uTkpLWwl8unZApoZF71eC1cacNWGGNKRd0BFysGAznzWCL5FMycrMCBm/Z+mL/wVpiP05I3X7sPdq1uU3bap+AyJdyscWHOTL8yEkdbnp6e1vn5eV1eXg73DfV4YmB2I7Ipf1knEKzQjPrtVkAYs7DJ9ElFklaAf/Pf3NOZ2v7dfWRMBCXp22r10b1FOpz3Obh+6swFAtOjmPmboLoXJMXPWznym5WHBTjjdPDWSs/zAX1AZs7f5l4rBaNA+pU8lnNupZsfMnGwDtnBbX4+ODgYwgeeNmJ3LAwEzB4Y+NZ+YwRwbuTy87iSVqunIL3HBdoGHDkX3vzn+I/7ACiAl6CH049dMmkCRW86e/79P+8y4OgaYiez2dNeAISbg/N7e3sjMSEBDn12DIu58N6MjKPQ/7QgqMvHwtg6Nk93wt5rw8oned3egYODg/rmm2/q3bt3dXd3t5Y+TCFWZAHvdcS9zJ15vlNGm8qL3Udc6xRDEsm/oe28ExcEcnx8XO/evVsTCKlIEtl3bil/+7euT1knSL/qaYObA9KdgsnrU26MTUyS/0PvRPCkFSI0HEtIWli5pOmapn/Vk/85M3O8KDJg2QXAEKBmTPfVH8el7GqxJWaG9yL3Yjed0sxmvFMfo10jYxTF3t7TRjAQrcGI1wBtGX1bICcvpG/eygIFZBABPbmHsVfVsECcmmzesRKlLcZMdpt5yEkAngcrBQOrbu37PhILjo6ORsCaOo3ozYs871ddGkTY0sl1bAVqF5It6PQcQAsH0r0GrKygixVgrkHacLGMYo5OT0/HKQYkq6QrKjMMLZNtrSRo3UUhVP0K9xEd2aQQrNV9Dx1GGficI0zJ9LF5QtGWnmAPfBNaN5GNaPybrSIHHnMzloWnFy/F/bew45oFYtKW3xeLxQj6safg8vJyzW9sBk9aO7Dr4GrSizOTEOggRZICrJTon60Pu4rS+uDbfUvfec4Bc+uD0zxmp4XSF5CkDyZLcME1f6pqbb8E43r79u0Q/j/88EMtFos2yG56du4a6JnuHD7wGGjdKb2MdX//41lGuFqXy6dXpxrBer1ZKTCOfEVlxi5IY7Ubh3kHyFnI047HZKDgvrgQSzGydxKDBSZrybKmm1/uAWBCp9x/AM/4bC+UMfNwf3+/1p775PgCzyYwzNKB1dXq496G/f2P702/vLwcfWV9ePxW6PBaWtGMjzXIvCQA3FReZCnQsAVsIkALHZjG92PesTt3b29vBLZAVzkpPJ8BYAjSaWQroeybFYpNvmQ6mKDq053dtN/FEVCkmQOf1kYqy9T4uFP42LVmehodd4jaTJWKxLRy35KWaem4DxbeaeYmkrMiZc4d2DMKNGObF1FGILipwHuHYPPjOTD4QGjSB8dUeC4XHQIHFGkLizE5uwerwC97oQ6Es195a4TL/T6WwS4Pz0cqMfM5fGHfdFp2WDtuAwFmWpmPTZvO8u4sEIPKVDB5n/uW67KTReaJHCsgpNvElm12iilBYZbs/2q1Gudh+eVf3viZz055BNyvBIdpxTxXXmQpuKRSyE5WPWXQuONsuDk7OxsvlLm6uhrI0PnpuYkKpQBaMQNDwI6B3Gd+S/Rv9E3Bx7tardb8mlYQFoJcs7WDsEsTHYXXKQajF79/2eiKdh3EtUIw+uoWjJmomzvTcGpx+NuKLJVyPst9BPT8ngjo7vRM05Y64C3SBbuYSPKlrSs+zoc3UnNf4EVbSImC4R/2H7hdlB4KAEQKOmVHrH3o3s/h1NScF8ZPbOHg4GAEMe2+s9uWuo+Pj4f/HcVkqxYaoZBYAyg27s1Ni1YKdlGxC5/4na3GdPOkYDQy93wyfyjRRM5d8T30G170PiqDHfNg9mtKKXS/831zc1NVHwPOp6enVVV1fX29pmDhP/psi9ku1Wyr+3+bsvPmNVee6CoVA/dbKVhQcd7/0dFR3d3dja3jTC6DR/gyaWQm2b1iYfvcGOjX4+PjSKE0w3UZFD48y4LE1orN69VqNRYRAhs0B4M5zZTFzhhYbCyiu7u7sYhPTk4GE+BqOzo6GoKhE35WCKkEobctC4RY0iTNWC985oRv55g79pFKC6V7cXGxltG0XH48o95uAS96nvV+lr29j0dxdO4CI9D8OH7gTBYKghw3y93d3eiP/czUx1HsVU8Ch+Par6+vxxEhDrYi2EjPxo+O0Oc4EYQ+fAOdCIzzrIGVQQnjIoHCtLMi6WJ40BXXC+O1creP3zQE5HjnsuvNVFTAD3NPplKuz5xT2mU/Duvd3zxj3mC9LZcfMyI9lrRwEuxsI3xzrcBXnEqAe/Kf//mfP1F8JCywv8suyu6TFsIXUQpZcqFNIUFPBiiISYZxEfh+N4CJ3CFSL/BEAiZK198kXjcG6k6kaGHrcWU/ed7Ih+tmePvGKUbYdjlZmEKzboypDNLy6Yrv9xzYtDcTTiGTHKfNYdCmFSACy5leuOqWy4+pgVZoVevBdyNRnrHV2LlKOh6wYslsGkx2g5sMOJoGjNO8QR/xpXPekrNY4AOfJgsPgMqxVjgVNddO1RMC9js78i1qjA96woeuk28DDerOM41sMaUFZSvS/nj6mq5NywzzPM+7vgSiFvDZH/pqnresMSBJOZOyIfu5i9DlGfqDwkEWOn4xVRLUdTzt51NGbio7KQULJw+OAYCK8X/e3d0NBsJsns1m49A5zmu5uroaGhOEjFllBoU5zs/Px6B5b7NRhRGEA5npX89jopP5OuJjys/n8/rLX/4yFjWLCbRD9gp99ztxaQeGIIAMHdjKT9/I/XdGhBn57u6uLi4uBoLG9+z0Q7sEGK8DlCk8qp4OD/MLXsz8dhXk4sUdxHkxMDt8BLLlUDUHQKtqIGgfX04AeTb7+A7rxWJRP/7447AYKWQIgT5B3owP8xwBg4Ajs4trp6enYy6Z3/v7++HWgZYOWKL09vb2xvguLy/Hordwr1oPcL969WrMEQqCtNR3796N+9gzAc3gc1s9q9Wq3r59u6aQEPAWePyGFXR6ejrmHL73nqHT09OhODk6mvldLBbjhVLEvqwA4FWuz2Yf30qIQoKGzDHXHh8f6+LiYvAEFprXCP2ze8+yijWEi265XI4jQq6urury8rIuLy8HbawcDNoYj60oywmPwUCKuvIZ+knA+eDgoP7pn/6pfvnll/rTn/40XGqvX78egCI9NKYB8wsANxjfVjHsFGgGIU2h7A61V637w9jAgnltszP9aF0x8SlTk8P/+Xcid+qYupbt22dqJJjoAhp5E43jB6nl3UcLXOqYMuspXix2A00V083zmmNlIdi0N2LLjX0sGmcjVdUQ8FU1XGKk11oR2TVEhgo0SesC/7Q3NSIc7QuesqqmrBzTtrOGpuhrhGe3g91R5gn6ayDgHb7eRMW8ouxTIKZF5YC93TnpPvScglItsGyReQ739vbGjtwuIG9rjvt5lvb9Jj8nj5iWHiPzaiXoOu3mcfwPWuOWtovSbXjOO3mR6zXv4/9ufXbXuBclD4AkeyotvLR400Lp1nsn7zaVnTavpTmSQaHOdGPATqvzqYhoPwdRpyajG3j+3U3YVJ0vLbnIU2hUrefU2zpIQWJGsbWSRytz71QKZ1WNF5R3qCVpxN/QJoNoVgBG6+6LLRJ+98uGHHhE2NE2Adbb29u15AL45PT0tJbL5dhEBIqnbhYKyM+I3gf5ITysyHP+PfbO1YbCZC7SLei5NEhwEBVBZgRc9aQgQIQIWOJkpB9XPe20Bo3btcO4nT7swH2nFLCeQZKMze1BD4QtSNW07nzvKBeP1XSCj/KdyVjwBhS25JFDPnLE1rCtkPQMzGaztVfZdso+SwK8KRDn+ztvSt5rRYdlRdyArMyzs7N6+/btmgVr4LVtmerrVNnpJTsWSEl0KwyjSxiRF8L/8MMPg7nJuODNRVOIv1MORgf5TCf0eIbPS5UCY8PvbEE9nz+9etMI7PLyslVYFnYWeggIPpykaGGb/k8WDPdNoSyP34gsx5B+f75Z7FXr1gzIl2Ihwxw4T7+b54wnIDwQdjyP4Hz//n29fft2ZPpwfIKfx69uF4AXOGPnIDjoYKuVcXsuQPZpTXiNeM8G94EAcYWgEJ1Y4PdYoEQ4nBGrwugbxG6hbkVAX7we6Y/diih1rBPcWOYH1w0vnZ6erqXWwqcupofdY7YwzH/L5XLNnQwv8Ldd1Qma7MJzTA13IvMMOice46QBF3g4XdMpnFPodwrCxSD67u5uyI43b96MOpgH9kr5QM4p5TAFjj+7UjBhnkNWTI4F0uHh4fAD21doNNkJ/+eE/qbfn3t+18K4LLyq1l8e4sXGNQcx01wHFWZ+vuvjY5+9GS6Z1SZx3mOl4DrSLZhCwMVjpB32C9C/pDf1Wqi4Xlsm0IzrOfb5/CkFFb+6d0zTvlGykaX7ZGFuZZqBa9C0U01NC9pz2+Z/7oVG3pTH3LsP3GuXEfXYcsnF70+i4c6aTV61u89o3yAixwsYoU1+62hi6wb0bss0QQzXPGZ+xyXrfnGt86HbQqmqIXCtkFK5e57Nx1PC2DKgsxg62UN7uAix/LD89/f31/YumJ7+3kY2blN22qewSSsZVZrQBIa//fbb+vbbb8eehIuLi/FKu0SiaQXkQk4Gtd9wSknZBH2pYlgun95gROCw6un9xDAkY+E+ox1PrAUOtMLq+vnnnz8x6ztllwFgL2yex4WVi8X3WvgmnUHfvjafz9csHH7zGTYIjKOjo0EP/ON+Z0AmBqRyxFXBKbogbeISs9n6XgELO+jMSZS5H4FnuQY/uRhxI6h9Fha0TH5jTjPt08IdSznf2Ifr5tWrV6NeWzPwBeO8vr4e8+LjNJJfun7aovQ8ffjwYVggBJFR7HZzOUXawt7Ax24/+o/70esZ4Yg3Ad52IgJ7KrDYLNS9C9uuOyt12iMRwi/VAiA50YS+2X01pQStGPw7zxuo+R7GSFba3t7HN+j5kFDkT1orWZijKXD8XNl5n0LVOrJAoHTEQRi9evVqvFQDRiJPG0UAM3barlMIUxaAJ9Ga2c/lot+2LJfLNQFo5rOJavScm3lSYFV9euDbarUatMpJp10HznKBULcFuIWg++JF6nHCmKkoLPAsaGBavzM6aUTmTZd+6rFh5udCo09O47XPOPudqNmKJkEE89a5FhOh+p7kd+iOEKIdA4U8gTOVVLo9bOmYT6pqWEz48f2qyY7v6HMi+c56AsxcX1+PdlESuaHUNKVe+Be6AGByrwnt0l/HsNiLYXqki9auT69t87f5xMjcc8Acejye2ynXUVoHLq6v4yevVfp7e3s7gAcgmj0alj/PWStf3FLozEG0UZo1FFDSq1evxs5lzjbinA98hzYrNymFRLK+zwt8yqTqFv22BU3tfG7Twcxht1BnxnusHUo/OzsbQjNTP20iezx+VaDHm26jdFtYgIGUmGtnkTCuVAwIbIR+1Xp6IC/cIT01lYKVYwp9I00Uj+/hPiuFLthupdDxSy78FJT5TLcoEwlaCCGISFP1seegVJ7zmU7MF0rB+wgAKSRsYJGB3D1X6WrwGE0T+6yxBjgPif0RFrDMDbTODKMp96OVgvvDGqMNNvCZ320heTxWzOZxlIytNngFpeC1lHOb7qJc910/uvtdH+NljuATUn3Zh8KGNo4xv76+XuPRLO5/Jx+3KTvtU0iG6iabid7f36/z8/M6OTmp169fD4a9vLwcuelMNNkGFk7dYDYphFywneDvkNsuBSQMWrGQAaGhDLxBiZhCfuhn+lZns9nIvuk2OoEouoVuy4HFZGVglxHoMjfQWQlBt0T+VU+mvo9q8F4K8wX081xQGB+mMbu22V+QFo7TGF0/i4xFbp7gdysgxn14eLgW1+I+2sV9hmCZUghWAPQxQQKo332hfgv+DuVbaTuld7V62j1f9XSoXacMOkHiur1fAB65vLxcc/mRHYNS9k5r053/WSu0s7f39LZAH2NiJcj+h9VqVcfHx3V+fr6mWOmbFboTBlhfqRSgF+vASs1z39HGModve0hoc5O14Geq1gPs/O/jfgDT3333XVXVJ0kmU4ohXUi7gOGdlEISZwr1YsaenJwM5mGhgJDc+ecsgGz7uesefP7dIYFtC4zE5FvLI2CcIeQAYiqE7J8FJ2Zz1XqcYUopU2cKwk1CETrYlKd91w3a4hkLF2ecYAGkH9furBS0aX2aTggn++MpRmhmdrsyc/zmWYoRL4LY7j8LSPruvSZe6NTVIWMLIa+VnPuO3xIYLZfLtXcGU58FMm5Yz3uOveN/BGvyigUrKcC569ol27Yg5LfcBIZS8RzDXygR6GSl4BN47S4y+raccntpweca6+bG82B3Yc6Zr3d/Zzu+brCF1cfpuCcnJyNbc9NcdnLwiykFIyI6BIGqaqC7xWJRP/zww/AJgiLJO3eKXQq1KYG/acB2BZgh05W0yZJ4rpiJq55yrFGAh4eHwwriHCe33U0ewgIlw712IXhTj4VOLvb0vXqcidJns9nabmUHA72REOZ0H5gvAqQXFxefWESgNoJnBC/pI2CBwF/6e7EeOgFkt5eFOTS0O8BWjmmFIEWR2xpFkWOl8Nxs9nEHLgfIece6rYhEnCxyFjM+8ZxHeMs7daHN0dFR3d7e1sPDw3h/+fv378c5R2dnZ6NtdiBnMLzjvVQUToqAHvA6fSLe4zcBpoKHxg468zzAwVaT+TJdoqxj6ndyit/7nJZVxhrsUsvsIqNv/9YpBebXSiSFdMqdpHsCVFs9zANW2WKxGIfl7e/v13/+z//5k5RfF+pIa3HbsnNKqrVvDtYL7ejoaOSNY+ZeX18Ps9qHXzn90HXl31NWQHfd/Zv6/jUFy2c+nw8hcXh4WG/fvh0ozu0xSUbgKdTNRDc3N58oSAu3dCl0yLNDMCgDfMQsTLtw7F6iODWS+hBSqUwSsSG4nYl1e3s7lKkPDmSxMT7ewpfC1LwGb/oYFehtkGAaV62f99RZYtDQiNBI0SjeCtPzA5/gUnQdzI//9zymcAax46Kzi8b8Dp06Zei/u1ggihjFisBF+MMrNzc34xrKOi0+2mD+zCv0y25ECu06s45gd9V6XMtHyWcAHP7FpdpZzJTOpUPxeppad1PWQXct/8cqctyEmAeb1kjn9zrpSgc+O2C9qeysFLxIGBgN23V0fHw8BP/Nzc3YvYrJl5swaCMHk393AnBKMHYTsyuBumLmt3DCzAXFZXrtlKWQZiwFlJsBNt/LWCwAPE7X5zlisXMkNzuLLYSdzZSbt6pqbY+Jg8GZ0udNQSAgUN5yuRzn7dgCrXpKT3XfLUjTCqDf5slOyJpO1GPEms+jNFLJZr+6trAEUQwWoG4j/zZv8BtKATDiGJT7l3E5xtmNz/1EgUH3fJGQ3T5kyOzv7w8rxfS3UoSHWBe8+zznL3kUAY/l6HVBcVozyot27UZLF2Ki+G79uXSAa1vF4Dosk1yfMwD5HesapYZ3BVmT1o7ndtMYnisvPiWVRiA2iuDHH3+sH374ob7//vv64x//uJZ6513RpC5WffqqPAbnj81zo4gpM82mKnUj2DD9nQLbCdRPiLW/P3ZEvnv3ro6Pj+vk5KTevHlTb9++HYJ1Pv+4yxMUY+aAXp2At4mNiySVgpUD46QeZ0QZOVWtn8Nja+Bf//Vf6+LiYtTB4iU1zsiOxcrZLO4vdLNQSCQNn+zt7Q2+YBv/8fFxffPNN2OMWBQWHCmccEfOZrNhZjtH3/ebTvjisT5OT0/rz3/+8/DV4wL1zljaZ345TA2+QChCOweLacu8Rr/Y2e9TTu1awTXHMdugRyPf/f2nV4ea5+2CNN8lP1mx/OUvf1mzah8fP+6lQBj5oL53794NBJ+HJuZemf39/To5ORk7wXEpQufcnIdnwckVrCMOxLTyeffu3Tgo8Ntvvx27oQnIc7ihU1GhxcHBwciMc+A3FUGu45SDBjAUr23G4tMQ4AvOgvN91Hl7e1tv374d7t7/8X/8H+vq6qr+03/6T8Nah++dxIA8JTMtQfdU2WmfggfhQS+Xy3EKKC4jUCembmq1RLoU+4bzWsYN0sfdWQr5rAOLuSlryupwgbHwY9tXab9rh/qmEKFp3NE20Z4Z1rS0JUddFoYIBRgTBUEKIPehkIwa7e/kPvcx3WF2H/Cd/cMaISMEV5I3LZmR7SN2Pf42wPBihr7dfCeSTBQO3fy/ae8xd/M/xVcdcnUsx0F8Z6DxbOcWy7Xmtsz/KKSOZ9xH5iiFodsBvHSWfkdnx4+SptQLf04F7ZPfEKZOMXWmWFoCFpppIWyDqHNc2c+pZ9yux21w6zm225X7ADKcqtvt96n69I2H25adU1IxK0FNfP7xH/+xvv/++/rxxx/r8vKy/p//5/+pq6urtWyGLCncqvqz8r0wM5g6ZSnk4pvPn/LmvbnHJZ/vSiJgo2MYmv4kmumEyjY0N3Lonk3BZBcFKX/EA0CVvOvZr4Ckr7goUHIOgoESr66u1ubBC9ULl4Kv2nNDW6Ch2exjKu7Z2dlakNQCCGVsk9q8MZs9WYRVtTYf3EM9CDvPTyJi+gCQsDBOCyCVs4GJhaFTMq207StHCXCKLKmW7guxOwBOzoHn1WvEGW1eb7PZbC1gyxjNB1VP8SVogzB2wH8KwPAb7VCPs9acsWdlQr86C9/8RE4/qcad0J7NnjZ7WvlkFl4q8E7R838HmFyX5QK/Z0wllZ6BE/R59epVLRaL+sd//Mf605/+VMvlsn766aeqqjo7Oxu0urq6+mTNbVO2VgoO7pFlslwu6/j4uL7//vv64Ycf6vz8fJh9V1dXa2/cSkSWHbRQhXB8PBlc8x6HDqWiOTOdEl8ci4Nn3I/u23SgH86scPaOFyATNIUSuzY6unuBdZbIcrlsfY32U4L+cUP4A8PZvQSCxwWQc9EFKk0TYg7eY5G0Ne28G7qqxmYpp/byHDyQtDJq9eKiXwSmc7FYcGOmwyd2xbEGXL/rmppL6kGA8w4JH/dhVIhbgBTQjg8RxhaeRuG4uowYrYR4gRFBzm5Nui2EN8CAuUdpeHxOkXX/Dc5yPPAhdVc9ueac4GJ3ppUvNMTt9N133425tGyBXnbT0bcEo+Z3r2XzDtcyA8qKPoEX93lN5TXXwZok48zWAidE2C2W1q/BzHNl55gC/mD8povFor777rs6Pz+v4+PjtU01TG4K9xRoKZQt4MysiRz4PRGRXRZGXwg30LR3kaZp2X1TpxUWzOUPxZObCsHMtKkkEk0B4eftyspFhZBwMBlhZMTkvST49aFBZ6FZAbJ4+UYZ8HJyIyTzgRGiFYARMIrDdLN7wGjPi8H99zPpFuE3C7YOXRsMmF9TIXTAx3wLrf3qT8aBuyh3iHe8AU3og+cmFXFatFVPwXkUSO7NYP1asDmRoKrWFBNj71KYO1BkpG5glfTz3zlvaaX5pUAkvjhewHMek+cm78u2KFaaCUQ8Js+X+9nRxErB9zmBgyQWTtw9OzsbGXfwA+PP9blN2enobIQ9ga4//OEP9Yc//KH+u//uv6vl8uP29P/6X//rJzs26VT6al2SWB6Mz+vP53zMsBkelJpH74L4Dg8Px9u6ptBdXqeOqidLgT44Ywc0aYal5OK2UppqHybFjQNdNn0s4Farj24k9lAQ57ErCXoRY7CfkvGwYDisDGQHOrdrztkluCnOz8/X0hOZHwppvRyUxvOMOxeRlYEBSOffNf/w7TkC/eOS8TsZ+N18WNWnU6aycGATehJIhc4UFPLFxcUIxFp4Zv8NSjKVFETt+Uu+oo9YhAjzbq2mgLcV6HdXMx9d+qRBHTzvtWvl6L4a6Ln/bs90967lg4ODOj8/r7dv334SH2OMrAW7shybSosEfupQP9dsHVOnaW6apAywnMvg9Gw2G/zBGvnuu+9qtVrVu3fv6p//+Z/Hmjo9Pa3V6uksqW3Li2MKh4eH9d133410NCwET3IS335fC3cjLYRLZ/qYsdH8MGcS3aiDOtJK6VK6plAB18zYpknnSklUtElbP6fFzfSdsnXxwrZLIjM5rAycSusAsxcG7WGiGokinMzYPoMIRUWxG9CLGiVDyW39aTXZF+066MumOE7yZ9WnacCeb9flZ7oFbuTvD/30QWwUxu74C2m7CDNATa4lC1X40fPnDKrkK/fBh9FBP/jIQi/5n+L042wjlUvSLu9N5Z+oej6fr+0SZ04tmPPFQ54j08Jut1QE3JfWMf1wf+iLecPjTmuBrLMEwtmen8NTgyvp+Pi4zs7Oarn8mN6NHE6Z9NktBSbm4eGhvvvuu3rz5k394z/+Y83nH9MH3717t7b9HHRos8yM7Hr5ns/nA6V5ohmQN6aAcAlmW2h0RAYJgPhms/UXtHtiU4hPCXcWf6KdzICxQO3oOnWta9/js1Azox0fH4/7Li8vxx4RCwmCuygGxxFQFLlAzNRdFgz1Ms+Yt69fv67379+P925347YSxzzG94ywM+8k3d1X+uA8+0R6VZ8ec8Fi9of7HaS2QrO7Lt1IdhH5nRn2EVt4+H7aOTs7q4eHh7q+vh404d3muHpA+34nNuuQvmLlZGDZPLVcLsemSSw809y0NLpFibFGmUvHs6yYcC2mgISPnBVoZZdWi9cf9VopEDPhULlcJ7amvS6QF1Nr0II617QVjRVBurgtx9IyslLwWuF5PDX05+joqF6/fj1OVPjLX/4y3vfO86nMNpWtlcLV1VUdHByMLCMfg31/fz8OsPLuZL8jNZnQws1/p6VgHzDBFAJwuDs6NOi/mRwrKJcOyaSw6+pjIfPGtO5e7s8+peDPCUtT0rTwJJuhudexAqcycs1n51hY2epKJesgGSiMkxy9F4L4AYuRVGUQpAP9oF/cWaCbqqczjy4uLsb4vAs+589HYdhS7EBCN/fOLDK90wJJ1AhvTil398UuEM8Fwokxmw4oV2+QJOMIpQUAs3vRfIfgttBL3sp+29qnrwAFnxJsHzx/W1CbXtAb2llJej14fVog5jowf1KvFffV1dUQmvlcWp5dmQKvpg/zOp/Px8ZOI3vPvdehgU4i+gRjaY1bAT88PNTFxcXYu/EP//APIyb2008/jTa+iFJ4fHysk5OT+v777+vNmzd1dHQ0mBqUwiSnhWDip+DuBKi1PkJkuVwOZMvHgbZkcCubbqLzu0Mh2ygx+7Oz3u6ay1Qfkx6pWK0UjG6pyymlGe+wfzsDfPy/aSxu2yjabioWCQoeHjD6YlGm0J3NntITZ7PZmjujOxzPgsLJA1ZgneBO9GerwPfYckzrs1Pmplua/X7WCoP78b/z/nKEsgEWdM3+JzDItWU6mLe6exPNujh7y4AtaYTCT/+86baJPglGNtG+c/XMZh/PgEJOeW177XRjngJo7o8Fe7oq6RNtwNNWyLaO+H2K/3K9W6HBJ8TjXr16NQD6n//85zV+++xK4c2bN/Xdd9/VP/3TPw2B86c//WltQWHaEIg0QW1udr7ZRAEQ7/HxcZw//+7duyHovFjy/QbJbL7G5HjzGoTz8xQzjxElE4nrxZOYwrsLSJoeXbHAt2DlN9dNjAelDL1A4JipNzc342UdzMMUkk1lZITkXH6fUgkiNcqsqrW3XaVyZXxVtRbL4PkMVEJnu3fgoXxfL4jbbgkLDnjE/nq7o3LevPgReChb6DwlaE1Hgx7/7rNvHFdgh3Vmc5nGRusoT9qregpYWpA5IYR+sbPWfMb9jtE5K8xvQoOn7RbB0mGe6WuuSdMm66NNry0UjuMl0HG1Wg1LwW4rMpFsjSVvMd5uvXnODaaoOxU3fbbVaQXAyQAZG02F7z6YBshiLBVOWDg8PFw7zt50f65srRT+8Ic/1GKxWPPnMwCjMFwJmMUuiW74tmsHJGKXBjndIHJnRXSIKycyCWzh5JJoJAtBvtT2U1lBHSIxLTZpbp6z37tDMr6H3HaPk6DT7e3t+DsXe1dn1ToCS+XO3KZvv1Pwj49P6ctJGxAO/nXvm6APnm+PzULW85FCf7lcrqUf2ypIN0LHNxTHDMx7bseCOPnB44PXTed0e8FvdlVagMKTjD0Ft9u3crVS4BnzRM5/8gFCDGsBAGglx5pwBk7yfAfiUnlyDzxglxh8ZW+Ex4x7+fb2dvCerRuPm+Isqpx7z4Ez76D55eXlWKucw2Q3mw8WNBCz1QEtkj4pK1AIjJW+EBNaLBb1/fff1/X1df3yyy9ru+GfK1srhX/6p38aaBMk2plObDbiuOUMLHfWggM+BAdBtQRKYVaI68lyBkLHfF1MIRd8Ctz8rqoh2Ny2XR1TPlrG7fq6e/L+FIBVT8xKPfy2v78/kAH/o8Dv7u7q8vJyzRow6knFYD+wF5qFJVZG0gpBZ4GGdXF6erq2MOkntOR46Ovr67HxkToSPGQg2HNopcDckMXDs4zDqNBCz/XkGC1cWdypNM0HbhPkhsAAaC2X6zEzkPXJyclwywGSnMZrBeVA/Wq1GpYTSiEFO65FxmKlYJpn4J1nuYdzoDxmFJuVUbpuUim47c4dnBba4+Pj2KVvetAOcujm5mYksEAHyw2vSY/R856K1PEB+nN3dzdkGEfpn5ycDGsh4124xFHyliVdMa/TB6x15uTdu3f1+vXrccgkCUAJFjaVrZUCuywvLy+HG8fZLIkA6Oh8Ph8BQrQ3KIlNF9z7/v37+pd/+ZexTZ1JSEGS6D/dKy72bdt/l/7nKRTudjABQbd+61X3TPrSmfgUyJ1g9qYzmIY+QzMHHaGV8/8d78l2BgP8/+2gTBDcq9VqvDL1/fv3wzRmnrAUEQosWA44WywWa9bA3t7e2tn4CAtnofjUzRQ+jNWWWifkoLtTEekXh4KlApzP52uWL2jeSjl30PvY8ESqnjO7x1arp8wwgA7tVFWdnJzUcrkc99B2Va0p26r6RAFQ/97e3shPt2XjA/dsVdjioN/wOvPLIYEIOQu41Wq1tvua3bZ8sPoN/BaLxSfZVwhq5iQFI/8zJu+Jod8GGaBl2vd8o+DsWoQnnChjIErbjrsZrCFXsBwMzugrawP3On23qy2TI3yWE2MzSK56elMiChP+4pDI/+F/+B/qv/7X/zoOvnyubK0UjFL4QJhN2Typ+WEOmMyBq8fHx2GJdHW5JCLz5PpZo0sTO9FuVzqXBdftzkkERNvuR5p/HkfSLp/PPtuXbwuCj+co0zanFJ/r99hQNkZYNptt1hvFkw1jwUTKctZtRcWCNU1dL9fphxdlzmWiXC/ipLf/t/Vgq8M8ZJqmRWFrgzqMvMkaARwAeAykEiR4blCoCKK8x0i5Az35oW9WJLYMLXDclgUyCs7zAQiEf3AppZfA/J2W3xRqtmJKK4PiupOWCTDTleTxuc6OX/xxf/jdZ2kBfpxI470drt8WC/8zdvpltxZzAThCIR0fH49s0W3K1kqBACUaHo1kRqTwv+MD3AfaOzk5GWiEg9murq5GUMTFE9WVTgB3yqRTLp3w7ersnp3qR35PKYRN/XC7Zh6nJhqdYL76eASykDL1z2M0YkShoADy6GWYHTTFxplvvvlmTch780zVk4vv4uLik+MPUmEhwEF5vHHKZrxf1gL6B2RsM09ZaBd6eDEm7b3fJefVCNw0TyEBLQFaVTXcDixsaIilhN/e/GD6WnikO8yC24LBgsmWOM/Sf28UxbJx7MgWqHPjl8vlsK7cT5QC1414U4BbSXUlhbLrSwG7qUyBMdNx07OmnYFQ1ROAQBZ++PBhzdL32ymx7rmfeffxQZ1rjXad5eT3Vb9586ZevXq1kQaUrZUCOe02941+3MlEjjCR3R3z+XyYRmzb5iCrjuhT1zoBPGWlbKp3kzLY1Af/volxEqFnPYkSUiGwuLwvoOrpiA1O1GQzmlNPLZwSiXl+yGyBqWyW0h9cbuymhL4IIs8f1+wPn83WX7rjIL39nsvl04t9TA8jaGjmGEFnuW5TPEajQysFf2fwH4Fni83uBAvOHEPyCPU4s8Tz1238Sh6Dzuny4D7Pj3nB8Tav7VzjyfcGBbbaWfO+j7rs6uF+K67OUti0HqeKx71pnfq3XJNTgHIKPOaYUJjwBPzjYLndowZ7pptdkUk71hPr1wddciz9NmVrpYAWyzM9El1YEDtrBGGGVpzNZkMrvnv3bmQJoEG7iTHxt5mobpLy3m2skG4hJDNkPb62raXQtQMtvcOXXaOgN79MBITZbUbrXGWuH1RIsaD1PPqgtlwAmcnCPfTFiBwBAMJPhI3pa76ycDESQ7k4JbOje2eiW7FgwXherAicYpgKMa2EzlroYjv+tkLI3c2JPFPRuC67V6xM7QZyPbbuTW8L8Q6Rey4YL3NJvSSG0NZs9jEhxcqbPkLHbu1sWne+lvOd351CzucNELL9TfJkSikwrgSsq9VqbPCE1+fz+QiQGwAAyrqAtHnDY9jb+3gK7uvXr+vs7OyTPndla6XAok4zOH20JhCLiHcY+61N19fXdXFxUbe3t3VzczNQBQN8TiGkIvLvSfgphvZ3x1xZr7/znk5hdIohmbFTYixEhA8+SR8yhyC8vb0dNGTTSuZQb4qb0CbH/jqrDEHLIp/NZmv7T3zGu4UOrhCYnv0S8MB8Pl8LrhE4d/oxFkt3DlbVeioswqyzEDohMCUUppSyLYNOKJheFua22ByLwRqiHit3gpQ2/bECp8qUUsix2hIwgjU6t9/foABAx+50hI1dJSgGxsZvPrqaZ3D7ee+I4yldTKWbK9Oxm7+c/6k1bSGd7aSMmJI5ppfvN38k771//368CfLNmzfjWBhew3lxcTGAAZlWnObg+U1wYFfdfD4f79Tepux09lFO0HNuGQsIBBuLhRM7QbabTKOstxPA3fVOMWR9tni6cWz6+J5O0Ke5ugmZZH+sFBwo9YLOLKMOlU6Nl9L5zjN4R9/NdCBOn0KL4M+xGul0VoRdYigB2sjAJPV1PLAJpGwqU+Cjm+dNdeTiTOHmMfs5Cw3SKH2eEHO9qW0rheS7LB3vGmmmy9CxLAQT/XLw2e1bCTh2UlUD1Hidw3+21rLeTf3P35I+WUfSY0rwb7JUptpLBWP+Mo+g8Ks+8r2P48DCAoRxCKVPi4BWuU5taXEv3oRtys7vU6DTnTD1tb29vWEhkMa2Wn3cZXh1dVU//fTTEGTseDw+Pl47zbNTOlOCOX+3UN0kzI2Ish2+O6WySSH52nMWgheBJ9c+bL//turp6GXiMFgKpp2FQ6JGF56BATn1drlc1sXFxajDx4oQAAPhvn37dtTHezXMwPZrVz0di2FFhBWEAISHMHkRMvxuAYs1Rcof929burnZdF8u7E2WSP5mRVdVa4oc1yyBXS9698FtTKU4eywWNAYYnasIq878M5vNRnLI2dnZmlBPV5j7yLyDdJ3s4DOfPIez2Wyt7ixTwLCTB1OCsiu5Fqfqybbch6l+sp6yLj4I7Nvb2zo6OqoffvhhHCa5v78/NqU5k6uTvVjz5lHm9urq6vPvU2BAm4g2hSrsX724uBgCjEnwIkmk4/87oicytELwBKaCyTo7QZBuiynFQl87BGOGmKKphTe0RVg6fc3oix3KHGeRwUf3Y2p8SS/aTUZmTpkv+sViN+rjBT6r1WptDwqoyBt5aDuzbZbL5TB17+/v1+iZCJzgNQFZ2mWOUyh7/jf9z/wn7VJYWegyP9DEBQHJXKarz3WiCLzQ2cNgBWuFkFai+0T70Js++ORUfjs5ORljZAy2UM0zdmV2NPa4M9mBt+wRJ0ulle4Qz0Ouu7yW6zHlSPbTsiSV23MyomvXz1s+pbVv+YAr2O9CeP369dqRQSB9b9YznWezp7OQ3A+AlK21TWVnpZDfSTQ0vvcg4BNlZy1CLAV41aduqs7065gj+2lF0N2T9W8Smh0q6Jil6+OUpeD2k4mrnvL1HeSEeQgqoxgc75kSgllygedcIGyMKukjL8LphDS+cAQAVqCF2Wq1fhyGEbL3P1Bf9istj6qng9qqam3He455ShlM8UGHyHKurVARsFYKVhYWgtyXLhsDpOVyOaxo7ktlkoLXyjuBgnkLEIcCxmVBnQANCzYLM7t8OiRuxJqKLFMr6RP96yyQnJ9Na7Gbs6n521R/pxg6sJVKYYqfEih6brDSfBQKcpT1RgJGjse07eSAM/ueKzvFFDKYZcLCXOSuc9ATW695ZzMDt+m6Wj1ttEn/87bCOq+Z2fjffc5J7ZivY4ZNZYphPDlTyoHfeN6ZRixglMHl5eUI0ud5RpuUghdp1fp7nZkDkDkuKuYTYVdVQ+lTZyr19F/6GATa92Ye8rKxHhFEq9Wqrq+vBy0cvEYAEpRm1zXvrt2mbBIMVpJWSh5rbrKDrxmfM8Ocisj8olyN7lkztgKqnqwH5s3ZZXwSVSPMM7ZBvShn+pWI3fO1XD69nwBrD4XmQLqtPGicm9s47pk+kC5p2rjd5wDOJkFNH6zM/Jy/uTcR/ybQ57+xpi3Hpiwd1hzoPY+fXy6XYxvAYrEYR2OfnZ0N6xG+RNhzPXnnOUWYZedAc1exF5FdR97+TpYMRDfjOFfdA0hhacK67an+TD3TlV2UT/dbMlJXpmjXKb9E7kbv+Ya0zr9Ne5s+Dhr7LBcrUtCKEXAqKyuzqvXjANJ1ZjeK6WJlnQIJ/jAoMTJyNtYmV90282LeyU+6E/1NPQh2z6nRNuNCuB4dHT2bMly1vmO9yy4z/Wg3gVY3bruJVqvVyHpJvzW856M9rAhS8WQbKAfGz9EZjME8NGXhTwn+bYWd+zRVXlIfz2VscGo9+hmPz/FNlAJ7twAQPokVvsrAcwIr2t52bWytFDzhnemDQjg6OhpBkrdv39bl5WW9fft2WAnsZD44OFhjbp6nTCkgE3OTsO8Uw5RQpr3uev7tuv1/WiAu2yCdRCiJUlmUoHnccXmmTTJBKoFcvHYV2Gx1OjGHelV93NnOPBuJWpCkoHHfvNfF/uzZbPbJjmTqBb1WPQlHn/po5G60tktJ4T/1cf+6mJPRsvtNhh3oHtqC+rHMst8gytvb2zFmx198ro8F6nK5HEdHo2idfJEuOdDmw8PDSA4hYYD6OGdpNput0Tl3r7s/Rqyc4EtMbD6fj7OSrBS6bLtd5rErm0BtV0cH1Phtqg0n4OQ6nFLMVq4GRPD4L7/8MhQBMQbPIwDDMpnnDazgs23K1koBhsO/ZRNzPp8PF8Pj42O9e/eufvnll/rTn/40LATvsrPJabMOgeSFiSkOAd0Xvo0mTdiq9VNFvei5ZsTqybHQZNz0CXeFX2CTbZhuXkBdZsWU4JnNns7DeXz8eBzI1dVVXVxcDHqyoKAltOWaN1vRRyNIlIp90QheNhquVquxE91HAuO2MFJHiL969WpkFLk9C3e+UQzmJwTR2dnZWiDcFoID3PbTv3v3bhzIh5VjweNFAm1s7nthW7BTOkssLQn6aj5x5hanWEIfx9gcFEQBOG7kAw4TlRt1O7aSgsx97jL0nBKbwMrz5Oe9v8TvtugsCOKMv/zyy0ir/od/+IfBS8wpMuX29nat/zn2bp5QatT5/v37sc/Ch2E6/uO1yth5UU8e3piWdb7+0jzd+fyzWO74f5TD9fV1/fzzz/V3f/d3dXR0tHbKhJVB8nG+2+a5spNSsM/PyJ6GESgcaveXv/xlDcnS6czMcEkB6aAYdfBtxeFJTLOXTyI9C80ORVjYG8Ui5CyU0lJI5JPM5/sZi1Gxr9unm244goluOwWGaQLDoMwcoEb5MS6nlO7tPb3Mh/4zl0aEjIMjMKBXjpt+sGByXj2/RuG05/psAcF/VTXAi81o04i6fC0X5RRSNW/Yx5vWLu3AM/CzhSvpmUbUAA+Emc+TsnVgtxRtIagITiZvGwWbR00Lr1MrD9rLIDHFQMH8a0FJ/ancDMgMQslO83x08+TfeNa8YxDgALk33NmF4zn1mqlaP1XW1mAWK6oEg56TTRbOcrms6+vrur6+rtlsVj/88EMdHh6uZX0lP5g29PWzKwXe/IRAQkg4ewGzEES7SfhvKh5oCg8WoBkNSwVGdXDOO2ITwZuoKYgYjxUOjOZrndnsMZjR3Hb2pfuAEvLU0+65qqdd527TVoODs7gfjPIYj9H8w8PDeHkI1gJ1XF9fj522CAwrWW9s8/M2fWnDSu7w8HBs+WcnpjN7cDk4JuI38OXhdYngk7dSQEE/7uVvg5OOPy3QEkn7GccQGHNVjYArfIa79e7ubuz0diDS/JtxDObevNLxTI6hE7SdEnbGlN95kffYuncQm/scE0G2sMMXvvH69Fim1lSnCP3ctiXHvum+qbYsA3zdipAy1W/Pa1XVTz/9VFdXV8PqcfyWWI35N3n6ubK1UvA5KumbBA2iFPwqyF0ngoF0HysHM7FftNEt1CTIFNLICTSqdT0pPI10uwnNejqk1ikK6sZ0NVLpFrf7Z4ELUu1iClZuzCPzSttsrMGllPsJyC4y3d0ewtS+YiNIxmVUB80MLDKXPRUvfUgrM+c+5yYtJs8v4KEDFslHiYa9VrgnFU8G3M3fRq30wVaqkXG6ejzW7E/HO50L1DR1O8wLfbXHwLTo6jPosjJbLpfj5UO2MvnYknmpXHFJBZi/JTibUjKdoDVtDRw7uprulOSp7DPBZ9y53keU1pF5ZVua7awUcqdtVQ3Xxv39/TgGm7cQvXTyOmWQgUUG6lc6sqDc76r1tz5ZiFOPJzeRvRexlaOFPPfR924sXXteLKnEEK5+WY6toERORuugeTZJ5dk52Ue7kPgdFwKoDV84vuPZ7OPBZufn54Ou7969G7/TRpde6354zizs6UPOuXd3J+InDsGxKo415Lg9X6at6W+65sJKt4gFiOcxd6PbvWLlgAuJ9tjs5zdrYSk6k8e0cmaQXW0plKcEk5WsEbrpbEFTVWvHek8ppWw71/Xj4+N4j8r5+fknyhOhR30dwMqSwC/72AEx6ky3ZQJI/20Z4MJ96b70M3YFppyY+pvgM/KVzCT4h42cxEDcl23KTjGF/f39Oj09HYt7b29vmLYc3GQEmWb7NmUKyVV96p/rJsSLH+ZNzYtyS/dXImib+e5LXsu2c8yb7ukWDMiIPmApUI+tNKNKXC5VtRYohPkoPOsceaNSC1na9JvJGDe0Y7ft4+Pj2E5vP63p7jqMzOEnxo0icg48PMj9idLoq3fVWymkwEoh5wWUvJdWQNYxxYsGEvP5fCA8xoVLD/7rimnnNFTa4JMJDd4NnkH87H8qOMdHLMQ7QUVWkfsEj/qsHn4zKLMgA0hiFRn1OtaVVsgUzbq15s9U8ZpkXjw3rsOZP/lbtm2amf6mbVolqQjpz8PDQ719+3bIB46nyePsbZFvW3ZWCsQSYHBcRqTMWXDtYrJQus7n4kvm86DNDEnstAbsXkgEZEGRiqJTDqaTvy1Y8h7+TuvA47IwMG07NwAC0+Pw77YGzNBcm2JYKxVM/C4GY0XtuUwl2ylT6qKf8JIFAco7UXZHRyuZtE5yjFYC+ftzpVvApoPnyq7HBB0dwk4g0wGSjneq1o8Tz35Qkpf5u3MbdcKKvwm2mrcMcrpYDGsCReaD85ywAB+joJ6LU+acVvUomd87GZX0TNdiAjq3k7973LnuO1rmWKb+JiOLueIEYh+tzfo2z21TtlYKnODHJC+Xy7Gz9ueffx47WI1Wpwa7qRixdojbQoLBkq6WTJjPW1hwWB+CJs+vp62q9bRS7x6eEnBeGBao/J5M02UcGXl6vA68VdWaoKW/fo8CFtHh4eFIF4RhcLkRK6CwMBNZ4feFdgYDFkbz+cf8c+r2sQxGiIlcO8sMgYOSNBrmfbeecxCmLQXzVM5DIn3zUQp0K0D6OyUozQsINNJPGZOtkLQEcoOar3ujIX2yRWSU3gkoKxevLSuG2ezJXZt8nkoC4bS3t7dGcyvl+Xy+lj1lKwK+Yg3e3NzUyclJLRaLtUwy+sJ4OsulQ+Q5553lYJnTgZS0Bvh21tiUQpiisb+TrlNCHFm0XC7r5uZmuOyXy48v0nnz5s2YA9YPQO6zKwWfPsnkcUInWQ4wgpHArpYCz+SHthPVMfC7u7u19w2kcDaTEp23K8NZPp4YnoeRp9CTBQrfuehMi04JpDJISySZGEVggcGis0+ZBcg8+YwcvjuG9lg8Do8PVJ9CFUFgtOrfcA1wTypc+mH3g+uxYNukXDsXZkdHj7cTHpv4dBs+9px3i79TKCngmVevB1t62TY09tyZDzsh2FktdkNkXVW1FiOxsJsSbGkJUeBZNtD5ns7zMKUA0kLo5pF5yLo6pdDNj+/t/n9OIST4yU83LisvfgdIXV1d1XK5XIsvILNx720ri7dWCsfHx2uZKHd3d3VxcVHX19f18PCw5p9ncf/amEIKSn6H+bgGygA9IvStHECQIOTZbP11dWRMEZA1M87nT0dFT/n+ugVvpnJJoZWuIMbHIvHCZ2HyG1YBwV2UA31CER4eHg4rCFoRkMr4T2cS51htqdA3KxFvDuL5x8fHYbUsFotBG1sw2a6zlRxHoD4CruYX/va4rDzMV9RlJNUJhlxU3b1TvO46eHYTKuxADLufva7SyrELx4kgtAnPJA9OKSU/l6DGf7PeobnnBatoin4u9I8zt3xPKnzzVdabymKT4O7mjXGYxsmbfOe6SdoxLn/SIuaeKeWQfXM/WDdv374dR5S8fv26Tk5Oxvybl7YpWysF0PLV1VX98ssvdXNzU5eXl2tWAgwGWjVT7tJOVb/YphYeTIjQZIE7VWu1Wo0NMBzbW/W0S5ojI9Cq7s/e3t7YbZ2LuepTH7IFfva7Uwh+hnv8XuO0ugg0sW+E+7zj0nShr+wVsKuCunmJRwrjZFDcMrxwnHspVtZ8e/MP9ErXicfoRZluiFSaWCqPj48DEJycnGwU1q43rb2ktRet3V/cQx3bgB/a9YbDzD7xHBv9c//e3t5w1Xr+XBJt2iLMOAa8xzhYz6kUNq1HCy+71AxOkubU4XljLm2187w/6cp5zlLwvc/NTzfOVAhe796H0ZVUBpke3s1VZy14nI4v0i7z9u7du3EP65Ojhbbh0aodj85eLpcj24hUx2TKKa26bekYz9en+gUTzmazNR+30VD6TO3vtd87TfGq9eMyOqVAW7nYWAg5tqmP2+sCs15wPv7AyoP7UvDOZk9vOUsUxL2JtGFm2seVgVW4idk6V4ItHPrmQHrW5bF3C9X9MjBJerukArcA7O7vkJsRe/JqV9yms6ygsfvOPShyUD9zjCvJY3X7Vpzm1XRbJE1NV8aY37YGc+y5xgBmpMkyR7bKoDngzQKU9ZyKONucKptkkJ+d4g/zRfJhd5/r6QR9KohNfXcdppNp6/5SJ94OAykSgz67UsBvf3l5OfYiWJAYIUz5Ercp7nwyQ17r+pjIzoIRNxOpbwRM7R/PibfCYRGnRu8myUJgsVhM9ntKcKGk7P9nHPhdYQDuWywWQ5jwHLtf7csnQ4FjM7A6EEwIfI4YcJCYDTMckgey68bv4CG0YKt+ftKNxpjZoYkFwH1WIsyLhe2U0OvmJzNaTGsv5BQS3WJ7buH5Xds+s8Ygwny2XC6HKw6lwPwZ/FjoUpddcrYYkw6dO7ADI0bJ+TzXbJFgKTBev0HQ981mH/ca+Rh4XNWkWJq2Se8pWdOBjBTiz63LBIBTdW0qBj5OIrCS7Z6ZupYuZYMzXlVAgP7s7KzevHmzk0zeWin88ssvdXV1tfb2H09IukFAmh50ar6upIbm2yjOE5bamcWCQCFXm9/SVUGZUkZeMF5cVeumcocieMaKyYfM5Tj39vaGgIZx7Bpig6B3jfuwNR9bkemG2VfTIE3y3P3sTCRS4SyM7u7uRh+4D6WGgpqymLp4SrfQ3EcvCidAQC9oR9sWfJ31Y1Td9cNKwQuQ8ZjHE4hYoNkFwg7xzt3n9yRYmNAPeDBfPTqlCBPEZH/sbzY4SgWRayPXsNswqsUl67m21YBruqNhPmeFYsWVfER/zN+WVU68wJ2Xlg67hTlYz69JtXXb0SVdRqlkuT9dzAA4y6mkM642r1n403LFe4ZevXo1+fKpLFsrhZ9//nkc1zybPb0EJjtnIZqBwUQd3YA7DZ3oJlElhWfsj/Q9yThezPaLu08WZp7YXCyJoPy/UYFfUZp0mc1mI6sLZrJ/lRQ0zhzyZkFbbZ4XM6aRWfqVk8GyGImgGHwWkq0N2oG+Hz48vVc2F3gizQ7Z2bXiOEnV0451FBbteSHOZrO1zDSEbqcUfF4S/XIswemu0NCoPgVo8qqRMguW+7173Uot01ABOiQ/cK9B2ibF4PVgd2AqQeo1oMj6bN147Zh2WKvwkV/ViyvTGWyJhO2yIpDdKau02ty/FODwAXOSCL6qRh9PTk4+ec+0N4dSp/tk2qXbzjII2cJYU+51Ct1rIYEuCna1WtXl5WVdX1/X27dv67//7//7z68UfquSzFX1aXDHQgWGsVYF0XsnMIsI9wcTlj7Srj+JljtrgG8vTLS+n6FNK6QOfSEEGEd3hIcXpBcT7SyXT0FYLzLaQYgTkJpSyImsSXujD2mJmW70xYuG51hUHn+nFBgH/1vB+BA8b/3POjy/Rtymk/udwtzXk5bJL/m/hRFgwIccUrctA+acRIL7+/sRy/vll1+q6iPPokAM1NjIxBvoGEcKGwSd6XR8fNxaFeb5VO4WXlPK3bRYrZ5e24pg9Pqwa5R9TyheP8NcWhgnCKRO+M7JGAZG3lmO4qJftt7SijG4dDr7lHXmZ1LRPlcSbGZMKa0Qt393d1dXV1dbtfOrlUIuaAvFX1OmLIipT7oXcLng7nLfQAadiZaC3kKy6tOJ8L3dJKdyM7rkWio2xpBIoDNBE6l1CqZboG47g8UW3vxvtIgwdj3ZXirQDql2ij4XtttPIMD1qqdc+S6jqOuHBYPH1ikpKzDPRd7bFddrsNDNadevdCN1bgOeBXDwbWs0x+Pn06LqnjG/pFKYEkxT9DE/OenBv9k6SsBHnd4bYWvJ/TNdqz7dxZ3zWvWpy7hzO+e4PHf5t8s2PON7u/Xi3wwKPVemFwDAr8jdVHZSCtnwlALYdtBdsUk2JWQsyIwa8GPz+k8fIIawcP68X96Tufq0b7McU9t9873ufydYWKiz2WwNaeOKIHi/XC7XYgvk8du8tZKimCZ2udgq8mLxseKmP4jYJrBPW+VZ9yHHa5qymJiLbh5xe2XA1RYTabN2G0DPg4OD8T5pTnJlzBYSnUnfCR7P/Wy2vrv38fHxE37pBKMXra0MC3i36XExZmf4gWBPT0+HYiY4a0u2qsaLWZhz7zLuFEOO2fPkv9O1lgJ1CrS5fiyz2ezp+ArzJS400m+xZjt+s2XFOJAHrHnvIr+7uxtrxhl73cZA1pqtCPNRN6YEiB0YSpp0xQrBz9IH35d85zEwpuvr67W4zaay09lH+Z1oIBHZS0oSqhOuWb991w7EWiHAKPg42WRnE9N9qFoX8Ol3d1+nLAQrTTOC3Ur0jz5QF5ZO5z5KBGxGdfsWMhlP8YK2a6gTUL5m9Gr6pDLycQdWLKZFBjoRokZqHrevdXVAT9PM6Y/JN+63BUkKPbdjemfpeIF+p5Vgf35aK54PnrHQs0K1TzotDW9OxB2S7xdxDKpbzx2dkgZG1ZScR8aBgmUc8BP9zLFYibpeF/pDG9SRrrj5fF4PDw8jbpSxNkDEarUaiQAOMKPEZrP1o+G7eMQUPzAGxm9B3VkVXenovknBwD/bgvWdlEJqfv/2a8wkioWQ691Ul7UwQVk2oj0+Po60QRAJBCLYaxM0te5Uf6ashI4mKcDtj/ZCgzH5PZWCGdj9scDpfPqplPLvKdQ6NW4vAiu3FKAWRKvVavjEO+RpoZguIKdScs0Cx59OKfhY55yjTnBZKfi5KRA0xY/JG0bU8BpC0IjVit+07/zZ9DPnHBqAtrnHZzAl3ZxJ1QGxBCAdP009Z1q4/4wXfkoaWiEkUue+Duh4PVhgoyhp33zM79CKD0qhoxv3GCRNzf8mgb8JtHTF/Mp6SMWQMtnJEs+VX+0+6q7R2ZcUoyHq64RTIqnHx8ehDCxcyJDBbeRFZ3cIk5zIMpltym+4SZFNoQUjfOIfdhs544R+GvlT8poXHoKA372w9/b26vb2tm5ubtbGYoHD/w7sVT0dIAjiMkLld8/X3t7eCHy6HdMiBc5q9bQLnUVc9XRS697e3trL5RGE5+fnn2T20G76z2nXgewpEDK1wLuS/End2S9bqli4diO6HtxJ19fXNZ/Px3Ez8EhaENCbtlkjyQf+JrDbrfEcn8fl7L18zgqAuWfe0jJyfxgza4OsJSN0nvO7zDMeZ2VKOjWgMBMx4Gdcz/P5094a3M1YHLku01LYhkeeuz8VbZaUA1PKZxeQ/mL3ka+nIPSCf0npBmYmzOLMACaWYreCF43rRDC7bQssl1QEmybCfff/+YGBM8PhufpTgHqsqajy22jYDJ3uDiNEu3C8KKf66/rn84/puPxmy8wuJ29Cw9KjfStj7vGBeela66wkC9rOIpkqbtttmVa+b6ouCynqQzj5lasGLp3/OtFw0hMhlgDG/n+QL+OYAnu5llM5dmt9ylIwPxhtd2vKwA3rPunt9vmNuczYEW2nVZaJBhRbF5YR8/l8pNl2btbnSt7TPZP8u6mkHEh5w3fKsqny2QLNu2iiTaVjuCR6fsjfh7F9fDcl/bi2HKqekK3dBrid7OvcJLBzIdEf32f3SFUNxAfq8w7hTQyWC2E2m41U284Pb/qZiWwR8Gz6nK1MLayguV8yTzukHPrdyc5scT84wNCvFsTP7SPbGReb9Obz+djlzByuVp/uNfA8GDU66Opc+im+5HnobysseTcVhdvP1FNSTTlc0umxKXw64dX1lXWA0MMvbuUHL3YZQJssphxjgqBOoRiAUT/8BN3x6aeiRInAH1aAKYss8I3iPX+ZNJBuOT70DcuNOYfnLU9y/jt6baJhV6ZonxZk1boccHv8nxuJN5XPain42jYac6p4cGakDi0x+c6usaWQbpHVqkfUXux8ctflbDZbW1SJfPx8+h47pcC9pIsRHO/6kvUyNs+JrZ5EpJ1vFgYnmyWPqzDTJv1Xq6dTVhFitsBwLfl4CtPMbdAnB/v5LVExdLPCthKrqpGFZIUEXUwDb3xjUTmQ6v52c/GcYDYvu98cH7JcPp3Oy9zDS9DalmPGFYy0cR91qDiVCqXjK/aumP8zvuLnzce+5zlLoXOPcR1+Wi6XQwl417GFm8eXY+3aNQ91PObxpCIBkFTVeIcEO547gTu1lrJPSdNN/7uuFPyb+HEX0P7ZNq9tM5htSkcs/vakp2no+72gU7Dxe6IYC6Q0xzweo+Hsd7fI0lJAyVhRgYgcQ3A/kqYpmFx35yZAoOCaYGHB0PhpUXqdJZRKAXcXz1h58jsW2cnJSVXVmgVkk51+djEAj6Xzm5vOVTXiSFYIVlYWqi7wTNZHH7qYx3OlEwS2MBAy3plOW0bP9o13SQHQx/3qFEEngHI8DrhuEvBWCL6Hv/M7hW6uW69ZJxfgPjTAsdKmmEZeszkHrmNqnnIOk/aPjx/fJ20ry8f+JCju1lE3H1k6YZ9rJudkii93kcefdZ9CCtrPWTqBxCKfzWbDzQCCneo7TJdI0ELPSJRnQW+JZqs+zRvuhDYf+3Fp1wfbpSlL/e6XBYCZ0C8mIT5hAQLdoNn+/n69evWqXr16NdxYvsf0YRHTR9J/6Q/HafvwtvPz8zo9Pa0ffvhhKD/8w4zXR4RnyurBwUF9++23Q2hynZ3LPs4DYUrwebFYjP7ka0rJdPGzzpffpBQ4LgOX1xSfdoufvh8eHo5jShxH8pETdiPu7e2N48Cp15YG/JBHSCSidl/cV1uPtrir1t9jkLzeCbcpxZA0ggeN/FnfHOPBGpzNPh7/jGBmrggWp3sMxdDFH3JtdQohha4tftYHwWf6cHR0VOfn558oS9efFslLinmgUwi7WARTZSf3UaftOhMRombHp8oU6qZYINlKcPtdO4lizNxd+0bXiUgTdZkezofvzvjxgjWN7CPP9ybkQslJ78aSfkVMcRZNh5KN2nFtVK0HYS10Tk5OhgC3W6ajPc9yCOD+/v7wz/ok1svLy0/Megtu2nbaJL853kO7DkI7Jz1paR7JTVRefOmO8Ryle9D8lqAp58TxBSsm13NycjL6THvEjlar1ci6Yc6Mwm1hdWvGQXoLMVspRvLQNddcJ+Cm6JE8m9ftGjOQcWZhuk89j7Yo3BfLJGji5zw/uf5MF2d6Mb8AnNwgSH2madIn27fA93qwMnb9XR3d9V2Uxc7uo84sTQGWOywtxDYJ5tTaFp6k09E+CMYv0TEhOlO/U2AuXqSz2borBWFp09rIE2ZwYHQQ+f8/j+b09HTcf3BwMJTB5eXleOMbddsiSV+qfbyOXYC6EQwgGgfs6I+fubm5GQsOJGtmp7/7+/t1fn4+0iZB6peXl6Ofzjcn5oA7h+A0SuHw8LBOTk5GKq5RKYFqcu15+1hVDcXy+Pg4zHcrcZQBR27v7++vvd3NLqWq9R3t5o10wfGdgMG85b50VgP94MRbxln18e2GVuBVVT/88EPd3d2N846wnrCyOKvIvOv9CVx3yi2WBK4ZK0BbD17DDkpDY8dfOjQMr9IXrCtbIv4/1yNrkLTb8/PzevXq1XB33t7eDsG5v7+/5oajbup06im06wSzAYDnkHmhHu+w5h3J79+/r+Pj47GrnnVs0JUWhOVKpzwypsP8paLrrFI/88UCzTCAEUd2xowFkuyQgu+zoknUYCWTKGDKWtnWOpmyZNwv2u3evLYJDRm122XkPsPwLJzcgYrQpk/Ua0TpBZyZNbgSYMaOxkZgtsZms9mINxwdHY26vV3ec2l3gNH+w8NDXVxcDGsBQcg4q2q8mtOB09zYhYsKvuB+u0n29vbGqz5xH+Hu4bwrWzBpPVTVGs+a35J2uyAv86uRLy+sQpkj7FCS5v2MaWSBz3KdIozSFZpz5d9yTVbVcG8lnbDCch34b7c3JTtyLaV8WK1WY7+CBSdzTxzCQXysXQvOVPZTciMtpwTDXsfQ7P7+fo2fACbQiD7aSusEegr2bK+TP9uUz24pdKjbnczO53MuOdlenHZJWOAZtUN0C4fcPNP1P8smopoZrO2fUwg5Zi9WKyKEjs+a534v4rSsqI8+OuCeStP1JGPzPL5rhIgD0cfHx3VyclKvXr0acY+Li4s1F4z7l24u+18ReqAtXHJGPlVPu5G905lxG8WldcBCw9Jx3MFoNa1af5v+RlWdQu8s3k08lkADhcnHMZzcVJX1dR/zkPtia6ibM/cvQV8nUDNWMUWDDgzSFta2+55CrxtvInzmhjpXq6fNZznXXZ25rvL/VCKpGFIBw+9VNQCMj6t2dh9r0+nHm0rSKWnjOrbhy01lJ6WQ/tbsdBKx2yWaE2WlwLPz+XwIK1wfqd2NTkCDzxFgatHmdU88QtsuhpwICycjOv4GrXuBY+ZfXl6uCfrOF+5AZNW6kELIIlgSCVkhgfCd3UEf+Y24wdHRUf344491dHRUx8fH9fbt27UMGeiOsE7FxBhXq1X96U9/WnPjPD4+1tnZ2Wjv9PS0Dg4OxjHRLOpcmJ01YpcGwW4sHLs47PLoit1Cfjtd5rp7rjvhkrzFN2OAD22BOoCaix5L6cOHj8do2yWYQsZrjHGkkktl6JJrO9c0czqbzdasSxf6MbUe01Lg91Q05mN47Pb2drwXnrlkHugPbh14iDZToDuTzcLUH3sqfNwM1xlrl8iAy5VvrHbomuvGtJniIWjRge/kmwSqu5Sd9ynwd8c4qVXtZjBzdijFk2X/ndMoXddL+p3/d8TN38wUIJFEjV2/PGbQOgsfIeydmlX9e2/tczXTdAgm3R1TZm8q4ETdZO8sFouBuv1ymQyMdoIWdxhxBGIdjMt7DLy46ZfdHVMMnmDDPn7ToEP9PO+FxjUHVHkG+ic6TP7ZxNt2QSUK97OmR2eVJY/QZ4OR2Wy25sM3XXLXvHnKAM30SkDnXcO5t2NqvqZkxiaAmeuQjZK2EBO1ZyC2G6fp6jlJ+bBpHTFWgzQLeBQ4p/b6WBXuSR5wve6z+2sa5d/mo5eWnd1HLoniLNjxl69WT6mCnrA0v3kWZISvm+ByVa0hv+dMpG7hZNmE9PgNYUYglIWWArsbk5EnqBB07SMNYIAu/Y8xO6Bul5aVi1NJ0/W1yQQ2mib4e3JyMhA810HhzDVun8xC4n52advXal+/34aGVeS6LYhtOeQ8Qyc+phFJAJ1gg8aec+pyVg/xiFSgVtKdIPQCTtddosQETozbbySzr9yK03xiHrJ1hFJYLpdDsNoKonTWvftGHU4R9nuUUzF0ayqF5yYh5vsfHh7G+VBYmHZ30qZTlWnD47Rb0u108siWeqcUqp6scayPqqd3utzf3w9ef/PmzRpvWW52JcF30rTrS0fLXa2GF21e66wCCx7nyKeGzsH6+mq1GsrA+etV9YlCsfBMpDo1+CSo3REW7Nxri8dvbDLzIQBTgyd6gT6MgTRMfkO40r7dMIwXJeUTVJ1tsYm2/IYAcR8R1tDg5uamPnz4UGdnZ/X69et68+bNEPIORFd9FCIcqFdVw6o4Pz8fZrPfR0yfUBQ+WOzq6mooBlsOCElbQUbDVlgctAYNrRQ83qp1YdEp+BQ2yXuJUhPJUVJBIywQzr6vawfhzt8kJOSa8pwnaLE7x8cy5Br1i1imxpU85ey7qvW9DVa6Lp2F1Ckij9Exqv39/Xrz5s3gR7LbsMYBllb+nm/T2q4mr590GU31H155eHhYcxXh8uLEAqyF09PTtWPlOzpMyU1/p3WRfLCLInDZWil05koi10Swz5lsXb0+KRSBnIxl5DiFzqZKJ7z925Q2TsHr+6dok/dWPSEpv+MV1GKzt1uw0NcxBFtoSdsckxmfNpKeFtR3d3fjCAyUBrEAXGAgIY8vkTuLxi4jXISObzAW0990t1Kh3whMFMPR0dEnLspuPpKH/VtXtkFbU1aC5zIVBPegrNK3ztwcHBwMSxChl5k/0Oi5PlpR2IparVZrcQqXKTQLuMo+p7sj6dP1K3k11yG0g2+8XgjsZqzAY/P6wNIySHA/oKXBSK7lKRqlQncAGnl2fHy8dnRH1pnrOOv3/1Ngexu6d2UnpdD5rruAGSg2MxVAup2VwTVy5j0gB3DTdTO1UDvEkcUuAefx2v/qxe3JNXPZHEy3QNWTMIMJEYhVNfYrVNVwx6AMUa5+tSh7BJyqyRhxE6QASpdRCteqJyRl6+xf//VfB8I5Pz+v/f39+vu///tBf8axv79f19fXdX19PfZcIGBYBEdHR/Xq1as1+uNCw42EAkLhoJhy7h2bOTo6qsViUa9evaqTk5O1ILPnrlvsVqhOVjBfdwJvCjVDR895Aqe0ILtD9SwU02eftECoua8IPCxCEK+F4nw+X3vXBPUk30ALC6Rcf04OQLHZzZXr1iWV1DbK4fb2dhydQh1k+TiF25Z2CszHx8c1RZLKFP5FrjEvzprLMUBvAuGz2Wzsramqurm5qaoa/ceNmiDX9ZqHrAQS2OUzWXZRDFsrBTNMfnsBZQppdqhTLtyL6wmm7RaB257S3tsQoLMSqtZdNcmULDAKiiR9jUkfBKOVh9vNSfbk4yIiJdSMmqanmcqKzjS3YvZziYhWq4+nzyIUbm5uRgA6XXneZwCKs0JbrT6en//mzZu1PuIjBjU5W+b6+rpub2/r6upqjaaMh77TF29WS4vLAoZFbVqb3+B186T5+DkQsonXsh76w3j4PeNzjCHXlK0w87Dda5usoU6wpODeZHnQL9B5J4RXq6dX4Hodd7RI639KQVjOIIxRniBzz5uthkTXHmOOJS1x0zrntqrW4llOrKAPyIr379+vvdnNPNDNS8qWlKc5r1NlW8Wwk1JIYV715LeFYY1s0/3hejoFYuROoNGBSBPCgtWCe5OmTLSYiwVmYJIytxtLwaiB6174ibTwJWIJ2MTtFp3rwkLgeG3HETqUmogyLR36yhz6KGBbHlU1jnT+5Zdf6s2bN3V6elo//vjjcAOBzhaLxXDh3NzcjOByZm19++23awkH9/f3dXV1VYvFYrxjGXr/9NNPNZ/P6+eff/5kUXhOrRSgcYcMO0FnweV01QQ83cJL2puHch47wex+Q3db0dTjHeooW8bjWINdgxa4yYs8mwic/naCL8drIAONfN3Klf/TIgBcTYE/09PKAisSKxTlWPWUzu3Nrh6ThWoqBc9LVa3Jp1Qu5gXLIZRTxkI9TuQBVjZnWnHPlCyYWgM5nvz9JeVF7iMYITWqI/WPj4/17t27NY2ZA7MyoF4EBELXOfsM3gHiqpenYHVENuMmmql6yvEHVaSVkK6aVAoEcWFe2vSzXKM9dr6CLpIpeJbrfj9yWlhVTwxP7MYMbuED4tzb26vLy8uhILAYyMTiCIrj4+P6+7//+xFr+OWXX+ry8rLevXs3FMDZ2VkdHh7WN998Uw8PD2u7jnP7Pm4iz8smoev+W0hWrR9lYT6iHh9wB3+ZL3/NQss+QntvXPvw4cPgDWexAK5yjTG2qXcv019npyXwMl8wRh99kSm+5jP6OaUs4CdkBNct5JnXzlpwnQl0mDv4ByWDgrCCNQ/4bwtzr3N4IhXCJiuRdhiv3wLngy65D9nSeRim+GxKIfD9UhnYlZ2zj1LDWhFYYbx//76urq7WhE6asxZUnfn0XD82mVXc013r6kmTLRFKlhw7AmxT/VN7HPJeLARnGZlBO7RjhNj1IS0Y7jWay4Vv1MrZTMvlso6Pj8frEdnXYIbHimBhXl9fV9XHIzUcZ9rf3x9WBs8ZZVEQBs7AsTLhA4BIK8Bz4HkwX6Z1kUo6BZ7LNtap+9QlZTjTxS5K/45gsVJwOuRqtVoT5EbwuQbNK1Z6KA3AgN096UoxD5nXuN+WSsY8ujnqaGdXoMdhsJU05ncXj7FD1fxtoGAraGrOU5bZ2qBdg+h85vb2dm3zZe6xSPp47jp6eX7px66A5kUpqTTOPgKOkaUD19fXdXFxUX/84x/XjsH181U1FjGo08f+Vj2loFV9JK59ztQBse2X8wLurplQfh7GpQ381ARSV6vVEIjsMAWV8vGJoBZmXWaR3TVmrA8fPtTPP/+8djbOcrkcSNopstTPccx2Ca1WT/s+7OuHqQhyJxJ2gBK047N4fEw2SgFh9ObNmzo/P69/+Id/qLOzs7GD+cOHD/XnP/+5fv7559G/09PTOj09HS6fx8fHuri4qH/5l38Z/Xv//v1QAGdnZ3V0dLQWpHv16lWdnp7WN998U69evaqjo6NPDjvzYp/yXRtZ2n3EtXzG1xyPMJ8zp97bYoS4XC7XXqxkHmGOvJHOCDQFlv3T3333XVVVXV1dDcGO4rbrxZYqa449APv7+3VycjIUL7zIGlosFmN83o/ktcn46BvA6eDgoM7Ozka9dvUwBlKbiUf4ZAHm6+rqas0qrnpytyEP4FnWr12Mpjs0IbHh4OBguEFdHFT3PNNOzr2PWXFGJWP+P//P/3McNHl+fj4sbtcBH9jtmoAw44esp5RB25StlYKRiv1mTq1ECBEUtcmUZo8FYf4+VaZQe2rWvJZtbiqbLJYODYDSur0MFLslPMksJOpGCdrc93gwO83wnnAzhcdCO4kq6Qf3GB1hrXQIkbHwt/27MCNvW0OZQXsjIgSIEf7t7W0dHR0NQYOShbdms9lQQsfHx3V2djaEl10V3Zwmz7mkiyGtjOQr6Ji0znps4VTV2oJOfu6QK+2ky9RKy/y4Wq2GIPPJs+aZ5Ct/bCWkZeNxGq3ms4mI4Z883BDw0VlUSQ9nB3ZzlHTPsdmyMe2S73MuXP8U72TZJEOyMCbAMxmG6RK0dZU0drs5h3nPNmVrpeANaQhBo086jkIAteaEeQB8b6MYctKnzMW0CLK95yZpUwFpVT0JUxatD3nrtHjV+pvFnKkADVAGuQchlZCRWJr5FowwUlWtMRdjsYlp9MmcehF3bVN/7jUA3eMaYu8Am3vyXCIHie/u7mqxWAzBBsK1sAPdHR0d1dnZ2UhDpV/JRwkGOqVh2vl6p2RtpaZyhdamVyYsbBKEbtdClbx83+N5saWMVWelkAcjug8W5pnYkYrEfdpkOXXKy2nrWD0ZiKU+t0X/053bzbMVQv5mxZnz7HhL8sYuZZf7bf35+A74mWNmst9kACafmIa2XhPYPFe2VgreVMYuPZt+CIOLi4u6uLgYO3ZNLC9OTzwTYsaeQnOdGd+VjmF+TfFisBCuegoGr1arkbdf9cTo5EP77Hwyd2BOAmeYrD45s0MHRj52X2XMIFGDM2ysBJw9ZvM2aWf0SL/9ubq6GmfJf/fdd/Xq1av68ccf6/379/X27dsRpP7mm2/GufMnJyfDVUCQerFY1N3d3XAHoaBQJqlc7Gq0EDa9EuVagKTFlLzZWQvmjfSTpyLiNxTgYrGo5XJZp6enn7yBzRZXLna3B83n8/nYQWuXlPd4dLGWFKIIKdw3zK+znqwgbKEmH7qPCVIYC0equDAX6Q/32+TSRZUoOmkO3R2TwYI1kOEYmm2tgSnl1PFRXndZLp+O9cGKgjYAK+bNlpblJXwAH9s6TP59ruyUkmo3id/kBQrw2STdzsgpAnWfKQJWTedad4s1f5+qe2piX0If6AKTYkEYWZq5mWzTNk18nvG1RJdeBN34OhSVFkHX7tR4TU8rhvl8PhTgbDars7OzEX/CR+32jDr528LTQejMIqIv7nuivbQeu3l3XVPoeAqZduh1iqcBCYeHh/Xhw4c6Pj5eE5S2MlDyVsKdJWprpGr9HRSpAJI2yR9GmQZCrss0T6so0bz5xM8Ti7MlQX0d6OuuZ535eyo8K9psN5X/toqh+38XueF+OOPJrvqMB3CWmje+Wb5Nyd3PrhSqntAsloIbI4+e9MPc+TtFDOpNlAuDTC2uzlLwb6kEUjD4mamFnL9TT1cQ6re3t7W397Q7F98p6YfU0WV2EMwj06cba9LTiKyq1pBCuor42z5i3ryWCwjh29HE85Y0smACDX7//fdDUKEsfv7552ElQLOqj3sjeJPbarUaJrQDfMfHx2N88GEqxKm5yoXbobZcmFMLygHORPF+zv8TwPWiJpCP5Z0bAH3suPfJELQlKItCNbL3nOcc57jpn/ff2AIzzZbL5Zqgol67LeyaTL6lXsZoK8PBddeZgMCyIoGC+1P1tC4c92N8jo/6/QdTfPMSANmBNPjXSRCr1WpsVr2+vh7jOjo6GrG3u7u7Ojg4GIkVPpI7wZmVnl1mm8rO72jG1GUrN51hgxWMPSU8O8FuwZaKwde8yBIN7KIE/L1t4X6bZDCqzVqnkqYpbDPXlkVaGbioUsh1iCIRMm3yP797MVhBoLiSYTchi4xPoMBxU1io+KiL169f1y+//FK3t7f1yy+/jBjCt99+O47qpn3HrZhHB00tFOiTDxmjbELzU0ozhbrr6WI7Hc3yO+eShQyfUC+0yuA9wh4lAT3YDW4Xg+mRdMg1kZahecZ8lgol6enfzR/ul+/jHsuK9Ik7dTj7mErBm/g6SyFlzGo1fYS459TjyzXyHOiYqjPr8Xx5ns379/f3a3u24AHmxjFKeMp8/kWUAgOwz9kdQbv5TWLd4L14Ouug+yRanSJsVX3CQJuE/zba3YWFiCCHKeyvNfqomt6lmL78ZFjaY+KtEK0QjGq9m9e0rlp/R63rtlIwquD5jp4WUl7sFtpVT5Ylm4xOT0/r8vKyVqtVXV5ejhjC6enp2jkwVTX4KWnRpfbSJ5QCFpnnzW6TDrFt4i/XYaHV8XQ+m1YehTiT93jYfWJ6p9BEOHAyrP3vKBJoleOdogHtJCCzy7NTCF195q1Uhh4XY2YNMC7TOwVz53ZlLdpKSdrn+klwlTTaBjxO3TMlmzYVJ64wbiyY1erJgoM+HACJgrCSdWqsZchnVwo2syyI8BXj9rApZxOW4oXDZIIWyOX1fVW1lvGTzGXz0MybbW5jOTz3Nxo5YwOelBSsbt/uGM724XA7543bh0h/WTwOAE8JpUSCzhTzAtrb+/iWtf39/dEHFHu6ICwMbRXZ/J/NZgPBkHTABqNXr17Vd999N4KY8Ac7tVEIBBQ58+j4+HgtCO7FbOVKHMZuBFsVGUhOfrRgmAIDVnyz2WztlNekv+nkTXcEFLnO+69ToJun4SuEAhYCAXr6knX4CA3zowFNx6/Q07SwkDeo65RE0s/uJD6eSwtrZIqtzrRCnlMKnRL2/gzm2sF98/gmC6Ab3zbXp4Csz0NLPuQ+wBWFdVb1dKjkmzdvhisRTwMxOFyLX2yfQsc8FmxTyDj/7tCVmcOmrGMO/s66u/+rPo0xbNO/qZJoKYVP9i2RNMIN4eugMguNdvzd1WelOEXXREO+j75aeHhhGHVZsBl92Hrw3GM9zucfD7dDeJHxkW4hnklUaUVqgcTYLEwYF9lPiVg9h938d4ItkX43Hx1tq9Y3siV9+I24AJa360awQxunitrvTn3pyrTCSgvRCB4aVtWaO9NCPIW/eTDr69ZTzgdoOPme9eFD7ro+JC9064X/rTw6/rEi7xRCzvfUby8ppmm67FysNBx/c8zB68dyyGtom7K1UiAYZvTIeTbv3r0bu3vtOsiSi8YLyiYrhYlyRgpEdCDFi496p7R9Cp2XFASZA1+OHbAwHTPguo9+YD+H0QpjzDdgJaLzQoFROtPfR/9Sn2nvujKn3QsRa8iboGjbdDGDMzbiB/v7+2MH8unp6agHxMs+BFDc4+PT8cag4Kr1l+eAoDwfbG5LZE891JEIlDLlY/bznWLJhdcpWf63FWAfN1Yb8wB/W9kxXqNkeIcd91W1xltGwx3a9l4T+sucWdFYEVl5dHyVCiGDxymQeeb29nY8h4vE/fa9aSmk8jE/+T3mVesbclO+5JxuUha7lM6K8hz4PKxOMXi+3717N0D5bDar09PTIRu9+RDQ99mVQmYUVdXImLi+vh5MBeph0W1aPFNKgoWS/nN/bDG4rlz8VgK/ZmKNuKyBjexhLHKI7S/lN5iQyc/UXQSbmdWF8VgIgnoI8tut4w1zacEYsTug2OWeW/k50SAVuelhYXF3d1f/7//7/66hs4ODg5GnPpvNxkmtj49P73UmW6lzgRj94cbL16V2AsILy0IW2iYKTR6gfQQ3vJ7ZSnndc2fFyxz52AXHrhgHAUS/lZDf2dDEi4bMB6kUnKGWwMxrsUv/NW0TuFhZpEC1IjKP2FqkP+z18Y7n3LzWWSWdvOn4hWI35CbXUVe8Njthu61V4fmx5WtlnjRizTtb7ezsbE0xWIZ2vLyp7LSj2YufyWMHM4QFIW+rXS2grAk7K6Ib4HMmZPYjmSj7YSUyRcRkcgoTxsdKwYuR63yYQAuwtGjSdHYf3G8zFULDfaZ9xmdBxn1pKSRSQ5kgSFm8ttqMCqs+goq//OUva4uQl+JYQTlGgGBL90zOO33NA/Hyk/OelgLzwBiTZ5LXoA0ln0kka0TrGAeKxQqNfmEdLZdPL3MCSFgpOGWRFFaeS9Q5hYbzf6+5Kf6H/5JW6RI1z6UFYfRftf4azO7+rMdz6fvy3g5YuG73oeO3LNsI2U0Kw+s1ZVtH/7SyrEQ4WA/gYIuhWz+byk6Wwmr1MfD37t27uri4qP/yX/7L2k5TUMxs9uQ7zonrgh1+s9jx8fFAfAzOwSEWlo869vUOJdK2Gd+CF5TNNS8iu3WYDD5G1EbtBwcH9ebNm7q/vx8vp2Hr+tu3b+vq6mq0c3d3N/pJ/rpjM+7rycnJmqmP0GTCLy4u2gAhxaiNMeUCt686aUg7GQ/w26WgDW6fqlp7oQj1okicnJDoZjabDdRrIZH1+ABA8xu/WxnatWb3mWMSXpRJy6yfenPhJl2tRAycoIuPgPY+Fa6Z3hxGBy+4L7hzjo+P68cff6xffvmlLi4u1uIVKF0rJmh1cnIy+gV/emc065OdtgcHB/Xu3bs1K5PvzsUKHXx8g+UAzyJHLi8vx+5egqa5idEK/eHhYfTx6upq9J96+Z9UaOp0H+groJd+O65qwWyZY7kxJYxXq6csTlv1AKzj4+OxrrGYzb+M++TkZPTpz3/+89gcytEv1F9VQ55uU160TwGiZtSeAXO/v7cptg46rZnX/Fyi/Oy77+W7Q0tpliZScR1c81htbvs3u0Q6H38yVYeCrIAyI6cTXJ2Q5NuItetv0iTpmUqkm8v83zn2FtZW6ukitCXU9SPpPzUv7scUwtyEpLq2u3ug/1TfLHCnUKL7aWUwhZJdv+cm5zjrtcuMefRb0jwfHf1pL2MFHnv32cRvngdolXTKMSf/p/Xi0rmRUm48J2eyJH9OyY+ufrv2eJ6kHealqtZiZ6aR5xVAwWZGjuwAdH/27KO9vY9Htl5eXtbl5eU4Iz+ZFWJnkGSX0ikFGNRKwouwE+qdEM92quqTOrpJ7PqVjF31dEaL0S9+Y9IRzeD2r/o7hfmU0He2iIP8XRYDTGZBAUKlP/lct5Dn8/k4rsKmf7dgTSOUAsKHv114zigeOqWCmBJUU/Occ8j/rss8vEnZeJ6yHzl2F8CBhZMtGO9ktsDwWfve28I6yKPa/ZvpbLpyxIYVydHR0eAD18MznTJnI16WKYXgT97fzVNad+ZFA0bqsEVPv83bVnpTiiUVVMc7Lnlf/tZ97Ar0vaRjMx+Pjx9TtzmynmewUnwOEpYV63o2ezp5dduy05vXeJvWu3fv6ubmZg0pJmKlbLNosx0QcJr1/E+WRtX6u0/dJvVY6GxSDt1Edqg73RuJ4jBdV6unDSd7e3t1dXVVb9++HRkhubmt+1ixpbKAKdL8zAXokospacLfafaikF2nA3+et0T6PP/4+Di27eeRwBSjVCsCCwLPead4rOC7eZ6af7uvkic8D0lDf5veqRBSyXtOU1gyBxZmuHvs3uvQt/uO4Edw4F5hnN4sSLu4Bs3n6RIB5NAmR7ok3TswkUrVf1sZWw6wxvIoCtp0X1nv8FxVDeXmzWBTSqGTV14H3W9TFoL71a0P5oO1BY1xd5Ft5jGlrEVR8+zV1dVwVb9+/XooHrsLnys7bV7jnBzSU/Mwryli7VJMPGfEJAPYUuDvDu1PoX4LxpzUzjLw876WPmMsBRjUKaac6ZMoplsofE/RMNGlFaXp5ZLzZGadGmtHu5zbRHMWJBZyLICkuQVxJ3w7xE7ZxGNTSqD7fUohp2LOPqWl0Vkz2Z6vdWPz7lVn4HQxHyd/0IYFHAqYTU3mm8y4qnpSCt1a8njJrJrP52sZL267U1g59lSk/jZfpeWUazYtW69vp1FPuby3AZGb5EA3B3nflGIwMGKM9Nk095iShlaiWAZYEpmB9lzZWilcXFyMADPmbydMX6IIXOi40938UhbQMS6PTshZsEz5Qz1xUz5d3+cJTIXAQiVQxyThIlkul3V9fV3/8i//Uqenp5+knJoRedYZPbSLr5F01jy7BevDAuQ5JUBgzT7oFHB+JnfdQj+YzoFvBJLHYlRs8xmGZ56dlZULq1scU2Xb+9Kd0S0+04f+W9BbKFJnKhDAVWeN5f+pWAAYWFTL5dNeEOpmTpfL5QgEoxS8ZwW+89wul8vxdjX60H2bPrPZbO296uke2kTXrJf+eF2aPwj64hrhHs+Dr5vfbClkdtbU2ufvbo42yYpcM1bE6dpdLBZDkHOfj9X3Gx8/fPhQl5eXn6Tnuo0PHz6MTW1v374dINVB5+fK1krh8vJybFDzRLpDVbUmSF5SrNFRAkY0vl61/nJwE8iCY6ovOdm+PoUAuD+RUJr2mNn0lU0mBH9SoGS7U2gpjxrhXi+8DmW7rhzn1ILwM4lqss+pFPjNrg5njORzVU9m/nw+H8qqy9lOZdn1Oedzai6nBGDekwi3s2CS9zv6p1Ck7rRGLFBTKXh/CO6gpA30mXI1eU1lnzyeTjklTUkfBhg5+WCKBlbwSfecp+R/so86xWpLzbGPTsl3rkLPy3NyI5/trnf86o8VhA9B9Fo7Ojqqf/zHf6y3b9/Wv/7rv66BjlwHrJm7u7u6vLysxWJRZ2dna1bSc2VrpfD27duxSc0Et5uHjv6awiDtS8RU5Xs2e9rx62spJDtkaWHmNi0wLWhSgDPGXLgET536hwDEnLu5uRnphC70P+Mn6SIie6k7x8hxFV9L5bJp8TH2TuCnpZTKBeb2ZjmEF3/7Xc48k5kW0Ayl4HOhfF/2KQXE1Bg33dNZvqkYUjnAD90zvsc05jrz3CHmBBpYXLaYQYVV68eYUw9rIwU0/+caoW1+o292V3X0JIjpY7xJ80xLyWstFZXv4RnuAwyx4dPWtueG/93/nBdoa5p1POD+5BxO8ZHlRQdeUhnA17hXfcIpL/05PT2t/+V/+V/q//q//q+6vb2tq6urofBXq9VayjJWAfG78/Pzker+RZQCC9V5vSkgfk1Jrc93MqURKOjJxQoig3rPtetrU9ZGLtbZbDYi/jCkkRjvnwANGO0tl085/WYehB6LgU9uzU8XkfvaMSj9h4YoMjMr7ofu7BwrACPJTijnIiCdOV0KRsC2tlarVd3c3IwxAwR8X6Z37gJKujnPxTzFF1WfuoymUKOLg77MeSoa5oZvC7d01SFIQOrOQLu9vR3HZtjNmFZtdzwN6y0BRiow5sgClzr53zTjPrfT0dP0hkbIH/ZxsBfKig5Lc2/v48GLnMtG/XnMfc7nFD94bjpASdupNDKO07mRkBncj6z48OFDnZyc1Lffflv/8T/+xzo/P68//vGPa9lE6aUhIP/4+FgXFxe1Wq3q1atXtVgsNspAl502rxmZPle27UAWE9N+20QYEDdRR9WnyG2qT6mAuoXdoUWI74WC6WzBa43vc3tYwOn+cHvJOOk+oeRirfqUOf2ddLAgyfatFPy8TVHzgy00/jdtLcgQRLa2vGCZe+9yxnqsejq3xsLuufmb4rdN7o1NQmETGOnambpmANIppc7VYOVtxeI+GRk6cGmQ5TWdc5l89VxJt0ha0zn2nLfnhLNBkrNw0m3kNWoLPBUc66mLvXVzNqUMur52nylrO9eJBX3VRxD0hz/8od68ebMGgl23ATN0ms/nYwMeY92m7KQUzChGBjblnKr2kpK+duq2e4R2WIT2rfG74wrP9WVKoCTxKfv7+2NHJpOBpUC/HDvA7cZYyNfHcnBfeYZdwPapU7zAcvEadXSKYYoxOsSTTExBMNl1ZnM/+4ayxAWG+4PAPHseUJSOG9lSQND4oDb/hrLdZZ5z7IzbStils8y8JrpgqQs79zvXBbTmHo6l5wVW0CItOBSq68nzlCww0zqs+vT9yqZFjjW/sXThS9AufIKyz3P/zUOuc6owptvb21qtVuOIFFveyJ/5fD5SOtn4xbp1/j71AFCydIqh45/unm4dWWmuVqvxrm6yB/f398ca2dvbG2fLIS+urq7WknGsALnmEyAeHh7q559/HjvCtyk7vWQnB22hABI08thWM3X1m6CpbdNd0Ql097NTDO7bFDLJ+7jXgjCRSbqtLPiNyO0OSKTIMywC32NXQpZc/EZ+ab4aYSbazjG67qQbijv9t/6d39h8g8/56OhoZK7M5/MhwDhWPF1mKAsUhsfRLdaXlA7dMZb87TkkzT0GK6ZdJ1g6nsYVdHNzM1wDaa1aoSKQHdPJebXy8rrNrDd4J+lqQd5tXkuFaqXFXHdrN91MVrj0qTssLj0YjCUtBQv/HNfUXHp9Tv3mucvf/VvyFsk7d3d3a64u3rXBnPvsOfrCHDOmBJnI4Jubm7q6utratfqrlELV0y5HL9Bf49f19Sm3gPvQKYSpezdN7NT1/NuKsGpdMNqkNeNxjQWXFk03FlwstOG2unHCJKvVkzmcC2A2e3rVn/uVSA2GYl6zft+D28yIj3HZtUV9bKzhrWGcoVP1dBCajxT34Wj2F3fB76k56xTZ1Fw/x1c5vqTbFJjINdP1s7t/tfqI9lEK7CMgqAvydewAReoTiymeM6eyWimYnrYUOtfYbDYb+5WMgDP5JF2MHa2z3k6J0oYtJtpIK9Uxk0TUCSw7+uf/m4DlVOn4yID35uZmvILA6/fg4KBOT0+HUkDRp3vQLliUgseKUiC+sE3ZWinwEgf78a25qz4SmhxbCxsTcJuO2fe3XC7HZjnMK/KvycSBOF4gXd9MwHS7OB3Mgi8XAijn7u5u7BaFNuy2JNgDSmHx7u/vj7zjvb2PB8mdnZ2NoBdvIUMoVq0HVT2mdLOZCboxpmIxkuQZL6QOnTH/CHQH9+gjDHx1dTXoBV9899139ebNm/E+Bc9z1UcXHGY0u22JZa1Wq0HHb7/9dvABfaFOv3gdgWp0zHMgahQOLga7VJw+m24PFmgeuGc6eR4QlDyDcPf4OW3Y78z+85//XDc3N2vPOluFOmwpLBaLcUihj81gPiw89vf36/T0dNzjzZfee5BI3Lzh03iT7/if/nLN/JPrz64st2mQ8/j4cYf8L7/8UlVVP/7445AVKKm3b9+O7CzLFhQliSGpGKmfflrWdXRwwBoXqTdq0h6WAEFiA8rFYjH6gJvw5uZm7Ew+Pz+v2WxW7969G+5HgsfMAXNGYY2fn5/Xzc3NJ7SYKlsrBQdyTBCb1zZZLLB8f/7vksjAg3N9zlFmoiCO2/fvLJ4ppeR6UpDSb1/LcXNfulESKWS/7Rf3e65hymxjqqQFkcosrZKcLy/gVCCu24LYCtXpuNznLBcENylyPmPH/aZdC3LPOwjZApe/HWdIdJa0zIVtV0nSNOnY9RcaJp3z2eTNTtC6oGStwLyB0Eqh47kpJGzr7ejoaChfb+qiDc8l/OI4jo9qSGVgq8D9xt/vPprenaXgeqkP+nRjzeP+c7470Op5oL2OJ6but5Lxmk+r1jxgayflBMrTQKWzPKbcf45hdJZeV3ZyH20STJ0J/ZKSAonSMbknt1tsyVT5fC7mboxTAjkFJtfS54/p7yNwHdBzMBFT0lk2Veu+zxQ4FooIDdPQ9OviNJzDn8zT1e+PlZbvw1qrqrX4wenpaX3//fd1fn4+0Hy6h7z/AmF3fn4+BCHWIEjaQjiFVM5TIur8dHSaEuxTfJLKtlOuiaw7AQ7a5ADF29vbkRLO+GjDL283z4FMqRMr6fj4eG2ns/3Sy+Wyjo+P1+ISfp65Xa2ejnRGMNtazPHDt3b3EIfoaJQ0TFrbYkApUIczjlIQPgesskzJnKnfc914TWWMxfEfYgb0z68NwPr4y1/+UlUfLaLLy8uxGZa2mEPAFvEKjiZiLW5TXhRTeGnptOy2z/BcakBryRR8yQS5yC1Y0iqY6osFYyqE7C/MYIXg4C2LBF+xj9a2a4Z6jULcrgVEh0SMUMy4rsN1W1CmhciC81G8GYS2EOFNYLj7cA+xsP1OB+o0GiJOw/24kNLF0/GJ58w8YrqlAEuQ8FxJYZGWlttmPj1/nbJHcaAkHQdCuaHgUOrOdpvP5yNwyXh8+J2thFSsoH7aSkXG/U4ASLeO3VWdsEfQwV+5pjo3r4vdSihQ6GJrFb7MOejmj+J56hS2QYbrcHvmpQyKm9Y5xylXrMz39/frn/7pn+o//sf/WP/T//Q/1fX1dV1cXNQvv/xSv/zyS719+3bU6XUPvRjTNmWn9ynsWjaZg3mPCZ7FCy8Jy+CZeH9PLewpodiNs7MG8tP9Rh8d96j6VClgKXgTEsxAXxNVTpnqoC+jJAu5KcRjuqSpmbSn/vv7+yFU7K4xUiTDyC+Q8QIwsjPStLlsRItSID1vtXpyU00phareuuLbfJIg4TmAkDRNnkh+4NuWIGN3HywwLGRpC4XgbC4AAXQDZFStJ0fQD/6HPvxGXMNjRym4D11iiXmny/hxQoJ3pzu2YJ7uYn8eD2soLQXT0aDK9SffWw5t+uS857yl4E2l4HtZ/yj85BP+Zm7+/u//vk5OTkbSwX/5L/+l/u//+/+u//yf//Na9lLnJrYcea78akvhJcrCz05p6py8VAa4SbzALGCsJTs/vwsL7bm+2k+aCLVjXk/6bDYbpjmmnc1vLyLXZ3TvvttHzjd+fto0w02llNJ2lzUCbeibhXpuJKt6Ei4IAAs7EF1VjXfKpkBwbMDzzW/EMjjLpapGUNXvG7Cl4fnqrApo4/TfVAheXEn3jn9RNBkodbu5Ex8BaaHrPrGbdzabrcV1Xr16VUdHR+MtXFhVVVVnZ2ejfyhPxuw5M7+wHynjFHaFpNLwAW7U7YMRPTc8gwsMV5ZpmfEi088KY7VarSlPFKWVqeduE+Bk3hNM5rozfyRt7B7zvNnKY305FmKrGsV5f38/rIF//ud/rv/1f/1fh+vvzZs3tVwux2sMrq+vx74W6OcxW1FuU3aOKUwhZL4TXeXCysXm+xJx5T0WkBlEsTJIl9KUZnfprndMZOWwiRapvIxmYWY+nZlHvelWcH89PtMBpOk8fxjG9LfSSfdSNxeeIwt0B4s7X7nrRGgZ0VgwmxZW7hYgdh9l9k/6kBMB5lxa0NjSpA8pVHLOTaes03VnPVZOafm5f3bNdAga9wLW2N7e3rA6yWixcmS+kmZeM7lmn6Nnx59+xryQMS/oPTU/U7Q17a2saC9drFP98jifkxWb7ut4v7OcLLOSFskf8/l8xAT+j//j/6ijo6ORjVRV9csvv9RPP/1UFxcXQwmbXyibvCZd+WwxhU5wPDcZm+rpCkxrn6URCOgVpk+G7ibbwteZEn4uJ8qWghesBQDIwf5wvwyDoDLvpUDgwUSeSAvtqvVX8FmwgjycsUL6mi2R9N2mcsnFnYLo8PBw7C9IZZ/1GOUiAIxGya/nPvMObiP+Pjw8rOPj4/Gu6uVyOVBoIjWK+7OJ90yHbuFPuTKMmi14XSfz6TF3Z3ZZKFsBktllXudZ6mNnrFMrv/322+Gzdsqt96cgQJkDByo9dvc3ETAWoPmTGIfXRq5P08TuKK/FBCX+H8u06ikDjvdGbIppeG2nLEgQlgrL/JNgykrBiQ+4kKpqzTXouFxVDXqSNMB839zc1P/2v/1va/22QoVeBwcHI02+qtYSLiw/nitfNKaQz3edSlSyyVrgHmtZKwAvCi8wJi39xzB89mPT+LvAmO+BwauefPvO92ZROoZgYZHtbaIXbTCWPCfImSEpuFLZpftoCi13LjOKA3tVNd725A01Nv0JfqbS87xZ+Trm4EWMAKBtYiu5EHLOOyG0ieZd6awq6jKt6G+6saw0LFQJHuMmOjk5GfVY6D08PAwwkaAn4zNYaowdOhrNGjykADZN7W7JdQufe80k37mk1e//EZrJO/Sb7Dbo4ISGXKfm25zDnGsrA388n1PWAnS2+8/WsN1bAKt0ifPMYrGoqvX3y+S6dbzCbl3mgHnetuxsKUyh/6n/O2GbSItrJnqWjvj+dNfMQJ22z2v+vxtPTsgULRhLTnxVrQntFIRG050STaZOS8HZSxmgrOrPx0/B1VkLOZ/ZtxTszCNKqUO37DUAFSXithA1bRIs0E9bjp5Tfs/0yqp1YdSNq0OH7lt3bwofzyefRPy2OC3QbS04kMxYoK9jUv49gYuFqfudVp2VVwpJuwo7AZ/r2DzmcVtRdf3oeMJzxP3eNGkhjIDtPlOlkwWd/Ji6h+uZ6EGfMgU72zOvUhaLxaQbk+QN1lo+iwzsrNJN5UX7FHLh+rddNNKmdlJxJOG8QNId4nvdv6nJdRv8nUzULeLud/ukbSmQV3x9fT12FrLw6bN96h298+/VajUEQroEOjqmUPL46Tu/5XXPOf20jzrNbBd+947Vk5OTkVlkNJjz4n5ielv5GZXbmtiE7LoYVF4zr5kfnkOdifi7hWxF5CCgjzKANnd3d2sH2NF/j+X9+/fj0MX7+/v66aefRuqv40pJU4+dtu/u7kaMwimrtIPwAZWzO9z08vzB5wSB7Ss3+LHF501uaT27P8vlx/dMn5ycDDqdnp6Ofjq43imFjl8NtDYBynyG6yhW04qCd8CnltpTkK5Q9i/N5/M1lyt0dH/Tsrf8AwhtsoZdfpX7aOralGLoFIevTaEOyks0uK9n6drsxtYJ1m3oYcEEs+Dj7VwMXWZH951oCaXgoGsqj0QynWAzQkwBYkGS19MFh1BLYWbEQ1/strDS6BZrZj/Z0jKyzv7T5pQit2DKb9qeei4VaPLUFK8wJ+6r40nQlHHhEjMdV6uPO14R4ACEu7u7NfdqZp6lgrS1YcDTAQaKXWBpIaYg7tytuY7Mzx3A8P3+HX41OrenYNt1uk2ZAhkpZ9yHfD5dpVVPyrnLjkswkgAtAWC6yKdiYZvKF928tm0ntnkuNXXHQNbW6T7ima4ef2/bvyR0J7TpB2jq9vZ27DKEAdKVQR2dcM/6WdQISYSD3UcWDIk0q2oIbi/ctCRysVU9CQW7gCik2HGchf3UBJMZH+gWVwhC0DRlrKQx3t3drc27g2zedZtmuoVtzrnp0y1c+mNfuoWk78m/O362ZWLlyP+eF96+lUJ4NpvV6enp2KeAYCfdeT6frylQF6NzXtqyXC7r/Pz8E3cW9DVqh55VNeJWuCqwCszHCUr8vPsDv07Rn/HzO215nJ1yfUl5zlLoFBfjow8uXpc5bicCOIEDmpL2OyV3vBaTXqmQnysvSkntCoPYFqlPEdoIxdcTZWaqpY9qSNTh540APaYp9NBNPAVkS8A0hTSTcXV1NRaqBR6ffFlKKhhcUh6fg1EeH+2n/5n6Eq353QS2WPI5nnVQ9+7ubi34S32Y8fxt9xHZLVU1hBECqapGrIGzcRwwRxA7q4LdrMy/D9NLlOUymz0drUw7FihJu/SL05dE1t0CdCaMFQltgNQ9h9DDm/ec156Km2NSLi8vx/Mcg0Db8L6PVLA1lLxuV60V8Gz29E4GlHi3ns3LaaV5w5bpRf/4G0HHHFEXirDqoyw4OTmp1erjuxbY6W30Dd2TN5x5NQUyTWeKrdtUxlb0HG7JOzFQCHbTOsZmusPTzsqzDOT55ClKKt3PrhQ6BJSlE/ybUP+2z3SIK/32qYxSqOdkb2NObSIkdeaOWreBgGBjCdfs5kladAyYbabghzY5TtPMlocXqE+epY3cyGXrBNqvVk+nQzIeFqNTVjsfJwvc2RjQsqpGPVZSVg4PDw+jvURfVpKZxpnFgh0EigA2mjPdLGSY31yoCP8OgFiB2JefAcIU0Ny7XC6HMKRtz4f3o2B5uU3zf1qjphH35dqygKUOXnZjwdoBLytMz5Pbpk0rD+iJv516oAP3M2Z4KAEQfbe7hufTZWg6dMVrMfnYsofrKQMM9jwXzL95aEo5GbBkf7eRb1Plxe4jC4m/dumEYS4q3ztVOuWTigiUZcvIjI0wOj4+HgFln3rKxqtu8Thd0cE7Z5ukKyiZEGYyCmYcHZNwPReFFYEDZpjq79+/H6jLufQoBZ+CenFxUXd3d3VxcbFm0meGlHfqEvDc29sbh8Pd39+P/PfT09OheGgPVJ0Le6pM8cim0qFfX08Bm9f89jHv/LV14nTlDx8+1NXVVd3d3Y0jtD98+DD4iLm2q4n4g3dBpyvFghbFmYLS7wqGTrTz4cOHMec+MTcFWNKM392urQQro6paO4I6XZ2dldHFnX5tST5J8JlWRq7vjiamxe+tfNaYwiZFMfXbJmS8S9lkJfieqbJJIeRCdz32wXvy051jK8EmsrW9F68tgbQOEr1ROl9q5zoxfVhkdpt4zInwvRHPAiQtibQ8MkWQvlF3N59VtZaySh/Z8OdxPD4+Hcxmhd3VO9XeJiWR/GEQYMszkW8q4xSCpnsqB2ex2PKwdeR9KFN84X6nlbharafomhbJE74Hnn58fFzjhW7MHa2TTlx3+4wVBcpzaeHRL9PGtN21bLIO3L/uk/P4EtCxzbVd69il/CqlMIWoOwE79XxnGu1KyCnNbRfNJoU01bfnfoNBLQCN1r2wWYSYr2ZeC3Cb11786fvs+uNc/dzk5f5ZiBiNuz+dEmQMPAPKJVBMPfbvz2ZPMRMsC/tO3Qbjt/+e1NX9/Y8vKKqqkcHl8Th47z6bR6bK1L3JA501kOg70WtnPTB2u8VQnOkKwg+NX93P7e3tjbiO+aMThqmosCoo1EF8J5FuggQfQof1lkrRzyRt7ULlupUR7dhKMbCyNVz15GIEUEGPdAPuUjqhn9fTYqf/qeyh1abS8du29z5333OK2uVXB5pfopU2obiXlERcnqApJOq+bDsGFhJpj36jWjLHhw9Pr1D0osrxWwh60XeM16G/KSsGoZAoL1EpY6E+P2Ml537iMuC8/5ubm7U9FyhJv3oTt1P61KvqE3TnI7Q5ZRXlAHL0+fC4OrqxeAyUzlp4DoxMKQQsBe7pELALgur6+nqca+N9BNSBkEY5+viCTrlD01RMdtVRULK8uQthy4m9FObRyhr+sCLzuTsW3FOWQDcv9NVWadIQ/uAARJQafnsUFPf6yPpfUzrlkDzrT9LH1vdU+bXo/rmyS/2fJdCcv3nyvTjz707IvUQx2DqwAE3Nvu34Nl1zgNG+3PTt20rIupI+RpbPKQG+ba148VtAJR0yjuH/p8z4ro/uC4vC11KZzGbrR5NMCWQvNvuEoTPprVzrdtw+V6Z4b2rsHu9z6N+/T9WJAvPb1Jw621ktOb/5ScWUm/dcr60wWx/0wW3ysR8fWptn/P+267pTCp3STYsDN6EDz/Q/U2Zf6j7ynHV9Tkuqc/352/Tv1tm2smdKsP/a57N8tkBzItVdEPivLUwIwdwuyMN9HXL0GHKxbxIAWA38D1oiZgAq7NI9WUTOy/exBe4ji9GpfxkzSJRkmjD2RHw856MN6AeLCeVn4Y6FUFUj08i7Vg8PD8eRzvv7+2u7uS3IEZB2XXkT1uPjY/300091dnZWZ2dnw02xWq1v2kKAYLk5ZdVz313LhT51L/SaCnJ2bSUwwe3Ce7h97HOnjDpBateR+2NUDx/hCuKZqqdUSG+Ic7YP40yrAyWcysixBRe7IanTdfuZzroxT7NGoB/9OTg4GHScz59SV+1O+xzuo/Q8+GMQ42+/hMgKeRuA+tcuX2Tz2i5WwCaEum3pXEZpMUy1vavi8gJyYLPqyb3kAJmFcAqfRNZmrG5hdhZaLjZKR/8MZiPkjbI6iyADejz/6tWrtQWLUMdlhJJB8OP/zrhJCmS3dX19vXY0dAoNl8463AQCurKJT6YAQlpn/rsTJAmcuNeo15lmKFs+pqFdWAYBXf2mS1q2CTZ8PVOUoWfGcDoFO0WzBCsd6EJ5eS9E7mTv2uT5KaX9ktJZaJsshcwSdL+or2o9ndS/599Ztv3tJeP/VQfiTSHoTUTIOjo0tGuZWnjd57kxPdeOA5xOH616yq/3uSegli5w53oz2yRRltF91y++k2n9DL5q0PXe3l7d3NysIU8rIZ5JpVb10Wr55ptvxrHfPqfFbwIjeElKJYsc1JkLJwXZ9fX1sEZ4ibmVmksKhl1Kp1AonUJId10K1c7FYL6knkTfVgooBu//IFhvOlgppJXntlKYOaZD32zJOdsNnrRlZgvXSoPxQ7su+GwETV87GnuHNBZ4BnI7F00CspfyQ6cEkob5nfEE04L5mJKHu16b+n0TgHyu/OoD8XZ9/kuYTpusg1zgm9pPU3fTPVW1dqwEi+no6Ggcepemq5nW/lACYj4oy4eCUXe3Sc4IO81lt8f/1D+bPe0WZrFZaeR4TVsWKy6c+Xw+dtuyYP2KUXYtc88USrXg4nfHDjqF0LmjnkOIVsrJG5uAQ346JZKCsQtCVq0raI85M5KwzHiXhBWFBa4TG1JII1QNPqBBBqKdpoo1l1lNKH6Uu+MhBj0O+htEYQFgWTpJwbSGRsw5NOTd03aroqzskuIdE97ZvWvZxkJIBZUuJfpjWnwpWfg5ym/+PoVNlsRLlY3LttZB1z9/83dq2MzC2dvbW8twAJ05fTQFX1UNpYACyJMsER5eWP4k+khh2/Ud+hhNG/nQf1sNrpd7HDNh0ab7DuuArBAHmRNppyXkT7czNX/fRpl7/KbZS0sq56zbv3VuhkSzri/dTLRn4UhJKy5TdXnGIIT7vDOctmxdJCJOEOLvpAVjzCB4jjkFv+/reJi1BRhznawL7s+0111L8scmkJlrMK1CxvWcQtjVQtjl/i9iKexSdjFXfm3pFl4uVn9vUzrzC4QEI7PNnpedc9/j4+PYhep31bqeqifzHOGJb58AHvcboZuuacr69+5eCwQQDsVnNZGyaGvCKZM3Nzd1cXFRq9VqpAfS19lsVvf39/Wv//qvI+3yu+++q729vXF4mxHycrlcE1hGjsQnLPhpB/TLefMpGDoemSq7gocUUpsshQ5VplC3Cyh5BYHNMQnMRVWtWQspIFHMDtQawSLo86wo8w0uG4CPLVGnwXZ0hg5WblZQjNPuxM6/bnBCPQAN3JTe6WzXK2nTX6JsclXnb4yF710B6+cou8jiL6YUTIz8u2OmDu1tSzQEHdlHDtDBvCwAI6hEIolGE9F0iNVZD7QDqmIBVD0tImcn4FJhoRn1eaOXTfwOodIvZw8hQAjQIhSqnl5EA1rEVeWxVj0dxmbXAx+yjyhGsfSLBQt9PM7j4+MxpnzRjp81kuR+3j+c82Z3SaJvz3OHzC1M+d1WjNvwmH2f+SKVOR/cJrRtBM5YARx2LfmwNd4dkIKcgDzC2MIXpW5a2ip0hpx94/QVJZ2ImCM3UthxD2sS3odHvQPaAIW+JC+ajnZnff/992OdU4fniD0eNzc3Q1Cnhel5c3/sCvJ4fN3XzE92o6VSYyzPlU4mbvtM9/+28vQ3OTo7F6cXkUtq1a50AzMKQzB5sjrElqad+5yIqQuCWcD46OhMQbMrhoWJ/5dcdd9P8YFwHmdHY+4jFsCC7gK7y+VypHYSCwBdQQ8LCsbOuPIAt1SajlkQbwBxOiMLpWDXmxUVSoE5RYggFG1J8c3cQrtc9O6vF2v+npZlp0Q8X51wYZwIYr4d6IdO8CnCDfoj+O/v7+vi4mLcx8mwrpcgPNYrdCCeA71QTEkPK4sMlMIL3rlvQNMdlZKKoWpdEeQz0M7Kk/6kJezd3t98881aPQk+2GR6e3s76qEvnlfPY4f4UyFk/MDZVB6/SyoreDbbNx/l9W3K1Ji2reeLKoXfumyjCadMtxQiWfybhVQqAAuNVCBVTwK7WwxmEC/cbQuLCIFrd5eVoN0OZ2dna+cIeUF2TOrfqdcBURaH0ycRVB8+fKjFYlFHR0d1dnY2YhMU3BQfPnwY7w+4u7trUZVRtXPoqScXVafYXW8i3ZxbnskAb5ZsN3nAqNiWAoLX1zOuwJj9IiH2ZDiFFXceh8k5puAD5ri+v78/ULzP7ccyYNypzLA+jcBtUSeowno1iOF35pLfHNRmTqENfVguPwaReXdHuuHslsp1mFbNtsW8kX8n3yRf/Fspv2ulYCS36VpXfM+myUoNumlRe0HYrDUDZpv5bJfD3CGCXTQ7pbNSqtaPrUgBWbUe9HY/EvGlO8SC1AWU6/hAuke8eHnGijWFcNJik2LvkNJzxXOUVqRplm4NC/usb1th47HaAjDAqFoX4kb1iWo979TLvT6V1ePNAHKOcQpZY914HPQ1r7l+rEYrBvOU7/fcmLar1Wq4YQERBlfJD9vwwiZwmHKkUwZ5z1R9L1nfv1X5XSuFXcomDb7tsy5GORaiCEX7hqtqLZfaSCytBExfvzgjkSToe1emwRVFP2az2ZqbpRMq3Avat5ChPlsDq9Vq7CbN/ll4INw65TSbPR2t4HfPWiHg0nIQEfrY5510RCiYnrSX1oGDs2nOJ0/AB6mkfF+nlJI+Ru1W0vAPfWCMBHdRtFU13H9VNQLQbsNWpmMBmbJsQW/Fz2/OfPM64Hfzhtv3dwp4/vepp3Zxdoq5Uwrw0/X1da1Wq5HMYCXldOZcw9mfbUuCJH93LupUoh1Y/b2V351SSMJNLT5f6yyBJHjHnFPa2mjHysHXE+kiKGEIhJOZKDe20FYKKn/vUpx/7rboD0KH7A1QJX1N15bHZ2Hpuui/F3ZmnqBQEL4O+Dt4bnpwvw8gzM1UHOBm94f7Rn35SUvJaLpD+M8J+o6PphQELhorYe5P3mGMxIFcB8Kn4ye/TS+F+9nZ2VoMg+sd2vdYKJ0FnIkCWMRTgpF60i/fWWC+t1vTgArasWKxIufvfL5qu3OzOuvAazsVQpbfq1XQld+dUqjaThFMXesshfz43qm2NwkVmNf1dQiQTwarHBRL4WTUtmuxoDDSzAXigDcB3VRc6d4yUztWATL14YDQxC+K8aJ17MXZKUmDqnW05zllnA58c28n9HPekvbPAYT8m/+3cQO4LQd0U4A4W47fsRhthdry8pxRF3EGAv3Mma0xCrQ0oEjadaDL9Mj5nFIKFvgpUOGDpFeCkpwHzu1K63zTJ2XEc2VKnnRB9byW/XWdv1dF8btUCi8pKfS7ie+UQ8ccXaDMbgMLtqonk53D35bL5dp5QHYZdbGErkwFMjcVBEfV+h6G1Wq11n+yd+7u7ur8/LyqPj2+2iie8aEMTk5O6vT0dA0pZp75lGBjXOx2ZiNS1fpeCfpuQd99NqFa/p9Svr5nijeYJyvqVGLc27U31b6Vk5WEFazjMt5LcHh4OFxG9MXzRqbN4eHhOBSPufNxIXbhYZ1kqiZjS37yWK0ULOSTlqaD3w4HeCF92tljrteuScZucODUauhZ9ZTpNGV9bKsYpqwD7/9w4L3jQ/PK77X8rpVCTiLXpoj6nELo7t3U9qaF7TospGAGm7GZbZRjc587i2aXkguXxeD3GjgrJYWjYwA8j1Dim3ccdPsrOpREO4mS03/vWIDnIPuHwHS8IYWon7egSIXfzYX7tInOm6yIqeub5jhBiPcdoChQHBTTNK09H82NUugC/Ua32/BlzpcRvgPxyQ+bPvDjarUa4+uUtT+eZ8deGIMzu5KXcnzblG3GMEXLl/DYX6v87pTCJqG/6Z4phbDp/6m6U5iY0S1IqccLDTP+4OBg5JOT0203SprSWdLX/lyx8vFR2GyCOjk5GS+94cUu3s1qS8LKDYHLzmUUwvHx8doZNPZvc43x2cqAft25MIzZSsmFviwWi1osFnV6eroWzGasz83ncyh+ij+mBAvPTCkbX7erpmuHMXrTIQKHuVosFuOsqsPDw7WkBLsNr6+vx275qhon+Nrq8Y512k9F0a0b/8782qLL/iyXT+mwtmYNYFyX40Kd8DVfzWazse/H9CYeM2VZ5pimFMgmBdBtZku3YGdVdgr491J+d0qharv4wa6aNyffn6mF3gkQozLqdHaM8/QRArhrHEzr0lfTP7krknAsASRN0DGPmJjNnrJZGC/KzC4uFB5KgWMl3Eeb9Gk9QMODg4M6Ozsbwo6NdVUfhRWL1m/USv+3lTMBaFsh6dZjXM8pBtpiDpxZk891KbLmoVQuU8jbfaNYoNDO3t7eSLtk3k5PT4dS954FPs4o4sO8XF1dVVWNDYLQ1bzgZ+hrBmpRIha6BkdeJ85csyBNZWMh7jiR5wwew2ql3N7e1v39/dockD1nhdDJll3XWYJMj+05hdDV83tTDr9LpUDpUNs2lkSWzorofncb/ntKKfB7IqOq9c02jiW4nk0WzEuUQgoGEKeFR7py0sRmTFmPz/PftABS4FE3i9gIkLqtVC14rThzcTmFsUPwm9D6lIVA+/TZArFTKlOgoqt7U/86RGwlZOU7n8/XAsiZxkmdGbNAyPJOC9Mw40FV6wrKtOncQlNjzL547XSb81BcfkmSLRCvsex3vtK0qoYFtctel+dKrtVUDN1a/r0J/efK71opbFtyknxtl0nfxNi50L0YzHQOblU9Hedsweuc+AzgUe+UC2VTQWDjLjo9PV172Q0L5+LioqpqxAkyYwch48wgm+D39/cDmVmI231mpQe9UJCr1aru7u4GrVJwYbFMzZHrdEDTgdpO6Kai8nWsDsc50lKYzZ72AOT8bVOs6BLJOxbgNFWjY+YS64G9DfTbvGNL8fHx43HTuJVA1FiPflczLk8Hi+GPjNcQ7PYxD5sEr7+9C57nOpdMboC0+4kYUlXV27dvP3njnq2pz10+l8z5PZadjs5ORk4hUvV5TKIpok6ZfAgVGIbTRu1fTlTjOqZ8ji7+HSbdVBCQLN4pC2WqvU0WjYWpBYdNbWf0OCfeC9gCiIwUnvPiTBcYr5FkbwAWEH79qvUjK/iN90U8Pn58cT39QNhBXwt1lAgHr+HKstIxen+O77p7Z7PZGl26Z6bmJXmpK50F4LnsslV4zrGdTCA4PDyss7Oz+vDhQ11eXo7YVdcfC1+UOPtVnN1kGhHPsEXhtc69RvDmTUomWNhVN4XgASTmQ/c107+xQP1eEPNHZkQlLacs9XQNpYs3fzdNTBePMf+esiJfUja1s23ZWimA5EwcB3qSyGmObluSmTcJR4qZDKbIA7w8mZ4I+pq7Kt2OTfmqWgvQdqYin7u7u7q9va2jo6PWGuj6wzX7c/0bwp3rPofI8QIEHXn8dmHxLMjw8fGxvvnmmxF/YAHZR4tVkOOs+qhcQG0+3dWK48OHD3V1dTUsjMvLy9Ef3ip2fn6+JjRWq1Xd3NyM8Z2dndVisaiTk5MhsKzQjWRzLjyHXayI1E0rDYMEu4zoW7qR3K7nKwW/11J3NLkVgIO5+Nwd5/n+++/r8PCwrq6u6vr6+pN2sT7gDYOZ6+vrtX0sPgLdtLRSYJ3l+oNn3V8K9DGPUk8HxNJyAmDBnz7biTrhifv7+zX+YF5shebemYODg7Xd3m5/6jtlIderam3snUKY+n8b5bBJuG+6H77aprzYfbQNKvutyibE3d37a4qFAIS2nxUh7Txy+3ct7N2nRCU+M79TFFzzccSZbdEpa77NJCzYqqfzcWjLAtfo/eHhYSB2XsnJuOkbexGo9+bmZu3ETgQNSsGvnLSyq1p/ixm0TCXI3EylpHaL8dfwMf3orNBN9+9aoJE3qJER9vr165rP53V+fj5AAG2gAC3s6YdpaCuCVGMEJ0ALi8/jhaY+Twl+syvHYzbqd6JAuu74tkuN+5OmVevrzMJ5ykqfmvfnvBQdqEtQ8G+9fJaYgpnlr1WmXEvdPb+mn15YKVQskJxpZIbvrAJ/pqwJfmMh+zqLwD5gFm0XLHQMgHljQaWLyWOwQHCWEUHsqvUApRFVbt6zsPYeg9yslug8BZqtwZyjFPw5X58D2GxjyeZvOaYsXb8yWAqa553gpBubN6rWgUDOnfuE0rWlZb7iPtdHP6yo/aznKa2nBCZTMsR96yznjma2yJ5D2/67E/zZjq99VQoTJQn811YMudie688UWpwSFkaufhZGJL3y7u5uoKHOH+kFmuapF19Vrb2VbbFY1OvXr8ezf/nLX8bZ8pjNibI9JrtQ7EqxuU4/ENRGaKBVXAQcW2yXEwqRhYxCSKSLQmBTnYVHzl1mwziY2llE6faxEvySVq6F467gZJMrwcre90H/7777blgK7969G+jdGV8ofb8HAb5lvtnh7v7YSuMaPIErrOppTplzzzUWHfPos7MYn907XDPP4IYlFZX7qS95lDY7wZ3Wpem8SWZMxRb+XSuF34vLKEs3mc+ZfM+NpUOVdrl0AgZGxG1iXyz1ZD9gLLuPUpiByC2EiZ8YIfHZpKBND+r3grTgzQ1U1G1Ez3MIfy/6LsCJBZNCx4Kk8zdnCqXpPxXv6KyDv0bZBpx0f1d9Gitjbp0pdHR0NDb1vXv37pPAZ9KH75wDDphzn1N406euPopdpl2Mxu7IXAfJ09QNYLF70Dzp4PgmpL8JGDwnQ7o1a1r/LZSds4/4e4rJ/xqLrtP0U59N5TmrIRdHdy/uDGd2dMHPqv4dvkYdCF988AcHB3V8fFynp6cjlkAQN8efAa5OCWKR7O3tDfRo09vuHLsSQIrORgGBogxxZVgpsKO2ywTh+UxisEBBQaVSoL85H9tYBZ8T4UHjTchzGws2x0CcxymYpJlS1/Hx8djlnb51uwzNy+mio05f53n4ya5BSkd7C+7cU+BYUAKipIMROaCD8SyXyzXLFODkw/2S3uaJ7HPKiVQInXXw71opZJki7l/TjNpG8Hf3bFIEWTqXDN922cCoRtMOpHUM5s/Dw8NwrWA2szhvbm7WBPDx8fGwHrjPi9pt87+Ru11XVU8BOpvkDvhBP1Dl27dvR/DZ2TEs4pubm5rNZuONcNSHcLHA8atNUYgooOPj4/HpDtGjv1aS3fybBp+Db1OQTNU5BV4oU0oMIUjqrt10nvPj4+N69epVfffdd3V9fV2Xl5dracEoX2fO2H05m81GRo8VSfJPWmgW2ozHiiIVlE++tUvKACILCsAxjYODg7Vj2VkvqWS6ufUYNinxbr462v015d7nLl/EffTXUBLPLTjfs43yqOpTxKZcEWmiT1kSU300ksk+emFyuqkPACN3G3dCMnxHDwv7qvUd1GnqJ5rjA7pnY1RuuvJmKYS6x59xAlwDFqxpuWTsIenUpd11CN6//Zqy6/PbWqsuCEALUwQ947dQPDs7q9VqNY60sADLVEqUhftncGPe6xSYn3MwOJ9PvpxaGyiZpBf1456sesqu8ic3Luaa36YPLrlG82/z8d9K2UkpdMSeuue3LCnwOmHb3VfVbySZuubxp1BCYJHvXtW/2H2bIJVRfJ52SS523mvUlAK9E8BGgnZB2dznOe9zcJ+47r44R/z29rYuLi7qL3/5ywh40gf62tGK8eCCYLGTroprCnpWPWXnOObDt/m1U+jJJ5+zdMBkCrQk31GIFziQCu3gt8fHj+ddnZ6e1h/+8Ic6PT2td+/erSlnYhPMwcPDw3DD0KbjRw748nuX0QNvsnPf91pZeF4TtPBMrjW7qxg350DBE/P501lY3jtFrGxqjXVejinUb35Kt2/u//m3XnaKKeT/KST/2ibUlHUwpSR+zQQmSkJw3dzcDMFsd9HUJ+vMPjmV089liqizgqasJqMlKwv+T6GKAGExVtWa0EgXgDOaEDp3d3djQTuIaQHjZx3HcGptF1ju0GiH2ro5/xyLN3nKFk7e1813Fs+DC7zltkwzrnPP0dFRnZyc1DfffDMEFq4992fTGk4lmnED07lLSc05yPiFrRSDFd9L+25nuVyOt+2dnZ0NRUAGm8fnTXVJ503z38kQ15tWgun5t1A+a0rqpmtfukyZnHxvsyi3LclU9qPnXoFtPtTpglIhlZNt/9yfSgHk3tFi07hz0XjR427gqA5ndzgYTP1JB1xHRrVdOqxN/y7DaCrbKF1FVnDdmJ+zcF/Ctx3YeI7em/gxBXXV+lv9fF9HA8pyuaxvv/12HJ3NPKcFmSg9r8HLaSX45NOu7+6r3Ttuw0LVIMP3u8/w493d3UhaII7kY9PpEym3U33sLIWpudtmHX9VCk35a1sLUxZBd59LJxA2TXAuIFsKoJnOzO76OVWv31XAqZgsgG6DUSJkL8CpdqbGzEJi9zGv7fQLdmxxOPhMu0aAuD5QbLPZbG0s9MWnpVKfXQIpsLzoEXr+v6P7VDFNf02xcNhmLWxzjxUqzzjYXFVru4N58xrHhljw8jyWYCeQcz7gP5Q9Vh9uzbOzs0+OlXEAGXefj7ewW8hrqGo9VlD1xJfw2c3NzTji/fj4eLzfI1On/SKoLLtYCvlbKtTPCTh/D+XFSuE5DfkcKtsVybldf/tZ12HmsCvH9WTgNOvt/I6+J8/a8W8WYomMXFII8jeWhpFzntBpwZwKivpYdJm2mma8x2whwr1263S08Bxg4dAXI/4uOJgWA/d25zqZFnYxoXDcj13Qmy2Q/DsV/CZLLBVCx6edYKEd+pxulbSSOp7M+tjXQjpr1dMBg9ln8+3U3OYccY8THriHknNr4Z9KyvTjuuuzokBRnp+fD6WV/GRr12OwBZaWRMqOKXDhmMJzcrD7O699KSvjJcrqRfsUHGAxSsv7N3XIqHiX56o+HWia0H73r88D8kmQ9BlhiQCykOd/Cyjqqqo6Pz8fOf5GqixI3nBm89cBvM5PC8Odn5+P9rvDuhjX4eHhuMZY/PIRo32Pg7GbHqQ9ur9kDb1+/XqcSWT6zWaz8QIeUkgfHh7q8vKyqmpkHFFPChroS5tkUvFWtcfHxzo8PKzFYlFnZ2d1eno63iLnF8zYSsDKMp/xt9tOHkrB11l7FhTZRgq0TFn0fo/O6rGiJgZAUNUnyRpI3N7eDuQOb5mPT09PBz/c3t7W27dvx30+uM2n5QIirJSM9i3c9/f3x+79x8fH4dt3ppmVnK1Dg4cOtJk+rN0PHz7UYrGoqqqffvqp/u7v/q7Ozs5Guiq8UvXxhUI3Nzd1dXU1foOu8B4Wk/vpxIoMIFv2pcKZ4q1N16aUwXP1fcny4kCzyxRq99+dJs1riRZ2McW7+3Yx77LPu2h9FkmHHlarp5NIWUiZ3WOURttGX1Y2VZ++oY1Pt0vUi9AbiLwQEUYoPeqx2wCl45RG5sfn1VOng6MeW6IvCzqySXBRoRB9sBkCE8FlQTpljdkyeqkVwTOmV96TtO+KBUq6/DqllJshDYB8vxUrwvf4+HhkGCHsT05O1lKazUNVT5aEg8cGEfBCZ8E4y4k+ZHzAAebOSqIOW4hT42Ssq9VqTVlRZ4f2t0XOaXmldTc1xy9VDl3J67+VcvibeMnOly6dwphSfKkYjIYspI1CWSggRoRhVR+k4zvbIz3PvyUaz2cpXlBul+dRCjyX1o7RqVHYFJ1QeiBWxo7Lw4e7WZk9Pj6uWWaUHEvOl+nG9fw7hdwUL+wqWPJaxj66xW/lAO09j1a+2Qa05d0WVU/nBhkV39zcfIJ2071k9DwFKCzQaZ95yyO0KfCSXU6mSZ5+y8eWvAGBgQP3JjjYpaQi6RTE32r5d68UdkGL3Gv/aNX6+xx8Pj6LP8/0MQKz8PUGJRjaGU1eBJ3gYoH5yAojLpSH0Rz9cJCX+53i5yMoDg4OPnm/rxGcx2Zl6N3KiZQJaOa7l00T+uK3u+X8uA/cb8XAb2k1dIHmTcrBbTyH6CxMnG+/qTA2Jy/YIvKxIqn8vb+DecH9khsd81jstFzsw4enPSYEv90p9A93ZCYQwINVVScnJ0Pp+x3jtmz5wI8GVKy18/PzEXym71Z4XXkO9U+BvF+jbP4tlH/XSuE5hTBl6nmxpNsg/cjpSkrXixG8EXHXZodoHZykWOBmUNCxoOXyKevEgVujf+pBIKxW6ydv8mz6mu1m4BrXjZCtQNxPjq/o6O77U1Enkv+cJncqlm5+6H+W5wRQ3su3ecRHezCPVpBpgZpmpjsK3e967sbVzUvSg/vM61VP1i8C3s9mXKajSTffHb1pF2BiC8b8t0vJuUqFkH3+nDz2eyj/rpUCJRdR95v/Nxqr+vTNbz4q2j7UPDvIKJuSiyuZ2os8lUoK/UTJuF4yM4gXtqRS4Jn7+/uxCY17Tk9PP1m40IDdtfQX10O6mCzIbFlkcgCBUlCp3y3d0eTu7m6j8J66/pLF/dyzKVie60sKn6pas8yWy2VdX1+P2AqIH3dL8iYoPt0x7C5ndzyWoAFBBtrT3eU5pzhAbaWVfErpElSY53y3RioGu62Oj48Hr/G7A8W5jrZR3FYGeTxIzuffUvmqFP7/MiU88loi3qr1Xb5WCGbKrl6jXS8WGJ1njLZ972q1GovbpnsKBRYIz9ilwOJbLBZDoHgX7Pv378f7mamvs05S4KV/124fWybEEfI8fB8LbsFCJo6ViOfGbee85hzknE/9nki5s9iesxKqPj2Sw3VVrWenWfgcHBzUYrEYPOY3kTlgbJ7Z29sbWTjMP8oWnuD3u7u7kSmHEE4FQT8dA0gwwvzwP4W/sXTSHUj/AUi4nNyWlRq0t7WOa5JMqCmBbeWwyXpL6yDnJXnqb6l8VQpblM4cN0Om3zWzdFxPZkhMMRTPJSpxH6pqDdnbP899FpB8I/ydZmj07eweTj+1MO/6nG2koE6hhWLNYy2oAz83O1ftIukCrpuU+nPCvyubFMeUQkhh1AmdFKjcZ7dEolHoDj+gRJ2Sy28u3txHyqr5ls1dPo7bQteKP4WwLQnHuBhDpl97Dm2BOLANDzKuzDzi27Ewj9U7/11egui7uUj3UfLF30r5d68UppBj/uZrmVVhhrT7KH37COKqpy37KJKq5324/g0BCjLzYqFvXqSgKRYdLiMLHT6OIzAOhNBisVhzDdGfDDQaWeGaMBrEXYVrxDtirUwt9FMQ/X/tndlyYsmStR00gVBOVXX69EXf9GW//zO1Wdtv59SUkgApBf9F2tp8e8k99gYps7IQboYBe4g5fPkUERGRbsLmZo9K8vdr+05uBwVv80wqZTn1Lpm5mwDVtg8PD502dX193TP9uXbKzQqpnbCNI6LzDYmJn5+fx93dXc+8ybFBc5+fnKY8yOy9DHw+W0xHrcCBk+VR3hHREyh47gQ1a29//XfyvnLzkWtwxwoMbxoUso6sAIL3s8Ea8dzRTOnIpWaq2Jn66pKog5dLchmRuUhiI3NgemTELKubeOgMz6TdzLHOvJUONZPKaczfmcOcJimln/VhJvmKKjOT9wWfzfrJ08vyYBtV48zLQyar/hDj1JoOStRqs8lkZ3ajlsU1JQL7+XzeLcQksJNRu5ZGaZzRTi600DyUtUHWfgx3doCl78g1D73rpktv35bmUJmWKlMT5+Kx0JsGBVImPfJ/xrR84DFKhw43MWBXa90pzIgbqs1kdtkAdPMD0+bumNmZy3pfIYKUCDnZtYKYexFlIEfHIa/LVixNYz6f9+robe32ZwIvo28eHh6e9VFmyiIgZACc9XdGDjRk3hUguNQpzZCmHyeOg+12252yJjCQb0XtIbMfo4y04G273fbAREyZ254rTJV+MfqouH6EfcHxTeIY4VbfBASObZpgpT2orJPJLlhBaetZau00W6nch0jwFRC8FRPSCRT2pEpTcMZISUuT151VZH4CEplDNPlkHlLeomyg0pchVVqROAICSYp6RoxdzFX3advdbr9uasetPhT14gydUTAqo9LRGcJiMJT0NaEJNkqP9mWV3bcgoPZB7YHtVknn1Iyyvn5NUrs7mHC88KP21kl8Ebu1KxG7tQgcLxRYfOwILB4fH7vDkSK+bm9xeXkZv/zySxfVRIGC5kUxaTrClRfNKuxHRbFRYJKgwMANLpBUXT1daiHUKgkKzL+iMVqDC1wucLAPj4X2PmRnaJL8VYiZdZYoK/eh5XTplpI5Q05dlXZJiU5XT6+1nwqBgKq5SzR0eKt8vE9mJPORTAeMi1f9sgVqGbNVXWimEEgw2snzFImx6T3asdkGLfMGo5z0fAUI7EP+JwOotI8sbWor/s6YfHw8ZCYUd+JSuIiInnNe+VCry8w3el+LycjM1X/qB9dGaa5in3vbCeBYd/af3tcYdGaczW1qGxm4Zu3uVGkGvJcBQ5YO658Jc4fS9+Sre2+IxwGbMa2/gtT4GsCu3kbsQjOpSkfUtnv/ROzWFeij9B4fH+O3336LX3/9Nf7973/HdruNjx8/xt3dXXemgCQkOd5UVhKZsRi6S3iZA1EqtCaHNACZGMiodNDN+fl557BU2223X80UcvwuFotuQmjy6QCX6+vr7t5yuXx24pwAQIxAddYhRNp/hxuUzefzmM1m3aZ3jJJSyGxEfx8gj8934NJ/t7tH9HfpdNCltOrjnRoLx5bamIBHB7A0QG4/wTGqcelmJba7NqBbrVZxd3eXaoAql7QxZ04yB2qDOPWfh7lqXCkclmNQa1ceHx+7NSuU3AUoMlGdnZ3F+/fvu2tk5A5wPn/VpjJ9sk4+NqSFeZ+QuVMY0bz0nQiyZ7PdCiqg4JiqaKyw+hIB9hB6lQ3xfgQ6pHzO9FtpckL5dUlJYlYR/UGRaQk0fYhcks+u80NyDUJpM9ZbRJ+InmO0jxgMd1tl5EdEdBN7Mpl0z7kkKNswj4CkPdsnlkBTO15ut9uYzWbPIj3YbmP6LwN49U9r8mbPjBlnleRJCdalSrUfwSirs/dlJt0qfW6n4Xl7/vo4I1S59ByDJyQYuebCMuh9Z/ZV2fWuNBCaAjlelJ7Xh74JHxuZhF9dy8o19v2MWsx/LBD4uBn7zr50FD6FlwDCmGvZfWcUAgWpvYy4cMkkY+p6ToPejxZ0QOBkJ4j4BKEUzckpBk6pjtKXpFoPY1Rd7+7uOj+DNAtJgfqW7fru7i4iopcOy81JrygbtdnNzU2PGbAf3HGfMd/W2PgWEpgzFAc0Mv0qPbZJxjBpKqOk7aAg7S0DgIj+MZocB5KE9b4c2RSIqJm6CdOjx5i+tLtMUKjaWj4U5SntiA7mzAdRAQLbNuu/t05HAQpO+zCCjHn4NTIhOsS0tF6OV50dq+gNDvpMfWV5nPGLNCl94mfSYpaf7ou5u1PQ6yXVm+sZPLpE9fcIpC9fvsT9/X0HkDqZi6tMs7Z1O7VMANPptEvDmR4ZD9tvH5V8iAF4OVvEtnaNkNeqsUWJlxpK9qGpzH1L6j+ZOTJTGJk7met0Oo37+/suwmm5XHbBCho7Mgkyik3BDO4X8z7yMrDd/DfNbwIEmT4VUCDTqDRMCVNqi8zRPKQZVH2baTetNP/OdJSgEFFL+LzX0hSqZ8TAZO+nVEtHW2be0bcPMn27iUn5UMOoJOBqsEobiNitUaCZQHVk2KvHoWft5gyZ0VPSEsiYGBHj6fl1L7+DXNYGQxM7y3Ms7QMMDtCZKSJjWENt4eWhtse8s7ISFFyLpPQesRsjYvgCe6WpdMngWZ5Ms2EZXHNwAShrT84v+tM8FFXCj/weBNssXe+z7JlMY6u0uGOhowKFfcwFmRaQ/eZHErUYlaTu+/v73nbVLvEPSZzOTDabTZceY7w18RR+mDnkNBkoeQtM6HhW2kpH5yjTaS3GrutKI2LnFJd/4O7uLu7u7uL333/vbTcg2zMlO9abjMAXt0nq8wglBwXWNevnShtkOVpCRIu8DCwvbe0ObBHPT96j1pSVlwxdbcWQXo7TiK9mQF+M5mXn8+fn53Fzc9O1vzQAnuoWsduuWmlKe1B5lKfKqfy1n5U0DgonDv7O0GnOWiwW3QlvSkPlubi46PbqImi0mDzHQSZYZVrBsQJCxBGBQovht56rGHal4k+n096inu1224v35iSM2DEcqu2VBEPKtAaVpXqPUr4GraRARfZcXV31nIUZ0ySjZp3l+CPgSVqlVpBJyVmbep1civR2z4C61RZVH4oqzaX6z2t+z0E4Y3SsL99ROZwhEiSYj8YSI62y9+jDcbt/ZnMXg9fv+XzemUbZB0qP+1OpTHSWs/wsd9YvTiyr3yco6X2OR38/SzO71tLsWvey8fF3pqMBBaehCZ4xGl1vSZqcvPIfOCg4IxDj5CTxqBAnZyjOhLPBTYlPZZXkv1gsujBEHszi7UNthdoJn6Vkpnu0XztlDJHtmdma9Rzzr5iK8vC6VGDPdq/an89XwoPn7f4DagkEYn8nY/wuxbPtGVHmdaODl2tFNG4qcw3HtPJW2LEWKrKONJfqAB8HJde++WG+ThXDFUmDpWZILYr1ydLKwKGiTEvwdFSGY6GjAoWqY7LJnDGnIek04rk9+OnpKe7u7jqzjcw+mYRclY+Mn5OTk4gTOFvcFhG9aCF9ZrNZpymo3NygzrUaAsFsNntmMtOaC4YrTiaTWK/XvaMePVpls/m6NoHbLbjW4E51ndWsE9m4UVpGbKuqf7Ox8RpmAPWbx7S7+SZjijSNsczy83g+jLTxaBsKLUyPZXQG72NPoKQNE+XsZV0ECBQQCH7MT3XhvOIY9LFYSeURX/tYQR3SYHyhpNqYod/7agiZppClw/SOBRiOBhRaUmHrnUwr4G9PQ0yTk5H21SEVs3qu8kVQcnbm7XVmVIp/KJF7/DonM23BuuZagj7cJsPXXmSaFZlf1iZKn/VlBFSmtVQaiPe/96NrDGOplc5YJuN9mZWj0k4ICpUQQ8Y8NJ6rskf0fTwRfa2G4yNjvBQGvE663gKlzOymbzmcuTCObap8Wtor6z7UHi06aQo/KA2p/0P3Mi2Bz/Da09NTtzGYom1cGqRzN2I3kel4zJ7ndb1LOy1NU2KwNCVwAivfLIqJERxcHOTg5OXkZFVb0DHOk+YoEbv0KEBxxkHGtt1uOwe4fCFygGdgy7bKADMbC+wfv549WwkQbG+2mzuZWU43NfGetCk3wRDMvc7edszPtV4Sgd/7iBvhbTabzlGs530BotaYsO8pONC005Li2Z5ZXRQie39/H5PJpNs/iSY6+b8y7YPpZ3mOoSytYwGGowAFp0NAYmjCk4GJAdOM4hLT09NTp/5nzkdXnd3+TFDwcpCJcmsESdXcDkMTlcBAENG1bCdXMW5uScC0KLW7FM8N8bT6mbZnr7veUV0UfcRDeMj0sv6rpOuqn4cYwJix0kqr0hLofGUbiLFROyRD5dkDVb19HCsv7TjKPmK+NNvpnvepa44aB8pXQCIi+FO4YdQb245toneoMVATkrag8ckysjzeLxkAtbSCrA/HaBB/ZzpKUBA5c6g0gzHpOCjIySxJxJk5J0gGBnzHJXRKPBHPt1FmPVQWMk9NPE1IBx2F82nlskCBkjbf0UpttqHK6c5ElY+OTZWDq7SpwWiCkQFysRQBIQMF71de899j+rrqe89L5BJ2i8m0pHWaZ0Qu4StdL5OuVaDgvgyOC2rBDmAZiHv/ViDJvhfzlr9F0r2Xn9/+m6AgoYd18xXaQ4y+Ra13s98VDQkmPyIdBShkztLZbBYR/b2KuCUD4+79DAEu3NHA15YOSufy8jJ+++23uL297c633Ww2HaPVRmgyrWSAQDMDJx3rQTOCS1KTyW51p1Z8brfbzpRD0FJdffM8leP+/r7THgQashvzdDO2Ac9loINV98XctbGeVsuy7ZmGNmVT/2mir1ar7hmWi+CpbTYidns2ZeadilFnkTxD2ocYlpzs2qhOgBzR33aBY8E1QYK23ld/qH5cVEiGTKeqxoT6VHWmo1d5UzvQWGHaXE0sc+nnz5+765TI6WcjuBDMeMKgb/iYta1rrgIibb++Wq3i999/j3fv3sU//vGPbkxL+NAYzPq+kv75kXmYbaRya7xpE8HJZJKupcnqlf3+1tQK0HA6ClCgZDOkWlPyqlTuTJpjpAclKw85JGXSP8ucqaZeJ5aLkriuDeVHG7RLmAQnpuFmDZoAWA4yqWxbZd5TOt7GlGBd66C5iOXxqJys7XwsDEl1bqbL3nNNjc/4gjW+Q8maaVYSdkT/jG4y3kxDcWppwVn/8+PX3SbPyCrNCZlxqjJV2pW3bfZ8i5EJuLgRpd5zM1mLqrnnZfQ53OIjTpkG+r3pTYECKQOG7Hf2v0ov63hn6C75u48gm3yeDknMgOqwS4n67Wmx3JXJgCG0OsCFUr+kWtWJJ68JRPx4TmkpTF9mAzE2RkNp4orJaxGUVj9nR3ZmTkvvH243Mpaytsr638eFA5bfdxAdw0CcyKTGvKfnLi4uSrOlJGEPfojYLQ7Th+eO+6lsYswRffMfQ481dll/brWeSdWZZKv/nFs6ECjrsyHzz4lyOgpQqAbAS9PUNwe1O8xaE6cCBDcVVXk70QYb8XzRlEiTze3TnFQEI6m+kgR5jCMZiSah0iJwOSOaTCY9hrDdbnsmEDIQ1UsgcHFxEbPZrAMiD0mlxqRvgkdlJmoRmbprBAQeb0u2jQM8gcYZoAsYVZ9nmhfT8edkTouIHhNW/n7Sna/AlymE44TtrnZW+vITeLuoLEpbJi4fuw4ILelbv5XOly9fYr1ex3K5TK0FmcnoRMN0FKAQkdsjMzV0X5XPJb7scBBfsEQJrGXSyZhXBXBeVo/MqN5xs4jyd2ZO846b2OhfYeSI14XMmQyfjJrX+Ix+8yxgdzS709U1qUOkcLZL1f5+zQEz6wMvIwE9G59DZWNftZ7zMcK6URjJwCxid9Ql/QTsM/oOvG8zkOKY97JlIMcxW/VnpilkZh1vPy9bi8YCyDECzdGAQkRfemtJGi3G4YNLk8C3npaUokG5XC67VZauYnuEUsVA+Fv5uCOyKmcFMBljUNSGwEBajzNuMniVYb1ed+0gR2bm+OYJWZUvwRmkTiWbz+fd6WvUFjLGr99kXtlK4CFy0w/Trq5lgM8+8OiaLA/2E8dv9ck0BpJrPC64+PoYLys3qtM+SL4Ikn1Is5ATNRIHpOvr6y6dDOwygBCxDjqBzleFZ22Tlc21CgeP6jn95vex0FGAwpDENaSODr3nkhKlZjF//XYtoZIkqzIQFPi/xVD0TTMAJ5sPaHco6n7GdPkOr6n+ZFRkGk6c+N4O1DIY/SSfhYeker39cwgoeBmHAIHvZMwhG1vVeDtUU8jSYxkqv1ZW1gzosn6icCNGnPUBy0UzZjYfWsDg6Xt5GTmlMaKyV/2Vte/QM63rx0ZHAQoRtfmokkCq+06uNtOfIE1BERD6ZFFJ2UTLJCGXkDgBNQnd5KJ3Wn6KiL7JS5NSE0rn3Cqck/ckLVLl93NqvR0r30nL1CBAuL6+jvl8/szZnPWj2oPpvQQUPP0WIDhw8roDjMrJ/3p3zDikyS8rA8tBCV39JO0w0w441mgCzcavxuHDw0NqCvTtSDJNlVoqxzufydqdgQkSQBgq6if7MXqtEspO9JyOBhQinjtgeb2aeJlUrOsc9LRtK355vV53wKAPV51WIWwRfekpk4hkt+VkprSegVtLkqUE6GGGFWNRG1BSp0+BJiY94wA2mUx6k7Xqj8lk0jmYZTa6urp6trGeT/DMZ5KZEoaIfdHSECoNgJ8MJLNnPU9n+q6FVIEDWT3E4N1kxPeqvNjvEdGtUXh8fOxOddM7GlPqBwou3l4EJAZDZG3h2qmucxdXjSsGQKgMinTz8eFtlWkw/t8BxTXwY6OjAIWMwbSY5VgtQc+SCUbs1HKajOhgrlRkT1eUmW0U209JKzNTZGX1ZyvbN23PfDZjEHqGE1VtolDSyWS3S6wimASoFZix7PJV0NFMqZPt0GK8ZD5jacxY8GezOrSIWkELNLx+LQbl6bNvszU0LLs/7xI6/Qy+3QjzE8NvRX5VAMR2rMYvn+NcIaBw8Z7q4xpkVpaqHVvty2eOERiOAhRELgFVYJBRNUh9AEZEZzparVY9DcFXenrZKO0xP3fgZVIIwckdwAz7U+hfxPMdTTOTDh24m83X7a2VHp3dVNddjScokBGprgRU3zqb5ZCWcHNz02357XvpZFK73z9kolYSq+45k876paIMaPXxOjlVkizzb2kYeoYbCbJc3CNrs9l0W6xHROdo5i6p0hoUiqr+9fIrL5oYuYJa4071J9Cw3Xlf44aap8bTer3uBBTu55Vpkvz234fQsQHDUYECaUhqG6MpVNqGJBP6Djj4mT/fyfLLgGcy6W/76894/LnKw/czTcEBQfddQlR6es634XZJkVKZmE+2aCkieteUhq5rwktL4HvOHHnNf7Pdx5IzbbY7wSYD+0wLyhi4gwLzYL5V+cbWIQMtDxRwjULjjQv/KimbQoabgZQX83O/RBaplWlDWV9rjFE70W/2E4WRY5bqvwUdDSgMqfGHqvx8h6op1yYQGMaUz8vDCeUMl0yT0jltuPpIsufkz5yFLIPucZdUgQIPQBeT1k6nTF+ARA2AEjDLS2ATbbfbLuyX5zO79K5vN6uxPcVoKxBmntX/FtPmff5uSfrelxkIjNUWhojPiEHrtyhzHktTkBTOccnya6z5tunJzZIAAD8/SURBVNm+BUwLFPSb+RCknLmrXnqWY4zasdJUGlyI95qawd+JDqnrXqCQSc2e+aHq+0tJ6ul0Ou1teqcySXIlI3t4eOgiXNxUonfn83l8+PChY3zX19fx66+/xp9//hn/+te/4v7+vltRKdWVEvl2u312IplrBWw3X9vASeOTjHWj9JSBFn0dZKg0+0TsQvzoUJbmEhG9fWbUdtxAjzHjLBe1CKUnALi5uYn5fB4///xzXF9fP1P5XZPKol6ccWfvZ+Ci/wRfT7di2IzsoWlE7S5SOtq+er1e98aBfpO5EmQ1VjUuuGbm4uIiHh8fu/UxOhmP7Z21I8cCGT6FBgLsdDrt1oxcXl7Ghw8femZTarZi0t6GZNI+d7MoNgoUAoKnp6dYLpfdVigMcMg0krOzs7i+vo4//vij8wH6HHDfmsaGPlx/5Np7VacfjfbhyaNBYWzF/0pVjZ2bSXMkDQafmP6+YudFmqTyKSyXy1iv151kS2mFky2iz3C8jJXqzEnMsnMCkelRmnMTF8nLkDEGN/XQV8AyZSuOBazUQPiOnrm8vIzr6+veQjXWkxqGg4P3awsQ9DvTEJwRuvTu+WR94f+zNDQ+yDD5HCVzN8eo/QX83j8UKhj5lbUH8/M+5rsZQOi92WzW/efhP/pWHQlwHCduQuJvF3qoQVOTyMZvNn8EjlVfedv4+PDwa28PHxPfkr4HAB2F+Shj+pV0x/tughBpV1Bt3ywJThNnvV7H7e1tZ14hyQFHyYV7vjiD9kFFNXqoLg7AKo/vyUQpWIya+9a4xKx7WitA6f3x8bFzCCs9llnaAxmOt4+YitJeLBad1BexC6d0/8kQ0L8WjU2XTnpK3DxDgHWWBC1yjYL5qz398JuI6CRWaneSprmSnH4hjoFsLFIb9bzFFLndtbTx2WzWAREFA2rkDl46i2SIkTojr57PmLtAbSyzdjBppc+y/B20hH3pKECBNAQEZCru7BRpMFH6p4SzXq/j/v4+ZaiccG6uccnGpdxs4LW0CpZVedJcRGmMEhfPVWCdRTR30B8gBqED07XQ7enpqZvwV1dXPbWfwKHnzs7OYjabxeXlZacd0NSnbzIZb79vQWPSdgbVep59zL4VOLjAwPw9YodaMIGCzFxarfc9hQxK2c40vaxuinQfgvqWwEBhSHXNxlCLWbtWpvL7HPO2bgVRDPUTn/9eUv+PSkcFCkOAwN8ZKGgAaXDJqcoohy9fvvT2W/EBRUct1eeI5+sRnNFXJgqaFkSUHCnZufObk9M1Bdm4M61E4EFb7maz6W3rsVgsIuKrb0Hln81mHXNSnjrjV/smScLklha+liEztbF8rwkMTJt5kFpmh6HnaAbSbzJQ5enO94yBamyJGOWlEFL5sAgEHKuZ09nrTC03AwWOx8Vi0R0ypIOS9AzXNyhdhbS2+sLb0EHBQYD+hCHQy/prSBup6BgB5KhAQZSZkrJnCApkyppMUpEjdlsnfP78Of7888/4/PlzRDw/OStiFxFEM80Y5saBKccin6OpxlV0BwBNCpXbHeh615mSS+ea4AIabW/w9PQUHz9+jOvr6/jpp5+6ra61XYbynE6ncXNz0zns6Dj0vPSOQKPa2uJbmJHGgg01Q7aJtjrRyWtizBG7dSjT6bQHgPQpuJnEHa9kPox20zYgWtehviGI04afRffwQ+2XwgjHmoQCCjv0Iams+q80CC4qd8W0fXyq3tS0XRNS2VVunnLH8eJtzrbJNA6nSls5FjpKUCBlGoL/zt6R+YSmH49E4MTmIOaEphPPy9Iq6xBlA9rToUSYmSaYDqVydz6SYYmxXV1dxc3NTbx79y7evXvX+Qh4jKbSnM1mXfnEICvHPvPWqm6vg0v2r0ktcPA2cynaD6cRkVHRz+LAoGeZn2uSzgS55UQ23thvlZnEf+tdlsNBgWOcfZtpfJwbrvWw3TPKNAW/5+lnmkJrvjvAZOXzdsrSOBY6GlB4iQTpar4Gt0v6j4+P8a9//Svu7u7i8fGxx7h8q+yI3fYAVX5Z+Xk/k2j03yeoawuVJiJGQmmOEqwkOEqX0nrEzD99+hS//PJL/POf/4zr6+v4+PFjz/8gU5Hy0LnVdDa6k18gTPOWO6m/JSC0THveJwQFaQjcFFF7Y3m5qfkoP2p/3HVWbSQTHzWPiL5mqrLQF0QpfjqdduDBd5QO60QmLlBRfXQGtXxDyuf+/j4iovMRnZ2ddVqUVv2zfC3TUaYtsL05JlhumkzVdvzv1JpjFfD4+yrzsdHRgAIpMx+1JD9/Llu3oIGng8spBWXp0zRCpzMnY1Y+SncqozuzVRaCgdufK4nXJ4Fi3bXf0Hw+76KHOFHEqK+uruKnn36KX375Jd69e9dFG3kdaBpgXXWfUTvUzLjJmdox69vvpSVk7edMotXGJPUXjz/1dhbzo7TvAoOnKT+XhJSKgXlZM82B9yV0KPxaWvJm83U7jGr+CMwidiHcrg21TIMsE8Gpcp4rTX183rW0P69/BQL+fNUfx0BHCQqklpkmc0RJala8PEHh8fExBYXMbknzCEGhMvc4s/MJS+eig4F/mGYl9YqkHVxdXXUhorJPM385hG9ubuLTp0/x888/P1t17MzFJzjJzUSUcN0kUU3m1wSGIdNUZVoYAilnIARuOoc1JtyhOlRHMW6NOTp1h5hb1Q4Ec+4ILFBw7dHbgcIU/VguHI2RtjkPvH0caPRxTbcSuioNoAL1Q9rz70hHAQrZ5BmaUBrw3LZBg1lOU0kd2gRsvV7H3d1dbLdfI5MYLz6ZTJ4tvFI+Lt2QybskU5l8HFD08YnmQMfIFDcRSfLXtcvLy+7EM2pLk8mk0yDevXvXTXKZNNwEorbkima2u+qsyatn/bQ5lf970FjT1Bgpks9RaJAZRyY8akpO2bjJ7OoyW97d3XXCzHw+j8lk0jv0ieZN1pHa7na7jeVy2eUls5j7TlieiK+r/lVn5an0uSWFVltXaxQqrcjnkveFt4+ImkKL3BdY5ZH19cl89DegVidl0mumAsuMQealCSFG6A40Ti6l34ogGVMPl6pcI6ikLpd2tttdeKBWEIuBSDrX6mICxNXVVQcq8/m8Yzi0Z9MEEhG9oz7Z5m4W4/tsazpiK4a5b1vuQ0OmI/6uPh7Fwgg1URbhw2/lkWmZ3o6S5jUuJOjwwCcet+pSM+eF0lEZK2medeQ6lCwP1lNzpdXuQ22e/ed3Nt5aeXh+Y8bWsQJCxJGBwj6dpAHN/xHRaQZy8AkUpFkIFGQrlW3fIy8oGVWhh3SCOUPM7KV0JrciiPQO81LY4vX1dXz69KkzFVH6Ux14AhpXIOsQHNmXBSiSFCOic7SSITJE1SN1uHhLTkpqEH8FjbE/R/QlzCwSyTUFMiv2j+rLVd26J/CUtO39Lx+FNAWB+WQyieVy+Ww9hAMPzT1PT09dqDV9E9xrSYxd82EymXTCgwsvIo4F3/12X6okdn47KFRjKROeTnQkoMAByAUzdOaRXBrVYitJV2KOWoiz2Wzit99+i8+fP8fV1VU38SN2YXgiqtc81pDmA00aSk+a4Jowq9UqInabynmsd0R/Ekyn084JKFPW+fl5LBaLuLy8jPfv3/eOuFRZONm1PuDm5qbTFpQP7csR0dv7RnZmApBI9VU7MwKF0vF2u+0kW98+QpSZCDNJNgsB9vfU93yHDNvNeYzicaZHyjQGMmAexMR3WF8yMWdUDihqSzFm9YeepelI9VRdXXBQnR4fH2O5XPbyVD5ac0JTGMtM4NK8UtoqVxZ9xDbn2OBvLZDTOofFYtGLctKpcHpvPp/3tupg+K6vztbYVKTccrl81lfZWBzSSIbMki+59q3oKEAhoq+O08HVCmvkf2kGWm15dnbWSb3b7TZub29juVzG5eVlt8UF33XHL1cWK3yVz4n5qeyMSpGUJylMeWgAOlNRPcQwJDHOZrP4+PFjzOfz+PjxY+cn0HMql3wMMg/Jf0ANSe2r9tEq5e12d2QoVXfXWCJ2AEciKLgTVn1Z9V+L6Q8Bgt93DY3MnEy6ZQpsmZR0X9qmt5NLuYzKcuI4UxvRn6VtSCREME/2k4cmq86bzaYTSjT29Hs+nz/TijRW6DTX8wQF+hL829tQ73M7jeVy2c2LzWbTCWgSVqh5np+fx9XVVdceXJTnmjYXl9JJnYG/A0NmRmox9ZcCw/fQZo4GFPYlTTyXvMjYGDVBqZ/vi5SO21Wn02m3HYTS0n1J3VzfoImpiSgpiPlxQsnZvdls4uPHj72D7+fzeSf1c5thSq6cdNIUFGkkkwIZFQGXk8LV70zS9vavPtn97F399nuHkI8BkRiE2ttNOM4gaT6iv0lldpMZ60jnM+8pH0rNDjosE8uuhZZ0/mqMZdrKzz//HLe3t7HZbLr1OBIMqKWqzcTsJ5NJJ4hIW9EYV/3FpJWft3tmcuI8YhADBaRs7YXavQWuXpYxJqRMMz02OoGCMQJOVk1OagHOMJwpukpOLcR9GL7gjPeywcnBrw8lam1BrQgifcjEqZ5L+9A1OZmzqKGKyVcTKnu+lV71ycAk+66ujaVKsq/+e1/7bw8IIIOvxlv1WyAjs5qv5VDZfIw6UHm/+RgjEyXDZZoELG8PjSkGZhBEuIMr6+/+MX5LG/Ixr3v0iXkfuYY3Bhiqthl655joTYOCVGYNLmdCsi8yNI+T3DUFTV6SJrE0DU5e2jnpkPXyaFL4pJf0Jb/ATz/9FDc3N/Hhw4furGMxEDp/5W+g5EZQkDlA9SKTdkcwTQ7O6FwryaR6SnJ6nsypBQotDWJf2gcU+Ns1B/9NpuhpjCWZf9Rv6hMvo8YUr7lZZbPZPDPjcXwxP72r/mAgRUQ8k97lSNZOrZo3dKRLs2DeKlfWD9Sq3FnOcrrptiWMVLRP37APjo3eNCiQiTw+PnZmFg0u7f55f3/fW0av910FJxOgRKbJUdk2uR8Qnc5Uk8mUt9tt5x/48OFDXF1dxXw+79YX8NAaMhHVS8wlO21OmgIZBRm3M16WT//ZPpk93vsgAwNe93ey7yz9fceD6uugxr5saTTc9qRaQKZ8RA402TuZRsL3la4Yt57jVhuej4MV21MBFmoDjhOCPAUZOYIZteR96UDGuilNjdOWBqhvAY9rJnQgV+OW5aiA39u4Iu/fvzu9WVCIeG6bnEy+OsYICuv1+hkz5/siTlonHVk4dLBIJf25KWU63R1So6iixWLRMQUBhsL/qA25X0ATXc/6qmLmmzH1bEK4BlBNSmf+2X8+l+WTletQYvurnQn+/N3ScPTJmI6Xl+YR5u2/M4bmbcI2I9NnvajJeH1Fme/MmTuFAT0rUNB7LTBotYlr4E7UHBjQUZnsWJ4KHFimChj2BYu/K71pUCBpQGtv+PPz8/j555/j/v6+O9/VBxqpGlBU4ZVHJQkrUqnaYVNbUSwWi7i5uenCRwkAjCZiPrPZrCuXwIDhrlzl7PXwyeR1rSZHJk1n9+jsdkf29wIEhmmqjtTgyDhUJkXW6JprfpldXWXO2pAMOwMJtpPeycBXkvN2u31mOmJYJvPV83IUKx/a7TkWFa7MevMcaYYsUyBS+SL6EYMEOfaBt4EHh2hrcG5GSDOTCxzVuGGaY7SGY9AIKnrToOCSiiRmSlJPT09d/L+e4/vZwPFJn01yDk5NJJ/E3Iri4uKiO7ZysVh0YaMCA01UrtFQGs5YGcVCZqz/mUrvk2ksEFBadFCIyHcnbUWMuIRclWFfohZGxp9Jxmojtp9AhCGYft/roW+PfPLxUmlQ7oTVM/JhCegFShpXmTZCaZ/+M9WD2rTGKbUSBw+mrWuaXzRpell4PWPUBCECGsvsY2EMIOwr9XMcHhtQvFlQyKRh2dm51e+XL1+6/WAi+jHrPnDJPHSd6mwV+aH7DHuVg1g+gvl8Hu/fv+/tZOpOXx1x6RJ3tkrY1WqXQkktJs20mB6ZWMtpXJleqrYiI3Gm4vXah7zvsnqzDpSmyVgpvWfROy6J8r0KGDQ2XVujhK/yEhRoVtG5yAI0kZh9RHRjnbuhsoxcXc1vX73tfg8xbAogSrNqBzqNKaSp/NJ81MbSFLyM7NuMvF+87LyXAce+YPJ3oDcLChG7CTGZTOL6+rq3SCdit2UDzTlut80YKJ3FHpHEQe6MQNIm1wvc3Nz0/Aa6z2MtfU8jX3vgKjTr6KDgkrsz9mrCuOTP9NhmpCwPBxDFwDM/Mkaf/GM0iYxcYvZ0KpMC6+CRQWJazlyrEMwsAod5uDlLgoTSZFmkWTLiTGGtykPpaPGXTDxaoOh+Ba9fFq7K9HTNAxf48f5jOmTUrJtHJCmiiVq20mC6Y4Aha//s2WPRCjJ686CgQe2nrEVET9JzphfR3/FT77kkp4/uU9V2Jq2JqiX6iirSrq3UAgQKMiHxrGO30WcqNMubMWafiG5zVx2dEZOpk4npeScvGz8+WdlOFR06WSvGMHSPdaC5yMdMi8k4o6nqzX7VffWJL+yaTCZdSDUFDvafQIFSvKR6bSfB5x0kCWTsM5WHmgvfdVBojUmZnTwPjj0KYJmZl//HAoNff0v0ZkFBna0JoRW/Wjkq55UfnE6zhpuFnPFqcqzX626CcPtgbUchRqq1A1dXV/HPf/6zu8ctrKUdMPxUYKAy+H5JKotPYPoWKNmrDVRfLmZzadaJQOCSra/hcDDNwKsCEk5iZxaMwR9LzuQidmODZfGFjJk0SkBkuSpmr2scWyTa9uVj0rtacSxzD1fFz2azXto8Vzlitw6HfrN//vOf8fvvv8f//d//xf/7f/+vMyWJ6brml4GhHM7an0h+ltVqFdvttgt5VbkyhzDHI+caxzHBlvsUZZpCJhR5W1fA8NZoL1Dwhs0kO5d8vyc5Q6Yk7weIa3LIj6ABvV6v4/r6ugMFaRGaFDqYnXWj9C9Ji9FK3E9Jax+4YlhMXRqBtqoQM9Z9bV9NrYDSmS8qy6TZiOfx4wxbzcwWbtpwqcsZRKYBZeny+cx0xfeZD8ug/yS/P3bseB76ptQvEwrbzNuRc0FAyj7at2waT+pftqFWy+s5t4mzfTebTRdyzTZSuSKiF1F1fn4ey+Uybm9vu4N2eIaIRyRl44YOaZGDl96hBsCx4SYnghDbRIdgublXbcT28fkb8VWgub+/f7ZQNfMzDGkef2caDQqVOpZd+ysaKpMwn576ZwszVJCTQFrCZvN1I7Cbm5s4OzvrdnXUJnhfvnzpBg1Vd/oOuILU7eKS3iaTSaeePz09dXvGfPr0qTMbqUwCLW1bLe1CgKF6ahJTSvZJmjFdLrjie2oztiXbmvHoEX3mk/WF25BZJgcGl0THjKdM4tuXnLmx7LpHh6/8TW5/1/PZvjzubGfe2e+I6CR8B0tK0txKRWV+eHjogIPMXvb3bGWxtObFYhEfPnyI5XIZv/76a9ze3sbd3V388ccfvbU7XKz59PTUO6MjIroykAQW2+22pwVT8KAQp2t0mtNnJi15vV7Hb7/91tugcTqddps3+o4CSpvRfuv1ulshTeCrgMGFiGOgN28+Gnudkoo0AqrstGdqQmjSLhaL2G53K5sjoltPcHFx0Z11fH193W1tLVCgpiAwoO/A1yNExDPmMZaxZpS9lzHtofQdMCrNIKLvdH2N8r4GVem6VvCSdKv33RzlYcauTantsqgzpadPRF+zknasNTsSULRD6R9//BGr1So+f/7cjefb29tuDoipyqlN8yi1aF8T45q9BB33wXnd+T5NwoweVH7n5+fdyYk+3qilvHU6GlA4BKn3MTu4FKbBTaBwpxylcQ1USi/SEGQyEkhI+vFIoyzENHMkZxrb0H3SkFboDDCT6qv7mf8lAwUy2+9BGYOtnsmutd5p1WUMKGQaWAZC7pj1CLCI/mJIakWZ+UdCiDQknei2Wq3i7OysCwOVwKOQUDq+Cf5i0I+Pj72DeTRv3KyVgUWlhZKoCUgroUbsz2fmTd7z38cOHEcDCiJ2sDuOxgCH2+F1jcvptcBHKrS/64xF/2W2Oj8/j/fv38fNzU0sFoteWKlMRZmmwM3vPNQ0opbgh645VYyK+ZC5D+Wn35RasygltSGl3RaTzugQib31fOuet3f1rurpIZitfDJArwIaXNKV4JFFgEXsDrnJJOSsThr7X758iXfv3nWH8Ojav//978738Pnz51gul53GoLURkv7FlDV+/T7bi45k1cnNSu4rEPhoTyT5CaV9K1TWGb/SGUMVgBwLHQUotCTKIUDIpFQRnbb0G2SLkjxPahUyGclERP+BAEEDns5lXeO+RL76uGIUmVTZkjL1TtYmziQyUKjK4Pcy/8FY5roPHfrOkHbibUhmX5Wd7VaVrQUKereVhwtDYqJsc3fi0nyjdLmOwZnfZLI7cCcietrxw8NDLBaLWCwWsVwu4/Pnz90OptKQOVekTbDtmJfK522QjT0vp4Q2BQXwkCvPz81PWZotoeSYfAmiowCFiPGdM9TBlQRAaclBoSV1aPDLUfzx48funGRpBsqPpiI3H2Wmo8z5WP3PzA98RlQ9k6Xn7VSBgcj9H27+yvrjR5DEWtL9ENDy/X2Bj9fcQV051p25ZuVlWj4fGFXlizP1LqPeIr4GYkiL4AmFq9Uqbm9vY7VaPXNqM+1s/EnK93HrY97NR9QUrq+vO1DQPKpAgelUY/Gt0NGAgojo3jIfuQTE67SzavDIZqrIDQ1YSWSuHTAsTgfffPjwIX755ZfuVDSXvBlVwQ3uHAgqyhhUBgZMowUILdDZdy0A01AdM1BwifIQek3NogLPiOhJ22O0iyyvsVqD8ol4vudRla4zPpabPgR+M2STQRX6SPJXaCo1krOzs3j37l23Cv/h4SHu7+87k9Lvv//ehbZm+yRlgMA50RJkWK/VahX39/fx6dOnTsunuVXXPNR13+CGH0VoeW06OlCIGL8gxa/5f5dGMrORDwrXNqbTaXfgzc3NTbfoTKptRPS0AkrR2SeTSh3gsslTSf/Z79Ynom93HksZo3PzBtv6pRPu0HfHvtcCi1Z6+/6P6AM7/QZj84x4Pi7V7i5E8TkHBTJ0ggKZucrK1feTyaTbZkMLORWSzf4WeXh0VSfXpFQnaQpuGtJz1XoFbwfm72Wp+uEYQOIoQeElRBVSHSy/gG/PywHAKKSI6KT9y8vL+K//+q/uEJz5fN5NRuUhvwIPX+eqZEo5Q7Zll8gzyV/3+e3XMofwEChUJo2MaD7ytRUu4e6jObwUSIbycnDUJ5Myq7Zt3c/I7f/ZpyIfl2Lemba33X4NReVeSA8PD3F7e9utTfCV09vttjuPeTrd7YKqxZfv37+P6+vr+PLlS1xfX8dyuYy7u7v49ddfY7VadZqHFrm5cEATkretNF61j+aMgIeRSxLodCocNwus2rFq12PVEERvDhQyCaAyXTjTd02BEgiX2U+n097upp8+feqdeUCz02TS9yVoYviiO6rQmV2VZR7DjDJwqDSNFriwXVtMVW3r77mj2UEhWxE7RIdM2CFpvwXCWdtVz3le+2gKGdNy8wvT4HjlIjMyU2ogSsMZMc0rrnFERM+ZrPGqRZlcgawtWXS64f39fRfFxAVnnFcutbMNuICSZlaBGv0Wmp+Xl5e90NkxIPsaJs2/Ex0NKLiU+hqd6NoCw98IDPIhOCgoGuPdu3fpgiP6Etx3wPuuJVRRLBXzGWJeGWAMfVSGyixXMTF+V+mJMb1EInvJe9XYabV3ld9Y4Mjy8P4jjdEUOGaz0GmOJzLIMZog28kP0dH7WkAmc6k2ddSJhnru4eGhZ9bhHKvq6vOAc0Raji9oYyhsy3zU+v8W6GhAQbSPCSN7t9IgMqcUw1Q1CCXRLxaL+PjxY7chmCaRBiVXejJPLtv3wU5NgWXOmEeLoYyhSmvIGBtBIJP4vX29jVsSa4tJfw8aYuCZ1tYClUqTGJtfZvOumLWPVb/P8otRLpfLjoFy3D48PMRsNovlchmPj4+9XVQVfOHmQJ3PwMVjkurfvXvXgcVqteoilGi6Uh0oMHikUcTOfKS68HQ5PafV1FqAd6hz+S3QQRviVf//SuJgdxWU1ygtROxCTSm163nZIjVQ6U9getydUb6Dm5ubbh2CJoPUa2fwLmFlvysnc9UfmWQ/RpPIypBFMDmREfE7Y5LeVxlwcMLuO8YOGZd8ng7YMelV5gcyrardPW9PV/cpCGQRaBpD+rDtOK5924vKVOIriWm3lzahPDiWuX2FAEPjXmtvInbrIbTBJPePysK9N5vdpn367ZoC381MZu4Y9z7LrAHupM7aaqgffwTap2zfRFP43jY4dnLE7qQnShlk/mTU2vSOK4ql+j49fT3RSYtxFHOtQaZ1C+v1uvMZ/OMf/4j379/HTz/91NlQuemXM11KULq32Ww6TYL1y+rM/7QXZ8w8czT75GoByRBjzMxqnFDVvvrc0jl7d186JFw2Y7QVOeNXmRli6WDOd71NvV3d1k1JmAzZ24h9q/GbhXLSvONajsw4GvsSiAgA2+22d2yt9vZiWkpDK5an02lvRb7mmjQTmp8i+ow8InrahupF34jOjJYmI+1AZVX9b29vIyJ6eau82qXANRa1E8dvFpL7o4DCS8tx8C6pPyK1wCgzXfjE1m/d03Vffh/R319FTmXtLqndTDNJkaagymeQSfz+W5RpDZXGMOY5TzP7P5ZcGhUToZSm/5n9+FA6xGw4to6Z1qPrrFPETlvKwLgFCmofl2Y9wCGrp4N6dr1VV2kCGvecA9SgBApkvqynn/O83e7O02DZdKbDZDLpdiKWNs92pcag8eL95m2cmdn4v0XZcz86D8za4hA6Gp/CPowgm1AcZJnZKWI3mF211sZ2WpSmfYs4SFvOYwcFvbMv025JoNn1Vtr7DKqKOfmkzSZaZT7yuu1DhwDKIe942dzslZmhqjRcGPH2qyJlPI3W+Mm+ve4SWMiYxYi1CCxiBx78TQ0tMwVJm5I2Iulb5RFoeIgy60pQoCXA25TPjAGEyozm/390YHgNOhpQqGhI6qRzStKOS7DZoToKlby4uOjMRYvFIj59+tSpyAIB2VIJDvQtZJpCS8ob0iTGaBe6NqSd7Nu2ztw4kQiwtPdmk4/min3pEAav/t6H2E4efMC2ZBu02l33VRY3n7jG4GURaexw3YtoqG180ZlMezS/qk80zlUumle0Id52u+1MLWTiSku7A+uUOK15cFOkgjlYHmoyHIuaS9yZ2NPMwNXbUe1VgQH79pjA4qhBITMVOVGqcJU9Yrd3kYgDS3ZyaQlarexhpQxHdacc7/s22Cofy7kPKPCT+SdaAMS8qzZstW82SbJJWP3PGOkYGhICWu8dSi0ThTOcFoBXz0VEDwj4XaVH/5KXtVVXjk0xfwE4AYlgLfDhDqZKh3uAcYGZl1l+ge12G1dXV70tuAmUbGPNRW4Bwrpn5rYKDKp2GtNex0ZHCQr7MAZ1Khe68F1GUGy3/QPCdQCJtrDQoSSc1Ny+wjWFLBLJHZMqIyd/5hjO7lUOZNcUKhWc396+2e/seWoJ1aTMtImXMOlD6ND82JYtQPDnq/6QsBGxC8ekSao1tjm+Ivo7nvI7AxgR35e2Sy2K/hKNXUnsPCKWK/R1nK3GPY8QZZvojIWI6LQCaSseOqq5KFMXBQkCkvs1xpiSdH3Id+PlPxY6ClDIJPzquaqDeY9AoQgjDRLFT5+fn3eL0xaLRW8/I05KHnpPxk+zUbZS2csyxExc0/B3WmaiakC3BnoGDCp3670xE8gn3D7EtvuelEnnVT+R8WZCAJ8js8vaNutDpu2AK9AZYoquMQgYfDxJOBJT1/MXFxfdltVaQawyTafT3qpiETe/47GYKied2zTzCiDo7+DxpB5eOgQMSs+11pYZ6QQKPyDtwwjIxDJJls9ldkkNOmkKPKFKRG2Ak6hyODvj9hj9luQ/9tq+oKBnxrQtJ002ecaq4OwPlnMs/VWAQGapMlShilUfuKkpez7L29MZekf32V8inxuVMEHAkUbhhz/JTCRtwhn6ZDLpbanNVf2aa/6bjmnXymjWHdorasg0lAEHAWJM3/xd6WhAwWlf26F+a9Os6XTaqbAc0GdnZ92itA8fPnShqC7V+Qlp1STLACMingHMEGPXbwKH0snyE7l0+5pMlZNFZhAyDPpeWAc6JPedcM6Yx1JmQhtDBABG4XjfsnxZ3+uemBvHE+/pvvKuxkTLdMVyO9G3Rl+XzD9qJ/oUZDLi2eFKazabdfOICz/FvGnK4ip/fbg+QXOS2gXXunCBHldjMwCgtUMq+1TvZaZM175abf53pKMChRYIjLELaiBQWncJ4erqqnMsay8XZ+Z0qFVRJsozY3rZc3y+BQrZtQpQWmXI2mxfad8pAyhnjGQWrbSG6BAwOZRUD0q1mQbgUnhrXIjUHgSFjAFlaWXPtH572U" id="251" name="Google Shape;251;p44"/>
          <p:cNvSpPr/>
          <p:nvPr/>
        </p:nvSpPr>
        <p:spPr>
          <a:xfrm>
            <a:off x="12700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p:nvPr/>
        </p:nvSpPr>
        <p:spPr>
          <a:xfrm>
            <a:off x="216665" y="618394"/>
            <a:ext cx="11766788" cy="59093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Image </a:t>
            </a:r>
            <a:r>
              <a:rPr b="1" lang="en-US" sz="1800">
                <a:solidFill>
                  <a:srgbClr val="FF0000"/>
                </a:solidFill>
                <a:latin typeface="Times New Roman"/>
                <a:ea typeface="Times New Roman"/>
                <a:cs typeface="Times New Roman"/>
                <a:sym typeface="Times New Roman"/>
              </a:rPr>
              <a:t>Registration</a:t>
            </a:r>
            <a:r>
              <a:rPr b="1" lang="en-US" sz="18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Image registration is the process of aligning two or more images taken from different viewpoints, at different times, or using different sensors, into a common coordinate system. The goal is to match corresponding pixels or regions in the images so that the underlying content is aligned.</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Importance</a:t>
            </a:r>
            <a:r>
              <a:rPr b="1" lang="en-US" sz="1800">
                <a:solidFill>
                  <a:schemeClr val="dk1"/>
                </a:solidFill>
                <a:latin typeface="Times New Roman"/>
                <a:ea typeface="Times New Roman"/>
                <a:cs typeface="Times New Roman"/>
                <a:sym typeface="Times New Roman"/>
              </a:rPr>
              <a:t> of Image Registration</a:t>
            </a:r>
            <a:r>
              <a:rPr lang="en-US" sz="18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Multimodal Imaging</a:t>
            </a:r>
            <a:r>
              <a:rPr lang="en-US" sz="1800">
                <a:solidFill>
                  <a:schemeClr val="dk1"/>
                </a:solidFill>
                <a:latin typeface="Times New Roman"/>
                <a:ea typeface="Times New Roman"/>
                <a:cs typeface="Times New Roman"/>
                <a:sym typeface="Times New Roman"/>
              </a:rPr>
              <a:t>: In medical imaging, for instance, it allows combining information from different types of scans, such as MRI, CT, or PET scans. This is crucial as each modality highlights different anatomical features or tissue characteristics. Image registration ensures that the data from these scans can be compared or merged.</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Change Detection</a:t>
            </a:r>
            <a:r>
              <a:rPr lang="en-US" sz="1800">
                <a:solidFill>
                  <a:schemeClr val="dk1"/>
                </a:solidFill>
                <a:latin typeface="Times New Roman"/>
                <a:ea typeface="Times New Roman"/>
                <a:cs typeface="Times New Roman"/>
                <a:sym typeface="Times New Roman"/>
              </a:rPr>
              <a:t>: In remote sensing, image registration is used to align images taken at different times (e.g., satellite images), which helps in detecting changes over time such as land use changes, deforestation, or urban growth.</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Enhanced Visual Analysis</a:t>
            </a:r>
            <a:r>
              <a:rPr lang="en-US" sz="1800">
                <a:solidFill>
                  <a:schemeClr val="dk1"/>
                </a:solidFill>
                <a:latin typeface="Times New Roman"/>
                <a:ea typeface="Times New Roman"/>
                <a:cs typeface="Times New Roman"/>
                <a:sym typeface="Times New Roman"/>
              </a:rPr>
              <a:t>: Registration is used in computer vision applications, such as object recognition, where combining images from different perspectives can provide a more comprehensive understanding of the scene.</a:t>
            </a:r>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Steps</a:t>
            </a:r>
            <a:r>
              <a:rPr b="1" lang="en-US" sz="1800">
                <a:solidFill>
                  <a:schemeClr val="dk1"/>
                </a:solidFill>
                <a:latin typeface="Times New Roman"/>
                <a:ea typeface="Times New Roman"/>
                <a:cs typeface="Times New Roman"/>
                <a:sym typeface="Times New Roman"/>
              </a:rPr>
              <a:t> in Image Registration</a:t>
            </a:r>
            <a:r>
              <a:rPr lang="en-US" sz="18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Feature Detection</a:t>
            </a:r>
            <a:r>
              <a:rPr lang="en-US" sz="1800">
                <a:solidFill>
                  <a:schemeClr val="dk1"/>
                </a:solidFill>
                <a:latin typeface="Times New Roman"/>
                <a:ea typeface="Times New Roman"/>
                <a:cs typeface="Times New Roman"/>
                <a:sym typeface="Times New Roman"/>
              </a:rPr>
              <a:t>: Identifying distinctive points, lines, or regions in the images (e.g., edges, corners, or texture features).</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Feature Matching</a:t>
            </a:r>
            <a:r>
              <a:rPr lang="en-US" sz="1800">
                <a:solidFill>
                  <a:schemeClr val="dk1"/>
                </a:solidFill>
                <a:latin typeface="Times New Roman"/>
                <a:ea typeface="Times New Roman"/>
                <a:cs typeface="Times New Roman"/>
                <a:sym typeface="Times New Roman"/>
              </a:rPr>
              <a:t>: Finding the corresponding points between the images.</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Transformation Estimation</a:t>
            </a:r>
            <a:r>
              <a:rPr lang="en-US" sz="1800">
                <a:solidFill>
                  <a:schemeClr val="dk1"/>
                </a:solidFill>
                <a:latin typeface="Times New Roman"/>
                <a:ea typeface="Times New Roman"/>
                <a:cs typeface="Times New Roman"/>
                <a:sym typeface="Times New Roman"/>
              </a:rPr>
              <a:t>: Estimating the transformation (such as translation, rotation, scaling) that aligns the images.</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Image Resampling</a:t>
            </a:r>
            <a:r>
              <a:rPr lang="en-US" sz="1800">
                <a:solidFill>
                  <a:schemeClr val="dk1"/>
                </a:solidFill>
                <a:latin typeface="Times New Roman"/>
                <a:ea typeface="Times New Roman"/>
                <a:cs typeface="Times New Roman"/>
                <a:sym typeface="Times New Roman"/>
              </a:rPr>
              <a:t>: Applying the transformation to one image to align it with the other.</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Validation</a:t>
            </a:r>
            <a:r>
              <a:rPr lang="en-US" sz="1800">
                <a:solidFill>
                  <a:schemeClr val="dk1"/>
                </a:solidFill>
                <a:latin typeface="Times New Roman"/>
                <a:ea typeface="Times New Roman"/>
                <a:cs typeface="Times New Roman"/>
                <a:sym typeface="Times New Roman"/>
              </a:rPr>
              <a:t>: Ensuring that the registration is accurate by comparing the results with known ground truth or through error metrics.</a:t>
            </a:r>
            <a:endParaRPr/>
          </a:p>
        </p:txBody>
      </p:sp>
      <p:sp>
        <p:nvSpPr>
          <p:cNvPr id="257" name="Google Shape;257;p45"/>
          <p:cNvSpPr/>
          <p:nvPr/>
        </p:nvSpPr>
        <p:spPr>
          <a:xfrm>
            <a:off x="4148242" y="160928"/>
            <a:ext cx="39036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Image </a:t>
            </a:r>
            <a:r>
              <a:rPr b="1" lang="en-US" sz="1800">
                <a:solidFill>
                  <a:srgbClr val="FF0000"/>
                </a:solidFill>
                <a:latin typeface="Times New Roman"/>
                <a:ea typeface="Times New Roman"/>
                <a:cs typeface="Times New Roman"/>
                <a:sym typeface="Times New Roman"/>
              </a:rPr>
              <a:t>Registration</a:t>
            </a:r>
            <a:r>
              <a:rPr b="1" lang="en-US" sz="1800">
                <a:solidFill>
                  <a:schemeClr val="dk1"/>
                </a:solidFill>
                <a:latin typeface="Times New Roman"/>
                <a:ea typeface="Times New Roman"/>
                <a:cs typeface="Times New Roman"/>
                <a:sym typeface="Times New Roman"/>
              </a:rPr>
              <a:t> and Image </a:t>
            </a:r>
            <a:r>
              <a:rPr b="1" lang="en-US" sz="1800">
                <a:solidFill>
                  <a:srgbClr val="FF0000"/>
                </a:solidFill>
                <a:latin typeface="Times New Roman"/>
                <a:ea typeface="Times New Roman"/>
                <a:cs typeface="Times New Roman"/>
                <a:sym typeface="Times New Roman"/>
              </a:rPr>
              <a:t>Fusion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p:nvPr/>
        </p:nvSpPr>
        <p:spPr>
          <a:xfrm>
            <a:off x="264793" y="203964"/>
            <a:ext cx="11742724" cy="618630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Types</a:t>
            </a:r>
            <a:r>
              <a:rPr b="1" lang="en-US" sz="1800">
                <a:solidFill>
                  <a:schemeClr val="dk1"/>
                </a:solidFill>
                <a:latin typeface="Times New Roman"/>
                <a:ea typeface="Times New Roman"/>
                <a:cs typeface="Times New Roman"/>
                <a:sym typeface="Times New Roman"/>
              </a:rPr>
              <a:t> of Image Registration</a:t>
            </a:r>
            <a:r>
              <a:rPr lang="en-US" sz="18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Rigid Registration</a:t>
            </a:r>
            <a:r>
              <a:rPr lang="en-US" sz="1800">
                <a:solidFill>
                  <a:schemeClr val="dk1"/>
                </a:solidFill>
                <a:latin typeface="Times New Roman"/>
                <a:ea typeface="Times New Roman"/>
                <a:cs typeface="Times New Roman"/>
                <a:sym typeface="Times New Roman"/>
              </a:rPr>
              <a:t>: Involves transformations that preserve the structure of the image, such as translations, rotations, and scaling.</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Non-rigid Registration</a:t>
            </a:r>
            <a:r>
              <a:rPr lang="en-US" sz="1800">
                <a:solidFill>
                  <a:schemeClr val="dk1"/>
                </a:solidFill>
                <a:latin typeface="Times New Roman"/>
                <a:ea typeface="Times New Roman"/>
                <a:cs typeface="Times New Roman"/>
                <a:sym typeface="Times New Roman"/>
              </a:rPr>
              <a:t>: Used when there are deformations between images (e.g., organ motion in medical images), requiring more complex transformations, such as elastic or spline-based transformations.</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Image</a:t>
            </a:r>
            <a:r>
              <a:rPr b="1" lang="en-US" sz="1800">
                <a:solidFill>
                  <a:schemeClr val="dk1"/>
                </a:solidFill>
                <a:latin typeface="Times New Roman"/>
                <a:ea typeface="Times New Roman"/>
                <a:cs typeface="Times New Roman"/>
                <a:sym typeface="Times New Roman"/>
              </a:rPr>
              <a:t> Fusion: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Image fusion refers to the process of combining multiple images to create a single image that contains enhanced or more relevant information from each of the original images. The fusion process integrates complementary data from different sources, which may vary in terms of spatial, spectral, or temporal resolution.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Importance</a:t>
            </a:r>
            <a:r>
              <a:rPr b="1" lang="en-US" sz="1800">
                <a:solidFill>
                  <a:schemeClr val="dk1"/>
                </a:solidFill>
                <a:latin typeface="Times New Roman"/>
                <a:ea typeface="Times New Roman"/>
                <a:cs typeface="Times New Roman"/>
                <a:sym typeface="Times New Roman"/>
              </a:rPr>
              <a:t> of Image Fusion</a:t>
            </a:r>
            <a:r>
              <a:rPr lang="en-US" sz="18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Multimodal Imaging</a:t>
            </a:r>
            <a:r>
              <a:rPr lang="en-US" sz="1800">
                <a:solidFill>
                  <a:schemeClr val="dk1"/>
                </a:solidFill>
                <a:latin typeface="Times New Roman"/>
                <a:ea typeface="Times New Roman"/>
                <a:cs typeface="Times New Roman"/>
                <a:sym typeface="Times New Roman"/>
              </a:rPr>
              <a:t>: Image fusion is used extensively in medical imaging, where combining different types of scans (such as MRI and CT) helps doctors obtain a more complete and accurate diagnosis.</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Remote Sensing</a:t>
            </a:r>
            <a:r>
              <a:rPr lang="en-US" sz="1800">
                <a:solidFill>
                  <a:schemeClr val="dk1"/>
                </a:solidFill>
                <a:latin typeface="Times New Roman"/>
                <a:ea typeface="Times New Roman"/>
                <a:cs typeface="Times New Roman"/>
                <a:sym typeface="Times New Roman"/>
              </a:rPr>
              <a:t>: In satellite or aerial imagery, image fusion can combine images from different sensors (e.g., multispectral and panchromatic) to improve the spatial and spectral resolution of the image, making it more useful for tasks such as vegetation analysis or land cover classification.</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Improved Visual Interpretation</a:t>
            </a:r>
            <a:r>
              <a:rPr lang="en-US" sz="1800">
                <a:solidFill>
                  <a:schemeClr val="dk1"/>
                </a:solidFill>
                <a:latin typeface="Times New Roman"/>
                <a:ea typeface="Times New Roman"/>
                <a:cs typeface="Times New Roman"/>
                <a:sym typeface="Times New Roman"/>
              </a:rPr>
              <a:t>: By merging data from different perspectives or under different conditions (such as day and night), image fusion enhances the clarity and information content, which is particularly useful in surveillance, security, and autonomous driving systems.</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Noise Reduction</a:t>
            </a:r>
            <a:r>
              <a:rPr lang="en-US" sz="1800">
                <a:solidFill>
                  <a:schemeClr val="dk1"/>
                </a:solidFill>
                <a:latin typeface="Times New Roman"/>
                <a:ea typeface="Times New Roman"/>
                <a:cs typeface="Times New Roman"/>
                <a:sym typeface="Times New Roman"/>
              </a:rPr>
              <a:t>: Fusion techniques can also help in reducing noise and improving image quality by combining data from multiple sources to mitigate the effects of noise in individual images.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p:nvPr/>
        </p:nvSpPr>
        <p:spPr>
          <a:xfrm>
            <a:off x="139547" y="111512"/>
            <a:ext cx="11975335" cy="618630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Types</a:t>
            </a:r>
            <a:r>
              <a:rPr b="1" lang="en-US" sz="1800">
                <a:solidFill>
                  <a:schemeClr val="dk1"/>
                </a:solidFill>
                <a:latin typeface="Times New Roman"/>
                <a:ea typeface="Times New Roman"/>
                <a:cs typeface="Times New Roman"/>
                <a:sym typeface="Times New Roman"/>
              </a:rPr>
              <a:t> of Image Fusion</a:t>
            </a:r>
            <a:r>
              <a:rPr lang="en-US" sz="18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Pixel-level Fusion</a:t>
            </a:r>
            <a:r>
              <a:rPr lang="en-US" sz="1800">
                <a:solidFill>
                  <a:schemeClr val="dk1"/>
                </a:solidFill>
                <a:latin typeface="Times New Roman"/>
                <a:ea typeface="Times New Roman"/>
                <a:cs typeface="Times New Roman"/>
                <a:sym typeface="Times New Roman"/>
              </a:rPr>
              <a:t>: Involves directly combining pixel values from different images. This method is often used when images are aligned and share the same spatial resolution. Techniques include:</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Simple Averaging</a:t>
            </a:r>
            <a:r>
              <a:rPr b="0" i="0" lang="en-US" sz="1800" u="none" cap="none" strike="noStrike">
                <a:solidFill>
                  <a:schemeClr val="dk1"/>
                </a:solidFill>
                <a:latin typeface="Times New Roman"/>
                <a:ea typeface="Times New Roman"/>
                <a:cs typeface="Times New Roman"/>
                <a:sym typeface="Times New Roman"/>
              </a:rPr>
              <a:t>: Combining images by averaging pixel values.</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Principal Component Analysis (PCA)</a:t>
            </a:r>
            <a:r>
              <a:rPr b="0" i="0" lang="en-US" sz="1800" u="none" cap="none" strike="noStrike">
                <a:solidFill>
                  <a:schemeClr val="dk1"/>
                </a:solidFill>
                <a:latin typeface="Times New Roman"/>
                <a:ea typeface="Times New Roman"/>
                <a:cs typeface="Times New Roman"/>
                <a:sym typeface="Times New Roman"/>
              </a:rPr>
              <a:t>: Reduces dimensionality by extracting the most significant features and merging them.</a:t>
            </a:r>
            <a:endParaRPr/>
          </a:p>
          <a:p>
            <a:pPr indent="-285750" lvl="1" marL="742950" marR="0" rtl="0" algn="just">
              <a:spcBef>
                <a:spcPts val="0"/>
              </a:spcBef>
              <a:spcAft>
                <a:spcPts val="0"/>
              </a:spcAft>
              <a:buClr>
                <a:schemeClr val="dk1"/>
              </a:buClr>
              <a:buSzPts val="1800"/>
              <a:buFont typeface="Calibri"/>
              <a:buAutoNum type="arabicPeriod"/>
            </a:pPr>
            <a:r>
              <a:rPr b="1" i="0" lang="en-US" sz="1800" u="none" cap="none" strike="noStrike">
                <a:solidFill>
                  <a:schemeClr val="dk1"/>
                </a:solidFill>
                <a:latin typeface="Times New Roman"/>
                <a:ea typeface="Times New Roman"/>
                <a:cs typeface="Times New Roman"/>
                <a:sym typeface="Times New Roman"/>
              </a:rPr>
              <a:t>Wavelet Transform</a:t>
            </a:r>
            <a:r>
              <a:rPr b="0" i="0" lang="en-US" sz="1800" u="none" cap="none" strike="noStrike">
                <a:solidFill>
                  <a:schemeClr val="dk1"/>
                </a:solidFill>
                <a:latin typeface="Times New Roman"/>
                <a:ea typeface="Times New Roman"/>
                <a:cs typeface="Times New Roman"/>
                <a:sym typeface="Times New Roman"/>
              </a:rPr>
              <a:t>: Decomposes images into frequency components for fusion.</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Feature-level Fusion</a:t>
            </a:r>
            <a:r>
              <a:rPr lang="en-US" sz="1800">
                <a:solidFill>
                  <a:schemeClr val="dk1"/>
                </a:solidFill>
                <a:latin typeface="Times New Roman"/>
                <a:ea typeface="Times New Roman"/>
                <a:cs typeface="Times New Roman"/>
                <a:sym typeface="Times New Roman"/>
              </a:rPr>
              <a:t>: Involves extracting features (such as edges, textures, or keypoints) from different images and combining them. This method is useful when the images vary in resolution, viewpoint, or content.</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Decision-level Fusion</a:t>
            </a:r>
            <a:r>
              <a:rPr lang="en-US" sz="1800">
                <a:solidFill>
                  <a:schemeClr val="dk1"/>
                </a:solidFill>
                <a:latin typeface="Times New Roman"/>
                <a:ea typeface="Times New Roman"/>
                <a:cs typeface="Times New Roman"/>
                <a:sym typeface="Times New Roman"/>
              </a:rPr>
              <a:t>: Involves combining the outputs of different classifiers or decision processes based on multiple image inputs. This is commonly used in object detection or recognition tasks.</a:t>
            </a:r>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Fusion</a:t>
            </a:r>
            <a:r>
              <a:rPr b="1" lang="en-US" sz="1800">
                <a:solidFill>
                  <a:schemeClr val="dk1"/>
                </a:solidFill>
                <a:latin typeface="Times New Roman"/>
                <a:ea typeface="Times New Roman"/>
                <a:cs typeface="Times New Roman"/>
                <a:sym typeface="Times New Roman"/>
              </a:rPr>
              <a:t> Techniques</a:t>
            </a:r>
            <a:r>
              <a:rPr lang="en-US" sz="18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Multi-sensor Fusion</a:t>
            </a:r>
            <a:r>
              <a:rPr lang="en-US" sz="1800">
                <a:solidFill>
                  <a:schemeClr val="dk1"/>
                </a:solidFill>
                <a:latin typeface="Times New Roman"/>
                <a:ea typeface="Times New Roman"/>
                <a:cs typeface="Times New Roman"/>
                <a:sym typeface="Times New Roman"/>
              </a:rPr>
              <a:t>: Combining images from different sensors with varying spectral and spatial resolutions.</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Multi-temporal Fusion</a:t>
            </a:r>
            <a:r>
              <a:rPr lang="en-US" sz="1800">
                <a:solidFill>
                  <a:schemeClr val="dk1"/>
                </a:solidFill>
                <a:latin typeface="Times New Roman"/>
                <a:ea typeface="Times New Roman"/>
                <a:cs typeface="Times New Roman"/>
                <a:sym typeface="Times New Roman"/>
              </a:rPr>
              <a:t>: Combining images from different time periods to track changes over time.</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Multiview Fusion</a:t>
            </a:r>
            <a:r>
              <a:rPr lang="en-US" sz="1800">
                <a:solidFill>
                  <a:schemeClr val="dk1"/>
                </a:solidFill>
                <a:latin typeface="Times New Roman"/>
                <a:ea typeface="Times New Roman"/>
                <a:cs typeface="Times New Roman"/>
                <a:sym typeface="Times New Roman"/>
              </a:rPr>
              <a:t>: Combining images captured from different angles or viewpoints, commonly used in 3D reconstruction and object recognition.</a:t>
            </a:r>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Deep Learning-based Fusion</a:t>
            </a:r>
            <a:r>
              <a:rPr lang="en-US" sz="1800">
                <a:solidFill>
                  <a:schemeClr val="dk1"/>
                </a:solidFill>
                <a:latin typeface="Times New Roman"/>
                <a:ea typeface="Times New Roman"/>
                <a:cs typeface="Times New Roman"/>
                <a:sym typeface="Times New Roman"/>
              </a:rPr>
              <a:t>: Recent advances in neural networks allow learning-based methods for image fusion, which can combine images in a more adaptive and intelligent manner by learning the best fusion strategy based on the image content.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p:nvPr/>
        </p:nvSpPr>
        <p:spPr>
          <a:xfrm>
            <a:off x="172598" y="129454"/>
            <a:ext cx="11890872" cy="59093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Applications</a:t>
            </a:r>
            <a:r>
              <a:rPr b="1" lang="en-US" sz="1800">
                <a:solidFill>
                  <a:schemeClr val="dk1"/>
                </a:solidFill>
                <a:latin typeface="Times New Roman"/>
                <a:ea typeface="Times New Roman"/>
                <a:cs typeface="Times New Roman"/>
                <a:sym typeface="Times New Roman"/>
              </a:rPr>
              <a:t> of Image Registration and Image Fusion:</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Times New Roman"/>
              <a:buAutoNum type="arabicPeriod"/>
            </a:pPr>
            <a:r>
              <a:rPr b="1" lang="en-US" sz="1800">
                <a:solidFill>
                  <a:schemeClr val="dk1"/>
                </a:solidFill>
                <a:latin typeface="Times New Roman"/>
                <a:ea typeface="Times New Roman"/>
                <a:cs typeface="Times New Roman"/>
                <a:sym typeface="Times New Roman"/>
              </a:rPr>
              <a:t>Medical Imaging:</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Registration</a:t>
            </a:r>
            <a:r>
              <a:rPr lang="en-US" sz="1800">
                <a:solidFill>
                  <a:schemeClr val="dk1"/>
                </a:solidFill>
                <a:latin typeface="Times New Roman"/>
                <a:ea typeface="Times New Roman"/>
                <a:cs typeface="Times New Roman"/>
                <a:sym typeface="Times New Roman"/>
              </a:rPr>
              <a:t>: Registration of different imaging modalities (CT, MRI, PET, etc.) allows for comprehensive 3D visualizations of anatomical structures. For instance, MRI can capture soft tissues, while CT scans provide detailed bone structures. When combined, doctors can make more informed decisions.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Fusion</a:t>
            </a:r>
            <a:r>
              <a:rPr lang="en-US" sz="1800">
                <a:solidFill>
                  <a:schemeClr val="dk1"/>
                </a:solidFill>
                <a:latin typeface="Times New Roman"/>
                <a:ea typeface="Times New Roman"/>
                <a:cs typeface="Times New Roman"/>
                <a:sym typeface="Times New Roman"/>
              </a:rPr>
              <a:t>: For example, fusing PET and CT images allows oncologists to visualize both the anatomical location of tumors (CT) and metabolic activity (PET), improving diagnosis and treatment planning.</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Times New Roman"/>
              <a:buAutoNum type="arabicPeriod" startAt="2"/>
            </a:pPr>
            <a:r>
              <a:rPr b="1" lang="en-US" sz="1800">
                <a:solidFill>
                  <a:schemeClr val="dk1"/>
                </a:solidFill>
                <a:latin typeface="Times New Roman"/>
                <a:ea typeface="Times New Roman"/>
                <a:cs typeface="Times New Roman"/>
                <a:sym typeface="Times New Roman"/>
              </a:rPr>
              <a:t>Remote Sensing:</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Registration</a:t>
            </a:r>
            <a:r>
              <a:rPr lang="en-US" sz="1800">
                <a:solidFill>
                  <a:schemeClr val="dk1"/>
                </a:solidFill>
                <a:latin typeface="Times New Roman"/>
                <a:ea typeface="Times New Roman"/>
                <a:cs typeface="Times New Roman"/>
                <a:sym typeface="Times New Roman"/>
              </a:rPr>
              <a:t>: Satellite images taken from different angles or at different times need to be aligned to monitor environmental changes, such as deforestation, urbanization, or crop health.</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Fusion</a:t>
            </a:r>
            <a:r>
              <a:rPr lang="en-US" sz="1800">
                <a:solidFill>
                  <a:schemeClr val="dk1"/>
                </a:solidFill>
                <a:latin typeface="Times New Roman"/>
                <a:ea typeface="Times New Roman"/>
                <a:cs typeface="Times New Roman"/>
                <a:sym typeface="Times New Roman"/>
              </a:rPr>
              <a:t>: By combining high-resolution panchromatic images with multispectral images, we can improve the spatial resolution of the image while retaining valuable spectral information, useful for vegetation analysis, land classification, and environmental monitoring.</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3. Computer Vision and Robotics: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Registration</a:t>
            </a:r>
            <a:r>
              <a:rPr lang="en-US" sz="1800">
                <a:solidFill>
                  <a:schemeClr val="dk1"/>
                </a:solidFill>
                <a:latin typeface="Times New Roman"/>
                <a:ea typeface="Times New Roman"/>
                <a:cs typeface="Times New Roman"/>
                <a:sym typeface="Times New Roman"/>
              </a:rPr>
              <a:t>: In autonomous vehicles, registration of images from multiple cameras or sensors is critical for accurate object detection and navigation, especially in complex environments.</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Fusion</a:t>
            </a:r>
            <a:r>
              <a:rPr lang="en-US" sz="1800">
                <a:solidFill>
                  <a:schemeClr val="dk1"/>
                </a:solidFill>
                <a:latin typeface="Times New Roman"/>
                <a:ea typeface="Times New Roman"/>
                <a:cs typeface="Times New Roman"/>
                <a:sym typeface="Times New Roman"/>
              </a:rPr>
              <a:t>: Combining data from LiDAR and camera systems allows for precise 3D mapping, helping robots and autonomous vehicles to understand their surroundings better.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p:nvPr/>
        </p:nvSpPr>
        <p:spPr>
          <a:xfrm>
            <a:off x="198304" y="1295879"/>
            <a:ext cx="11688897" cy="424731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Registration</a:t>
            </a:r>
            <a:endParaRPr sz="1800">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Methods: Feature-based, intensity-based.</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Applications: Pre- and post-operative scans.</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Image Fusion</a:t>
            </a:r>
            <a:endParaRPr sz="1800">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Levels: Pixel, feature, and decision-level fusion.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Applications: PET-MRI fusion for enhanced diagnostics.</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Method: Multi-resolution fusion using wavelet transforms.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Results: Improved diagnostic accuracy.</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Challenges and Future Trends</a:t>
            </a:r>
            <a:endParaRPr sz="1800">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Challenges: Misalignment, computational cost.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Trends: AI-powered fusion techniques.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p:nvPr/>
        </p:nvSpPr>
        <p:spPr>
          <a:xfrm>
            <a:off x="198304" y="1340041"/>
            <a:ext cx="9186328" cy="397031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import cv2</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import numpy as np</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def image_registration_ecc(img1, img2):</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 Convert images to grayscale</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gray1 = cv2.cvtColor(img1, cv2.COLOR_BGR2GRAY)</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gray2 = cv2.cvtColor(img2, cv2.COLOR_BGR2GRAY)</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 Define warp mode (Affine transformation for registration)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warp_mode = cv2.MOTION_AFFINE</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warp_matrix = np.eye(2, 3, dtype=np.float32)</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 Set termination criteria (iterations, epsilon)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criteria = (cv2.TERM_CRITERIA_EPS | cv2.TERM_CRITERIA_COUNT, 50, 1e-6)</a:t>
            </a:r>
            <a:endParaRPr/>
          </a:p>
        </p:txBody>
      </p:sp>
      <p:sp>
        <p:nvSpPr>
          <p:cNvPr id="283" name="Google Shape;283;p50"/>
          <p:cNvSpPr/>
          <p:nvPr/>
        </p:nvSpPr>
        <p:spPr>
          <a:xfrm>
            <a:off x="198304" y="296940"/>
            <a:ext cx="56731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a:t>
            </a:r>
            <a:r>
              <a:rPr b="1" lang="en-US" sz="1800">
                <a:solidFill>
                  <a:schemeClr val="dk1"/>
                </a:solidFill>
                <a:latin typeface="Times New Roman"/>
                <a:ea typeface="Times New Roman"/>
                <a:cs typeface="Times New Roman"/>
                <a:sym typeface="Times New Roman"/>
              </a:rPr>
              <a:t> demonstrating Image Registration and Fusion</a:t>
            </a:r>
            <a:r>
              <a:rPr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p:nvPr/>
        </p:nvSpPr>
        <p:spPr>
          <a:xfrm>
            <a:off x="227680" y="839588"/>
            <a:ext cx="1165952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 Apply ECC-based image alignment</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_, warp_matrix = cv2.findTransformECC(gray1, gray2, warp_matrix, warp_mode, criteria)</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except:</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print("Error: ECC registration failed.")</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return None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Apply warp transformation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registered_img2 = cv2.warpAffine(img2, warp_matrix, (img1.shape[1], img1.shape[0]), flags=cv2.INTER_LINEAR)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registered_img2</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def image_fusion(img1, img2):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Weighted average fusion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fused_image = cv2.addWeighted(img1, 0.5, img2, 0.5, 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fused_image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88134" y="308472"/>
            <a:ext cx="4461832"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Plot the original, noisy, and restored images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plt.figure(figsize=(12, 8))</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plt.subplot(1, 3,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plt.title("Original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plt.imshow(image, cmap='gray')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plt.axis('off')</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plt.subplot(1, 3, 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plt.title("Noisy 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plt.imshow(noisy_image, cmap='gray')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plt.axis('off')</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plt.subplot(1, 3, 3)</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plt.title("Restored Image (Gaussian Filter)")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plt.imshow(denoised_image, cmap='gray')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plt.axis('off')</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plt.tight_layout()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plt.show()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p:nvPr/>
        </p:nvSpPr>
        <p:spPr>
          <a:xfrm>
            <a:off x="187286" y="341523"/>
            <a:ext cx="5783855" cy="61863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Check if images are loaded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img1 is None or img2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print("Error: Could not load images. Check file paths.")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Perform image registration using ECC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registered_img2 = image_registration_ecc(img1, img2)</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registered_img2 is None: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print("Image registration failed. Exiting.")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Perform image fusion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fused_image = image_fusion(img1, registered_img2)</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def main():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Load two images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img1_path = 'E:\\Bharti\\DIP &amp; A IInd Sem\\image1.jpg'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img2_path = 'E:\\Bharti\\DIP &amp; A IInd Sem\\image2.jpg'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img1 = cv2.imread(img1_path)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img2 = cv2.imread(img2_path)</a:t>
            </a:r>
            <a:endParaRPr/>
          </a:p>
        </p:txBody>
      </p:sp>
      <p:sp>
        <p:nvSpPr>
          <p:cNvPr id="294" name="Google Shape;294;p52"/>
          <p:cNvSpPr/>
          <p:nvPr/>
        </p:nvSpPr>
        <p:spPr>
          <a:xfrm>
            <a:off x="6639499" y="341523"/>
            <a:ext cx="5552501"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Display results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cv2.imshow('Registered Image 2', registered_img2)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cv2.imshow('Fused Image', fused_image)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cv2.waitKey(0)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cv2.destroyAllWindows()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Save results only if successful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cv2.imwrite('registered_image2.jpg', registered_img2)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cv2.imwrite('fused_image.jpg', fused_image)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print("Images saved successfully!")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__name__ == "__main__":</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main()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p:nvPr/>
        </p:nvSpPr>
        <p:spPr>
          <a:xfrm>
            <a:off x="578386" y="185375"/>
            <a:ext cx="98571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Output</a:t>
            </a:r>
            <a:endParaRPr b="1" sz="1800">
              <a:solidFill>
                <a:schemeClr val="dk1"/>
              </a:solidFill>
              <a:latin typeface="Times New Roman"/>
              <a:ea typeface="Times New Roman"/>
              <a:cs typeface="Times New Roman"/>
              <a:sym typeface="Times New Roman"/>
            </a:endParaRPr>
          </a:p>
        </p:txBody>
      </p:sp>
      <p:pic>
        <p:nvPicPr>
          <p:cNvPr id="300" name="Google Shape;300;p53"/>
          <p:cNvPicPr preferRelativeResize="0"/>
          <p:nvPr/>
        </p:nvPicPr>
        <p:blipFill rotWithShape="1">
          <a:blip r:embed="rId3">
            <a:alphaModFix/>
          </a:blip>
          <a:srcRect b="0" l="0" r="0" t="0"/>
          <a:stretch/>
        </p:blipFill>
        <p:spPr>
          <a:xfrm>
            <a:off x="820369" y="1860884"/>
            <a:ext cx="3810000" cy="3810000"/>
          </a:xfrm>
          <a:prstGeom prst="rect">
            <a:avLst/>
          </a:prstGeom>
          <a:noFill/>
          <a:ln>
            <a:noFill/>
          </a:ln>
        </p:spPr>
      </p:pic>
      <p:pic>
        <p:nvPicPr>
          <p:cNvPr id="301" name="Google Shape;301;p53"/>
          <p:cNvPicPr preferRelativeResize="0"/>
          <p:nvPr/>
        </p:nvPicPr>
        <p:blipFill rotWithShape="1">
          <a:blip r:embed="rId4">
            <a:alphaModFix/>
          </a:blip>
          <a:srcRect b="0" l="0" r="0" t="0"/>
          <a:stretch/>
        </p:blipFill>
        <p:spPr>
          <a:xfrm>
            <a:off x="7186428" y="1860884"/>
            <a:ext cx="3810000" cy="3810000"/>
          </a:xfrm>
          <a:prstGeom prst="rect">
            <a:avLst/>
          </a:prstGeom>
          <a:noFill/>
          <a:ln>
            <a:noFill/>
          </a:ln>
        </p:spPr>
      </p:pic>
      <p:sp>
        <p:nvSpPr>
          <p:cNvPr id="302" name="Google Shape;302;p53"/>
          <p:cNvSpPr/>
          <p:nvPr/>
        </p:nvSpPr>
        <p:spPr>
          <a:xfrm>
            <a:off x="1670600" y="1023130"/>
            <a:ext cx="21095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Registered Image</a:t>
            </a:r>
            <a:endParaRPr b="1" sz="1800">
              <a:solidFill>
                <a:schemeClr val="dk1"/>
              </a:solidFill>
              <a:latin typeface="Times New Roman"/>
              <a:ea typeface="Times New Roman"/>
              <a:cs typeface="Times New Roman"/>
              <a:sym typeface="Times New Roman"/>
            </a:endParaRPr>
          </a:p>
        </p:txBody>
      </p:sp>
      <p:sp>
        <p:nvSpPr>
          <p:cNvPr id="303" name="Google Shape;303;p53"/>
          <p:cNvSpPr/>
          <p:nvPr/>
        </p:nvSpPr>
        <p:spPr>
          <a:xfrm>
            <a:off x="8325417" y="1023130"/>
            <a:ext cx="15320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Fused Image</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Discussion </a:t>
            </a:r>
            <a:endParaRPr/>
          </a:p>
        </p:txBody>
      </p:sp>
      <p:sp>
        <p:nvSpPr>
          <p:cNvPr id="309" name="Google Shape;309;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Thank you </a:t>
            </a:r>
            <a:endParaRPr/>
          </a:p>
        </p:txBody>
      </p:sp>
      <p:sp>
        <p:nvSpPr>
          <p:cNvPr id="315" name="Google Shape;315;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rotWithShape="1">
          <a:blip r:embed="rId3">
            <a:alphaModFix/>
          </a:blip>
          <a:srcRect b="0" l="0" r="0" t="0"/>
          <a:stretch/>
        </p:blipFill>
        <p:spPr>
          <a:xfrm>
            <a:off x="319488" y="384042"/>
            <a:ext cx="11391441" cy="60899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205648" y="937042"/>
            <a:ext cx="11986352" cy="480131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FF0000"/>
                </a:solidFill>
                <a:latin typeface="Times New Roman"/>
                <a:ea typeface="Times New Roman"/>
                <a:cs typeface="Times New Roman"/>
                <a:sym typeface="Times New Roman"/>
              </a:rPr>
              <a:t>Definition</a:t>
            </a:r>
            <a:r>
              <a:rPr lang="en-US" sz="1800">
                <a:solidFill>
                  <a:schemeClr val="dk1"/>
                </a:solidFill>
                <a:latin typeface="Times New Roman"/>
                <a:ea typeface="Times New Roman"/>
                <a:cs typeface="Times New Roman"/>
                <a:sym typeface="Times New Roman"/>
              </a:rPr>
              <a:t>: Identifying objects in an image </a:t>
            </a:r>
            <a:r>
              <a:rPr lang="en-US" sz="1800">
                <a:solidFill>
                  <a:srgbClr val="FF0000"/>
                </a:solidFill>
                <a:latin typeface="Times New Roman"/>
                <a:ea typeface="Times New Roman"/>
                <a:cs typeface="Times New Roman"/>
                <a:sym typeface="Times New Roman"/>
              </a:rPr>
              <a:t>with</a:t>
            </a:r>
            <a:r>
              <a:rPr lang="en-US" sz="1800">
                <a:solidFill>
                  <a:schemeClr val="dk1"/>
                </a:solidFill>
                <a:latin typeface="Times New Roman"/>
                <a:ea typeface="Times New Roman"/>
                <a:cs typeface="Times New Roman"/>
                <a:sym typeface="Times New Roman"/>
              </a:rPr>
              <a:t> bounding boxes or Object detection is a computer vision technique that </a:t>
            </a:r>
            <a:r>
              <a:rPr lang="en-US" sz="1800">
                <a:solidFill>
                  <a:srgbClr val="FF0000"/>
                </a:solidFill>
                <a:latin typeface="Times New Roman"/>
                <a:ea typeface="Times New Roman"/>
                <a:cs typeface="Times New Roman"/>
                <a:sym typeface="Times New Roman"/>
              </a:rPr>
              <a:t>identifies</a:t>
            </a:r>
            <a:r>
              <a:rPr lang="en-US" sz="1800">
                <a:solidFill>
                  <a:schemeClr val="dk1"/>
                </a:solidFill>
                <a:latin typeface="Times New Roman"/>
                <a:ea typeface="Times New Roman"/>
                <a:cs typeface="Times New Roman"/>
                <a:sym typeface="Times New Roman"/>
              </a:rPr>
              <a:t> and </a:t>
            </a:r>
            <a:r>
              <a:rPr lang="en-US" sz="1800">
                <a:solidFill>
                  <a:srgbClr val="FF0000"/>
                </a:solidFill>
                <a:latin typeface="Times New Roman"/>
                <a:ea typeface="Times New Roman"/>
                <a:cs typeface="Times New Roman"/>
                <a:sym typeface="Times New Roman"/>
              </a:rPr>
              <a:t>localizes</a:t>
            </a:r>
            <a:r>
              <a:rPr lang="en-US" sz="1800">
                <a:solidFill>
                  <a:schemeClr val="dk1"/>
                </a:solidFill>
                <a:latin typeface="Times New Roman"/>
                <a:ea typeface="Times New Roman"/>
                <a:cs typeface="Times New Roman"/>
                <a:sym typeface="Times New Roman"/>
              </a:rPr>
              <a:t> objects </a:t>
            </a:r>
            <a:r>
              <a:rPr lang="en-US" sz="1800">
                <a:solidFill>
                  <a:srgbClr val="FF0000"/>
                </a:solidFill>
                <a:latin typeface="Times New Roman"/>
                <a:ea typeface="Times New Roman"/>
                <a:cs typeface="Times New Roman"/>
                <a:sym typeface="Times New Roman"/>
              </a:rPr>
              <a:t>within</a:t>
            </a:r>
            <a:r>
              <a:rPr lang="en-US" sz="1800">
                <a:solidFill>
                  <a:schemeClr val="dk1"/>
                </a:solidFill>
                <a:latin typeface="Times New Roman"/>
                <a:ea typeface="Times New Roman"/>
                <a:cs typeface="Times New Roman"/>
                <a:sym typeface="Times New Roman"/>
              </a:rPr>
              <a:t> an image or video. The process involves </a:t>
            </a:r>
            <a:r>
              <a:rPr lang="en-US" sz="1800">
                <a:solidFill>
                  <a:srgbClr val="FF0000"/>
                </a:solidFill>
                <a:latin typeface="Times New Roman"/>
                <a:ea typeface="Times New Roman"/>
                <a:cs typeface="Times New Roman"/>
                <a:sym typeface="Times New Roman"/>
              </a:rPr>
              <a:t>two</a:t>
            </a:r>
            <a:r>
              <a:rPr lang="en-US" sz="1800">
                <a:solidFill>
                  <a:schemeClr val="dk1"/>
                </a:solidFill>
                <a:latin typeface="Times New Roman"/>
                <a:ea typeface="Times New Roman"/>
                <a:cs typeface="Times New Roman"/>
                <a:sym typeface="Times New Roman"/>
              </a:rPr>
              <a:t> key </a:t>
            </a:r>
            <a:r>
              <a:rPr lang="en-US" sz="1800">
                <a:solidFill>
                  <a:srgbClr val="FF0000"/>
                </a:solidFill>
                <a:latin typeface="Times New Roman"/>
                <a:ea typeface="Times New Roman"/>
                <a:cs typeface="Times New Roman"/>
                <a:sym typeface="Times New Roman"/>
              </a:rPr>
              <a:t>tasks</a:t>
            </a:r>
            <a:r>
              <a:rPr lang="en-US" sz="18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a:pPr>
            <a:r>
              <a:rPr b="1" lang="en-US" sz="1800">
                <a:solidFill>
                  <a:srgbClr val="FF0000"/>
                </a:solidFill>
                <a:latin typeface="Times New Roman"/>
                <a:ea typeface="Times New Roman"/>
                <a:cs typeface="Times New Roman"/>
                <a:sym typeface="Times New Roman"/>
              </a:rPr>
              <a:t>Classification</a:t>
            </a:r>
            <a:r>
              <a:rPr lang="en-US" sz="1800">
                <a:solidFill>
                  <a:schemeClr val="dk1"/>
                </a:solidFill>
                <a:latin typeface="Times New Roman"/>
                <a:ea typeface="Times New Roman"/>
                <a:cs typeface="Times New Roman"/>
                <a:sym typeface="Times New Roman"/>
              </a:rPr>
              <a:t>: Determining the type or category of objects present (e.g., "car," "person," "dog").</a:t>
            </a:r>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rgbClr val="FF0000"/>
              </a:buClr>
              <a:buSzPts val="1800"/>
              <a:buFont typeface="Calibri"/>
              <a:buAutoNum type="arabicPeriod"/>
            </a:pPr>
            <a:r>
              <a:rPr b="1" lang="en-US" sz="1800">
                <a:solidFill>
                  <a:srgbClr val="FF0000"/>
                </a:solidFill>
                <a:latin typeface="Times New Roman"/>
                <a:ea typeface="Times New Roman"/>
                <a:cs typeface="Times New Roman"/>
                <a:sym typeface="Times New Roman"/>
              </a:rPr>
              <a:t>Localization</a:t>
            </a:r>
            <a:r>
              <a:rPr lang="en-US" sz="1800">
                <a:solidFill>
                  <a:schemeClr val="dk1"/>
                </a:solidFill>
                <a:latin typeface="Times New Roman"/>
                <a:ea typeface="Times New Roman"/>
                <a:cs typeface="Times New Roman"/>
                <a:sym typeface="Times New Roman"/>
              </a:rPr>
              <a:t>: Marking the exact location of objects in the image </a:t>
            </a:r>
            <a:r>
              <a:rPr lang="en-US" sz="1800">
                <a:solidFill>
                  <a:srgbClr val="FF0000"/>
                </a:solidFill>
                <a:latin typeface="Times New Roman"/>
                <a:ea typeface="Times New Roman"/>
                <a:cs typeface="Times New Roman"/>
                <a:sym typeface="Times New Roman"/>
              </a:rPr>
              <a:t>using</a:t>
            </a:r>
            <a:r>
              <a:rPr lang="en-US" sz="1800">
                <a:solidFill>
                  <a:schemeClr val="dk1"/>
                </a:solidFill>
                <a:latin typeface="Times New Roman"/>
                <a:ea typeface="Times New Roman"/>
                <a:cs typeface="Times New Roman"/>
                <a:sym typeface="Times New Roman"/>
              </a:rPr>
              <a:t> bounding boxes, which are rectangular frames enclosing the objects.</a:t>
            </a:r>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For </a:t>
            </a:r>
            <a:r>
              <a:rPr lang="en-US" sz="1800">
                <a:solidFill>
                  <a:srgbClr val="FF0000"/>
                </a:solidFill>
                <a:latin typeface="Times New Roman"/>
                <a:ea typeface="Times New Roman"/>
                <a:cs typeface="Times New Roman"/>
                <a:sym typeface="Times New Roman"/>
              </a:rPr>
              <a:t>example</a:t>
            </a:r>
            <a:r>
              <a:rPr lang="en-US" sz="1800">
                <a:solidFill>
                  <a:schemeClr val="dk1"/>
                </a:solidFill>
                <a:latin typeface="Times New Roman"/>
                <a:ea typeface="Times New Roman"/>
                <a:cs typeface="Times New Roman"/>
                <a:sym typeface="Times New Roman"/>
              </a:rPr>
              <a:t>, in an image containing a street scene, object detection might identify cars, pedestrians, and traffic lights, while also specifying their positions in the image.</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Applications</a:t>
            </a:r>
            <a:endParaRPr sz="1800">
              <a:solidFill>
                <a:srgbClr val="FF0000"/>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Self-driving cars: Pedestrian and traffic sign detection.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Retail: Shelf monitoring and product recognition.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Healthcare: Tumor localization in medical images.</a:t>
            </a:r>
            <a:endParaRPr/>
          </a:p>
        </p:txBody>
      </p:sp>
      <p:sp>
        <p:nvSpPr>
          <p:cNvPr id="113" name="Google Shape;113;p18"/>
          <p:cNvSpPr/>
          <p:nvPr/>
        </p:nvSpPr>
        <p:spPr>
          <a:xfrm>
            <a:off x="3659154" y="203679"/>
            <a:ext cx="507933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Case Study: Object </a:t>
            </a:r>
            <a:r>
              <a:rPr b="1" lang="en-US" sz="1800">
                <a:solidFill>
                  <a:srgbClr val="FF0000"/>
                </a:solidFill>
                <a:latin typeface="Times New Roman"/>
                <a:ea typeface="Times New Roman"/>
                <a:cs typeface="Times New Roman"/>
                <a:sym typeface="Times New Roman"/>
              </a:rPr>
              <a:t>Detection</a:t>
            </a:r>
            <a:r>
              <a:rPr b="1" lang="en-US" sz="1800">
                <a:solidFill>
                  <a:schemeClr val="dk1"/>
                </a:solidFill>
                <a:latin typeface="Times New Roman"/>
                <a:ea typeface="Times New Roman"/>
                <a:cs typeface="Times New Roman"/>
                <a:sym typeface="Times New Roman"/>
              </a:rPr>
              <a:t> in Computer Vision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99152" y="233563"/>
            <a:ext cx="11997368" cy="6463308"/>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Importance</a:t>
            </a:r>
            <a:r>
              <a:rPr b="1" lang="en-US" sz="1800">
                <a:solidFill>
                  <a:schemeClr val="dk1"/>
                </a:solidFill>
                <a:latin typeface="Times New Roman"/>
                <a:ea typeface="Times New Roman"/>
                <a:cs typeface="Times New Roman"/>
                <a:sym typeface="Times New Roman"/>
              </a:rPr>
              <a:t> of Object Detection</a:t>
            </a:r>
            <a:endParaRPr/>
          </a:p>
          <a:p>
            <a:pPr indent="-171450" lvl="0" marL="285750" marR="0" rtl="0" algn="just">
              <a:spcBef>
                <a:spcPts val="0"/>
              </a:spcBef>
              <a:spcAft>
                <a:spcPts val="0"/>
              </a:spcAft>
              <a:buClr>
                <a:schemeClr val="dk1"/>
              </a:buClr>
              <a:buSzPts val="1800"/>
              <a:buFont typeface="Arial"/>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Object detection plays a critical role in a </a:t>
            </a:r>
            <a:r>
              <a:rPr lang="en-US" sz="1800">
                <a:solidFill>
                  <a:srgbClr val="FF0000"/>
                </a:solidFill>
                <a:latin typeface="Times New Roman"/>
                <a:ea typeface="Times New Roman"/>
                <a:cs typeface="Times New Roman"/>
                <a:sym typeface="Times New Roman"/>
              </a:rPr>
              <a:t>wide</a:t>
            </a:r>
            <a:r>
              <a:rPr lang="en-US" sz="1800">
                <a:solidFill>
                  <a:schemeClr val="dk1"/>
                </a:solidFill>
                <a:latin typeface="Times New Roman"/>
                <a:ea typeface="Times New Roman"/>
                <a:cs typeface="Times New Roman"/>
                <a:sym typeface="Times New Roman"/>
              </a:rPr>
              <a:t> range of </a:t>
            </a:r>
            <a:r>
              <a:rPr lang="en-US" sz="1800">
                <a:solidFill>
                  <a:srgbClr val="FF0000"/>
                </a:solidFill>
                <a:latin typeface="Times New Roman"/>
                <a:ea typeface="Times New Roman"/>
                <a:cs typeface="Times New Roman"/>
                <a:sym typeface="Times New Roman"/>
              </a:rPr>
              <a:t>applications</a:t>
            </a:r>
            <a:r>
              <a:rPr lang="en-US" sz="1800">
                <a:solidFill>
                  <a:schemeClr val="dk1"/>
                </a:solidFill>
                <a:latin typeface="Times New Roman"/>
                <a:ea typeface="Times New Roman"/>
                <a:cs typeface="Times New Roman"/>
                <a:sym typeface="Times New Roman"/>
              </a:rPr>
              <a:t>, enhancing the capabilities of machines to perceive, understand, and interact with their surroundings. Below are some of the primary areas where object detection is essential:</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Surveillance and Security</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Automates the detection of </a:t>
            </a:r>
            <a:r>
              <a:rPr lang="en-US" sz="1800">
                <a:solidFill>
                  <a:srgbClr val="FF0000"/>
                </a:solidFill>
                <a:latin typeface="Times New Roman"/>
                <a:ea typeface="Times New Roman"/>
                <a:cs typeface="Times New Roman"/>
                <a:sym typeface="Times New Roman"/>
              </a:rPr>
              <a:t>suspicious</a:t>
            </a:r>
            <a:r>
              <a:rPr lang="en-US" sz="1800">
                <a:solidFill>
                  <a:schemeClr val="dk1"/>
                </a:solidFill>
                <a:latin typeface="Times New Roman"/>
                <a:ea typeface="Times New Roman"/>
                <a:cs typeface="Times New Roman"/>
                <a:sym typeface="Times New Roman"/>
              </a:rPr>
              <a:t> activities, unauthorized access, or specific objects of interest in surveillance systems.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Detecting intruders in restricted zones.</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Identifying dangerous objects like weapons in public spaces using CCTV footage.</a:t>
            </a:r>
            <a:endParaRPr/>
          </a:p>
          <a:p>
            <a:pPr indent="0" lvl="1" marL="45720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Enhances security, reduces human monitoring efforts, and enables real-time threat detection.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startAt="2"/>
            </a:pPr>
            <a:r>
              <a:rPr b="1" lang="en-US" sz="1800">
                <a:solidFill>
                  <a:schemeClr val="dk1"/>
                </a:solidFill>
                <a:latin typeface="Times New Roman"/>
                <a:ea typeface="Times New Roman"/>
                <a:cs typeface="Times New Roman"/>
                <a:sym typeface="Times New Roman"/>
              </a:rPr>
              <a:t>Robotics and Automation</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Enables robots to recognize and interact with objects in their environment for navigation, manipulation, or task execution.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Industrial robots identifying tools or components on an assembly line.</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Home robots detecting and categorizing items for cleaning or organizing.</a:t>
            </a:r>
            <a:endParaRPr/>
          </a:p>
          <a:p>
            <a:pPr indent="0" lvl="1" marL="45720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Improves efficiency and accuracy in automated tasks while expanding the scope of robotics.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p:nvPr/>
        </p:nvSpPr>
        <p:spPr>
          <a:xfrm>
            <a:off x="88136" y="129692"/>
            <a:ext cx="11964318" cy="618630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Calibri"/>
              <a:buAutoNum type="arabicPeriod" startAt="3"/>
            </a:pPr>
            <a:r>
              <a:rPr b="1" lang="en-US" sz="1800">
                <a:solidFill>
                  <a:schemeClr val="dk1"/>
                </a:solidFill>
                <a:latin typeface="Times New Roman"/>
                <a:ea typeface="Times New Roman"/>
                <a:cs typeface="Times New Roman"/>
                <a:sym typeface="Times New Roman"/>
              </a:rPr>
              <a:t>Autonomous Systems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A fundamental technology for autonomous vehicles, drones, and smart systems, enabling them to navigate and make decisions based on environmental observations.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Self-Driving Cars</a:t>
            </a:r>
            <a:r>
              <a:rPr b="0" i="0" lang="en-US" sz="1800" u="none" cap="none" strike="noStrike">
                <a:solidFill>
                  <a:schemeClr val="dk1"/>
                </a:solidFill>
                <a:latin typeface="Times New Roman"/>
                <a:ea typeface="Times New Roman"/>
                <a:cs typeface="Times New Roman"/>
                <a:sym typeface="Times New Roman"/>
              </a:rPr>
              <a:t>:</a:t>
            </a:r>
            <a:endParaRPr/>
          </a:p>
          <a:p>
            <a:pPr indent="0" lvl="2" marL="9144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Detecting pedestrians, other vehicles, traffic signs, and obstacles to ensure safe navigation.</a:t>
            </a:r>
            <a:endParaRPr/>
          </a:p>
          <a:p>
            <a:pPr indent="0" lvl="1" marL="45720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Drones</a:t>
            </a:r>
            <a:r>
              <a:rPr b="0" i="0" lang="en-US" sz="1800" u="none" cap="none" strike="noStrike">
                <a:solidFill>
                  <a:schemeClr val="dk1"/>
                </a:solidFill>
                <a:latin typeface="Times New Roman"/>
                <a:ea typeface="Times New Roman"/>
                <a:cs typeface="Times New Roman"/>
                <a:sym typeface="Times New Roman"/>
              </a:rPr>
              <a:t>:</a:t>
            </a:r>
            <a:endParaRPr/>
          </a:p>
          <a:p>
            <a:pPr indent="0" lvl="2" marL="9144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Identifying landmarks for accurate delivery or monitoring purposes.</a:t>
            </a:r>
            <a:endParaRPr/>
          </a:p>
          <a:p>
            <a:pPr indent="0" lvl="2" marL="9144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Improves safety, enhances user trust, and facilitates the adoption of intelligent transportation systems.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startAt="4"/>
            </a:pPr>
            <a:r>
              <a:rPr b="1" lang="en-US" sz="1800">
                <a:solidFill>
                  <a:schemeClr val="dk1"/>
                </a:solidFill>
                <a:latin typeface="Times New Roman"/>
                <a:ea typeface="Times New Roman"/>
                <a:cs typeface="Times New Roman"/>
                <a:sym typeface="Times New Roman"/>
              </a:rPr>
              <a:t>Retail and Inventory Management</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Streamlines inventory tracking and shelf monitoring by detecting and categorizing products.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Automated checkout systems recognizing items without barcodes.</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Real-time stock updates through shelf-scanning robots.</a:t>
            </a:r>
            <a:endParaRPr/>
          </a:p>
          <a:p>
            <a:pPr indent="0" lvl="1" marL="4572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Reduces human errors and improves operational efficiency.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p:nvPr/>
        </p:nvSpPr>
        <p:spPr>
          <a:xfrm>
            <a:off x="88135" y="109235"/>
            <a:ext cx="11997369" cy="6463308"/>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800"/>
              <a:buFont typeface="Calibri"/>
              <a:buAutoNum type="arabicPeriod" startAt="5"/>
            </a:pPr>
            <a:r>
              <a:rPr b="1" lang="en-US" sz="1800">
                <a:solidFill>
                  <a:schemeClr val="dk1"/>
                </a:solidFill>
                <a:latin typeface="Times New Roman"/>
                <a:ea typeface="Times New Roman"/>
                <a:cs typeface="Times New Roman"/>
                <a:sym typeface="Times New Roman"/>
              </a:rPr>
              <a:t>Medical Imaging and Diagnostics</a:t>
            </a:r>
            <a:endParaRPr sz="1800">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Identifies specific regions of interest within medical images for diagnosis and analysis.</a:t>
            </a:r>
            <a:endParaRPr/>
          </a:p>
          <a:p>
            <a:pPr indent="-114300" lvl="0" marL="0" marR="0" rtl="0" algn="just">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Detecting tumors in X-rays or CT scans.</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Highlighting fractures or abnormalities in radiological images.</a:t>
            </a:r>
            <a:endParaRPr/>
          </a:p>
          <a:p>
            <a:pPr indent="-114300" lvl="0" marL="0" marR="0" rtl="0" algn="just">
              <a:spcBef>
                <a:spcPts val="0"/>
              </a:spcBef>
              <a:spcAft>
                <a:spcPts val="0"/>
              </a:spcAft>
              <a:buClr>
                <a:srgbClr val="FF0000"/>
              </a:buClr>
              <a:buSzPts val="1800"/>
              <a:buFont typeface="Arial"/>
              <a:buChar char="•"/>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Enhances diagnostic precision and supports healthcare professionals in decision-making.</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startAt="6"/>
            </a:pPr>
            <a:r>
              <a:rPr b="1" lang="en-US" sz="1800">
                <a:solidFill>
                  <a:schemeClr val="dk1"/>
                </a:solidFill>
                <a:latin typeface="Times New Roman"/>
                <a:ea typeface="Times New Roman"/>
                <a:cs typeface="Times New Roman"/>
                <a:sym typeface="Times New Roman"/>
              </a:rPr>
              <a:t>E-commerce and Visual Search</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Powers visual search engines and recommendation systems by detecting and recognizing products within images or videos.</a:t>
            </a:r>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Suggesting similar items based on a customer’s photo upload.</a:t>
            </a:r>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Improves customer experience and increases conversion rates.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startAt="7"/>
            </a:pPr>
            <a:r>
              <a:rPr b="1" lang="en-US" sz="1800">
                <a:solidFill>
                  <a:schemeClr val="dk1"/>
                </a:solidFill>
                <a:latin typeface="Times New Roman"/>
                <a:ea typeface="Times New Roman"/>
                <a:cs typeface="Times New Roman"/>
                <a:sym typeface="Times New Roman"/>
              </a:rPr>
              <a:t> Entertainment and Media</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Role</a:t>
            </a:r>
            <a:r>
              <a:rPr lang="en-US" sz="1800">
                <a:solidFill>
                  <a:schemeClr val="dk1"/>
                </a:solidFill>
                <a:latin typeface="Times New Roman"/>
                <a:ea typeface="Times New Roman"/>
                <a:cs typeface="Times New Roman"/>
                <a:sym typeface="Times New Roman"/>
              </a:rPr>
              <a:t>: Enables applications like augmented reality (AR) and video editing by identifying objects in real-time.</a:t>
            </a:r>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AR games that interact with real-world objects.</a:t>
            </a:r>
            <a:endParaRPr/>
          </a:p>
          <a:p>
            <a:pPr indent="0" lvl="1" marL="45720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Video analysis tools for content moderation.</a:t>
            </a:r>
            <a:endParaRPr/>
          </a:p>
          <a:p>
            <a:pPr indent="0" lvl="0" marL="0" marR="0" rtl="0" algn="just">
              <a:spcBef>
                <a:spcPts val="0"/>
              </a:spcBef>
              <a:spcAft>
                <a:spcPts val="0"/>
              </a:spcAft>
              <a:buNone/>
            </a:pPr>
            <a:r>
              <a:rPr b="1" lang="en-US" sz="1800">
                <a:solidFill>
                  <a:srgbClr val="FF0000"/>
                </a:solidFill>
                <a:latin typeface="Times New Roman"/>
                <a:ea typeface="Times New Roman"/>
                <a:cs typeface="Times New Roman"/>
                <a:sym typeface="Times New Roman"/>
              </a:rPr>
              <a:t>Benefits</a:t>
            </a:r>
            <a:r>
              <a:rPr lang="en-US" sz="1800">
                <a:solidFill>
                  <a:schemeClr val="dk1"/>
                </a:solidFill>
                <a:latin typeface="Times New Roman"/>
                <a:ea typeface="Times New Roman"/>
                <a:cs typeface="Times New Roman"/>
                <a:sym typeface="Times New Roman"/>
              </a:rPr>
              <a:t>: Enhances interactivity and provides innovative user experiences.</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object </a:t>
            </a:r>
            <a:r>
              <a:rPr lang="en-US" sz="1800">
                <a:solidFill>
                  <a:srgbClr val="FF0000"/>
                </a:solidFill>
                <a:latin typeface="Times New Roman"/>
                <a:ea typeface="Times New Roman"/>
                <a:cs typeface="Times New Roman"/>
                <a:sym typeface="Times New Roman"/>
              </a:rPr>
              <a:t>detection</a:t>
            </a:r>
            <a:r>
              <a:rPr lang="en-US" sz="1800">
                <a:solidFill>
                  <a:schemeClr val="dk1"/>
                </a:solidFill>
                <a:latin typeface="Times New Roman"/>
                <a:ea typeface="Times New Roman"/>
                <a:cs typeface="Times New Roman"/>
                <a:sym typeface="Times New Roman"/>
              </a:rPr>
              <a:t> is a cornerstone of computer vision technology. Its </a:t>
            </a:r>
            <a:r>
              <a:rPr lang="en-US" sz="1800">
                <a:solidFill>
                  <a:srgbClr val="FF0000"/>
                </a:solidFill>
                <a:latin typeface="Times New Roman"/>
                <a:ea typeface="Times New Roman"/>
                <a:cs typeface="Times New Roman"/>
                <a:sym typeface="Times New Roman"/>
              </a:rPr>
              <a:t>ability</a:t>
            </a:r>
            <a:r>
              <a:rPr lang="en-US" sz="1800">
                <a:solidFill>
                  <a:schemeClr val="dk1"/>
                </a:solidFill>
                <a:latin typeface="Times New Roman"/>
                <a:ea typeface="Times New Roman"/>
                <a:cs typeface="Times New Roman"/>
                <a:sym typeface="Times New Roman"/>
              </a:rPr>
              <a:t> to classify and localize objects in images or videos has revolutionized multiple industries, paving the way for smarter, more responsive systems.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