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2" r:id="rId3"/>
    <p:sldId id="263" r:id="rId4"/>
    <p:sldId id="259" r:id="rId5"/>
    <p:sldId id="264" r:id="rId6"/>
    <p:sldId id="265" r:id="rId7"/>
    <p:sldId id="266" r:id="rId8"/>
    <p:sldId id="267" r:id="rId9"/>
    <p:sldId id="270" r:id="rId10"/>
    <p:sldId id="268" r:id="rId11"/>
    <p:sldId id="282" r:id="rId12"/>
    <p:sldId id="278" r:id="rId13"/>
    <p:sldId id="289" r:id="rId14"/>
    <p:sldId id="283" r:id="rId15"/>
    <p:sldId id="287" r:id="rId16"/>
    <p:sldId id="288" r:id="rId17"/>
    <p:sldId id="280" r:id="rId18"/>
    <p:sldId id="279" r:id="rId19"/>
    <p:sldId id="271" r:id="rId20"/>
    <p:sldId id="290" r:id="rId21"/>
    <p:sldId id="272" r:id="rId22"/>
    <p:sldId id="273" r:id="rId23"/>
    <p:sldId id="274"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6"/>
    <a:srgbClr val="00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94654"/>
  </p:normalViewPr>
  <p:slideViewPr>
    <p:cSldViewPr snapToGrid="0" snapToObjects="1">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E7BF4-DEC5-FA47-A29E-30DCF970989F}" type="datetimeFigureOut">
              <a:rPr lang="en-US" smtClean="0"/>
              <a:t>19-Jul-23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AA4B0-D2BB-0440-B6B9-589602D1BF66}" type="slidenum">
              <a:rPr lang="en-US" smtClean="0"/>
              <a:t>‹#›</a:t>
            </a:fld>
            <a:endParaRPr lang="en-US"/>
          </a:p>
        </p:txBody>
      </p:sp>
    </p:spTree>
    <p:extLst>
      <p:ext uri="{BB962C8B-B14F-4D97-AF65-F5344CB8AC3E}">
        <p14:creationId xmlns:p14="http://schemas.microsoft.com/office/powerpoint/2010/main" val="371510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BAA4B0-D2BB-0440-B6B9-589602D1BF66}" type="slidenum">
              <a:rPr lang="en-US" smtClean="0"/>
              <a:t>1</a:t>
            </a:fld>
            <a:endParaRPr lang="en-US"/>
          </a:p>
        </p:txBody>
      </p:sp>
    </p:spTree>
    <p:extLst>
      <p:ext uri="{BB962C8B-B14F-4D97-AF65-F5344CB8AC3E}">
        <p14:creationId xmlns:p14="http://schemas.microsoft.com/office/powerpoint/2010/main" val="1005408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0C5C-E3A7-644D-9E6B-D27BE6AD7D9C}"/>
              </a:ext>
            </a:extLst>
          </p:cNvPr>
          <p:cNvSpPr>
            <a:spLocks noGrp="1"/>
          </p:cNvSpPr>
          <p:nvPr>
            <p:ph type="ctrTitle" hasCustomPrompt="1"/>
          </p:nvPr>
        </p:nvSpPr>
        <p:spPr>
          <a:xfrm>
            <a:off x="655781" y="660401"/>
            <a:ext cx="7102764" cy="854363"/>
          </a:xfrm>
        </p:spPr>
        <p:txBody>
          <a:bodyPr anchor="t">
            <a:normAutofit/>
          </a:bodyPr>
          <a:lstStyle>
            <a:lvl1pPr algn="l">
              <a:defRPr sz="5700" b="1" i="0" baseline="0">
                <a:solidFill>
                  <a:srgbClr val="0054A6"/>
                </a:solidFill>
                <a:latin typeface="Arial" panose="020B0604020202020204" pitchFamily="34" charset="0"/>
              </a:defRPr>
            </a:lvl1pPr>
          </a:lstStyle>
          <a:p>
            <a:r>
              <a:rPr lang="en-GB" dirty="0"/>
              <a:t>Presentation title</a:t>
            </a:r>
            <a:endParaRPr lang="en-US" dirty="0"/>
          </a:p>
        </p:txBody>
      </p:sp>
      <p:sp>
        <p:nvSpPr>
          <p:cNvPr id="3" name="Subtitle 2">
            <a:extLst>
              <a:ext uri="{FF2B5EF4-FFF2-40B4-BE49-F238E27FC236}">
                <a16:creationId xmlns:a16="http://schemas.microsoft.com/office/drawing/2014/main" id="{A5E51E29-8854-5E4B-8F05-5EC29D409B03}"/>
              </a:ext>
            </a:extLst>
          </p:cNvPr>
          <p:cNvSpPr>
            <a:spLocks noGrp="1"/>
          </p:cNvSpPr>
          <p:nvPr>
            <p:ph type="subTitle" idx="1" hasCustomPrompt="1"/>
          </p:nvPr>
        </p:nvSpPr>
        <p:spPr>
          <a:xfrm>
            <a:off x="655781" y="2004147"/>
            <a:ext cx="6188364" cy="600508"/>
          </a:xfrm>
        </p:spPr>
        <p:txBody>
          <a:bodyPr/>
          <a:lstStyle>
            <a:lvl1pPr marL="0" indent="0" algn="l">
              <a:buNone/>
              <a:defRPr sz="4000" baseline="0">
                <a:solidFill>
                  <a:srgbClr val="0054A6"/>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Sub title</a:t>
            </a:r>
            <a:endParaRPr lang="en-US" dirty="0"/>
          </a:p>
        </p:txBody>
      </p:sp>
      <p:sp>
        <p:nvSpPr>
          <p:cNvPr id="19" name="Date Placeholder 3">
            <a:extLst>
              <a:ext uri="{FF2B5EF4-FFF2-40B4-BE49-F238E27FC236}">
                <a16:creationId xmlns:a16="http://schemas.microsoft.com/office/drawing/2014/main" id="{A9D1E3B5-5065-5748-B269-DE80309BCC0B}"/>
              </a:ext>
            </a:extLst>
          </p:cNvPr>
          <p:cNvSpPr>
            <a:spLocks noGrp="1"/>
          </p:cNvSpPr>
          <p:nvPr>
            <p:ph type="dt" sz="half" idx="2"/>
          </p:nvPr>
        </p:nvSpPr>
        <p:spPr>
          <a:xfrm>
            <a:off x="655781" y="2821273"/>
            <a:ext cx="2743200" cy="365125"/>
          </a:xfrm>
          <a:prstGeom prst="rect">
            <a:avLst/>
          </a:prstGeom>
        </p:spPr>
        <p:txBody>
          <a:bodyPr vert="horz" lIns="91440" tIns="45720" rIns="91440" bIns="45720" rtlCol="0" anchor="ctr"/>
          <a:lstStyle>
            <a:lvl1pPr algn="l">
              <a:defRPr sz="1600" baseline="0">
                <a:solidFill>
                  <a:srgbClr val="0054A6"/>
                </a:solidFill>
                <a:latin typeface="Arial" panose="020B0604020202020204" pitchFamily="34" charset="0"/>
              </a:defRPr>
            </a:lvl1pPr>
          </a:lstStyle>
          <a:p>
            <a:fld id="{7612B919-B5D9-0B48-84D8-7838D5A500AC}" type="datetime1">
              <a:rPr lang="en-IN" smtClean="0"/>
              <a:pPr/>
              <a:t>19-07-2023</a:t>
            </a:fld>
            <a:endParaRPr lang="en-US" dirty="0"/>
          </a:p>
        </p:txBody>
      </p:sp>
      <p:pic>
        <p:nvPicPr>
          <p:cNvPr id="5" name="Picture 4">
            <a:extLst>
              <a:ext uri="{FF2B5EF4-FFF2-40B4-BE49-F238E27FC236}">
                <a16:creationId xmlns:a16="http://schemas.microsoft.com/office/drawing/2014/main" id="{2ECF10BB-A00D-7346-B9CF-C4E2DE300520}"/>
              </a:ext>
            </a:extLst>
          </p:cNvPr>
          <p:cNvPicPr>
            <a:picLocks noChangeAspect="1"/>
          </p:cNvPicPr>
          <p:nvPr userDrawn="1"/>
        </p:nvPicPr>
        <p:blipFill>
          <a:blip r:embed="rId2"/>
          <a:stretch>
            <a:fillRect/>
          </a:stretch>
        </p:blipFill>
        <p:spPr>
          <a:xfrm>
            <a:off x="0" y="0"/>
            <a:ext cx="8496000" cy="2064765"/>
          </a:xfrm>
          <a:prstGeom prst="rect">
            <a:avLst/>
          </a:prstGeom>
        </p:spPr>
      </p:pic>
      <p:pic>
        <p:nvPicPr>
          <p:cNvPr id="7" name="Picture 6">
            <a:extLst>
              <a:ext uri="{FF2B5EF4-FFF2-40B4-BE49-F238E27FC236}">
                <a16:creationId xmlns:a16="http://schemas.microsoft.com/office/drawing/2014/main" id="{79DFE0EB-806F-4646-A9C5-3EE1BC504B79}"/>
              </a:ext>
            </a:extLst>
          </p:cNvPr>
          <p:cNvPicPr>
            <a:picLocks noChangeAspect="1"/>
          </p:cNvPicPr>
          <p:nvPr userDrawn="1"/>
        </p:nvPicPr>
        <p:blipFill>
          <a:blip r:embed="rId3"/>
          <a:stretch>
            <a:fillRect/>
          </a:stretch>
        </p:blipFill>
        <p:spPr>
          <a:xfrm>
            <a:off x="655781" y="6063670"/>
            <a:ext cx="1324800" cy="447820"/>
          </a:xfrm>
          <a:prstGeom prst="rect">
            <a:avLst/>
          </a:prstGeom>
        </p:spPr>
      </p:pic>
    </p:spTree>
    <p:extLst>
      <p:ext uri="{BB962C8B-B14F-4D97-AF65-F5344CB8AC3E}">
        <p14:creationId xmlns:p14="http://schemas.microsoft.com/office/powerpoint/2010/main" val="41320771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 Imag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3EAFCE-0B7A-5B4C-BA8A-4556FEB703F0}"/>
              </a:ext>
            </a:extLst>
          </p:cNvPr>
          <p:cNvPicPr>
            <a:picLocks noChangeAspect="1"/>
          </p:cNvPicPr>
          <p:nvPr userDrawn="1"/>
        </p:nvPicPr>
        <p:blipFill>
          <a:blip r:embed="rId2"/>
          <a:stretch>
            <a:fillRect/>
          </a:stretch>
        </p:blipFill>
        <p:spPr>
          <a:xfrm>
            <a:off x="5334000" y="0"/>
            <a:ext cx="6858000" cy="6858000"/>
          </a:xfrm>
          <a:prstGeom prst="rect">
            <a:avLst/>
          </a:prstGeom>
        </p:spPr>
      </p:pic>
      <p:sp>
        <p:nvSpPr>
          <p:cNvPr id="10" name="Text Placeholder 9">
            <a:extLst>
              <a:ext uri="{FF2B5EF4-FFF2-40B4-BE49-F238E27FC236}">
                <a16:creationId xmlns:a16="http://schemas.microsoft.com/office/drawing/2014/main" id="{9239693C-ABEF-6547-A336-F3217365AAD1}"/>
              </a:ext>
            </a:extLst>
          </p:cNvPr>
          <p:cNvSpPr>
            <a:spLocks noGrp="1"/>
          </p:cNvSpPr>
          <p:nvPr>
            <p:ph type="body" sz="quarter" idx="13" hasCustomPrompt="1"/>
          </p:nvPr>
        </p:nvSpPr>
        <p:spPr>
          <a:xfrm>
            <a:off x="645825" y="686125"/>
            <a:ext cx="5228502" cy="868651"/>
          </a:xfrm>
        </p:spPr>
        <p:txBody>
          <a:bodyPr>
            <a:normAutofit/>
          </a:bodyPr>
          <a:lstStyle>
            <a:lvl1pPr marL="0" indent="0">
              <a:buFontTx/>
              <a:buNone/>
              <a:defRPr sz="5500" b="1" i="0" baseline="0">
                <a:solidFill>
                  <a:srgbClr val="231F20"/>
                </a:solidFill>
                <a:latin typeface="Arial" panose="020B0604020202020204" pitchFamily="34" charset="0"/>
              </a:defRPr>
            </a:lvl1pPr>
          </a:lstStyle>
          <a:p>
            <a:pPr lvl="0"/>
            <a:r>
              <a:rPr lang="en-GB" dirty="0"/>
              <a:t>Page Title</a:t>
            </a:r>
          </a:p>
        </p:txBody>
      </p:sp>
      <p:sp>
        <p:nvSpPr>
          <p:cNvPr id="14" name="Text Placeholder 13">
            <a:extLst>
              <a:ext uri="{FF2B5EF4-FFF2-40B4-BE49-F238E27FC236}">
                <a16:creationId xmlns:a16="http://schemas.microsoft.com/office/drawing/2014/main" id="{026457A1-8F8F-854E-B8CF-C170A473FFB2}"/>
              </a:ext>
            </a:extLst>
          </p:cNvPr>
          <p:cNvSpPr>
            <a:spLocks noGrp="1"/>
          </p:cNvSpPr>
          <p:nvPr>
            <p:ph type="body" sz="quarter" idx="14" hasCustomPrompt="1"/>
          </p:nvPr>
        </p:nvSpPr>
        <p:spPr>
          <a:xfrm>
            <a:off x="645826" y="1695411"/>
            <a:ext cx="5228502" cy="4132301"/>
          </a:xfrm>
        </p:spPr>
        <p:txBody>
          <a:bodyPr>
            <a:normAutofit/>
          </a:bodyPr>
          <a:lstStyle>
            <a:lvl1pPr marL="0" indent="0">
              <a:lnSpc>
                <a:spcPct val="100000"/>
              </a:lnSpc>
              <a:buFontTx/>
              <a:buNone/>
              <a:defRPr sz="1800" baseline="0">
                <a:solidFill>
                  <a:srgbClr val="000000"/>
                </a:solidFill>
                <a:latin typeface="Arial" panose="020B0604020202020204" pitchFamily="34" charset="0"/>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a:t>
            </a:r>
            <a:r>
              <a:rPr lang="en-GB" dirty="0"/>
              <a:t>.</a:t>
            </a:r>
          </a:p>
        </p:txBody>
      </p:sp>
      <p:pic>
        <p:nvPicPr>
          <p:cNvPr id="3" name="Picture 2">
            <a:extLst>
              <a:ext uri="{FF2B5EF4-FFF2-40B4-BE49-F238E27FC236}">
                <a16:creationId xmlns:a16="http://schemas.microsoft.com/office/drawing/2014/main" id="{0876D121-1A8B-D446-954A-CC3A7EEE0B2C}"/>
              </a:ext>
            </a:extLst>
          </p:cNvPr>
          <p:cNvPicPr>
            <a:picLocks noChangeAspect="1"/>
          </p:cNvPicPr>
          <p:nvPr userDrawn="1"/>
        </p:nvPicPr>
        <p:blipFill>
          <a:blip r:embed="rId3"/>
          <a:stretch>
            <a:fillRect/>
          </a:stretch>
        </p:blipFill>
        <p:spPr>
          <a:xfrm>
            <a:off x="645825" y="6063670"/>
            <a:ext cx="1324800" cy="447820"/>
          </a:xfrm>
          <a:prstGeom prst="rect">
            <a:avLst/>
          </a:prstGeom>
        </p:spPr>
      </p:pic>
    </p:spTree>
    <p:extLst>
      <p:ext uri="{BB962C8B-B14F-4D97-AF65-F5344CB8AC3E}">
        <p14:creationId xmlns:p14="http://schemas.microsoft.com/office/powerpoint/2010/main" val="40626256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6A87DA1-B675-5545-87E6-2FD3DD3D7202}"/>
              </a:ext>
            </a:extLst>
          </p:cNvPr>
          <p:cNvSpPr>
            <a:spLocks noGrp="1"/>
          </p:cNvSpPr>
          <p:nvPr>
            <p:ph type="body" sz="quarter" idx="14" hasCustomPrompt="1"/>
          </p:nvPr>
        </p:nvSpPr>
        <p:spPr>
          <a:xfrm>
            <a:off x="645825" y="1763297"/>
            <a:ext cx="11028939" cy="4017963"/>
          </a:xfrm>
        </p:spPr>
        <p:txBody>
          <a:bodyPr>
            <a:noAutofit/>
          </a:bodyPr>
          <a:lstStyle>
            <a:lvl1pPr marL="0" indent="0">
              <a:buFontTx/>
              <a:buNone/>
              <a:defRPr sz="1800" b="0" i="0" baseline="0">
                <a:solidFill>
                  <a:srgbClr val="231F20"/>
                </a:solidFill>
                <a:latin typeface="Arial" panose="020B0604020202020204" pitchFamily="34" charset="0"/>
              </a:defRPr>
            </a:lvl1pPr>
          </a:lstStyle>
          <a:p>
            <a:pPr lvl="0"/>
            <a:r>
              <a:rPr lang="en-GB" dirty="0"/>
              <a:t>Lorem ipsum</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a:t>
            </a:r>
          </a:p>
          <a:p>
            <a:pPr lvl="0"/>
            <a:endParaRPr lang="en-GB" dirty="0"/>
          </a:p>
        </p:txBody>
      </p:sp>
      <p:sp>
        <p:nvSpPr>
          <p:cNvPr id="15" name="Text Placeholder 9">
            <a:extLst>
              <a:ext uri="{FF2B5EF4-FFF2-40B4-BE49-F238E27FC236}">
                <a16:creationId xmlns:a16="http://schemas.microsoft.com/office/drawing/2014/main" id="{9B7C9B20-01F8-AB4B-A928-07124CB5EB40}"/>
              </a:ext>
            </a:extLst>
          </p:cNvPr>
          <p:cNvSpPr>
            <a:spLocks noGrp="1"/>
          </p:cNvSpPr>
          <p:nvPr>
            <p:ph type="body" sz="quarter" idx="15" hasCustomPrompt="1"/>
          </p:nvPr>
        </p:nvSpPr>
        <p:spPr>
          <a:xfrm>
            <a:off x="645825" y="686125"/>
            <a:ext cx="5228502" cy="868651"/>
          </a:xfrm>
        </p:spPr>
        <p:txBody>
          <a:bodyPr>
            <a:normAutofit/>
          </a:bodyPr>
          <a:lstStyle>
            <a:lvl1pPr marL="0" indent="0">
              <a:buFontTx/>
              <a:buNone/>
              <a:defRPr sz="5500" b="1" i="0" baseline="0">
                <a:solidFill>
                  <a:srgbClr val="231F20"/>
                </a:solidFill>
                <a:latin typeface="Arial" panose="020B0604020202020204" pitchFamily="34" charset="0"/>
              </a:defRPr>
            </a:lvl1pPr>
          </a:lstStyle>
          <a:p>
            <a:pPr lvl="0"/>
            <a:r>
              <a:rPr lang="en-GB" dirty="0"/>
              <a:t>Page Title</a:t>
            </a:r>
          </a:p>
        </p:txBody>
      </p:sp>
      <p:pic>
        <p:nvPicPr>
          <p:cNvPr id="6" name="Picture 5">
            <a:extLst>
              <a:ext uri="{FF2B5EF4-FFF2-40B4-BE49-F238E27FC236}">
                <a16:creationId xmlns:a16="http://schemas.microsoft.com/office/drawing/2014/main" id="{E270831A-70C2-DF42-B4C1-487F06637868}"/>
              </a:ext>
            </a:extLst>
          </p:cNvPr>
          <p:cNvPicPr>
            <a:picLocks noChangeAspect="1"/>
          </p:cNvPicPr>
          <p:nvPr userDrawn="1"/>
        </p:nvPicPr>
        <p:blipFill>
          <a:blip r:embed="rId2"/>
          <a:stretch>
            <a:fillRect/>
          </a:stretch>
        </p:blipFill>
        <p:spPr>
          <a:xfrm>
            <a:off x="645825" y="6063670"/>
            <a:ext cx="1324800" cy="447820"/>
          </a:xfrm>
          <a:prstGeom prst="rect">
            <a:avLst/>
          </a:prstGeom>
        </p:spPr>
      </p:pic>
      <p:pic>
        <p:nvPicPr>
          <p:cNvPr id="3" name="Picture 2">
            <a:extLst>
              <a:ext uri="{FF2B5EF4-FFF2-40B4-BE49-F238E27FC236}">
                <a16:creationId xmlns:a16="http://schemas.microsoft.com/office/drawing/2014/main" id="{0D548CA5-0BF6-4C4E-B7B9-CDBA3D0CF2F3}"/>
              </a:ext>
            </a:extLst>
          </p:cNvPr>
          <p:cNvPicPr>
            <a:picLocks noChangeAspect="1"/>
          </p:cNvPicPr>
          <p:nvPr userDrawn="1"/>
        </p:nvPicPr>
        <p:blipFill>
          <a:blip r:embed="rId3"/>
          <a:stretch>
            <a:fillRect/>
          </a:stretch>
        </p:blipFill>
        <p:spPr>
          <a:xfrm>
            <a:off x="719716" y="1616359"/>
            <a:ext cx="2049600" cy="100800"/>
          </a:xfrm>
          <a:prstGeom prst="rect">
            <a:avLst/>
          </a:prstGeom>
        </p:spPr>
      </p:pic>
    </p:spTree>
    <p:extLst>
      <p:ext uri="{BB962C8B-B14F-4D97-AF65-F5344CB8AC3E}">
        <p14:creationId xmlns:p14="http://schemas.microsoft.com/office/powerpoint/2010/main" val="2498384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Breaker Slide">
    <p:bg>
      <p:bgPr>
        <a:solidFill>
          <a:srgbClr val="0054A6"/>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F56FCE0-5911-484D-BD21-530D64D4A5EC}"/>
              </a:ext>
            </a:extLst>
          </p:cNvPr>
          <p:cNvPicPr>
            <a:picLocks noChangeAspect="1"/>
          </p:cNvPicPr>
          <p:nvPr userDrawn="1"/>
        </p:nvPicPr>
        <p:blipFill>
          <a:blip r:embed="rId2"/>
          <a:stretch>
            <a:fillRect/>
          </a:stretch>
        </p:blipFill>
        <p:spPr>
          <a:xfrm>
            <a:off x="655781" y="6063670"/>
            <a:ext cx="1324800" cy="447820"/>
          </a:xfrm>
          <a:prstGeom prst="rect">
            <a:avLst/>
          </a:prstGeom>
        </p:spPr>
      </p:pic>
      <p:pic>
        <p:nvPicPr>
          <p:cNvPr id="5" name="Picture 4">
            <a:extLst>
              <a:ext uri="{FF2B5EF4-FFF2-40B4-BE49-F238E27FC236}">
                <a16:creationId xmlns:a16="http://schemas.microsoft.com/office/drawing/2014/main" id="{89DF3A6C-0CFB-194E-A50E-CC18BA2368E0}"/>
              </a:ext>
            </a:extLst>
          </p:cNvPr>
          <p:cNvPicPr>
            <a:picLocks noChangeAspect="1"/>
          </p:cNvPicPr>
          <p:nvPr userDrawn="1"/>
        </p:nvPicPr>
        <p:blipFill>
          <a:blip r:embed="rId3"/>
          <a:stretch>
            <a:fillRect/>
          </a:stretch>
        </p:blipFill>
        <p:spPr>
          <a:xfrm>
            <a:off x="0" y="2224942"/>
            <a:ext cx="12193200" cy="2408115"/>
          </a:xfrm>
          <a:prstGeom prst="rect">
            <a:avLst/>
          </a:prstGeom>
        </p:spPr>
      </p:pic>
    </p:spTree>
    <p:extLst>
      <p:ext uri="{BB962C8B-B14F-4D97-AF65-F5344CB8AC3E}">
        <p14:creationId xmlns:p14="http://schemas.microsoft.com/office/powerpoint/2010/main" val="8161520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rgbClr val="0054A6"/>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6F1289-AECE-6A4D-BA1D-507AE35E06AF}"/>
              </a:ext>
            </a:extLst>
          </p:cNvPr>
          <p:cNvPicPr>
            <a:picLocks noChangeAspect="1"/>
          </p:cNvPicPr>
          <p:nvPr userDrawn="1"/>
        </p:nvPicPr>
        <p:blipFill>
          <a:blip r:embed="rId2"/>
          <a:stretch>
            <a:fillRect/>
          </a:stretch>
        </p:blipFill>
        <p:spPr>
          <a:xfrm>
            <a:off x="6379222" y="4767000"/>
            <a:ext cx="5814000" cy="2091000"/>
          </a:xfrm>
          <a:prstGeom prst="rect">
            <a:avLst/>
          </a:prstGeom>
        </p:spPr>
      </p:pic>
      <p:pic>
        <p:nvPicPr>
          <p:cNvPr id="12" name="Picture 11">
            <a:extLst>
              <a:ext uri="{FF2B5EF4-FFF2-40B4-BE49-F238E27FC236}">
                <a16:creationId xmlns:a16="http://schemas.microsoft.com/office/drawing/2014/main" id="{27A16BA9-39A8-E642-8BA3-7988328A596E}"/>
              </a:ext>
            </a:extLst>
          </p:cNvPr>
          <p:cNvPicPr>
            <a:picLocks noChangeAspect="1"/>
          </p:cNvPicPr>
          <p:nvPr userDrawn="1"/>
        </p:nvPicPr>
        <p:blipFill>
          <a:blip r:embed="rId3"/>
          <a:stretch>
            <a:fillRect/>
          </a:stretch>
        </p:blipFill>
        <p:spPr>
          <a:xfrm>
            <a:off x="655781" y="6063670"/>
            <a:ext cx="1324800" cy="447820"/>
          </a:xfrm>
          <a:prstGeom prst="rect">
            <a:avLst/>
          </a:prstGeom>
        </p:spPr>
      </p:pic>
      <p:sp>
        <p:nvSpPr>
          <p:cNvPr id="13" name="Text Placeholder 9">
            <a:extLst>
              <a:ext uri="{FF2B5EF4-FFF2-40B4-BE49-F238E27FC236}">
                <a16:creationId xmlns:a16="http://schemas.microsoft.com/office/drawing/2014/main" id="{A77D1B87-8D3E-5440-83C9-866F619A1EAE}"/>
              </a:ext>
            </a:extLst>
          </p:cNvPr>
          <p:cNvSpPr>
            <a:spLocks noGrp="1"/>
          </p:cNvSpPr>
          <p:nvPr>
            <p:ph type="body" sz="quarter" idx="13" hasCustomPrompt="1"/>
          </p:nvPr>
        </p:nvSpPr>
        <p:spPr>
          <a:xfrm>
            <a:off x="645825" y="686125"/>
            <a:ext cx="5228502" cy="674688"/>
          </a:xfrm>
        </p:spPr>
        <p:txBody>
          <a:bodyPr>
            <a:normAutofit/>
          </a:bodyPr>
          <a:lstStyle>
            <a:lvl1pPr marL="0" indent="0">
              <a:buFontTx/>
              <a:buNone/>
              <a:defRPr sz="4000" b="1" i="0" baseline="0">
                <a:solidFill>
                  <a:srgbClr val="FFFFFF"/>
                </a:solidFill>
                <a:latin typeface="Arial" panose="020B0604020202020204" pitchFamily="34" charset="0"/>
              </a:defRPr>
            </a:lvl1pPr>
          </a:lstStyle>
          <a:p>
            <a:pPr lvl="0"/>
            <a:r>
              <a:rPr lang="en-GB" dirty="0"/>
              <a:t>Person Name</a:t>
            </a:r>
          </a:p>
        </p:txBody>
      </p:sp>
      <p:sp>
        <p:nvSpPr>
          <p:cNvPr id="14" name="Text Placeholder 13">
            <a:extLst>
              <a:ext uri="{FF2B5EF4-FFF2-40B4-BE49-F238E27FC236}">
                <a16:creationId xmlns:a16="http://schemas.microsoft.com/office/drawing/2014/main" id="{1FABA70D-3C51-0844-AEC6-07CCD90E9FEC}"/>
              </a:ext>
            </a:extLst>
          </p:cNvPr>
          <p:cNvSpPr>
            <a:spLocks noGrp="1"/>
          </p:cNvSpPr>
          <p:nvPr>
            <p:ph type="body" sz="quarter" idx="14" hasCustomPrompt="1"/>
          </p:nvPr>
        </p:nvSpPr>
        <p:spPr>
          <a:xfrm>
            <a:off x="645825" y="1476970"/>
            <a:ext cx="5228502" cy="3541064"/>
          </a:xfrm>
        </p:spPr>
        <p:txBody>
          <a:bodyPr>
            <a:normAutofit/>
          </a:bodyPr>
          <a:lstStyle>
            <a:lvl1pPr marL="0" indent="0">
              <a:lnSpc>
                <a:spcPct val="100000"/>
              </a:lnSpc>
              <a:buFontTx/>
              <a:buNone/>
              <a:defRPr sz="1800" baseline="0">
                <a:solidFill>
                  <a:srgbClr val="FFFFFF"/>
                </a:solidFill>
                <a:latin typeface="Arial" panose="020B0604020202020204" pitchFamily="34" charset="0"/>
              </a:defRPr>
            </a:lvl1pPr>
          </a:lstStyle>
          <a:p>
            <a:pPr lvl="0"/>
            <a:r>
              <a:rPr lang="en-GB" dirty="0"/>
              <a:t>Credential placement</a:t>
            </a:r>
          </a:p>
        </p:txBody>
      </p:sp>
      <p:sp>
        <p:nvSpPr>
          <p:cNvPr id="17" name="Text Placeholder 9">
            <a:extLst>
              <a:ext uri="{FF2B5EF4-FFF2-40B4-BE49-F238E27FC236}">
                <a16:creationId xmlns:a16="http://schemas.microsoft.com/office/drawing/2014/main" id="{E7052370-38F5-604F-9F30-E9DB255EC303}"/>
              </a:ext>
            </a:extLst>
          </p:cNvPr>
          <p:cNvSpPr>
            <a:spLocks noGrp="1"/>
          </p:cNvSpPr>
          <p:nvPr>
            <p:ph type="body" sz="quarter" idx="15" hasCustomPrompt="1"/>
          </p:nvPr>
        </p:nvSpPr>
        <p:spPr>
          <a:xfrm>
            <a:off x="6815713" y="5425926"/>
            <a:ext cx="4527258" cy="674688"/>
          </a:xfrm>
        </p:spPr>
        <p:txBody>
          <a:bodyPr>
            <a:noAutofit/>
          </a:bodyPr>
          <a:lstStyle>
            <a:lvl1pPr marL="0" indent="0" algn="ctr">
              <a:buFontTx/>
              <a:buNone/>
              <a:defRPr sz="6000" b="1" i="0" baseline="0">
                <a:solidFill>
                  <a:srgbClr val="FFFFFF"/>
                </a:solidFill>
                <a:latin typeface="Arial" panose="020B0604020202020204" pitchFamily="34" charset="0"/>
              </a:defRPr>
            </a:lvl1pPr>
          </a:lstStyle>
          <a:p>
            <a:pPr lvl="0"/>
            <a:r>
              <a:rPr lang="en-GB" dirty="0"/>
              <a:t>Thank you</a:t>
            </a:r>
          </a:p>
        </p:txBody>
      </p:sp>
    </p:spTree>
    <p:extLst>
      <p:ext uri="{BB962C8B-B14F-4D97-AF65-F5344CB8AC3E}">
        <p14:creationId xmlns:p14="http://schemas.microsoft.com/office/powerpoint/2010/main" val="35826725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FD5342-6962-8447-A390-AFACB48039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E0EB-646C-064B-A0B4-3F5D71FD68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6A7FD-9007-C646-A64D-9323BFCD1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04ED2-D431-8E4F-8074-0EF25590D4EC}" type="datetime1">
              <a:rPr lang="en-IN" smtClean="0"/>
              <a:t>19-07-2023</a:t>
            </a:fld>
            <a:endParaRPr lang="en-US"/>
          </a:p>
        </p:txBody>
      </p:sp>
      <p:sp>
        <p:nvSpPr>
          <p:cNvPr id="5" name="Footer Placeholder 4">
            <a:extLst>
              <a:ext uri="{FF2B5EF4-FFF2-40B4-BE49-F238E27FC236}">
                <a16:creationId xmlns:a16="http://schemas.microsoft.com/office/drawing/2014/main" id="{C7CE2F6F-1461-6448-BA75-006E296D93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3F6910-D341-9C40-A89A-42E7354AA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71E0A-2394-1348-9646-E1415D74FE38}" type="slidenum">
              <a:rPr lang="en-US" smtClean="0"/>
              <a:t>‹#›</a:t>
            </a:fld>
            <a:endParaRPr lang="en-US"/>
          </a:p>
        </p:txBody>
      </p:sp>
    </p:spTree>
    <p:extLst>
      <p:ext uri="{BB962C8B-B14F-4D97-AF65-F5344CB8AC3E}">
        <p14:creationId xmlns:p14="http://schemas.microsoft.com/office/powerpoint/2010/main" val="2623066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8F87FF-6831-42F8-B1C1-22BCE648EF7F}"/>
              </a:ext>
            </a:extLst>
          </p:cNvPr>
          <p:cNvSpPr>
            <a:spLocks noGrp="1"/>
          </p:cNvSpPr>
          <p:nvPr>
            <p:ph type="ctrTitle"/>
          </p:nvPr>
        </p:nvSpPr>
        <p:spPr>
          <a:xfrm>
            <a:off x="470249" y="664417"/>
            <a:ext cx="7666586" cy="1071618"/>
          </a:xfrm>
        </p:spPr>
        <p:txBody>
          <a:bodyPr>
            <a:normAutofit/>
          </a:bodyPr>
          <a:lstStyle/>
          <a:p>
            <a:r>
              <a:rPr lang="en-US" sz="5400" dirty="0"/>
              <a:t>Stocker</a:t>
            </a:r>
          </a:p>
        </p:txBody>
      </p:sp>
      <p:sp>
        <p:nvSpPr>
          <p:cNvPr id="10" name="Subtitle 9">
            <a:extLst>
              <a:ext uri="{FF2B5EF4-FFF2-40B4-BE49-F238E27FC236}">
                <a16:creationId xmlns:a16="http://schemas.microsoft.com/office/drawing/2014/main" id="{45AF27C4-2072-4BF4-8D19-19BBD361F11A}"/>
              </a:ext>
            </a:extLst>
          </p:cNvPr>
          <p:cNvSpPr>
            <a:spLocks noGrp="1"/>
          </p:cNvSpPr>
          <p:nvPr>
            <p:ph type="subTitle" idx="1"/>
          </p:nvPr>
        </p:nvSpPr>
        <p:spPr/>
        <p:txBody>
          <a:bodyPr>
            <a:normAutofit fontScale="55000" lnSpcReduction="20000"/>
          </a:bodyPr>
          <a:lstStyle/>
          <a:p>
            <a:r>
              <a:rPr lang="en-US" dirty="0"/>
              <a:t>Stock prediction using social media analysis</a:t>
            </a:r>
          </a:p>
        </p:txBody>
      </p:sp>
      <p:pic>
        <p:nvPicPr>
          <p:cNvPr id="5" name="Picture 4" descr="A person looking through a telescope on a graph&#10;&#10;Description automatically generated">
            <a:extLst>
              <a:ext uri="{FF2B5EF4-FFF2-40B4-BE49-F238E27FC236}">
                <a16:creationId xmlns:a16="http://schemas.microsoft.com/office/drawing/2014/main" id="{0CC8A3E3-F1AE-DE1A-DE9C-1327FFC1C5E7}"/>
              </a:ext>
            </a:extLst>
          </p:cNvPr>
          <p:cNvPicPr>
            <a:picLocks noChangeAspect="1"/>
          </p:cNvPicPr>
          <p:nvPr/>
        </p:nvPicPr>
        <p:blipFill>
          <a:blip r:embed="rId3"/>
          <a:stretch>
            <a:fillRect/>
          </a:stretch>
        </p:blipFill>
        <p:spPr>
          <a:xfrm>
            <a:off x="6009831" y="2604655"/>
            <a:ext cx="5526388" cy="3909940"/>
          </a:xfrm>
          <a:prstGeom prst="rect">
            <a:avLst/>
          </a:prstGeom>
        </p:spPr>
      </p:pic>
    </p:spTree>
    <p:extLst>
      <p:ext uri="{BB962C8B-B14F-4D97-AF65-F5344CB8AC3E}">
        <p14:creationId xmlns:p14="http://schemas.microsoft.com/office/powerpoint/2010/main" val="28617733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BF1D-452E-DFEE-3430-701D479D1B4A}"/>
              </a:ext>
            </a:extLst>
          </p:cNvPr>
          <p:cNvSpPr>
            <a:spLocks noGrp="1"/>
          </p:cNvSpPr>
          <p:nvPr>
            <p:ph type="body" sz="quarter" idx="14"/>
          </p:nvPr>
        </p:nvSpPr>
        <p:spPr/>
        <p:txBody>
          <a:bodyPr/>
          <a:lstStyle/>
          <a:p>
            <a:pPr algn="l"/>
            <a:r>
              <a:rPr lang="en-IN" sz="2000" dirty="0">
                <a:solidFill>
                  <a:srgbClr val="000000"/>
                </a:solidFill>
                <a:cs typeface="Arial" panose="020B0604020202020204" pitchFamily="34" charset="0"/>
              </a:rPr>
              <a:t>We used 2 datasets:</a:t>
            </a:r>
          </a:p>
          <a:p>
            <a:pPr algn="l"/>
            <a:r>
              <a:rPr lang="en-IN" sz="2000" dirty="0">
                <a:solidFill>
                  <a:srgbClr val="000000"/>
                </a:solidFill>
                <a:cs typeface="Arial" panose="020B0604020202020204" pitchFamily="34" charset="0"/>
              </a:rPr>
              <a:t>One contains tweets for corresponding stock tickers from 30-09-2021 till 30-09-2022, consisting of more than 70k+ tweets</a:t>
            </a:r>
          </a:p>
          <a:p>
            <a:pPr marL="285750" indent="-285750" algn="l">
              <a:buFont typeface="Arial" panose="020B0604020202020204" pitchFamily="34" charset="0"/>
              <a:buChar char="•"/>
            </a:pPr>
            <a:r>
              <a:rPr lang="en-IN" sz="2000" dirty="0">
                <a:solidFill>
                  <a:srgbClr val="000000"/>
                </a:solidFill>
                <a:cs typeface="Arial" panose="020B0604020202020204" pitchFamily="34" charset="0"/>
              </a:rPr>
              <a:t>Date - date and time of tweet</a:t>
            </a:r>
          </a:p>
          <a:p>
            <a:pPr marL="285750" indent="-285750" algn="l">
              <a:buFont typeface="Arial" panose="020B0604020202020204" pitchFamily="34" charset="0"/>
              <a:buChar char="•"/>
            </a:pPr>
            <a:r>
              <a:rPr lang="en-IN" sz="2000" dirty="0">
                <a:solidFill>
                  <a:srgbClr val="000000"/>
                </a:solidFill>
                <a:cs typeface="Arial" panose="020B0604020202020204" pitchFamily="34" charset="0"/>
              </a:rPr>
              <a:t>Tweet - full text of the tweet</a:t>
            </a:r>
          </a:p>
          <a:p>
            <a:pPr marL="285750" indent="-285750" algn="l">
              <a:buFont typeface="Arial" panose="020B0604020202020204" pitchFamily="34" charset="0"/>
              <a:buChar char="•"/>
            </a:pPr>
            <a:r>
              <a:rPr lang="en-IN" sz="2000" dirty="0">
                <a:solidFill>
                  <a:srgbClr val="000000"/>
                </a:solidFill>
                <a:cs typeface="Arial" panose="020B0604020202020204" pitchFamily="34" charset="0"/>
              </a:rPr>
              <a:t>Stock Name - full stock ticker name for which the tweet was scraped</a:t>
            </a:r>
          </a:p>
          <a:p>
            <a:pPr marL="285750" indent="-285750" algn="l">
              <a:buFont typeface="Arial" panose="020B0604020202020204" pitchFamily="34" charset="0"/>
              <a:buChar char="•"/>
            </a:pPr>
            <a:r>
              <a:rPr lang="en-IN" sz="2000" dirty="0">
                <a:solidFill>
                  <a:srgbClr val="000000"/>
                </a:solidFill>
                <a:cs typeface="Arial" panose="020B0604020202020204" pitchFamily="34" charset="0"/>
              </a:rPr>
              <a:t>Company Name - full company name for corresponding tweet and stock ticker</a:t>
            </a:r>
          </a:p>
          <a:p>
            <a:pPr algn="l"/>
            <a:r>
              <a:rPr lang="en-IN" sz="2000" b="0" i="0" u="none" strike="noStrike" dirty="0">
                <a:solidFill>
                  <a:srgbClr val="000000"/>
                </a:solidFill>
                <a:effectLst/>
                <a:cs typeface="Arial" panose="020B0604020202020204" pitchFamily="34" charset="0"/>
              </a:rPr>
              <a:t>The other one contains stock market data from Yahoo </a:t>
            </a:r>
            <a:r>
              <a:rPr lang="en-IN" sz="2000" dirty="0">
                <a:solidFill>
                  <a:srgbClr val="000000"/>
                </a:solidFill>
                <a:cs typeface="Arial" panose="020B0604020202020204" pitchFamily="34" charset="0"/>
              </a:rPr>
              <a:t>F</a:t>
            </a:r>
            <a:r>
              <a:rPr lang="en-IN" sz="2000" b="0" i="0" u="none" strike="noStrike" dirty="0">
                <a:solidFill>
                  <a:srgbClr val="000000"/>
                </a:solidFill>
                <a:effectLst/>
                <a:cs typeface="Arial" panose="020B0604020202020204" pitchFamily="34" charset="0"/>
              </a:rPr>
              <a:t>inance for 25 stocks. </a:t>
            </a:r>
          </a:p>
          <a:p>
            <a:pPr marL="285750" indent="-285750" algn="l">
              <a:buFont typeface="Arial" panose="020B0604020202020204" pitchFamily="34" charset="0"/>
              <a:buChar char="•"/>
            </a:pPr>
            <a:r>
              <a:rPr lang="en-IN" sz="2000" dirty="0">
                <a:solidFill>
                  <a:srgbClr val="000000"/>
                </a:solidFill>
                <a:cs typeface="Arial" panose="020B0604020202020204" pitchFamily="34" charset="0"/>
              </a:rPr>
              <a:t>Open, Close, </a:t>
            </a:r>
            <a:r>
              <a:rPr lang="en-IN" sz="2000" dirty="0" err="1">
                <a:solidFill>
                  <a:srgbClr val="000000"/>
                </a:solidFill>
                <a:cs typeface="Arial" panose="020B0604020202020204" pitchFamily="34" charset="0"/>
              </a:rPr>
              <a:t>Adj</a:t>
            </a:r>
            <a:r>
              <a:rPr lang="en-IN" sz="2000" dirty="0">
                <a:solidFill>
                  <a:srgbClr val="000000"/>
                </a:solidFill>
                <a:cs typeface="Arial" panose="020B0604020202020204" pitchFamily="34" charset="0"/>
              </a:rPr>
              <a:t> Close </a:t>
            </a:r>
          </a:p>
          <a:p>
            <a:pPr marL="285750" indent="-285750" algn="l">
              <a:buFont typeface="Arial" panose="020B0604020202020204" pitchFamily="34" charset="0"/>
              <a:buChar char="•"/>
            </a:pPr>
            <a:r>
              <a:rPr lang="en-IN" sz="2000" dirty="0">
                <a:solidFill>
                  <a:srgbClr val="000000"/>
                </a:solidFill>
                <a:cs typeface="Arial" panose="020B0604020202020204" pitchFamily="34" charset="0"/>
              </a:rPr>
              <a:t>High, Low</a:t>
            </a:r>
          </a:p>
          <a:p>
            <a:pPr marL="285750" indent="-285750">
              <a:buFont typeface="Arial" panose="020B0604020202020204" pitchFamily="34" charset="0"/>
              <a:buChar char="•"/>
            </a:pPr>
            <a:r>
              <a:rPr lang="en-IN" sz="2000" dirty="0">
                <a:solidFill>
                  <a:srgbClr val="000000"/>
                </a:solidFill>
                <a:cs typeface="Arial" panose="020B0604020202020204" pitchFamily="34" charset="0"/>
              </a:rPr>
              <a:t>Volume, Stock name </a:t>
            </a:r>
          </a:p>
          <a:p>
            <a:pPr marL="285750" indent="-285750" algn="l">
              <a:buFont typeface="Arial" panose="020B0604020202020204" pitchFamily="34" charset="0"/>
              <a:buChar char="•"/>
            </a:pPr>
            <a:endParaRPr lang="en-IN" sz="2000" b="0" i="0" u="none" strike="noStrike" dirty="0">
              <a:solidFill>
                <a:srgbClr val="000000"/>
              </a:solidFill>
              <a:effectLst/>
              <a:cs typeface="Arial" panose="020B0604020202020204" pitchFamily="34" charset="0"/>
            </a:endParaRPr>
          </a:p>
        </p:txBody>
      </p:sp>
      <p:sp>
        <p:nvSpPr>
          <p:cNvPr id="3" name="Text Placeholder 2">
            <a:extLst>
              <a:ext uri="{FF2B5EF4-FFF2-40B4-BE49-F238E27FC236}">
                <a16:creationId xmlns:a16="http://schemas.microsoft.com/office/drawing/2014/main" id="{5CF9C190-92A6-26F5-EE53-B592DCCAAE75}"/>
              </a:ext>
            </a:extLst>
          </p:cNvPr>
          <p:cNvSpPr>
            <a:spLocks noGrp="1"/>
          </p:cNvSpPr>
          <p:nvPr>
            <p:ph type="body" sz="quarter" idx="15"/>
          </p:nvPr>
        </p:nvSpPr>
        <p:spPr>
          <a:xfrm>
            <a:off x="645825" y="642414"/>
            <a:ext cx="6233277" cy="868651"/>
          </a:xfrm>
        </p:spPr>
        <p:txBody>
          <a:bodyPr>
            <a:normAutofit/>
          </a:bodyPr>
          <a:lstStyle/>
          <a:p>
            <a:r>
              <a:rPr lang="en-CA" dirty="0"/>
              <a:t>Our Data</a:t>
            </a:r>
            <a:endParaRPr lang="en-IN" dirty="0"/>
          </a:p>
        </p:txBody>
      </p:sp>
    </p:spTree>
    <p:extLst>
      <p:ext uri="{BB962C8B-B14F-4D97-AF65-F5344CB8AC3E}">
        <p14:creationId xmlns:p14="http://schemas.microsoft.com/office/powerpoint/2010/main" val="6099305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C40A0A-51E4-BC45-C994-6363A86F2161}"/>
              </a:ext>
            </a:extLst>
          </p:cNvPr>
          <p:cNvSpPr>
            <a:spLocks noGrp="1"/>
          </p:cNvSpPr>
          <p:nvPr>
            <p:ph type="body" sz="quarter" idx="14"/>
          </p:nvPr>
        </p:nvSpPr>
        <p:spPr/>
        <p:txBody>
          <a:bodyPr/>
          <a:lstStyle/>
          <a:p>
            <a:pPr marL="285750" indent="-285750">
              <a:buFont typeface="Arial" panose="020B0604020202020204" pitchFamily="34" charset="0"/>
              <a:buChar char="•"/>
            </a:pPr>
            <a:r>
              <a:rPr lang="en-US" sz="2800" b="1" dirty="0">
                <a:solidFill>
                  <a:schemeClr val="tx1"/>
                </a:solidFill>
              </a:rPr>
              <a:t>Data Cleaning</a:t>
            </a:r>
            <a:r>
              <a:rPr lang="en-US" sz="2800" dirty="0">
                <a:solidFill>
                  <a:schemeClr val="tx1"/>
                </a:solidFill>
              </a:rPr>
              <a:t>: Handling null values, removing unnecessary columns using </a:t>
            </a:r>
            <a:r>
              <a:rPr lang="en-US" sz="2800" dirty="0" err="1">
                <a:solidFill>
                  <a:schemeClr val="tx1"/>
                </a:solidFill>
              </a:rPr>
              <a:t>DatetimeIndex</a:t>
            </a:r>
            <a:r>
              <a:rPr lang="en-US" sz="2800" dirty="0">
                <a:solidFill>
                  <a:schemeClr val="tx1"/>
                </a:solidFill>
              </a:rPr>
              <a:t>.</a:t>
            </a:r>
          </a:p>
          <a:p>
            <a:pPr marL="285750" indent="-285750">
              <a:buFont typeface="Arial" panose="020B0604020202020204" pitchFamily="34" charset="0"/>
              <a:buChar char="•"/>
            </a:pPr>
            <a:r>
              <a:rPr lang="en-US" sz="2800" b="1" dirty="0">
                <a:solidFill>
                  <a:schemeClr val="tx1"/>
                </a:solidFill>
              </a:rPr>
              <a:t>Text Sentiment Analysis</a:t>
            </a:r>
            <a:r>
              <a:rPr lang="en-US" sz="2800" dirty="0">
                <a:solidFill>
                  <a:schemeClr val="tx1"/>
                </a:solidFill>
              </a:rPr>
              <a:t>: Obtaining sentiment score.</a:t>
            </a:r>
          </a:p>
          <a:p>
            <a:pPr marL="285750" indent="-285750">
              <a:buFont typeface="Arial" panose="020B0604020202020204" pitchFamily="34" charset="0"/>
              <a:buChar char="•"/>
            </a:pPr>
            <a:r>
              <a:rPr lang="en-US" sz="2800" b="1" dirty="0">
                <a:solidFill>
                  <a:schemeClr val="tx1"/>
                </a:solidFill>
              </a:rPr>
              <a:t>Technical Indicator</a:t>
            </a:r>
            <a:r>
              <a:rPr lang="en-US" sz="2800" dirty="0">
                <a:solidFill>
                  <a:schemeClr val="tx1"/>
                </a:solidFill>
              </a:rPr>
              <a:t>: Obtaining technical indicator via mathematical operations.</a:t>
            </a:r>
          </a:p>
          <a:p>
            <a:pPr marL="285750" indent="-285750">
              <a:buFont typeface="Arial" panose="020B0604020202020204" pitchFamily="34" charset="0"/>
              <a:buChar char="•"/>
            </a:pPr>
            <a:r>
              <a:rPr lang="en-US" sz="2800" b="1" dirty="0">
                <a:solidFill>
                  <a:schemeClr val="tx1"/>
                </a:solidFill>
              </a:rPr>
              <a:t>Correlation Check</a:t>
            </a:r>
            <a:r>
              <a:rPr lang="en-US" sz="2800" dirty="0">
                <a:solidFill>
                  <a:schemeClr val="tx1"/>
                </a:solidFill>
              </a:rPr>
              <a:t>:</a:t>
            </a:r>
            <a:r>
              <a:rPr lang="en-IN" sz="2800" dirty="0">
                <a:solidFill>
                  <a:schemeClr val="tx1"/>
                </a:solidFill>
              </a:rPr>
              <a:t> Identifying relationship between the different features. </a:t>
            </a:r>
          </a:p>
          <a:p>
            <a:pPr marL="285750" indent="-285750">
              <a:buFont typeface="Arial" panose="020B0604020202020204" pitchFamily="34" charset="0"/>
              <a:buChar char="•"/>
            </a:pPr>
            <a:r>
              <a:rPr lang="en-US" sz="2800" b="1" dirty="0">
                <a:solidFill>
                  <a:schemeClr val="tx1"/>
                </a:solidFill>
              </a:rPr>
              <a:t>Normalization &amp; Split-Train-Test</a:t>
            </a:r>
          </a:p>
          <a:p>
            <a:pPr marL="285750" indent="-285750">
              <a:buFont typeface="Arial" panose="020B0604020202020204" pitchFamily="34" charset="0"/>
              <a:buChar char="•"/>
            </a:pPr>
            <a:r>
              <a:rPr lang="en-US" sz="2800" b="1" dirty="0">
                <a:solidFill>
                  <a:schemeClr val="tx1"/>
                </a:solidFill>
              </a:rPr>
              <a:t>Pickling</a:t>
            </a:r>
            <a:r>
              <a:rPr lang="en-US" sz="2800" dirty="0">
                <a:solidFill>
                  <a:schemeClr val="tx1"/>
                </a:solidFill>
              </a:rPr>
              <a:t>: Dumping and loading data files.</a:t>
            </a:r>
          </a:p>
          <a:p>
            <a:pPr marL="285750" indent="-285750">
              <a:buFont typeface="Arial" panose="020B0604020202020204" pitchFamily="34" charset="0"/>
              <a:buChar char="•"/>
            </a:pPr>
            <a:endParaRPr lang="en-US" sz="2800" dirty="0">
              <a:solidFill>
                <a:schemeClr val="tx1"/>
              </a:solidFill>
            </a:endParaRPr>
          </a:p>
        </p:txBody>
      </p:sp>
      <p:sp>
        <p:nvSpPr>
          <p:cNvPr id="3" name="Text Placeholder 2">
            <a:extLst>
              <a:ext uri="{FF2B5EF4-FFF2-40B4-BE49-F238E27FC236}">
                <a16:creationId xmlns:a16="http://schemas.microsoft.com/office/drawing/2014/main" id="{28404186-8321-C742-60F5-2D8FD9A11BE7}"/>
              </a:ext>
            </a:extLst>
          </p:cNvPr>
          <p:cNvSpPr>
            <a:spLocks noGrp="1"/>
          </p:cNvSpPr>
          <p:nvPr>
            <p:ph type="body" sz="quarter" idx="15"/>
          </p:nvPr>
        </p:nvSpPr>
        <p:spPr>
          <a:xfrm>
            <a:off x="645825" y="1076740"/>
            <a:ext cx="5228502" cy="868651"/>
          </a:xfrm>
        </p:spPr>
        <p:txBody>
          <a:bodyPr>
            <a:normAutofit fontScale="62500" lnSpcReduction="20000"/>
          </a:bodyPr>
          <a:lstStyle/>
          <a:p>
            <a:r>
              <a:rPr lang="en-CA" dirty="0"/>
              <a:t>How We Processed Data</a:t>
            </a:r>
            <a:endParaRPr lang="en-IN" dirty="0"/>
          </a:p>
        </p:txBody>
      </p:sp>
    </p:spTree>
    <p:extLst>
      <p:ext uri="{BB962C8B-B14F-4D97-AF65-F5344CB8AC3E}">
        <p14:creationId xmlns:p14="http://schemas.microsoft.com/office/powerpoint/2010/main" val="1868912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BF1D-452E-DFEE-3430-701D479D1B4A}"/>
              </a:ext>
            </a:extLst>
          </p:cNvPr>
          <p:cNvSpPr>
            <a:spLocks noGrp="1"/>
          </p:cNvSpPr>
          <p:nvPr>
            <p:ph type="body" sz="quarter" idx="14"/>
          </p:nvPr>
        </p:nvSpPr>
        <p:spPr>
          <a:xfrm>
            <a:off x="645824" y="1219600"/>
            <a:ext cx="11028939" cy="4227600"/>
          </a:xfrm>
        </p:spPr>
        <p:txBody>
          <a:bodyPr/>
          <a:lstStyle/>
          <a:p>
            <a:pPr algn="l"/>
            <a:br>
              <a:rPr lang="en-IN" sz="2400" b="0" i="0" u="none" strike="noStrike" dirty="0">
                <a:solidFill>
                  <a:schemeClr val="tx1"/>
                </a:solidFill>
                <a:effectLst/>
                <a:cs typeface="Arial" panose="020B0604020202020204" pitchFamily="34" charset="0"/>
              </a:rPr>
            </a:br>
            <a:endParaRPr lang="en-IN" sz="2400" b="0" i="0" u="none" strike="noStrike" dirty="0">
              <a:solidFill>
                <a:schemeClr val="tx1"/>
              </a:solidFill>
              <a:effectLst/>
              <a:cs typeface="Arial" panose="020B0604020202020204" pitchFamily="34" charset="0"/>
            </a:endParaRPr>
          </a:p>
          <a:p>
            <a:pPr marL="342900" indent="-342900">
              <a:buFont typeface="Arial" panose="020B0604020202020204" pitchFamily="34" charset="0"/>
              <a:buChar char="•"/>
            </a:pPr>
            <a:r>
              <a:rPr lang="en-IN" sz="2400" b="1" dirty="0">
                <a:solidFill>
                  <a:schemeClr val="tx1"/>
                </a:solidFill>
                <a:cs typeface="Arial" panose="020B0604020202020204" pitchFamily="34" charset="0"/>
              </a:rPr>
              <a:t>Valence Aware Dictionary for Sentiment Reasoning (VADER): </a:t>
            </a:r>
            <a:r>
              <a:rPr lang="en-IN" sz="2400" dirty="0">
                <a:solidFill>
                  <a:schemeClr val="tx1"/>
                </a:solidFill>
                <a:cs typeface="Arial" panose="020B0604020202020204" pitchFamily="34" charset="0"/>
              </a:rPr>
              <a:t>For text sentiment analysis that is sensitive to both polarity (positive/negative) and intensity (strength) of emotion. It relies on a dictionary that maps lexical features to emotion intensities, sentiment scores. The sentiment score of a text can be obtained by summing up the intensity of each word in the text.</a:t>
            </a:r>
          </a:p>
          <a:p>
            <a:pPr marL="342900" indent="-342900">
              <a:buFont typeface="Arial" panose="020B0604020202020204" pitchFamily="34" charset="0"/>
              <a:buChar char="•"/>
            </a:pPr>
            <a:r>
              <a:rPr lang="en-IN" sz="2400" b="1" dirty="0" err="1">
                <a:solidFill>
                  <a:schemeClr val="tx1"/>
                </a:solidFill>
                <a:cs typeface="Arial" panose="020B0604020202020204" pitchFamily="34" charset="0"/>
              </a:rPr>
              <a:t>MinMaxScaler</a:t>
            </a:r>
            <a:r>
              <a:rPr lang="en-IN" sz="2400" b="1" dirty="0">
                <a:solidFill>
                  <a:schemeClr val="tx1"/>
                </a:solidFill>
                <a:cs typeface="Arial" panose="020B0604020202020204" pitchFamily="34" charset="0"/>
              </a:rPr>
              <a:t>:</a:t>
            </a:r>
            <a:r>
              <a:rPr lang="en-IN" sz="2400" dirty="0">
                <a:solidFill>
                  <a:schemeClr val="tx1"/>
                </a:solidFill>
                <a:cs typeface="Arial" panose="020B0604020202020204" pitchFamily="34" charset="0"/>
              </a:rPr>
              <a:t> Rescales variables into the range [0,1], although a preferred scale can be specified via the “</a:t>
            </a:r>
            <a:r>
              <a:rPr lang="en-IN" sz="2400" dirty="0" err="1">
                <a:solidFill>
                  <a:schemeClr val="tx1"/>
                </a:solidFill>
                <a:cs typeface="Arial" panose="020B0604020202020204" pitchFamily="34" charset="0"/>
              </a:rPr>
              <a:t>feature_range</a:t>
            </a:r>
            <a:r>
              <a:rPr lang="en-IN" sz="2400" dirty="0">
                <a:solidFill>
                  <a:schemeClr val="tx1"/>
                </a:solidFill>
                <a:cs typeface="Arial" panose="020B0604020202020204" pitchFamily="34" charset="0"/>
              </a:rPr>
              <a:t>” argument and specify a tuple, including the min and the max for all variables. </a:t>
            </a:r>
            <a:br>
              <a:rPr lang="en-IN" sz="2400" dirty="0">
                <a:solidFill>
                  <a:schemeClr val="tx1"/>
                </a:solidFill>
                <a:cs typeface="Arial" panose="020B0604020202020204" pitchFamily="34" charset="0"/>
              </a:rPr>
            </a:br>
            <a:r>
              <a:rPr lang="en-IN" sz="2400" dirty="0">
                <a:solidFill>
                  <a:schemeClr val="tx1"/>
                </a:solidFill>
                <a:cs typeface="Arial" panose="020B0604020202020204" pitchFamily="34" charset="0"/>
              </a:rPr>
              <a:t>y = (x – min) / (max – min) where the minimum and maximum values pertain to the value x being normalized.</a:t>
            </a:r>
          </a:p>
        </p:txBody>
      </p:sp>
      <p:sp>
        <p:nvSpPr>
          <p:cNvPr id="3" name="Text Placeholder 2">
            <a:extLst>
              <a:ext uri="{FF2B5EF4-FFF2-40B4-BE49-F238E27FC236}">
                <a16:creationId xmlns:a16="http://schemas.microsoft.com/office/drawing/2014/main" id="{5CF9C190-92A6-26F5-EE53-B592DCCAAE75}"/>
              </a:ext>
            </a:extLst>
          </p:cNvPr>
          <p:cNvSpPr>
            <a:spLocks noGrp="1"/>
          </p:cNvSpPr>
          <p:nvPr>
            <p:ph type="body" sz="quarter" idx="15"/>
          </p:nvPr>
        </p:nvSpPr>
        <p:spPr>
          <a:xfrm>
            <a:off x="645824" y="686125"/>
            <a:ext cx="8723259" cy="868651"/>
          </a:xfrm>
        </p:spPr>
        <p:txBody>
          <a:bodyPr>
            <a:normAutofit/>
          </a:bodyPr>
          <a:lstStyle/>
          <a:p>
            <a:r>
              <a:rPr lang="en-CA" dirty="0"/>
              <a:t>Algorithm Used</a:t>
            </a:r>
            <a:endParaRPr lang="en-IN" dirty="0"/>
          </a:p>
        </p:txBody>
      </p:sp>
    </p:spTree>
    <p:extLst>
      <p:ext uri="{BB962C8B-B14F-4D97-AF65-F5344CB8AC3E}">
        <p14:creationId xmlns:p14="http://schemas.microsoft.com/office/powerpoint/2010/main" val="3930594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7094D7-ABBA-557E-F373-CD8CC970E975}"/>
              </a:ext>
            </a:extLst>
          </p:cNvPr>
          <p:cNvSpPr>
            <a:spLocks noGrp="1"/>
          </p:cNvSpPr>
          <p:nvPr>
            <p:ph type="body" sz="quarter" idx="14"/>
          </p:nvPr>
        </p:nvSpPr>
        <p:spPr/>
        <p:txBody>
          <a:bodyPr/>
          <a:lstStyle/>
          <a:p>
            <a:pPr marL="342900" indent="-342900">
              <a:buFont typeface="Arial" panose="020B0604020202020204" pitchFamily="34" charset="0"/>
              <a:buChar char="•"/>
            </a:pPr>
            <a:r>
              <a:rPr lang="en-IN" sz="2400" b="1" dirty="0">
                <a:solidFill>
                  <a:schemeClr val="tx1"/>
                </a:solidFill>
              </a:rPr>
              <a:t>Generative Adversarial Network (GAN): </a:t>
            </a:r>
            <a:r>
              <a:rPr lang="en-IN" sz="2400" dirty="0">
                <a:solidFill>
                  <a:schemeClr val="tx1"/>
                </a:solidFill>
              </a:rPr>
              <a:t>Two neural networks compete with each other by using deep learning methods to become more accurate in their predictions. They create new data instances that resemble the training data. The generator tries to fool the discriminator by producing target output, and the discriminator tries to keep from being fooled by distinguishing true data from the output of the generator.</a:t>
            </a:r>
          </a:p>
          <a:p>
            <a:endParaRPr lang="en-US" sz="2400" dirty="0">
              <a:solidFill>
                <a:schemeClr val="tx1"/>
              </a:solidFill>
            </a:endParaRPr>
          </a:p>
        </p:txBody>
      </p:sp>
      <p:sp>
        <p:nvSpPr>
          <p:cNvPr id="3" name="Text Placeholder 2">
            <a:extLst>
              <a:ext uri="{FF2B5EF4-FFF2-40B4-BE49-F238E27FC236}">
                <a16:creationId xmlns:a16="http://schemas.microsoft.com/office/drawing/2014/main" id="{A27C42DF-E291-481B-15D2-7D44DA9B91E1}"/>
              </a:ext>
            </a:extLst>
          </p:cNvPr>
          <p:cNvSpPr>
            <a:spLocks noGrp="1"/>
          </p:cNvSpPr>
          <p:nvPr>
            <p:ph type="body" sz="quarter" idx="15"/>
          </p:nvPr>
        </p:nvSpPr>
        <p:spPr/>
        <p:txBody>
          <a:bodyPr>
            <a:normAutofit fontScale="92500"/>
          </a:bodyPr>
          <a:lstStyle/>
          <a:p>
            <a:r>
              <a:rPr lang="en-CA" dirty="0"/>
              <a:t>Algorithm Used</a:t>
            </a:r>
            <a:endParaRPr lang="en-IN" dirty="0"/>
          </a:p>
          <a:p>
            <a:endParaRPr lang="en-US" dirty="0"/>
          </a:p>
        </p:txBody>
      </p:sp>
      <p:pic>
        <p:nvPicPr>
          <p:cNvPr id="5" name="Picture 4" descr="A diagram of a machine&#10;&#10;Description automatically generated">
            <a:extLst>
              <a:ext uri="{FF2B5EF4-FFF2-40B4-BE49-F238E27FC236}">
                <a16:creationId xmlns:a16="http://schemas.microsoft.com/office/drawing/2014/main" id="{E8C449DF-FE24-6803-C514-9C95126CA920}"/>
              </a:ext>
            </a:extLst>
          </p:cNvPr>
          <p:cNvPicPr>
            <a:picLocks noChangeAspect="1"/>
          </p:cNvPicPr>
          <p:nvPr/>
        </p:nvPicPr>
        <p:blipFill>
          <a:blip r:embed="rId2"/>
          <a:stretch>
            <a:fillRect/>
          </a:stretch>
        </p:blipFill>
        <p:spPr>
          <a:xfrm>
            <a:off x="4074880" y="4016595"/>
            <a:ext cx="7742519" cy="2668030"/>
          </a:xfrm>
          <a:prstGeom prst="rect">
            <a:avLst/>
          </a:prstGeom>
        </p:spPr>
      </p:pic>
    </p:spTree>
    <p:extLst>
      <p:ext uri="{BB962C8B-B14F-4D97-AF65-F5344CB8AC3E}">
        <p14:creationId xmlns:p14="http://schemas.microsoft.com/office/powerpoint/2010/main" val="36297290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36D42F-613A-63F4-E7E9-0E08C99D35C7}"/>
              </a:ext>
            </a:extLst>
          </p:cNvPr>
          <p:cNvSpPr>
            <a:spLocks noGrp="1"/>
          </p:cNvSpPr>
          <p:nvPr>
            <p:ph type="body" sz="quarter" idx="14"/>
          </p:nvPr>
        </p:nvSpPr>
        <p:spPr/>
        <p:txBody>
          <a:bodyPr/>
          <a:lstStyle/>
          <a:p>
            <a:endParaRPr lang="en-US" sz="2000" dirty="0">
              <a:solidFill>
                <a:schemeClr val="tx1"/>
              </a:solidFill>
            </a:endParaRPr>
          </a:p>
          <a:p>
            <a:pPr marL="285750" indent="-285750">
              <a:buFont typeface="Arial" panose="020B0604020202020204" pitchFamily="34" charset="0"/>
              <a:buChar char="•"/>
            </a:pPr>
            <a:r>
              <a:rPr lang="en-US" sz="2000" b="1" dirty="0">
                <a:solidFill>
                  <a:schemeClr val="tx1"/>
                </a:solidFill>
              </a:rPr>
              <a:t>GAN Loss Functions:</a:t>
            </a:r>
            <a:r>
              <a:rPr lang="en-US" sz="2000" dirty="0">
                <a:solidFill>
                  <a:schemeClr val="tx1"/>
                </a:solidFill>
              </a:rPr>
              <a:t> One for generator training and one for discriminator training. the generator and discriminator losses derive from a single measure of distance between probability distributions. Generator can only affect one term in the distance measure: the term that reflects the distribution of the fake data. So during generator training, we drop the other term, which reflects the distribution of the real data. The generator and discriminator losses look different in the end, even though they derive from a single formula.</a:t>
            </a:r>
          </a:p>
          <a:p>
            <a:pPr marL="285750" indent="-285750">
              <a:buFont typeface="Arial" panose="020B0604020202020204" pitchFamily="34" charset="0"/>
              <a:buChar char="•"/>
            </a:pPr>
            <a:r>
              <a:rPr lang="en-US" sz="2000" b="1" dirty="0">
                <a:solidFill>
                  <a:schemeClr val="tx1"/>
                </a:solidFill>
              </a:rPr>
              <a:t>Gradient Penalty: </a:t>
            </a:r>
            <a:r>
              <a:rPr lang="en-US" sz="2000" dirty="0">
                <a:solidFill>
                  <a:schemeClr val="tx1"/>
                </a:solidFill>
              </a:rPr>
              <a:t>Does not suffer from issues like exploding gradient or vanishing gradient.</a:t>
            </a:r>
          </a:p>
          <a:p>
            <a:pPr marL="285750" indent="-285750">
              <a:buFont typeface="Arial" panose="020B0604020202020204" pitchFamily="34" charset="0"/>
              <a:buChar char="•"/>
            </a:pPr>
            <a:r>
              <a:rPr lang="en-US" sz="2000" b="1" dirty="0">
                <a:solidFill>
                  <a:schemeClr val="tx1"/>
                </a:solidFill>
              </a:rPr>
              <a:t>Root Mean Square Error (RMSE): </a:t>
            </a:r>
            <a:r>
              <a:rPr lang="en-US" sz="2000" dirty="0">
                <a:solidFill>
                  <a:schemeClr val="tx1"/>
                </a:solidFill>
              </a:rPr>
              <a:t>Evaluating the quality of predictions. Derived by squaring the differences between known and unknown points, adding those together, dividing that by the number of test points, and then taking the square root of that result. The lower the RMSE the better the performance.</a:t>
            </a:r>
          </a:p>
          <a:p>
            <a:endParaRPr lang="en-US" sz="2000" dirty="0">
              <a:solidFill>
                <a:schemeClr val="tx1"/>
              </a:solidFill>
            </a:endParaRPr>
          </a:p>
        </p:txBody>
      </p:sp>
      <p:sp>
        <p:nvSpPr>
          <p:cNvPr id="3" name="Text Placeholder 2">
            <a:extLst>
              <a:ext uri="{FF2B5EF4-FFF2-40B4-BE49-F238E27FC236}">
                <a16:creationId xmlns:a16="http://schemas.microsoft.com/office/drawing/2014/main" id="{01B64C75-2220-56C3-8E65-BCE7EC5AB707}"/>
              </a:ext>
            </a:extLst>
          </p:cNvPr>
          <p:cNvSpPr>
            <a:spLocks noGrp="1"/>
          </p:cNvSpPr>
          <p:nvPr>
            <p:ph type="body" sz="quarter" idx="15"/>
          </p:nvPr>
        </p:nvSpPr>
        <p:spPr/>
        <p:txBody>
          <a:bodyPr>
            <a:normAutofit fontScale="92500"/>
          </a:bodyPr>
          <a:lstStyle/>
          <a:p>
            <a:r>
              <a:rPr lang="en-CA" dirty="0"/>
              <a:t>Algorithm Used</a:t>
            </a:r>
            <a:endParaRPr lang="en-US" dirty="0"/>
          </a:p>
          <a:p>
            <a:endParaRPr lang="en-US" dirty="0"/>
          </a:p>
        </p:txBody>
      </p:sp>
    </p:spTree>
    <p:extLst>
      <p:ext uri="{BB962C8B-B14F-4D97-AF65-F5344CB8AC3E}">
        <p14:creationId xmlns:p14="http://schemas.microsoft.com/office/powerpoint/2010/main" val="18942828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E4B6A3-596E-38FB-D8B2-E461AAA9F7DE}"/>
              </a:ext>
            </a:extLst>
          </p:cNvPr>
          <p:cNvSpPr>
            <a:spLocks noGrp="1"/>
          </p:cNvSpPr>
          <p:nvPr>
            <p:ph type="body" sz="quarter" idx="14"/>
          </p:nvPr>
        </p:nvSpPr>
        <p:spPr/>
        <p:txBody>
          <a:bodyPr/>
          <a:lstStyle/>
          <a:p>
            <a:endParaRPr lang="en-US" dirty="0"/>
          </a:p>
        </p:txBody>
      </p:sp>
      <p:sp>
        <p:nvSpPr>
          <p:cNvPr id="3" name="Text Placeholder 2">
            <a:extLst>
              <a:ext uri="{FF2B5EF4-FFF2-40B4-BE49-F238E27FC236}">
                <a16:creationId xmlns:a16="http://schemas.microsoft.com/office/drawing/2014/main" id="{C3A9AB3F-1674-93CF-D4B0-9D35D8885C84}"/>
              </a:ext>
            </a:extLst>
          </p:cNvPr>
          <p:cNvSpPr>
            <a:spLocks noGrp="1"/>
          </p:cNvSpPr>
          <p:nvPr>
            <p:ph type="body" sz="quarter" idx="15"/>
          </p:nvPr>
        </p:nvSpPr>
        <p:spPr/>
        <p:txBody>
          <a:bodyPr/>
          <a:lstStyle/>
          <a:p>
            <a:endParaRPr lang="en-US"/>
          </a:p>
        </p:txBody>
      </p:sp>
      <p:pic>
        <p:nvPicPr>
          <p:cNvPr id="5" name="Picture 4" descr="A cartoon character with a group of yellow minions&#10;&#10;Description automatically generated">
            <a:extLst>
              <a:ext uri="{FF2B5EF4-FFF2-40B4-BE49-F238E27FC236}">
                <a16:creationId xmlns:a16="http://schemas.microsoft.com/office/drawing/2014/main" id="{EF92499F-8DC9-BA8E-3AC9-BBF879742FC8}"/>
              </a:ext>
            </a:extLst>
          </p:cNvPr>
          <p:cNvPicPr>
            <a:picLocks noChangeAspect="1"/>
          </p:cNvPicPr>
          <p:nvPr/>
        </p:nvPicPr>
        <p:blipFill>
          <a:blip r:embed="rId2"/>
          <a:stretch>
            <a:fillRect/>
          </a:stretch>
        </p:blipFill>
        <p:spPr>
          <a:xfrm>
            <a:off x="0" y="-69882"/>
            <a:ext cx="12205401" cy="6997763"/>
          </a:xfrm>
          <a:prstGeom prst="rect">
            <a:avLst/>
          </a:prstGeom>
        </p:spPr>
      </p:pic>
    </p:spTree>
    <p:extLst>
      <p:ext uri="{BB962C8B-B14F-4D97-AF65-F5344CB8AC3E}">
        <p14:creationId xmlns:p14="http://schemas.microsoft.com/office/powerpoint/2010/main" val="1143568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5DDFEA-5E0E-E7B1-4213-DFA62105F2D8}"/>
              </a:ext>
            </a:extLst>
          </p:cNvPr>
          <p:cNvSpPr>
            <a:spLocks noGrp="1"/>
          </p:cNvSpPr>
          <p:nvPr>
            <p:ph type="body" sz="quarter" idx="14"/>
          </p:nvPr>
        </p:nvSpPr>
        <p:spPr/>
        <p:txBody>
          <a:bodyPr/>
          <a:lstStyle/>
          <a:p>
            <a:pPr marL="285750" indent="-285750">
              <a:buFont typeface="Arial" panose="020B0604020202020204" pitchFamily="34" charset="0"/>
              <a:buChar char="•"/>
            </a:pPr>
            <a:r>
              <a:rPr lang="en-US" sz="2400" b="1" dirty="0">
                <a:solidFill>
                  <a:schemeClr val="tx1"/>
                </a:solidFill>
              </a:rPr>
              <a:t>Gated Recurrent Unit (GRU): </a:t>
            </a:r>
            <a:r>
              <a:rPr lang="en-US" sz="2400" dirty="0">
                <a:solidFill>
                  <a:schemeClr val="tx1"/>
                </a:solidFill>
              </a:rPr>
              <a:t>It helps solve the vanishing gradient problem. They can be trained to keep information from long ago, without removing information that is irrelevant to the prediction. It consists of two gates - update and reset gate.</a:t>
            </a:r>
          </a:p>
          <a:p>
            <a:pPr marL="971550" lvl="1" indent="-285750"/>
            <a:r>
              <a:rPr lang="en-US" dirty="0"/>
              <a:t>Update Gate - helps the model to determine how much of the past information (from previous time steps) needs to be passed along to the future. A sigmoid activation function is applied to squash the result between 0 and 1.</a:t>
            </a:r>
          </a:p>
          <a:p>
            <a:pPr marL="971550" lvl="1" indent="-285750"/>
            <a:r>
              <a:rPr lang="en-US" dirty="0"/>
              <a:t>Reset Gate - decides how much of the past information to forget.</a:t>
            </a:r>
          </a:p>
        </p:txBody>
      </p:sp>
      <p:sp>
        <p:nvSpPr>
          <p:cNvPr id="3" name="Text Placeholder 2">
            <a:extLst>
              <a:ext uri="{FF2B5EF4-FFF2-40B4-BE49-F238E27FC236}">
                <a16:creationId xmlns:a16="http://schemas.microsoft.com/office/drawing/2014/main" id="{E4DDCACF-00D1-7E16-0E23-339A1827B73F}"/>
              </a:ext>
            </a:extLst>
          </p:cNvPr>
          <p:cNvSpPr>
            <a:spLocks noGrp="1"/>
          </p:cNvSpPr>
          <p:nvPr>
            <p:ph type="body" sz="quarter" idx="15"/>
          </p:nvPr>
        </p:nvSpPr>
        <p:spPr/>
        <p:txBody>
          <a:bodyPr>
            <a:normAutofit fontScale="92500"/>
          </a:bodyPr>
          <a:lstStyle/>
          <a:p>
            <a:r>
              <a:rPr lang="en-CA" dirty="0"/>
              <a:t>Algorithm Used</a:t>
            </a:r>
            <a:endParaRPr lang="en-IN" dirty="0"/>
          </a:p>
        </p:txBody>
      </p:sp>
    </p:spTree>
    <p:extLst>
      <p:ext uri="{BB962C8B-B14F-4D97-AF65-F5344CB8AC3E}">
        <p14:creationId xmlns:p14="http://schemas.microsoft.com/office/powerpoint/2010/main" val="9574043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BF1D-452E-DFEE-3430-701D479D1B4A}"/>
              </a:ext>
            </a:extLst>
          </p:cNvPr>
          <p:cNvSpPr>
            <a:spLocks noGrp="1"/>
          </p:cNvSpPr>
          <p:nvPr>
            <p:ph type="body" sz="quarter" idx="14"/>
          </p:nvPr>
        </p:nvSpPr>
        <p:spPr>
          <a:xfrm>
            <a:off x="645825" y="1763297"/>
            <a:ext cx="11028939" cy="4408578"/>
          </a:xfrm>
        </p:spPr>
        <p:txBody>
          <a:bodyPr/>
          <a:lstStyle/>
          <a:p>
            <a:endParaRPr lang="en-IN" dirty="0">
              <a:solidFill>
                <a:schemeClr val="tx1"/>
              </a:solidFill>
            </a:endParaRPr>
          </a:p>
          <a:p>
            <a:endParaRPr lang="en-IN" dirty="0">
              <a:solidFill>
                <a:schemeClr val="tx1"/>
              </a:solidFill>
            </a:endParaRPr>
          </a:p>
          <a:p>
            <a:endParaRPr lang="en-IN" dirty="0">
              <a:solidFill>
                <a:schemeClr val="tx1"/>
              </a:solidFill>
            </a:endParaRPr>
          </a:p>
          <a:p>
            <a:r>
              <a:rPr lang="en-IN" dirty="0">
                <a:solidFill>
                  <a:schemeClr val="tx1"/>
                </a:solidFill>
              </a:rPr>
              <a:t>After doing literature review we found that GAN model works better </a:t>
            </a:r>
          </a:p>
          <a:p>
            <a:r>
              <a:rPr lang="en-IN" dirty="0">
                <a:solidFill>
                  <a:schemeClr val="tx1"/>
                </a:solidFill>
              </a:rPr>
              <a:t>than LSTM, since sometimes LSTM can lead to overfitting.</a:t>
            </a:r>
          </a:p>
          <a:p>
            <a:endParaRPr lang="en-IN" dirty="0">
              <a:solidFill>
                <a:schemeClr val="tx1"/>
              </a:solidFill>
            </a:endParaRPr>
          </a:p>
          <a:p>
            <a:r>
              <a:rPr lang="en-IN" dirty="0">
                <a:solidFill>
                  <a:schemeClr val="tx1"/>
                </a:solidFill>
              </a:rPr>
              <a:t>Regression Models don’t work properly with stocks data because of</a:t>
            </a:r>
          </a:p>
          <a:p>
            <a:r>
              <a:rPr lang="en-IN" dirty="0">
                <a:solidFill>
                  <a:schemeClr val="tx1"/>
                </a:solidFill>
              </a:rPr>
              <a:t>Outliers or insufficient variables.</a:t>
            </a:r>
          </a:p>
        </p:txBody>
      </p:sp>
      <p:sp>
        <p:nvSpPr>
          <p:cNvPr id="3" name="Text Placeholder 2">
            <a:extLst>
              <a:ext uri="{FF2B5EF4-FFF2-40B4-BE49-F238E27FC236}">
                <a16:creationId xmlns:a16="http://schemas.microsoft.com/office/drawing/2014/main" id="{5CF9C190-92A6-26F5-EE53-B592DCCAAE75}"/>
              </a:ext>
            </a:extLst>
          </p:cNvPr>
          <p:cNvSpPr>
            <a:spLocks noGrp="1"/>
          </p:cNvSpPr>
          <p:nvPr>
            <p:ph type="body" sz="quarter" idx="15"/>
          </p:nvPr>
        </p:nvSpPr>
        <p:spPr>
          <a:xfrm>
            <a:off x="645824" y="686125"/>
            <a:ext cx="8723259" cy="868651"/>
          </a:xfrm>
        </p:spPr>
        <p:txBody>
          <a:bodyPr>
            <a:normAutofit/>
          </a:bodyPr>
          <a:lstStyle/>
          <a:p>
            <a:r>
              <a:rPr lang="en-CA" dirty="0"/>
              <a:t>Comparison of Models</a:t>
            </a:r>
            <a:endParaRPr lang="en-IN" dirty="0"/>
          </a:p>
        </p:txBody>
      </p:sp>
      <p:graphicFrame>
        <p:nvGraphicFramePr>
          <p:cNvPr id="4" name="Table 4">
            <a:extLst>
              <a:ext uri="{FF2B5EF4-FFF2-40B4-BE49-F238E27FC236}">
                <a16:creationId xmlns:a16="http://schemas.microsoft.com/office/drawing/2014/main" id="{D1FDA0B3-30A0-F9F6-3D55-694EC78DCA7E}"/>
              </a:ext>
            </a:extLst>
          </p:cNvPr>
          <p:cNvGraphicFramePr>
            <a:graphicFrameLocks noGrp="1"/>
          </p:cNvGraphicFramePr>
          <p:nvPr>
            <p:extLst>
              <p:ext uri="{D42A27DB-BD31-4B8C-83A1-F6EECF244321}">
                <p14:modId xmlns:p14="http://schemas.microsoft.com/office/powerpoint/2010/main" val="2691071386"/>
              </p:ext>
            </p:extLst>
          </p:nvPr>
        </p:nvGraphicFramePr>
        <p:xfrm>
          <a:off x="8012052" y="2706423"/>
          <a:ext cx="4058128" cy="2125068"/>
        </p:xfrm>
        <a:graphic>
          <a:graphicData uri="http://schemas.openxmlformats.org/drawingml/2006/table">
            <a:tbl>
              <a:tblPr firstRow="1" bandRow="1">
                <a:tableStyleId>{5C22544A-7EE6-4342-B048-85BDC9FD1C3A}</a:tableStyleId>
              </a:tblPr>
              <a:tblGrid>
                <a:gridCol w="2029064">
                  <a:extLst>
                    <a:ext uri="{9D8B030D-6E8A-4147-A177-3AD203B41FA5}">
                      <a16:colId xmlns:a16="http://schemas.microsoft.com/office/drawing/2014/main" val="478825372"/>
                    </a:ext>
                  </a:extLst>
                </a:gridCol>
                <a:gridCol w="2029064">
                  <a:extLst>
                    <a:ext uri="{9D8B030D-6E8A-4147-A177-3AD203B41FA5}">
                      <a16:colId xmlns:a16="http://schemas.microsoft.com/office/drawing/2014/main" val="2101708019"/>
                    </a:ext>
                  </a:extLst>
                </a:gridCol>
              </a:tblGrid>
              <a:tr h="531267">
                <a:tc>
                  <a:txBody>
                    <a:bodyPr/>
                    <a:lstStyle/>
                    <a:p>
                      <a:r>
                        <a:rPr lang="en-US" dirty="0"/>
                        <a:t>Model name</a:t>
                      </a:r>
                    </a:p>
                  </a:txBody>
                  <a:tcPr/>
                </a:tc>
                <a:tc>
                  <a:txBody>
                    <a:bodyPr/>
                    <a:lstStyle/>
                    <a:p>
                      <a:r>
                        <a:rPr lang="en-US" dirty="0" err="1"/>
                        <a:t>Rmse</a:t>
                      </a:r>
                      <a:r>
                        <a:rPr lang="en-US" dirty="0"/>
                        <a:t> value</a:t>
                      </a:r>
                    </a:p>
                  </a:txBody>
                  <a:tcPr/>
                </a:tc>
                <a:extLst>
                  <a:ext uri="{0D108BD9-81ED-4DB2-BD59-A6C34878D82A}">
                    <a16:rowId xmlns:a16="http://schemas.microsoft.com/office/drawing/2014/main" val="825262553"/>
                  </a:ext>
                </a:extLst>
              </a:tr>
              <a:tr h="531267">
                <a:tc>
                  <a:txBody>
                    <a:bodyPr/>
                    <a:lstStyle/>
                    <a:p>
                      <a:r>
                        <a:rPr lang="en-US" dirty="0"/>
                        <a:t>LSTM</a:t>
                      </a:r>
                    </a:p>
                  </a:txBody>
                  <a:tcPr/>
                </a:tc>
                <a:tc>
                  <a:txBody>
                    <a:bodyPr/>
                    <a:lstStyle/>
                    <a:p>
                      <a:r>
                        <a:rPr lang="en-US" dirty="0"/>
                        <a:t>9.45</a:t>
                      </a:r>
                    </a:p>
                  </a:txBody>
                  <a:tcPr/>
                </a:tc>
                <a:extLst>
                  <a:ext uri="{0D108BD9-81ED-4DB2-BD59-A6C34878D82A}">
                    <a16:rowId xmlns:a16="http://schemas.microsoft.com/office/drawing/2014/main" val="2317064230"/>
                  </a:ext>
                </a:extLst>
              </a:tr>
              <a:tr h="531267">
                <a:tc>
                  <a:txBody>
                    <a:bodyPr/>
                    <a:lstStyle/>
                    <a:p>
                      <a:r>
                        <a:rPr lang="en-US" dirty="0"/>
                        <a:t>GAN</a:t>
                      </a:r>
                    </a:p>
                  </a:txBody>
                  <a:tcPr/>
                </a:tc>
                <a:tc>
                  <a:txBody>
                    <a:bodyPr/>
                    <a:lstStyle/>
                    <a:p>
                      <a:r>
                        <a:rPr lang="en-US" dirty="0"/>
                        <a:t>3.2</a:t>
                      </a:r>
                    </a:p>
                  </a:txBody>
                  <a:tcPr/>
                </a:tc>
                <a:extLst>
                  <a:ext uri="{0D108BD9-81ED-4DB2-BD59-A6C34878D82A}">
                    <a16:rowId xmlns:a16="http://schemas.microsoft.com/office/drawing/2014/main" val="2658671914"/>
                  </a:ext>
                </a:extLst>
              </a:tr>
              <a:tr h="531267">
                <a:tc>
                  <a:txBody>
                    <a:bodyPr/>
                    <a:lstStyle/>
                    <a:p>
                      <a:r>
                        <a:rPr lang="en-US" dirty="0"/>
                        <a:t>Regression model</a:t>
                      </a:r>
                    </a:p>
                  </a:txBody>
                  <a:tcPr/>
                </a:tc>
                <a:tc>
                  <a:txBody>
                    <a:bodyPr/>
                    <a:lstStyle/>
                    <a:p>
                      <a:r>
                        <a:rPr lang="en-US" dirty="0"/>
                        <a:t>121.6</a:t>
                      </a:r>
                    </a:p>
                  </a:txBody>
                  <a:tcPr/>
                </a:tc>
                <a:extLst>
                  <a:ext uri="{0D108BD9-81ED-4DB2-BD59-A6C34878D82A}">
                    <a16:rowId xmlns:a16="http://schemas.microsoft.com/office/drawing/2014/main" val="4080305809"/>
                  </a:ext>
                </a:extLst>
              </a:tr>
            </a:tbl>
          </a:graphicData>
        </a:graphic>
      </p:graphicFrame>
    </p:spTree>
    <p:extLst>
      <p:ext uri="{BB962C8B-B14F-4D97-AF65-F5344CB8AC3E}">
        <p14:creationId xmlns:p14="http://schemas.microsoft.com/office/powerpoint/2010/main" val="3288265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BF1D-452E-DFEE-3430-701D479D1B4A}"/>
              </a:ext>
            </a:extLst>
          </p:cNvPr>
          <p:cNvSpPr>
            <a:spLocks noGrp="1"/>
          </p:cNvSpPr>
          <p:nvPr>
            <p:ph type="body" sz="quarter" idx="14"/>
          </p:nvPr>
        </p:nvSpPr>
        <p:spPr/>
        <p:txBody>
          <a:bodyPr/>
          <a:lstStyle/>
          <a:p>
            <a:pPr marL="285750" indent="-285750">
              <a:buFont typeface="Arial" panose="020B0604020202020204" pitchFamily="34" charset="0"/>
              <a:buChar char="•"/>
            </a:pPr>
            <a:r>
              <a:rPr lang="en-IN" sz="2000" b="0" i="0" u="none" strike="noStrike" dirty="0">
                <a:solidFill>
                  <a:schemeClr val="tx1"/>
                </a:solidFill>
                <a:effectLst/>
                <a:latin typeface="Söhne"/>
              </a:rPr>
              <a:t>The optimal case in this scenario is </a:t>
            </a:r>
            <a:r>
              <a:rPr lang="en-IN" sz="2000" b="1" i="0" u="none" strike="noStrike" dirty="0">
                <a:solidFill>
                  <a:schemeClr val="tx1"/>
                </a:solidFill>
                <a:effectLst/>
                <a:latin typeface="Söhne"/>
              </a:rPr>
              <a:t>to achieve real-time sentiment analysis of tweets </a:t>
            </a:r>
            <a:r>
              <a:rPr lang="en-IN" sz="2000" b="0" i="0" u="none" strike="noStrike" dirty="0">
                <a:solidFill>
                  <a:schemeClr val="tx1"/>
                </a:solidFill>
                <a:effectLst/>
                <a:latin typeface="Söhne"/>
              </a:rPr>
              <a:t>for accurate and timely stock market predictions. To accomplish this, a combination of stream data processing and advanced sentiment analysis techniques can be employed.</a:t>
            </a:r>
          </a:p>
          <a:p>
            <a:pPr marL="285750" indent="-285750">
              <a:buFont typeface="Arial" panose="020B0604020202020204" pitchFamily="34" charset="0"/>
              <a:buChar char="•"/>
            </a:pPr>
            <a:r>
              <a:rPr lang="en-IN" sz="2000" b="0" i="0" u="none" strike="noStrike" dirty="0">
                <a:solidFill>
                  <a:schemeClr val="tx1"/>
                </a:solidFill>
                <a:effectLst/>
                <a:latin typeface="Söhne"/>
              </a:rPr>
              <a:t> </a:t>
            </a:r>
            <a:r>
              <a:rPr lang="en-IN" sz="2000" b="1" i="0" u="none" strike="noStrike" dirty="0">
                <a:solidFill>
                  <a:schemeClr val="tx1"/>
                </a:solidFill>
                <a:effectLst/>
                <a:latin typeface="Söhne"/>
              </a:rPr>
              <a:t>Implementing stream data processing </a:t>
            </a:r>
            <a:r>
              <a:rPr lang="en-IN" sz="2000" b="0" i="0" u="none" strike="noStrike" dirty="0">
                <a:solidFill>
                  <a:schemeClr val="tx1"/>
                </a:solidFill>
                <a:effectLst/>
                <a:latin typeface="Söhne"/>
              </a:rPr>
              <a:t>allows for continuous processing of incoming tweets in real-time, enabling quick reactions to changing sentiment patterns and providing up-to-the-minute insights. </a:t>
            </a:r>
          </a:p>
          <a:p>
            <a:pPr marL="285750" indent="-285750">
              <a:buFont typeface="Arial" panose="020B0604020202020204" pitchFamily="34" charset="0"/>
              <a:buChar char="•"/>
            </a:pPr>
            <a:r>
              <a:rPr lang="en-IN" sz="2000" b="1" i="0" u="none" strike="noStrike" dirty="0">
                <a:solidFill>
                  <a:schemeClr val="tx1"/>
                </a:solidFill>
                <a:effectLst/>
                <a:latin typeface="Söhne"/>
              </a:rPr>
              <a:t>Incorporating advanced sentiment analysis models </a:t>
            </a:r>
            <a:r>
              <a:rPr lang="en-IN" sz="2000" b="0" i="0" u="none" strike="noStrike" dirty="0">
                <a:solidFill>
                  <a:schemeClr val="tx1"/>
                </a:solidFill>
                <a:effectLst/>
                <a:latin typeface="Söhne"/>
              </a:rPr>
              <a:t>like BERT or transformers enhances the accuracy and granularity of sentiment classification, improving the quality of data for stock market prediction.</a:t>
            </a:r>
          </a:p>
          <a:p>
            <a:pPr marL="285750" indent="-285750">
              <a:buFont typeface="Arial" panose="020B0604020202020204" pitchFamily="34" charset="0"/>
              <a:buChar char="•"/>
            </a:pPr>
            <a:r>
              <a:rPr lang="en-IN" sz="2000" b="0" i="0" u="none" strike="noStrike" dirty="0">
                <a:solidFill>
                  <a:schemeClr val="tx1"/>
                </a:solidFill>
                <a:effectLst/>
                <a:latin typeface="Söhne"/>
              </a:rPr>
              <a:t> Furthermore, </a:t>
            </a:r>
            <a:r>
              <a:rPr lang="en-IN" sz="2000" b="1" i="0" u="none" strike="noStrike" dirty="0">
                <a:solidFill>
                  <a:schemeClr val="tx1"/>
                </a:solidFill>
                <a:effectLst/>
                <a:latin typeface="Söhne"/>
              </a:rPr>
              <a:t>deploying the system on scalable and efficient cloud-based infrastructure </a:t>
            </a:r>
            <a:r>
              <a:rPr lang="en-IN" sz="2000" b="0" i="0" u="none" strike="noStrike" dirty="0">
                <a:solidFill>
                  <a:schemeClr val="tx1"/>
                </a:solidFill>
                <a:effectLst/>
                <a:latin typeface="Söhne"/>
              </a:rPr>
              <a:t>can handle the large volume of real-time data and ensure low latency processing. Regular model retraining and optimization based on fresh data will further enhance the system's accuracy and adaptability to evolving market dynamics.</a:t>
            </a:r>
            <a:endParaRPr lang="en-IN" sz="2000" dirty="0">
              <a:solidFill>
                <a:schemeClr val="tx1"/>
              </a:solidFill>
            </a:endParaRPr>
          </a:p>
        </p:txBody>
      </p:sp>
      <p:sp>
        <p:nvSpPr>
          <p:cNvPr id="3" name="Text Placeholder 2">
            <a:extLst>
              <a:ext uri="{FF2B5EF4-FFF2-40B4-BE49-F238E27FC236}">
                <a16:creationId xmlns:a16="http://schemas.microsoft.com/office/drawing/2014/main" id="{5CF9C190-92A6-26F5-EE53-B592DCCAAE75}"/>
              </a:ext>
            </a:extLst>
          </p:cNvPr>
          <p:cNvSpPr>
            <a:spLocks noGrp="1"/>
          </p:cNvSpPr>
          <p:nvPr>
            <p:ph type="body" sz="quarter" idx="15"/>
          </p:nvPr>
        </p:nvSpPr>
        <p:spPr>
          <a:xfrm>
            <a:off x="645824" y="686125"/>
            <a:ext cx="8723259" cy="868651"/>
          </a:xfrm>
        </p:spPr>
        <p:txBody>
          <a:bodyPr>
            <a:normAutofit/>
          </a:bodyPr>
          <a:lstStyle/>
          <a:p>
            <a:r>
              <a:rPr lang="en-CA" dirty="0"/>
              <a:t>Optimal Case</a:t>
            </a:r>
            <a:endParaRPr lang="en-IN" dirty="0"/>
          </a:p>
        </p:txBody>
      </p:sp>
    </p:spTree>
    <p:extLst>
      <p:ext uri="{BB962C8B-B14F-4D97-AF65-F5344CB8AC3E}">
        <p14:creationId xmlns:p14="http://schemas.microsoft.com/office/powerpoint/2010/main" val="1348930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151B20-6B63-BF11-0DD8-2E46244190EB}"/>
              </a:ext>
            </a:extLst>
          </p:cNvPr>
          <p:cNvSpPr>
            <a:spLocks noGrp="1"/>
          </p:cNvSpPr>
          <p:nvPr>
            <p:ph type="body" sz="quarter" idx="14"/>
          </p:nvPr>
        </p:nvSpPr>
        <p:spPr/>
        <p:txBody>
          <a:bodyPr/>
          <a:lstStyle/>
          <a:p>
            <a:endParaRPr lang="en-IN" dirty="0"/>
          </a:p>
        </p:txBody>
      </p:sp>
      <p:sp>
        <p:nvSpPr>
          <p:cNvPr id="3" name="Text Placeholder 2">
            <a:extLst>
              <a:ext uri="{FF2B5EF4-FFF2-40B4-BE49-F238E27FC236}">
                <a16:creationId xmlns:a16="http://schemas.microsoft.com/office/drawing/2014/main" id="{AF136751-38ED-1E2C-50A6-86842500B01B}"/>
              </a:ext>
            </a:extLst>
          </p:cNvPr>
          <p:cNvSpPr>
            <a:spLocks noGrp="1"/>
          </p:cNvSpPr>
          <p:nvPr>
            <p:ph type="body" sz="quarter" idx="15"/>
          </p:nvPr>
        </p:nvSpPr>
        <p:spPr>
          <a:xfrm>
            <a:off x="645824" y="686125"/>
            <a:ext cx="9412575" cy="868651"/>
          </a:xfrm>
        </p:spPr>
        <p:txBody>
          <a:bodyPr>
            <a:normAutofit/>
          </a:bodyPr>
          <a:lstStyle/>
          <a:p>
            <a:r>
              <a:rPr lang="en-CA" dirty="0"/>
              <a:t>Diagrams</a:t>
            </a:r>
            <a:endParaRPr lang="en-IN" dirty="0"/>
          </a:p>
        </p:txBody>
      </p:sp>
      <p:pic>
        <p:nvPicPr>
          <p:cNvPr id="10" name="Picture 9" descr="A graph of stock data&#10;&#10;Description automatically generated">
            <a:extLst>
              <a:ext uri="{FF2B5EF4-FFF2-40B4-BE49-F238E27FC236}">
                <a16:creationId xmlns:a16="http://schemas.microsoft.com/office/drawing/2014/main" id="{3CE46BD1-EAD0-696A-B5A7-F3585ED36A98}"/>
              </a:ext>
            </a:extLst>
          </p:cNvPr>
          <p:cNvPicPr>
            <a:picLocks noChangeAspect="1"/>
          </p:cNvPicPr>
          <p:nvPr/>
        </p:nvPicPr>
        <p:blipFill>
          <a:blip r:embed="rId2"/>
          <a:stretch>
            <a:fillRect/>
          </a:stretch>
        </p:blipFill>
        <p:spPr>
          <a:xfrm>
            <a:off x="395316" y="1763297"/>
            <a:ext cx="5261451" cy="3610800"/>
          </a:xfrm>
          <a:prstGeom prst="rect">
            <a:avLst/>
          </a:prstGeom>
        </p:spPr>
      </p:pic>
      <p:pic>
        <p:nvPicPr>
          <p:cNvPr id="12" name="Picture 11" descr="A graph with numbers and lines&#10;&#10;Description automatically generated">
            <a:extLst>
              <a:ext uri="{FF2B5EF4-FFF2-40B4-BE49-F238E27FC236}">
                <a16:creationId xmlns:a16="http://schemas.microsoft.com/office/drawing/2014/main" id="{C032018B-0562-59D4-A06C-BA9C7EB90F07}"/>
              </a:ext>
            </a:extLst>
          </p:cNvPr>
          <p:cNvPicPr>
            <a:picLocks noChangeAspect="1"/>
          </p:cNvPicPr>
          <p:nvPr/>
        </p:nvPicPr>
        <p:blipFill>
          <a:blip r:embed="rId3"/>
          <a:stretch>
            <a:fillRect/>
          </a:stretch>
        </p:blipFill>
        <p:spPr>
          <a:xfrm>
            <a:off x="5778687" y="1623600"/>
            <a:ext cx="6017997" cy="3610799"/>
          </a:xfrm>
          <a:prstGeom prst="rect">
            <a:avLst/>
          </a:prstGeom>
        </p:spPr>
      </p:pic>
    </p:spTree>
    <p:extLst>
      <p:ext uri="{BB962C8B-B14F-4D97-AF65-F5344CB8AC3E}">
        <p14:creationId xmlns:p14="http://schemas.microsoft.com/office/powerpoint/2010/main" val="32560681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9F3221-C686-0CA9-929D-5CAE3AC9B51F}"/>
              </a:ext>
            </a:extLst>
          </p:cNvPr>
          <p:cNvSpPr>
            <a:spLocks noGrp="1"/>
          </p:cNvSpPr>
          <p:nvPr>
            <p:ph type="body" sz="quarter" idx="14"/>
          </p:nvPr>
        </p:nvSpPr>
        <p:spPr/>
        <p:txBody>
          <a:bodyPr/>
          <a:lstStyle/>
          <a:p>
            <a:r>
              <a:rPr lang="en-IN" sz="3200" dirty="0">
                <a:solidFill>
                  <a:schemeClr val="tx1"/>
                </a:solidFill>
                <a:cs typeface="Arial" panose="020B0604020202020204" pitchFamily="34" charset="0"/>
              </a:rPr>
              <a:t>S</a:t>
            </a:r>
            <a:r>
              <a:rPr lang="en-IN" sz="3200" b="0" i="0" u="none" strike="noStrike" dirty="0">
                <a:solidFill>
                  <a:schemeClr val="tx1"/>
                </a:solidFill>
                <a:effectLst/>
                <a:cs typeface="Arial" panose="020B0604020202020204" pitchFamily="34" charset="0"/>
              </a:rPr>
              <a:t>tock prices are usually a bit tougher to forecast due to market volatility and social influence on the trend of each stock. </a:t>
            </a:r>
          </a:p>
          <a:p>
            <a:endParaRPr lang="en-IN" sz="3200" dirty="0">
              <a:solidFill>
                <a:schemeClr val="tx1"/>
              </a:solidFill>
              <a:cs typeface="Arial" panose="020B0604020202020204" pitchFamily="34" charset="0"/>
            </a:endParaRPr>
          </a:p>
          <a:p>
            <a:r>
              <a:rPr lang="en-IN" sz="3200" b="0" i="0" u="none" strike="noStrike" dirty="0">
                <a:solidFill>
                  <a:schemeClr val="tx1"/>
                </a:solidFill>
                <a:effectLst/>
                <a:cs typeface="Arial" panose="020B0604020202020204" pitchFamily="34" charset="0"/>
              </a:rPr>
              <a:t>This project provides a high-level overview of the steps involved in using sentiment analysis from tweets to predict stock market movements. </a:t>
            </a:r>
          </a:p>
        </p:txBody>
      </p:sp>
      <p:sp>
        <p:nvSpPr>
          <p:cNvPr id="3" name="Text Placeholder 2">
            <a:extLst>
              <a:ext uri="{FF2B5EF4-FFF2-40B4-BE49-F238E27FC236}">
                <a16:creationId xmlns:a16="http://schemas.microsoft.com/office/drawing/2014/main" id="{2E10471F-920F-4B6F-FCE6-265E7D8CB540}"/>
              </a:ext>
            </a:extLst>
          </p:cNvPr>
          <p:cNvSpPr>
            <a:spLocks noGrp="1"/>
          </p:cNvSpPr>
          <p:nvPr>
            <p:ph type="body" sz="quarter" idx="15"/>
          </p:nvPr>
        </p:nvSpPr>
        <p:spPr/>
        <p:txBody>
          <a:bodyPr/>
          <a:lstStyle/>
          <a:p>
            <a:r>
              <a:rPr lang="en-CA" dirty="0"/>
              <a:t>Project Outline</a:t>
            </a:r>
            <a:endParaRPr lang="en-IN" dirty="0"/>
          </a:p>
        </p:txBody>
      </p:sp>
    </p:spTree>
    <p:extLst>
      <p:ext uri="{BB962C8B-B14F-4D97-AF65-F5344CB8AC3E}">
        <p14:creationId xmlns:p14="http://schemas.microsoft.com/office/powerpoint/2010/main" val="485559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00C332-F9B9-B693-4A55-B99E0C8F1770}"/>
              </a:ext>
            </a:extLst>
          </p:cNvPr>
          <p:cNvSpPr>
            <a:spLocks noGrp="1"/>
          </p:cNvSpPr>
          <p:nvPr>
            <p:ph type="body" sz="quarter" idx="14"/>
          </p:nvPr>
        </p:nvSpPr>
        <p:spPr/>
        <p:txBody>
          <a:bodyPr/>
          <a:lstStyle/>
          <a:p>
            <a:endParaRPr lang="en-US" dirty="0"/>
          </a:p>
        </p:txBody>
      </p:sp>
      <p:sp>
        <p:nvSpPr>
          <p:cNvPr id="3" name="Text Placeholder 2">
            <a:extLst>
              <a:ext uri="{FF2B5EF4-FFF2-40B4-BE49-F238E27FC236}">
                <a16:creationId xmlns:a16="http://schemas.microsoft.com/office/drawing/2014/main" id="{53150128-533F-A7CE-638F-642C1E7EE7D4}"/>
              </a:ext>
            </a:extLst>
          </p:cNvPr>
          <p:cNvSpPr>
            <a:spLocks noGrp="1"/>
          </p:cNvSpPr>
          <p:nvPr>
            <p:ph type="body" sz="quarter" idx="15"/>
          </p:nvPr>
        </p:nvSpPr>
        <p:spPr/>
        <p:txBody>
          <a:bodyPr/>
          <a:lstStyle/>
          <a:p>
            <a:r>
              <a:rPr lang="en-CA" dirty="0"/>
              <a:t>Diagrams</a:t>
            </a:r>
            <a:endParaRPr lang="en-IN" dirty="0"/>
          </a:p>
          <a:p>
            <a:endParaRPr lang="en-US" dirty="0"/>
          </a:p>
        </p:txBody>
      </p:sp>
      <p:pic>
        <p:nvPicPr>
          <p:cNvPr id="4" name="Picture 3" descr="A graph of different colored lines&#10;&#10;Description automatically generated">
            <a:extLst>
              <a:ext uri="{FF2B5EF4-FFF2-40B4-BE49-F238E27FC236}">
                <a16:creationId xmlns:a16="http://schemas.microsoft.com/office/drawing/2014/main" id="{24F89150-C605-4E43-1581-ADE87B499F59}"/>
              </a:ext>
            </a:extLst>
          </p:cNvPr>
          <p:cNvPicPr>
            <a:picLocks noChangeAspect="1"/>
          </p:cNvPicPr>
          <p:nvPr/>
        </p:nvPicPr>
        <p:blipFill>
          <a:blip r:embed="rId2"/>
          <a:stretch>
            <a:fillRect/>
          </a:stretch>
        </p:blipFill>
        <p:spPr>
          <a:xfrm>
            <a:off x="223430" y="1850087"/>
            <a:ext cx="5872570" cy="3157825"/>
          </a:xfrm>
          <a:prstGeom prst="rect">
            <a:avLst/>
          </a:prstGeom>
        </p:spPr>
      </p:pic>
      <p:pic>
        <p:nvPicPr>
          <p:cNvPr id="5" name="Picture 4" descr="A graph showing a price of a stock market&#10;&#10;Description automatically generated">
            <a:extLst>
              <a:ext uri="{FF2B5EF4-FFF2-40B4-BE49-F238E27FC236}">
                <a16:creationId xmlns:a16="http://schemas.microsoft.com/office/drawing/2014/main" id="{044705FD-6A38-D508-87FB-3FF3DD351A50}"/>
              </a:ext>
            </a:extLst>
          </p:cNvPr>
          <p:cNvPicPr>
            <a:picLocks noChangeAspect="1"/>
          </p:cNvPicPr>
          <p:nvPr/>
        </p:nvPicPr>
        <p:blipFill>
          <a:blip r:embed="rId3"/>
          <a:stretch>
            <a:fillRect/>
          </a:stretch>
        </p:blipFill>
        <p:spPr>
          <a:xfrm>
            <a:off x="6096000" y="1836741"/>
            <a:ext cx="6001159" cy="2916392"/>
          </a:xfrm>
          <a:prstGeom prst="rect">
            <a:avLst/>
          </a:prstGeom>
        </p:spPr>
      </p:pic>
    </p:spTree>
    <p:extLst>
      <p:ext uri="{BB962C8B-B14F-4D97-AF65-F5344CB8AC3E}">
        <p14:creationId xmlns:p14="http://schemas.microsoft.com/office/powerpoint/2010/main" val="23495983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E11357-F982-B52C-9310-A05E132FCD44}"/>
              </a:ext>
            </a:extLst>
          </p:cNvPr>
          <p:cNvSpPr>
            <a:spLocks noGrp="1"/>
          </p:cNvSpPr>
          <p:nvPr>
            <p:ph type="body" sz="quarter" idx="14"/>
          </p:nvPr>
        </p:nvSpPr>
        <p:spPr/>
        <p:txBody>
          <a:bodyPr/>
          <a:lstStyle/>
          <a:p>
            <a:pPr marL="342900" indent="-342900" algn="l">
              <a:buFont typeface="Arial" panose="020B0604020202020204" pitchFamily="34" charset="0"/>
              <a:buChar char="•"/>
            </a:pPr>
            <a:r>
              <a:rPr lang="en-IN" sz="2000" b="1" i="0" u="none" strike="noStrike" dirty="0">
                <a:solidFill>
                  <a:schemeClr val="tx1"/>
                </a:solidFill>
                <a:effectLst/>
                <a:cs typeface="Arial" panose="020B0604020202020204" pitchFamily="34" charset="0"/>
              </a:rPr>
              <a:t>Noisy Data: </a:t>
            </a:r>
            <a:r>
              <a:rPr lang="en-IN" sz="2000" b="0" i="0" u="none" strike="noStrike" dirty="0">
                <a:solidFill>
                  <a:schemeClr val="tx1"/>
                </a:solidFill>
                <a:effectLst/>
                <a:cs typeface="Arial" panose="020B0604020202020204" pitchFamily="34" charset="0"/>
              </a:rPr>
              <a:t>Dealing with noisy and unstructured tweet data, including irrelevant information, spam, and non-standard language, which requires robust pre processing techniques.</a:t>
            </a:r>
          </a:p>
          <a:p>
            <a:pPr marL="342900" indent="-342900" algn="l">
              <a:buFont typeface="Arial" panose="020B0604020202020204" pitchFamily="34" charset="0"/>
              <a:buChar char="•"/>
            </a:pPr>
            <a:r>
              <a:rPr lang="en-IN" sz="2000" b="1" i="0" u="none" strike="noStrike" dirty="0">
                <a:solidFill>
                  <a:schemeClr val="tx1"/>
                </a:solidFill>
                <a:effectLst/>
                <a:cs typeface="Arial" panose="020B0604020202020204" pitchFamily="34" charset="0"/>
              </a:rPr>
              <a:t>Market Volatility:</a:t>
            </a:r>
            <a:r>
              <a:rPr lang="en-IN" sz="2000" b="0" i="0" u="none" strike="noStrike" dirty="0">
                <a:solidFill>
                  <a:schemeClr val="tx1"/>
                </a:solidFill>
                <a:effectLst/>
                <a:cs typeface="Arial" panose="020B0604020202020204" pitchFamily="34" charset="0"/>
              </a:rPr>
              <a:t> Dealing with the inherent volatility and unpredictability of the stock market, where sentiment analysis may not always be an accurate indicator of stock price movements.</a:t>
            </a:r>
          </a:p>
          <a:p>
            <a:pPr marL="342900" indent="-342900" algn="l">
              <a:buFont typeface="Arial" panose="020B0604020202020204" pitchFamily="34" charset="0"/>
              <a:buChar char="•"/>
            </a:pPr>
            <a:r>
              <a:rPr lang="en-IN" sz="2000" b="1" dirty="0">
                <a:solidFill>
                  <a:schemeClr val="tx1"/>
                </a:solidFill>
                <a:cs typeface="Arial" panose="020B0604020202020204" pitchFamily="34" charset="0"/>
              </a:rPr>
              <a:t>Vanishing Gradient Problem: </a:t>
            </a:r>
            <a:r>
              <a:rPr lang="en-IN" sz="2000" dirty="0">
                <a:solidFill>
                  <a:schemeClr val="tx1"/>
                </a:solidFill>
                <a:cs typeface="Arial" panose="020B0604020202020204" pitchFamily="34" charset="0"/>
              </a:rPr>
              <a:t>The discriminator gets too successful that the generator gradient vanishes and learns nothing.</a:t>
            </a:r>
          </a:p>
          <a:p>
            <a:pPr marL="342900" indent="-342900">
              <a:buFont typeface="Arial" panose="020B0604020202020204" pitchFamily="34" charset="0"/>
              <a:buChar char="•"/>
            </a:pPr>
            <a:r>
              <a:rPr lang="en-IN" sz="2000" b="1" i="0" u="none" strike="noStrike" dirty="0">
                <a:solidFill>
                  <a:schemeClr val="tx1"/>
                </a:solidFill>
                <a:effectLst/>
                <a:cs typeface="Arial" panose="020B0604020202020204" pitchFamily="34" charset="0"/>
              </a:rPr>
              <a:t>Model Generalization: </a:t>
            </a:r>
            <a:r>
              <a:rPr lang="en-IN" sz="2000" b="0" i="0" u="none" strike="noStrike" dirty="0">
                <a:solidFill>
                  <a:schemeClr val="tx1"/>
                </a:solidFill>
                <a:effectLst/>
                <a:cs typeface="Arial" panose="020B0604020202020204" pitchFamily="34" charset="0"/>
              </a:rPr>
              <a:t>Ensuring that sentiment analysis and stock market prediction models generalize well to unseen data, as the dynamics of sentiment and market behaviour can vary over time.</a:t>
            </a:r>
          </a:p>
          <a:p>
            <a:pPr marL="342900" indent="-342900">
              <a:buFont typeface="Arial" panose="020B0604020202020204" pitchFamily="34" charset="0"/>
              <a:buChar char="•"/>
            </a:pPr>
            <a:r>
              <a:rPr lang="en-IN" sz="2000" b="1" i="0" u="none" strike="noStrike" dirty="0">
                <a:solidFill>
                  <a:schemeClr val="tx1"/>
                </a:solidFill>
                <a:effectLst/>
                <a:cs typeface="Arial" panose="020B0604020202020204" pitchFamily="34" charset="0"/>
              </a:rPr>
              <a:t>Performance Metrics: </a:t>
            </a:r>
            <a:r>
              <a:rPr lang="en-IN" sz="2000" b="0" i="0" u="none" strike="noStrike" dirty="0">
                <a:solidFill>
                  <a:schemeClr val="tx1"/>
                </a:solidFill>
                <a:effectLst/>
                <a:cs typeface="Arial" panose="020B0604020202020204" pitchFamily="34" charset="0"/>
              </a:rPr>
              <a:t>Getting a high RMSE value. </a:t>
            </a:r>
            <a:endParaRPr lang="en-IN" dirty="0">
              <a:solidFill>
                <a:schemeClr val="tx1"/>
              </a:solidFill>
              <a:cs typeface="Arial" panose="020B0604020202020204" pitchFamily="34" charset="0"/>
            </a:endParaRPr>
          </a:p>
        </p:txBody>
      </p:sp>
      <p:sp>
        <p:nvSpPr>
          <p:cNvPr id="3" name="Text Placeholder 2">
            <a:extLst>
              <a:ext uri="{FF2B5EF4-FFF2-40B4-BE49-F238E27FC236}">
                <a16:creationId xmlns:a16="http://schemas.microsoft.com/office/drawing/2014/main" id="{58839047-BB26-54C5-4024-CA13EE6F3E55}"/>
              </a:ext>
            </a:extLst>
          </p:cNvPr>
          <p:cNvSpPr>
            <a:spLocks noGrp="1"/>
          </p:cNvSpPr>
          <p:nvPr>
            <p:ph type="body" sz="quarter" idx="15"/>
          </p:nvPr>
        </p:nvSpPr>
        <p:spPr>
          <a:xfrm>
            <a:off x="645825" y="686125"/>
            <a:ext cx="8287160" cy="868651"/>
          </a:xfrm>
        </p:spPr>
        <p:txBody>
          <a:bodyPr>
            <a:normAutofit/>
          </a:bodyPr>
          <a:lstStyle/>
          <a:p>
            <a:r>
              <a:rPr lang="en-CA" dirty="0"/>
              <a:t>Challenges Faced</a:t>
            </a:r>
            <a:endParaRPr lang="en-IN" dirty="0"/>
          </a:p>
        </p:txBody>
      </p:sp>
      <p:pic>
        <p:nvPicPr>
          <p:cNvPr id="5" name="Picture 4" descr="A person lifting a rock&#10;&#10;Description automatically generated">
            <a:extLst>
              <a:ext uri="{FF2B5EF4-FFF2-40B4-BE49-F238E27FC236}">
                <a16:creationId xmlns:a16="http://schemas.microsoft.com/office/drawing/2014/main" id="{E7C5A28C-A15F-D86E-373B-CE49474B27E0}"/>
              </a:ext>
            </a:extLst>
          </p:cNvPr>
          <p:cNvPicPr>
            <a:picLocks noChangeAspect="1"/>
          </p:cNvPicPr>
          <p:nvPr/>
        </p:nvPicPr>
        <p:blipFill>
          <a:blip r:embed="rId2"/>
          <a:stretch>
            <a:fillRect/>
          </a:stretch>
        </p:blipFill>
        <p:spPr>
          <a:xfrm>
            <a:off x="9457847" y="4670474"/>
            <a:ext cx="2088328" cy="2088328"/>
          </a:xfrm>
          <a:prstGeom prst="rect">
            <a:avLst/>
          </a:prstGeom>
        </p:spPr>
      </p:pic>
    </p:spTree>
    <p:extLst>
      <p:ext uri="{BB962C8B-B14F-4D97-AF65-F5344CB8AC3E}">
        <p14:creationId xmlns:p14="http://schemas.microsoft.com/office/powerpoint/2010/main" val="24416410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830063-BC59-3CF1-3C1D-77ED6E16B317}"/>
              </a:ext>
            </a:extLst>
          </p:cNvPr>
          <p:cNvSpPr>
            <a:spLocks noGrp="1"/>
          </p:cNvSpPr>
          <p:nvPr>
            <p:ph type="body" sz="quarter" idx="14"/>
          </p:nvPr>
        </p:nvSpPr>
        <p:spPr/>
        <p:txBody>
          <a:bodyPr/>
          <a:lstStyle/>
          <a:p>
            <a:pPr algn="l">
              <a:buFont typeface="Arial" panose="020B0604020202020204" pitchFamily="34" charset="0"/>
              <a:buChar char="•"/>
            </a:pPr>
            <a:r>
              <a:rPr lang="en-IN" sz="2400" b="0" i="0" u="none" strike="noStrike" dirty="0">
                <a:solidFill>
                  <a:srgbClr val="000000"/>
                </a:solidFill>
                <a:effectLst/>
                <a:latin typeface="Söhne"/>
              </a:rPr>
              <a:t> Utilizing sentiment analysis provided valuable insights for stock market prediction.</a:t>
            </a:r>
          </a:p>
          <a:p>
            <a:pPr algn="l">
              <a:buFont typeface="Arial" panose="020B0604020202020204" pitchFamily="34" charset="0"/>
              <a:buChar char="•"/>
            </a:pPr>
            <a:r>
              <a:rPr lang="en-IN" sz="2400" b="0" i="0" u="none" strike="noStrike" dirty="0">
                <a:solidFill>
                  <a:srgbClr val="000000"/>
                </a:solidFill>
                <a:effectLst/>
                <a:latin typeface="Söhne"/>
              </a:rPr>
              <a:t> Data pre processing is crucial to remove noise and prepare the tweet data for analysis.</a:t>
            </a:r>
          </a:p>
          <a:p>
            <a:pPr algn="l">
              <a:buFont typeface="Arial" panose="020B0604020202020204" pitchFamily="34" charset="0"/>
              <a:buChar char="•"/>
            </a:pPr>
            <a:r>
              <a:rPr lang="en-IN" sz="2400" b="0" i="0" u="none" strike="noStrike" dirty="0">
                <a:solidFill>
                  <a:srgbClr val="000000"/>
                </a:solidFill>
                <a:effectLst/>
                <a:latin typeface="Söhne"/>
              </a:rPr>
              <a:t> Handling time series data with deep learning methods. </a:t>
            </a:r>
          </a:p>
          <a:p>
            <a:pPr>
              <a:buFont typeface="Arial" panose="020B0604020202020204" pitchFamily="34" charset="0"/>
              <a:buChar char="•"/>
            </a:pPr>
            <a:r>
              <a:rPr lang="en-IN" sz="2400" b="0" i="0" u="none" strike="noStrike" dirty="0">
                <a:solidFill>
                  <a:srgbClr val="000000"/>
                </a:solidFill>
                <a:effectLst/>
                <a:latin typeface="Söhne"/>
              </a:rPr>
              <a:t> Correlation analysis helps identify relationships between sentiment and stock prices.</a:t>
            </a:r>
          </a:p>
          <a:p>
            <a:pPr algn="l">
              <a:buFont typeface="Arial" panose="020B0604020202020204" pitchFamily="34" charset="0"/>
              <a:buChar char="•"/>
            </a:pPr>
            <a:r>
              <a:rPr lang="en-IN" sz="2400" dirty="0">
                <a:solidFill>
                  <a:srgbClr val="000000"/>
                </a:solidFill>
                <a:latin typeface="Söhne"/>
              </a:rPr>
              <a:t> Hyperparameter Optimization.</a:t>
            </a:r>
          </a:p>
          <a:p>
            <a:pPr algn="l">
              <a:buFont typeface="Arial" panose="020B0604020202020204" pitchFamily="34" charset="0"/>
              <a:buChar char="•"/>
            </a:pPr>
            <a:r>
              <a:rPr lang="en-IN" sz="2400" b="0" i="0" u="none" strike="noStrike" dirty="0">
                <a:solidFill>
                  <a:srgbClr val="000000"/>
                </a:solidFill>
                <a:effectLst/>
                <a:latin typeface="Söhne"/>
              </a:rPr>
              <a:t> Model deployment using </a:t>
            </a:r>
            <a:r>
              <a:rPr lang="en-IN" sz="2400" b="0" i="0" u="none" strike="noStrike" dirty="0" err="1">
                <a:solidFill>
                  <a:srgbClr val="000000"/>
                </a:solidFill>
                <a:effectLst/>
                <a:latin typeface="Söhne"/>
              </a:rPr>
              <a:t>Streamlit</a:t>
            </a:r>
            <a:r>
              <a:rPr lang="en-IN" sz="2400" b="0" i="0" u="none" strike="noStrike" dirty="0">
                <a:solidFill>
                  <a:srgbClr val="000000"/>
                </a:solidFill>
                <a:effectLst/>
                <a:latin typeface="Söhne"/>
              </a:rPr>
              <a:t>.</a:t>
            </a:r>
          </a:p>
          <a:p>
            <a:pPr algn="l">
              <a:buFont typeface="Arial" panose="020B0604020202020204" pitchFamily="34" charset="0"/>
              <a:buChar char="•"/>
            </a:pPr>
            <a:r>
              <a:rPr lang="en-IN" sz="2400" dirty="0">
                <a:solidFill>
                  <a:srgbClr val="000000"/>
                </a:solidFill>
                <a:latin typeface="Söhne"/>
              </a:rPr>
              <a:t> Team work. </a:t>
            </a:r>
            <a:endParaRPr lang="en-IN" sz="2400" b="0" i="0" u="none" strike="noStrike" dirty="0">
              <a:solidFill>
                <a:srgbClr val="000000"/>
              </a:solidFill>
              <a:effectLst/>
              <a:latin typeface="Söhne"/>
            </a:endParaRPr>
          </a:p>
          <a:p>
            <a:pPr algn="l">
              <a:buFont typeface="Arial" panose="020B0604020202020204" pitchFamily="34" charset="0"/>
              <a:buChar char="•"/>
            </a:pPr>
            <a:endParaRPr lang="en-IN" sz="2400" b="0" i="0" u="none" strike="noStrike" dirty="0">
              <a:solidFill>
                <a:srgbClr val="000000"/>
              </a:solidFill>
              <a:effectLst/>
              <a:latin typeface="Söhne"/>
            </a:endParaRPr>
          </a:p>
          <a:p>
            <a:pPr algn="l">
              <a:buFont typeface="Arial" panose="020B0604020202020204" pitchFamily="34" charset="0"/>
              <a:buChar char="•"/>
            </a:pPr>
            <a:endParaRPr lang="en-IN" sz="2400" b="0" i="0" u="none" strike="noStrike" dirty="0">
              <a:solidFill>
                <a:srgbClr val="000000"/>
              </a:solidFill>
              <a:effectLst/>
              <a:latin typeface="Söhne"/>
            </a:endParaRPr>
          </a:p>
          <a:p>
            <a:pPr algn="l"/>
            <a:endParaRPr lang="en-IN" sz="2400" b="0" i="0" u="none" strike="noStrike" dirty="0">
              <a:solidFill>
                <a:srgbClr val="000000"/>
              </a:solidFill>
              <a:effectLst/>
              <a:latin typeface="Söhne"/>
            </a:endParaRPr>
          </a:p>
          <a:p>
            <a:br>
              <a:rPr lang="en-IN" dirty="0"/>
            </a:br>
            <a:endParaRPr lang="en-IN" dirty="0"/>
          </a:p>
        </p:txBody>
      </p:sp>
      <p:sp>
        <p:nvSpPr>
          <p:cNvPr id="3" name="Text Placeholder 2">
            <a:extLst>
              <a:ext uri="{FF2B5EF4-FFF2-40B4-BE49-F238E27FC236}">
                <a16:creationId xmlns:a16="http://schemas.microsoft.com/office/drawing/2014/main" id="{7150A518-D88C-22D4-55DE-3793D16CFC04}"/>
              </a:ext>
            </a:extLst>
          </p:cNvPr>
          <p:cNvSpPr>
            <a:spLocks noGrp="1"/>
          </p:cNvSpPr>
          <p:nvPr>
            <p:ph type="body" sz="quarter" idx="15"/>
          </p:nvPr>
        </p:nvSpPr>
        <p:spPr/>
        <p:txBody>
          <a:bodyPr/>
          <a:lstStyle/>
          <a:p>
            <a:r>
              <a:rPr lang="en-CA" dirty="0"/>
              <a:t>Our Learning</a:t>
            </a:r>
            <a:endParaRPr lang="en-IN" dirty="0"/>
          </a:p>
        </p:txBody>
      </p:sp>
      <p:pic>
        <p:nvPicPr>
          <p:cNvPr id="5" name="Picture 4">
            <a:extLst>
              <a:ext uri="{FF2B5EF4-FFF2-40B4-BE49-F238E27FC236}">
                <a16:creationId xmlns:a16="http://schemas.microsoft.com/office/drawing/2014/main" id="{C4743110-DD64-9CA7-EDFC-F3F54CBC8720}"/>
              </a:ext>
            </a:extLst>
          </p:cNvPr>
          <p:cNvPicPr>
            <a:picLocks noChangeAspect="1"/>
          </p:cNvPicPr>
          <p:nvPr/>
        </p:nvPicPr>
        <p:blipFill>
          <a:blip r:embed="rId2"/>
          <a:stretch>
            <a:fillRect/>
          </a:stretch>
        </p:blipFill>
        <p:spPr>
          <a:xfrm>
            <a:off x="7076050" y="3496237"/>
            <a:ext cx="3282389" cy="3347695"/>
          </a:xfrm>
          <a:prstGeom prst="rect">
            <a:avLst/>
          </a:prstGeom>
        </p:spPr>
      </p:pic>
    </p:spTree>
    <p:extLst>
      <p:ext uri="{BB962C8B-B14F-4D97-AF65-F5344CB8AC3E}">
        <p14:creationId xmlns:p14="http://schemas.microsoft.com/office/powerpoint/2010/main" val="2908465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FA1BFD-2D9F-F1E7-71B1-574E641B70AE}"/>
              </a:ext>
            </a:extLst>
          </p:cNvPr>
          <p:cNvSpPr>
            <a:spLocks noGrp="1"/>
          </p:cNvSpPr>
          <p:nvPr>
            <p:ph type="body" sz="quarter" idx="14"/>
          </p:nvPr>
        </p:nvSpPr>
        <p:spPr>
          <a:xfrm>
            <a:off x="645825" y="1678889"/>
            <a:ext cx="11028939" cy="4017963"/>
          </a:xfrm>
        </p:spPr>
        <p:txBody>
          <a:bodyPr/>
          <a:lstStyle/>
          <a:p>
            <a:pPr marL="285750" indent="-285750">
              <a:buFont typeface="Arial" panose="020B0604020202020204" pitchFamily="34" charset="0"/>
              <a:buChar char="•"/>
            </a:pPr>
            <a:r>
              <a:rPr lang="en-IN" b="1" dirty="0">
                <a:solidFill>
                  <a:schemeClr val="tx1"/>
                </a:solidFill>
                <a:effectLst/>
                <a:cs typeface="Arial" panose="020B0604020202020204" pitchFamily="34" charset="0"/>
              </a:rPr>
              <a:t>Incorporating Advanced Sentiment Analysis Techniques:</a:t>
            </a:r>
            <a:r>
              <a:rPr lang="en-IN" dirty="0">
                <a:solidFill>
                  <a:schemeClr val="tx1"/>
                </a:solidFill>
                <a:effectLst/>
                <a:cs typeface="Arial" panose="020B0604020202020204" pitchFamily="34" charset="0"/>
              </a:rPr>
              <a:t> Explore and implement more advanced sentiment analysis techniques, such as deep learning-based models like BERT or transformers, to improve the accuracy and granularity of sentiment classification.</a:t>
            </a:r>
          </a:p>
          <a:p>
            <a:pPr marL="285750" indent="-285750">
              <a:buFont typeface="Arial" panose="020B0604020202020204" pitchFamily="34" charset="0"/>
              <a:buChar char="•"/>
            </a:pPr>
            <a:r>
              <a:rPr lang="en-IN" b="1" dirty="0">
                <a:solidFill>
                  <a:schemeClr val="tx1"/>
                </a:solidFill>
                <a:effectLst/>
                <a:cs typeface="Arial" panose="020B0604020202020204" pitchFamily="34" charset="0"/>
              </a:rPr>
              <a:t>Sentiment Analysis of Non-English Tweets: </a:t>
            </a:r>
            <a:r>
              <a:rPr lang="en-IN" dirty="0">
                <a:solidFill>
                  <a:schemeClr val="tx1"/>
                </a:solidFill>
                <a:effectLst/>
                <a:cs typeface="Arial" panose="020B0604020202020204" pitchFamily="34" charset="0"/>
              </a:rPr>
              <a:t>Extend the project to include sentiment analysis of non-English tweets, utilizing language-specific models or translation techniques to broaden the scope of analysis and capture a more diverse range of sentiments.</a:t>
            </a:r>
          </a:p>
          <a:p>
            <a:pPr marL="285750" indent="-285750">
              <a:buFont typeface="Arial" panose="020B0604020202020204" pitchFamily="34" charset="0"/>
              <a:buChar char="•"/>
            </a:pPr>
            <a:r>
              <a:rPr lang="en-IN" b="1" dirty="0">
                <a:solidFill>
                  <a:schemeClr val="tx1"/>
                </a:solidFill>
                <a:effectLst/>
                <a:cs typeface="Arial" panose="020B0604020202020204" pitchFamily="34" charset="0"/>
              </a:rPr>
              <a:t>Contextual Analysis: </a:t>
            </a:r>
            <a:r>
              <a:rPr lang="en-IN" dirty="0">
                <a:solidFill>
                  <a:schemeClr val="tx1"/>
                </a:solidFill>
                <a:effectLst/>
                <a:cs typeface="Arial" panose="020B0604020202020204" pitchFamily="34" charset="0"/>
              </a:rPr>
              <a:t>Incorporate contextual analysis techniques to consider the broader context of tweets, including user profiles, time of posting, and external events, to better understand and interpret sentiment in relation to stock market movements.</a:t>
            </a:r>
          </a:p>
          <a:p>
            <a:pPr marL="285750" indent="-285750" algn="l">
              <a:buFont typeface="Arial" panose="020B0604020202020204" pitchFamily="34" charset="0"/>
              <a:buChar char="•"/>
            </a:pPr>
            <a:r>
              <a:rPr lang="en-IN" b="1" i="0" u="none" strike="noStrike" dirty="0">
                <a:solidFill>
                  <a:schemeClr val="tx1"/>
                </a:solidFill>
                <a:effectLst/>
                <a:cs typeface="Arial" panose="020B0604020202020204" pitchFamily="34" charset="0"/>
              </a:rPr>
              <a:t>Incorporating Additional Data Sources: </a:t>
            </a:r>
            <a:r>
              <a:rPr lang="en-IN" b="0" i="0" u="none" strike="noStrike" dirty="0">
                <a:solidFill>
                  <a:schemeClr val="tx1"/>
                </a:solidFill>
                <a:effectLst/>
                <a:cs typeface="Arial" panose="020B0604020202020204" pitchFamily="34" charset="0"/>
              </a:rPr>
              <a:t>Integrate other relevant data sources, such as financial news articles, analyst reports, or macroeconomic indicators, to enrich the dataset and enhance the predictive power of the models.</a:t>
            </a:r>
          </a:p>
          <a:p>
            <a:pPr marL="285750" indent="-285750" algn="l">
              <a:buFont typeface="Arial" panose="020B0604020202020204" pitchFamily="34" charset="0"/>
              <a:buChar char="•"/>
            </a:pPr>
            <a:r>
              <a:rPr lang="en-IN" b="1" i="0" u="none" strike="noStrike" dirty="0">
                <a:solidFill>
                  <a:schemeClr val="tx1"/>
                </a:solidFill>
                <a:effectLst/>
                <a:cs typeface="Arial" panose="020B0604020202020204" pitchFamily="34" charset="0"/>
              </a:rPr>
              <a:t>Incorporating Real-Time News and Social Media Streams: </a:t>
            </a:r>
            <a:r>
              <a:rPr lang="en-IN" b="0" i="0" u="none" strike="noStrike" dirty="0">
                <a:solidFill>
                  <a:schemeClr val="tx1"/>
                </a:solidFill>
                <a:effectLst/>
                <a:cs typeface="Arial" panose="020B0604020202020204" pitchFamily="34" charset="0"/>
              </a:rPr>
              <a:t>Integrate real-time news and social media streams to provide up-to-the-minute sentiment analysis and stock market predictions, allowing users to respond quickly to changing market conditions.</a:t>
            </a:r>
          </a:p>
          <a:p>
            <a:br>
              <a:rPr lang="en-IN" dirty="0">
                <a:solidFill>
                  <a:schemeClr val="tx1"/>
                </a:solidFill>
                <a:cs typeface="Arial" panose="020B0604020202020204" pitchFamily="34" charset="0"/>
              </a:rPr>
            </a:br>
            <a:endParaRPr lang="en-US" dirty="0">
              <a:solidFill>
                <a:schemeClr val="tx1"/>
              </a:solidFill>
              <a:cs typeface="Arial" panose="020B0604020202020204" pitchFamily="34" charset="0"/>
            </a:endParaRPr>
          </a:p>
          <a:p>
            <a:pPr marL="285750" indent="-285750">
              <a:buFont typeface="Arial" panose="020B0604020202020204" pitchFamily="34" charset="0"/>
              <a:buChar char="•"/>
            </a:pPr>
            <a:endParaRPr lang="en-IN" dirty="0">
              <a:solidFill>
                <a:schemeClr val="tx1"/>
              </a:solidFill>
              <a:effectLst/>
              <a:cs typeface="Arial" panose="020B0604020202020204" pitchFamily="34" charset="0"/>
            </a:endParaRPr>
          </a:p>
          <a:p>
            <a:endParaRPr lang="en-IN" dirty="0">
              <a:solidFill>
                <a:schemeClr val="tx1"/>
              </a:solidFill>
              <a:cs typeface="Arial" panose="020B0604020202020204" pitchFamily="34" charset="0"/>
            </a:endParaRPr>
          </a:p>
        </p:txBody>
      </p:sp>
      <p:sp>
        <p:nvSpPr>
          <p:cNvPr id="3" name="Text Placeholder 2">
            <a:extLst>
              <a:ext uri="{FF2B5EF4-FFF2-40B4-BE49-F238E27FC236}">
                <a16:creationId xmlns:a16="http://schemas.microsoft.com/office/drawing/2014/main" id="{DC138247-1ACA-65F2-FC3D-5AA628AC8248}"/>
              </a:ext>
            </a:extLst>
          </p:cNvPr>
          <p:cNvSpPr>
            <a:spLocks noGrp="1"/>
          </p:cNvSpPr>
          <p:nvPr>
            <p:ph type="body" sz="quarter" idx="15"/>
          </p:nvPr>
        </p:nvSpPr>
        <p:spPr>
          <a:xfrm>
            <a:off x="645825" y="686125"/>
            <a:ext cx="9089018" cy="868651"/>
          </a:xfrm>
        </p:spPr>
        <p:txBody>
          <a:bodyPr>
            <a:normAutofit/>
          </a:bodyPr>
          <a:lstStyle/>
          <a:p>
            <a:r>
              <a:rPr lang="en-CA" dirty="0"/>
              <a:t>Future Enhancements</a:t>
            </a:r>
            <a:endParaRPr lang="en-IN" dirty="0"/>
          </a:p>
        </p:txBody>
      </p:sp>
    </p:spTree>
    <p:extLst>
      <p:ext uri="{BB962C8B-B14F-4D97-AF65-F5344CB8AC3E}">
        <p14:creationId xmlns:p14="http://schemas.microsoft.com/office/powerpoint/2010/main" val="796333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9BE1A-DED3-B054-94E4-E799D4812B98}"/>
              </a:ext>
            </a:extLst>
          </p:cNvPr>
          <p:cNvSpPr>
            <a:spLocks noGrp="1"/>
          </p:cNvSpPr>
          <p:nvPr>
            <p:ph type="body" sz="quarter" idx="14"/>
          </p:nvPr>
        </p:nvSpPr>
        <p:spPr>
          <a:xfrm>
            <a:off x="645825" y="1554776"/>
            <a:ext cx="11028939" cy="4017963"/>
          </a:xfrm>
        </p:spPr>
        <p:txBody>
          <a:bodyPr/>
          <a:lstStyle/>
          <a:p>
            <a:pPr algn="l"/>
            <a:endParaRPr lang="en-IN" sz="1800" b="0" i="0" u="none" strike="noStrike" dirty="0">
              <a:solidFill>
                <a:srgbClr val="000000"/>
              </a:solidFill>
              <a:effectLst/>
              <a:latin typeface="Söhne"/>
            </a:endParaRPr>
          </a:p>
          <a:p>
            <a:pPr algn="l">
              <a:buFont typeface="+mj-lt"/>
              <a:buAutoNum type="arabicPeriod"/>
            </a:pPr>
            <a:endParaRPr lang="en-IN" sz="1800" b="0" i="0" u="none" strike="noStrike" dirty="0">
              <a:solidFill>
                <a:srgbClr val="000000"/>
              </a:solidFill>
              <a:effectLst/>
              <a:latin typeface="Söhne"/>
            </a:endParaRPr>
          </a:p>
          <a:p>
            <a:br>
              <a:rPr lang="en-IN" dirty="0"/>
            </a:br>
            <a:endParaRPr lang="en-IN" dirty="0"/>
          </a:p>
          <a:p>
            <a:pPr algn="l">
              <a:buFont typeface="Arial" panose="020B0604020202020204" pitchFamily="34" charset="0"/>
              <a:buChar char="•"/>
            </a:pPr>
            <a:endParaRPr lang="en-IN" b="0" i="0" u="none" strike="noStrike" dirty="0">
              <a:effectLst/>
              <a:latin typeface="Söhne"/>
            </a:endParaRPr>
          </a:p>
          <a:p>
            <a:endParaRPr lang="en-IN" sz="1800" dirty="0"/>
          </a:p>
          <a:p>
            <a:endParaRPr lang="en-IN" dirty="0"/>
          </a:p>
        </p:txBody>
      </p:sp>
      <p:sp>
        <p:nvSpPr>
          <p:cNvPr id="3" name="Text Placeholder 2">
            <a:extLst>
              <a:ext uri="{FF2B5EF4-FFF2-40B4-BE49-F238E27FC236}">
                <a16:creationId xmlns:a16="http://schemas.microsoft.com/office/drawing/2014/main" id="{33D7AE89-F7A4-32A0-86DF-B2217AC6AE0E}"/>
              </a:ext>
            </a:extLst>
          </p:cNvPr>
          <p:cNvSpPr>
            <a:spLocks noGrp="1"/>
          </p:cNvSpPr>
          <p:nvPr>
            <p:ph type="body" sz="quarter" idx="15"/>
          </p:nvPr>
        </p:nvSpPr>
        <p:spPr/>
        <p:txBody>
          <a:bodyPr/>
          <a:lstStyle/>
          <a:p>
            <a:r>
              <a:rPr lang="en-CA" dirty="0"/>
              <a:t>Demo</a:t>
            </a:r>
            <a:endParaRPr lang="en-IN" dirty="0"/>
          </a:p>
        </p:txBody>
      </p:sp>
      <p:pic>
        <p:nvPicPr>
          <p:cNvPr id="5" name="Picture 4" descr="A screen shot of a cell phone&#10;&#10;Description automatically generated">
            <a:extLst>
              <a:ext uri="{FF2B5EF4-FFF2-40B4-BE49-F238E27FC236}">
                <a16:creationId xmlns:a16="http://schemas.microsoft.com/office/drawing/2014/main" id="{06ED05E7-5990-E968-9326-873814D46BBA}"/>
              </a:ext>
            </a:extLst>
          </p:cNvPr>
          <p:cNvPicPr>
            <a:picLocks noChangeAspect="1"/>
          </p:cNvPicPr>
          <p:nvPr/>
        </p:nvPicPr>
        <p:blipFill>
          <a:blip r:embed="rId2"/>
          <a:stretch>
            <a:fillRect/>
          </a:stretch>
        </p:blipFill>
        <p:spPr>
          <a:xfrm>
            <a:off x="5555918" y="70421"/>
            <a:ext cx="5724851" cy="3127200"/>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84B7F7E4-2F48-93D2-8020-1A488FC04F03}"/>
              </a:ext>
            </a:extLst>
          </p:cNvPr>
          <p:cNvPicPr>
            <a:picLocks noChangeAspect="1"/>
          </p:cNvPicPr>
          <p:nvPr/>
        </p:nvPicPr>
        <p:blipFill>
          <a:blip r:embed="rId3"/>
          <a:stretch>
            <a:fillRect/>
          </a:stretch>
        </p:blipFill>
        <p:spPr>
          <a:xfrm>
            <a:off x="322104" y="2423427"/>
            <a:ext cx="5080000" cy="2882900"/>
          </a:xfrm>
          <a:prstGeom prst="rect">
            <a:avLst/>
          </a:prstGeom>
        </p:spPr>
      </p:pic>
      <p:pic>
        <p:nvPicPr>
          <p:cNvPr id="9" name="Picture 8" descr="A graph showing the price of a stock market&#10;&#10;Description automatically generated">
            <a:extLst>
              <a:ext uri="{FF2B5EF4-FFF2-40B4-BE49-F238E27FC236}">
                <a16:creationId xmlns:a16="http://schemas.microsoft.com/office/drawing/2014/main" id="{6DDA96E7-8483-9000-C01A-D3B0096049DA}"/>
              </a:ext>
            </a:extLst>
          </p:cNvPr>
          <p:cNvPicPr>
            <a:picLocks noChangeAspect="1"/>
          </p:cNvPicPr>
          <p:nvPr/>
        </p:nvPicPr>
        <p:blipFill>
          <a:blip r:embed="rId4"/>
          <a:stretch>
            <a:fillRect/>
          </a:stretch>
        </p:blipFill>
        <p:spPr>
          <a:xfrm>
            <a:off x="6194326" y="3406142"/>
            <a:ext cx="5928497" cy="3312547"/>
          </a:xfrm>
          <a:prstGeom prst="rect">
            <a:avLst/>
          </a:prstGeom>
        </p:spPr>
      </p:pic>
      <p:sp>
        <p:nvSpPr>
          <p:cNvPr id="4" name="Arrow: Right 3">
            <a:extLst>
              <a:ext uri="{FF2B5EF4-FFF2-40B4-BE49-F238E27FC236}">
                <a16:creationId xmlns:a16="http://schemas.microsoft.com/office/drawing/2014/main" id="{32A9CF01-318C-5FEA-4901-56FDFD022FD5}"/>
              </a:ext>
            </a:extLst>
          </p:cNvPr>
          <p:cNvSpPr/>
          <p:nvPr/>
        </p:nvSpPr>
        <p:spPr>
          <a:xfrm rot="8188545">
            <a:off x="4613537" y="1694391"/>
            <a:ext cx="775010" cy="3487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02219B-F49C-A8B1-024A-A8BD3FE41CD8}"/>
              </a:ext>
            </a:extLst>
          </p:cNvPr>
          <p:cNvSpPr/>
          <p:nvPr/>
        </p:nvSpPr>
        <p:spPr>
          <a:xfrm rot="634275">
            <a:off x="5528347" y="5039771"/>
            <a:ext cx="549629" cy="2473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1597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1E4D1E-6D95-1337-2DC2-45EBDD4BC03B}"/>
              </a:ext>
            </a:extLst>
          </p:cNvPr>
          <p:cNvSpPr>
            <a:spLocks noGrp="1"/>
          </p:cNvSpPr>
          <p:nvPr>
            <p:ph type="body" sz="quarter" idx="13"/>
          </p:nvPr>
        </p:nvSpPr>
        <p:spPr>
          <a:xfrm>
            <a:off x="4711388" y="84950"/>
            <a:ext cx="5228502" cy="674688"/>
          </a:xfrm>
        </p:spPr>
        <p:txBody>
          <a:bodyPr/>
          <a:lstStyle/>
          <a:p>
            <a:r>
              <a:rPr lang="en-CA" dirty="0"/>
              <a:t>Group 15</a:t>
            </a:r>
            <a:endParaRPr lang="en-IN" dirty="0"/>
          </a:p>
        </p:txBody>
      </p:sp>
      <p:sp>
        <p:nvSpPr>
          <p:cNvPr id="4" name="Text Placeholder 3">
            <a:extLst>
              <a:ext uri="{FF2B5EF4-FFF2-40B4-BE49-F238E27FC236}">
                <a16:creationId xmlns:a16="http://schemas.microsoft.com/office/drawing/2014/main" id="{C2A1B08D-15FA-0F82-A7C0-B5428A706315}"/>
              </a:ext>
            </a:extLst>
          </p:cNvPr>
          <p:cNvSpPr>
            <a:spLocks noGrp="1"/>
          </p:cNvSpPr>
          <p:nvPr>
            <p:ph type="body" sz="quarter" idx="15"/>
          </p:nvPr>
        </p:nvSpPr>
        <p:spPr/>
        <p:txBody>
          <a:bodyPr/>
          <a:lstStyle/>
          <a:p>
            <a:r>
              <a:rPr lang="en-CA" dirty="0"/>
              <a:t>Thank You</a:t>
            </a:r>
            <a:endParaRPr lang="en-IN" dirty="0"/>
          </a:p>
        </p:txBody>
      </p:sp>
      <p:pic>
        <p:nvPicPr>
          <p:cNvPr id="6" name="Picture 5">
            <a:extLst>
              <a:ext uri="{FF2B5EF4-FFF2-40B4-BE49-F238E27FC236}">
                <a16:creationId xmlns:a16="http://schemas.microsoft.com/office/drawing/2014/main" id="{80114C4A-53D4-B339-C04D-BA7971B5B023}"/>
              </a:ext>
            </a:extLst>
          </p:cNvPr>
          <p:cNvPicPr>
            <a:picLocks noChangeAspect="1"/>
          </p:cNvPicPr>
          <p:nvPr/>
        </p:nvPicPr>
        <p:blipFill>
          <a:blip r:embed="rId2"/>
          <a:stretch>
            <a:fillRect/>
          </a:stretch>
        </p:blipFill>
        <p:spPr>
          <a:xfrm>
            <a:off x="286735" y="1146777"/>
            <a:ext cx="6085929" cy="4564446"/>
          </a:xfrm>
          <a:prstGeom prst="rect">
            <a:avLst/>
          </a:prstGeom>
        </p:spPr>
      </p:pic>
    </p:spTree>
    <p:extLst>
      <p:ext uri="{BB962C8B-B14F-4D97-AF65-F5344CB8AC3E}">
        <p14:creationId xmlns:p14="http://schemas.microsoft.com/office/powerpoint/2010/main" val="862083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F38955-7B4A-03DF-123A-880B696F07DC}"/>
              </a:ext>
            </a:extLst>
          </p:cNvPr>
          <p:cNvSpPr>
            <a:spLocks noGrp="1"/>
          </p:cNvSpPr>
          <p:nvPr>
            <p:ph type="body" sz="quarter" idx="15"/>
          </p:nvPr>
        </p:nvSpPr>
        <p:spPr/>
        <p:txBody>
          <a:bodyPr/>
          <a:lstStyle/>
          <a:p>
            <a:r>
              <a:rPr lang="en-CA" dirty="0"/>
              <a:t>Index</a:t>
            </a:r>
            <a:endParaRPr lang="en-IN" dirty="0"/>
          </a:p>
        </p:txBody>
      </p:sp>
      <p:graphicFrame>
        <p:nvGraphicFramePr>
          <p:cNvPr id="4" name="Table 4">
            <a:extLst>
              <a:ext uri="{FF2B5EF4-FFF2-40B4-BE49-F238E27FC236}">
                <a16:creationId xmlns:a16="http://schemas.microsoft.com/office/drawing/2014/main" id="{26F6E1EC-287F-87F0-43CE-630792742EFC}"/>
              </a:ext>
            </a:extLst>
          </p:cNvPr>
          <p:cNvGraphicFramePr>
            <a:graphicFrameLocks noGrp="1"/>
          </p:cNvGraphicFramePr>
          <p:nvPr>
            <p:extLst>
              <p:ext uri="{D42A27DB-BD31-4B8C-83A1-F6EECF244321}">
                <p14:modId xmlns:p14="http://schemas.microsoft.com/office/powerpoint/2010/main" val="2331265604"/>
              </p:ext>
            </p:extLst>
          </p:nvPr>
        </p:nvGraphicFramePr>
        <p:xfrm>
          <a:off x="3260076" y="609275"/>
          <a:ext cx="8128000" cy="556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92614446"/>
                    </a:ext>
                  </a:extLst>
                </a:gridCol>
                <a:gridCol w="4064000">
                  <a:extLst>
                    <a:ext uri="{9D8B030D-6E8A-4147-A177-3AD203B41FA5}">
                      <a16:colId xmlns:a16="http://schemas.microsoft.com/office/drawing/2014/main" val="2788924651"/>
                    </a:ext>
                  </a:extLst>
                </a:gridCol>
              </a:tblGrid>
              <a:tr h="370840">
                <a:tc>
                  <a:txBody>
                    <a:bodyPr/>
                    <a:lstStyle/>
                    <a:p>
                      <a:r>
                        <a:rPr lang="en-US" dirty="0"/>
                        <a:t>TOPIC NAME</a:t>
                      </a:r>
                    </a:p>
                  </a:txBody>
                  <a:tcPr/>
                </a:tc>
                <a:tc>
                  <a:txBody>
                    <a:bodyPr/>
                    <a:lstStyle/>
                    <a:p>
                      <a:r>
                        <a:rPr lang="en-US" dirty="0"/>
                        <a:t>PAGE NUMBER</a:t>
                      </a:r>
                    </a:p>
                  </a:txBody>
                  <a:tcPr/>
                </a:tc>
                <a:extLst>
                  <a:ext uri="{0D108BD9-81ED-4DB2-BD59-A6C34878D82A}">
                    <a16:rowId xmlns:a16="http://schemas.microsoft.com/office/drawing/2014/main" val="1291575623"/>
                  </a:ext>
                </a:extLst>
              </a:tr>
              <a:tr h="370840">
                <a:tc>
                  <a:txBody>
                    <a:bodyPr/>
                    <a:lstStyle/>
                    <a:p>
                      <a:r>
                        <a:rPr lang="en-US" dirty="0"/>
                        <a:t>WHAT WE ARE TRYING TO BUILD</a:t>
                      </a:r>
                    </a:p>
                  </a:txBody>
                  <a:tcPr/>
                </a:tc>
                <a:tc>
                  <a:txBody>
                    <a:bodyPr/>
                    <a:lstStyle/>
                    <a:p>
                      <a:r>
                        <a:rPr lang="en-US" dirty="0"/>
                        <a:t>5</a:t>
                      </a:r>
                    </a:p>
                  </a:txBody>
                  <a:tcPr/>
                </a:tc>
                <a:extLst>
                  <a:ext uri="{0D108BD9-81ED-4DB2-BD59-A6C34878D82A}">
                    <a16:rowId xmlns:a16="http://schemas.microsoft.com/office/drawing/2014/main" val="3866723625"/>
                  </a:ext>
                </a:extLst>
              </a:tr>
              <a:tr h="370840">
                <a:tc>
                  <a:txBody>
                    <a:bodyPr/>
                    <a:lstStyle/>
                    <a:p>
                      <a:r>
                        <a:rPr lang="en-US" dirty="0"/>
                        <a:t>ABSTRACT</a:t>
                      </a:r>
                    </a:p>
                  </a:txBody>
                  <a:tcPr/>
                </a:tc>
                <a:tc>
                  <a:txBody>
                    <a:bodyPr/>
                    <a:lstStyle/>
                    <a:p>
                      <a:r>
                        <a:rPr lang="en-US" dirty="0"/>
                        <a:t>6</a:t>
                      </a:r>
                    </a:p>
                  </a:txBody>
                  <a:tcPr/>
                </a:tc>
                <a:extLst>
                  <a:ext uri="{0D108BD9-81ED-4DB2-BD59-A6C34878D82A}">
                    <a16:rowId xmlns:a16="http://schemas.microsoft.com/office/drawing/2014/main" val="1314746537"/>
                  </a:ext>
                </a:extLst>
              </a:tr>
              <a:tr h="370840">
                <a:tc>
                  <a:txBody>
                    <a:bodyPr/>
                    <a:lstStyle/>
                    <a:p>
                      <a:r>
                        <a:rPr lang="en-US" dirty="0"/>
                        <a:t>BUSINESS USE CASE</a:t>
                      </a:r>
                    </a:p>
                  </a:txBody>
                  <a:tcPr/>
                </a:tc>
                <a:tc>
                  <a:txBody>
                    <a:bodyPr/>
                    <a:lstStyle/>
                    <a:p>
                      <a:r>
                        <a:rPr lang="en-US" dirty="0"/>
                        <a:t>7</a:t>
                      </a:r>
                    </a:p>
                  </a:txBody>
                  <a:tcPr/>
                </a:tc>
                <a:extLst>
                  <a:ext uri="{0D108BD9-81ED-4DB2-BD59-A6C34878D82A}">
                    <a16:rowId xmlns:a16="http://schemas.microsoft.com/office/drawing/2014/main" val="150465615"/>
                  </a:ext>
                </a:extLst>
              </a:tr>
              <a:tr h="370840">
                <a:tc>
                  <a:txBody>
                    <a:bodyPr/>
                    <a:lstStyle/>
                    <a:p>
                      <a:r>
                        <a:rPr lang="en-US" dirty="0"/>
                        <a:t>IMPORTANT USE CASE</a:t>
                      </a:r>
                    </a:p>
                  </a:txBody>
                  <a:tcPr/>
                </a:tc>
                <a:tc>
                  <a:txBody>
                    <a:bodyPr/>
                    <a:lstStyle/>
                    <a:p>
                      <a:r>
                        <a:rPr lang="en-US" dirty="0"/>
                        <a:t>8</a:t>
                      </a:r>
                    </a:p>
                  </a:txBody>
                  <a:tcPr/>
                </a:tc>
                <a:extLst>
                  <a:ext uri="{0D108BD9-81ED-4DB2-BD59-A6C34878D82A}">
                    <a16:rowId xmlns:a16="http://schemas.microsoft.com/office/drawing/2014/main" val="2061688021"/>
                  </a:ext>
                </a:extLst>
              </a:tr>
              <a:tr h="370840">
                <a:tc>
                  <a:txBody>
                    <a:bodyPr/>
                    <a:lstStyle/>
                    <a:p>
                      <a:r>
                        <a:rPr lang="en-US" dirty="0"/>
                        <a:t>CONCEPTS USED</a:t>
                      </a:r>
                    </a:p>
                  </a:txBody>
                  <a:tcPr/>
                </a:tc>
                <a:tc>
                  <a:txBody>
                    <a:bodyPr/>
                    <a:lstStyle/>
                    <a:p>
                      <a:r>
                        <a:rPr lang="en-US" dirty="0"/>
                        <a:t>9</a:t>
                      </a:r>
                    </a:p>
                  </a:txBody>
                  <a:tcPr/>
                </a:tc>
                <a:extLst>
                  <a:ext uri="{0D108BD9-81ED-4DB2-BD59-A6C34878D82A}">
                    <a16:rowId xmlns:a16="http://schemas.microsoft.com/office/drawing/2014/main" val="2523478845"/>
                  </a:ext>
                </a:extLst>
              </a:tr>
              <a:tr h="370840">
                <a:tc>
                  <a:txBody>
                    <a:bodyPr/>
                    <a:lstStyle/>
                    <a:p>
                      <a:r>
                        <a:rPr lang="en-US" dirty="0"/>
                        <a:t>OUR DATA</a:t>
                      </a:r>
                    </a:p>
                  </a:txBody>
                  <a:tcPr/>
                </a:tc>
                <a:tc>
                  <a:txBody>
                    <a:bodyPr/>
                    <a:lstStyle/>
                    <a:p>
                      <a:r>
                        <a:rPr lang="en-US" dirty="0"/>
                        <a:t>10</a:t>
                      </a:r>
                    </a:p>
                  </a:txBody>
                  <a:tcPr/>
                </a:tc>
                <a:extLst>
                  <a:ext uri="{0D108BD9-81ED-4DB2-BD59-A6C34878D82A}">
                    <a16:rowId xmlns:a16="http://schemas.microsoft.com/office/drawing/2014/main" val="563490369"/>
                  </a:ext>
                </a:extLst>
              </a:tr>
              <a:tr h="370840">
                <a:tc>
                  <a:txBody>
                    <a:bodyPr/>
                    <a:lstStyle/>
                    <a:p>
                      <a:r>
                        <a:rPr lang="en-US" dirty="0"/>
                        <a:t>HOW WE PROCESSED DATA</a:t>
                      </a:r>
                    </a:p>
                  </a:txBody>
                  <a:tcPr/>
                </a:tc>
                <a:tc>
                  <a:txBody>
                    <a:bodyPr/>
                    <a:lstStyle/>
                    <a:p>
                      <a:r>
                        <a:rPr lang="en-US" dirty="0"/>
                        <a:t>11</a:t>
                      </a:r>
                    </a:p>
                  </a:txBody>
                  <a:tcPr/>
                </a:tc>
                <a:extLst>
                  <a:ext uri="{0D108BD9-81ED-4DB2-BD59-A6C34878D82A}">
                    <a16:rowId xmlns:a16="http://schemas.microsoft.com/office/drawing/2014/main" val="898254763"/>
                  </a:ext>
                </a:extLst>
              </a:tr>
              <a:tr h="370840">
                <a:tc>
                  <a:txBody>
                    <a:bodyPr/>
                    <a:lstStyle/>
                    <a:p>
                      <a:r>
                        <a:rPr lang="en-US" dirty="0"/>
                        <a:t>ALGORITHMS USED </a:t>
                      </a:r>
                    </a:p>
                  </a:txBody>
                  <a:tcPr/>
                </a:tc>
                <a:tc>
                  <a:txBody>
                    <a:bodyPr/>
                    <a:lstStyle/>
                    <a:p>
                      <a:r>
                        <a:rPr lang="en-US" dirty="0"/>
                        <a:t>12-16</a:t>
                      </a:r>
                    </a:p>
                  </a:txBody>
                  <a:tcPr/>
                </a:tc>
                <a:extLst>
                  <a:ext uri="{0D108BD9-81ED-4DB2-BD59-A6C34878D82A}">
                    <a16:rowId xmlns:a16="http://schemas.microsoft.com/office/drawing/2014/main" val="686622469"/>
                  </a:ext>
                </a:extLst>
              </a:tr>
              <a:tr h="370840">
                <a:tc>
                  <a:txBody>
                    <a:bodyPr/>
                    <a:lstStyle/>
                    <a:p>
                      <a:r>
                        <a:rPr lang="en-US" dirty="0"/>
                        <a:t>COMPARISON OF MODELS</a:t>
                      </a:r>
                    </a:p>
                  </a:txBody>
                  <a:tcPr/>
                </a:tc>
                <a:tc>
                  <a:txBody>
                    <a:bodyPr/>
                    <a:lstStyle/>
                    <a:p>
                      <a:r>
                        <a:rPr lang="en-US" dirty="0"/>
                        <a:t>17</a:t>
                      </a:r>
                    </a:p>
                  </a:txBody>
                  <a:tcPr/>
                </a:tc>
                <a:extLst>
                  <a:ext uri="{0D108BD9-81ED-4DB2-BD59-A6C34878D82A}">
                    <a16:rowId xmlns:a16="http://schemas.microsoft.com/office/drawing/2014/main" val="1974753714"/>
                  </a:ext>
                </a:extLst>
              </a:tr>
              <a:tr h="370840">
                <a:tc>
                  <a:txBody>
                    <a:bodyPr/>
                    <a:lstStyle/>
                    <a:p>
                      <a:r>
                        <a:rPr lang="en-US" dirty="0"/>
                        <a:t>OPTIMAL CASE</a:t>
                      </a:r>
                    </a:p>
                  </a:txBody>
                  <a:tcPr/>
                </a:tc>
                <a:tc>
                  <a:txBody>
                    <a:bodyPr/>
                    <a:lstStyle/>
                    <a:p>
                      <a:r>
                        <a:rPr lang="en-US" dirty="0"/>
                        <a:t>18</a:t>
                      </a:r>
                    </a:p>
                  </a:txBody>
                  <a:tcPr/>
                </a:tc>
                <a:extLst>
                  <a:ext uri="{0D108BD9-81ED-4DB2-BD59-A6C34878D82A}">
                    <a16:rowId xmlns:a16="http://schemas.microsoft.com/office/drawing/2014/main" val="198464617"/>
                  </a:ext>
                </a:extLst>
              </a:tr>
              <a:tr h="370840">
                <a:tc>
                  <a:txBody>
                    <a:bodyPr/>
                    <a:lstStyle/>
                    <a:p>
                      <a:r>
                        <a:rPr lang="en-US" dirty="0"/>
                        <a:t>DIAGRAMS</a:t>
                      </a:r>
                    </a:p>
                  </a:txBody>
                  <a:tcPr/>
                </a:tc>
                <a:tc>
                  <a:txBody>
                    <a:bodyPr/>
                    <a:lstStyle/>
                    <a:p>
                      <a:r>
                        <a:rPr lang="en-US" dirty="0"/>
                        <a:t>19-20</a:t>
                      </a:r>
                    </a:p>
                  </a:txBody>
                  <a:tcPr/>
                </a:tc>
                <a:extLst>
                  <a:ext uri="{0D108BD9-81ED-4DB2-BD59-A6C34878D82A}">
                    <a16:rowId xmlns:a16="http://schemas.microsoft.com/office/drawing/2014/main" val="1403637975"/>
                  </a:ext>
                </a:extLst>
              </a:tr>
              <a:tr h="370840">
                <a:tc>
                  <a:txBody>
                    <a:bodyPr/>
                    <a:lstStyle/>
                    <a:p>
                      <a:r>
                        <a:rPr lang="en-US" dirty="0"/>
                        <a:t>CHALLENGES FACED</a:t>
                      </a:r>
                    </a:p>
                  </a:txBody>
                  <a:tcPr/>
                </a:tc>
                <a:tc>
                  <a:txBody>
                    <a:bodyPr/>
                    <a:lstStyle/>
                    <a:p>
                      <a:r>
                        <a:rPr lang="en-US" dirty="0"/>
                        <a:t>21</a:t>
                      </a:r>
                    </a:p>
                  </a:txBody>
                  <a:tcPr/>
                </a:tc>
                <a:extLst>
                  <a:ext uri="{0D108BD9-81ED-4DB2-BD59-A6C34878D82A}">
                    <a16:rowId xmlns:a16="http://schemas.microsoft.com/office/drawing/2014/main" val="3148013080"/>
                  </a:ext>
                </a:extLst>
              </a:tr>
              <a:tr h="370840">
                <a:tc>
                  <a:txBody>
                    <a:bodyPr/>
                    <a:lstStyle/>
                    <a:p>
                      <a:r>
                        <a:rPr lang="en-US" dirty="0"/>
                        <a:t>OUR LEARNING </a:t>
                      </a:r>
                    </a:p>
                  </a:txBody>
                  <a:tcPr/>
                </a:tc>
                <a:tc>
                  <a:txBody>
                    <a:bodyPr/>
                    <a:lstStyle/>
                    <a:p>
                      <a:r>
                        <a:rPr lang="en-US" dirty="0"/>
                        <a:t>22</a:t>
                      </a:r>
                    </a:p>
                  </a:txBody>
                  <a:tcPr/>
                </a:tc>
                <a:extLst>
                  <a:ext uri="{0D108BD9-81ED-4DB2-BD59-A6C34878D82A}">
                    <a16:rowId xmlns:a16="http://schemas.microsoft.com/office/drawing/2014/main" val="1180098664"/>
                  </a:ext>
                </a:extLst>
              </a:tr>
              <a:tr h="370840">
                <a:tc>
                  <a:txBody>
                    <a:bodyPr/>
                    <a:lstStyle/>
                    <a:p>
                      <a:r>
                        <a:rPr lang="en-US" dirty="0"/>
                        <a:t>FUTURE ENHANCEMENTS</a:t>
                      </a:r>
                    </a:p>
                  </a:txBody>
                  <a:tcPr/>
                </a:tc>
                <a:tc>
                  <a:txBody>
                    <a:bodyPr/>
                    <a:lstStyle/>
                    <a:p>
                      <a:r>
                        <a:rPr lang="en-US" dirty="0"/>
                        <a:t>23</a:t>
                      </a:r>
                    </a:p>
                  </a:txBody>
                  <a:tcPr/>
                </a:tc>
                <a:extLst>
                  <a:ext uri="{0D108BD9-81ED-4DB2-BD59-A6C34878D82A}">
                    <a16:rowId xmlns:a16="http://schemas.microsoft.com/office/drawing/2014/main" val="733856530"/>
                  </a:ext>
                </a:extLst>
              </a:tr>
            </a:tbl>
          </a:graphicData>
        </a:graphic>
      </p:graphicFrame>
    </p:spTree>
    <p:extLst>
      <p:ext uri="{BB962C8B-B14F-4D97-AF65-F5344CB8AC3E}">
        <p14:creationId xmlns:p14="http://schemas.microsoft.com/office/powerpoint/2010/main" val="2879147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DC53DAC-2A77-4B22-98D5-CC87D956E30B}"/>
              </a:ext>
            </a:extLst>
          </p:cNvPr>
          <p:cNvSpPr>
            <a:spLocks noGrp="1"/>
          </p:cNvSpPr>
          <p:nvPr>
            <p:ph type="body" sz="quarter" idx="13"/>
          </p:nvPr>
        </p:nvSpPr>
        <p:spPr/>
        <p:txBody>
          <a:bodyPr/>
          <a:lstStyle/>
          <a:p>
            <a:r>
              <a:rPr lang="en-US" dirty="0"/>
              <a:t>We the Team!</a:t>
            </a:r>
          </a:p>
        </p:txBody>
      </p:sp>
      <p:sp>
        <p:nvSpPr>
          <p:cNvPr id="5" name="Text Placeholder 4">
            <a:extLst>
              <a:ext uri="{FF2B5EF4-FFF2-40B4-BE49-F238E27FC236}">
                <a16:creationId xmlns:a16="http://schemas.microsoft.com/office/drawing/2014/main" id="{2AB1B918-D668-954B-B85D-A48476CFFA45}"/>
              </a:ext>
            </a:extLst>
          </p:cNvPr>
          <p:cNvSpPr>
            <a:spLocks noGrp="1"/>
          </p:cNvSpPr>
          <p:nvPr>
            <p:ph type="body" sz="quarter" idx="14"/>
          </p:nvPr>
        </p:nvSpPr>
        <p:spPr>
          <a:xfrm>
            <a:off x="6317673" y="1120450"/>
            <a:ext cx="5228502" cy="4132301"/>
          </a:xfrm>
        </p:spPr>
        <p:txBody>
          <a:bodyPr/>
          <a:lstStyle/>
          <a:p>
            <a:endParaRPr lang="en-US" dirty="0"/>
          </a:p>
          <a:p>
            <a:r>
              <a:rPr lang="en-US" dirty="0"/>
              <a:t>		Left to Right</a:t>
            </a:r>
          </a:p>
          <a:p>
            <a:endParaRPr lang="en-US" dirty="0"/>
          </a:p>
          <a:p>
            <a:r>
              <a:rPr lang="en-US" b="1" dirty="0" err="1"/>
              <a:t>Lokavya</a:t>
            </a:r>
            <a:r>
              <a:rPr lang="en-US" b="1" dirty="0"/>
              <a:t> </a:t>
            </a:r>
            <a:r>
              <a:rPr lang="en-US" b="1" dirty="0" err="1"/>
              <a:t>Gabrani</a:t>
            </a:r>
            <a:r>
              <a:rPr lang="en-US" b="1" dirty="0"/>
              <a:t> </a:t>
            </a:r>
            <a:r>
              <a:rPr lang="en-US" dirty="0"/>
              <a:t>– </a:t>
            </a:r>
            <a:r>
              <a:rPr lang="en-US" b="0" i="0" dirty="0">
                <a:solidFill>
                  <a:srgbClr val="000000"/>
                </a:solidFill>
                <a:effectLst/>
                <a:latin typeface="Arial" panose="020B0604020202020204" pitchFamily="34" charset="0"/>
              </a:rPr>
              <a:t>Project &amp; Business Lead</a:t>
            </a:r>
            <a:endParaRPr lang="en-US" dirty="0"/>
          </a:p>
          <a:p>
            <a:r>
              <a:rPr lang="en-US" b="1" dirty="0"/>
              <a:t>Arnav Gupta </a:t>
            </a:r>
            <a:r>
              <a:rPr lang="en-US" dirty="0"/>
              <a:t>– Model Developer</a:t>
            </a:r>
          </a:p>
          <a:p>
            <a:r>
              <a:rPr lang="en-US" b="1" i="0" dirty="0" err="1">
                <a:solidFill>
                  <a:srgbClr val="000000"/>
                </a:solidFill>
                <a:effectLst/>
                <a:latin typeface="Arial" panose="020B0604020202020204" pitchFamily="34" charset="0"/>
              </a:rPr>
              <a:t>Haniruth</a:t>
            </a:r>
            <a:r>
              <a:rPr lang="en-US" b="1" i="0" dirty="0">
                <a:solidFill>
                  <a:srgbClr val="000000"/>
                </a:solidFill>
                <a:effectLst/>
                <a:latin typeface="Arial" panose="020B0604020202020204" pitchFamily="34" charset="0"/>
              </a:rPr>
              <a:t> M</a:t>
            </a:r>
            <a:r>
              <a:rPr lang="en-US" dirty="0"/>
              <a:t> – Data Engineer</a:t>
            </a:r>
          </a:p>
          <a:p>
            <a:r>
              <a:rPr lang="en-US" b="1" i="0" dirty="0" err="1">
                <a:solidFill>
                  <a:srgbClr val="000000"/>
                </a:solidFill>
                <a:effectLst/>
                <a:latin typeface="Arial" panose="020B0604020202020204" pitchFamily="34" charset="0"/>
              </a:rPr>
              <a:t>Laikhuram</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Korouhanba</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Khuman</a:t>
            </a:r>
            <a:r>
              <a:rPr lang="en-US" dirty="0"/>
              <a:t> – </a:t>
            </a:r>
          </a:p>
          <a:p>
            <a:r>
              <a:rPr lang="en-US" b="0" i="0" dirty="0">
                <a:solidFill>
                  <a:srgbClr val="000000"/>
                </a:solidFill>
                <a:effectLst/>
                <a:latin typeface="Arial" panose="020B0604020202020204" pitchFamily="34" charset="0"/>
              </a:rPr>
              <a:t>Data Analyst</a:t>
            </a:r>
            <a:endParaRPr lang="en-US" dirty="0"/>
          </a:p>
          <a:p>
            <a:r>
              <a:rPr lang="fi-FI" b="1" i="0" dirty="0">
                <a:solidFill>
                  <a:srgbClr val="000000"/>
                </a:solidFill>
                <a:effectLst/>
                <a:latin typeface="Arial" panose="020B0604020202020204" pitchFamily="34" charset="0"/>
              </a:rPr>
              <a:t>Jai Sai Naga Venkat Guttikonda </a:t>
            </a:r>
            <a:r>
              <a:rPr lang="fi-FI" b="0"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Frontend &amp; 				Design</a:t>
            </a:r>
            <a:endParaRPr lang="en-US" dirty="0"/>
          </a:p>
        </p:txBody>
      </p:sp>
      <p:pic>
        <p:nvPicPr>
          <p:cNvPr id="6" name="Picture 5">
            <a:extLst>
              <a:ext uri="{FF2B5EF4-FFF2-40B4-BE49-F238E27FC236}">
                <a16:creationId xmlns:a16="http://schemas.microsoft.com/office/drawing/2014/main" id="{BE5150AC-D45B-37B1-65E9-29E2EF3E3AE1}"/>
              </a:ext>
            </a:extLst>
          </p:cNvPr>
          <p:cNvPicPr>
            <a:picLocks noChangeAspect="1"/>
          </p:cNvPicPr>
          <p:nvPr/>
        </p:nvPicPr>
        <p:blipFill>
          <a:blip r:embed="rId2"/>
          <a:stretch>
            <a:fillRect/>
          </a:stretch>
        </p:blipFill>
        <p:spPr>
          <a:xfrm>
            <a:off x="211015" y="1769012"/>
            <a:ext cx="4984652" cy="3738490"/>
          </a:xfrm>
          <a:prstGeom prst="rect">
            <a:avLst/>
          </a:prstGeom>
        </p:spPr>
      </p:pic>
    </p:spTree>
    <p:extLst>
      <p:ext uri="{BB962C8B-B14F-4D97-AF65-F5344CB8AC3E}">
        <p14:creationId xmlns:p14="http://schemas.microsoft.com/office/powerpoint/2010/main" val="17834586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67230-7709-12C0-9AF8-96BAE07BD835}"/>
              </a:ext>
            </a:extLst>
          </p:cNvPr>
          <p:cNvSpPr>
            <a:spLocks noGrp="1"/>
          </p:cNvSpPr>
          <p:nvPr>
            <p:ph type="body" sz="quarter" idx="14"/>
          </p:nvPr>
        </p:nvSpPr>
        <p:spPr/>
        <p:txBody>
          <a:bodyPr/>
          <a:lstStyle/>
          <a:p>
            <a:pPr algn="l">
              <a:buFont typeface="Arial" panose="020B0604020202020204" pitchFamily="34" charset="0"/>
              <a:buChar char="•"/>
            </a:pPr>
            <a:r>
              <a:rPr lang="en-IN" sz="3200" b="0" i="0" u="none" strike="noStrike" dirty="0">
                <a:effectLst/>
                <a:cs typeface="Arial" panose="020B0604020202020204" pitchFamily="34" charset="0"/>
              </a:rPr>
              <a:t> Forecasting and comparing stock prices taking into account historical data and technical indicators.</a:t>
            </a:r>
          </a:p>
          <a:p>
            <a:pPr>
              <a:buFont typeface="Arial" panose="020B0604020202020204" pitchFamily="34" charset="0"/>
              <a:buChar char="•"/>
            </a:pPr>
            <a:r>
              <a:rPr lang="en-IN" sz="3200" b="0" i="0" u="none" strike="noStrike" dirty="0">
                <a:effectLst/>
                <a:cs typeface="Arial" panose="020B0604020202020204" pitchFamily="34" charset="0"/>
              </a:rPr>
              <a:t> Social media influence is factored in using sentiment analysis, to classify the sentiment of tweets as positive, negative, or neutral.</a:t>
            </a:r>
          </a:p>
          <a:p>
            <a:pPr>
              <a:buFont typeface="Arial" panose="020B0604020202020204" pitchFamily="34" charset="0"/>
              <a:buChar char="•"/>
            </a:pPr>
            <a:r>
              <a:rPr lang="en-IN" sz="3200" b="0" i="0" u="none" strike="noStrike" dirty="0">
                <a:effectLst/>
                <a:cs typeface="Arial" panose="020B0604020202020204" pitchFamily="34" charset="0"/>
              </a:rPr>
              <a:t> Implementing Generative Adversarial Network(GAN) </a:t>
            </a:r>
          </a:p>
          <a:p>
            <a:br>
              <a:rPr lang="en-IN" sz="3200" dirty="0">
                <a:cs typeface="Arial" panose="020B0604020202020204" pitchFamily="34" charset="0"/>
              </a:rPr>
            </a:br>
            <a:endParaRPr lang="en-IN" sz="3200" dirty="0">
              <a:cs typeface="Arial" panose="020B0604020202020204" pitchFamily="34" charset="0"/>
            </a:endParaRPr>
          </a:p>
        </p:txBody>
      </p:sp>
      <p:sp>
        <p:nvSpPr>
          <p:cNvPr id="3" name="Text Placeholder 2">
            <a:extLst>
              <a:ext uri="{FF2B5EF4-FFF2-40B4-BE49-F238E27FC236}">
                <a16:creationId xmlns:a16="http://schemas.microsoft.com/office/drawing/2014/main" id="{9A1FFF1F-68A7-DD02-2A08-0595DB990F9B}"/>
              </a:ext>
            </a:extLst>
          </p:cNvPr>
          <p:cNvSpPr>
            <a:spLocks noGrp="1"/>
          </p:cNvSpPr>
          <p:nvPr>
            <p:ph type="body" sz="quarter" idx="15"/>
          </p:nvPr>
        </p:nvSpPr>
        <p:spPr>
          <a:xfrm>
            <a:off x="645825" y="642414"/>
            <a:ext cx="9356304" cy="868651"/>
          </a:xfrm>
        </p:spPr>
        <p:txBody>
          <a:bodyPr>
            <a:normAutofit fontScale="92500"/>
          </a:bodyPr>
          <a:lstStyle/>
          <a:p>
            <a:r>
              <a:rPr lang="en-CA" dirty="0"/>
              <a:t>What we are trying to build?</a:t>
            </a:r>
            <a:endParaRPr lang="en-IN" dirty="0"/>
          </a:p>
        </p:txBody>
      </p:sp>
    </p:spTree>
    <p:extLst>
      <p:ext uri="{BB962C8B-B14F-4D97-AF65-F5344CB8AC3E}">
        <p14:creationId xmlns:p14="http://schemas.microsoft.com/office/powerpoint/2010/main" val="5048550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8C61E0-96C8-F190-E1D4-F86977C3C174}"/>
              </a:ext>
            </a:extLst>
          </p:cNvPr>
          <p:cNvSpPr>
            <a:spLocks noGrp="1"/>
          </p:cNvSpPr>
          <p:nvPr>
            <p:ph type="body" sz="quarter" idx="14"/>
          </p:nvPr>
        </p:nvSpPr>
        <p:spPr/>
        <p:txBody>
          <a:bodyPr/>
          <a:lstStyle/>
          <a:p>
            <a:pPr marL="342900" indent="-342900">
              <a:buFont typeface="Arial" panose="020B0604020202020204" pitchFamily="34" charset="0"/>
              <a:buChar char="•"/>
            </a:pPr>
            <a:r>
              <a:rPr lang="en-IN" sz="3200" b="0" i="0" u="none" strike="noStrike" dirty="0">
                <a:solidFill>
                  <a:schemeClr val="tx1"/>
                </a:solidFill>
                <a:effectLst/>
                <a:cs typeface="Arial" panose="020B0604020202020204" pitchFamily="34" charset="0"/>
              </a:rPr>
              <a:t>Data Collection(Tweets data + Stock data)</a:t>
            </a:r>
          </a:p>
          <a:p>
            <a:pPr marL="342900" indent="-342900">
              <a:buFont typeface="Arial" panose="020B0604020202020204" pitchFamily="34" charset="0"/>
              <a:buChar char="•"/>
            </a:pPr>
            <a:r>
              <a:rPr lang="en-IN" sz="3200" dirty="0">
                <a:solidFill>
                  <a:schemeClr val="tx1"/>
                </a:solidFill>
                <a:cs typeface="Arial" panose="020B0604020202020204" pitchFamily="34" charset="0"/>
              </a:rPr>
              <a:t>Pre processing </a:t>
            </a:r>
          </a:p>
          <a:p>
            <a:pPr marL="342900" indent="-342900">
              <a:buFont typeface="Arial" panose="020B0604020202020204" pitchFamily="34" charset="0"/>
              <a:buChar char="•"/>
            </a:pPr>
            <a:r>
              <a:rPr lang="en-IN" sz="3200" b="0" i="0" u="none" strike="noStrike" dirty="0">
                <a:solidFill>
                  <a:schemeClr val="tx1"/>
                </a:solidFill>
                <a:effectLst/>
                <a:cs typeface="Arial" panose="020B0604020202020204" pitchFamily="34" charset="0"/>
              </a:rPr>
              <a:t>Sentiment analysis </a:t>
            </a:r>
          </a:p>
          <a:p>
            <a:pPr marL="342900" indent="-342900">
              <a:buFont typeface="Arial" panose="020B0604020202020204" pitchFamily="34" charset="0"/>
              <a:buChar char="•"/>
            </a:pPr>
            <a:r>
              <a:rPr lang="en-IN" sz="3200" dirty="0">
                <a:solidFill>
                  <a:schemeClr val="tx1"/>
                </a:solidFill>
                <a:cs typeface="Arial" panose="020B0604020202020204" pitchFamily="34" charset="0"/>
              </a:rPr>
              <a:t>Generate technical indicators </a:t>
            </a:r>
          </a:p>
          <a:p>
            <a:pPr marL="342900" indent="-342900">
              <a:buFont typeface="Arial" panose="020B0604020202020204" pitchFamily="34" charset="0"/>
              <a:buChar char="•"/>
            </a:pPr>
            <a:r>
              <a:rPr lang="en-IN" sz="3200" b="0" i="0" u="none" strike="noStrike" dirty="0">
                <a:solidFill>
                  <a:schemeClr val="tx1"/>
                </a:solidFill>
                <a:effectLst/>
                <a:cs typeface="Arial" panose="020B0604020202020204" pitchFamily="34" charset="0"/>
              </a:rPr>
              <a:t>Analysis and visualization</a:t>
            </a:r>
          </a:p>
          <a:p>
            <a:pPr marL="342900" indent="-342900">
              <a:buFont typeface="Arial" panose="020B0604020202020204" pitchFamily="34" charset="0"/>
              <a:buChar char="•"/>
            </a:pPr>
            <a:r>
              <a:rPr lang="en-IN" sz="3200" dirty="0">
                <a:solidFill>
                  <a:schemeClr val="tx1"/>
                </a:solidFill>
                <a:cs typeface="Arial" panose="020B0604020202020204" pitchFamily="34" charset="0"/>
              </a:rPr>
              <a:t>Develop model </a:t>
            </a:r>
          </a:p>
          <a:p>
            <a:pPr marL="342900" indent="-342900">
              <a:buFont typeface="Arial" panose="020B0604020202020204" pitchFamily="34" charset="0"/>
              <a:buChar char="•"/>
            </a:pPr>
            <a:r>
              <a:rPr lang="en-IN" sz="3200" b="0" i="0" u="none" strike="noStrike" dirty="0">
                <a:solidFill>
                  <a:schemeClr val="tx1"/>
                </a:solidFill>
                <a:effectLst/>
                <a:cs typeface="Arial" panose="020B0604020202020204" pitchFamily="34" charset="0"/>
              </a:rPr>
              <a:t>Evaluate metrics</a:t>
            </a:r>
          </a:p>
        </p:txBody>
      </p:sp>
      <p:sp>
        <p:nvSpPr>
          <p:cNvPr id="3" name="Text Placeholder 2">
            <a:extLst>
              <a:ext uri="{FF2B5EF4-FFF2-40B4-BE49-F238E27FC236}">
                <a16:creationId xmlns:a16="http://schemas.microsoft.com/office/drawing/2014/main" id="{59EDC2F4-3A4A-FEA2-E4E8-C5B95B713E9E}"/>
              </a:ext>
            </a:extLst>
          </p:cNvPr>
          <p:cNvSpPr>
            <a:spLocks noGrp="1"/>
          </p:cNvSpPr>
          <p:nvPr>
            <p:ph type="body" sz="quarter" idx="15"/>
          </p:nvPr>
        </p:nvSpPr>
        <p:spPr/>
        <p:txBody>
          <a:bodyPr/>
          <a:lstStyle/>
          <a:p>
            <a:r>
              <a:rPr lang="en-CA" dirty="0"/>
              <a:t>Abstract</a:t>
            </a:r>
            <a:endParaRPr lang="en-IN" dirty="0"/>
          </a:p>
        </p:txBody>
      </p:sp>
      <p:pic>
        <p:nvPicPr>
          <p:cNvPr id="6" name="Picture 5">
            <a:extLst>
              <a:ext uri="{FF2B5EF4-FFF2-40B4-BE49-F238E27FC236}">
                <a16:creationId xmlns:a16="http://schemas.microsoft.com/office/drawing/2014/main" id="{E0349C9D-5992-556B-DDAC-D597B2BBCACC}"/>
              </a:ext>
            </a:extLst>
          </p:cNvPr>
          <p:cNvPicPr>
            <a:picLocks noChangeAspect="1"/>
          </p:cNvPicPr>
          <p:nvPr/>
        </p:nvPicPr>
        <p:blipFill>
          <a:blip r:embed="rId2"/>
          <a:stretch>
            <a:fillRect/>
          </a:stretch>
        </p:blipFill>
        <p:spPr>
          <a:xfrm>
            <a:off x="7666893" y="2530307"/>
            <a:ext cx="4122460" cy="2748307"/>
          </a:xfrm>
          <a:prstGeom prst="rect">
            <a:avLst/>
          </a:prstGeom>
        </p:spPr>
      </p:pic>
    </p:spTree>
    <p:extLst>
      <p:ext uri="{BB962C8B-B14F-4D97-AF65-F5344CB8AC3E}">
        <p14:creationId xmlns:p14="http://schemas.microsoft.com/office/powerpoint/2010/main" val="947290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06B863-2B27-11E5-897F-FC3E7B40BBFE}"/>
              </a:ext>
            </a:extLst>
          </p:cNvPr>
          <p:cNvSpPr>
            <a:spLocks noGrp="1"/>
          </p:cNvSpPr>
          <p:nvPr>
            <p:ph type="body" sz="quarter" idx="14"/>
          </p:nvPr>
        </p:nvSpPr>
        <p:spPr/>
        <p:txBody>
          <a:bodyPr/>
          <a:lstStyle/>
          <a:p>
            <a:pPr algn="l">
              <a:buFont typeface="Arial" panose="020B0604020202020204" pitchFamily="34" charset="0"/>
              <a:buChar char="•"/>
            </a:pPr>
            <a:r>
              <a:rPr lang="en-IN" sz="2400" b="0" i="0" u="none" strike="noStrike" dirty="0">
                <a:solidFill>
                  <a:schemeClr val="tx1"/>
                </a:solidFill>
                <a:effectLst/>
                <a:cs typeface="Arial" panose="020B0604020202020204" pitchFamily="34" charset="0"/>
              </a:rPr>
              <a:t> Assist investors, traders, and financial institutions in making informed decisions in the stock market.</a:t>
            </a:r>
          </a:p>
          <a:p>
            <a:pPr algn="l">
              <a:buFont typeface="Arial" panose="020B0604020202020204" pitchFamily="34" charset="0"/>
              <a:buChar char="•"/>
            </a:pPr>
            <a:r>
              <a:rPr lang="en-IN" sz="2400" b="0" i="0" u="none" strike="noStrike" dirty="0">
                <a:solidFill>
                  <a:schemeClr val="tx1"/>
                </a:solidFill>
                <a:effectLst/>
                <a:cs typeface="Arial" panose="020B0604020202020204" pitchFamily="34" charset="0"/>
              </a:rPr>
              <a:t> Provide accurate predictions of stock market movements using sentiment analysis of tweets.</a:t>
            </a:r>
          </a:p>
          <a:p>
            <a:pPr algn="l">
              <a:buFont typeface="Arial" panose="020B0604020202020204" pitchFamily="34" charset="0"/>
              <a:buChar char="•"/>
            </a:pPr>
            <a:r>
              <a:rPr lang="en-IN" sz="2400" b="0" i="0" u="none" strike="noStrike" dirty="0">
                <a:solidFill>
                  <a:schemeClr val="tx1"/>
                </a:solidFill>
                <a:effectLst/>
                <a:cs typeface="Arial" panose="020B0604020202020204" pitchFamily="34" charset="0"/>
              </a:rPr>
              <a:t> Optimize trading strategies and maximize returns for investment firms, hedge funds, and individual traders.</a:t>
            </a:r>
          </a:p>
          <a:p>
            <a:pPr algn="l">
              <a:buFont typeface="Arial" panose="020B0604020202020204" pitchFamily="34" charset="0"/>
              <a:buChar char="•"/>
            </a:pPr>
            <a:r>
              <a:rPr lang="en-IN" sz="2400" b="0" i="0" u="none" strike="noStrike" dirty="0">
                <a:solidFill>
                  <a:schemeClr val="tx1"/>
                </a:solidFill>
                <a:effectLst/>
                <a:cs typeface="Arial" panose="020B0604020202020204" pitchFamily="34" charset="0"/>
              </a:rPr>
              <a:t> Enable real-time monitoring of market sentiment for timely investment decisions.</a:t>
            </a:r>
          </a:p>
          <a:p>
            <a:pPr algn="l">
              <a:buFont typeface="Arial" panose="020B0604020202020204" pitchFamily="34" charset="0"/>
              <a:buChar char="•"/>
            </a:pPr>
            <a:r>
              <a:rPr lang="en-IN" sz="2400" b="0" i="0" u="none" strike="noStrike" dirty="0">
                <a:solidFill>
                  <a:schemeClr val="tx1"/>
                </a:solidFill>
                <a:effectLst/>
                <a:cs typeface="Arial" panose="020B0604020202020204" pitchFamily="34" charset="0"/>
              </a:rPr>
              <a:t> Cater to the needs of intra-day traders by providing up-to-date sentiment analysis for quick decision-making.</a:t>
            </a:r>
          </a:p>
          <a:p>
            <a:pPr>
              <a:buFont typeface="Arial" panose="020B0604020202020204" pitchFamily="34" charset="0"/>
              <a:buChar char="•"/>
            </a:pPr>
            <a:endParaRPr lang="en-IN" sz="2400" b="0" i="0" u="none" strike="noStrike" dirty="0">
              <a:solidFill>
                <a:schemeClr val="tx1"/>
              </a:solidFill>
              <a:effectLst/>
              <a:cs typeface="Arial" panose="020B0604020202020204" pitchFamily="34" charset="0"/>
            </a:endParaRPr>
          </a:p>
          <a:p>
            <a:pPr algn="l">
              <a:buFont typeface="Arial" panose="020B0604020202020204" pitchFamily="34" charset="0"/>
              <a:buChar char="•"/>
            </a:pPr>
            <a:endParaRPr lang="en-IN" sz="2400" b="0" i="0" u="none" strike="noStrike" dirty="0">
              <a:solidFill>
                <a:schemeClr val="tx1"/>
              </a:solidFill>
              <a:effectLst/>
              <a:cs typeface="Arial" panose="020B0604020202020204" pitchFamily="34" charset="0"/>
            </a:endParaRPr>
          </a:p>
          <a:p>
            <a:endParaRPr lang="en-IN" sz="2400" dirty="0">
              <a:solidFill>
                <a:schemeClr val="tx1"/>
              </a:solidFill>
              <a:cs typeface="Arial" panose="020B0604020202020204" pitchFamily="34" charset="0"/>
            </a:endParaRPr>
          </a:p>
        </p:txBody>
      </p:sp>
      <p:sp>
        <p:nvSpPr>
          <p:cNvPr id="3" name="Text Placeholder 2">
            <a:extLst>
              <a:ext uri="{FF2B5EF4-FFF2-40B4-BE49-F238E27FC236}">
                <a16:creationId xmlns:a16="http://schemas.microsoft.com/office/drawing/2014/main" id="{6CA1FF37-138B-CB93-FB4A-37FFA3693266}"/>
              </a:ext>
            </a:extLst>
          </p:cNvPr>
          <p:cNvSpPr>
            <a:spLocks noGrp="1"/>
          </p:cNvSpPr>
          <p:nvPr>
            <p:ph type="body" sz="quarter" idx="15"/>
          </p:nvPr>
        </p:nvSpPr>
        <p:spPr>
          <a:xfrm>
            <a:off x="645824" y="686125"/>
            <a:ext cx="7218015" cy="868651"/>
          </a:xfrm>
        </p:spPr>
        <p:txBody>
          <a:bodyPr>
            <a:normAutofit/>
          </a:bodyPr>
          <a:lstStyle/>
          <a:p>
            <a:r>
              <a:rPr lang="en-CA" dirty="0"/>
              <a:t>Business Use Case</a:t>
            </a:r>
            <a:endParaRPr lang="en-IN" dirty="0"/>
          </a:p>
        </p:txBody>
      </p:sp>
    </p:spTree>
    <p:extLst>
      <p:ext uri="{BB962C8B-B14F-4D97-AF65-F5344CB8AC3E}">
        <p14:creationId xmlns:p14="http://schemas.microsoft.com/office/powerpoint/2010/main" val="11010086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06B863-2B27-11E5-897F-FC3E7B40BBFE}"/>
              </a:ext>
            </a:extLst>
          </p:cNvPr>
          <p:cNvSpPr>
            <a:spLocks noGrp="1"/>
          </p:cNvSpPr>
          <p:nvPr>
            <p:ph type="body" sz="quarter" idx="14"/>
          </p:nvPr>
        </p:nvSpPr>
        <p:spPr>
          <a:xfrm>
            <a:off x="645825" y="1763297"/>
            <a:ext cx="11028939" cy="4259551"/>
          </a:xfrm>
        </p:spPr>
        <p:txBody>
          <a:bodyPr/>
          <a:lstStyle/>
          <a:p>
            <a:pPr algn="l">
              <a:buFont typeface="Arial" panose="020B0604020202020204" pitchFamily="34" charset="0"/>
              <a:buChar char="•"/>
            </a:pPr>
            <a:r>
              <a:rPr lang="en-IN" sz="2800" b="0" i="0" u="none" strike="noStrike" dirty="0">
                <a:solidFill>
                  <a:schemeClr val="tx1"/>
                </a:solidFill>
                <a:effectLst/>
                <a:cs typeface="Arial" panose="020B0604020202020204" pitchFamily="34" charset="0"/>
              </a:rPr>
              <a:t> </a:t>
            </a:r>
            <a:r>
              <a:rPr lang="en-IN" sz="2800" b="1" i="0" u="none" strike="noStrike" dirty="0">
                <a:solidFill>
                  <a:schemeClr val="tx1"/>
                </a:solidFill>
                <a:effectLst/>
                <a:cs typeface="Arial" panose="020B0604020202020204" pitchFamily="34" charset="0"/>
              </a:rPr>
              <a:t>Timely Market Analysis</a:t>
            </a:r>
            <a:r>
              <a:rPr lang="en-IN" sz="2800" b="0" i="0" u="none" strike="noStrike" dirty="0">
                <a:solidFill>
                  <a:schemeClr val="tx1"/>
                </a:solidFill>
                <a:effectLst/>
                <a:cs typeface="Arial" panose="020B0604020202020204" pitchFamily="34" charset="0"/>
              </a:rPr>
              <a:t>: The system enables investors and traders to quickly </a:t>
            </a:r>
            <a:r>
              <a:rPr lang="en-IN" sz="2800" b="0" i="0" u="none" strike="noStrike" dirty="0" err="1">
                <a:solidFill>
                  <a:schemeClr val="tx1"/>
                </a:solidFill>
                <a:effectLst/>
                <a:cs typeface="Arial" panose="020B0604020202020204" pitchFamily="34" charset="0"/>
              </a:rPr>
              <a:t>analyze</a:t>
            </a:r>
            <a:r>
              <a:rPr lang="en-IN" sz="2800" b="0" i="0" u="none" strike="noStrike" dirty="0">
                <a:solidFill>
                  <a:schemeClr val="tx1"/>
                </a:solidFill>
                <a:effectLst/>
                <a:cs typeface="Arial" panose="020B0604020202020204" pitchFamily="34" charset="0"/>
              </a:rPr>
              <a:t> the sentiment of tweets related to specific stocks, providing up-to-date information on market sentiment.</a:t>
            </a:r>
          </a:p>
          <a:p>
            <a:pPr algn="l">
              <a:buFont typeface="Arial" panose="020B0604020202020204" pitchFamily="34" charset="0"/>
              <a:buChar char="•"/>
            </a:pPr>
            <a:r>
              <a:rPr lang="en-IN" sz="2800" b="0" i="0" u="none" strike="noStrike" dirty="0">
                <a:solidFill>
                  <a:schemeClr val="tx1"/>
                </a:solidFill>
                <a:effectLst/>
                <a:cs typeface="Arial" panose="020B0604020202020204" pitchFamily="34" charset="0"/>
              </a:rPr>
              <a:t> </a:t>
            </a:r>
            <a:r>
              <a:rPr lang="en-IN" sz="2800" b="1" i="0" u="none" strike="noStrike" dirty="0">
                <a:solidFill>
                  <a:schemeClr val="tx1"/>
                </a:solidFill>
                <a:effectLst/>
                <a:cs typeface="Arial" panose="020B0604020202020204" pitchFamily="34" charset="0"/>
              </a:rPr>
              <a:t>Risk Mitigation</a:t>
            </a:r>
            <a:r>
              <a:rPr lang="en-IN" sz="2800" b="0" i="0" u="none" strike="noStrike" dirty="0">
                <a:solidFill>
                  <a:schemeClr val="tx1"/>
                </a:solidFill>
                <a:effectLst/>
                <a:cs typeface="Arial" panose="020B0604020202020204" pitchFamily="34" charset="0"/>
              </a:rPr>
              <a:t>: Real-time sentiment analysis helps in identifying potential market risks and can serve as an early warning system for investors to adjust their portfolios accordingly.</a:t>
            </a:r>
          </a:p>
          <a:p>
            <a:pPr algn="l">
              <a:buFont typeface="Arial" panose="020B0604020202020204" pitchFamily="34" charset="0"/>
              <a:buChar char="•"/>
            </a:pPr>
            <a:r>
              <a:rPr lang="en-IN" sz="2800" b="0" i="0" u="none" strike="noStrike" dirty="0">
                <a:solidFill>
                  <a:schemeClr val="tx1"/>
                </a:solidFill>
                <a:effectLst/>
                <a:cs typeface="Arial" panose="020B0604020202020204" pitchFamily="34" charset="0"/>
              </a:rPr>
              <a:t> </a:t>
            </a:r>
            <a:r>
              <a:rPr lang="en-IN" sz="2800" b="1" i="0" u="none" strike="noStrike" dirty="0">
                <a:solidFill>
                  <a:schemeClr val="tx1"/>
                </a:solidFill>
                <a:effectLst/>
                <a:cs typeface="Arial" panose="020B0604020202020204" pitchFamily="34" charset="0"/>
              </a:rPr>
              <a:t>Competitive Advantage</a:t>
            </a:r>
            <a:r>
              <a:rPr lang="en-IN" sz="2800" b="0" i="0" u="none" strike="noStrike" dirty="0">
                <a:solidFill>
                  <a:schemeClr val="tx1"/>
                </a:solidFill>
                <a:effectLst/>
                <a:cs typeface="Arial" panose="020B0604020202020204" pitchFamily="34" charset="0"/>
              </a:rPr>
              <a:t>: Utilizing sentiment analysis from social media provides an additional source of information that can give users a competitive edge in the stock market by capturing market sentiment before it reflects in stock prices.</a:t>
            </a:r>
          </a:p>
          <a:p>
            <a:endParaRPr lang="en-IN" sz="2800" dirty="0">
              <a:solidFill>
                <a:schemeClr val="tx1"/>
              </a:solidFill>
              <a:cs typeface="Arial" panose="020B0604020202020204" pitchFamily="34" charset="0"/>
            </a:endParaRPr>
          </a:p>
        </p:txBody>
      </p:sp>
      <p:sp>
        <p:nvSpPr>
          <p:cNvPr id="3" name="Text Placeholder 2">
            <a:extLst>
              <a:ext uri="{FF2B5EF4-FFF2-40B4-BE49-F238E27FC236}">
                <a16:creationId xmlns:a16="http://schemas.microsoft.com/office/drawing/2014/main" id="{6CA1FF37-138B-CB93-FB4A-37FFA3693266}"/>
              </a:ext>
            </a:extLst>
          </p:cNvPr>
          <p:cNvSpPr>
            <a:spLocks noGrp="1"/>
          </p:cNvSpPr>
          <p:nvPr>
            <p:ph type="body" sz="quarter" idx="15"/>
          </p:nvPr>
        </p:nvSpPr>
        <p:spPr>
          <a:xfrm>
            <a:off x="645824" y="686125"/>
            <a:ext cx="7218015" cy="868651"/>
          </a:xfrm>
        </p:spPr>
        <p:txBody>
          <a:bodyPr>
            <a:normAutofit/>
          </a:bodyPr>
          <a:lstStyle/>
          <a:p>
            <a:r>
              <a:rPr lang="en-CA" dirty="0"/>
              <a:t>Important Use Case</a:t>
            </a:r>
            <a:endParaRPr lang="en-IN" dirty="0"/>
          </a:p>
        </p:txBody>
      </p:sp>
    </p:spTree>
    <p:extLst>
      <p:ext uri="{BB962C8B-B14F-4D97-AF65-F5344CB8AC3E}">
        <p14:creationId xmlns:p14="http://schemas.microsoft.com/office/powerpoint/2010/main" val="27065892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35BE4-822F-3786-FC7E-576127F8FF57}"/>
              </a:ext>
            </a:extLst>
          </p:cNvPr>
          <p:cNvSpPr>
            <a:spLocks noGrp="1"/>
          </p:cNvSpPr>
          <p:nvPr>
            <p:ph type="body" sz="quarter" idx="14"/>
          </p:nvPr>
        </p:nvSpPr>
        <p:spPr>
          <a:xfrm>
            <a:off x="645825" y="1763297"/>
            <a:ext cx="11028939" cy="4267113"/>
          </a:xfrm>
        </p:spPr>
        <p:txBody>
          <a:bodyPr/>
          <a:lstStyle/>
          <a:p>
            <a:pPr marL="285750" indent="-285750">
              <a:buFont typeface="Arial" panose="020B0604020202020204" pitchFamily="34" charset="0"/>
              <a:buChar char="•"/>
            </a:pPr>
            <a:r>
              <a:rPr lang="en-IN" b="1" dirty="0">
                <a:solidFill>
                  <a:schemeClr val="tx1"/>
                </a:solidFill>
                <a:cs typeface="Arial" panose="020B0604020202020204" pitchFamily="34" charset="0"/>
              </a:rPr>
              <a:t>Feature Extraction</a:t>
            </a:r>
            <a:r>
              <a:rPr lang="en-IN" dirty="0">
                <a:solidFill>
                  <a:schemeClr val="tx1"/>
                </a:solidFill>
                <a:cs typeface="Arial" panose="020B0604020202020204" pitchFamily="34" charset="0"/>
              </a:rPr>
              <a:t>: Obtaining sentiment scores and technical indicators.</a:t>
            </a:r>
          </a:p>
          <a:p>
            <a:pPr marL="285750" indent="-285750">
              <a:buFont typeface="Arial" panose="020B0604020202020204" pitchFamily="34" charset="0"/>
              <a:buChar char="•"/>
            </a:pPr>
            <a:r>
              <a:rPr lang="en-IN" b="1" dirty="0">
                <a:solidFill>
                  <a:schemeClr val="tx1"/>
                </a:solidFill>
                <a:cs typeface="Arial" panose="020B0604020202020204" pitchFamily="34" charset="0"/>
              </a:rPr>
              <a:t>Correlation Analysis</a:t>
            </a:r>
            <a:r>
              <a:rPr lang="en-IN" dirty="0">
                <a:solidFill>
                  <a:schemeClr val="tx1"/>
                </a:solidFill>
                <a:cs typeface="Arial" panose="020B0604020202020204" pitchFamily="34" charset="0"/>
              </a:rPr>
              <a:t>: To identify relationship between the different features. </a:t>
            </a:r>
          </a:p>
          <a:p>
            <a:pPr marL="285750" indent="-285750">
              <a:buFont typeface="Arial" panose="020B0604020202020204" pitchFamily="34" charset="0"/>
              <a:buChar char="•"/>
            </a:pPr>
            <a:r>
              <a:rPr lang="en-IN" b="1" dirty="0">
                <a:solidFill>
                  <a:schemeClr val="tx1"/>
                </a:solidFill>
                <a:cs typeface="Arial" panose="020B0604020202020204" pitchFamily="34" charset="0"/>
              </a:rPr>
              <a:t>Normalization</a:t>
            </a:r>
            <a:r>
              <a:rPr lang="en-IN" dirty="0">
                <a:solidFill>
                  <a:schemeClr val="tx1"/>
                </a:solidFill>
                <a:cs typeface="Arial" panose="020B0604020202020204" pitchFamily="34" charset="0"/>
              </a:rPr>
              <a:t>: To minimize data redundancy which makes it easier to navigate by defining a feature range.</a:t>
            </a:r>
          </a:p>
          <a:p>
            <a:pPr marL="285750" indent="-285750">
              <a:buFont typeface="Arial" panose="020B0604020202020204" pitchFamily="34" charset="0"/>
              <a:buChar char="•"/>
            </a:pPr>
            <a:r>
              <a:rPr lang="en-IN" b="1" dirty="0">
                <a:solidFill>
                  <a:schemeClr val="tx1"/>
                </a:solidFill>
                <a:cs typeface="Arial" panose="020B0604020202020204" pitchFamily="34" charset="0"/>
              </a:rPr>
              <a:t>Generative Adversarial Network (GAN</a:t>
            </a:r>
            <a:r>
              <a:rPr lang="en-IN" dirty="0">
                <a:solidFill>
                  <a:schemeClr val="tx1"/>
                </a:solidFill>
                <a:cs typeface="Arial" panose="020B0604020202020204" pitchFamily="34" charset="0"/>
              </a:rPr>
              <a:t>):	</a:t>
            </a:r>
          </a:p>
          <a:p>
            <a:pPr marL="1028700" lvl="1" indent="-342900">
              <a:buFont typeface="Wingdings" pitchFamily="2" charset="2"/>
              <a:buChar char="§"/>
            </a:pPr>
            <a:r>
              <a:rPr lang="en-IN" sz="1800" b="1" dirty="0">
                <a:latin typeface="Arial" panose="020B0604020202020204" pitchFamily="34" charset="0"/>
                <a:cs typeface="Arial" panose="020B0604020202020204" pitchFamily="34" charset="0"/>
              </a:rPr>
              <a:t>Generator:</a:t>
            </a:r>
            <a:r>
              <a:rPr lang="en-IN" sz="1800" dirty="0">
                <a:latin typeface="Arial" panose="020B0604020202020204" pitchFamily="34" charset="0"/>
                <a:cs typeface="Arial" panose="020B0604020202020204" pitchFamily="34" charset="0"/>
              </a:rPr>
              <a:t> Generates plausible data, the generated instances become negative training examples for the discriminator.</a:t>
            </a:r>
          </a:p>
          <a:p>
            <a:pPr marL="1028700" lvl="1" indent="-342900">
              <a:buFont typeface="Wingdings" pitchFamily="2" charset="2"/>
              <a:buChar char="§"/>
            </a:pPr>
            <a:r>
              <a:rPr lang="en-IN" sz="1800" b="1" dirty="0">
                <a:latin typeface="Arial" panose="020B0604020202020204" pitchFamily="34" charset="0"/>
                <a:cs typeface="Arial" panose="020B0604020202020204" pitchFamily="34" charset="0"/>
              </a:rPr>
              <a:t>Discriminator:</a:t>
            </a:r>
            <a:r>
              <a:rPr lang="en-IN" sz="1800" dirty="0">
                <a:latin typeface="Arial" panose="020B0604020202020204" pitchFamily="34" charset="0"/>
                <a:cs typeface="Arial" panose="020B0604020202020204" pitchFamily="34" charset="0"/>
              </a:rPr>
              <a:t> Learns to distinguish the generator's fake data from real data. Penalizes the generator for producing implausible results.</a:t>
            </a:r>
          </a:p>
          <a:p>
            <a:pPr lvl="1" indent="0">
              <a:buNone/>
            </a:pPr>
            <a:r>
              <a:rPr lang="en-IN" sz="1800" dirty="0">
                <a:latin typeface="Arial" panose="020B0604020202020204" pitchFamily="34" charset="0"/>
                <a:cs typeface="Arial" panose="020B0604020202020204" pitchFamily="34" charset="0"/>
              </a:rPr>
              <a:t>If generator training goes well, the discriminator gets worse at telling the difference between real and fake. It starts to classify fake data as real, and its accuracy decreases.</a:t>
            </a:r>
          </a:p>
          <a:p>
            <a:pPr lvl="1" indent="0">
              <a:buNone/>
            </a:pPr>
            <a:r>
              <a:rPr lang="en-IN" sz="1800" dirty="0">
                <a:latin typeface="Arial" panose="020B0604020202020204" pitchFamily="34" charset="0"/>
                <a:cs typeface="Arial" panose="020B0604020202020204" pitchFamily="34" charset="0"/>
              </a:rPr>
              <a:t>Both the generator and the discriminator are neural networks. The generator output is connected directly to the discriminator input. Through backpropagation, the discriminator's classification provides a signal that the generator uses to update its weights.</a:t>
            </a:r>
          </a:p>
          <a:p>
            <a:pPr lvl="1" indent="0">
              <a:buNone/>
            </a:pP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FCB79630-F297-829A-0457-7DF3EB7A9665}"/>
              </a:ext>
            </a:extLst>
          </p:cNvPr>
          <p:cNvSpPr>
            <a:spLocks noGrp="1"/>
          </p:cNvSpPr>
          <p:nvPr>
            <p:ph type="body" sz="quarter" idx="15"/>
          </p:nvPr>
        </p:nvSpPr>
        <p:spPr>
          <a:xfrm>
            <a:off x="645825" y="686125"/>
            <a:ext cx="5965990" cy="868651"/>
          </a:xfrm>
        </p:spPr>
        <p:txBody>
          <a:bodyPr>
            <a:normAutofit/>
          </a:bodyPr>
          <a:lstStyle/>
          <a:p>
            <a:r>
              <a:rPr lang="en-CA" dirty="0"/>
              <a:t>Concepts Used</a:t>
            </a:r>
            <a:endParaRPr lang="en-IN" dirty="0"/>
          </a:p>
        </p:txBody>
      </p:sp>
    </p:spTree>
    <p:extLst>
      <p:ext uri="{BB962C8B-B14F-4D97-AF65-F5344CB8AC3E}">
        <p14:creationId xmlns:p14="http://schemas.microsoft.com/office/powerpoint/2010/main" val="10298291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Corporate Gurukul Colour Values">
      <a:dk1>
        <a:srgbClr val="000000"/>
      </a:dk1>
      <a:lt1>
        <a:srgbClr val="FFFFFF"/>
      </a:lt1>
      <a:dk2>
        <a:srgbClr val="44546A"/>
      </a:dk2>
      <a:lt2>
        <a:srgbClr val="E7E6E6"/>
      </a:lt2>
      <a:accent1>
        <a:srgbClr val="0053A6"/>
      </a:accent1>
      <a:accent2>
        <a:srgbClr val="FFC10D"/>
      </a:accent2>
      <a:accent3>
        <a:srgbClr val="0053A6"/>
      </a:accent3>
      <a:accent4>
        <a:srgbClr val="FFC10D"/>
      </a:accent4>
      <a:accent5>
        <a:srgbClr val="0053A6"/>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0109_Corporate Gurukul_PPT" id="{22D50F27-578B-DC48-809A-75FF590402D5}" vid="{8550C40E-8EBD-BE44-98D1-C7BED291D7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200110_Corporate Gurukul_PPT (1)</Template>
  <TotalTime>5917</TotalTime>
  <Words>1783</Words>
  <Application>Microsoft Office PowerPoint</Application>
  <PresentationFormat>Widescreen</PresentationFormat>
  <Paragraphs>171</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Söhne</vt:lpstr>
      <vt:lpstr>Wingdings</vt:lpstr>
      <vt:lpstr>Office Theme</vt:lpstr>
      <vt:lpstr>Stocker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 Nair</dc:creator>
  <cp:lastModifiedBy>Chikki 90</cp:lastModifiedBy>
  <cp:revision>67</cp:revision>
  <dcterms:created xsi:type="dcterms:W3CDTF">2020-11-09T11:21:04Z</dcterms:created>
  <dcterms:modified xsi:type="dcterms:W3CDTF">2023-07-19T12:21:04Z</dcterms:modified>
</cp:coreProperties>
</file>