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1525" y="2211106"/>
            <a:ext cx="630094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00D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1991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14"/>
                </a:moveTo>
                <a:lnTo>
                  <a:pt x="0" y="5143414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1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9200" y="1801234"/>
            <a:ext cx="5425599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applications-of-machine-learnin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echdojo.com/wp-content/uploads/2018/03/Types-of-Machine-Learning-%E2%80%93-At-a-Glance-optimized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gocalvo.es/wp-content/uploads/2020/02/supervised-learning.pn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asscentral.com/report/wp-content/uploads/2017/05/ml-workflow.jpg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asbt.github.io/mlxtend/user_guide/general_concepts/gradient-optimization_files/ball.png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3blue1brown.com/lessons/essence-of-calculus" TargetMode="External"/><Relationship Id="rId2" Type="http://schemas.openxmlformats.org/officeDocument/2006/relationships/hyperlink" Target="https://www.youtube.com/playlist?app=desktop&amp;list=PLZHQObOWTQDPD3MizzM2xVFitgF8hE_ab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ml-book.github.io/" TargetMode="External"/><Relationship Id="rId4" Type="http://schemas.openxmlformats.org/officeDocument/2006/relationships/hyperlink" Target="https://www.youtube.com/playlist?list=PLE7DDD91010BC51F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tion-to-machine/9781449369880/" TargetMode="External"/><Relationship Id="rId2" Type="http://schemas.openxmlformats.org/officeDocument/2006/relationships/hyperlink" Target="https://www.youtube.com/watch?v=_uQrJ0TkZlc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eksforgeeks.org/best-python-libraries-for-machine-learning/" TargetMode="External"/><Relationship Id="rId4" Type="http://schemas.openxmlformats.org/officeDocument/2006/relationships/hyperlink" Target="https://www.amazon.in/Hands-Machine-Learning-Scikit-Learn-TensorFlow/dp/149196229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497" y="1740596"/>
            <a:ext cx="6819900" cy="1662430"/>
          </a:xfrm>
          <a:custGeom>
            <a:avLst/>
            <a:gdLst/>
            <a:ahLst/>
            <a:cxnLst/>
            <a:rect l="l" t="t" r="r" b="b"/>
            <a:pathLst>
              <a:path w="6819900" h="1662429">
                <a:moveTo>
                  <a:pt x="6819886" y="1662296"/>
                </a:moveTo>
                <a:lnTo>
                  <a:pt x="0" y="1662296"/>
                </a:lnTo>
                <a:lnTo>
                  <a:pt x="0" y="0"/>
                </a:lnTo>
                <a:lnTo>
                  <a:pt x="6819886" y="0"/>
                </a:lnTo>
                <a:lnTo>
                  <a:pt x="6819886" y="16622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6794" y="1955495"/>
            <a:ext cx="801052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-15" dirty="0">
                <a:solidFill>
                  <a:srgbClr val="424242"/>
                </a:solidFill>
                <a:latin typeface="Arial"/>
                <a:cs typeface="Arial"/>
              </a:rPr>
              <a:t>MACHINE</a:t>
            </a:r>
            <a:r>
              <a:rPr sz="6300" b="1" spc="-2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6300" b="1" spc="-110" dirty="0">
                <a:solidFill>
                  <a:srgbClr val="424242"/>
                </a:solidFill>
                <a:latin typeface="Arial"/>
                <a:cs typeface="Arial"/>
              </a:rPr>
              <a:t>LEARNING</a:t>
            </a:r>
            <a:endParaRPr sz="6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259" y="894989"/>
            <a:ext cx="5255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666666"/>
                </a:solidFill>
                <a:latin typeface="Roboto"/>
                <a:cs typeface="Roboto"/>
              </a:rPr>
              <a:t>INTRODUCTION</a:t>
            </a:r>
            <a:r>
              <a:rPr sz="4800" spc="-114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4800" spc="-40" dirty="0">
                <a:solidFill>
                  <a:srgbClr val="424242"/>
                </a:solidFill>
                <a:latin typeface="Roboto"/>
                <a:cs typeface="Roboto"/>
              </a:rPr>
              <a:t>TO</a:t>
            </a:r>
            <a:endParaRPr sz="4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90" y="0"/>
            <a:ext cx="4572000" cy="5144135"/>
            <a:chOff x="4572090" y="0"/>
            <a:chExt cx="4572000" cy="5144135"/>
          </a:xfrm>
        </p:grpSpPr>
        <p:sp>
          <p:nvSpPr>
            <p:cNvPr id="4" name="object 4"/>
            <p:cNvSpPr/>
            <p:nvPr/>
          </p:nvSpPr>
          <p:spPr>
            <a:xfrm>
              <a:off x="6857936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90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00D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936" y="2561694"/>
              <a:ext cx="2286000" cy="2582545"/>
            </a:xfrm>
            <a:custGeom>
              <a:avLst/>
              <a:gdLst/>
              <a:ahLst/>
              <a:cxnLst/>
              <a:rect l="l" t="t" r="r" b="b"/>
              <a:pathLst>
                <a:path w="2286000" h="2582545">
                  <a:moveTo>
                    <a:pt x="2285695" y="2582094"/>
                  </a:moveTo>
                  <a:lnTo>
                    <a:pt x="0" y="25820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820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7698" y="2115513"/>
            <a:ext cx="2425065" cy="85216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3600" b="1" spc="-30" dirty="0">
                <a:solidFill>
                  <a:srgbClr val="00DDBA"/>
                </a:solidFill>
                <a:latin typeface="Arial"/>
                <a:cs typeface="Arial"/>
              </a:rPr>
              <a:t>It’s</a:t>
            </a:r>
            <a:r>
              <a:rPr sz="3600" b="1" spc="-155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0DDBA"/>
                </a:solidFill>
                <a:latin typeface="Arial"/>
                <a:cs typeface="Arial"/>
              </a:rPr>
              <a:t>fun.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*Terms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Conditions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apply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649" y="4480407"/>
            <a:ext cx="4039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C8DAF7"/>
                </a:solidFill>
                <a:latin typeface="Times New Roman"/>
                <a:cs typeface="Times New Roman"/>
              </a:rPr>
              <a:t>*ML </a:t>
            </a:r>
            <a:r>
              <a:rPr sz="1400" spc="-70" dirty="0">
                <a:solidFill>
                  <a:srgbClr val="C8DAF7"/>
                </a:solidFill>
                <a:latin typeface="Times New Roman"/>
                <a:cs typeface="Times New Roman"/>
              </a:rPr>
              <a:t>is </a:t>
            </a:r>
            <a:r>
              <a:rPr sz="1400" spc="15" dirty="0">
                <a:solidFill>
                  <a:srgbClr val="C8DAF7"/>
                </a:solidFill>
                <a:latin typeface="Times New Roman"/>
                <a:cs typeface="Times New Roman"/>
              </a:rPr>
              <a:t>challenging </a:t>
            </a:r>
            <a:r>
              <a:rPr sz="1400" spc="70" dirty="0">
                <a:solidFill>
                  <a:srgbClr val="C8DAF7"/>
                </a:solidFill>
                <a:latin typeface="Times New Roman"/>
                <a:cs typeface="Times New Roman"/>
              </a:rPr>
              <a:t>and </a:t>
            </a:r>
            <a:r>
              <a:rPr sz="1400" spc="10" dirty="0">
                <a:solidFill>
                  <a:srgbClr val="C8DAF7"/>
                </a:solidFill>
                <a:latin typeface="Times New Roman"/>
                <a:cs typeface="Times New Roman"/>
              </a:rPr>
              <a:t>takes </a:t>
            </a:r>
            <a:r>
              <a:rPr sz="1400" dirty="0">
                <a:solidFill>
                  <a:srgbClr val="C8DAF7"/>
                </a:solidFill>
                <a:latin typeface="Times New Roman"/>
                <a:cs typeface="Times New Roman"/>
              </a:rPr>
              <a:t>patience. </a:t>
            </a:r>
            <a:r>
              <a:rPr sz="1400" spc="-65" dirty="0">
                <a:solidFill>
                  <a:srgbClr val="C8DAF7"/>
                </a:solidFill>
                <a:latin typeface="Times New Roman"/>
                <a:cs typeface="Times New Roman"/>
              </a:rPr>
              <a:t>Doesn’t </a:t>
            </a:r>
            <a:r>
              <a:rPr sz="1400" spc="70" dirty="0">
                <a:solidFill>
                  <a:srgbClr val="C8DAF7"/>
                </a:solidFill>
                <a:latin typeface="Times New Roman"/>
                <a:cs typeface="Times New Roman"/>
              </a:rPr>
              <a:t>always  </a:t>
            </a:r>
            <a:r>
              <a:rPr sz="1400" dirty="0">
                <a:solidFill>
                  <a:srgbClr val="C8DAF7"/>
                </a:solidFill>
                <a:latin typeface="Times New Roman"/>
                <a:cs typeface="Times New Roman"/>
              </a:rPr>
              <a:t>work.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2090" y="0"/>
            <a:ext cx="4572000" cy="5144135"/>
            <a:chOff x="4572090" y="0"/>
            <a:chExt cx="4572000" cy="5144135"/>
          </a:xfrm>
        </p:grpSpPr>
        <p:sp>
          <p:nvSpPr>
            <p:cNvPr id="5" name="object 5"/>
            <p:cNvSpPr/>
            <p:nvPr/>
          </p:nvSpPr>
          <p:spPr>
            <a:xfrm>
              <a:off x="6857936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90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00D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936" y="2561694"/>
              <a:ext cx="2286000" cy="2582545"/>
            </a:xfrm>
            <a:custGeom>
              <a:avLst/>
              <a:gdLst/>
              <a:ahLst/>
              <a:cxnLst/>
              <a:rect l="l" t="t" r="r" b="b"/>
              <a:pathLst>
                <a:path w="2286000" h="2582545">
                  <a:moveTo>
                    <a:pt x="2285695" y="2582094"/>
                  </a:moveTo>
                  <a:lnTo>
                    <a:pt x="0" y="25820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820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7698" y="1159659"/>
            <a:ext cx="2558415" cy="2783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65" dirty="0">
                <a:solidFill>
                  <a:srgbClr val="00DDBA"/>
                </a:solidFill>
                <a:latin typeface="Arial"/>
                <a:cs typeface="Arial"/>
              </a:rPr>
              <a:t>You’ll </a:t>
            </a:r>
            <a:r>
              <a:rPr sz="3600" b="1" spc="35" dirty="0">
                <a:solidFill>
                  <a:srgbClr val="00DDBA"/>
                </a:solidFill>
                <a:latin typeface="Arial"/>
                <a:cs typeface="Arial"/>
              </a:rPr>
              <a:t>be  </a:t>
            </a:r>
            <a:r>
              <a:rPr sz="3600" b="1" spc="50" dirty="0">
                <a:solidFill>
                  <a:srgbClr val="00DDBA"/>
                </a:solidFill>
                <a:latin typeface="Arial"/>
                <a:cs typeface="Arial"/>
              </a:rPr>
              <a:t>able </a:t>
            </a:r>
            <a:r>
              <a:rPr sz="3600" b="1" spc="155" dirty="0">
                <a:solidFill>
                  <a:srgbClr val="00DDBA"/>
                </a:solidFill>
                <a:latin typeface="Arial"/>
                <a:cs typeface="Arial"/>
              </a:rPr>
              <a:t>to</a:t>
            </a:r>
            <a:r>
              <a:rPr sz="3600" b="1" spc="-415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00DDBA"/>
                </a:solidFill>
                <a:latin typeface="Arial"/>
                <a:cs typeface="Arial"/>
              </a:rPr>
              <a:t>pick  </a:t>
            </a:r>
            <a:r>
              <a:rPr sz="3600" b="1" spc="-55" dirty="0">
                <a:solidFill>
                  <a:srgbClr val="00DDBA"/>
                </a:solidFill>
                <a:latin typeface="Arial"/>
                <a:cs typeface="Arial"/>
              </a:rPr>
              <a:t>up </a:t>
            </a:r>
            <a:r>
              <a:rPr sz="3600" b="1" spc="-15" dirty="0">
                <a:solidFill>
                  <a:srgbClr val="00DDBA"/>
                </a:solidFill>
                <a:latin typeface="Arial"/>
                <a:cs typeface="Arial"/>
              </a:rPr>
              <a:t>a </a:t>
            </a:r>
            <a:r>
              <a:rPr sz="3600" b="1" spc="65" dirty="0">
                <a:solidFill>
                  <a:srgbClr val="00DDBA"/>
                </a:solidFill>
                <a:latin typeface="Arial"/>
                <a:cs typeface="Arial"/>
              </a:rPr>
              <a:t>larger  </a:t>
            </a:r>
            <a:r>
              <a:rPr sz="3600" b="1" spc="80" dirty="0">
                <a:solidFill>
                  <a:srgbClr val="00DDBA"/>
                </a:solidFill>
                <a:latin typeface="Arial"/>
                <a:cs typeface="Arial"/>
              </a:rPr>
              <a:t>variety </a:t>
            </a:r>
            <a:r>
              <a:rPr sz="3600" b="1" spc="150" dirty="0">
                <a:solidFill>
                  <a:srgbClr val="00DDBA"/>
                </a:solidFill>
                <a:latin typeface="Arial"/>
                <a:cs typeface="Arial"/>
              </a:rPr>
              <a:t>of  </a:t>
            </a:r>
            <a:r>
              <a:rPr sz="3600" b="1" spc="15" dirty="0">
                <a:solidFill>
                  <a:srgbClr val="00DDBA"/>
                </a:solidFill>
                <a:latin typeface="Arial"/>
                <a:cs typeface="Arial"/>
              </a:rPr>
              <a:t>projects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988" y="69388"/>
            <a:ext cx="4739646" cy="4644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3730" y="4811233"/>
            <a:ext cx="3258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latin typeface="Times New Roman"/>
                <a:cs typeface="Times New Roman"/>
                <a:hlinkClick r:id="rId3"/>
              </a:rPr>
              <a:t>https://www.javatpoint.com/applications-of-machine-learning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528" y="1701950"/>
            <a:ext cx="6275705" cy="1786889"/>
          </a:xfrm>
          <a:prstGeom prst="rect">
            <a:avLst/>
          </a:prstGeom>
        </p:spPr>
        <p:txBody>
          <a:bodyPr vert="horz" wrap="square" lIns="0" tIns="38290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3015"/>
              </a:spcBef>
            </a:pPr>
            <a:r>
              <a:rPr sz="5700" spc="-40" dirty="0">
                <a:solidFill>
                  <a:srgbClr val="FFFFFF"/>
                </a:solidFill>
                <a:latin typeface="Arial"/>
                <a:cs typeface="Arial"/>
              </a:rPr>
              <a:t>Why </a:t>
            </a:r>
            <a:r>
              <a:rPr sz="5700" spc="19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570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5700" spc="-10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700" spc="-135" dirty="0">
                <a:solidFill>
                  <a:srgbClr val="FFFFFF"/>
                </a:solidFill>
                <a:latin typeface="Arial"/>
                <a:cs typeface="Arial"/>
              </a:rPr>
              <a:t>now?</a:t>
            </a:r>
            <a:endParaRPr sz="5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spc="170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2400" spc="50" dirty="0">
                <a:solidFill>
                  <a:srgbClr val="424242"/>
                </a:solidFill>
                <a:latin typeface="Arial"/>
                <a:cs typeface="Arial"/>
              </a:rPr>
              <a:t>all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2400" spc="5" dirty="0">
                <a:solidFill>
                  <a:srgbClr val="424242"/>
                </a:solidFill>
                <a:latin typeface="Arial"/>
                <a:cs typeface="Arial"/>
              </a:rPr>
              <a:t>limited </a:t>
            </a:r>
            <a:r>
              <a:rPr sz="2400" spc="-30" dirty="0">
                <a:solidFill>
                  <a:srgbClr val="424242"/>
                </a:solidFill>
                <a:latin typeface="Arial"/>
                <a:cs typeface="Arial"/>
              </a:rPr>
              <a:t>time </a:t>
            </a:r>
            <a:r>
              <a:rPr sz="2400" spc="-40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400" spc="-35" dirty="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sz="2400" spc="2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24242"/>
                </a:solidFill>
                <a:latin typeface="Arial"/>
                <a:cs typeface="Arial"/>
              </a:rPr>
              <a:t>priorities.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2090" y="0"/>
            <a:ext cx="4572000" cy="5144135"/>
            <a:chOff x="4572090" y="0"/>
            <a:chExt cx="4572000" cy="5144135"/>
          </a:xfrm>
        </p:grpSpPr>
        <p:sp>
          <p:nvSpPr>
            <p:cNvPr id="5" name="object 5"/>
            <p:cNvSpPr/>
            <p:nvPr/>
          </p:nvSpPr>
          <p:spPr>
            <a:xfrm>
              <a:off x="6857936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90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00D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936" y="2561694"/>
              <a:ext cx="2286000" cy="2582545"/>
            </a:xfrm>
            <a:custGeom>
              <a:avLst/>
              <a:gdLst/>
              <a:ahLst/>
              <a:cxnLst/>
              <a:rect l="l" t="t" r="r" b="b"/>
              <a:pathLst>
                <a:path w="2286000" h="2582545">
                  <a:moveTo>
                    <a:pt x="2285695" y="2582094"/>
                  </a:moveTo>
                  <a:lnTo>
                    <a:pt x="0" y="25820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820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2647" y="998726"/>
            <a:ext cx="3268345" cy="31153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59"/>
              </a:spcBef>
            </a:pPr>
            <a:r>
              <a:rPr sz="3400" b="1" spc="-140" dirty="0">
                <a:solidFill>
                  <a:srgbClr val="00DDBA"/>
                </a:solidFill>
                <a:latin typeface="Arial"/>
                <a:cs typeface="Arial"/>
              </a:rPr>
              <a:t>You </a:t>
            </a:r>
            <a:r>
              <a:rPr sz="3400" b="1" spc="135" dirty="0">
                <a:solidFill>
                  <a:srgbClr val="00DDBA"/>
                </a:solidFill>
                <a:latin typeface="Arial"/>
                <a:cs typeface="Arial"/>
              </a:rPr>
              <a:t>get </a:t>
            </a:r>
            <a:r>
              <a:rPr sz="3400" b="1" spc="145" dirty="0">
                <a:solidFill>
                  <a:srgbClr val="00DDBA"/>
                </a:solidFill>
                <a:latin typeface="Arial"/>
                <a:cs typeface="Arial"/>
              </a:rPr>
              <a:t>to  </a:t>
            </a:r>
            <a:r>
              <a:rPr sz="3400" b="1" spc="50" dirty="0">
                <a:solidFill>
                  <a:srgbClr val="00DDBA"/>
                </a:solidFill>
                <a:latin typeface="Arial"/>
                <a:cs typeface="Arial"/>
              </a:rPr>
              <a:t>explore </a:t>
            </a:r>
            <a:r>
              <a:rPr sz="3400" b="1" spc="-40" dirty="0">
                <a:solidFill>
                  <a:srgbClr val="00DDBA"/>
                </a:solidFill>
                <a:latin typeface="Arial"/>
                <a:cs typeface="Arial"/>
              </a:rPr>
              <a:t>and</a:t>
            </a:r>
            <a:r>
              <a:rPr sz="3400" b="1" spc="-390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3400" b="1" spc="135" dirty="0">
                <a:solidFill>
                  <a:srgbClr val="00DDBA"/>
                </a:solidFill>
                <a:latin typeface="Arial"/>
                <a:cs typeface="Arial"/>
              </a:rPr>
              <a:t>get  </a:t>
            </a:r>
            <a:r>
              <a:rPr sz="3400" b="1" spc="-65" dirty="0">
                <a:solidFill>
                  <a:srgbClr val="00DDBA"/>
                </a:solidFill>
                <a:latin typeface="Arial"/>
                <a:cs typeface="Arial"/>
              </a:rPr>
              <a:t>some </a:t>
            </a:r>
            <a:r>
              <a:rPr sz="3400" b="1" spc="-75" dirty="0">
                <a:solidFill>
                  <a:srgbClr val="00DDBA"/>
                </a:solidFill>
                <a:latin typeface="Arial"/>
                <a:cs typeface="Arial"/>
              </a:rPr>
              <a:t>sense </a:t>
            </a:r>
            <a:r>
              <a:rPr sz="3400" b="1" spc="140" dirty="0">
                <a:solidFill>
                  <a:srgbClr val="00DDBA"/>
                </a:solidFill>
                <a:latin typeface="Arial"/>
                <a:cs typeface="Arial"/>
              </a:rPr>
              <a:t>of  </a:t>
            </a:r>
            <a:r>
              <a:rPr sz="3400" b="1" spc="35" dirty="0">
                <a:solidFill>
                  <a:srgbClr val="00DDBA"/>
                </a:solidFill>
                <a:latin typeface="Arial"/>
                <a:cs typeface="Arial"/>
              </a:rPr>
              <a:t>direction </a:t>
            </a:r>
            <a:r>
              <a:rPr sz="3400" b="1" spc="50" dirty="0">
                <a:solidFill>
                  <a:srgbClr val="00DDBA"/>
                </a:solidFill>
                <a:latin typeface="Arial"/>
                <a:cs typeface="Arial"/>
              </a:rPr>
              <a:t>about  </a:t>
            </a:r>
            <a:r>
              <a:rPr sz="3400" b="1" spc="-15" dirty="0">
                <a:solidFill>
                  <a:srgbClr val="00DDBA"/>
                </a:solidFill>
                <a:latin typeface="Arial"/>
                <a:cs typeface="Arial"/>
              </a:rPr>
              <a:t>your </a:t>
            </a:r>
            <a:r>
              <a:rPr sz="3400" b="1" spc="15" dirty="0">
                <a:solidFill>
                  <a:srgbClr val="00DDBA"/>
                </a:solidFill>
                <a:latin typeface="Arial"/>
                <a:cs typeface="Arial"/>
              </a:rPr>
              <a:t>career  </a:t>
            </a:r>
            <a:r>
              <a:rPr sz="3400" b="1" spc="45" dirty="0">
                <a:solidFill>
                  <a:srgbClr val="00DDBA"/>
                </a:solidFill>
                <a:latin typeface="Arial"/>
                <a:cs typeface="Arial"/>
              </a:rPr>
              <a:t>interests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2090" y="0"/>
            <a:ext cx="4572000" cy="5144135"/>
            <a:chOff x="4572090" y="0"/>
            <a:chExt cx="4572000" cy="5144135"/>
          </a:xfrm>
        </p:grpSpPr>
        <p:sp>
          <p:nvSpPr>
            <p:cNvPr id="5" name="object 5"/>
            <p:cNvSpPr/>
            <p:nvPr/>
          </p:nvSpPr>
          <p:spPr>
            <a:xfrm>
              <a:off x="6857936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90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00D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936" y="2561694"/>
              <a:ext cx="2286000" cy="2582545"/>
            </a:xfrm>
            <a:custGeom>
              <a:avLst/>
              <a:gdLst/>
              <a:ahLst/>
              <a:cxnLst/>
              <a:rect l="l" t="t" r="r" b="b"/>
              <a:pathLst>
                <a:path w="2286000" h="2582545">
                  <a:moveTo>
                    <a:pt x="2285695" y="2582094"/>
                  </a:moveTo>
                  <a:lnTo>
                    <a:pt x="0" y="25820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820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2647" y="1398778"/>
            <a:ext cx="3193415" cy="23215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59"/>
              </a:spcBef>
            </a:pPr>
            <a:r>
              <a:rPr sz="3400" b="1" spc="-145" dirty="0">
                <a:solidFill>
                  <a:srgbClr val="00DDBA"/>
                </a:solidFill>
                <a:latin typeface="Arial"/>
                <a:cs typeface="Arial"/>
              </a:rPr>
              <a:t>Yes, </a:t>
            </a:r>
            <a:r>
              <a:rPr sz="3400" b="1" spc="204" dirty="0">
                <a:solidFill>
                  <a:srgbClr val="00DDBA"/>
                </a:solidFill>
                <a:latin typeface="Arial"/>
                <a:cs typeface="Arial"/>
              </a:rPr>
              <a:t>it </a:t>
            </a:r>
            <a:r>
              <a:rPr sz="3400" b="1" spc="-25" dirty="0">
                <a:solidFill>
                  <a:srgbClr val="00DDBA"/>
                </a:solidFill>
                <a:latin typeface="Arial"/>
                <a:cs typeface="Arial"/>
              </a:rPr>
              <a:t>helps  </a:t>
            </a:r>
            <a:r>
              <a:rPr sz="3400" b="1" spc="90" dirty="0">
                <a:solidFill>
                  <a:srgbClr val="00DDBA"/>
                </a:solidFill>
                <a:latin typeface="Arial"/>
                <a:cs typeface="Arial"/>
              </a:rPr>
              <a:t>with  </a:t>
            </a:r>
            <a:r>
              <a:rPr sz="3400" b="1" spc="-15" dirty="0">
                <a:solidFill>
                  <a:srgbClr val="00DDBA"/>
                </a:solidFill>
                <a:latin typeface="Arial"/>
                <a:cs typeface="Arial"/>
              </a:rPr>
              <a:t>internships</a:t>
            </a:r>
            <a:r>
              <a:rPr sz="3400" b="1" spc="-190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00DDBA"/>
                </a:solidFill>
                <a:latin typeface="Arial"/>
                <a:cs typeface="Arial"/>
              </a:rPr>
              <a:t>and  </a:t>
            </a:r>
            <a:r>
              <a:rPr sz="3400" b="1" spc="-10" dirty="0">
                <a:solidFill>
                  <a:srgbClr val="00DDBA"/>
                </a:solidFill>
                <a:latin typeface="Arial"/>
                <a:cs typeface="Arial"/>
              </a:rPr>
              <a:t>placements.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1714"/>
              </a:lnSpc>
            </a:pPr>
            <a:r>
              <a:rPr sz="15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*Terms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Conditions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apply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649" y="4480407"/>
            <a:ext cx="4112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C8DAF7"/>
                </a:solidFill>
                <a:latin typeface="Times New Roman"/>
                <a:cs typeface="Times New Roman"/>
              </a:rPr>
              <a:t>*Some </a:t>
            </a:r>
            <a:r>
              <a:rPr sz="1400" dirty="0">
                <a:solidFill>
                  <a:srgbClr val="C8DAF7"/>
                </a:solidFill>
                <a:latin typeface="Times New Roman"/>
                <a:cs typeface="Times New Roman"/>
              </a:rPr>
              <a:t>companies </a:t>
            </a:r>
            <a:r>
              <a:rPr sz="1400" spc="-40" dirty="0">
                <a:solidFill>
                  <a:srgbClr val="C8DAF7"/>
                </a:solidFill>
                <a:latin typeface="Times New Roman"/>
                <a:cs typeface="Times New Roman"/>
              </a:rPr>
              <a:t>look for </a:t>
            </a:r>
            <a:r>
              <a:rPr sz="1400" spc="20" dirty="0">
                <a:solidFill>
                  <a:srgbClr val="C8DAF7"/>
                </a:solidFill>
                <a:latin typeface="Times New Roman"/>
                <a:cs typeface="Times New Roman"/>
              </a:rPr>
              <a:t>ML </a:t>
            </a:r>
            <a:r>
              <a:rPr sz="1400" spc="-40" dirty="0">
                <a:solidFill>
                  <a:srgbClr val="C8DAF7"/>
                </a:solidFill>
                <a:latin typeface="Times New Roman"/>
                <a:cs typeface="Times New Roman"/>
              </a:rPr>
              <a:t>projects </a:t>
            </a:r>
            <a:r>
              <a:rPr sz="1400" spc="20" dirty="0">
                <a:solidFill>
                  <a:srgbClr val="C8DAF7"/>
                </a:solidFill>
                <a:latin typeface="Times New Roman"/>
                <a:cs typeface="Times New Roman"/>
              </a:rPr>
              <a:t>based </a:t>
            </a:r>
            <a:r>
              <a:rPr sz="1400" spc="-5" dirty="0">
                <a:solidFill>
                  <a:srgbClr val="C8DAF7"/>
                </a:solidFill>
                <a:latin typeface="Times New Roman"/>
                <a:cs typeface="Times New Roman"/>
              </a:rPr>
              <a:t>on </a:t>
            </a:r>
            <a:r>
              <a:rPr sz="1400" spc="5" dirty="0">
                <a:solidFill>
                  <a:srgbClr val="C8DAF7"/>
                </a:solidFill>
                <a:latin typeface="Times New Roman"/>
                <a:cs typeface="Times New Roman"/>
              </a:rPr>
              <a:t>their  </a:t>
            </a:r>
            <a:r>
              <a:rPr sz="1400" spc="-5" dirty="0">
                <a:solidFill>
                  <a:srgbClr val="C8DAF7"/>
                </a:solidFill>
                <a:latin typeface="Times New Roman"/>
                <a:cs typeface="Times New Roman"/>
              </a:rPr>
              <a:t>requirements. </a:t>
            </a:r>
            <a:r>
              <a:rPr sz="1400" spc="-35" dirty="0">
                <a:solidFill>
                  <a:srgbClr val="C8DAF7"/>
                </a:solidFill>
                <a:latin typeface="Times New Roman"/>
                <a:cs typeface="Times New Roman"/>
              </a:rPr>
              <a:t>DSA </a:t>
            </a:r>
            <a:r>
              <a:rPr sz="1400" spc="-70" dirty="0">
                <a:solidFill>
                  <a:srgbClr val="C8DAF7"/>
                </a:solidFill>
                <a:latin typeface="Times New Roman"/>
                <a:cs typeface="Times New Roman"/>
              </a:rPr>
              <a:t>is </a:t>
            </a:r>
            <a:r>
              <a:rPr sz="1400" spc="-35" dirty="0">
                <a:solidFill>
                  <a:srgbClr val="C8DAF7"/>
                </a:solidFill>
                <a:latin typeface="Times New Roman"/>
                <a:cs typeface="Times New Roman"/>
              </a:rPr>
              <a:t>still </a:t>
            </a:r>
            <a:r>
              <a:rPr sz="1400" spc="-5" dirty="0">
                <a:solidFill>
                  <a:srgbClr val="C8DAF7"/>
                </a:solidFill>
                <a:latin typeface="Times New Roman"/>
                <a:cs typeface="Times New Roman"/>
              </a:rPr>
              <a:t>more </a:t>
            </a:r>
            <a:r>
              <a:rPr sz="1400" spc="30" dirty="0">
                <a:solidFill>
                  <a:srgbClr val="C8DAF7"/>
                </a:solidFill>
                <a:latin typeface="Times New Roman"/>
                <a:cs typeface="Times New Roman"/>
              </a:rPr>
              <a:t>important </a:t>
            </a:r>
            <a:r>
              <a:rPr sz="1400" spc="5" dirty="0">
                <a:solidFill>
                  <a:srgbClr val="C8DAF7"/>
                </a:solidFill>
                <a:latin typeface="Times New Roman"/>
                <a:cs typeface="Times New Roman"/>
              </a:rPr>
              <a:t>in </a:t>
            </a:r>
            <a:r>
              <a:rPr sz="1400" spc="-15" dirty="0">
                <a:solidFill>
                  <a:srgbClr val="C8DAF7"/>
                </a:solidFill>
                <a:latin typeface="Times New Roman"/>
                <a:cs typeface="Times New Roman"/>
              </a:rPr>
              <a:t>this</a:t>
            </a:r>
            <a:r>
              <a:rPr sz="1400" spc="65" dirty="0">
                <a:solidFill>
                  <a:srgbClr val="C8DAF7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C8DAF7"/>
                </a:solidFill>
                <a:latin typeface="Times New Roman"/>
                <a:cs typeface="Times New Roman"/>
              </a:rPr>
              <a:t>respect.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2090" y="0"/>
            <a:ext cx="4572000" cy="5144135"/>
            <a:chOff x="4572090" y="0"/>
            <a:chExt cx="4572000" cy="5144135"/>
          </a:xfrm>
        </p:grpSpPr>
        <p:sp>
          <p:nvSpPr>
            <p:cNvPr id="5" name="object 5"/>
            <p:cNvSpPr/>
            <p:nvPr/>
          </p:nvSpPr>
          <p:spPr>
            <a:xfrm>
              <a:off x="6857936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90" y="0"/>
              <a:ext cx="2286000" cy="2562225"/>
            </a:xfrm>
            <a:custGeom>
              <a:avLst/>
              <a:gdLst/>
              <a:ahLst/>
              <a:cxnLst/>
              <a:rect l="l" t="t" r="r" b="b"/>
              <a:pathLst>
                <a:path w="2286000" h="2562225">
                  <a:moveTo>
                    <a:pt x="2285695" y="2561694"/>
                  </a:moveTo>
                  <a:lnTo>
                    <a:pt x="0" y="25616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61694"/>
                  </a:lnTo>
                  <a:close/>
                </a:path>
              </a:pathLst>
            </a:custGeom>
            <a:solidFill>
              <a:srgbClr val="00D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936" y="2561694"/>
              <a:ext cx="2286000" cy="2582545"/>
            </a:xfrm>
            <a:custGeom>
              <a:avLst/>
              <a:gdLst/>
              <a:ahLst/>
              <a:cxnLst/>
              <a:rect l="l" t="t" r="r" b="b"/>
              <a:pathLst>
                <a:path w="2286000" h="2582545">
                  <a:moveTo>
                    <a:pt x="2285695" y="2582094"/>
                  </a:moveTo>
                  <a:lnTo>
                    <a:pt x="0" y="2582094"/>
                  </a:lnTo>
                  <a:lnTo>
                    <a:pt x="0" y="0"/>
                  </a:lnTo>
                  <a:lnTo>
                    <a:pt x="2285695" y="0"/>
                  </a:lnTo>
                  <a:lnTo>
                    <a:pt x="2285695" y="25820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2647" y="998726"/>
            <a:ext cx="2601595" cy="311531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59"/>
              </a:spcBef>
            </a:pPr>
            <a:r>
              <a:rPr sz="3400" b="1" spc="-60" dirty="0">
                <a:solidFill>
                  <a:srgbClr val="00DDBA"/>
                </a:solidFill>
                <a:latin typeface="Arial"/>
                <a:cs typeface="Arial"/>
              </a:rPr>
              <a:t>You’ll </a:t>
            </a:r>
            <a:r>
              <a:rPr sz="3400" b="1" spc="-30" dirty="0">
                <a:solidFill>
                  <a:srgbClr val="00DDBA"/>
                </a:solidFill>
                <a:latin typeface="Arial"/>
                <a:cs typeface="Arial"/>
              </a:rPr>
              <a:t>have</a:t>
            </a:r>
            <a:r>
              <a:rPr sz="3400" b="1" spc="-265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00DDBA"/>
                </a:solidFill>
                <a:latin typeface="Arial"/>
                <a:cs typeface="Arial"/>
              </a:rPr>
              <a:t>a  </a:t>
            </a:r>
            <a:r>
              <a:rPr sz="3400" b="1" spc="160" dirty="0">
                <a:solidFill>
                  <a:srgbClr val="00DDBA"/>
                </a:solidFill>
                <a:latin typeface="Arial"/>
                <a:cs typeface="Arial"/>
              </a:rPr>
              <a:t>better  </a:t>
            </a:r>
            <a:r>
              <a:rPr sz="3400" b="1" spc="10" dirty="0">
                <a:solidFill>
                  <a:srgbClr val="00DDBA"/>
                </a:solidFill>
                <a:latin typeface="Arial"/>
                <a:cs typeface="Arial"/>
              </a:rPr>
              <a:t>experience  </a:t>
            </a:r>
            <a:r>
              <a:rPr sz="3400" b="1" spc="-10" dirty="0">
                <a:solidFill>
                  <a:srgbClr val="00DDBA"/>
                </a:solidFill>
                <a:latin typeface="Arial"/>
                <a:cs typeface="Arial"/>
              </a:rPr>
              <a:t>when </a:t>
            </a:r>
            <a:r>
              <a:rPr sz="3400" b="1" spc="-60" dirty="0">
                <a:solidFill>
                  <a:srgbClr val="00DDBA"/>
                </a:solidFill>
                <a:latin typeface="Arial"/>
                <a:cs typeface="Arial"/>
              </a:rPr>
              <a:t>you</a:t>
            </a:r>
            <a:r>
              <a:rPr sz="3400" b="1" spc="-330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00DDBA"/>
                </a:solidFill>
                <a:latin typeface="Arial"/>
                <a:cs typeface="Arial"/>
              </a:rPr>
              <a:t>do  </a:t>
            </a:r>
            <a:r>
              <a:rPr sz="3400" b="1" spc="130" dirty="0">
                <a:solidFill>
                  <a:srgbClr val="00DDBA"/>
                </a:solidFill>
                <a:latin typeface="Arial"/>
                <a:cs typeface="Arial"/>
              </a:rPr>
              <a:t>the </a:t>
            </a:r>
            <a:r>
              <a:rPr sz="3400" b="1" spc="35" dirty="0">
                <a:solidFill>
                  <a:srgbClr val="00DDBA"/>
                </a:solidFill>
                <a:latin typeface="Arial"/>
                <a:cs typeface="Arial"/>
              </a:rPr>
              <a:t>actual  </a:t>
            </a:r>
            <a:r>
              <a:rPr sz="3400" b="1" spc="-75" dirty="0">
                <a:solidFill>
                  <a:srgbClr val="00DDBA"/>
                </a:solidFill>
                <a:latin typeface="Arial"/>
                <a:cs typeface="Arial"/>
              </a:rPr>
              <a:t>course.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497" y="1740596"/>
            <a:ext cx="6819900" cy="1662430"/>
          </a:xfrm>
          <a:custGeom>
            <a:avLst/>
            <a:gdLst/>
            <a:ahLst/>
            <a:cxnLst/>
            <a:rect l="l" t="t" r="r" b="b"/>
            <a:pathLst>
              <a:path w="6819900" h="1662429">
                <a:moveTo>
                  <a:pt x="6819886" y="1662296"/>
                </a:moveTo>
                <a:lnTo>
                  <a:pt x="0" y="1662296"/>
                </a:lnTo>
                <a:lnTo>
                  <a:pt x="0" y="0"/>
                </a:lnTo>
                <a:lnTo>
                  <a:pt x="6819886" y="0"/>
                </a:lnTo>
                <a:lnTo>
                  <a:pt x="6819886" y="16622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05560" marR="5080" indent="-967740">
              <a:lnSpc>
                <a:spcPct val="100299"/>
              </a:lnSpc>
              <a:spcBef>
                <a:spcPts val="80"/>
              </a:spcBef>
            </a:pPr>
            <a:r>
              <a:rPr sz="4800" b="1" spc="105" dirty="0">
                <a:latin typeface="Arial"/>
                <a:cs typeface="Arial"/>
              </a:rPr>
              <a:t>What </a:t>
            </a:r>
            <a:r>
              <a:rPr sz="4800" b="1" spc="-145" dirty="0">
                <a:latin typeface="Arial"/>
                <a:cs typeface="Arial"/>
              </a:rPr>
              <a:t>is</a:t>
            </a:r>
            <a:r>
              <a:rPr sz="4800" b="1" spc="-56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Machine  </a:t>
            </a:r>
            <a:r>
              <a:rPr sz="4800" b="1" spc="-120" dirty="0">
                <a:latin typeface="Arial"/>
                <a:cs typeface="Arial"/>
              </a:rPr>
              <a:t>Learning?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7" y="909598"/>
            <a:ext cx="7162800" cy="3324860"/>
          </a:xfrm>
          <a:custGeom>
            <a:avLst/>
            <a:gdLst/>
            <a:ahLst/>
            <a:cxnLst/>
            <a:rect l="l" t="t" r="r" b="b"/>
            <a:pathLst>
              <a:path w="7162800" h="3324860">
                <a:moveTo>
                  <a:pt x="7162785" y="3324293"/>
                </a:moveTo>
                <a:lnTo>
                  <a:pt x="0" y="3324293"/>
                </a:lnTo>
                <a:lnTo>
                  <a:pt x="0" y="0"/>
                </a:lnTo>
                <a:lnTo>
                  <a:pt x="7162785" y="0"/>
                </a:lnTo>
                <a:lnTo>
                  <a:pt x="7162785" y="3324293"/>
                </a:lnTo>
                <a:close/>
              </a:path>
            </a:pathLst>
          </a:custGeom>
          <a:solidFill>
            <a:srgbClr val="00D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82070" y="1310145"/>
            <a:ext cx="56946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i="1" spc="-40" dirty="0">
                <a:latin typeface="Arial"/>
                <a:cs typeface="Arial"/>
              </a:rPr>
              <a:t>Machine </a:t>
            </a:r>
            <a:r>
              <a:rPr sz="2500" b="1" i="1" spc="-20" dirty="0">
                <a:latin typeface="Arial"/>
                <a:cs typeface="Arial"/>
              </a:rPr>
              <a:t>learning </a:t>
            </a:r>
            <a:r>
              <a:rPr sz="2500" i="1" spc="-25" dirty="0">
                <a:latin typeface="Arial"/>
                <a:cs typeface="Arial"/>
              </a:rPr>
              <a:t>(</a:t>
            </a:r>
            <a:r>
              <a:rPr sz="2500" b="1" i="1" spc="-25" dirty="0">
                <a:latin typeface="Arial"/>
                <a:cs typeface="Arial"/>
              </a:rPr>
              <a:t>ML</a:t>
            </a:r>
            <a:r>
              <a:rPr sz="2500" i="1" spc="-25" dirty="0">
                <a:latin typeface="Arial"/>
                <a:cs typeface="Arial"/>
              </a:rPr>
              <a:t>) </a:t>
            </a:r>
            <a:r>
              <a:rPr sz="2500" i="1" spc="-80" dirty="0">
                <a:latin typeface="Arial"/>
                <a:cs typeface="Arial"/>
              </a:rPr>
              <a:t>is </a:t>
            </a:r>
            <a:r>
              <a:rPr sz="2500" i="1" spc="55" dirty="0">
                <a:latin typeface="Arial"/>
                <a:cs typeface="Arial"/>
              </a:rPr>
              <a:t>the </a:t>
            </a:r>
            <a:r>
              <a:rPr sz="2500" i="1" spc="-10" dirty="0">
                <a:latin typeface="Arial"/>
                <a:cs typeface="Arial"/>
              </a:rPr>
              <a:t>study </a:t>
            </a:r>
            <a:r>
              <a:rPr sz="2500" i="1" spc="110" dirty="0">
                <a:latin typeface="Arial"/>
                <a:cs typeface="Arial"/>
              </a:rPr>
              <a:t>of  </a:t>
            </a:r>
            <a:r>
              <a:rPr sz="2500" i="1" spc="5" dirty="0">
                <a:latin typeface="Arial"/>
                <a:cs typeface="Arial"/>
              </a:rPr>
              <a:t>computer </a:t>
            </a:r>
            <a:r>
              <a:rPr sz="2500" i="1" spc="25" dirty="0">
                <a:latin typeface="Arial"/>
                <a:cs typeface="Arial"/>
              </a:rPr>
              <a:t>algorithms </a:t>
            </a:r>
            <a:r>
              <a:rPr sz="2500" i="1" spc="125" dirty="0">
                <a:latin typeface="Arial"/>
                <a:cs typeface="Arial"/>
              </a:rPr>
              <a:t>that </a:t>
            </a:r>
            <a:r>
              <a:rPr sz="2500" i="1" spc="-65" dirty="0">
                <a:latin typeface="Arial"/>
                <a:cs typeface="Arial"/>
              </a:rPr>
              <a:t>can </a:t>
            </a:r>
            <a:r>
              <a:rPr sz="2500" i="1" spc="-10" dirty="0">
                <a:latin typeface="Arial"/>
                <a:cs typeface="Arial"/>
              </a:rPr>
              <a:t>improve  </a:t>
            </a:r>
            <a:r>
              <a:rPr sz="2500" i="1" spc="35" dirty="0">
                <a:latin typeface="Arial"/>
                <a:cs typeface="Arial"/>
              </a:rPr>
              <a:t>automatically </a:t>
            </a:r>
            <a:r>
              <a:rPr sz="2500" i="1" spc="40" dirty="0">
                <a:latin typeface="Arial"/>
                <a:cs typeface="Arial"/>
              </a:rPr>
              <a:t>through </a:t>
            </a:r>
            <a:r>
              <a:rPr sz="2500" i="1" spc="-50" dirty="0">
                <a:latin typeface="Arial"/>
                <a:cs typeface="Arial"/>
              </a:rPr>
              <a:t>experience </a:t>
            </a:r>
            <a:r>
              <a:rPr sz="2500" i="1" spc="-25" dirty="0">
                <a:latin typeface="Arial"/>
                <a:cs typeface="Arial"/>
              </a:rPr>
              <a:t>and</a:t>
            </a:r>
            <a:r>
              <a:rPr sz="2500" i="1" spc="-490" dirty="0">
                <a:latin typeface="Arial"/>
                <a:cs typeface="Arial"/>
              </a:rPr>
              <a:t> </a:t>
            </a:r>
            <a:r>
              <a:rPr sz="2500" i="1" spc="-40" dirty="0">
                <a:latin typeface="Arial"/>
                <a:cs typeface="Arial"/>
              </a:rPr>
              <a:t>by  </a:t>
            </a:r>
            <a:r>
              <a:rPr sz="2500" i="1" spc="55" dirty="0">
                <a:latin typeface="Arial"/>
                <a:cs typeface="Arial"/>
              </a:rPr>
              <a:t>the </a:t>
            </a:r>
            <a:r>
              <a:rPr sz="2500" i="1" spc="-114" dirty="0">
                <a:latin typeface="Arial"/>
                <a:cs typeface="Arial"/>
              </a:rPr>
              <a:t>use </a:t>
            </a:r>
            <a:r>
              <a:rPr sz="2500" i="1" spc="110" dirty="0">
                <a:latin typeface="Arial"/>
                <a:cs typeface="Arial"/>
              </a:rPr>
              <a:t>of</a:t>
            </a:r>
            <a:r>
              <a:rPr sz="2500" i="1" spc="-305" dirty="0">
                <a:latin typeface="Arial"/>
                <a:cs typeface="Arial"/>
              </a:rPr>
              <a:t> </a:t>
            </a:r>
            <a:r>
              <a:rPr sz="2500" i="1" spc="15" dirty="0">
                <a:latin typeface="Arial"/>
                <a:cs typeface="Arial"/>
              </a:rPr>
              <a:t>data.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1564" y="3337195"/>
            <a:ext cx="16160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spc="-95" dirty="0">
                <a:latin typeface="Arial"/>
                <a:cs typeface="Arial"/>
              </a:rPr>
              <a:t>---</a:t>
            </a:r>
            <a:r>
              <a:rPr sz="2300" i="1" spc="-19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Wikipedia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5370" y="104699"/>
            <a:ext cx="4793215" cy="4638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0431" y="4811233"/>
            <a:ext cx="4004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latin typeface="Times New Roman"/>
                <a:cs typeface="Times New Roman"/>
              </a:rPr>
              <a:t>Source: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https://medium.com/datadriveninvestor/deep-learning-2025e8c4a50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90" y="0"/>
            <a:ext cx="4572000" cy="1035050"/>
          </a:xfrm>
          <a:custGeom>
            <a:avLst/>
            <a:gdLst/>
            <a:ahLst/>
            <a:cxnLst/>
            <a:rect l="l" t="t" r="r" b="b"/>
            <a:pathLst>
              <a:path w="4572000" h="1035050">
                <a:moveTo>
                  <a:pt x="0" y="1034472"/>
                </a:moveTo>
                <a:lnTo>
                  <a:pt x="4571890" y="1034472"/>
                </a:lnTo>
                <a:lnTo>
                  <a:pt x="4571890" y="0"/>
                </a:lnTo>
                <a:lnTo>
                  <a:pt x="0" y="0"/>
                </a:lnTo>
                <a:lnTo>
                  <a:pt x="0" y="1034472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78560" cy="5143500"/>
          </a:xfrm>
          <a:custGeom>
            <a:avLst/>
            <a:gdLst/>
            <a:ahLst/>
            <a:cxnLst/>
            <a:rect l="l" t="t" r="r" b="b"/>
            <a:pathLst>
              <a:path w="1178560" h="5143500">
                <a:moveTo>
                  <a:pt x="0" y="5143489"/>
                </a:moveTo>
                <a:lnTo>
                  <a:pt x="1178497" y="5143489"/>
                </a:lnTo>
                <a:lnTo>
                  <a:pt x="1178497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90" y="3352905"/>
            <a:ext cx="4572000" cy="1820545"/>
          </a:xfrm>
          <a:custGeom>
            <a:avLst/>
            <a:gdLst/>
            <a:ahLst/>
            <a:cxnLst/>
            <a:rect l="l" t="t" r="r" b="b"/>
            <a:pathLst>
              <a:path w="4572000" h="1820545">
                <a:moveTo>
                  <a:pt x="0" y="1820321"/>
                </a:moveTo>
                <a:lnTo>
                  <a:pt x="4571890" y="1820321"/>
                </a:lnTo>
                <a:lnTo>
                  <a:pt x="4571890" y="0"/>
                </a:lnTo>
                <a:lnTo>
                  <a:pt x="0" y="0"/>
                </a:lnTo>
                <a:lnTo>
                  <a:pt x="0" y="1820321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8496" y="0"/>
            <a:ext cx="7965440" cy="5133975"/>
          </a:xfrm>
          <a:custGeom>
            <a:avLst/>
            <a:gdLst/>
            <a:ahLst/>
            <a:cxnLst/>
            <a:rect l="l" t="t" r="r" b="b"/>
            <a:pathLst>
              <a:path w="7965440" h="5133975">
                <a:moveTo>
                  <a:pt x="7965326" y="1034478"/>
                </a:moveTo>
                <a:lnTo>
                  <a:pt x="3393592" y="1034478"/>
                </a:lnTo>
                <a:lnTo>
                  <a:pt x="3393592" y="0"/>
                </a:lnTo>
                <a:lnTo>
                  <a:pt x="0" y="0"/>
                </a:lnTo>
                <a:lnTo>
                  <a:pt x="0" y="5133518"/>
                </a:lnTo>
                <a:lnTo>
                  <a:pt x="3393592" y="5133518"/>
                </a:lnTo>
                <a:lnTo>
                  <a:pt x="3393592" y="3323171"/>
                </a:lnTo>
                <a:lnTo>
                  <a:pt x="7965326" y="3323171"/>
                </a:lnTo>
                <a:lnTo>
                  <a:pt x="7965326" y="103447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9268" y="1311358"/>
            <a:ext cx="5521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195" dirty="0">
                <a:solidFill>
                  <a:srgbClr val="595959"/>
                </a:solidFill>
                <a:latin typeface="MathJax_SansSerif"/>
                <a:cs typeface="MathJax_SansSerif"/>
              </a:rPr>
              <a:t>An </a:t>
            </a:r>
            <a:r>
              <a:rPr lang="en-IN" sz="5400" b="1" spc="-130" dirty="0">
                <a:solidFill>
                  <a:srgbClr val="595959"/>
                </a:solidFill>
                <a:latin typeface="MathJax_SansSerif"/>
                <a:cs typeface="MathJax_SansSerif"/>
              </a:rPr>
              <a:t>I</a:t>
            </a:r>
            <a:r>
              <a:rPr sz="5400" b="1" spc="-130" dirty="0" err="1">
                <a:solidFill>
                  <a:srgbClr val="595959"/>
                </a:solidFill>
                <a:latin typeface="MathJax_SansSerif"/>
                <a:cs typeface="MathJax_SansSerif"/>
              </a:rPr>
              <a:t>ntroduction</a:t>
            </a:r>
            <a:r>
              <a:rPr sz="5400" b="1" spc="275" dirty="0">
                <a:solidFill>
                  <a:srgbClr val="595959"/>
                </a:solidFill>
                <a:latin typeface="MathJax_SansSerif"/>
                <a:cs typeface="MathJax_SansSerif"/>
              </a:rPr>
              <a:t> </a:t>
            </a:r>
            <a:r>
              <a:rPr sz="5400" b="1" spc="-400" dirty="0">
                <a:solidFill>
                  <a:srgbClr val="595959"/>
                </a:solidFill>
                <a:latin typeface="MathJax_SansSerif"/>
                <a:cs typeface="MathJax_SansSerif"/>
              </a:rPr>
              <a:t>to</a:t>
            </a:r>
            <a:endParaRPr sz="5400" dirty="0">
              <a:latin typeface="MathJax_SansSerif"/>
              <a:cs typeface="MathJax_Sans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268" y="2254331"/>
            <a:ext cx="6870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5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sz="5400" b="1" spc="-2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5400" b="1" spc="-9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1810" y="4054306"/>
            <a:ext cx="23964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190" dirty="0">
                <a:solidFill>
                  <a:srgbClr val="4242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Credits: Digital </a:t>
            </a:r>
            <a:r>
              <a:rPr lang="en-IN" sz="2000" spc="-190" dirty="0" err="1">
                <a:solidFill>
                  <a:srgbClr val="4242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Widzards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0260" y="113376"/>
            <a:ext cx="6783448" cy="4768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2144" y="4842132"/>
            <a:ext cx="68027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Times New Roman"/>
                <a:cs typeface="Times New Roman"/>
                <a:hlinkClick r:id="rId3"/>
              </a:rPr>
              <a:t>https://www.newtechdojo.com/wp-content/uploads/2018/03/Types-of-Machine-Learning-%E2%80%93-At-a-Glance-optimized.jpg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7167" y="323891"/>
            <a:ext cx="6684999" cy="4241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1234" y="4811233"/>
            <a:ext cx="4267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https://i.pinimg.com/originals/8b/23/3e/8b233e2d7f26b00d0c594894917a127b.jpg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349" y="94024"/>
            <a:ext cx="8459282" cy="4696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6682" y="4811233"/>
            <a:ext cx="5356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Times New Roman"/>
                <a:cs typeface="Times New Roman"/>
              </a:rPr>
              <a:t>https://blog.westerndigital.com/machine-learning-pipeline-object-storage/supervised-learning-diagram/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497" y="1740596"/>
            <a:ext cx="6819900" cy="1662430"/>
          </a:xfrm>
          <a:custGeom>
            <a:avLst/>
            <a:gdLst/>
            <a:ahLst/>
            <a:cxnLst/>
            <a:rect l="l" t="t" r="r" b="b"/>
            <a:pathLst>
              <a:path w="6819900" h="1662429">
                <a:moveTo>
                  <a:pt x="6819886" y="1662296"/>
                </a:moveTo>
                <a:lnTo>
                  <a:pt x="0" y="1662296"/>
                </a:lnTo>
                <a:lnTo>
                  <a:pt x="0" y="0"/>
                </a:lnTo>
                <a:lnTo>
                  <a:pt x="6819886" y="0"/>
                </a:lnTo>
                <a:lnTo>
                  <a:pt x="6819886" y="16622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676" rIns="0" bIns="0" rtlCol="0">
            <a:spAutoFit/>
          </a:bodyPr>
          <a:lstStyle/>
          <a:p>
            <a:pPr marL="635" algn="ctr">
              <a:lnSpc>
                <a:spcPts val="4785"/>
              </a:lnSpc>
              <a:spcBef>
                <a:spcPts val="100"/>
              </a:spcBef>
            </a:pPr>
            <a:r>
              <a:rPr spc="-10" dirty="0"/>
              <a:t>Machines</a:t>
            </a:r>
            <a:r>
              <a:rPr spc="-240" dirty="0"/>
              <a:t> </a:t>
            </a:r>
            <a:r>
              <a:rPr spc="80" dirty="0"/>
              <a:t>understand</a:t>
            </a:r>
          </a:p>
          <a:p>
            <a:pPr marL="635" algn="ctr">
              <a:lnSpc>
                <a:spcPts val="5745"/>
              </a:lnSpc>
            </a:pPr>
            <a:r>
              <a:rPr sz="4800" b="1" spc="-25" dirty="0">
                <a:latin typeface="Arial"/>
                <a:cs typeface="Arial"/>
              </a:rPr>
              <a:t>Numbers</a:t>
            </a:r>
            <a:r>
              <a:rPr sz="4800" b="1" spc="-204" dirty="0">
                <a:latin typeface="Arial"/>
                <a:cs typeface="Arial"/>
              </a:rPr>
              <a:t> </a:t>
            </a:r>
            <a:r>
              <a:rPr sz="4800" spc="90" dirty="0"/>
              <a:t>only!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224" y="218999"/>
            <a:ext cx="8301533" cy="452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3209" y="4810216"/>
            <a:ext cx="5141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latin typeface="Times New Roman"/>
                <a:cs typeface="Times New Roman"/>
                <a:hlinkClick r:id="rId3"/>
              </a:rPr>
              <a:t>https://www.diegocalvo.es/wp-content/uploads/2020/02/supervised-learning.png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257" y="4841116"/>
            <a:ext cx="6211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https://d1rwhvwstyk9gu.cloudfront.net/2019/09/Applications-of-Machine-Learning-1024x768-1.png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4697" y="140449"/>
            <a:ext cx="6274587" cy="470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04" y="690092"/>
            <a:ext cx="8879309" cy="4320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648" y="123268"/>
            <a:ext cx="2311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latin typeface="Arial"/>
                <a:cs typeface="Arial"/>
              </a:rPr>
              <a:t>An</a:t>
            </a:r>
            <a:r>
              <a:rPr sz="3200" b="1" spc="-20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7" y="909598"/>
            <a:ext cx="7162800" cy="3324860"/>
          </a:xfrm>
          <a:custGeom>
            <a:avLst/>
            <a:gdLst/>
            <a:ahLst/>
            <a:cxnLst/>
            <a:rect l="l" t="t" r="r" b="b"/>
            <a:pathLst>
              <a:path w="7162800" h="3324860">
                <a:moveTo>
                  <a:pt x="7162785" y="3324293"/>
                </a:moveTo>
                <a:lnTo>
                  <a:pt x="0" y="3324293"/>
                </a:lnTo>
                <a:lnTo>
                  <a:pt x="0" y="0"/>
                </a:lnTo>
                <a:lnTo>
                  <a:pt x="7162785" y="0"/>
                </a:lnTo>
                <a:lnTo>
                  <a:pt x="7162785" y="3324293"/>
                </a:lnTo>
                <a:close/>
              </a:path>
            </a:pathLst>
          </a:custGeom>
          <a:solidFill>
            <a:srgbClr val="00D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1032" y="2142400"/>
            <a:ext cx="624268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0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4600" b="1" spc="-25" dirty="0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sz="4600" b="1" spc="-8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4600" b="1" spc="-25" dirty="0">
                <a:solidFill>
                  <a:srgbClr val="424242"/>
                </a:solidFill>
                <a:latin typeface="Arial"/>
                <a:cs typeface="Arial"/>
              </a:rPr>
              <a:t>do in</a:t>
            </a:r>
            <a:r>
              <a:rPr sz="4600" b="1" spc="-9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600" b="1" spc="-275" dirty="0">
                <a:solidFill>
                  <a:srgbClr val="424242"/>
                </a:solidFill>
                <a:latin typeface="Arial"/>
                <a:cs typeface="Arial"/>
              </a:rPr>
              <a:t>ML?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1451" y="3030890"/>
            <a:ext cx="4041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200" spc="-30" dirty="0">
                <a:solidFill>
                  <a:srgbClr val="424242"/>
                </a:solidFill>
                <a:latin typeface="Arial"/>
                <a:cs typeface="Arial"/>
              </a:rPr>
              <a:t>Machine </a:t>
            </a:r>
            <a:r>
              <a:rPr sz="2200" spc="-35" dirty="0">
                <a:solidFill>
                  <a:srgbClr val="424242"/>
                </a:solidFill>
                <a:latin typeface="Arial"/>
                <a:cs typeface="Arial"/>
              </a:rPr>
              <a:t>Learning</a:t>
            </a:r>
            <a:r>
              <a:rPr sz="2200" spc="2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24242"/>
                </a:solidFill>
                <a:latin typeface="Arial"/>
                <a:cs typeface="Arial"/>
              </a:rPr>
              <a:t>Workflow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488" y="503448"/>
            <a:ext cx="8741718" cy="413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98666" y="4842132"/>
            <a:ext cx="43484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Times New Roman"/>
                <a:cs typeface="Times New Roman"/>
                <a:hlinkClick r:id="rId3"/>
              </a:rPr>
              <a:t>https://www.classcentral.com/report/wp-content/uploads/2017/05/ml-workflow.jpg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773" y="80924"/>
            <a:ext cx="7385610" cy="481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1534" y="4842132"/>
            <a:ext cx="69640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Times New Roman"/>
                <a:cs typeface="Times New Roman"/>
              </a:rPr>
              <a:t>https://towardsdatascience.com/gui-fying-the-machine-learning-workflow-towards-rapid-discovery-of-viable-pipelines-cab2552c909f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890" y="5143489"/>
                </a:lnTo>
                <a:lnTo>
                  <a:pt x="45718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78560" cy="5143500"/>
          </a:xfrm>
          <a:custGeom>
            <a:avLst/>
            <a:gdLst/>
            <a:ahLst/>
            <a:cxnLst/>
            <a:rect l="l" t="t" r="r" b="b"/>
            <a:pathLst>
              <a:path w="1178560" h="5143500">
                <a:moveTo>
                  <a:pt x="0" y="5143489"/>
                </a:moveTo>
                <a:lnTo>
                  <a:pt x="1178497" y="5143489"/>
                </a:lnTo>
                <a:lnTo>
                  <a:pt x="1178497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8497" y="0"/>
            <a:ext cx="3394075" cy="5133975"/>
          </a:xfrm>
          <a:custGeom>
            <a:avLst/>
            <a:gdLst/>
            <a:ahLst/>
            <a:cxnLst/>
            <a:rect l="l" t="t" r="r" b="b"/>
            <a:pathLst>
              <a:path w="3394075" h="5133975">
                <a:moveTo>
                  <a:pt x="3393593" y="5133514"/>
                </a:moveTo>
                <a:lnTo>
                  <a:pt x="0" y="5133514"/>
                </a:lnTo>
                <a:lnTo>
                  <a:pt x="0" y="0"/>
                </a:lnTo>
                <a:lnTo>
                  <a:pt x="3393593" y="0"/>
                </a:lnTo>
                <a:lnTo>
                  <a:pt x="3393593" y="513351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1820" y="1790957"/>
            <a:ext cx="244983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60" dirty="0">
                <a:solidFill>
                  <a:srgbClr val="00DDBA"/>
                </a:solidFill>
                <a:latin typeface="Arial"/>
                <a:cs typeface="Arial"/>
              </a:rPr>
              <a:t>SPAM</a:t>
            </a:r>
            <a:r>
              <a:rPr sz="3000" spc="-229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3000" spc="-260" dirty="0">
                <a:solidFill>
                  <a:srgbClr val="00DDBA"/>
                </a:solidFill>
                <a:latin typeface="Arial"/>
                <a:cs typeface="Arial"/>
              </a:rPr>
              <a:t>FILTERS  </a:t>
            </a:r>
            <a:r>
              <a:rPr sz="3000" spc="-235" dirty="0">
                <a:solidFill>
                  <a:srgbClr val="00DDBA"/>
                </a:solidFill>
                <a:latin typeface="Arial"/>
                <a:cs typeface="Arial"/>
              </a:rPr>
              <a:t>SAVE </a:t>
            </a:r>
            <a:r>
              <a:rPr sz="3000" spc="-145" dirty="0">
                <a:solidFill>
                  <a:srgbClr val="00DDBA"/>
                </a:solidFill>
                <a:latin typeface="Arial"/>
                <a:cs typeface="Arial"/>
              </a:rPr>
              <a:t>YOU  </a:t>
            </a:r>
            <a:r>
              <a:rPr sz="3000" spc="-110" dirty="0">
                <a:solidFill>
                  <a:srgbClr val="00DDBA"/>
                </a:solidFill>
                <a:latin typeface="Arial"/>
                <a:cs typeface="Arial"/>
              </a:rPr>
              <a:t>FROM  </a:t>
            </a:r>
            <a:r>
              <a:rPr sz="3000" spc="-170" dirty="0">
                <a:solidFill>
                  <a:srgbClr val="00DDBA"/>
                </a:solidFill>
                <a:latin typeface="Arial"/>
                <a:cs typeface="Arial"/>
              </a:rPr>
              <a:t>DANGEROUS  </a:t>
            </a:r>
            <a:r>
              <a:rPr sz="3000" spc="-190" dirty="0">
                <a:solidFill>
                  <a:srgbClr val="00DDBA"/>
                </a:solidFill>
                <a:latin typeface="Arial"/>
                <a:cs typeface="Arial"/>
              </a:rPr>
              <a:t>SCAMS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1820" y="4355334"/>
            <a:ext cx="2007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000" spc="-120" dirty="0">
                <a:solidFill>
                  <a:srgbClr val="424242"/>
                </a:solidFill>
                <a:latin typeface="Arial"/>
                <a:cs typeface="Arial"/>
              </a:rPr>
              <a:t>precious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0141" y="341196"/>
            <a:ext cx="3998091" cy="1999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0141" y="2571747"/>
            <a:ext cx="3998091" cy="2196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7" y="909598"/>
            <a:ext cx="7162800" cy="3324860"/>
          </a:xfrm>
          <a:custGeom>
            <a:avLst/>
            <a:gdLst/>
            <a:ahLst/>
            <a:cxnLst/>
            <a:rect l="l" t="t" r="r" b="b"/>
            <a:pathLst>
              <a:path w="7162800" h="3324860">
                <a:moveTo>
                  <a:pt x="7162785" y="3324293"/>
                </a:moveTo>
                <a:lnTo>
                  <a:pt x="0" y="3324293"/>
                </a:lnTo>
                <a:lnTo>
                  <a:pt x="0" y="0"/>
                </a:lnTo>
                <a:lnTo>
                  <a:pt x="7162785" y="0"/>
                </a:lnTo>
                <a:lnTo>
                  <a:pt x="7162785" y="3324293"/>
                </a:lnTo>
                <a:close/>
              </a:path>
            </a:pathLst>
          </a:custGeom>
          <a:solidFill>
            <a:srgbClr val="00D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60" dirty="0"/>
              <a:t>does </a:t>
            </a:r>
            <a:r>
              <a:rPr spc="-15" dirty="0"/>
              <a:t>a </a:t>
            </a:r>
            <a:r>
              <a:rPr spc="20" dirty="0"/>
              <a:t>model</a:t>
            </a:r>
            <a:r>
              <a:rPr spc="-615" dirty="0"/>
              <a:t> </a:t>
            </a:r>
            <a:r>
              <a:rPr spc="-85" dirty="0"/>
              <a:t>learn?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4199" y="3030890"/>
            <a:ext cx="37560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200" spc="-30" dirty="0">
                <a:solidFill>
                  <a:srgbClr val="424242"/>
                </a:solidFill>
                <a:latin typeface="Arial"/>
                <a:cs typeface="Arial"/>
              </a:rPr>
              <a:t>Machine </a:t>
            </a:r>
            <a:r>
              <a:rPr sz="2200" spc="-35" dirty="0">
                <a:solidFill>
                  <a:srgbClr val="424242"/>
                </a:solidFill>
                <a:latin typeface="Arial"/>
                <a:cs typeface="Arial"/>
              </a:rPr>
              <a:t>Learning</a:t>
            </a:r>
            <a:r>
              <a:rPr sz="2200" spc="22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424242"/>
                </a:solidFill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804910" cy="5143500"/>
            <a:chOff x="0" y="0"/>
            <a:chExt cx="880491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389"/>
                  </a:moveTo>
                  <a:lnTo>
                    <a:pt x="0" y="51433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389"/>
                  </a:lnTo>
                  <a:close/>
                </a:path>
              </a:pathLst>
            </a:custGeom>
            <a:solidFill>
              <a:srgbClr val="00D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599" y="3473318"/>
              <a:ext cx="8465185" cy="1109980"/>
            </a:xfrm>
            <a:custGeom>
              <a:avLst/>
              <a:gdLst/>
              <a:ahLst/>
              <a:cxnLst/>
              <a:rect l="l" t="t" r="r" b="b"/>
              <a:pathLst>
                <a:path w="8465185" h="1109979">
                  <a:moveTo>
                    <a:pt x="8464782" y="1109697"/>
                  </a:moveTo>
                  <a:lnTo>
                    <a:pt x="0" y="1109697"/>
                  </a:lnTo>
                  <a:lnTo>
                    <a:pt x="0" y="0"/>
                  </a:lnTo>
                  <a:lnTo>
                    <a:pt x="8464782" y="0"/>
                  </a:lnTo>
                  <a:lnTo>
                    <a:pt x="8464782" y="110969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5661" y="3927383"/>
              <a:ext cx="1252855" cy="28575"/>
            </a:xfrm>
            <a:custGeom>
              <a:avLst/>
              <a:gdLst/>
              <a:ahLst/>
              <a:cxnLst/>
              <a:rect l="l" t="t" r="r" b="b"/>
              <a:pathLst>
                <a:path w="1252854" h="28575">
                  <a:moveTo>
                    <a:pt x="1252658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252658" y="0"/>
                  </a:lnTo>
                  <a:lnTo>
                    <a:pt x="1252658" y="28574"/>
                  </a:lnTo>
                  <a:close/>
                </a:path>
              </a:pathLst>
            </a:custGeom>
            <a:solidFill>
              <a:srgbClr val="00D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22805" y="3531039"/>
            <a:ext cx="4898390" cy="9639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500" spc="-65" dirty="0">
                <a:solidFill>
                  <a:srgbClr val="00DDBA"/>
                </a:solidFill>
                <a:latin typeface="Arial"/>
                <a:cs typeface="Arial"/>
              </a:rPr>
              <a:t>Objective</a:t>
            </a:r>
            <a:endParaRPr sz="2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3000" b="1" spc="20" dirty="0">
                <a:solidFill>
                  <a:srgbClr val="00DDBA"/>
                </a:solidFill>
                <a:latin typeface="Arial"/>
                <a:cs typeface="Arial"/>
              </a:rPr>
              <a:t>Minimize </a:t>
            </a:r>
            <a:r>
              <a:rPr sz="3000" b="1" spc="114" dirty="0">
                <a:solidFill>
                  <a:srgbClr val="00DDBA"/>
                </a:solidFill>
                <a:latin typeface="Arial"/>
                <a:cs typeface="Arial"/>
              </a:rPr>
              <a:t>the </a:t>
            </a:r>
            <a:r>
              <a:rPr sz="3000" b="1" spc="-150" dirty="0">
                <a:solidFill>
                  <a:srgbClr val="00DDBA"/>
                </a:solidFill>
                <a:latin typeface="Arial"/>
                <a:cs typeface="Arial"/>
              </a:rPr>
              <a:t>Loss</a:t>
            </a:r>
            <a:r>
              <a:rPr sz="3000" b="1" spc="-515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3000" b="1" spc="30" dirty="0">
                <a:solidFill>
                  <a:srgbClr val="00DDBA"/>
                </a:solidFill>
                <a:latin typeface="Arial"/>
                <a:cs typeface="Arial"/>
              </a:rPr>
              <a:t>function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262" y="1071633"/>
            <a:ext cx="2902585" cy="1783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Arial"/>
                <a:cs typeface="Arial"/>
              </a:rPr>
              <a:t>Cost/Loss</a:t>
            </a:r>
            <a:r>
              <a:rPr sz="2100" b="1" spc="-10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function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100" spc="25" dirty="0">
                <a:latin typeface="Arial"/>
                <a:cs typeface="Arial"/>
              </a:rPr>
              <a:t>Quantize </a:t>
            </a:r>
            <a:r>
              <a:rPr sz="2100" spc="50" dirty="0">
                <a:latin typeface="Arial"/>
                <a:cs typeface="Arial"/>
              </a:rPr>
              <a:t>your </a:t>
            </a:r>
            <a:r>
              <a:rPr sz="2100" spc="35" dirty="0">
                <a:latin typeface="Arial"/>
                <a:cs typeface="Arial"/>
              </a:rPr>
              <a:t>end</a:t>
            </a:r>
            <a:r>
              <a:rPr sz="2100" spc="-409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goal.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100" b="1" spc="35" dirty="0">
                <a:latin typeface="Arial"/>
                <a:cs typeface="Arial"/>
              </a:rPr>
              <a:t>Optimizer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100" spc="-30" dirty="0">
                <a:latin typeface="Arial"/>
                <a:cs typeface="Arial"/>
              </a:rPr>
              <a:t>Reduce </a:t>
            </a:r>
            <a:r>
              <a:rPr sz="2100" spc="50" dirty="0">
                <a:latin typeface="Arial"/>
                <a:cs typeface="Arial"/>
              </a:rPr>
              <a:t>your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loss.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6665" y="825620"/>
            <a:ext cx="3937716" cy="213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75808" y="3028013"/>
            <a:ext cx="35217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5" dirty="0">
                <a:latin typeface="Times New Roman"/>
                <a:cs typeface="Times New Roman"/>
                <a:hlinkClick r:id="rId3"/>
              </a:rPr>
              <a:t>http://rasbt.github.io/mlxtend/user_guide/general_concepts/gradient-optimization_files/ball.png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497" y="1740596"/>
            <a:ext cx="6819900" cy="1662430"/>
          </a:xfrm>
          <a:custGeom>
            <a:avLst/>
            <a:gdLst/>
            <a:ahLst/>
            <a:cxnLst/>
            <a:rect l="l" t="t" r="r" b="b"/>
            <a:pathLst>
              <a:path w="6819900" h="1662429">
                <a:moveTo>
                  <a:pt x="6819886" y="1662296"/>
                </a:moveTo>
                <a:lnTo>
                  <a:pt x="0" y="1662296"/>
                </a:lnTo>
                <a:lnTo>
                  <a:pt x="0" y="0"/>
                </a:lnTo>
                <a:lnTo>
                  <a:pt x="6819886" y="0"/>
                </a:lnTo>
                <a:lnTo>
                  <a:pt x="6819886" y="16622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4184" y="2167946"/>
            <a:ext cx="5757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How </a:t>
            </a:r>
            <a:r>
              <a:rPr sz="4800" b="1" spc="204" dirty="0">
                <a:latin typeface="Arial"/>
                <a:cs typeface="Arial"/>
              </a:rPr>
              <a:t>to </a:t>
            </a:r>
            <a:r>
              <a:rPr sz="4800" b="1" spc="195" dirty="0">
                <a:latin typeface="Arial"/>
                <a:cs typeface="Arial"/>
              </a:rPr>
              <a:t>get</a:t>
            </a:r>
            <a:r>
              <a:rPr sz="4800" b="1" spc="-835" dirty="0">
                <a:latin typeface="Arial"/>
                <a:cs typeface="Arial"/>
              </a:rPr>
              <a:t> </a:t>
            </a:r>
            <a:r>
              <a:rPr sz="4800" b="1" spc="-20" dirty="0">
                <a:latin typeface="Arial"/>
                <a:cs typeface="Arial"/>
              </a:rPr>
              <a:t>started?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4062" y="1995171"/>
            <a:ext cx="2166620" cy="2743835"/>
          </a:xfrm>
          <a:custGeom>
            <a:avLst/>
            <a:gdLst/>
            <a:ahLst/>
            <a:cxnLst/>
            <a:rect l="l" t="t" r="r" b="b"/>
            <a:pathLst>
              <a:path w="2166620" h="2743835">
                <a:moveTo>
                  <a:pt x="2166595" y="2743794"/>
                </a:moveTo>
                <a:lnTo>
                  <a:pt x="0" y="2743794"/>
                </a:lnTo>
                <a:lnTo>
                  <a:pt x="0" y="0"/>
                </a:lnTo>
                <a:lnTo>
                  <a:pt x="2166595" y="0"/>
                </a:lnTo>
                <a:lnTo>
                  <a:pt x="2166595" y="274379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8692" y="1995171"/>
            <a:ext cx="2166620" cy="2743835"/>
          </a:xfrm>
          <a:custGeom>
            <a:avLst/>
            <a:gdLst/>
            <a:ahLst/>
            <a:cxnLst/>
            <a:rect l="l" t="t" r="r" b="b"/>
            <a:pathLst>
              <a:path w="2166620" h="2743835">
                <a:moveTo>
                  <a:pt x="2166595" y="2743794"/>
                </a:moveTo>
                <a:lnTo>
                  <a:pt x="0" y="2743794"/>
                </a:lnTo>
                <a:lnTo>
                  <a:pt x="0" y="0"/>
                </a:lnTo>
                <a:lnTo>
                  <a:pt x="2166595" y="0"/>
                </a:lnTo>
                <a:lnTo>
                  <a:pt x="2166595" y="2743794"/>
                </a:lnTo>
                <a:close/>
              </a:path>
            </a:pathLst>
          </a:custGeom>
          <a:solidFill>
            <a:srgbClr val="00D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322" y="1995171"/>
            <a:ext cx="2166620" cy="2743835"/>
          </a:xfrm>
          <a:custGeom>
            <a:avLst/>
            <a:gdLst/>
            <a:ahLst/>
            <a:cxnLst/>
            <a:rect l="l" t="t" r="r" b="b"/>
            <a:pathLst>
              <a:path w="2166620" h="2743835">
                <a:moveTo>
                  <a:pt x="2166595" y="2743794"/>
                </a:moveTo>
                <a:lnTo>
                  <a:pt x="0" y="2743794"/>
                </a:lnTo>
                <a:lnTo>
                  <a:pt x="0" y="0"/>
                </a:lnTo>
                <a:lnTo>
                  <a:pt x="2166595" y="0"/>
                </a:lnTo>
                <a:lnTo>
                  <a:pt x="2166595" y="274379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923" y="1174004"/>
            <a:ext cx="155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Arial"/>
                <a:cs typeface="Arial"/>
              </a:rPr>
              <a:t>The</a:t>
            </a:r>
            <a:r>
              <a:rPr sz="2400" b="1" spc="-1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Tridev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322" y="1995171"/>
            <a:ext cx="2166620" cy="274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  <a:spcBef>
                <a:spcPts val="5"/>
              </a:spcBef>
            </a:pPr>
            <a:r>
              <a:rPr sz="1600" spc="35" dirty="0">
                <a:solidFill>
                  <a:srgbClr val="424242"/>
                </a:solidFill>
                <a:latin typeface="Play"/>
                <a:cs typeface="Play"/>
              </a:rPr>
              <a:t>Andrew</a:t>
            </a:r>
            <a:r>
              <a:rPr sz="1600" spc="-5" dirty="0">
                <a:solidFill>
                  <a:srgbClr val="424242"/>
                </a:solidFill>
                <a:latin typeface="Play"/>
                <a:cs typeface="Play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Play"/>
                <a:cs typeface="Play"/>
              </a:rPr>
              <a:t>Ng</a:t>
            </a:r>
            <a:endParaRPr sz="1600">
              <a:latin typeface="Play"/>
              <a:cs typeface="Play"/>
            </a:endParaRPr>
          </a:p>
          <a:p>
            <a:pPr marL="241935" marR="534670">
              <a:lnSpc>
                <a:spcPts val="1650"/>
              </a:lnSpc>
              <a:spcBef>
                <a:spcPts val="1020"/>
              </a:spcBef>
            </a:pP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Machine</a:t>
            </a:r>
            <a:r>
              <a:rPr sz="140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Learning  </a:t>
            </a:r>
            <a:r>
              <a:rPr sz="1400" spc="-120" dirty="0">
                <a:solidFill>
                  <a:srgbClr val="666666"/>
                </a:solidFill>
                <a:latin typeface="Arial"/>
                <a:cs typeface="Arial"/>
              </a:rPr>
              <a:t>course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692" y="1995171"/>
            <a:ext cx="2166620" cy="274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  <a:spcBef>
                <a:spcPts val="5"/>
              </a:spcBef>
            </a:pPr>
            <a:r>
              <a:rPr sz="1600" spc="45" dirty="0">
                <a:solidFill>
                  <a:srgbClr val="FFFFFF"/>
                </a:solidFill>
                <a:latin typeface="Play"/>
                <a:cs typeface="Play"/>
              </a:rPr>
              <a:t>Google</a:t>
            </a:r>
            <a:r>
              <a:rPr sz="1600" spc="-5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Play"/>
                <a:cs typeface="Play"/>
              </a:rPr>
              <a:t>Colab</a:t>
            </a:r>
            <a:endParaRPr sz="1600">
              <a:latin typeface="Play"/>
              <a:cs typeface="Play"/>
            </a:endParaRPr>
          </a:p>
          <a:p>
            <a:pPr marL="241935" marR="817244">
              <a:lnSpc>
                <a:spcPts val="1650"/>
              </a:lnSpc>
              <a:spcBef>
                <a:spcPts val="1465"/>
              </a:spcBef>
            </a:pPr>
            <a:r>
              <a:rPr sz="1400" spc="40" dirty="0">
                <a:solidFill>
                  <a:srgbClr val="666666"/>
                </a:solidFill>
                <a:latin typeface="Arial"/>
                <a:cs typeface="Arial"/>
              </a:rPr>
              <a:t>Hit </a:t>
            </a:r>
            <a:r>
              <a:rPr sz="1400" spc="-45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4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666666"/>
                </a:solidFill>
                <a:latin typeface="Arial"/>
                <a:cs typeface="Arial"/>
              </a:rPr>
              <a:t>ground 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running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4062" y="1995171"/>
            <a:ext cx="2166620" cy="274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  <a:spcBef>
                <a:spcPts val="5"/>
              </a:spcBef>
            </a:pPr>
            <a:r>
              <a:rPr sz="1600" spc="40" dirty="0">
                <a:solidFill>
                  <a:srgbClr val="00DDBA"/>
                </a:solidFill>
                <a:latin typeface="Play"/>
                <a:cs typeface="Play"/>
              </a:rPr>
              <a:t>Kaggle</a:t>
            </a:r>
            <a:endParaRPr sz="1600">
              <a:latin typeface="Play"/>
              <a:cs typeface="Play"/>
            </a:endParaRPr>
          </a:p>
          <a:p>
            <a:pPr marL="241935" marR="322580">
              <a:lnSpc>
                <a:spcPts val="1650"/>
              </a:lnSpc>
              <a:spcBef>
                <a:spcPts val="1465"/>
              </a:spcBef>
            </a:pPr>
            <a:r>
              <a:rPr sz="1400" spc="100" dirty="0">
                <a:solidFill>
                  <a:srgbClr val="FFFFFF"/>
                </a:solidFill>
                <a:latin typeface="Arial"/>
                <a:cs typeface="Arial"/>
              </a:rPr>
              <a:t>ML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version  Hackerrank/Codechef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9922" y="3492267"/>
            <a:ext cx="1853396" cy="1025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1292" y="3598195"/>
            <a:ext cx="2081395" cy="91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0662" y="3675742"/>
            <a:ext cx="1853393" cy="84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6010" y="1870505"/>
            <a:ext cx="2751455" cy="152908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600" spc="15" dirty="0">
                <a:solidFill>
                  <a:srgbClr val="FFFFFF"/>
                </a:solidFill>
                <a:latin typeface="Play"/>
                <a:cs typeface="Play"/>
              </a:rPr>
              <a:t>You don’t </a:t>
            </a:r>
            <a:r>
              <a:rPr sz="1600" spc="40" dirty="0">
                <a:solidFill>
                  <a:srgbClr val="FFFFFF"/>
                </a:solidFill>
                <a:latin typeface="Play"/>
                <a:cs typeface="Play"/>
              </a:rPr>
              <a:t>need </a:t>
            </a:r>
            <a:r>
              <a:rPr sz="1600" spc="-10" dirty="0">
                <a:solidFill>
                  <a:srgbClr val="FFFFFF"/>
                </a:solidFill>
                <a:latin typeface="Play"/>
                <a:cs typeface="Play"/>
              </a:rPr>
              <a:t>a </a:t>
            </a:r>
            <a:r>
              <a:rPr sz="1600" spc="50" dirty="0">
                <a:solidFill>
                  <a:srgbClr val="FFFFFF"/>
                </a:solidFill>
                <a:latin typeface="Play"/>
                <a:cs typeface="Play"/>
              </a:rPr>
              <a:t>lot </a:t>
            </a:r>
            <a:r>
              <a:rPr sz="1600" spc="40" dirty="0">
                <a:solidFill>
                  <a:srgbClr val="FFFFFF"/>
                </a:solidFill>
                <a:latin typeface="Play"/>
                <a:cs typeface="Play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dirty="0">
                <a:solidFill>
                  <a:srgbClr val="FFFFFF"/>
                </a:solidFill>
                <a:latin typeface="Play"/>
                <a:cs typeface="Play"/>
              </a:rPr>
              <a:t>math.</a:t>
            </a:r>
            <a:endParaRPr sz="1600">
              <a:latin typeface="Play"/>
              <a:cs typeface="Play"/>
            </a:endParaRPr>
          </a:p>
          <a:p>
            <a:pPr marL="12700" marR="1122680">
              <a:lnSpc>
                <a:spcPts val="1650"/>
              </a:lnSpc>
              <a:spcBef>
                <a:spcPts val="844"/>
              </a:spcBef>
            </a:pP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Linear </a:t>
            </a:r>
            <a:r>
              <a:rPr sz="1400" spc="5" dirty="0">
                <a:solidFill>
                  <a:srgbClr val="666666"/>
                </a:solidFill>
                <a:latin typeface="Arial"/>
                <a:cs typeface="Arial"/>
              </a:rPr>
              <a:t>Algebra </a:t>
            </a:r>
            <a:r>
              <a:rPr sz="1400" spc="-95" dirty="0">
                <a:solidFill>
                  <a:srgbClr val="666666"/>
                </a:solidFill>
                <a:latin typeface="Arial"/>
                <a:cs typeface="Arial"/>
              </a:rPr>
              <a:t>helps.  </a:t>
            </a:r>
            <a:r>
              <a:rPr sz="1400" spc="-70" dirty="0">
                <a:solidFill>
                  <a:srgbClr val="666666"/>
                </a:solidFill>
                <a:latin typeface="Arial"/>
                <a:cs typeface="Arial"/>
              </a:rPr>
              <a:t>Calculus</a:t>
            </a:r>
            <a:r>
              <a:rPr sz="1400" spc="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666666"/>
                </a:solidFill>
                <a:latin typeface="Arial"/>
                <a:cs typeface="Arial"/>
              </a:rPr>
              <a:t>helps.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 marR="192405">
              <a:lnSpc>
                <a:spcPts val="1650"/>
              </a:lnSpc>
            </a:pPr>
            <a:r>
              <a:rPr sz="1400" u="heavy" spc="-16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Essence </a:t>
            </a:r>
            <a:r>
              <a:rPr sz="1400" u="heavy" spc="-5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of </a:t>
            </a:r>
            <a:r>
              <a:rPr sz="1400" u="heavy" spc="-2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Linear </a:t>
            </a:r>
            <a:r>
              <a:rPr sz="1400" u="heavy" spc="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Algebra playlist </a:t>
            </a:r>
            <a:r>
              <a:rPr sz="1400" spc="5" dirty="0">
                <a:solidFill>
                  <a:srgbClr val="1C4487"/>
                </a:solidFill>
                <a:latin typeface="Arial"/>
                <a:cs typeface="Arial"/>
              </a:rPr>
              <a:t> </a:t>
            </a:r>
            <a:r>
              <a:rPr sz="1400" u="heavy" spc="-16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Essence </a:t>
            </a:r>
            <a:r>
              <a:rPr sz="1400" u="heavy" spc="-5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of </a:t>
            </a:r>
            <a:r>
              <a:rPr sz="1400" u="heavy" spc="-7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Calculus</a:t>
            </a:r>
            <a:r>
              <a:rPr sz="1400" u="heavy" spc="8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playlist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7580" y="1870505"/>
            <a:ext cx="2740025" cy="131953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600" spc="35" dirty="0">
                <a:solidFill>
                  <a:srgbClr val="FFFFFF"/>
                </a:solidFill>
                <a:latin typeface="Play"/>
                <a:cs typeface="Play"/>
              </a:rPr>
              <a:t>If </a:t>
            </a:r>
            <a:r>
              <a:rPr sz="1600" spc="50" dirty="0">
                <a:solidFill>
                  <a:srgbClr val="FFFFFF"/>
                </a:solidFill>
                <a:latin typeface="Play"/>
                <a:cs typeface="Play"/>
              </a:rPr>
              <a:t>you </a:t>
            </a:r>
            <a:r>
              <a:rPr sz="1600" spc="40" dirty="0">
                <a:solidFill>
                  <a:srgbClr val="FFFFFF"/>
                </a:solidFill>
                <a:latin typeface="Play"/>
                <a:cs typeface="Play"/>
              </a:rPr>
              <a:t>are </a:t>
            </a:r>
            <a:r>
              <a:rPr sz="1600" spc="-10" dirty="0">
                <a:solidFill>
                  <a:srgbClr val="FFFFFF"/>
                </a:solidFill>
                <a:latin typeface="Play"/>
                <a:cs typeface="Play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Play"/>
                <a:cs typeface="Play"/>
              </a:rPr>
              <a:t>math</a:t>
            </a:r>
            <a:r>
              <a:rPr sz="1600" spc="-125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Play"/>
                <a:cs typeface="Play"/>
              </a:rPr>
              <a:t>person.</a:t>
            </a:r>
            <a:endParaRPr sz="1600">
              <a:latin typeface="Play"/>
              <a:cs typeface="Play"/>
            </a:endParaRPr>
          </a:p>
          <a:p>
            <a:pPr marL="12700" marR="5080">
              <a:lnSpc>
                <a:spcPts val="1650"/>
              </a:lnSpc>
              <a:spcBef>
                <a:spcPts val="844"/>
              </a:spcBef>
            </a:pPr>
            <a:r>
              <a:rPr sz="1400" u="heavy" spc="-100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4"/>
              </a:rPr>
              <a:t>Prof. </a:t>
            </a:r>
            <a:r>
              <a:rPr sz="1400" u="heavy" spc="-35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4"/>
              </a:rPr>
              <a:t>Gilbert </a:t>
            </a:r>
            <a:r>
              <a:rPr sz="1400" u="heavy" spc="-45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4"/>
              </a:rPr>
              <a:t>Strang </a:t>
            </a:r>
            <a:r>
              <a:rPr sz="1400" u="heavy" spc="-50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4"/>
              </a:rPr>
              <a:t>- </a:t>
            </a:r>
            <a:r>
              <a:rPr sz="1400" u="heavy" spc="-20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4"/>
              </a:rPr>
              <a:t>Linear </a:t>
            </a:r>
            <a:r>
              <a:rPr sz="1400" u="heavy" spc="5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4"/>
              </a:rPr>
              <a:t>Algebra </a:t>
            </a:r>
            <a:r>
              <a:rPr sz="1400" spc="5" dirty="0">
                <a:solidFill>
                  <a:srgbClr val="C8DAF7"/>
                </a:solidFill>
                <a:latin typeface="Arial"/>
                <a:cs typeface="Arial"/>
              </a:rPr>
              <a:t> </a:t>
            </a:r>
            <a:r>
              <a:rPr sz="1400" u="heavy" spc="-120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4"/>
              </a:rPr>
              <a:t>course</a:t>
            </a:r>
            <a:r>
              <a:rPr sz="1400" spc="-120" dirty="0">
                <a:solidFill>
                  <a:srgbClr val="C8DAF7"/>
                </a:solidFill>
                <a:latin typeface="Arial"/>
                <a:cs typeface="Arial"/>
                <a:hlinkClick r:id="rId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4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Textbook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u="heavy" spc="45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Math </a:t>
            </a:r>
            <a:r>
              <a:rPr sz="1400" u="heavy" spc="-30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for </a:t>
            </a:r>
            <a:r>
              <a:rPr sz="1400" u="heavy" spc="-20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Machine Learning</a:t>
            </a:r>
            <a:r>
              <a:rPr sz="1400" u="heavy" spc="100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400" u="heavy" spc="-114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Book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6019" y="1099008"/>
            <a:ext cx="228981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50" dirty="0">
                <a:latin typeface="Arial"/>
                <a:cs typeface="Arial"/>
              </a:rPr>
              <a:t>What </a:t>
            </a:r>
            <a:r>
              <a:rPr sz="2400" b="1" spc="35" dirty="0">
                <a:latin typeface="Arial"/>
                <a:cs typeface="Arial"/>
              </a:rPr>
              <a:t>about</a:t>
            </a:r>
            <a:r>
              <a:rPr sz="2400" b="1" spc="-31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the  </a:t>
            </a:r>
            <a:r>
              <a:rPr sz="2400" b="1" spc="-65" dirty="0">
                <a:latin typeface="Arial"/>
                <a:cs typeface="Arial"/>
              </a:rPr>
              <a:t>math?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6010" y="1733762"/>
            <a:ext cx="2943860" cy="20847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62255">
              <a:lnSpc>
                <a:spcPct val="101600"/>
              </a:lnSpc>
              <a:spcBef>
                <a:spcPts val="70"/>
              </a:spcBef>
            </a:pPr>
            <a:r>
              <a:rPr sz="1600" spc="50" dirty="0">
                <a:solidFill>
                  <a:srgbClr val="FFFFFF"/>
                </a:solidFill>
                <a:latin typeface="Play"/>
                <a:cs typeface="Play"/>
              </a:rPr>
              <a:t>A little </a:t>
            </a:r>
            <a:r>
              <a:rPr sz="1600" spc="30" dirty="0">
                <a:solidFill>
                  <a:srgbClr val="FFFFFF"/>
                </a:solidFill>
                <a:latin typeface="Play"/>
                <a:cs typeface="Play"/>
              </a:rPr>
              <a:t>bit </a:t>
            </a:r>
            <a:r>
              <a:rPr sz="1600" spc="40" dirty="0">
                <a:solidFill>
                  <a:srgbClr val="FFFFFF"/>
                </a:solidFill>
                <a:latin typeface="Play"/>
                <a:cs typeface="Play"/>
              </a:rPr>
              <a:t>of </a:t>
            </a:r>
            <a:r>
              <a:rPr sz="1600" spc="45" dirty="0">
                <a:solidFill>
                  <a:srgbClr val="FFFFFF"/>
                </a:solidFill>
                <a:latin typeface="Play"/>
                <a:cs typeface="Play"/>
              </a:rPr>
              <a:t>Python </a:t>
            </a:r>
            <a:r>
              <a:rPr sz="1600" dirty="0">
                <a:solidFill>
                  <a:srgbClr val="FFFFFF"/>
                </a:solidFill>
                <a:latin typeface="Play"/>
                <a:cs typeface="Play"/>
              </a:rPr>
              <a:t>is</a:t>
            </a:r>
            <a:r>
              <a:rPr sz="1600" spc="-25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Play"/>
                <a:cs typeface="Play"/>
              </a:rPr>
              <a:t>good  </a:t>
            </a:r>
            <a:r>
              <a:rPr sz="1600" spc="30" dirty="0">
                <a:solidFill>
                  <a:srgbClr val="FFFFFF"/>
                </a:solidFill>
                <a:latin typeface="Play"/>
                <a:cs typeface="Play"/>
              </a:rPr>
              <a:t>enough </a:t>
            </a:r>
            <a:r>
              <a:rPr sz="1600" spc="25" dirty="0">
                <a:solidFill>
                  <a:srgbClr val="FFFFFF"/>
                </a:solidFill>
                <a:latin typeface="Play"/>
                <a:cs typeface="Play"/>
              </a:rPr>
              <a:t>to </a:t>
            </a:r>
            <a:r>
              <a:rPr sz="1600" spc="15" dirty="0">
                <a:solidFill>
                  <a:srgbClr val="FFFFFF"/>
                </a:solidFill>
                <a:latin typeface="Play"/>
                <a:cs typeface="Play"/>
              </a:rPr>
              <a:t>start</a:t>
            </a:r>
            <a:r>
              <a:rPr sz="1600" spc="-7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Play"/>
                <a:cs typeface="Play"/>
              </a:rPr>
              <a:t>oﬀ.</a:t>
            </a:r>
            <a:endParaRPr sz="1600">
              <a:latin typeface="Play"/>
              <a:cs typeface="Play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u="heavy" spc="-3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Python </a:t>
            </a:r>
            <a:r>
              <a:rPr sz="1400" u="heavy" spc="-3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for </a:t>
            </a:r>
            <a:r>
              <a:rPr sz="1400" u="heavy" spc="-6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beginners</a:t>
            </a:r>
            <a:r>
              <a:rPr sz="1400" u="heavy" spc="14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tutorial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u="heavy" spc="-3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Introduction </a:t>
            </a:r>
            <a:r>
              <a:rPr sz="1400" u="heavy" spc="-4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to </a:t>
            </a:r>
            <a:r>
              <a:rPr sz="1400" u="heavy" spc="-2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Machine Learning </a:t>
            </a:r>
            <a:r>
              <a:rPr sz="1400" u="heavy" spc="6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with </a:t>
            </a:r>
            <a:r>
              <a:rPr sz="1400" spc="65" dirty="0">
                <a:solidFill>
                  <a:srgbClr val="1C4487"/>
                </a:solidFill>
                <a:latin typeface="Arial"/>
                <a:cs typeface="Arial"/>
              </a:rPr>
              <a:t> </a:t>
            </a:r>
            <a:r>
              <a:rPr sz="1400" u="heavy" spc="-3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3"/>
              </a:rPr>
              <a:t>Python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 marR="281305">
              <a:lnSpc>
                <a:spcPts val="1650"/>
              </a:lnSpc>
            </a:pPr>
            <a:r>
              <a:rPr sz="1400" u="heavy" spc="-5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4"/>
              </a:rPr>
              <a:t>Hands–On </a:t>
            </a:r>
            <a:r>
              <a:rPr sz="1400" u="heavy" spc="-2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4"/>
              </a:rPr>
              <a:t>Machine Learning </a:t>
            </a:r>
            <a:r>
              <a:rPr sz="1400" u="heavy" spc="6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4"/>
              </a:rPr>
              <a:t>with </a:t>
            </a:r>
            <a:r>
              <a:rPr sz="1400" spc="65" dirty="0">
                <a:solidFill>
                  <a:srgbClr val="1C4487"/>
                </a:solidFill>
                <a:latin typeface="Arial"/>
                <a:cs typeface="Arial"/>
              </a:rPr>
              <a:t> </a:t>
            </a:r>
            <a:r>
              <a:rPr sz="1400" u="heavy" spc="-4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4"/>
              </a:rPr>
              <a:t>Scikit–Learn </a:t>
            </a:r>
            <a:r>
              <a:rPr sz="1400" u="heavy" spc="-2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4"/>
              </a:rPr>
              <a:t>and</a:t>
            </a:r>
            <a:r>
              <a:rPr sz="1400" u="heavy" spc="9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spc="-5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4"/>
              </a:rPr>
              <a:t>TensorFlow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7580" y="1486112"/>
            <a:ext cx="3009900" cy="25419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28015" algn="just">
              <a:lnSpc>
                <a:spcPct val="101600"/>
              </a:lnSpc>
              <a:spcBef>
                <a:spcPts val="70"/>
              </a:spcBef>
            </a:pPr>
            <a:r>
              <a:rPr sz="1600" spc="50" dirty="0">
                <a:solidFill>
                  <a:srgbClr val="FFFFFF"/>
                </a:solidFill>
                <a:latin typeface="Play"/>
                <a:cs typeface="Play"/>
              </a:rPr>
              <a:t>A </a:t>
            </a:r>
            <a:r>
              <a:rPr sz="1600" spc="35" dirty="0">
                <a:solidFill>
                  <a:srgbClr val="FFFFFF"/>
                </a:solidFill>
                <a:latin typeface="Play"/>
                <a:cs typeface="Play"/>
              </a:rPr>
              <a:t>critical </a:t>
            </a:r>
            <a:r>
              <a:rPr sz="1600" spc="30" dirty="0">
                <a:solidFill>
                  <a:srgbClr val="FFFFFF"/>
                </a:solidFill>
                <a:latin typeface="Play"/>
                <a:cs typeface="Play"/>
              </a:rPr>
              <a:t>part </a:t>
            </a:r>
            <a:r>
              <a:rPr sz="1600" spc="40" dirty="0">
                <a:solidFill>
                  <a:srgbClr val="FFFFFF"/>
                </a:solidFill>
                <a:latin typeface="Play"/>
                <a:cs typeface="Play"/>
              </a:rPr>
              <a:t>of</a:t>
            </a:r>
            <a:r>
              <a:rPr sz="1600" spc="-17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Play"/>
                <a:cs typeface="Play"/>
              </a:rPr>
              <a:t>Machine  </a:t>
            </a:r>
            <a:r>
              <a:rPr sz="1600" spc="30" dirty="0">
                <a:solidFill>
                  <a:srgbClr val="FFFFFF"/>
                </a:solidFill>
                <a:latin typeface="Play"/>
                <a:cs typeface="Play"/>
              </a:rPr>
              <a:t>Learning, </a:t>
            </a:r>
            <a:r>
              <a:rPr sz="1600" dirty="0">
                <a:solidFill>
                  <a:srgbClr val="FFFFFF"/>
                </a:solidFill>
                <a:latin typeface="Play"/>
                <a:cs typeface="Play"/>
              </a:rPr>
              <a:t>is </a:t>
            </a:r>
            <a:r>
              <a:rPr sz="1600" spc="35" dirty="0">
                <a:solidFill>
                  <a:srgbClr val="FFFFFF"/>
                </a:solidFill>
                <a:latin typeface="Play"/>
                <a:cs typeface="Play"/>
              </a:rPr>
              <a:t>working</a:t>
            </a:r>
            <a:r>
              <a:rPr sz="1600" spc="-10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Play"/>
                <a:cs typeface="Play"/>
              </a:rPr>
              <a:t>with  </a:t>
            </a:r>
            <a:r>
              <a:rPr sz="1600" spc="50" dirty="0">
                <a:solidFill>
                  <a:srgbClr val="FFFFFF"/>
                </a:solidFill>
                <a:latin typeface="Play"/>
                <a:cs typeface="Play"/>
              </a:rPr>
              <a:t>diﬀerent</a:t>
            </a:r>
            <a:r>
              <a:rPr sz="1600" spc="-5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Play"/>
                <a:cs typeface="Play"/>
              </a:rPr>
              <a:t>libraries.</a:t>
            </a:r>
            <a:endParaRPr sz="1600">
              <a:latin typeface="Play"/>
              <a:cs typeface="Play"/>
            </a:endParaRPr>
          </a:p>
          <a:p>
            <a:pPr marL="12700">
              <a:lnSpc>
                <a:spcPts val="1664"/>
              </a:lnSpc>
              <a:spcBef>
                <a:spcPts val="76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sz="14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easier.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don’t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“learn”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libraries. 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try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something,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you 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realise 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there’s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you. Then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go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u="heavy" spc="-55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Popular </a:t>
            </a:r>
            <a:r>
              <a:rPr sz="1400" u="heavy" spc="-95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names </a:t>
            </a:r>
            <a:r>
              <a:rPr sz="1400" u="heavy" spc="15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that </a:t>
            </a:r>
            <a:r>
              <a:rPr sz="1400" u="heavy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you’ll</a:t>
            </a:r>
            <a:r>
              <a:rPr sz="1400" u="heavy" spc="-50" dirty="0">
                <a:solidFill>
                  <a:srgbClr val="C8DAF7"/>
                </a:solidFill>
                <a:uFill>
                  <a:solidFill>
                    <a:srgbClr val="C8DAF7"/>
                  </a:solidFill>
                </a:uFill>
                <a:latin typeface="Arial"/>
                <a:cs typeface="Arial"/>
                <a:hlinkClick r:id="rId5"/>
              </a:rPr>
              <a:t> hear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6019" y="764309"/>
            <a:ext cx="210185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50" dirty="0">
                <a:latin typeface="Arial"/>
                <a:cs typeface="Arial"/>
              </a:rPr>
              <a:t>What </a:t>
            </a:r>
            <a:r>
              <a:rPr sz="2400" b="1" spc="35" dirty="0">
                <a:latin typeface="Arial"/>
                <a:cs typeface="Arial"/>
              </a:rPr>
              <a:t>about  p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10" dirty="0">
                <a:latin typeface="Arial"/>
                <a:cs typeface="Arial"/>
              </a:rPr>
              <a:t>og</a:t>
            </a:r>
            <a:r>
              <a:rPr sz="2400" b="1" spc="-20" dirty="0">
                <a:latin typeface="Arial"/>
                <a:cs typeface="Arial"/>
              </a:rPr>
              <a:t>r</a:t>
            </a:r>
            <a:r>
              <a:rPr sz="2400" b="1" spc="-35" dirty="0">
                <a:latin typeface="Arial"/>
                <a:cs typeface="Arial"/>
              </a:rPr>
              <a:t>ammin</a:t>
            </a:r>
            <a:r>
              <a:rPr sz="2400" b="1" spc="-90" dirty="0">
                <a:latin typeface="Arial"/>
                <a:cs typeface="Arial"/>
              </a:rPr>
              <a:t>g</a:t>
            </a:r>
            <a:r>
              <a:rPr sz="2400" b="1" spc="-37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497" y="1740596"/>
            <a:ext cx="6819900" cy="1662430"/>
          </a:xfrm>
          <a:custGeom>
            <a:avLst/>
            <a:gdLst/>
            <a:ahLst/>
            <a:cxnLst/>
            <a:rect l="l" t="t" r="r" b="b"/>
            <a:pathLst>
              <a:path w="6819900" h="1662429">
                <a:moveTo>
                  <a:pt x="6819886" y="1662296"/>
                </a:moveTo>
                <a:lnTo>
                  <a:pt x="0" y="1662296"/>
                </a:lnTo>
                <a:lnTo>
                  <a:pt x="0" y="0"/>
                </a:lnTo>
                <a:lnTo>
                  <a:pt x="6819886" y="0"/>
                </a:lnTo>
                <a:lnTo>
                  <a:pt x="6819886" y="16622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2961" y="2167946"/>
            <a:ext cx="4298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latin typeface="Arial"/>
                <a:cs typeface="Arial"/>
              </a:rPr>
              <a:t>OK, </a:t>
            </a:r>
            <a:r>
              <a:rPr sz="4800" b="1" spc="-55" dirty="0">
                <a:latin typeface="Arial"/>
                <a:cs typeface="Arial"/>
              </a:rPr>
              <a:t>now</a:t>
            </a:r>
            <a:r>
              <a:rPr sz="4800" b="1" spc="-370" dirty="0">
                <a:latin typeface="Arial"/>
                <a:cs typeface="Arial"/>
              </a:rPr>
              <a:t> </a:t>
            </a:r>
            <a:r>
              <a:rPr sz="4800" b="1" spc="-80" dirty="0">
                <a:latin typeface="Arial"/>
                <a:cs typeface="Arial"/>
              </a:rPr>
              <a:t>what?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5942" y="909598"/>
            <a:ext cx="5458460" cy="3324860"/>
          </a:xfrm>
          <a:custGeom>
            <a:avLst/>
            <a:gdLst/>
            <a:ahLst/>
            <a:cxnLst/>
            <a:rect l="l" t="t" r="r" b="b"/>
            <a:pathLst>
              <a:path w="5458459" h="3324860">
                <a:moveTo>
                  <a:pt x="5457889" y="3324293"/>
                </a:moveTo>
                <a:lnTo>
                  <a:pt x="0" y="3324293"/>
                </a:lnTo>
                <a:lnTo>
                  <a:pt x="0" y="0"/>
                </a:lnTo>
                <a:lnTo>
                  <a:pt x="5457889" y="0"/>
                </a:lnTo>
                <a:lnTo>
                  <a:pt x="5457889" y="33242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9598"/>
            <a:ext cx="1657350" cy="3324860"/>
          </a:xfrm>
          <a:custGeom>
            <a:avLst/>
            <a:gdLst/>
            <a:ahLst/>
            <a:cxnLst/>
            <a:rect l="l" t="t" r="r" b="b"/>
            <a:pathLst>
              <a:path w="1657350" h="3324860">
                <a:moveTo>
                  <a:pt x="1657196" y="3324293"/>
                </a:moveTo>
                <a:lnTo>
                  <a:pt x="0" y="3324293"/>
                </a:lnTo>
                <a:lnTo>
                  <a:pt x="0" y="0"/>
                </a:lnTo>
                <a:lnTo>
                  <a:pt x="1657196" y="0"/>
                </a:lnTo>
                <a:lnTo>
                  <a:pt x="1657196" y="33242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429" y="1324994"/>
            <a:ext cx="4052570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470" indent="-446405">
              <a:lnSpc>
                <a:spcPts val="2630"/>
              </a:lnSpc>
              <a:spcBef>
                <a:spcPts val="100"/>
              </a:spcBef>
              <a:buFont typeface="Times New Roman"/>
              <a:buChar char="□"/>
              <a:tabLst>
                <a:tab pos="458470" algn="l"/>
                <a:tab pos="459105" algn="l"/>
              </a:tabLst>
            </a:pPr>
            <a:r>
              <a:rPr sz="2200" spc="5" dirty="0">
                <a:latin typeface="Arial"/>
                <a:cs typeface="Arial"/>
              </a:rPr>
              <a:t>Kaggle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competitions.</a:t>
            </a:r>
            <a:endParaRPr sz="2200">
              <a:latin typeface="Arial"/>
              <a:cs typeface="Arial"/>
            </a:endParaRPr>
          </a:p>
          <a:p>
            <a:pPr marL="458470" indent="-446405">
              <a:lnSpc>
                <a:spcPts val="2625"/>
              </a:lnSpc>
              <a:buFont typeface="Times New Roman"/>
              <a:buChar char="□"/>
              <a:tabLst>
                <a:tab pos="458470" algn="l"/>
                <a:tab pos="459105" algn="l"/>
              </a:tabLst>
            </a:pPr>
            <a:r>
              <a:rPr sz="2200" spc="-15" dirty="0">
                <a:latin typeface="Arial"/>
                <a:cs typeface="Arial"/>
              </a:rPr>
              <a:t>Try </a:t>
            </a:r>
            <a:r>
              <a:rPr sz="2200" spc="50" dirty="0">
                <a:latin typeface="Arial"/>
                <a:cs typeface="Arial"/>
              </a:rPr>
              <a:t>projects </a:t>
            </a:r>
            <a:r>
              <a:rPr sz="2200" spc="125" dirty="0">
                <a:latin typeface="Arial"/>
                <a:cs typeface="Arial"/>
              </a:rPr>
              <a:t>that</a:t>
            </a:r>
            <a:r>
              <a:rPr sz="2200" spc="-4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use </a:t>
            </a:r>
            <a:r>
              <a:rPr sz="2200" spc="-10" dirty="0">
                <a:latin typeface="Arial"/>
                <a:cs typeface="Arial"/>
              </a:rPr>
              <a:t>ML.</a:t>
            </a:r>
            <a:endParaRPr sz="2200">
              <a:latin typeface="Arial"/>
              <a:cs typeface="Arial"/>
            </a:endParaRPr>
          </a:p>
          <a:p>
            <a:pPr marL="458470" marR="5080" indent="-446405">
              <a:lnSpc>
                <a:spcPts val="2620"/>
              </a:lnSpc>
              <a:spcBef>
                <a:spcPts val="95"/>
              </a:spcBef>
              <a:buFont typeface="Times New Roman"/>
              <a:buChar char="□"/>
              <a:tabLst>
                <a:tab pos="458470" algn="l"/>
                <a:tab pos="459105" algn="l"/>
              </a:tabLst>
            </a:pPr>
            <a:r>
              <a:rPr sz="2200" spc="20" dirty="0">
                <a:latin typeface="Arial"/>
                <a:cs typeface="Arial"/>
              </a:rPr>
              <a:t>Look </a:t>
            </a:r>
            <a:r>
              <a:rPr sz="2200" spc="55" dirty="0">
                <a:latin typeface="Arial"/>
                <a:cs typeface="Arial"/>
              </a:rPr>
              <a:t>up </a:t>
            </a:r>
            <a:r>
              <a:rPr sz="2200" spc="50" dirty="0">
                <a:latin typeface="Arial"/>
                <a:cs typeface="Arial"/>
              </a:rPr>
              <a:t>existing </a:t>
            </a:r>
            <a:r>
              <a:rPr sz="2200" spc="55" dirty="0">
                <a:latin typeface="Arial"/>
                <a:cs typeface="Arial"/>
              </a:rPr>
              <a:t>notebooks  </a:t>
            </a:r>
            <a:r>
              <a:rPr sz="2200" spc="10" dirty="0">
                <a:latin typeface="Arial"/>
                <a:cs typeface="Arial"/>
              </a:rPr>
              <a:t>and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projects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and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make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them  </a:t>
            </a:r>
            <a:r>
              <a:rPr sz="2200" spc="55" dirty="0">
                <a:latin typeface="Arial"/>
                <a:cs typeface="Arial"/>
              </a:rPr>
              <a:t>your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own.</a:t>
            </a:r>
            <a:endParaRPr sz="2200">
              <a:latin typeface="Arial"/>
              <a:cs typeface="Arial"/>
            </a:endParaRPr>
          </a:p>
          <a:p>
            <a:pPr marL="458470" indent="-446405">
              <a:lnSpc>
                <a:spcPts val="2545"/>
              </a:lnSpc>
              <a:buFont typeface="Times New Roman"/>
              <a:buChar char="□"/>
              <a:tabLst>
                <a:tab pos="458470" algn="l"/>
                <a:tab pos="459105" algn="l"/>
              </a:tabLst>
            </a:pPr>
            <a:r>
              <a:rPr sz="2200" spc="45" dirty="0">
                <a:latin typeface="Arial"/>
                <a:cs typeface="Arial"/>
              </a:rPr>
              <a:t>Apply </a:t>
            </a:r>
            <a:r>
              <a:rPr sz="2200" dirty="0">
                <a:latin typeface="Arial"/>
                <a:cs typeface="Arial"/>
              </a:rPr>
              <a:t>ML</a:t>
            </a:r>
            <a:r>
              <a:rPr sz="2200" spc="-265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EVERYWHERE.</a:t>
            </a:r>
            <a:endParaRPr sz="2200">
              <a:latin typeface="Arial"/>
              <a:cs typeface="Arial"/>
            </a:endParaRPr>
          </a:p>
          <a:p>
            <a:pPr marL="458470" indent="-446405">
              <a:lnSpc>
                <a:spcPts val="2630"/>
              </a:lnSpc>
              <a:buFont typeface="Times New Roman"/>
              <a:buChar char="□"/>
              <a:tabLst>
                <a:tab pos="458470" algn="l"/>
                <a:tab pos="459105" algn="l"/>
              </a:tabLst>
            </a:pPr>
            <a:r>
              <a:rPr sz="2200" spc="10" dirty="0">
                <a:latin typeface="Arial"/>
                <a:cs typeface="Arial"/>
              </a:rPr>
              <a:t>Conquer </a:t>
            </a:r>
            <a:r>
              <a:rPr sz="2200" spc="100" dirty="0">
                <a:latin typeface="Arial"/>
                <a:cs typeface="Arial"/>
              </a:rPr>
              <a:t>the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world.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049" y="1493484"/>
            <a:ext cx="3781292" cy="215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6343" y="705806"/>
            <a:ext cx="518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Arial"/>
                <a:cs typeface="Arial"/>
              </a:rPr>
              <a:t>Tips </a:t>
            </a:r>
            <a:r>
              <a:rPr sz="2400" b="1" spc="85" dirty="0">
                <a:latin typeface="Arial"/>
                <a:cs typeface="Arial"/>
              </a:rPr>
              <a:t>for </a:t>
            </a:r>
            <a:r>
              <a:rPr sz="2400" b="1" spc="10" dirty="0">
                <a:latin typeface="Arial"/>
                <a:cs typeface="Arial"/>
              </a:rPr>
              <a:t>learning </a:t>
            </a:r>
            <a:r>
              <a:rPr sz="2400" b="1" spc="15" dirty="0">
                <a:latin typeface="Arial"/>
                <a:cs typeface="Arial"/>
              </a:rPr>
              <a:t>ML </a:t>
            </a:r>
            <a:r>
              <a:rPr sz="2200" spc="-10" dirty="0"/>
              <a:t>(or </a:t>
            </a:r>
            <a:r>
              <a:rPr sz="2200" spc="25" dirty="0"/>
              <a:t>anything</a:t>
            </a:r>
            <a:r>
              <a:rPr sz="2200" spc="-335" dirty="0"/>
              <a:t> </a:t>
            </a:r>
            <a:r>
              <a:rPr sz="2200" spc="-140" dirty="0"/>
              <a:t>else!)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322" y="1358072"/>
            <a:ext cx="2166620" cy="144843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41935" marR="369570">
              <a:lnSpc>
                <a:spcPct val="101600"/>
              </a:lnSpc>
              <a:spcBef>
                <a:spcPts val="5"/>
              </a:spcBef>
            </a:pPr>
            <a:r>
              <a:rPr sz="1600" spc="20" dirty="0">
                <a:solidFill>
                  <a:srgbClr val="424242"/>
                </a:solidFill>
                <a:latin typeface="Play"/>
                <a:cs typeface="Play"/>
              </a:rPr>
              <a:t>Know </a:t>
            </a:r>
            <a:r>
              <a:rPr sz="1600" dirty="0">
                <a:solidFill>
                  <a:srgbClr val="424242"/>
                </a:solidFill>
                <a:latin typeface="Play"/>
                <a:cs typeface="Play"/>
              </a:rPr>
              <a:t>what </a:t>
            </a:r>
            <a:r>
              <a:rPr sz="1600" spc="50" dirty="0">
                <a:solidFill>
                  <a:srgbClr val="424242"/>
                </a:solidFill>
                <a:latin typeface="Play"/>
                <a:cs typeface="Play"/>
              </a:rPr>
              <a:t>you  </a:t>
            </a:r>
            <a:r>
              <a:rPr sz="1600" dirty="0">
                <a:solidFill>
                  <a:srgbClr val="424242"/>
                </a:solidFill>
                <a:latin typeface="Play"/>
                <a:cs typeface="Play"/>
              </a:rPr>
              <a:t>want </a:t>
            </a:r>
            <a:r>
              <a:rPr sz="1600" spc="45" dirty="0">
                <a:solidFill>
                  <a:srgbClr val="424242"/>
                </a:solidFill>
                <a:latin typeface="Play"/>
                <a:cs typeface="Play"/>
              </a:rPr>
              <a:t>before</a:t>
            </a:r>
            <a:r>
              <a:rPr sz="1600" spc="-55" dirty="0">
                <a:solidFill>
                  <a:srgbClr val="424242"/>
                </a:solidFill>
                <a:latin typeface="Play"/>
                <a:cs typeface="Play"/>
              </a:rPr>
              <a:t> </a:t>
            </a:r>
            <a:r>
              <a:rPr sz="1600" spc="50" dirty="0">
                <a:solidFill>
                  <a:srgbClr val="424242"/>
                </a:solidFill>
                <a:latin typeface="Play"/>
                <a:cs typeface="Play"/>
              </a:rPr>
              <a:t>you  </a:t>
            </a:r>
            <a:r>
              <a:rPr sz="1600" spc="15" dirty="0">
                <a:solidFill>
                  <a:srgbClr val="424242"/>
                </a:solidFill>
                <a:latin typeface="Play"/>
                <a:cs typeface="Play"/>
              </a:rPr>
              <a:t>start</a:t>
            </a:r>
            <a:endParaRPr sz="1600">
              <a:latin typeface="Play"/>
              <a:cs typeface="Play"/>
            </a:endParaRPr>
          </a:p>
          <a:p>
            <a:pPr marL="241935">
              <a:lnSpc>
                <a:spcPct val="100000"/>
              </a:lnSpc>
              <a:spcBef>
                <a:spcPts val="409"/>
              </a:spcBef>
            </a:pPr>
            <a:r>
              <a:rPr sz="1200" spc="10" dirty="0">
                <a:solidFill>
                  <a:srgbClr val="666666"/>
                </a:solidFill>
                <a:latin typeface="Arial"/>
                <a:cs typeface="Arial"/>
              </a:rPr>
              <a:t>Or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you’ll </a:t>
            </a:r>
            <a:r>
              <a:rPr sz="1200" spc="-40" dirty="0">
                <a:solidFill>
                  <a:srgbClr val="666666"/>
                </a:solidFill>
                <a:latin typeface="Arial"/>
                <a:cs typeface="Arial"/>
              </a:rPr>
              <a:t>get</a:t>
            </a:r>
            <a:r>
              <a:rPr sz="120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666666"/>
                </a:solidFill>
                <a:latin typeface="Arial"/>
                <a:cs typeface="Arial"/>
              </a:rPr>
              <a:t>lost!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692" y="1358072"/>
            <a:ext cx="2166620" cy="1448435"/>
          </a:xfrm>
          <a:prstGeom prst="rect">
            <a:avLst/>
          </a:prstGeom>
          <a:solidFill>
            <a:srgbClr val="00DDBA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241935" marR="426720">
              <a:lnSpc>
                <a:spcPct val="101600"/>
              </a:lnSpc>
            </a:pPr>
            <a:r>
              <a:rPr sz="1600" spc="40" dirty="0">
                <a:solidFill>
                  <a:srgbClr val="424242"/>
                </a:solidFill>
                <a:latin typeface="Play"/>
                <a:cs typeface="Play"/>
              </a:rPr>
              <a:t>Try </a:t>
            </a:r>
            <a:r>
              <a:rPr sz="1600" spc="25" dirty="0">
                <a:solidFill>
                  <a:srgbClr val="424242"/>
                </a:solidFill>
                <a:latin typeface="Play"/>
                <a:cs typeface="Play"/>
              </a:rPr>
              <a:t>to </a:t>
            </a:r>
            <a:r>
              <a:rPr sz="1600" spc="45" dirty="0">
                <a:solidFill>
                  <a:srgbClr val="424242"/>
                </a:solidFill>
                <a:latin typeface="Play"/>
                <a:cs typeface="Play"/>
              </a:rPr>
              <a:t>learn</a:t>
            </a:r>
            <a:r>
              <a:rPr sz="1600" spc="-135" dirty="0">
                <a:solidFill>
                  <a:srgbClr val="424242"/>
                </a:solidFill>
                <a:latin typeface="Play"/>
                <a:cs typeface="Play"/>
              </a:rPr>
              <a:t> </a:t>
            </a:r>
            <a:r>
              <a:rPr sz="1600" spc="40" dirty="0">
                <a:solidFill>
                  <a:srgbClr val="424242"/>
                </a:solidFill>
                <a:latin typeface="Play"/>
                <a:cs typeface="Play"/>
              </a:rPr>
              <a:t>one  </a:t>
            </a:r>
            <a:r>
              <a:rPr sz="1600" spc="25" dirty="0">
                <a:solidFill>
                  <a:srgbClr val="424242"/>
                </a:solidFill>
                <a:latin typeface="Play"/>
                <a:cs typeface="Play"/>
              </a:rPr>
              <a:t>thing </a:t>
            </a:r>
            <a:r>
              <a:rPr sz="1600" spc="5" dirty="0">
                <a:solidFill>
                  <a:srgbClr val="424242"/>
                </a:solidFill>
                <a:latin typeface="Play"/>
                <a:cs typeface="Play"/>
              </a:rPr>
              <a:t>at </a:t>
            </a:r>
            <a:r>
              <a:rPr sz="1600" spc="-10" dirty="0">
                <a:solidFill>
                  <a:srgbClr val="424242"/>
                </a:solidFill>
                <a:latin typeface="Play"/>
                <a:cs typeface="Play"/>
              </a:rPr>
              <a:t>a</a:t>
            </a:r>
            <a:r>
              <a:rPr sz="1600" spc="-70" dirty="0">
                <a:solidFill>
                  <a:srgbClr val="424242"/>
                </a:solidFill>
                <a:latin typeface="Play"/>
                <a:cs typeface="Play"/>
              </a:rPr>
              <a:t> </a:t>
            </a:r>
            <a:r>
              <a:rPr sz="1600" spc="20" dirty="0">
                <a:solidFill>
                  <a:srgbClr val="424242"/>
                </a:solidFill>
                <a:latin typeface="Play"/>
                <a:cs typeface="Play"/>
              </a:rPr>
              <a:t>time</a:t>
            </a:r>
            <a:endParaRPr sz="1600">
              <a:latin typeface="Play"/>
              <a:cs typeface="Play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Play"/>
              <a:cs typeface="Play"/>
            </a:endParaRPr>
          </a:p>
          <a:p>
            <a:pPr marL="241935">
              <a:lnSpc>
                <a:spcPct val="100000"/>
              </a:lnSpc>
            </a:pPr>
            <a:r>
              <a:rPr sz="1200" spc="-110" dirty="0">
                <a:solidFill>
                  <a:srgbClr val="666666"/>
                </a:solidFill>
                <a:latin typeface="Arial"/>
                <a:cs typeface="Arial"/>
              </a:rPr>
              <a:t>Set </a:t>
            </a:r>
            <a:r>
              <a:rPr sz="1200" spc="-60" dirty="0">
                <a:solidFill>
                  <a:srgbClr val="666666"/>
                </a:solidFill>
                <a:latin typeface="Arial"/>
                <a:cs typeface="Arial"/>
              </a:rPr>
              <a:t>short </a:t>
            </a:r>
            <a:r>
              <a:rPr sz="1200" spc="-25" dirty="0">
                <a:solidFill>
                  <a:srgbClr val="666666"/>
                </a:solidFill>
                <a:latin typeface="Arial"/>
                <a:cs typeface="Arial"/>
              </a:rPr>
              <a:t>term</a:t>
            </a:r>
            <a:r>
              <a:rPr sz="120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666666"/>
                </a:solidFill>
                <a:latin typeface="Arial"/>
                <a:cs typeface="Arial"/>
              </a:rPr>
              <a:t>goals.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4062" y="1358072"/>
            <a:ext cx="2166620" cy="144843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41935" marR="532765">
              <a:lnSpc>
                <a:spcPct val="101600"/>
              </a:lnSpc>
              <a:spcBef>
                <a:spcPts val="5"/>
              </a:spcBef>
            </a:pPr>
            <a:r>
              <a:rPr sz="1600" spc="25" dirty="0">
                <a:solidFill>
                  <a:srgbClr val="00DDBA"/>
                </a:solidFill>
                <a:latin typeface="Play"/>
                <a:cs typeface="Play"/>
              </a:rPr>
              <a:t>Continuous  </a:t>
            </a:r>
            <a:r>
              <a:rPr sz="1600" spc="40" dirty="0">
                <a:solidFill>
                  <a:srgbClr val="00DDBA"/>
                </a:solidFill>
                <a:latin typeface="Play"/>
                <a:cs typeface="Play"/>
              </a:rPr>
              <a:t>learning </a:t>
            </a:r>
            <a:r>
              <a:rPr sz="1600" spc="105" dirty="0">
                <a:solidFill>
                  <a:srgbClr val="00DDBA"/>
                </a:solidFill>
                <a:latin typeface="Play"/>
                <a:cs typeface="Play"/>
              </a:rPr>
              <a:t>&gt;</a:t>
            </a:r>
            <a:r>
              <a:rPr sz="1600" spc="-125" dirty="0">
                <a:solidFill>
                  <a:srgbClr val="00DDBA"/>
                </a:solidFill>
                <a:latin typeface="Play"/>
                <a:cs typeface="Play"/>
              </a:rPr>
              <a:t> </a:t>
            </a:r>
            <a:r>
              <a:rPr sz="1600" spc="80" dirty="0">
                <a:solidFill>
                  <a:srgbClr val="00DDBA"/>
                </a:solidFill>
                <a:latin typeface="Play"/>
                <a:cs typeface="Play"/>
              </a:rPr>
              <a:t>One  </a:t>
            </a:r>
            <a:r>
              <a:rPr sz="1600" spc="10" dirty="0">
                <a:solidFill>
                  <a:srgbClr val="00DDBA"/>
                </a:solidFill>
                <a:latin typeface="Play"/>
                <a:cs typeface="Play"/>
              </a:rPr>
              <a:t>shot</a:t>
            </a:r>
            <a:r>
              <a:rPr sz="1600" spc="-25" dirty="0">
                <a:solidFill>
                  <a:srgbClr val="00DDBA"/>
                </a:solidFill>
                <a:latin typeface="Play"/>
                <a:cs typeface="Play"/>
              </a:rPr>
              <a:t> </a:t>
            </a:r>
            <a:r>
              <a:rPr sz="1600" spc="40" dirty="0">
                <a:solidFill>
                  <a:srgbClr val="00DDBA"/>
                </a:solidFill>
                <a:latin typeface="Play"/>
                <a:cs typeface="Play"/>
              </a:rPr>
              <a:t>learning</a:t>
            </a:r>
            <a:endParaRPr sz="1600">
              <a:latin typeface="Play"/>
              <a:cs typeface="Play"/>
            </a:endParaRPr>
          </a:p>
          <a:p>
            <a:pPr marL="241935">
              <a:lnSpc>
                <a:spcPct val="100000"/>
              </a:lnSpc>
              <a:spcBef>
                <a:spcPts val="409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≠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Exam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prep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322" y="3069268"/>
            <a:ext cx="2166620" cy="144843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203835" rIns="0" bIns="0" rtlCol="0">
            <a:spAutoFit/>
          </a:bodyPr>
          <a:lstStyle/>
          <a:p>
            <a:pPr marL="241935" marR="1082040">
              <a:lnSpc>
                <a:spcPct val="101600"/>
              </a:lnSpc>
              <a:spcBef>
                <a:spcPts val="1605"/>
              </a:spcBef>
            </a:pPr>
            <a:r>
              <a:rPr sz="1600" spc="15" dirty="0">
                <a:solidFill>
                  <a:srgbClr val="FFFFFF"/>
                </a:solidFill>
                <a:latin typeface="Play"/>
                <a:cs typeface="Play"/>
              </a:rPr>
              <a:t>Embrace  </a:t>
            </a:r>
            <a:r>
              <a:rPr sz="1600" spc="5" dirty="0">
                <a:solidFill>
                  <a:srgbClr val="FFFFFF"/>
                </a:solidFill>
                <a:latin typeface="Play"/>
                <a:cs typeface="Play"/>
              </a:rPr>
              <a:t>mista</a:t>
            </a:r>
            <a:r>
              <a:rPr sz="1600" spc="-35" dirty="0">
                <a:solidFill>
                  <a:srgbClr val="FFFFFF"/>
                </a:solidFill>
                <a:latin typeface="Play"/>
                <a:cs typeface="Play"/>
              </a:rPr>
              <a:t>k</a:t>
            </a:r>
            <a:r>
              <a:rPr sz="1600" spc="5" dirty="0">
                <a:solidFill>
                  <a:srgbClr val="FFFFFF"/>
                </a:solidFill>
                <a:latin typeface="Play"/>
                <a:cs typeface="Play"/>
              </a:rPr>
              <a:t>es</a:t>
            </a:r>
            <a:endParaRPr sz="1600">
              <a:latin typeface="Play"/>
              <a:cs typeface="Play"/>
            </a:endParaRPr>
          </a:p>
          <a:p>
            <a:pPr marL="241935" marR="496570">
              <a:lnSpc>
                <a:spcPts val="1420"/>
              </a:lnSpc>
              <a:spcBef>
                <a:spcPts val="1120"/>
              </a:spcBef>
            </a:pPr>
            <a:r>
              <a:rPr sz="1200" spc="-110" dirty="0">
                <a:solidFill>
                  <a:srgbClr val="666666"/>
                </a:solidFill>
                <a:latin typeface="Arial"/>
                <a:cs typeface="Arial"/>
              </a:rPr>
              <a:t>Cause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you’ll definitely  </a:t>
            </a:r>
            <a:r>
              <a:rPr sz="1200" spc="-45" dirty="0">
                <a:solidFill>
                  <a:srgbClr val="666666"/>
                </a:solidFill>
                <a:latin typeface="Arial"/>
                <a:cs typeface="Arial"/>
              </a:rPr>
              <a:t>make</a:t>
            </a:r>
            <a:r>
              <a:rPr sz="120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666666"/>
                </a:solidFill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8320" y="3847127"/>
            <a:ext cx="1437005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20" dirty="0">
                <a:solidFill>
                  <a:srgbClr val="666666"/>
                </a:solidFill>
                <a:latin typeface="Arial"/>
                <a:cs typeface="Arial"/>
              </a:rPr>
              <a:t>Learning </a:t>
            </a:r>
            <a:r>
              <a:rPr sz="1200" spc="-85" dirty="0">
                <a:solidFill>
                  <a:srgbClr val="666666"/>
                </a:solidFill>
                <a:latin typeface="Arial"/>
                <a:cs typeface="Arial"/>
              </a:rPr>
              <a:t>is best </a:t>
            </a: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when  </a:t>
            </a:r>
            <a:r>
              <a:rPr sz="1200" spc="-50" dirty="0">
                <a:solidFill>
                  <a:srgbClr val="666666"/>
                </a:solidFill>
                <a:latin typeface="Arial"/>
                <a:cs typeface="Arial"/>
              </a:rPr>
              <a:t>made</a:t>
            </a:r>
            <a:r>
              <a:rPr sz="120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Arial"/>
                <a:cs typeface="Arial"/>
              </a:rPr>
              <a:t>interactive.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8320" y="3315333"/>
            <a:ext cx="1441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solidFill>
                  <a:srgbClr val="FFFFFF"/>
                </a:solidFill>
                <a:latin typeface="Play"/>
                <a:cs typeface="Play"/>
              </a:rPr>
              <a:t>Ask</a:t>
            </a:r>
            <a:r>
              <a:rPr sz="1600" spc="-4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Play"/>
                <a:cs typeface="Play"/>
              </a:rPr>
              <a:t>Questions!</a:t>
            </a:r>
            <a:endParaRPr sz="1600">
              <a:latin typeface="Play"/>
              <a:cs typeface="Pla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4062" y="3069268"/>
            <a:ext cx="2166620" cy="1448435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sz="1600" spc="10" dirty="0">
                <a:solidFill>
                  <a:srgbClr val="00DDBA"/>
                </a:solidFill>
                <a:latin typeface="Play"/>
                <a:cs typeface="Play"/>
              </a:rPr>
              <a:t>Stay</a:t>
            </a:r>
            <a:r>
              <a:rPr sz="1600" spc="-5" dirty="0">
                <a:solidFill>
                  <a:srgbClr val="00DDBA"/>
                </a:solidFill>
                <a:latin typeface="Play"/>
                <a:cs typeface="Play"/>
              </a:rPr>
              <a:t> </a:t>
            </a:r>
            <a:r>
              <a:rPr sz="1600" spc="35" dirty="0">
                <a:solidFill>
                  <a:srgbClr val="00DDBA"/>
                </a:solidFill>
                <a:latin typeface="Play"/>
                <a:cs typeface="Play"/>
              </a:rPr>
              <a:t>Curious</a:t>
            </a:r>
            <a:endParaRPr sz="1600">
              <a:latin typeface="Play"/>
              <a:cs typeface="Play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Play"/>
              <a:cs typeface="Play"/>
            </a:endParaRPr>
          </a:p>
          <a:p>
            <a:pPr marL="241935" marR="354330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Everything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learning  opportunity!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497" y="1740596"/>
            <a:ext cx="6819900" cy="1662430"/>
          </a:xfrm>
          <a:custGeom>
            <a:avLst/>
            <a:gdLst/>
            <a:ahLst/>
            <a:cxnLst/>
            <a:rect l="l" t="t" r="r" b="b"/>
            <a:pathLst>
              <a:path w="6819900" h="1662429">
                <a:moveTo>
                  <a:pt x="6819886" y="1662296"/>
                </a:moveTo>
                <a:lnTo>
                  <a:pt x="0" y="1662296"/>
                </a:lnTo>
                <a:lnTo>
                  <a:pt x="0" y="0"/>
                </a:lnTo>
                <a:lnTo>
                  <a:pt x="6819886" y="0"/>
                </a:lnTo>
                <a:lnTo>
                  <a:pt x="6819886" y="16622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995" y="2167946"/>
            <a:ext cx="5652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Arial"/>
                <a:cs typeface="Arial"/>
              </a:rPr>
              <a:t>Possible </a:t>
            </a:r>
            <a:r>
              <a:rPr sz="4800" b="1" spc="-5" dirty="0">
                <a:latin typeface="Arial"/>
                <a:cs typeface="Arial"/>
              </a:rPr>
              <a:t>end</a:t>
            </a:r>
            <a:r>
              <a:rPr sz="4800" b="1" spc="-370" dirty="0">
                <a:latin typeface="Arial"/>
                <a:cs typeface="Arial"/>
              </a:rPr>
              <a:t> </a:t>
            </a:r>
            <a:r>
              <a:rPr sz="4800" b="1" spc="-200" dirty="0">
                <a:latin typeface="Arial"/>
                <a:cs typeface="Arial"/>
              </a:rPr>
              <a:t>goals?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8560" cy="5143500"/>
          </a:xfrm>
          <a:custGeom>
            <a:avLst/>
            <a:gdLst/>
            <a:ahLst/>
            <a:cxnLst/>
            <a:rect l="l" t="t" r="r" b="b"/>
            <a:pathLst>
              <a:path w="1178560" h="5143500">
                <a:moveTo>
                  <a:pt x="0" y="5143489"/>
                </a:moveTo>
                <a:lnTo>
                  <a:pt x="1178497" y="5143489"/>
                </a:lnTo>
                <a:lnTo>
                  <a:pt x="1178497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497" y="0"/>
            <a:ext cx="3394075" cy="5133975"/>
          </a:xfrm>
          <a:custGeom>
            <a:avLst/>
            <a:gdLst/>
            <a:ahLst/>
            <a:cxnLst/>
            <a:rect l="l" t="t" r="r" b="b"/>
            <a:pathLst>
              <a:path w="3394075" h="5133975">
                <a:moveTo>
                  <a:pt x="3393593" y="5133514"/>
                </a:moveTo>
                <a:lnTo>
                  <a:pt x="0" y="5133514"/>
                </a:lnTo>
                <a:lnTo>
                  <a:pt x="0" y="0"/>
                </a:lnTo>
                <a:lnTo>
                  <a:pt x="3393593" y="0"/>
                </a:lnTo>
                <a:lnTo>
                  <a:pt x="3393593" y="513351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2223" y="384283"/>
            <a:ext cx="1917064" cy="12560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</a:pPr>
            <a:r>
              <a:rPr sz="2700" spc="-204" dirty="0">
                <a:solidFill>
                  <a:srgbClr val="00DDBA"/>
                </a:solidFill>
              </a:rPr>
              <a:t>SUGGESTED  </a:t>
            </a:r>
            <a:r>
              <a:rPr sz="2700" spc="-135" dirty="0">
                <a:solidFill>
                  <a:srgbClr val="00DDBA"/>
                </a:solidFill>
              </a:rPr>
              <a:t>VIDEOS </a:t>
            </a:r>
            <a:r>
              <a:rPr sz="2700" spc="-100" dirty="0">
                <a:solidFill>
                  <a:srgbClr val="00DDBA"/>
                </a:solidFill>
              </a:rPr>
              <a:t>TO  </a:t>
            </a:r>
            <a:r>
              <a:rPr sz="2700" spc="-160" dirty="0">
                <a:solidFill>
                  <a:srgbClr val="00DDBA"/>
                </a:solidFill>
              </a:rPr>
              <a:t>WATCH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1431820" y="2022581"/>
            <a:ext cx="2017395" cy="28200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3030" marR="5080">
              <a:lnSpc>
                <a:spcPts val="3220"/>
              </a:lnSpc>
              <a:spcBef>
                <a:spcPts val="220"/>
              </a:spcBef>
            </a:pPr>
            <a:r>
              <a:rPr sz="2700" spc="-204" dirty="0">
                <a:solidFill>
                  <a:srgbClr val="00DDBA"/>
                </a:solidFill>
                <a:latin typeface="Arial"/>
                <a:cs typeface="Arial"/>
              </a:rPr>
              <a:t>SUGGESTED  </a:t>
            </a:r>
            <a:r>
              <a:rPr sz="2700" spc="-165" dirty="0">
                <a:solidFill>
                  <a:srgbClr val="00DDBA"/>
                </a:solidFill>
                <a:latin typeface="Arial"/>
                <a:cs typeface="Arial"/>
              </a:rPr>
              <a:t>PRODUCTS  </a:t>
            </a:r>
            <a:r>
              <a:rPr sz="2700" spc="-100" dirty="0">
                <a:solidFill>
                  <a:srgbClr val="00DDBA"/>
                </a:solidFill>
                <a:latin typeface="Arial"/>
                <a:cs typeface="Arial"/>
              </a:rPr>
              <a:t>TO</a:t>
            </a:r>
            <a:r>
              <a:rPr sz="2700" spc="-140" dirty="0">
                <a:solidFill>
                  <a:srgbClr val="00DDBA"/>
                </a:solidFill>
                <a:latin typeface="Arial"/>
                <a:cs typeface="Arial"/>
              </a:rPr>
              <a:t> </a:t>
            </a:r>
            <a:r>
              <a:rPr sz="2700" spc="-114" dirty="0">
                <a:solidFill>
                  <a:srgbClr val="00DDBA"/>
                </a:solidFill>
                <a:latin typeface="Arial"/>
                <a:cs typeface="Arial"/>
              </a:rPr>
              <a:t>BUY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Arial"/>
              <a:cs typeface="Arial"/>
            </a:endParaRPr>
          </a:p>
          <a:p>
            <a:pPr marL="12700" marR="109855" algn="just">
              <a:lnSpc>
                <a:spcPct val="100000"/>
              </a:lnSpc>
            </a:pPr>
            <a:r>
              <a:rPr sz="2000" spc="-114" dirty="0">
                <a:solidFill>
                  <a:srgbClr val="424242"/>
                </a:solidFill>
                <a:latin typeface="Arial"/>
                <a:cs typeface="Arial"/>
              </a:rPr>
              <a:t>Tech 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giants </a:t>
            </a:r>
            <a:r>
              <a:rPr sz="2000" spc="-70" dirty="0">
                <a:solidFill>
                  <a:srgbClr val="424242"/>
                </a:solidFill>
                <a:latin typeface="Arial"/>
                <a:cs typeface="Arial"/>
              </a:rPr>
              <a:t>make  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millions from </a:t>
            </a:r>
            <a:r>
              <a:rPr sz="2000" spc="-155" dirty="0">
                <a:solidFill>
                  <a:srgbClr val="424242"/>
                </a:solidFill>
                <a:latin typeface="Arial"/>
                <a:cs typeface="Arial"/>
              </a:rPr>
              <a:t>user 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0567" y="92699"/>
            <a:ext cx="4194666" cy="449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72000" cy="2571750"/>
            </a:xfrm>
            <a:custGeom>
              <a:avLst/>
              <a:gdLst/>
              <a:ahLst/>
              <a:cxnLst/>
              <a:rect l="l" t="t" r="r" b="b"/>
              <a:pathLst>
                <a:path w="4572000" h="2571750">
                  <a:moveTo>
                    <a:pt x="4571990" y="2571594"/>
                  </a:moveTo>
                  <a:lnTo>
                    <a:pt x="0" y="2571594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257159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0" y="2571744"/>
              <a:ext cx="4572000" cy="2571750"/>
            </a:xfrm>
            <a:custGeom>
              <a:avLst/>
              <a:gdLst/>
              <a:ahLst/>
              <a:cxnLst/>
              <a:rect l="l" t="t" r="r" b="b"/>
              <a:pathLst>
                <a:path w="4572000" h="2571750">
                  <a:moveTo>
                    <a:pt x="4571990" y="2571594"/>
                  </a:moveTo>
                  <a:lnTo>
                    <a:pt x="0" y="2571594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2571594"/>
                  </a:lnTo>
                  <a:close/>
                </a:path>
              </a:pathLst>
            </a:custGeom>
            <a:solidFill>
              <a:srgbClr val="00D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75" y="0"/>
                  </a:moveTo>
                  <a:lnTo>
                    <a:pt x="4571987" y="0"/>
                  </a:lnTo>
                  <a:lnTo>
                    <a:pt x="4571987" y="2571750"/>
                  </a:lnTo>
                  <a:lnTo>
                    <a:pt x="0" y="2571750"/>
                  </a:lnTo>
                  <a:lnTo>
                    <a:pt x="0" y="5143347"/>
                  </a:lnTo>
                  <a:lnTo>
                    <a:pt x="4571987" y="5143347"/>
                  </a:lnTo>
                  <a:lnTo>
                    <a:pt x="4571987" y="2571826"/>
                  </a:lnTo>
                  <a:lnTo>
                    <a:pt x="9143975" y="2571826"/>
                  </a:lnTo>
                  <a:lnTo>
                    <a:pt x="9143975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80168" y="803020"/>
            <a:ext cx="1156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00DDBA"/>
                </a:solidFill>
                <a:latin typeface="Play"/>
                <a:cs typeface="Play"/>
              </a:rPr>
              <a:t>For</a:t>
            </a:r>
            <a:r>
              <a:rPr sz="1600" spc="-60" dirty="0">
                <a:solidFill>
                  <a:srgbClr val="00DDBA"/>
                </a:solidFill>
                <a:latin typeface="Play"/>
                <a:cs typeface="Play"/>
              </a:rPr>
              <a:t> </a:t>
            </a:r>
            <a:r>
              <a:rPr sz="1600" spc="30" dirty="0">
                <a:solidFill>
                  <a:srgbClr val="00DDBA"/>
                </a:solidFill>
                <a:latin typeface="Play"/>
                <a:cs typeface="Play"/>
              </a:rPr>
              <a:t>projects</a:t>
            </a:r>
            <a:endParaRPr sz="1600">
              <a:latin typeface="Play"/>
              <a:cs typeface="Pla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0294" y="1471730"/>
            <a:ext cx="2875280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ctr">
              <a:lnSpc>
                <a:spcPts val="1420"/>
              </a:lnSpc>
              <a:spcBef>
                <a:spcPts val="160"/>
              </a:spcBef>
            </a:pP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hands-on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stuff!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much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possible! 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(Opportunities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mails,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hackathons,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profs.)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997" y="4012871"/>
            <a:ext cx="3038475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065" marR="5080" algn="ctr">
              <a:lnSpc>
                <a:spcPts val="1420"/>
              </a:lnSpc>
              <a:spcBef>
                <a:spcPts val="160"/>
              </a:spcBef>
            </a:pP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 a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lot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math,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how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everything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works.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Focus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more on 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implementation and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coding.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165" y="1471730"/>
            <a:ext cx="2781935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60755" marR="5080" indent="-948690">
              <a:lnSpc>
                <a:spcPts val="1420"/>
              </a:lnSpc>
              <a:spcBef>
                <a:spcPts val="160"/>
              </a:spcBef>
            </a:pPr>
            <a:r>
              <a:rPr sz="1200" spc="-100" dirty="0">
                <a:solidFill>
                  <a:srgbClr val="424242"/>
                </a:solidFill>
                <a:latin typeface="Arial"/>
                <a:cs typeface="Arial"/>
              </a:rPr>
              <a:t>Get 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better 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at 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fundamentals 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Mathematics 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Statistics!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25711" y="740095"/>
            <a:ext cx="12458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Play"/>
                <a:cs typeface="Play"/>
              </a:rPr>
              <a:t>For</a:t>
            </a:r>
            <a:r>
              <a:rPr sz="1600" spc="-55" dirty="0">
                <a:latin typeface="Play"/>
                <a:cs typeface="Play"/>
              </a:rPr>
              <a:t> </a:t>
            </a:r>
            <a:r>
              <a:rPr sz="1600" spc="25" dirty="0">
                <a:latin typeface="Play"/>
                <a:cs typeface="Play"/>
              </a:rPr>
              <a:t>Research</a:t>
            </a:r>
            <a:endParaRPr sz="1600">
              <a:latin typeface="Play"/>
              <a:cs typeface="Pla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3162" y="4012871"/>
            <a:ext cx="3075940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sz="1200" spc="-95" dirty="0">
                <a:solidFill>
                  <a:srgbClr val="424242"/>
                </a:solidFill>
                <a:latin typeface="Arial"/>
                <a:cs typeface="Arial"/>
              </a:rPr>
              <a:t>Read, </a:t>
            </a:r>
            <a:r>
              <a:rPr sz="1200" spc="-15" dirty="0">
                <a:solidFill>
                  <a:srgbClr val="424242"/>
                </a:solidFill>
                <a:latin typeface="Arial"/>
                <a:cs typeface="Arial"/>
              </a:rPr>
              <a:t>watch, 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play</a:t>
            </a:r>
            <a:r>
              <a:rPr sz="12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"/>
                <a:cs typeface="Arial"/>
              </a:rPr>
              <a:t>around!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u="heavy" spc="-9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Blogs </a:t>
            </a:r>
            <a:r>
              <a:rPr sz="1200" u="heavy" spc="-3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about </a:t>
            </a:r>
            <a:r>
              <a:rPr sz="1200" u="heavy" spc="-2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exciting </a:t>
            </a:r>
            <a:r>
              <a:rPr sz="1200" u="heavy" spc="-55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developments </a:t>
            </a:r>
            <a:r>
              <a:rPr sz="1200" u="heavy" spc="-2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and</a:t>
            </a:r>
            <a:r>
              <a:rPr sz="1200" u="heavy" spc="8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200" u="heavy" spc="-90" dirty="0">
                <a:solidFill>
                  <a:srgbClr val="1C4487"/>
                </a:solidFill>
                <a:uFill>
                  <a:solidFill>
                    <a:srgbClr val="1C4487"/>
                  </a:solidFill>
                </a:uFill>
                <a:latin typeface="Arial"/>
                <a:cs typeface="Arial"/>
                <a:hlinkClick r:id="rId2"/>
              </a:rPr>
              <a:t>concepts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893" y="329604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FFFFFF"/>
                </a:solidFill>
                <a:latin typeface="Play"/>
                <a:cs typeface="Play"/>
              </a:rPr>
              <a:t>Exploring</a:t>
            </a:r>
            <a:r>
              <a:rPr sz="1600" spc="-45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Play"/>
                <a:cs typeface="Play"/>
              </a:rPr>
              <a:t>chumma</a:t>
            </a:r>
            <a:endParaRPr sz="1600">
              <a:latin typeface="Play"/>
              <a:cs typeface="Pla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6090" y="3296030"/>
            <a:ext cx="684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00DDBA"/>
                </a:solidFill>
                <a:latin typeface="Play"/>
                <a:cs typeface="Play"/>
              </a:rPr>
              <a:t>For</a:t>
            </a:r>
            <a:r>
              <a:rPr sz="1600" spc="-75" dirty="0">
                <a:solidFill>
                  <a:srgbClr val="00DDBA"/>
                </a:solidFill>
                <a:latin typeface="Play"/>
                <a:cs typeface="Play"/>
              </a:rPr>
              <a:t> </a:t>
            </a:r>
            <a:r>
              <a:rPr sz="1600" spc="40" dirty="0">
                <a:solidFill>
                  <a:srgbClr val="00DDBA"/>
                </a:solidFill>
                <a:latin typeface="Play"/>
                <a:cs typeface="Play"/>
              </a:rPr>
              <a:t>job</a:t>
            </a:r>
            <a:endParaRPr sz="16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4993" y="784998"/>
            <a:ext cx="5734038" cy="3952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597" y="909598"/>
            <a:ext cx="7162800" cy="3324860"/>
          </a:xfrm>
          <a:custGeom>
            <a:avLst/>
            <a:gdLst/>
            <a:ahLst/>
            <a:cxnLst/>
            <a:rect l="l" t="t" r="r" b="b"/>
            <a:pathLst>
              <a:path w="7162800" h="3324860">
                <a:moveTo>
                  <a:pt x="7162785" y="3324293"/>
                </a:moveTo>
                <a:lnTo>
                  <a:pt x="0" y="3324293"/>
                </a:lnTo>
                <a:lnTo>
                  <a:pt x="0" y="0"/>
                </a:lnTo>
                <a:lnTo>
                  <a:pt x="7162785" y="0"/>
                </a:lnTo>
                <a:lnTo>
                  <a:pt x="7162785" y="3324293"/>
                </a:lnTo>
                <a:close/>
              </a:path>
            </a:pathLst>
          </a:custGeom>
          <a:solidFill>
            <a:srgbClr val="00D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745" y="2842127"/>
            <a:ext cx="4736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Play"/>
                <a:cs typeface="Play"/>
              </a:rPr>
              <a:t>What </a:t>
            </a:r>
            <a:r>
              <a:rPr sz="3000" spc="5" dirty="0">
                <a:solidFill>
                  <a:srgbClr val="FFFFFF"/>
                </a:solidFill>
                <a:latin typeface="Play"/>
                <a:cs typeface="Play"/>
              </a:rPr>
              <a:t>is </a:t>
            </a:r>
            <a:r>
              <a:rPr sz="3000" spc="110" dirty="0">
                <a:solidFill>
                  <a:srgbClr val="FFFFFF"/>
                </a:solidFill>
                <a:latin typeface="Play"/>
                <a:cs typeface="Play"/>
              </a:rPr>
              <a:t>your </a:t>
            </a:r>
            <a:r>
              <a:rPr sz="3000" spc="20" dirty="0">
                <a:solidFill>
                  <a:srgbClr val="FFFFFF"/>
                </a:solidFill>
                <a:latin typeface="Play"/>
                <a:cs typeface="Play"/>
              </a:rPr>
              <a:t>loss</a:t>
            </a:r>
            <a:r>
              <a:rPr sz="3000" spc="-14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3000" dirty="0">
                <a:solidFill>
                  <a:srgbClr val="FFFFFF"/>
                </a:solidFill>
                <a:latin typeface="Play"/>
                <a:cs typeface="Play"/>
              </a:rPr>
              <a:t>function?</a:t>
            </a:r>
            <a:endParaRPr sz="3000">
              <a:latin typeface="Play"/>
              <a:cs typeface="Pl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8039" y="3517979"/>
            <a:ext cx="2869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5" dirty="0">
                <a:solidFill>
                  <a:srgbClr val="424242"/>
                </a:solidFill>
                <a:latin typeface="Times New Roman"/>
                <a:cs typeface="Times New Roman"/>
              </a:rPr>
              <a:t>People </a:t>
            </a:r>
            <a:r>
              <a:rPr sz="1400" b="1" i="1" spc="15" dirty="0">
                <a:solidFill>
                  <a:srgbClr val="424242"/>
                </a:solidFill>
                <a:latin typeface="Times New Roman"/>
                <a:cs typeface="Times New Roman"/>
              </a:rPr>
              <a:t>are </a:t>
            </a:r>
            <a:r>
              <a:rPr sz="1400" b="1" i="1" spc="-20" dirty="0">
                <a:solidFill>
                  <a:srgbClr val="424242"/>
                </a:solidFill>
                <a:latin typeface="Times New Roman"/>
                <a:cs typeface="Times New Roman"/>
              </a:rPr>
              <a:t>just </a:t>
            </a:r>
            <a:r>
              <a:rPr sz="1400" b="1" i="1" spc="-50" dirty="0">
                <a:solidFill>
                  <a:srgbClr val="424242"/>
                </a:solidFill>
                <a:latin typeface="Times New Roman"/>
                <a:cs typeface="Times New Roman"/>
              </a:rPr>
              <a:t>loss </a:t>
            </a:r>
            <a:r>
              <a:rPr sz="1400" b="1" i="1" dirty="0">
                <a:solidFill>
                  <a:srgbClr val="424242"/>
                </a:solidFill>
                <a:latin typeface="Times New Roman"/>
                <a:cs typeface="Times New Roman"/>
              </a:rPr>
              <a:t>functions </a:t>
            </a:r>
            <a:r>
              <a:rPr sz="1400" b="1" i="1" spc="25" dirty="0">
                <a:solidFill>
                  <a:srgbClr val="424242"/>
                </a:solidFill>
                <a:latin typeface="Times New Roman"/>
                <a:cs typeface="Times New Roman"/>
              </a:rPr>
              <a:t>after</a:t>
            </a:r>
            <a:r>
              <a:rPr sz="1400" b="1" i="1" spc="1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400" b="1" i="1" spc="-5" dirty="0">
                <a:solidFill>
                  <a:srgbClr val="424242"/>
                </a:solidFill>
                <a:latin typeface="Times New Roman"/>
                <a:cs typeface="Times New Roman"/>
              </a:rPr>
              <a:t>all.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6642" y="304799"/>
            <a:ext cx="2479544" cy="247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7" y="909598"/>
            <a:ext cx="7162800" cy="3324860"/>
          </a:xfrm>
          <a:custGeom>
            <a:avLst/>
            <a:gdLst/>
            <a:ahLst/>
            <a:cxnLst/>
            <a:rect l="l" t="t" r="r" b="b"/>
            <a:pathLst>
              <a:path w="7162800" h="3324860">
                <a:moveTo>
                  <a:pt x="7162785" y="3324293"/>
                </a:moveTo>
                <a:lnTo>
                  <a:pt x="0" y="3324293"/>
                </a:lnTo>
                <a:lnTo>
                  <a:pt x="0" y="0"/>
                </a:lnTo>
                <a:lnTo>
                  <a:pt x="7162785" y="0"/>
                </a:lnTo>
                <a:lnTo>
                  <a:pt x="7162785" y="3324293"/>
                </a:lnTo>
                <a:close/>
              </a:path>
            </a:pathLst>
          </a:custGeom>
          <a:solidFill>
            <a:srgbClr val="00D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6722" y="2112809"/>
            <a:ext cx="3731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" dirty="0">
                <a:latin typeface="Arial"/>
                <a:cs typeface="Arial"/>
              </a:rPr>
              <a:t>THANK</a:t>
            </a:r>
            <a:r>
              <a:rPr sz="4800" b="1" spc="-254" dirty="0">
                <a:latin typeface="Arial"/>
                <a:cs typeface="Arial"/>
              </a:rPr>
              <a:t> </a:t>
            </a:r>
            <a:r>
              <a:rPr sz="4800" b="1" spc="-140" dirty="0">
                <a:latin typeface="Arial"/>
                <a:cs typeface="Arial"/>
              </a:rPr>
              <a:t>YOU.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8560" cy="5143500"/>
          </a:xfrm>
          <a:custGeom>
            <a:avLst/>
            <a:gdLst/>
            <a:ahLst/>
            <a:cxnLst/>
            <a:rect l="l" t="t" r="r" b="b"/>
            <a:pathLst>
              <a:path w="1178560" h="5143500">
                <a:moveTo>
                  <a:pt x="0" y="5143489"/>
                </a:moveTo>
                <a:lnTo>
                  <a:pt x="1178497" y="5143489"/>
                </a:lnTo>
                <a:lnTo>
                  <a:pt x="1178497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497" y="0"/>
            <a:ext cx="3394075" cy="5133975"/>
          </a:xfrm>
          <a:custGeom>
            <a:avLst/>
            <a:gdLst/>
            <a:ahLst/>
            <a:cxnLst/>
            <a:rect l="l" t="t" r="r" b="b"/>
            <a:pathLst>
              <a:path w="3394075" h="5133975">
                <a:moveTo>
                  <a:pt x="3393593" y="5133514"/>
                </a:moveTo>
                <a:lnTo>
                  <a:pt x="0" y="5133514"/>
                </a:lnTo>
                <a:lnTo>
                  <a:pt x="0" y="0"/>
                </a:lnTo>
                <a:lnTo>
                  <a:pt x="3393593" y="0"/>
                </a:lnTo>
                <a:lnTo>
                  <a:pt x="3393593" y="513351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2223" y="384283"/>
            <a:ext cx="1917064" cy="12560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</a:pPr>
            <a:r>
              <a:rPr sz="2700" spc="-204" dirty="0">
                <a:solidFill>
                  <a:srgbClr val="E66928"/>
                </a:solidFill>
              </a:rPr>
              <a:t>SUGGESTED  </a:t>
            </a:r>
            <a:r>
              <a:rPr sz="2700" spc="-140" dirty="0">
                <a:solidFill>
                  <a:srgbClr val="E66928"/>
                </a:solidFill>
              </a:rPr>
              <a:t>THOUGHTS  </a:t>
            </a:r>
            <a:r>
              <a:rPr sz="2700" spc="-100" dirty="0">
                <a:solidFill>
                  <a:srgbClr val="E66928"/>
                </a:solidFill>
              </a:rPr>
              <a:t>TO</a:t>
            </a:r>
            <a:r>
              <a:rPr sz="2700" spc="-145" dirty="0">
                <a:solidFill>
                  <a:srgbClr val="E66928"/>
                </a:solidFill>
              </a:rPr>
              <a:t> </a:t>
            </a:r>
            <a:r>
              <a:rPr sz="2700" spc="-60" dirty="0">
                <a:solidFill>
                  <a:srgbClr val="E66928"/>
                </a:solidFill>
              </a:rPr>
              <a:t>THINK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1431820" y="2022581"/>
            <a:ext cx="2424430" cy="28200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3030" marR="411480" algn="just">
              <a:lnSpc>
                <a:spcPts val="3220"/>
              </a:lnSpc>
              <a:spcBef>
                <a:spcPts val="220"/>
              </a:spcBef>
            </a:pPr>
            <a:r>
              <a:rPr sz="2700" spc="-204" dirty="0">
                <a:solidFill>
                  <a:srgbClr val="E66928"/>
                </a:solidFill>
                <a:latin typeface="Arial"/>
                <a:cs typeface="Arial"/>
              </a:rPr>
              <a:t>SUGGESTED  </a:t>
            </a:r>
            <a:r>
              <a:rPr sz="2700" spc="-170" dirty="0">
                <a:solidFill>
                  <a:srgbClr val="E66928"/>
                </a:solidFill>
                <a:latin typeface="Arial"/>
                <a:cs typeface="Arial"/>
              </a:rPr>
              <a:t>PERSON </a:t>
            </a:r>
            <a:r>
              <a:rPr sz="2700" spc="-100" dirty="0">
                <a:solidFill>
                  <a:srgbClr val="E66928"/>
                </a:solidFill>
                <a:latin typeface="Arial"/>
                <a:cs typeface="Arial"/>
              </a:rPr>
              <a:t>TO  </a:t>
            </a:r>
            <a:r>
              <a:rPr sz="2700" spc="-150" dirty="0">
                <a:solidFill>
                  <a:srgbClr val="E66928"/>
                </a:solidFill>
                <a:latin typeface="Arial"/>
                <a:cs typeface="Arial"/>
              </a:rPr>
              <a:t>BECOME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620"/>
              </a:spcBef>
            </a:pP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plays 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much </a:t>
            </a:r>
            <a:r>
              <a:rPr sz="2000" spc="-105" dirty="0">
                <a:solidFill>
                  <a:srgbClr val="424242"/>
                </a:solidFill>
                <a:latin typeface="Arial"/>
                <a:cs typeface="Arial"/>
              </a:rPr>
              <a:t>more  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influential </a:t>
            </a:r>
            <a:r>
              <a:rPr sz="2000" spc="-80" dirty="0">
                <a:solidFill>
                  <a:srgbClr val="424242"/>
                </a:solidFill>
                <a:latin typeface="Arial"/>
                <a:cs typeface="Arial"/>
              </a:rPr>
              <a:t>role 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your  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life than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sz="2000" spc="-80" dirty="0">
                <a:solidFill>
                  <a:srgbClr val="424242"/>
                </a:solidFill>
                <a:latin typeface="Arial"/>
                <a:cs typeface="Arial"/>
              </a:rPr>
              <a:t>even  </a:t>
            </a:r>
            <a:r>
              <a:rPr sz="2000" spc="-100" dirty="0">
                <a:solidFill>
                  <a:srgbClr val="424242"/>
                </a:solidFill>
                <a:latin typeface="Arial"/>
                <a:cs typeface="Arial"/>
              </a:rPr>
              <a:t>realise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80567" y="92699"/>
            <a:ext cx="4194810" cy="4549140"/>
            <a:chOff x="3980567" y="92699"/>
            <a:chExt cx="4194810" cy="4549140"/>
          </a:xfrm>
        </p:grpSpPr>
        <p:sp>
          <p:nvSpPr>
            <p:cNvPr id="7" name="object 7"/>
            <p:cNvSpPr/>
            <p:nvPr/>
          </p:nvSpPr>
          <p:spPr>
            <a:xfrm>
              <a:off x="3980567" y="92699"/>
              <a:ext cx="4194666" cy="4549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0511" y="615293"/>
              <a:ext cx="839469" cy="421005"/>
            </a:xfrm>
            <a:custGeom>
              <a:avLst/>
              <a:gdLst/>
              <a:ahLst/>
              <a:cxnLst/>
              <a:rect l="l" t="t" r="r" b="b"/>
              <a:pathLst>
                <a:path w="839470" h="421005">
                  <a:moveTo>
                    <a:pt x="811748" y="420709"/>
                  </a:moveTo>
                  <a:lnTo>
                    <a:pt x="419424" y="246967"/>
                  </a:lnTo>
                  <a:lnTo>
                    <a:pt x="27099" y="420709"/>
                  </a:lnTo>
                  <a:lnTo>
                    <a:pt x="0" y="359491"/>
                  </a:lnTo>
                  <a:lnTo>
                    <a:pt x="336749" y="210354"/>
                  </a:lnTo>
                  <a:lnTo>
                    <a:pt x="0" y="61217"/>
                  </a:lnTo>
                  <a:lnTo>
                    <a:pt x="27099" y="0"/>
                  </a:lnTo>
                  <a:lnTo>
                    <a:pt x="419424" y="173742"/>
                  </a:lnTo>
                  <a:lnTo>
                    <a:pt x="811748" y="0"/>
                  </a:lnTo>
                  <a:lnTo>
                    <a:pt x="838848" y="61217"/>
                  </a:lnTo>
                  <a:lnTo>
                    <a:pt x="502098" y="210354"/>
                  </a:lnTo>
                  <a:lnTo>
                    <a:pt x="838848" y="359491"/>
                  </a:lnTo>
                  <a:lnTo>
                    <a:pt x="811748" y="420709"/>
                  </a:lnTo>
                  <a:close/>
                </a:path>
              </a:pathLst>
            </a:custGeom>
            <a:solidFill>
              <a:srgbClr val="E669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0511" y="615293"/>
              <a:ext cx="839469" cy="421005"/>
            </a:xfrm>
            <a:custGeom>
              <a:avLst/>
              <a:gdLst/>
              <a:ahLst/>
              <a:cxnLst/>
              <a:rect l="l" t="t" r="r" b="b"/>
              <a:pathLst>
                <a:path w="839470" h="421005">
                  <a:moveTo>
                    <a:pt x="0" y="61217"/>
                  </a:moveTo>
                  <a:lnTo>
                    <a:pt x="27099" y="0"/>
                  </a:lnTo>
                  <a:lnTo>
                    <a:pt x="419424" y="173742"/>
                  </a:lnTo>
                  <a:lnTo>
                    <a:pt x="811748" y="0"/>
                  </a:lnTo>
                  <a:lnTo>
                    <a:pt x="838848" y="61217"/>
                  </a:lnTo>
                  <a:lnTo>
                    <a:pt x="502098" y="210354"/>
                  </a:lnTo>
                  <a:lnTo>
                    <a:pt x="838848" y="359491"/>
                  </a:lnTo>
                  <a:lnTo>
                    <a:pt x="811748" y="420709"/>
                  </a:lnTo>
                  <a:lnTo>
                    <a:pt x="419424" y="246967"/>
                  </a:lnTo>
                  <a:lnTo>
                    <a:pt x="27099" y="420709"/>
                  </a:lnTo>
                  <a:lnTo>
                    <a:pt x="0" y="359491"/>
                  </a:lnTo>
                  <a:lnTo>
                    <a:pt x="336749" y="210354"/>
                  </a:lnTo>
                  <a:lnTo>
                    <a:pt x="0" y="61217"/>
                  </a:lnTo>
                  <a:close/>
                </a:path>
              </a:pathLst>
            </a:custGeom>
            <a:ln w="9524">
              <a:solidFill>
                <a:srgbClr val="E6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45112" y="1000571"/>
            <a:ext cx="9055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Roboto"/>
                <a:cs typeface="Roboto"/>
              </a:rPr>
              <a:t>thinking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28467" y="0"/>
            <a:ext cx="5415915" cy="5143500"/>
            <a:chOff x="3728467" y="0"/>
            <a:chExt cx="5415915" cy="5143500"/>
          </a:xfrm>
        </p:grpSpPr>
        <p:sp>
          <p:nvSpPr>
            <p:cNvPr id="4" name="object 4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14"/>
                  </a:moveTo>
                  <a:lnTo>
                    <a:pt x="0" y="5143414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1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467" y="629373"/>
              <a:ext cx="4914115" cy="40623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1098" y="858800"/>
            <a:ext cx="2711450" cy="14268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4300" b="1" spc="-40" dirty="0">
                <a:latin typeface="Arial"/>
                <a:cs typeface="Arial"/>
              </a:rPr>
              <a:t>It’s</a:t>
            </a:r>
            <a:r>
              <a:rPr sz="4300" b="1" spc="-240" dirty="0">
                <a:latin typeface="Arial"/>
                <a:cs typeface="Arial"/>
              </a:rPr>
              <a:t> </a:t>
            </a:r>
            <a:r>
              <a:rPr sz="4300" b="1" spc="30" dirty="0">
                <a:latin typeface="Arial"/>
                <a:cs typeface="Arial"/>
              </a:rPr>
              <a:t>almost</a:t>
            </a:r>
            <a:endParaRPr sz="43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55"/>
              </a:spcBef>
            </a:pPr>
            <a:r>
              <a:rPr sz="4300" spc="-140" dirty="0">
                <a:solidFill>
                  <a:srgbClr val="FFFFFF"/>
                </a:solidFill>
              </a:rPr>
              <a:t>MAGICAL</a:t>
            </a:r>
            <a:endParaRPr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497" y="1740596"/>
            <a:ext cx="6819900" cy="1662430"/>
          </a:xfrm>
          <a:custGeom>
            <a:avLst/>
            <a:gdLst/>
            <a:ahLst/>
            <a:cxnLst/>
            <a:rect l="l" t="t" r="r" b="b"/>
            <a:pathLst>
              <a:path w="6819900" h="1662429">
                <a:moveTo>
                  <a:pt x="6819886" y="1662296"/>
                </a:moveTo>
                <a:lnTo>
                  <a:pt x="0" y="1662296"/>
                </a:lnTo>
                <a:lnTo>
                  <a:pt x="0" y="0"/>
                </a:lnTo>
                <a:lnTo>
                  <a:pt x="6819886" y="0"/>
                </a:lnTo>
                <a:lnTo>
                  <a:pt x="6819886" y="16622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335" marR="5080" indent="340360">
              <a:lnSpc>
                <a:spcPct val="100299"/>
              </a:lnSpc>
              <a:spcBef>
                <a:spcPts val="80"/>
              </a:spcBef>
            </a:pPr>
            <a:r>
              <a:rPr sz="4800" b="1" spc="-70" dirty="0">
                <a:latin typeface="Arial"/>
                <a:cs typeface="Arial"/>
              </a:rPr>
              <a:t>Why should </a:t>
            </a:r>
            <a:r>
              <a:rPr sz="4800" b="1" spc="180" dirty="0">
                <a:latin typeface="Arial"/>
                <a:cs typeface="Arial"/>
              </a:rPr>
              <a:t>I </a:t>
            </a:r>
            <a:r>
              <a:rPr sz="4800" b="1" spc="260" dirty="0">
                <a:latin typeface="Arial"/>
                <a:cs typeface="Arial"/>
              </a:rPr>
              <a:t>try  </a:t>
            </a:r>
            <a:r>
              <a:rPr sz="4800" b="1" dirty="0">
                <a:latin typeface="Arial"/>
                <a:cs typeface="Arial"/>
              </a:rPr>
              <a:t>Machine</a:t>
            </a:r>
            <a:r>
              <a:rPr sz="4800" b="1" spc="-254" dirty="0">
                <a:latin typeface="Arial"/>
                <a:cs typeface="Arial"/>
              </a:rPr>
              <a:t> </a:t>
            </a:r>
            <a:r>
              <a:rPr sz="4800" b="1" spc="-120" dirty="0">
                <a:latin typeface="Arial"/>
                <a:cs typeface="Arial"/>
              </a:rPr>
              <a:t>Learning?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7" y="909598"/>
            <a:ext cx="7162800" cy="3324860"/>
          </a:xfrm>
          <a:custGeom>
            <a:avLst/>
            <a:gdLst/>
            <a:ahLst/>
            <a:cxnLst/>
            <a:rect l="l" t="t" r="r" b="b"/>
            <a:pathLst>
              <a:path w="7162800" h="3324860">
                <a:moveTo>
                  <a:pt x="7162785" y="3324293"/>
                </a:moveTo>
                <a:lnTo>
                  <a:pt x="0" y="3324293"/>
                </a:lnTo>
                <a:lnTo>
                  <a:pt x="0" y="0"/>
                </a:lnTo>
                <a:lnTo>
                  <a:pt x="7162785" y="0"/>
                </a:lnTo>
                <a:lnTo>
                  <a:pt x="7162785" y="3324293"/>
                </a:lnTo>
                <a:close/>
              </a:path>
            </a:pathLst>
          </a:custGeom>
          <a:solidFill>
            <a:srgbClr val="00D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2198" y="982092"/>
            <a:ext cx="664337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b="1" spc="-120" dirty="0">
                <a:latin typeface="Arial"/>
                <a:cs typeface="Arial"/>
              </a:rPr>
              <a:t>Because </a:t>
            </a:r>
            <a:r>
              <a:rPr sz="4800" b="1" spc="-90" dirty="0">
                <a:latin typeface="Arial"/>
                <a:cs typeface="Arial"/>
              </a:rPr>
              <a:t>YOU </a:t>
            </a:r>
            <a:r>
              <a:rPr sz="4800" b="1" spc="195" dirty="0">
                <a:latin typeface="Arial"/>
                <a:cs typeface="Arial"/>
              </a:rPr>
              <a:t>get </a:t>
            </a:r>
            <a:r>
              <a:rPr sz="4800" b="1" spc="204" dirty="0">
                <a:latin typeface="Arial"/>
                <a:cs typeface="Arial"/>
              </a:rPr>
              <a:t>to</a:t>
            </a:r>
            <a:r>
              <a:rPr sz="4800" b="1" spc="-800" dirty="0">
                <a:latin typeface="Arial"/>
                <a:cs typeface="Arial"/>
              </a:rPr>
              <a:t> </a:t>
            </a:r>
            <a:r>
              <a:rPr sz="4800" b="1" spc="50" dirty="0">
                <a:latin typeface="Arial"/>
                <a:cs typeface="Arial"/>
              </a:rPr>
              <a:t>be  </a:t>
            </a:r>
            <a:r>
              <a:rPr sz="4800" b="1" spc="185" dirty="0">
                <a:latin typeface="Arial"/>
                <a:cs typeface="Arial"/>
              </a:rPr>
              <a:t>the</a:t>
            </a:r>
            <a:r>
              <a:rPr sz="4800" b="1" spc="-190" dirty="0"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EDEDED"/>
                </a:solidFill>
              </a:rPr>
              <a:t>magician.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1FB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1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14"/>
                </a:moveTo>
                <a:lnTo>
                  <a:pt x="0" y="5143414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1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5669" y="1691871"/>
            <a:ext cx="246697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82880">
              <a:lnSpc>
                <a:spcPct val="101600"/>
              </a:lnSpc>
              <a:spcBef>
                <a:spcPts val="70"/>
              </a:spcBef>
            </a:pPr>
            <a:r>
              <a:rPr sz="1600" spc="50" dirty="0">
                <a:latin typeface="Play"/>
                <a:cs typeface="Play"/>
              </a:rPr>
              <a:t>A </a:t>
            </a:r>
            <a:r>
              <a:rPr sz="1600" spc="35" dirty="0">
                <a:latin typeface="Play"/>
                <a:cs typeface="Play"/>
              </a:rPr>
              <a:t>critical </a:t>
            </a:r>
            <a:r>
              <a:rPr sz="1600" spc="30" dirty="0">
                <a:latin typeface="Play"/>
                <a:cs typeface="Play"/>
              </a:rPr>
              <a:t>part </a:t>
            </a:r>
            <a:r>
              <a:rPr sz="1600" spc="40" dirty="0">
                <a:latin typeface="Play"/>
                <a:cs typeface="Play"/>
              </a:rPr>
              <a:t>of</a:t>
            </a:r>
            <a:r>
              <a:rPr sz="1600" spc="-165" dirty="0">
                <a:latin typeface="Play"/>
                <a:cs typeface="Play"/>
              </a:rPr>
              <a:t> </a:t>
            </a:r>
            <a:r>
              <a:rPr sz="1600" spc="15" dirty="0">
                <a:latin typeface="Play"/>
                <a:cs typeface="Play"/>
              </a:rPr>
              <a:t>making  </a:t>
            </a:r>
            <a:r>
              <a:rPr sz="1600" spc="5" dirty="0">
                <a:latin typeface="Play"/>
                <a:cs typeface="Play"/>
              </a:rPr>
              <a:t>magic </a:t>
            </a:r>
            <a:r>
              <a:rPr sz="1600" spc="20" dirty="0">
                <a:latin typeface="Play"/>
                <a:cs typeface="Play"/>
              </a:rPr>
              <a:t>happen </a:t>
            </a:r>
            <a:r>
              <a:rPr sz="1600" spc="10" dirty="0">
                <a:latin typeface="Play"/>
                <a:cs typeface="Play"/>
              </a:rPr>
              <a:t>using data</a:t>
            </a:r>
            <a:r>
              <a:rPr sz="1600" spc="-70" dirty="0">
                <a:latin typeface="Play"/>
                <a:cs typeface="Play"/>
              </a:rPr>
              <a:t> -</a:t>
            </a:r>
            <a:endParaRPr sz="1600">
              <a:latin typeface="Play"/>
              <a:cs typeface="Pl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2500" y="2128638"/>
            <a:ext cx="1549400" cy="11817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600" dirty="0">
                <a:solidFill>
                  <a:srgbClr val="424242"/>
                </a:solidFill>
                <a:latin typeface="Play"/>
                <a:cs typeface="Play"/>
              </a:rPr>
              <a:t>is</a:t>
            </a:r>
            <a:endParaRPr sz="1600">
              <a:latin typeface="Play"/>
              <a:cs typeface="Play"/>
            </a:endParaRPr>
          </a:p>
          <a:p>
            <a:pPr marL="12700" marR="5715" indent="104775">
              <a:lnSpc>
                <a:spcPct val="100000"/>
              </a:lnSpc>
              <a:spcBef>
                <a:spcPts val="720"/>
              </a:spcBef>
            </a:pPr>
            <a:r>
              <a:rPr sz="2500" b="1" spc="1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2500" b="1" spc="-3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500" b="1" spc="-10" dirty="0">
                <a:solidFill>
                  <a:srgbClr val="FFFFFF"/>
                </a:solidFill>
                <a:latin typeface="Roboto"/>
                <a:cs typeface="Roboto"/>
              </a:rPr>
              <a:t>CHINE  LEARNING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800</Words>
  <Application>Microsoft Office PowerPoint</Application>
  <PresentationFormat>On-screen Show (16:9)</PresentationFormat>
  <Paragraphs>133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MathJax_SansSerif</vt:lpstr>
      <vt:lpstr>Play</vt:lpstr>
      <vt:lpstr>Roboto</vt:lpstr>
      <vt:lpstr>Segoe UI</vt:lpstr>
      <vt:lpstr>Times New Roman</vt:lpstr>
      <vt:lpstr>Office Theme</vt:lpstr>
      <vt:lpstr>PowerPoint Presentation</vt:lpstr>
      <vt:lpstr>An Introduction to</vt:lpstr>
      <vt:lpstr>PowerPoint Presentation</vt:lpstr>
      <vt:lpstr>SUGGESTED  VIDEOS TO  WATCH</vt:lpstr>
      <vt:lpstr>SUGGESTED  THOUGHTS  TO THINK</vt:lpstr>
      <vt:lpstr>It’s almost MAGICAL</vt:lpstr>
      <vt:lpstr>Why should I try  Machine Learning?</vt:lpstr>
      <vt:lpstr>Because YOU get to be  the magician.</vt:lpstr>
      <vt:lpstr>A critical part of making  magic happen using data -</vt:lpstr>
      <vt:lpstr>It’s fun. *Terms and Conditions apply</vt:lpstr>
      <vt:lpstr>You’ll be  able to pick  up a larger  variety of 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Machine 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Machines understand Numbers only!</vt:lpstr>
      <vt:lpstr>PowerPoint Presentation</vt:lpstr>
      <vt:lpstr>PowerPoint Presentation</vt:lpstr>
      <vt:lpstr>An Example</vt:lpstr>
      <vt:lpstr>PowerPoint Presentation</vt:lpstr>
      <vt:lpstr>PowerPoint Presentation</vt:lpstr>
      <vt:lpstr>PowerPoint Presentation</vt:lpstr>
      <vt:lpstr>How does a model learn?</vt:lpstr>
      <vt:lpstr>PowerPoint Presentation</vt:lpstr>
      <vt:lpstr>How to get started?</vt:lpstr>
      <vt:lpstr>The Tridev</vt:lpstr>
      <vt:lpstr>What about the  math?</vt:lpstr>
      <vt:lpstr>What about  programming?</vt:lpstr>
      <vt:lpstr>OK, now what?</vt:lpstr>
      <vt:lpstr>PowerPoint Presentation</vt:lpstr>
      <vt:lpstr>Tips for learning ML (or anything else!)</vt:lpstr>
      <vt:lpstr>Possible end goals?</vt:lpstr>
      <vt:lpstr>For Research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session</dc:title>
  <cp:lastModifiedBy>Pranav</cp:lastModifiedBy>
  <cp:revision>1</cp:revision>
  <dcterms:created xsi:type="dcterms:W3CDTF">2023-03-25T03:05:10Z</dcterms:created>
  <dcterms:modified xsi:type="dcterms:W3CDTF">2023-03-25T13:05:12Z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2023-03-25T00:00:00Z</vt:filetime>
  </property>
</Properties>
</file>