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F79C26B-6510-4280-876A-F9955B519EC6}">
  <a:tblStyle styleId="{FF79C26B-6510-4280-876A-F9955B519EC6}"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4.4 M of facebook, 200 M of google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sz="2000">
                <a:latin typeface="Calibri"/>
                <a:ea typeface="Calibri"/>
                <a:cs typeface="Calibri"/>
                <a:sym typeface="Calibri"/>
              </a:rPr>
              <a:t>Learning a projection from 4096 to 1024 dimensions</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t/>
            </a:r>
            <a:endParaRPr sz="2000">
              <a:latin typeface="Calibri"/>
              <a:ea typeface="Calibri"/>
              <a:cs typeface="Calibri"/>
              <a:sym typeface="Calibri"/>
            </a:endParaRPr>
          </a:p>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sz="1000">
                <a:latin typeface="Calibri"/>
                <a:ea typeface="Calibri"/>
                <a:cs typeface="Calibri"/>
                <a:sym typeface="Calibri"/>
              </a:rPr>
              <a:t>ROC - receiving operator characteristic </a:t>
            </a:r>
          </a:p>
          <a:p>
            <a:pPr lvl="0" rtl="0">
              <a:spcBef>
                <a:spcPts val="0"/>
              </a:spcBef>
              <a:buNone/>
            </a:pPr>
            <a:r>
              <a:rPr lang="en" sz="100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t/>
            </a:r>
            <a:endParaRPr sz="1000">
              <a:latin typeface="Calibri"/>
              <a:ea typeface="Calibri"/>
              <a:cs typeface="Calibri"/>
              <a:sym typeface="Calibri"/>
            </a:endParaRPr>
          </a:p>
          <a:p>
            <a:pPr lvl="0" rtl="0">
              <a:spcBef>
                <a:spcPts val="0"/>
              </a:spcBef>
              <a:buNone/>
            </a:pPr>
            <a:r>
              <a:rPr lang="en" sz="1000"/>
              <a:t>To map the face to a canonical position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t>Curation didn’t help much. More data, better accuracy.</a:t>
            </a:r>
          </a:p>
          <a:p>
            <a:pPr lvl="0">
              <a:spcBef>
                <a:spcPts val="0"/>
              </a:spcBef>
              <a:buNone/>
            </a:pPr>
            <a:r>
              <a:rPr lang="en" sz="1000"/>
              <a:t>Alignment really helped with the testing data.</a:t>
            </a:r>
          </a:p>
          <a:p>
            <a:pPr lvl="0">
              <a:spcBef>
                <a:spcPts val="0"/>
              </a:spcBef>
              <a:buNone/>
            </a:pPr>
            <a:r>
              <a:rPr lang="en" sz="1000"/>
              <a:t>Architecture B performed the best. Extra convolutional layers didn’t appear to help.</a:t>
            </a:r>
          </a:p>
          <a:p>
            <a:pPr lvl="0" rtl="0">
              <a:spcBef>
                <a:spcPts val="0"/>
              </a:spcBef>
              <a:buNone/>
            </a:pPr>
            <a:r>
              <a:rPr lang="en" sz="1000"/>
              <a:t>Finally, the embedding boosted performance by a significant amount.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81000" lvl="0" marL="457200" rtl="0" algn="just">
              <a:lnSpc>
                <a:spcPct val="115000"/>
              </a:lnSpc>
              <a:spcBef>
                <a:spcPts val="0"/>
              </a:spcBef>
              <a:spcAft>
                <a:spcPts val="1600"/>
              </a:spcAft>
              <a:buClr>
                <a:schemeClr val="dk2"/>
              </a:buClr>
              <a:buSzPct val="100000"/>
              <a:buFont typeface="Roboto"/>
            </a:pPr>
            <a:r>
              <a:rPr lang="en" sz="2400">
                <a:solidFill>
                  <a:schemeClr val="dk2"/>
                </a:solidFill>
                <a:highlight>
                  <a:srgbClr val="FFFFFF"/>
                </a:highlight>
                <a:latin typeface="Roboto"/>
                <a:ea typeface="Roboto"/>
                <a:cs typeface="Roboto"/>
                <a:sym typeface="Roboto"/>
              </a:rPr>
              <a:t> or a video frame from a video source </a:t>
            </a:r>
          </a:p>
          <a:p>
            <a:pPr indent="-381000" lvl="0" marL="457200" rtl="0" algn="just">
              <a:lnSpc>
                <a:spcPct val="115000"/>
              </a:lnSpc>
              <a:spcBef>
                <a:spcPts val="0"/>
              </a:spcBef>
              <a:spcAft>
                <a:spcPts val="1600"/>
              </a:spcAft>
              <a:buClr>
                <a:schemeClr val="dk2"/>
              </a:buClr>
              <a:buSzPct val="100000"/>
              <a:buFont typeface="Roboto"/>
            </a:pPr>
            <a:r>
              <a:rPr lang="en" sz="2400">
                <a:solidFill>
                  <a:schemeClr val="dk2"/>
                </a:solidFill>
                <a:highlight>
                  <a:srgbClr val="FFFFFF"/>
                </a:highlight>
                <a:latin typeface="Roboto"/>
                <a:ea typeface="Roboto"/>
                <a:cs typeface="Roboto"/>
                <a:sym typeface="Roboto"/>
              </a:rPr>
              <a:t>Forensics and surveillance work</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latin typeface="Calibri"/>
                <a:ea typeface="Calibri"/>
                <a:cs typeface="Calibri"/>
                <a:sym typeface="Calibri"/>
              </a:rPr>
              <a:t>One of the key ideas was to use weaker classifiers to rank the data presented to the annotators.</a:t>
            </a:r>
          </a:p>
          <a:p>
            <a:pPr lvl="0" rtl="0">
              <a:spcBef>
                <a:spcPts val="0"/>
              </a:spcBef>
              <a:buNone/>
            </a:pPr>
            <a:r>
              <a:t/>
            </a:r>
            <a:endParaRPr sz="1000">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Published in 2014 in BMVC (British Machine Vision Conference)</a:t>
            </a:r>
          </a:p>
          <a:p>
            <a:pPr indent="-228600" lvl="0" marL="457200" rtl="0">
              <a:spcBef>
                <a:spcPts val="0"/>
              </a:spcBef>
            </a:pPr>
            <a:r>
              <a:rPr lang="en"/>
              <a:t>By the visual geometry group at the University of Oxford</a:t>
            </a:r>
          </a:p>
          <a:p>
            <a:pPr indent="-228600" lvl="0" marL="457200" rtl="0">
              <a:spcBef>
                <a:spcPts val="0"/>
              </a:spcBef>
            </a:pPr>
            <a:r>
              <a:rPr lang="en"/>
              <a:t>Has achieved state of the art performance on the “Labeled faces in the wild database” - defacto evaluation benchmark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Conventional approach - need to use landmark detection algorithm and then extract features</a:t>
            </a:r>
          </a:p>
          <a:p>
            <a:pPr indent="-228600" lvl="0" marL="457200" rtl="0">
              <a:spcBef>
                <a:spcPts val="0"/>
              </a:spcBef>
            </a:pPr>
            <a:r>
              <a:rPr lang="en"/>
              <a:t>Challenge - dimension of such vector is high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2100" lvl="0" marL="457200" rtl="0">
              <a:spcBef>
                <a:spcPts val="0"/>
              </a:spcBef>
              <a:buClr>
                <a:schemeClr val="dk2"/>
              </a:buClr>
              <a:buSzPct val="100000"/>
              <a:buFont typeface="Roboto"/>
            </a:pPr>
            <a:r>
              <a:rPr lang="en"/>
              <a:t>Dimensionality reduction further increases accuracy as well - dual benefit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Spatial information is lost with feature-only model</a:t>
            </a:r>
          </a:p>
          <a:p>
            <a:pPr indent="-228600" lvl="0" marL="457200" rtl="0">
              <a:spcBef>
                <a:spcPts val="0"/>
              </a:spcBef>
            </a:pPr>
            <a:r>
              <a:rPr lang="en"/>
              <a:t>One way is to use spatial pyramid coding - but dimensionality increases linearly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FV encoding is high dimensional.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100% and 97% accuracy on Labelled Faces in the wild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a:t>
            </a:r>
            <a:r>
              <a:rPr lang="en"/>
              <a:t>iagonal metric learning on the full-dimensional Fisher vectors. It is carried</a:t>
            </a:r>
          </a:p>
          <a:p>
            <a:pPr lvl="0">
              <a:spcBef>
                <a:spcPts val="0"/>
              </a:spcBef>
              <a:buNone/>
            </a:pPr>
            <a:r>
              <a:rPr lang="en"/>
              <a:t>out using a conventional linear SVM formulation, where features are the vectors of squared</a:t>
            </a:r>
          </a:p>
          <a:p>
            <a:pPr lvl="0">
              <a:spcBef>
                <a:spcPts val="0"/>
              </a:spcBef>
              <a:buNone/>
            </a:pPr>
            <a:r>
              <a:rPr lang="en"/>
              <a:t>differences between the corresponding components of the two compared FV</a:t>
            </a:r>
          </a:p>
          <a:p>
            <a:pPr lvl="0">
              <a:spcBef>
                <a:spcPts val="0"/>
              </a:spcBef>
              <a:buNone/>
            </a:pPr>
            <a:r>
              <a:t/>
            </a:r>
            <a:endParaRPr/>
          </a:p>
          <a:p>
            <a:pPr lvl="0" rtl="0">
              <a:spcBef>
                <a:spcPts val="0"/>
              </a:spcBef>
              <a:buNone/>
            </a:pPr>
            <a:r>
              <a:rPr lang="en"/>
              <a:t>Another method - Joint-metric similarity learning also used.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Each Gaussian captures joint appearance-location statistics (Sect. 2), but here we only visualise the location as an ellipse with the centre and radii set to the mean and variances of the spatial components. As can be seen from Fig. 2-d, the 50 Gaussians corresponding to the columns with the highest energy match the facial features without being explicitly trained to do so. They have small spatial variances and are finely localised on the image plane. On the contrary, Fig. 2-e shows how the 50 Gaussians corresponding to the columns with the lowest energy cover the background areas. These clusters are deemed as the least meaningful by our projection learning; note that their spatial variances are large.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It should be noted that while [19] also use GMMs for dense feature clustering, they do not utilise the compressed Fisher vector encoding, but keep all extracted features for matching, which imposes a limitation on the number of features that can be extracted and stored.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It should be noted that while [19] also use GMMs for dense feature clustering, they do not utilise the compressed Fisher vector encoding, but keep all extracted features for matching, which imposes a limitation on the number of features that can be extracted and stored.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It should be noted that while [19] also use GMMs for dense feature clustering, they do not utilise the compressed Fisher vector encoding, but keep all extracted features for matching, which imposes a limitation on the number of features that can be extracted and stored.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robots.ox.ac.uk/~vgg/publications/2013/Simonyan13/simonyan13.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www.youtube.com/watch?v=13FZHiXJSsE" TargetMode="Externa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robots.ox.ac.uk:5000/~vgg/publications/2015/Parkhi15/parkhi15.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
              <a:t>Face Recognition</a:t>
            </a:r>
          </a:p>
        </p:txBody>
      </p:sp>
      <p:sp>
        <p:nvSpPr>
          <p:cNvPr id="86" name="Shape 86"/>
          <p:cNvSpPr txBox="1"/>
          <p:nvPr>
            <p:ph idx="1" type="subTitle"/>
          </p:nvPr>
        </p:nvSpPr>
        <p:spPr>
          <a:xfrm>
            <a:off x="598100" y="2715944"/>
            <a:ext cx="8222100" cy="1119600"/>
          </a:xfrm>
          <a:prstGeom prst="rect">
            <a:avLst/>
          </a:prstGeom>
        </p:spPr>
        <p:txBody>
          <a:bodyPr anchorCtr="0" anchor="t" bIns="91425" lIns="91425" rIns="91425" tIns="91425">
            <a:noAutofit/>
          </a:bodyPr>
          <a:lstStyle/>
          <a:p>
            <a:pPr lvl="0">
              <a:spcBef>
                <a:spcPts val="0"/>
              </a:spcBef>
              <a:buNone/>
            </a:pPr>
            <a:r>
              <a:rPr lang="en"/>
              <a:t>Presenters: </a:t>
            </a:r>
            <a:r>
              <a:rPr lang="en"/>
              <a:t>Shikhar Malhotra, Pranav Bhat, Pranav Sodhani, Atishay  Aggarwal, Ameya Kabre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Dataset Collection	</a:t>
            </a:r>
          </a:p>
        </p:txBody>
      </p:sp>
      <p:sp>
        <p:nvSpPr>
          <p:cNvPr id="143" name="Shape 143"/>
          <p:cNvSpPr txBox="1"/>
          <p:nvPr>
            <p:ph idx="1" type="body"/>
          </p:nvPr>
        </p:nvSpPr>
        <p:spPr>
          <a:xfrm>
            <a:off x="311700" y="1085750"/>
            <a:ext cx="8520600" cy="3483000"/>
          </a:xfrm>
          <a:prstGeom prst="rect">
            <a:avLst/>
          </a:prstGeom>
        </p:spPr>
        <p:txBody>
          <a:bodyPr anchorCtr="0" anchor="t" bIns="91425" lIns="91425" rIns="91425" tIns="91425">
            <a:noAutofit/>
          </a:bodyPr>
          <a:lstStyle/>
          <a:p>
            <a:pPr lvl="0" rtl="0">
              <a:spcBef>
                <a:spcPts val="0"/>
              </a:spcBef>
              <a:buNone/>
            </a:pPr>
            <a:r>
              <a:rPr lang="en" sz="2400"/>
              <a:t>3</a:t>
            </a:r>
            <a:r>
              <a:rPr lang="en" sz="2400"/>
              <a:t>.   </a:t>
            </a:r>
            <a:r>
              <a:rPr lang="en" sz="2400"/>
              <a:t>Improving purity with automatic filter</a:t>
            </a:r>
          </a:p>
          <a:p>
            <a:pPr indent="-228600" lvl="0" marL="457200" rtl="0">
              <a:spcBef>
                <a:spcPts val="0"/>
              </a:spcBef>
              <a:spcAft>
                <a:spcPts val="0"/>
              </a:spcAft>
            </a:pPr>
            <a:r>
              <a:rPr lang="en"/>
              <a:t>Remove erroneous images from each set using a trained classifier</a:t>
            </a:r>
          </a:p>
          <a:p>
            <a:pPr indent="-228600" lvl="0" marL="457200" rtl="0">
              <a:spcBef>
                <a:spcPts val="0"/>
              </a:spcBef>
              <a:spcAft>
                <a:spcPts val="0"/>
              </a:spcAft>
            </a:pPr>
            <a:r>
              <a:rPr lang="en"/>
              <a:t>Linear SVM ranks 2000 images, top 1000 retained</a:t>
            </a:r>
          </a:p>
          <a:p>
            <a:pPr lvl="0" rtl="0">
              <a:spcBef>
                <a:spcPts val="0"/>
              </a:spcBef>
              <a:spcAft>
                <a:spcPts val="0"/>
              </a:spcAft>
              <a:buNone/>
            </a:pPr>
            <a:r>
              <a:t/>
            </a:r>
            <a:endParaRPr/>
          </a:p>
          <a:p>
            <a:pPr lvl="0" rtl="0">
              <a:spcBef>
                <a:spcPts val="0"/>
              </a:spcBef>
              <a:buNone/>
            </a:pPr>
            <a:r>
              <a:rPr lang="en" sz="2400"/>
              <a:t>4.   Removing near duplicates</a:t>
            </a:r>
          </a:p>
          <a:p>
            <a:pPr indent="-228600" lvl="0" marL="457200" rtl="0">
              <a:spcBef>
                <a:spcPts val="0"/>
              </a:spcBef>
              <a:spcAft>
                <a:spcPts val="0"/>
              </a:spcAft>
            </a:pPr>
            <a:r>
              <a:rPr lang="en"/>
              <a:t>Images differing in colour balance or with text superimposed are removed</a:t>
            </a:r>
          </a:p>
          <a:p>
            <a:pPr indent="-228600" lvl="0" marL="457200" rtl="0">
              <a:spcBef>
                <a:spcPts val="0"/>
              </a:spcBef>
              <a:spcAft>
                <a:spcPts val="0"/>
              </a:spcAft>
            </a:pPr>
            <a:r>
              <a:rPr lang="en"/>
              <a:t>Clustering images and retaining one image per cluster</a:t>
            </a:r>
          </a:p>
          <a:p>
            <a:pPr lvl="0" rtl="0" algn="just">
              <a:spcBef>
                <a:spcPts val="0"/>
              </a:spcBef>
              <a:buNone/>
            </a:pPr>
            <a:r>
              <a:t/>
            </a:r>
            <a:endParaRPr sz="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Dataset Collection	</a:t>
            </a:r>
          </a:p>
        </p:txBody>
      </p:sp>
      <p:sp>
        <p:nvSpPr>
          <p:cNvPr id="149" name="Shape 14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sz="2400"/>
              <a:t>5.   Manual filtering</a:t>
            </a:r>
          </a:p>
          <a:p>
            <a:pPr lvl="0" rtl="0">
              <a:spcBef>
                <a:spcPts val="0"/>
              </a:spcBef>
              <a:buNone/>
            </a:pPr>
            <a:r>
              <a:t/>
            </a:r>
            <a:endParaRPr sz="600"/>
          </a:p>
          <a:p>
            <a:pPr indent="-228600" lvl="0" marL="457200" rtl="0" algn="just">
              <a:spcBef>
                <a:spcPts val="0"/>
              </a:spcBef>
            </a:pPr>
            <a:r>
              <a:rPr lang="en"/>
              <a:t>Multi-way CNN is built to discriminate between 2,622 face identities</a:t>
            </a:r>
          </a:p>
          <a:p>
            <a:pPr indent="-228600" lvl="0" marL="457200" rtl="0" algn="just">
              <a:spcBef>
                <a:spcPts val="0"/>
              </a:spcBef>
            </a:pPr>
            <a:r>
              <a:rPr lang="en"/>
              <a:t>Ranked images displayed in blocks of 200, purity greater than 95%</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graphicFrame>
        <p:nvGraphicFramePr>
          <p:cNvPr id="154" name="Shape 154"/>
          <p:cNvGraphicFramePr/>
          <p:nvPr/>
        </p:nvGraphicFramePr>
        <p:xfrm>
          <a:off x="580050" y="1000475"/>
          <a:ext cx="3000000" cy="3000000"/>
        </p:xfrm>
        <a:graphic>
          <a:graphicData uri="http://schemas.openxmlformats.org/drawingml/2006/table">
            <a:tbl>
              <a:tblPr>
                <a:noFill/>
                <a:tableStyleId>{FF79C26B-6510-4280-876A-F9955B519EC6}</a:tableStyleId>
              </a:tblPr>
              <a:tblGrid>
                <a:gridCol w="732575"/>
                <a:gridCol w="1690725"/>
                <a:gridCol w="1021700"/>
                <a:gridCol w="1202525"/>
                <a:gridCol w="1247725"/>
                <a:gridCol w="1063750"/>
                <a:gridCol w="1024875"/>
              </a:tblGrid>
              <a:tr h="738250">
                <a:tc>
                  <a:txBody>
                    <a:bodyPr>
                      <a:noAutofit/>
                    </a:bodyPr>
                    <a:lstStyle/>
                    <a:p>
                      <a:pPr lvl="0" rtl="0" algn="ctr">
                        <a:lnSpc>
                          <a:spcPct val="115000"/>
                        </a:lnSpc>
                        <a:spcBef>
                          <a:spcPts val="0"/>
                        </a:spcBef>
                        <a:buNone/>
                      </a:pPr>
                      <a:r>
                        <a:rPr b="1" lang="en" sz="16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Aim</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Mode</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 Persons</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 images /person</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Total # images</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Anno. effort</a:t>
                      </a:r>
                    </a:p>
                  </a:txBody>
                  <a:tcPr marT="91425" marB="91425" marR="91425" marL="91425"/>
                </a:tc>
              </a:tr>
              <a:tr h="738250">
                <a:tc>
                  <a:txBody>
                    <a:bodyPr>
                      <a:noAutofit/>
                    </a:bodyPr>
                    <a:lstStyle/>
                    <a:p>
                      <a:pPr lvl="0" rtl="0" algn="ctr">
                        <a:lnSpc>
                          <a:spcPct val="115000"/>
                        </a:lnSpc>
                        <a:spcBef>
                          <a:spcPts val="0"/>
                        </a:spcBef>
                        <a:buNone/>
                      </a:pPr>
                      <a:r>
                        <a:rPr lang="en" sz="1600">
                          <a:latin typeface="Calibri"/>
                          <a:ea typeface="Calibri"/>
                          <a:cs typeface="Calibri"/>
                          <a:sym typeface="Calibri"/>
                        </a:rPr>
                        <a:t>1</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Candidate list generation</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Auto</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5000</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200</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1,000,000</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a:t>
                      </a:r>
                    </a:p>
                  </a:txBody>
                  <a:tcPr marT="91425" marB="91425" marR="91425" marL="91425"/>
                </a:tc>
              </a:tr>
              <a:tr h="738250">
                <a:tc>
                  <a:txBody>
                    <a:bodyPr>
                      <a:noAutofit/>
                    </a:bodyPr>
                    <a:lstStyle/>
                    <a:p>
                      <a:pPr lvl="0" rtl="0" algn="ctr">
                        <a:lnSpc>
                          <a:spcPct val="115000"/>
                        </a:lnSpc>
                        <a:spcBef>
                          <a:spcPts val="0"/>
                        </a:spcBef>
                        <a:buNone/>
                      </a:pPr>
                      <a:r>
                        <a:rPr lang="en" sz="1600">
                          <a:latin typeface="Calibri"/>
                          <a:ea typeface="Calibri"/>
                          <a:cs typeface="Calibri"/>
                          <a:sym typeface="Calibri"/>
                        </a:rPr>
                        <a:t>2</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Collecting more images</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Manual</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2622</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2,000</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5,244,000</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4 days</a:t>
                      </a:r>
                    </a:p>
                  </a:txBody>
                  <a:tcPr marT="91425" marB="91425" marR="91425" marL="91425"/>
                </a:tc>
              </a:tr>
              <a:tr h="503225">
                <a:tc>
                  <a:txBody>
                    <a:bodyPr>
                      <a:noAutofit/>
                    </a:bodyPr>
                    <a:lstStyle/>
                    <a:p>
                      <a:pPr lvl="0" rtl="0" algn="ctr">
                        <a:lnSpc>
                          <a:spcPct val="115000"/>
                        </a:lnSpc>
                        <a:spcBef>
                          <a:spcPts val="0"/>
                        </a:spcBef>
                        <a:buNone/>
                      </a:pPr>
                      <a:r>
                        <a:rPr lang="en" sz="1600">
                          <a:latin typeface="Calibri"/>
                          <a:ea typeface="Calibri"/>
                          <a:cs typeface="Calibri"/>
                          <a:sym typeface="Calibri"/>
                        </a:rPr>
                        <a:t>3</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Rank image sets</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Auto</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2622</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1000</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2,622,000</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a:t>
                      </a:r>
                    </a:p>
                  </a:txBody>
                  <a:tcPr marT="91425" marB="91425" marR="91425" marL="91425"/>
                </a:tc>
              </a:tr>
              <a:tr h="738250">
                <a:tc>
                  <a:txBody>
                    <a:bodyPr>
                      <a:noAutofit/>
                    </a:bodyPr>
                    <a:lstStyle/>
                    <a:p>
                      <a:pPr lvl="0" rtl="0" algn="ctr">
                        <a:lnSpc>
                          <a:spcPct val="115000"/>
                        </a:lnSpc>
                        <a:spcBef>
                          <a:spcPts val="0"/>
                        </a:spcBef>
                        <a:buNone/>
                      </a:pPr>
                      <a:r>
                        <a:rPr lang="en" sz="1600">
                          <a:latin typeface="Calibri"/>
                          <a:ea typeface="Calibri"/>
                          <a:cs typeface="Calibri"/>
                          <a:sym typeface="Calibri"/>
                        </a:rPr>
                        <a:t>4</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Near duplicate removal</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Auto</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2622</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623</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1,635,159</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a:t>
                      </a:r>
                    </a:p>
                  </a:txBody>
                  <a:tcPr marT="91425" marB="91425" marR="91425" marL="91425"/>
                </a:tc>
              </a:tr>
              <a:tr h="460925">
                <a:tc>
                  <a:txBody>
                    <a:bodyPr>
                      <a:noAutofit/>
                    </a:bodyPr>
                    <a:lstStyle/>
                    <a:p>
                      <a:pPr lvl="0" rtl="0" algn="ctr">
                        <a:lnSpc>
                          <a:spcPct val="115000"/>
                        </a:lnSpc>
                        <a:spcBef>
                          <a:spcPts val="0"/>
                        </a:spcBef>
                        <a:buNone/>
                      </a:pPr>
                      <a:r>
                        <a:rPr lang="en" sz="1600">
                          <a:latin typeface="Calibri"/>
                          <a:ea typeface="Calibri"/>
                          <a:cs typeface="Calibri"/>
                          <a:sym typeface="Calibri"/>
                        </a:rPr>
                        <a:t>5</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Manual filtering</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Manual</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2622</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375</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982,803</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10 days</a:t>
                      </a:r>
                    </a:p>
                  </a:txBody>
                  <a:tcPr marT="91425" marB="91425" marR="91425" marL="91425"/>
                </a:tc>
              </a:tr>
            </a:tbl>
          </a:graphicData>
        </a:graphic>
      </p:graphicFrame>
      <p:sp>
        <p:nvSpPr>
          <p:cNvPr id="155" name="Shape 155"/>
          <p:cNvSpPr txBox="1"/>
          <p:nvPr/>
        </p:nvSpPr>
        <p:spPr>
          <a:xfrm>
            <a:off x="311374" y="-90600"/>
            <a:ext cx="6043200" cy="1268400"/>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latin typeface="Roboto"/>
                <a:ea typeface="Roboto"/>
                <a:cs typeface="Roboto"/>
                <a:sym typeface="Roboto"/>
              </a:rPr>
              <a:t>Dataset Statistics after each stage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216475"/>
            <a:ext cx="8520600" cy="607800"/>
          </a:xfrm>
          <a:prstGeom prst="rect">
            <a:avLst/>
          </a:prstGeom>
        </p:spPr>
        <p:txBody>
          <a:bodyPr anchorCtr="0" anchor="t" bIns="91425" lIns="91425" rIns="91425" tIns="91425">
            <a:noAutofit/>
          </a:bodyPr>
          <a:lstStyle/>
          <a:p>
            <a:pPr lvl="0" rtl="0">
              <a:spcBef>
                <a:spcPts val="0"/>
              </a:spcBef>
              <a:buNone/>
            </a:pPr>
            <a:r>
              <a:rPr lang="en"/>
              <a:t>Network Architecture and Training	</a:t>
            </a:r>
          </a:p>
        </p:txBody>
      </p:sp>
      <p:sp>
        <p:nvSpPr>
          <p:cNvPr id="161" name="Shape 161"/>
          <p:cNvSpPr txBox="1"/>
          <p:nvPr>
            <p:ph idx="1" type="body"/>
          </p:nvPr>
        </p:nvSpPr>
        <p:spPr>
          <a:xfrm>
            <a:off x="311700" y="916350"/>
            <a:ext cx="8520600" cy="3483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The face recognition problem was modelled as a N-way </a:t>
            </a:r>
            <a:r>
              <a:rPr lang="en" sz="2400"/>
              <a:t>classification</a:t>
            </a:r>
            <a:r>
              <a:rPr lang="en" sz="2400"/>
              <a:t> problem. </a:t>
            </a:r>
          </a:p>
          <a:p>
            <a:pPr indent="-381000" lvl="0" marL="457200" rtl="0" algn="just">
              <a:spcBef>
                <a:spcPts val="0"/>
              </a:spcBef>
              <a:buSzPct val="100000"/>
            </a:pPr>
            <a:r>
              <a:rPr lang="en" sz="2400"/>
              <a:t>The authors used a deep convolutional neural net, to </a:t>
            </a:r>
            <a:r>
              <a:rPr lang="en" sz="2400"/>
              <a:t>associate with each image a score vector (1024 Dimensions, unit distance)</a:t>
            </a:r>
          </a:p>
          <a:p>
            <a:pPr indent="-381000" lvl="0" marL="457200" rtl="0" algn="just">
              <a:spcBef>
                <a:spcPts val="0"/>
              </a:spcBef>
              <a:buSzPct val="100000"/>
            </a:pPr>
            <a:r>
              <a:rPr lang="en" sz="2400"/>
              <a:t>These score vectors were compared to ground truth class identity by calculating empirical </a:t>
            </a:r>
            <a:r>
              <a:rPr i="1" lang="en" sz="2400"/>
              <a:t>soft-max log loss</a:t>
            </a:r>
            <a:r>
              <a:rPr lang="en" sz="2400"/>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216475"/>
            <a:ext cx="8520600" cy="607800"/>
          </a:xfrm>
          <a:prstGeom prst="rect">
            <a:avLst/>
          </a:prstGeom>
        </p:spPr>
        <p:txBody>
          <a:bodyPr anchorCtr="0" anchor="t" bIns="91425" lIns="91425" rIns="91425" tIns="91425">
            <a:noAutofit/>
          </a:bodyPr>
          <a:lstStyle/>
          <a:p>
            <a:pPr lvl="0" rtl="0">
              <a:spcBef>
                <a:spcPts val="0"/>
              </a:spcBef>
              <a:buNone/>
            </a:pPr>
            <a:r>
              <a:rPr lang="en"/>
              <a:t>Network Architecture and Training	</a:t>
            </a:r>
          </a:p>
        </p:txBody>
      </p:sp>
      <p:sp>
        <p:nvSpPr>
          <p:cNvPr id="167" name="Shape 167"/>
          <p:cNvSpPr txBox="1"/>
          <p:nvPr>
            <p:ph idx="1" type="body"/>
          </p:nvPr>
        </p:nvSpPr>
        <p:spPr>
          <a:xfrm>
            <a:off x="311700" y="1171300"/>
            <a:ext cx="8520600" cy="29937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The score vectors were improved using a “triplet embedding” scheme.</a:t>
            </a:r>
          </a:p>
          <a:p>
            <a:pPr indent="-381000" lvl="0" marL="457200" rtl="0" algn="just">
              <a:spcBef>
                <a:spcPts val="0"/>
              </a:spcBef>
              <a:buSzPct val="100000"/>
            </a:pPr>
            <a:r>
              <a:rPr lang="en" sz="2400"/>
              <a:t>Le</a:t>
            </a:r>
            <a:r>
              <a:rPr lang="en" sz="2400"/>
              <a:t>arn a projection which is distinctive and compact, achieving dimensionality reduction at the same time</a:t>
            </a:r>
          </a:p>
          <a:p>
            <a:pPr indent="-381000" lvl="0" marL="457200" rtl="0" algn="just">
              <a:spcBef>
                <a:spcPts val="0"/>
              </a:spcBef>
              <a:buSzPct val="100000"/>
            </a:pPr>
            <a:r>
              <a:rPr lang="en" sz="2400"/>
              <a:t>The projection W’ is trained to minimise the empirical triplet loss - </a:t>
            </a:r>
          </a:p>
          <a:p>
            <a:pPr lvl="0" rtl="0" algn="just">
              <a:spcBef>
                <a:spcPts val="0"/>
              </a:spcBef>
              <a:buNone/>
            </a:pPr>
            <a:r>
              <a:t/>
            </a:r>
            <a:endParaRPr sz="2400"/>
          </a:p>
        </p:txBody>
      </p:sp>
      <p:pic>
        <p:nvPicPr>
          <p:cNvPr id="168" name="Shape 168"/>
          <p:cNvPicPr preferRelativeResize="0"/>
          <p:nvPr/>
        </p:nvPicPr>
        <p:blipFill>
          <a:blip r:embed="rId3">
            <a:alphaModFix/>
          </a:blip>
          <a:stretch>
            <a:fillRect/>
          </a:stretch>
        </p:blipFill>
        <p:spPr>
          <a:xfrm>
            <a:off x="1286575" y="3820350"/>
            <a:ext cx="4926449" cy="1047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Network Architecture and Training	</a:t>
            </a:r>
          </a:p>
        </p:txBody>
      </p:sp>
      <p:sp>
        <p:nvSpPr>
          <p:cNvPr id="174" name="Shape 174"/>
          <p:cNvSpPr txBox="1"/>
          <p:nvPr>
            <p:ph idx="1" type="body"/>
          </p:nvPr>
        </p:nvSpPr>
        <p:spPr>
          <a:xfrm>
            <a:off x="311700" y="532150"/>
            <a:ext cx="8520600" cy="3483000"/>
          </a:xfrm>
          <a:prstGeom prst="rect">
            <a:avLst/>
          </a:prstGeom>
        </p:spPr>
        <p:txBody>
          <a:bodyPr anchorCtr="0" anchor="t" bIns="91425" lIns="91425" rIns="91425" tIns="91425">
            <a:noAutofit/>
          </a:bodyPr>
          <a:lstStyle/>
          <a:p>
            <a:pPr lvl="0" rtl="0" algn="just">
              <a:spcBef>
                <a:spcPts val="0"/>
              </a:spcBef>
              <a:buNone/>
            </a:pPr>
            <a:r>
              <a:t/>
            </a:r>
            <a:endParaRPr sz="2400"/>
          </a:p>
          <a:p>
            <a:pPr indent="-381000" lvl="0" marL="457200" rtl="0" algn="just">
              <a:spcBef>
                <a:spcPts val="0"/>
              </a:spcBef>
              <a:buSzPct val="100000"/>
            </a:pPr>
            <a:r>
              <a:rPr lang="en" sz="2400"/>
              <a:t>CNN architecture A has 11 blocks, first 8 are set to be convolutional and the last 3 blocks are called Fully Connected (FC) </a:t>
            </a:r>
          </a:p>
          <a:p>
            <a:pPr indent="-381000" lvl="0" marL="457200" rtl="0" algn="just">
              <a:spcBef>
                <a:spcPts val="0"/>
              </a:spcBef>
              <a:buSzPct val="100000"/>
            </a:pPr>
            <a:r>
              <a:rPr lang="en" sz="2400"/>
              <a:t>First two FC layers have 4096 dimensional outputs, while the last FC layer has 1024 dimensions</a:t>
            </a:r>
          </a:p>
          <a:p>
            <a:pPr indent="-381000" lvl="0" marL="457200" rtl="0" algn="just">
              <a:spcBef>
                <a:spcPts val="0"/>
              </a:spcBef>
              <a:buSzPct val="100000"/>
            </a:pPr>
            <a:r>
              <a:rPr lang="en" sz="2400"/>
              <a:t>B and D networks have 2 to 5 additional convolution layers respectively</a:t>
            </a:r>
          </a:p>
          <a:p>
            <a:pPr indent="-381000" lvl="0" marL="457200" rtl="0" algn="just">
              <a:spcBef>
                <a:spcPts val="0"/>
              </a:spcBef>
              <a:buSzPct val="100000"/>
            </a:pPr>
            <a:r>
              <a:rPr lang="en" sz="2400"/>
              <a:t>Input is face image of size 224x224</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Network Architecture and Training	</a:t>
            </a:r>
          </a:p>
        </p:txBody>
      </p:sp>
      <p:sp>
        <p:nvSpPr>
          <p:cNvPr id="180" name="Shape 180"/>
          <p:cNvSpPr txBox="1"/>
          <p:nvPr>
            <p:ph idx="4294967295" type="body"/>
          </p:nvPr>
        </p:nvSpPr>
        <p:spPr>
          <a:xfrm>
            <a:off x="311700" y="532150"/>
            <a:ext cx="8520600" cy="3483000"/>
          </a:xfrm>
          <a:prstGeom prst="rect">
            <a:avLst/>
          </a:prstGeom>
        </p:spPr>
        <p:txBody>
          <a:bodyPr anchorCtr="0" anchor="t" bIns="91425" lIns="91425" rIns="91425" tIns="91425">
            <a:noAutofit/>
          </a:bodyPr>
          <a:lstStyle/>
          <a:p>
            <a:pPr lvl="0" rtl="0" algn="just">
              <a:spcBef>
                <a:spcPts val="0"/>
              </a:spcBef>
              <a:buNone/>
            </a:pPr>
            <a:r>
              <a:t/>
            </a:r>
            <a:endParaRPr sz="2400"/>
          </a:p>
          <a:p>
            <a:pPr indent="-381000" lvl="0" marL="457200" rtl="0" algn="just">
              <a:spcBef>
                <a:spcPts val="0"/>
              </a:spcBef>
              <a:buSzPct val="100000"/>
            </a:pPr>
            <a:r>
              <a:rPr lang="en" sz="2400"/>
              <a:t>Goal: To find the network parameters which can minimize the average prediction log loss after</a:t>
            </a:r>
            <a:r>
              <a:rPr lang="en" sz="2400"/>
              <a:t> the</a:t>
            </a:r>
            <a:r>
              <a:rPr lang="en" sz="2400"/>
              <a:t> softmax layer</a:t>
            </a:r>
          </a:p>
          <a:p>
            <a:pPr indent="-381000" lvl="0" marL="457200" rtl="0" algn="just">
              <a:spcBef>
                <a:spcPts val="0"/>
              </a:spcBef>
              <a:buSzPct val="100000"/>
            </a:pPr>
            <a:r>
              <a:rPr lang="en" sz="2400"/>
              <a:t>Weights of filters chosen by random sampling from a Gaussian distribution with zero mean and 10</a:t>
            </a:r>
            <a:r>
              <a:rPr baseline="30000" lang="en" sz="2400"/>
              <a:t>-2</a:t>
            </a:r>
            <a:r>
              <a:rPr lang="en" sz="2400"/>
              <a:t> deviation</a:t>
            </a:r>
          </a:p>
        </p:txBody>
      </p:sp>
      <p:pic>
        <p:nvPicPr>
          <p:cNvPr id="181" name="Shape 181"/>
          <p:cNvPicPr preferRelativeResize="0"/>
          <p:nvPr/>
        </p:nvPicPr>
        <p:blipFill rotWithShape="1">
          <a:blip r:embed="rId3">
            <a:alphaModFix/>
          </a:blip>
          <a:srcRect b="13458" l="0" r="4021" t="8653"/>
          <a:stretch/>
        </p:blipFill>
        <p:spPr>
          <a:xfrm>
            <a:off x="311700" y="2997800"/>
            <a:ext cx="8520600" cy="1973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Datasets and Evaluation protocols</a:t>
            </a:r>
          </a:p>
        </p:txBody>
      </p:sp>
      <p:sp>
        <p:nvSpPr>
          <p:cNvPr id="187" name="Shape 187"/>
          <p:cNvSpPr txBox="1"/>
          <p:nvPr>
            <p:ph idx="4294967295" type="body"/>
          </p:nvPr>
        </p:nvSpPr>
        <p:spPr>
          <a:xfrm>
            <a:off x="311700" y="346675"/>
            <a:ext cx="8520600" cy="3483000"/>
          </a:xfrm>
          <a:prstGeom prst="rect">
            <a:avLst/>
          </a:prstGeom>
        </p:spPr>
        <p:txBody>
          <a:bodyPr anchorCtr="0" anchor="t" bIns="91425" lIns="91425" rIns="91425" tIns="91425">
            <a:noAutofit/>
          </a:bodyPr>
          <a:lstStyle/>
          <a:p>
            <a:pPr lvl="0" rtl="0" algn="just">
              <a:spcBef>
                <a:spcPts val="0"/>
              </a:spcBef>
              <a:buNone/>
            </a:pPr>
            <a:r>
              <a:t/>
            </a:r>
            <a:endParaRPr sz="2400"/>
          </a:p>
          <a:p>
            <a:pPr indent="-381000" lvl="0" marL="457200" rtl="0" algn="just">
              <a:spcBef>
                <a:spcPts val="0"/>
              </a:spcBef>
              <a:buSzPct val="100000"/>
            </a:pPr>
            <a:r>
              <a:rPr lang="en" sz="2400"/>
              <a:t>Evaluation is performed on existing benchmark datasets</a:t>
            </a:r>
          </a:p>
          <a:p>
            <a:pPr indent="-381000" lvl="0" marL="457200" rtl="0" algn="just">
              <a:spcBef>
                <a:spcPts val="0"/>
              </a:spcBef>
              <a:buSzPct val="100000"/>
            </a:pPr>
            <a:r>
              <a:rPr lang="en" sz="2400"/>
              <a:t>Labelled Faces in the Wild (LFW): 13,233 images with 5,749 identities</a:t>
            </a:r>
          </a:p>
          <a:p>
            <a:pPr indent="-381000" lvl="0" marL="457200" rtl="0" algn="just">
              <a:spcBef>
                <a:spcPts val="0"/>
              </a:spcBef>
              <a:buSzPct val="100000"/>
            </a:pPr>
            <a:r>
              <a:rPr lang="en" sz="2400"/>
              <a:t>Youtube Faces (YTF): 3,425 videos of 1,595 people</a:t>
            </a:r>
          </a:p>
          <a:p>
            <a:pPr indent="-381000" lvl="0" marL="457200" rtl="0" algn="just">
              <a:spcBef>
                <a:spcPts val="0"/>
              </a:spcBef>
              <a:buSzPct val="100000"/>
            </a:pPr>
            <a:r>
              <a:rPr lang="en" sz="2400"/>
              <a:t>Verification accuracy and Equal Error Rate (EER): error rate at the ROC point where FP and FN rates are equal</a:t>
            </a:r>
          </a:p>
        </p:txBody>
      </p:sp>
      <p:pic>
        <p:nvPicPr>
          <p:cNvPr id="188" name="Shape 188"/>
          <p:cNvPicPr preferRelativeResize="0"/>
          <p:nvPr/>
        </p:nvPicPr>
        <p:blipFill>
          <a:blip r:embed="rId3">
            <a:alphaModFix/>
          </a:blip>
          <a:stretch>
            <a:fillRect/>
          </a:stretch>
        </p:blipFill>
        <p:spPr>
          <a:xfrm>
            <a:off x="2050562" y="3582975"/>
            <a:ext cx="5042872" cy="1560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Implementation</a:t>
            </a:r>
          </a:p>
        </p:txBody>
      </p:sp>
      <p:sp>
        <p:nvSpPr>
          <p:cNvPr id="194" name="Shape 194"/>
          <p:cNvSpPr txBox="1"/>
          <p:nvPr>
            <p:ph idx="1" type="body"/>
          </p:nvPr>
        </p:nvSpPr>
        <p:spPr>
          <a:xfrm>
            <a:off x="311700" y="791475"/>
            <a:ext cx="8520600" cy="3339000"/>
          </a:xfrm>
          <a:prstGeom prst="rect">
            <a:avLst/>
          </a:prstGeom>
        </p:spPr>
        <p:txBody>
          <a:bodyPr anchorCtr="0" anchor="t" bIns="91425" lIns="91425" rIns="91425" tIns="91425">
            <a:noAutofit/>
          </a:bodyPr>
          <a:lstStyle/>
          <a:p>
            <a:pPr lvl="0" rtl="0" algn="just">
              <a:spcBef>
                <a:spcPts val="0"/>
              </a:spcBef>
              <a:buNone/>
            </a:pPr>
            <a:r>
              <a:t/>
            </a:r>
            <a:endParaRPr sz="2400"/>
          </a:p>
          <a:p>
            <a:pPr indent="-381000" lvl="0" marL="457200" rtl="0" algn="just">
              <a:spcBef>
                <a:spcPts val="0"/>
              </a:spcBef>
              <a:buSzPct val="100000"/>
            </a:pPr>
            <a:r>
              <a:rPr lang="en" sz="2400"/>
              <a:t>MATLAB toolbox MatConvNet linked against NVIDIA CuDNN </a:t>
            </a:r>
            <a:r>
              <a:rPr lang="en" sz="2400"/>
              <a:t>libraries</a:t>
            </a:r>
            <a:r>
              <a:rPr lang="en" sz="2400"/>
              <a:t> to </a:t>
            </a:r>
            <a:r>
              <a:rPr lang="en" sz="2400"/>
              <a:t>accelerate</a:t>
            </a:r>
            <a:r>
              <a:rPr lang="en" sz="2400"/>
              <a:t> </a:t>
            </a:r>
            <a:r>
              <a:rPr lang="en" sz="2400"/>
              <a:t>training</a:t>
            </a:r>
          </a:p>
          <a:p>
            <a:pPr indent="-381000" lvl="0" marL="457200" rtl="0" algn="just">
              <a:spcBef>
                <a:spcPts val="0"/>
              </a:spcBef>
              <a:buSzPct val="100000"/>
            </a:pPr>
            <a:r>
              <a:rPr lang="en" sz="2400"/>
              <a:t>When face transformation is used, 2D similarity transformation is applied </a:t>
            </a:r>
            <a:r>
              <a:rPr lang="en" sz="2400"/>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256775"/>
            <a:ext cx="8520600" cy="607800"/>
          </a:xfrm>
          <a:prstGeom prst="rect">
            <a:avLst/>
          </a:prstGeom>
        </p:spPr>
        <p:txBody>
          <a:bodyPr anchorCtr="0" anchor="t" bIns="91425" lIns="91425" rIns="91425" tIns="91425">
            <a:noAutofit/>
          </a:bodyPr>
          <a:lstStyle/>
          <a:p>
            <a:pPr lvl="0" rtl="0">
              <a:spcBef>
                <a:spcPts val="0"/>
              </a:spcBef>
              <a:buNone/>
            </a:pPr>
            <a:r>
              <a:rPr lang="en"/>
              <a:t>Performance Evaluation on LFW: Triplet-loss</a:t>
            </a:r>
          </a:p>
        </p:txBody>
      </p:sp>
      <p:graphicFrame>
        <p:nvGraphicFramePr>
          <p:cNvPr id="200" name="Shape 200"/>
          <p:cNvGraphicFramePr/>
          <p:nvPr/>
        </p:nvGraphicFramePr>
        <p:xfrm>
          <a:off x="552450" y="864575"/>
          <a:ext cx="3000000" cy="3000000"/>
        </p:xfrm>
        <a:graphic>
          <a:graphicData uri="http://schemas.openxmlformats.org/drawingml/2006/table">
            <a:tbl>
              <a:tblPr>
                <a:noFill/>
                <a:tableStyleId>{FF79C26B-6510-4280-876A-F9955B519EC6}</a:tableStyleId>
              </a:tblPr>
              <a:tblGrid>
                <a:gridCol w="533400"/>
                <a:gridCol w="1752600"/>
                <a:gridCol w="1143000"/>
                <a:gridCol w="1152525"/>
                <a:gridCol w="1152525"/>
                <a:gridCol w="1152525"/>
                <a:gridCol w="1152525"/>
              </a:tblGrid>
              <a:tr h="561975">
                <a:tc>
                  <a:txBody>
                    <a:bodyPr>
                      <a:noAutofit/>
                    </a:bodyPr>
                    <a:lstStyle/>
                    <a:p>
                      <a:pPr lvl="0" rtl="0" algn="ctr">
                        <a:lnSpc>
                          <a:spcPct val="115000"/>
                        </a:lnSpc>
                        <a:spcBef>
                          <a:spcPts val="0"/>
                        </a:spcBef>
                        <a:buNone/>
                      </a:pPr>
                      <a:r>
                        <a:rPr b="1" lang="en" sz="16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Network</a:t>
                      </a:r>
                    </a:p>
                    <a:p>
                      <a:pPr lvl="0" rtl="0" algn="ctr">
                        <a:lnSpc>
                          <a:spcPct val="115000"/>
                        </a:lnSpc>
                        <a:spcBef>
                          <a:spcPts val="0"/>
                        </a:spcBef>
                        <a:buNone/>
                      </a:pPr>
                      <a:r>
                        <a:rPr b="1" lang="en" sz="1600">
                          <a:latin typeface="Calibri"/>
                          <a:ea typeface="Calibri"/>
                          <a:cs typeface="Calibri"/>
                          <a:sym typeface="Calibri"/>
                        </a:rPr>
                        <a:t>Config.</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Dataset</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Face Align</a:t>
                      </a:r>
                    </a:p>
                    <a:p>
                      <a:pPr lvl="0" rtl="0" algn="ctr">
                        <a:lnSpc>
                          <a:spcPct val="115000"/>
                        </a:lnSpc>
                        <a:spcBef>
                          <a:spcPts val="0"/>
                        </a:spcBef>
                        <a:buNone/>
                      </a:pPr>
                      <a:r>
                        <a:rPr b="1" lang="en" sz="1600">
                          <a:latin typeface="Calibri"/>
                          <a:ea typeface="Calibri"/>
                          <a:cs typeface="Calibri"/>
                          <a:sym typeface="Calibri"/>
                        </a:rPr>
                        <a:t>Training</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Face Align</a:t>
                      </a:r>
                    </a:p>
                    <a:p>
                      <a:pPr lvl="0" rtl="0" algn="ctr">
                        <a:lnSpc>
                          <a:spcPct val="115000"/>
                        </a:lnSpc>
                        <a:spcBef>
                          <a:spcPts val="0"/>
                        </a:spcBef>
                        <a:buNone/>
                      </a:pPr>
                      <a:r>
                        <a:rPr b="1" lang="en" sz="1600">
                          <a:latin typeface="Calibri"/>
                          <a:ea typeface="Calibri"/>
                          <a:cs typeface="Calibri"/>
                          <a:sym typeface="Calibri"/>
                        </a:rPr>
                        <a:t>Testing</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Embedding</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100%-EER</a:t>
                      </a:r>
                    </a:p>
                  </a:txBody>
                  <a:tcPr marT="91425" marB="91425" marR="91425" marL="91425"/>
                </a:tc>
              </a:tr>
              <a:tr h="428625">
                <a:tc>
                  <a:txBody>
                    <a:bodyPr>
                      <a:noAutofit/>
                    </a:bodyPr>
                    <a:lstStyle/>
                    <a:p>
                      <a:pPr lvl="0" rtl="0" algn="ctr">
                        <a:lnSpc>
                          <a:spcPct val="115000"/>
                        </a:lnSpc>
                        <a:spcBef>
                          <a:spcPts val="0"/>
                        </a:spcBef>
                        <a:buNone/>
                      </a:pPr>
                      <a:r>
                        <a:rPr lang="en" sz="1600">
                          <a:latin typeface="Calibri"/>
                          <a:ea typeface="Calibri"/>
                          <a:cs typeface="Calibri"/>
                          <a:sym typeface="Calibri"/>
                        </a:rPr>
                        <a:t>1</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A</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Curated</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92.83</a:t>
                      </a:r>
                    </a:p>
                  </a:txBody>
                  <a:tcPr marT="91425" marB="91425" marR="91425" marL="91425"/>
                </a:tc>
              </a:tr>
              <a:tr h="361950">
                <a:tc>
                  <a:txBody>
                    <a:bodyPr>
                      <a:noAutofit/>
                    </a:bodyPr>
                    <a:lstStyle/>
                    <a:p>
                      <a:pPr lvl="0" rtl="0" algn="ctr">
                        <a:lnSpc>
                          <a:spcPct val="115000"/>
                        </a:lnSpc>
                        <a:spcBef>
                          <a:spcPts val="0"/>
                        </a:spcBef>
                        <a:buNone/>
                      </a:pPr>
                      <a:r>
                        <a:rPr lang="en" sz="1600">
                          <a:latin typeface="Calibri"/>
                          <a:ea typeface="Calibri"/>
                          <a:cs typeface="Calibri"/>
                          <a:sym typeface="Calibri"/>
                        </a:rPr>
                        <a:t>2</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A</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Full</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95.80</a:t>
                      </a:r>
                    </a:p>
                  </a:txBody>
                  <a:tcPr marT="91425" marB="91425" marR="91425" marL="91425"/>
                </a:tc>
              </a:tr>
              <a:tr h="361950">
                <a:tc>
                  <a:txBody>
                    <a:bodyPr>
                      <a:noAutofit/>
                    </a:bodyPr>
                    <a:lstStyle/>
                    <a:p>
                      <a:pPr lvl="0" rtl="0" algn="ctr">
                        <a:lnSpc>
                          <a:spcPct val="115000"/>
                        </a:lnSpc>
                        <a:spcBef>
                          <a:spcPts val="0"/>
                        </a:spcBef>
                        <a:buNone/>
                      </a:pPr>
                      <a:r>
                        <a:rPr lang="en" sz="1600">
                          <a:latin typeface="Calibri"/>
                          <a:ea typeface="Calibri"/>
                          <a:cs typeface="Calibri"/>
                          <a:sym typeface="Calibri"/>
                        </a:rPr>
                        <a:t>3</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A</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Full</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Yes</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96.70</a:t>
                      </a:r>
                    </a:p>
                  </a:txBody>
                  <a:tcPr marT="91425" marB="91425" marR="91425" marL="91425"/>
                </a:tc>
              </a:tr>
              <a:tr h="400050">
                <a:tc>
                  <a:txBody>
                    <a:bodyPr>
                      <a:noAutofit/>
                    </a:bodyPr>
                    <a:lstStyle/>
                    <a:p>
                      <a:pPr lvl="0" rtl="0" algn="ctr">
                        <a:lnSpc>
                          <a:spcPct val="115000"/>
                        </a:lnSpc>
                        <a:spcBef>
                          <a:spcPts val="0"/>
                        </a:spcBef>
                        <a:buNone/>
                      </a:pPr>
                      <a:r>
                        <a:rPr b="1" lang="en" sz="1600">
                          <a:latin typeface="Calibri"/>
                          <a:ea typeface="Calibri"/>
                          <a:cs typeface="Calibri"/>
                          <a:sym typeface="Calibri"/>
                        </a:rPr>
                        <a:t>4</a:t>
                      </a:r>
                    </a:p>
                  </a:txBody>
                  <a:tcPr marT="91425" marB="91425" marR="91425" marL="91425"/>
                </a:tc>
                <a:tc>
                  <a:txBody>
                    <a:bodyPr>
                      <a:noAutofit/>
                    </a:bodyPr>
                    <a:lstStyle/>
                    <a:p>
                      <a:pPr lvl="0" rtl="0" algn="ctr">
                        <a:lnSpc>
                          <a:spcPct val="115000"/>
                        </a:lnSpc>
                        <a:spcBef>
                          <a:spcPts val="0"/>
                        </a:spcBef>
                        <a:buNone/>
                      </a:pPr>
                      <a:r>
                        <a:rPr b="1" lang="en" sz="1800">
                          <a:latin typeface="Calibri"/>
                          <a:ea typeface="Calibri"/>
                          <a:cs typeface="Calibri"/>
                          <a:sym typeface="Calibri"/>
                        </a:rPr>
                        <a:t>B</a:t>
                      </a:r>
                    </a:p>
                  </a:txBody>
                  <a:tcPr marT="91425" marB="91425" marR="91425" marL="91425"/>
                </a:tc>
                <a:tc>
                  <a:txBody>
                    <a:bodyPr>
                      <a:noAutofit/>
                    </a:bodyPr>
                    <a:lstStyle/>
                    <a:p>
                      <a:pPr lvl="0" rtl="0" algn="ctr">
                        <a:lnSpc>
                          <a:spcPct val="115000"/>
                        </a:lnSpc>
                        <a:spcBef>
                          <a:spcPts val="0"/>
                        </a:spcBef>
                        <a:buNone/>
                      </a:pPr>
                      <a:r>
                        <a:rPr b="1" lang="en" sz="1800">
                          <a:latin typeface="Calibri"/>
                          <a:ea typeface="Calibri"/>
                          <a:cs typeface="Calibri"/>
                          <a:sym typeface="Calibri"/>
                        </a:rPr>
                        <a:t>Full</a:t>
                      </a:r>
                    </a:p>
                  </a:txBody>
                  <a:tcPr marT="91425" marB="91425" marR="91425" marL="91425"/>
                </a:tc>
                <a:tc>
                  <a:txBody>
                    <a:bodyPr>
                      <a:noAutofit/>
                    </a:bodyPr>
                    <a:lstStyle/>
                    <a:p>
                      <a:pPr lvl="0" rtl="0" algn="ctr">
                        <a:lnSpc>
                          <a:spcPct val="115000"/>
                        </a:lnSpc>
                        <a:spcBef>
                          <a:spcPts val="0"/>
                        </a:spcBef>
                        <a:buNone/>
                      </a:pPr>
                      <a:r>
                        <a:rPr b="1" lang="en" sz="18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b="1" lang="en" sz="1800">
                          <a:latin typeface="Calibri"/>
                          <a:ea typeface="Calibri"/>
                          <a:cs typeface="Calibri"/>
                          <a:sym typeface="Calibri"/>
                        </a:rPr>
                        <a:t>Yes</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97.72</a:t>
                      </a:r>
                    </a:p>
                  </a:txBody>
                  <a:tcPr marT="91425" marB="91425" marR="91425" marL="91425"/>
                </a:tc>
              </a:tr>
              <a:tr h="361950">
                <a:tc>
                  <a:txBody>
                    <a:bodyPr>
                      <a:noAutofit/>
                    </a:bodyPr>
                    <a:lstStyle/>
                    <a:p>
                      <a:pPr lvl="0" rtl="0" algn="ctr">
                        <a:lnSpc>
                          <a:spcPct val="115000"/>
                        </a:lnSpc>
                        <a:spcBef>
                          <a:spcPts val="0"/>
                        </a:spcBef>
                        <a:buNone/>
                      </a:pPr>
                      <a:r>
                        <a:rPr lang="en" sz="1600">
                          <a:latin typeface="Calibri"/>
                          <a:ea typeface="Calibri"/>
                          <a:cs typeface="Calibri"/>
                          <a:sym typeface="Calibri"/>
                        </a:rPr>
                        <a:t>5</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B</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Full</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Yes</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Yes</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97.07</a:t>
                      </a:r>
                    </a:p>
                  </a:txBody>
                  <a:tcPr marT="91425" marB="91425" marR="91425" marL="91425"/>
                </a:tc>
              </a:tr>
              <a:tr h="361950">
                <a:tc>
                  <a:txBody>
                    <a:bodyPr>
                      <a:noAutofit/>
                    </a:bodyPr>
                    <a:lstStyle/>
                    <a:p>
                      <a:pPr lvl="0" rtl="0" algn="ctr">
                        <a:lnSpc>
                          <a:spcPct val="115000"/>
                        </a:lnSpc>
                        <a:spcBef>
                          <a:spcPts val="0"/>
                        </a:spcBef>
                        <a:buNone/>
                      </a:pPr>
                      <a:r>
                        <a:rPr lang="en" sz="1600">
                          <a:latin typeface="Calibri"/>
                          <a:ea typeface="Calibri"/>
                          <a:cs typeface="Calibri"/>
                          <a:sym typeface="Calibri"/>
                        </a:rPr>
                        <a:t>6</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D</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Full</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lang="en" sz="1800">
                          <a:latin typeface="Calibri"/>
                          <a:ea typeface="Calibri"/>
                          <a:cs typeface="Calibri"/>
                          <a:sym typeface="Calibri"/>
                        </a:rPr>
                        <a:t>Yes</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lang="en" sz="1600">
                          <a:latin typeface="Calibri"/>
                          <a:ea typeface="Calibri"/>
                          <a:cs typeface="Calibri"/>
                          <a:sym typeface="Calibri"/>
                        </a:rPr>
                        <a:t>96.60</a:t>
                      </a:r>
                    </a:p>
                  </a:txBody>
                  <a:tcPr marT="91425" marB="91425" marR="91425" marL="91425"/>
                </a:tc>
              </a:tr>
              <a:tr h="361950">
                <a:tc>
                  <a:txBody>
                    <a:bodyPr>
                      <a:noAutofit/>
                    </a:bodyPr>
                    <a:lstStyle/>
                    <a:p>
                      <a:pPr lvl="0" rtl="0" algn="ctr">
                        <a:lnSpc>
                          <a:spcPct val="115000"/>
                        </a:lnSpc>
                        <a:spcBef>
                          <a:spcPts val="0"/>
                        </a:spcBef>
                        <a:buNone/>
                      </a:pPr>
                      <a:r>
                        <a:rPr b="1" lang="en" sz="1600">
                          <a:latin typeface="Calibri"/>
                          <a:ea typeface="Calibri"/>
                          <a:cs typeface="Calibri"/>
                          <a:sym typeface="Calibri"/>
                        </a:rPr>
                        <a:t>7</a:t>
                      </a:r>
                    </a:p>
                  </a:txBody>
                  <a:tcPr marT="91425" marB="91425" marR="91425" marL="91425"/>
                </a:tc>
                <a:tc>
                  <a:txBody>
                    <a:bodyPr>
                      <a:noAutofit/>
                    </a:bodyPr>
                    <a:lstStyle/>
                    <a:p>
                      <a:pPr lvl="0" rtl="0" algn="ctr">
                        <a:lnSpc>
                          <a:spcPct val="115000"/>
                        </a:lnSpc>
                        <a:spcBef>
                          <a:spcPts val="0"/>
                        </a:spcBef>
                        <a:buNone/>
                      </a:pPr>
                      <a:r>
                        <a:rPr b="1" lang="en" sz="1800">
                          <a:latin typeface="Calibri"/>
                          <a:ea typeface="Calibri"/>
                          <a:cs typeface="Calibri"/>
                          <a:sym typeface="Calibri"/>
                        </a:rPr>
                        <a:t>B</a:t>
                      </a:r>
                    </a:p>
                  </a:txBody>
                  <a:tcPr marT="91425" marB="91425" marR="91425" marL="91425"/>
                </a:tc>
                <a:tc>
                  <a:txBody>
                    <a:bodyPr>
                      <a:noAutofit/>
                    </a:bodyPr>
                    <a:lstStyle/>
                    <a:p>
                      <a:pPr lvl="0" rtl="0" algn="ctr">
                        <a:lnSpc>
                          <a:spcPct val="115000"/>
                        </a:lnSpc>
                        <a:spcBef>
                          <a:spcPts val="0"/>
                        </a:spcBef>
                        <a:buNone/>
                      </a:pPr>
                      <a:r>
                        <a:rPr b="1" lang="en" sz="1800">
                          <a:latin typeface="Calibri"/>
                          <a:ea typeface="Calibri"/>
                          <a:cs typeface="Calibri"/>
                          <a:sym typeface="Calibri"/>
                        </a:rPr>
                        <a:t>Full</a:t>
                      </a:r>
                    </a:p>
                  </a:txBody>
                  <a:tcPr marT="91425" marB="91425" marR="91425" marL="91425"/>
                </a:tc>
                <a:tc>
                  <a:txBody>
                    <a:bodyPr>
                      <a:noAutofit/>
                    </a:bodyPr>
                    <a:lstStyle/>
                    <a:p>
                      <a:pPr lvl="0" rtl="0" algn="ctr">
                        <a:lnSpc>
                          <a:spcPct val="115000"/>
                        </a:lnSpc>
                        <a:spcBef>
                          <a:spcPts val="0"/>
                        </a:spcBef>
                        <a:buNone/>
                      </a:pPr>
                      <a:r>
                        <a:rPr b="1" lang="en" sz="1800">
                          <a:latin typeface="Calibri"/>
                          <a:ea typeface="Calibri"/>
                          <a:cs typeface="Calibri"/>
                          <a:sym typeface="Calibri"/>
                        </a:rPr>
                        <a:t>No</a:t>
                      </a:r>
                    </a:p>
                  </a:txBody>
                  <a:tcPr marT="91425" marB="91425" marR="91425" marL="91425"/>
                </a:tc>
                <a:tc>
                  <a:txBody>
                    <a:bodyPr>
                      <a:noAutofit/>
                    </a:bodyPr>
                    <a:lstStyle/>
                    <a:p>
                      <a:pPr lvl="0" rtl="0" algn="ctr">
                        <a:lnSpc>
                          <a:spcPct val="115000"/>
                        </a:lnSpc>
                        <a:spcBef>
                          <a:spcPts val="0"/>
                        </a:spcBef>
                        <a:buNone/>
                      </a:pPr>
                      <a:r>
                        <a:rPr b="1" lang="en" sz="1800">
                          <a:latin typeface="Calibri"/>
                          <a:ea typeface="Calibri"/>
                          <a:cs typeface="Calibri"/>
                          <a:sym typeface="Calibri"/>
                        </a:rPr>
                        <a:t>Yes</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Yes</a:t>
                      </a:r>
                    </a:p>
                  </a:txBody>
                  <a:tcPr marT="91425" marB="91425" marR="91425" marL="91425"/>
                </a:tc>
                <a:tc>
                  <a:txBody>
                    <a:bodyPr>
                      <a:noAutofit/>
                    </a:bodyPr>
                    <a:lstStyle/>
                    <a:p>
                      <a:pPr lvl="0" rtl="0" algn="ctr">
                        <a:lnSpc>
                          <a:spcPct val="115000"/>
                        </a:lnSpc>
                        <a:spcBef>
                          <a:spcPts val="0"/>
                        </a:spcBef>
                        <a:buNone/>
                      </a:pPr>
                      <a:r>
                        <a:rPr b="1" lang="en" sz="1600">
                          <a:latin typeface="Calibri"/>
                          <a:ea typeface="Calibri"/>
                          <a:cs typeface="Calibri"/>
                          <a:sym typeface="Calibri"/>
                        </a:rPr>
                        <a:t>99.13</a:t>
                      </a: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Definition</a:t>
            </a:r>
            <a:r>
              <a:rPr lang="en"/>
              <a:t>	</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b="1" lang="en" sz="2400">
                <a:highlight>
                  <a:srgbClr val="FFFFFF"/>
                </a:highlight>
              </a:rPr>
              <a:t>Face recognition system</a:t>
            </a:r>
            <a:r>
              <a:rPr lang="en" sz="2400">
                <a:highlight>
                  <a:srgbClr val="FFFFFF"/>
                </a:highlight>
              </a:rPr>
              <a:t> is a computer application capable of identifying or verifying a person from a digital image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Conclusion</a:t>
            </a:r>
          </a:p>
        </p:txBody>
      </p:sp>
      <p:sp>
        <p:nvSpPr>
          <p:cNvPr id="206" name="Shape 206"/>
          <p:cNvSpPr txBox="1"/>
          <p:nvPr>
            <p:ph idx="1" type="body"/>
          </p:nvPr>
        </p:nvSpPr>
        <p:spPr>
          <a:xfrm>
            <a:off x="311700" y="791475"/>
            <a:ext cx="8520600" cy="3339000"/>
          </a:xfrm>
          <a:prstGeom prst="rect">
            <a:avLst/>
          </a:prstGeom>
        </p:spPr>
        <p:txBody>
          <a:bodyPr anchorCtr="0" anchor="t" bIns="91425" lIns="91425" rIns="91425" tIns="91425">
            <a:noAutofit/>
          </a:bodyPr>
          <a:lstStyle/>
          <a:p>
            <a:pPr lvl="0" rtl="0" algn="just">
              <a:spcBef>
                <a:spcPts val="0"/>
              </a:spcBef>
              <a:buNone/>
            </a:pPr>
            <a:r>
              <a:t/>
            </a:r>
            <a:endParaRPr sz="2400"/>
          </a:p>
          <a:p>
            <a:pPr indent="-381000" lvl="0" marL="457200" rtl="0" algn="just">
              <a:spcBef>
                <a:spcPts val="0"/>
              </a:spcBef>
              <a:buSzPct val="100000"/>
            </a:pPr>
            <a:r>
              <a:rPr lang="en" sz="2400"/>
              <a:t>Proposed a procedure to obtain a large dataset with small label noise and involving minimum manual annotation</a:t>
            </a:r>
          </a:p>
          <a:p>
            <a:pPr indent="-381000" lvl="0" marL="457200" rtl="0" algn="just">
              <a:spcBef>
                <a:spcPts val="0"/>
              </a:spcBef>
              <a:buSzPct val="100000"/>
            </a:pPr>
            <a:r>
              <a:rPr lang="en" sz="2400"/>
              <a:t>Proved that a deep CNN without any embellishments and with appropriate training, can </a:t>
            </a:r>
            <a:r>
              <a:rPr lang="en" sz="2400"/>
              <a:t>achieve</a:t>
            </a:r>
            <a:r>
              <a:rPr lang="en" sz="2400"/>
              <a:t> results comparable to the state of the art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ctrTitle"/>
          </p:nvPr>
        </p:nvSpPr>
        <p:spPr>
          <a:xfrm>
            <a:off x="-542725" y="1665075"/>
            <a:ext cx="9144000" cy="838800"/>
          </a:xfrm>
          <a:prstGeom prst="rect">
            <a:avLst/>
          </a:prstGeom>
        </p:spPr>
        <p:txBody>
          <a:bodyPr anchorCtr="0" anchor="b" bIns="91425" lIns="91425" rIns="91425" tIns="91425">
            <a:noAutofit/>
          </a:bodyPr>
          <a:lstStyle/>
          <a:p>
            <a:pPr lvl="0" rtl="0" algn="ctr">
              <a:spcBef>
                <a:spcPts val="0"/>
              </a:spcBef>
              <a:buNone/>
            </a:pPr>
            <a:r>
              <a:rPr lang="en"/>
              <a:t>Fisher Vector Faces in the Wild</a:t>
            </a:r>
          </a:p>
        </p:txBody>
      </p:sp>
      <p:sp>
        <p:nvSpPr>
          <p:cNvPr id="212" name="Shape 212"/>
          <p:cNvSpPr txBox="1"/>
          <p:nvPr>
            <p:ph idx="1" type="subTitle"/>
          </p:nvPr>
        </p:nvSpPr>
        <p:spPr>
          <a:xfrm>
            <a:off x="299100" y="2715925"/>
            <a:ext cx="8545800" cy="1201200"/>
          </a:xfrm>
          <a:prstGeom prst="rect">
            <a:avLst/>
          </a:prstGeom>
        </p:spPr>
        <p:txBody>
          <a:bodyPr anchorCtr="0" anchor="t" bIns="91425" lIns="91425" rIns="91425" tIns="91425">
            <a:noAutofit/>
          </a:bodyPr>
          <a:lstStyle/>
          <a:p>
            <a:pPr lvl="0">
              <a:spcBef>
                <a:spcPts val="0"/>
              </a:spcBef>
              <a:buNone/>
            </a:pPr>
            <a:r>
              <a:rPr lang="en"/>
              <a:t>Karen Simonyan, </a:t>
            </a:r>
            <a:r>
              <a:rPr lang="en"/>
              <a:t>Omkar M. Parkhi, Andrea Vedaldi, Andrew Zisserman</a:t>
            </a:r>
          </a:p>
          <a:p>
            <a:pPr lvl="0">
              <a:spcBef>
                <a:spcPts val="0"/>
              </a:spcBef>
              <a:buNone/>
            </a:pPr>
            <a:r>
              <a:t/>
            </a:r>
            <a:endParaRPr sz="600"/>
          </a:p>
          <a:p>
            <a:pPr lvl="0" rtl="0">
              <a:spcBef>
                <a:spcPts val="0"/>
              </a:spcBef>
              <a:buNone/>
            </a:pPr>
            <a:r>
              <a:rPr lang="en"/>
              <a:t>Visual Geometry Group, University of </a:t>
            </a:r>
            <a:r>
              <a:rPr lang="en"/>
              <a:t>Oxford</a:t>
            </a:r>
          </a:p>
        </p:txBody>
      </p:sp>
      <p:sp>
        <p:nvSpPr>
          <p:cNvPr id="213" name="Shape 213"/>
          <p:cNvSpPr txBox="1"/>
          <p:nvPr/>
        </p:nvSpPr>
        <p:spPr>
          <a:xfrm>
            <a:off x="358475" y="4148150"/>
            <a:ext cx="7341600" cy="856500"/>
          </a:xfrm>
          <a:prstGeom prst="rect">
            <a:avLst/>
          </a:prstGeom>
          <a:noFill/>
          <a:ln>
            <a:noFill/>
          </a:ln>
        </p:spPr>
        <p:txBody>
          <a:bodyPr anchorCtr="0" anchor="t" bIns="91425" lIns="91425" rIns="91425" tIns="91425">
            <a:noAutofit/>
          </a:bodyPr>
          <a:lstStyle/>
          <a:p>
            <a:pPr lvl="0">
              <a:spcBef>
                <a:spcPts val="0"/>
              </a:spcBef>
              <a:buNone/>
            </a:pPr>
            <a:r>
              <a:rPr lang="en" u="sng">
                <a:solidFill>
                  <a:schemeClr val="hlink"/>
                </a:solidFill>
                <a:hlinkClick r:id="rId3"/>
              </a:rPr>
              <a:t>https://www.robots.ox.ac.uk/~vgg/publications/2013/Simonyan13/simonyan13.pdf</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Key Points</a:t>
            </a:r>
          </a:p>
        </p:txBody>
      </p:sp>
      <p:sp>
        <p:nvSpPr>
          <p:cNvPr id="219" name="Shape 21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Dense sampling </a:t>
            </a:r>
          </a:p>
          <a:p>
            <a:pPr indent="-381000" lvl="0" marL="457200" rtl="0" algn="just">
              <a:spcBef>
                <a:spcPts val="0"/>
              </a:spcBef>
              <a:buSzPct val="100000"/>
            </a:pPr>
            <a:r>
              <a:rPr lang="en" sz="2400"/>
              <a:t>Relevant face parts learnt automatically</a:t>
            </a:r>
          </a:p>
          <a:p>
            <a:pPr indent="-381000" lvl="0" marL="457200" rtl="0" algn="just">
              <a:spcBef>
                <a:spcPts val="0"/>
              </a:spcBef>
              <a:buSzPct val="100000"/>
            </a:pPr>
            <a:r>
              <a:rPr lang="en" sz="2400"/>
              <a:t>Compact and Discriminative</a:t>
            </a:r>
          </a:p>
        </p:txBody>
      </p:sp>
      <p:pic>
        <p:nvPicPr>
          <p:cNvPr id="220" name="Shape 220"/>
          <p:cNvPicPr preferRelativeResize="0"/>
          <p:nvPr/>
        </p:nvPicPr>
        <p:blipFill>
          <a:blip r:embed="rId3">
            <a:alphaModFix/>
          </a:blip>
          <a:stretch>
            <a:fillRect/>
          </a:stretch>
        </p:blipFill>
        <p:spPr>
          <a:xfrm>
            <a:off x="435050" y="2577925"/>
            <a:ext cx="5286999" cy="2188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Process Overview</a:t>
            </a:r>
          </a:p>
        </p:txBody>
      </p:sp>
      <p:sp>
        <p:nvSpPr>
          <p:cNvPr id="226" name="Shape 22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55600" lvl="0" marL="457200" rtl="0">
              <a:spcBef>
                <a:spcPts val="0"/>
              </a:spcBef>
              <a:buSzPct val="100000"/>
            </a:pPr>
            <a:r>
              <a:rPr lang="en" sz="2000"/>
              <a:t>Input: Face Image</a:t>
            </a:r>
          </a:p>
          <a:p>
            <a:pPr indent="-355600" lvl="0" marL="457200" rtl="0">
              <a:spcBef>
                <a:spcPts val="0"/>
              </a:spcBef>
              <a:buSzPct val="100000"/>
            </a:pPr>
            <a:r>
              <a:rPr lang="en" sz="2000"/>
              <a:t>Deploy SIFT to extract features</a:t>
            </a:r>
          </a:p>
          <a:p>
            <a:pPr indent="-355600" lvl="0" marL="457200" rtl="0">
              <a:spcBef>
                <a:spcPts val="0"/>
              </a:spcBef>
              <a:buSzPct val="100000"/>
            </a:pPr>
            <a:r>
              <a:rPr lang="en" sz="2000"/>
              <a:t>26K 128-dimensional vectors</a:t>
            </a:r>
          </a:p>
          <a:p>
            <a:pPr indent="-355600" lvl="0" marL="457200" rtl="0">
              <a:spcBef>
                <a:spcPts val="0"/>
              </a:spcBef>
              <a:buSzPct val="100000"/>
            </a:pPr>
            <a:r>
              <a:rPr lang="en" sz="2000"/>
              <a:t>Non-linear FV encoding</a:t>
            </a:r>
          </a:p>
          <a:p>
            <a:pPr indent="-355600" lvl="0" marL="457200">
              <a:spcBef>
                <a:spcPts val="0"/>
              </a:spcBef>
              <a:buSzPct val="100000"/>
            </a:pPr>
            <a:r>
              <a:rPr lang="en" sz="2000"/>
              <a:t>Dimensionality reduction - non convex formulation</a:t>
            </a:r>
          </a:p>
        </p:txBody>
      </p:sp>
      <p:pic>
        <p:nvPicPr>
          <p:cNvPr id="227" name="Shape 227"/>
          <p:cNvPicPr preferRelativeResize="0"/>
          <p:nvPr/>
        </p:nvPicPr>
        <p:blipFill>
          <a:blip r:embed="rId3">
            <a:alphaModFix/>
          </a:blip>
          <a:stretch>
            <a:fillRect/>
          </a:stretch>
        </p:blipFill>
        <p:spPr>
          <a:xfrm>
            <a:off x="7055350" y="117850"/>
            <a:ext cx="1776950" cy="4729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10000"/>
            <a:ext cx="8520600" cy="607800"/>
          </a:xfrm>
          <a:prstGeom prst="rect">
            <a:avLst/>
          </a:prstGeom>
        </p:spPr>
        <p:txBody>
          <a:bodyPr anchorCtr="0" anchor="t" bIns="91425" lIns="91425" rIns="91425" tIns="91425">
            <a:noAutofit/>
          </a:bodyPr>
          <a:lstStyle/>
          <a:p>
            <a:pPr indent="-228600" lvl="0" marL="457200">
              <a:spcBef>
                <a:spcPts val="0"/>
              </a:spcBef>
              <a:buAutoNum type="romanUcPeriod"/>
            </a:pPr>
            <a:r>
              <a:rPr lang="en"/>
              <a:t>Dense SIFT</a:t>
            </a:r>
          </a:p>
        </p:txBody>
      </p:sp>
      <p:sp>
        <p:nvSpPr>
          <p:cNvPr id="233" name="Shape 23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SIFT - Scale Invariant Feature Transform</a:t>
            </a:r>
          </a:p>
          <a:p>
            <a:pPr indent="-228600" lvl="1" marL="914400" rtl="0">
              <a:spcBef>
                <a:spcPts val="0"/>
              </a:spcBef>
            </a:pPr>
            <a:r>
              <a:rPr lang="en"/>
              <a:t>Scale-invariant</a:t>
            </a:r>
          </a:p>
          <a:p>
            <a:pPr indent="-228600" lvl="1" marL="914400" rtl="0">
              <a:spcBef>
                <a:spcPts val="0"/>
              </a:spcBef>
            </a:pPr>
            <a:r>
              <a:rPr lang="en"/>
              <a:t>Rotation-invariant</a:t>
            </a:r>
          </a:p>
          <a:p>
            <a:pPr indent="-228600" lvl="1" marL="914400" rtl="0">
              <a:spcBef>
                <a:spcPts val="0"/>
              </a:spcBef>
            </a:pPr>
            <a:r>
              <a:rPr lang="en"/>
              <a:t>Translation-invariant</a:t>
            </a:r>
          </a:p>
          <a:p>
            <a:pPr indent="-228600" lvl="0" marL="457200" rtl="0">
              <a:spcBef>
                <a:spcPts val="0"/>
              </a:spcBef>
            </a:pPr>
            <a:r>
              <a:rPr lang="en"/>
              <a:t>Scale-Space grid</a:t>
            </a:r>
          </a:p>
          <a:p>
            <a:pPr indent="-228600" lvl="0" marL="457200" rtl="0">
              <a:spcBef>
                <a:spcPts val="0"/>
              </a:spcBef>
            </a:pPr>
            <a:r>
              <a:rPr lang="en"/>
              <a:t>24x24 window</a:t>
            </a:r>
          </a:p>
          <a:p>
            <a:pPr indent="-228600" lvl="0" marL="457200" rtl="0">
              <a:spcBef>
                <a:spcPts val="0"/>
              </a:spcBef>
            </a:pPr>
            <a:r>
              <a:rPr lang="en"/>
              <a:t>1 pixel stride</a:t>
            </a:r>
          </a:p>
          <a:p>
            <a:pPr indent="-228600" lvl="0" marL="457200" rtl="0">
              <a:spcBef>
                <a:spcPts val="0"/>
              </a:spcBef>
            </a:pPr>
            <a:r>
              <a:rPr lang="en"/>
              <a:t>5 scales</a:t>
            </a:r>
          </a:p>
          <a:p>
            <a:pPr indent="-228600" lvl="0" marL="457200" rtl="0">
              <a:spcBef>
                <a:spcPts val="0"/>
              </a:spcBef>
            </a:pPr>
            <a:r>
              <a:rPr lang="en"/>
              <a:t>128-dim vectors -&gt; PCA -&gt; 64-dim</a:t>
            </a:r>
          </a:p>
          <a:p>
            <a:pPr indent="-228600" lvl="0" marL="457200" rtl="0">
              <a:spcBef>
                <a:spcPts val="0"/>
              </a:spcBef>
            </a:pPr>
            <a:r>
              <a:rPr lang="en"/>
              <a:t>26K 64-dim feature vectors</a:t>
            </a:r>
          </a:p>
          <a:p>
            <a:pPr indent="0" lvl="0" marL="457200">
              <a:spcBef>
                <a:spcPts val="0"/>
              </a:spcBef>
              <a:buNone/>
            </a:pPr>
            <a:r>
              <a:t/>
            </a:r>
            <a:endParaRPr/>
          </a:p>
        </p:txBody>
      </p:sp>
      <p:pic>
        <p:nvPicPr>
          <p:cNvPr id="234" name="Shape 234"/>
          <p:cNvPicPr preferRelativeResize="0"/>
          <p:nvPr/>
        </p:nvPicPr>
        <p:blipFill>
          <a:blip r:embed="rId3">
            <a:alphaModFix/>
          </a:blip>
          <a:stretch>
            <a:fillRect/>
          </a:stretch>
        </p:blipFill>
        <p:spPr>
          <a:xfrm>
            <a:off x="6630928" y="1304025"/>
            <a:ext cx="2067849" cy="1890600"/>
          </a:xfrm>
          <a:prstGeom prst="rect">
            <a:avLst/>
          </a:prstGeom>
          <a:noFill/>
          <a:ln>
            <a:noFill/>
          </a:ln>
        </p:spPr>
      </p:pic>
      <p:pic>
        <p:nvPicPr>
          <p:cNvPr id="235" name="Shape 235"/>
          <p:cNvPicPr preferRelativeResize="0"/>
          <p:nvPr/>
        </p:nvPicPr>
        <p:blipFill>
          <a:blip r:embed="rId4">
            <a:alphaModFix/>
          </a:blip>
          <a:stretch>
            <a:fillRect/>
          </a:stretch>
        </p:blipFill>
        <p:spPr>
          <a:xfrm>
            <a:off x="5420550" y="752400"/>
            <a:ext cx="3411746" cy="607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II. Fisher Vector Encoding</a:t>
            </a:r>
          </a:p>
        </p:txBody>
      </p:sp>
      <p:sp>
        <p:nvSpPr>
          <p:cNvPr id="241" name="Shape 241"/>
          <p:cNvSpPr txBox="1"/>
          <p:nvPr>
            <p:ph idx="1" type="body"/>
          </p:nvPr>
        </p:nvSpPr>
        <p:spPr>
          <a:xfrm>
            <a:off x="311700" y="1610875"/>
            <a:ext cx="8520600" cy="1372800"/>
          </a:xfrm>
          <a:prstGeom prst="rect">
            <a:avLst/>
          </a:prstGeom>
        </p:spPr>
        <p:txBody>
          <a:bodyPr anchorCtr="0" anchor="t" bIns="91425" lIns="91425" rIns="91425" tIns="91425">
            <a:noAutofit/>
          </a:bodyPr>
          <a:lstStyle/>
          <a:p>
            <a:pPr indent="-381000" lvl="0" marL="457200" rtl="0">
              <a:spcBef>
                <a:spcPts val="0"/>
              </a:spcBef>
              <a:buSzPct val="100000"/>
            </a:pPr>
            <a:r>
              <a:rPr lang="en" sz="2400"/>
              <a:t>Describes a set of local features in a single vector</a:t>
            </a:r>
          </a:p>
          <a:p>
            <a:pPr indent="-381000" lvl="0" marL="457200" rtl="0">
              <a:spcBef>
                <a:spcPts val="0"/>
              </a:spcBef>
              <a:buSzPct val="100000"/>
            </a:pPr>
            <a:r>
              <a:rPr lang="en" sz="2400"/>
              <a:t>Uses diagonal covariance GMM as a codebook</a:t>
            </a:r>
          </a:p>
          <a:p>
            <a:pPr indent="-381000" lvl="0" marL="457200">
              <a:spcBef>
                <a:spcPts val="0"/>
              </a:spcBef>
              <a:buSzPct val="100000"/>
            </a:pPr>
            <a:r>
              <a:rPr lang="en" sz="2400"/>
              <a:t>GMM can be seen as a face model</a:t>
            </a:r>
          </a:p>
        </p:txBody>
      </p:sp>
      <p:pic>
        <p:nvPicPr>
          <p:cNvPr id="242" name="Shape 242"/>
          <p:cNvPicPr preferRelativeResize="0"/>
          <p:nvPr/>
        </p:nvPicPr>
        <p:blipFill>
          <a:blip r:embed="rId3">
            <a:alphaModFix/>
          </a:blip>
          <a:stretch>
            <a:fillRect/>
          </a:stretch>
        </p:blipFill>
        <p:spPr>
          <a:xfrm>
            <a:off x="125425" y="3109651"/>
            <a:ext cx="6033774" cy="1725475"/>
          </a:xfrm>
          <a:prstGeom prst="rect">
            <a:avLst/>
          </a:prstGeom>
          <a:noFill/>
          <a:ln>
            <a:noFill/>
          </a:ln>
        </p:spPr>
      </p:pic>
      <p:pic>
        <p:nvPicPr>
          <p:cNvPr id="243" name="Shape 243"/>
          <p:cNvPicPr preferRelativeResize="0"/>
          <p:nvPr/>
        </p:nvPicPr>
        <p:blipFill>
          <a:blip r:embed="rId4">
            <a:alphaModFix/>
          </a:blip>
          <a:stretch>
            <a:fillRect/>
          </a:stretch>
        </p:blipFill>
        <p:spPr>
          <a:xfrm>
            <a:off x="485425" y="1170200"/>
            <a:ext cx="4729909" cy="4406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22350"/>
            <a:ext cx="8520600" cy="607800"/>
          </a:xfrm>
          <a:prstGeom prst="rect">
            <a:avLst/>
          </a:prstGeom>
        </p:spPr>
        <p:txBody>
          <a:bodyPr anchorCtr="0" anchor="t" bIns="91425" lIns="91425" rIns="91425" tIns="91425">
            <a:noAutofit/>
          </a:bodyPr>
          <a:lstStyle/>
          <a:p>
            <a:pPr lvl="0" rtl="0">
              <a:spcBef>
                <a:spcPts val="0"/>
              </a:spcBef>
              <a:buNone/>
            </a:pPr>
            <a:r>
              <a:rPr b="1" lang="en">
                <a:solidFill>
                  <a:srgbClr val="CC0000"/>
                </a:solidFill>
              </a:rPr>
              <a:t>Issue: </a:t>
            </a:r>
            <a:r>
              <a:rPr lang="en"/>
              <a:t>Spatial Information</a:t>
            </a:r>
          </a:p>
        </p:txBody>
      </p:sp>
      <p:sp>
        <p:nvSpPr>
          <p:cNvPr id="249" name="Shape 24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FV does not capture distribution of features in spatial domain</a:t>
            </a:r>
          </a:p>
          <a:p>
            <a:pPr indent="-381000" lvl="0" marL="457200" rtl="0" algn="just">
              <a:spcBef>
                <a:spcPts val="0"/>
              </a:spcBef>
              <a:buSzPct val="100000"/>
            </a:pPr>
            <a:r>
              <a:rPr lang="en" sz="2400"/>
              <a:t>Spatial pyramid coding - image divided into cells - FVs of all cells stacked</a:t>
            </a:r>
          </a:p>
          <a:p>
            <a:pPr indent="-381000" lvl="0" marL="457200" rtl="0" algn="just">
              <a:spcBef>
                <a:spcPts val="0"/>
              </a:spcBef>
              <a:buSzPct val="100000"/>
            </a:pPr>
            <a:r>
              <a:rPr lang="en" sz="2400"/>
              <a:t>Dimensionality increased with number of cells</a:t>
            </a:r>
          </a:p>
          <a:p>
            <a:pPr indent="-381000" lvl="0" marL="457200" rtl="0" algn="just">
              <a:spcBef>
                <a:spcPts val="0"/>
              </a:spcBef>
              <a:buSzPct val="100000"/>
            </a:pPr>
            <a:r>
              <a:rPr lang="en" sz="2400"/>
              <a:t>Solution - Augment the visual features with their spatial coordinates. =&gt; [S</a:t>
            </a:r>
            <a:r>
              <a:rPr baseline="-25000" lang="en" sz="2400"/>
              <a:t>xy</a:t>
            </a:r>
            <a:r>
              <a:rPr lang="en" sz="2400"/>
              <a:t>, x/w - 0.5; y/h - 0.5]</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III. Dimensionality Reduction</a:t>
            </a:r>
          </a:p>
        </p:txBody>
      </p:sp>
      <p:sp>
        <p:nvSpPr>
          <p:cNvPr id="255" name="Shape 25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Linear projection is used</a:t>
            </a:r>
          </a:p>
          <a:p>
            <a:pPr indent="-381000" lvl="0" marL="457200" rtl="0" algn="just">
              <a:spcBef>
                <a:spcPts val="0"/>
              </a:spcBef>
              <a:buSzPct val="100000"/>
            </a:pPr>
            <a:r>
              <a:rPr lang="en" sz="2400"/>
              <a:t>Goal: Find the projection matrix W</a:t>
            </a:r>
          </a:p>
          <a:p>
            <a:pPr indent="-381000" lvl="0" marL="457200" rtl="0" algn="just">
              <a:spcBef>
                <a:spcPts val="0"/>
              </a:spcBef>
              <a:buSzPct val="100000"/>
            </a:pPr>
            <a:r>
              <a:rPr lang="en" sz="2400"/>
              <a:t>Non convex formulation</a:t>
            </a:r>
          </a:p>
          <a:p>
            <a:pPr indent="-381000" lvl="0" marL="457200" rtl="0" algn="just">
              <a:spcBef>
                <a:spcPts val="0"/>
              </a:spcBef>
              <a:buSzPct val="100000"/>
            </a:pPr>
            <a:r>
              <a:rPr lang="en" sz="2400"/>
              <a:t>Reduces dimensionality drastically, thus can be used with large scale datasets.</a:t>
            </a:r>
          </a:p>
          <a:p>
            <a:pPr indent="-381000" lvl="0" marL="457200" rtl="0" algn="just">
              <a:spcBef>
                <a:spcPts val="0"/>
              </a:spcBef>
              <a:buSzPct val="100000"/>
            </a:pPr>
            <a:r>
              <a:rPr lang="en" sz="2400"/>
              <a:t>Dual Benefit - speed and accuracy</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Implementation</a:t>
            </a:r>
          </a:p>
          <a:p>
            <a:pPr indent="-412750" lvl="0" marL="457200" rtl="0">
              <a:spcBef>
                <a:spcPts val="0"/>
              </a:spcBef>
              <a:buSzPct val="100000"/>
              <a:buAutoNum type="arabicPeriod"/>
            </a:pPr>
            <a:r>
              <a:rPr lang="en" sz="2900"/>
              <a:t>Face Alignment and Extraction</a:t>
            </a:r>
          </a:p>
        </p:txBody>
      </p:sp>
      <p:sp>
        <p:nvSpPr>
          <p:cNvPr id="261" name="Shape 261"/>
          <p:cNvSpPr txBox="1"/>
          <p:nvPr>
            <p:ph idx="1" type="body"/>
          </p:nvPr>
        </p:nvSpPr>
        <p:spPr>
          <a:xfrm>
            <a:off x="311700" y="1452050"/>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Viola Jones detector run on the image -&gt; face detection</a:t>
            </a:r>
          </a:p>
          <a:p>
            <a:pPr indent="-381000" lvl="0" marL="457200" rtl="0" algn="just">
              <a:spcBef>
                <a:spcPts val="0"/>
              </a:spcBef>
              <a:buSzPct val="100000"/>
            </a:pPr>
            <a:r>
              <a:rPr lang="en" sz="2400"/>
              <a:t>9 facial landmark positions identified</a:t>
            </a:r>
          </a:p>
          <a:p>
            <a:pPr indent="-381000" lvl="0" marL="457200" rtl="0" algn="just">
              <a:spcBef>
                <a:spcPts val="0"/>
              </a:spcBef>
              <a:buSzPct val="100000"/>
            </a:pPr>
            <a:r>
              <a:rPr lang="en" sz="2400"/>
              <a:t>Similarity transform applied to transform the face to a canonical frame.</a:t>
            </a:r>
          </a:p>
          <a:p>
            <a:pPr indent="-381000" lvl="0" marL="457200" rtl="0" algn="just">
              <a:spcBef>
                <a:spcPts val="0"/>
              </a:spcBef>
              <a:buSzPct val="100000"/>
            </a:pPr>
            <a:r>
              <a:rPr lang="en" sz="2400"/>
              <a:t>Extract a 160 x 125 face region around the landmarks for further processing.</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2. Face descriptor Computation</a:t>
            </a:r>
          </a:p>
        </p:txBody>
      </p:sp>
      <p:sp>
        <p:nvSpPr>
          <p:cNvPr id="267" name="Shape 26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Publicly available packages used for FV encoding, SIFT</a:t>
            </a:r>
          </a:p>
          <a:p>
            <a:pPr indent="-381000" lvl="0" marL="457200" rtl="0" algn="just">
              <a:spcBef>
                <a:spcPts val="0"/>
              </a:spcBef>
              <a:buSzPct val="100000"/>
            </a:pPr>
            <a:r>
              <a:rPr lang="en" sz="2400"/>
              <a:t>Dimensionality reduction performed in matlab</a:t>
            </a:r>
          </a:p>
          <a:p>
            <a:pPr indent="-381000" lvl="0" marL="457200" rtl="0" algn="just">
              <a:spcBef>
                <a:spcPts val="0"/>
              </a:spcBef>
              <a:buSzPct val="100000"/>
            </a:pPr>
            <a:r>
              <a:rPr lang="en" sz="2400"/>
              <a:t>It takes few hours for computation on a single core machine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Successful systems in place</a:t>
            </a:r>
            <a:r>
              <a:rPr lang="en"/>
              <a:t>	</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800"/>
              </a:spcBef>
              <a:spcAft>
                <a:spcPts val="0"/>
              </a:spcAft>
              <a:buSzPct val="100000"/>
            </a:pPr>
            <a:r>
              <a:rPr b="1" lang="en" sz="2400">
                <a:highlight>
                  <a:srgbClr val="FFFFFF"/>
                </a:highlight>
              </a:rPr>
              <a:t>Apple </a:t>
            </a:r>
            <a:r>
              <a:rPr lang="en" sz="2400">
                <a:highlight>
                  <a:srgbClr val="FFFFFF"/>
                </a:highlight>
              </a:rPr>
              <a:t>u</a:t>
            </a:r>
            <a:r>
              <a:rPr lang="en" sz="2400">
                <a:solidFill>
                  <a:srgbClr val="424242"/>
                </a:solidFill>
                <a:highlight>
                  <a:srgbClr val="FFFFFF"/>
                </a:highlight>
              </a:rPr>
              <a:t>ses advanced deep learning techniques to bring facial recognition to iPhone; Only uses local data which doesn’t require storing of faceprints on company servers </a:t>
            </a:r>
          </a:p>
          <a:p>
            <a:pPr indent="-381000" lvl="0" marL="457200" rtl="0" algn="just">
              <a:spcBef>
                <a:spcPts val="800"/>
              </a:spcBef>
              <a:spcAft>
                <a:spcPts val="0"/>
              </a:spcAft>
              <a:buClr>
                <a:srgbClr val="424242"/>
              </a:buClr>
              <a:buSzPct val="100000"/>
            </a:pPr>
            <a:r>
              <a:rPr lang="en" sz="2400">
                <a:solidFill>
                  <a:srgbClr val="202020"/>
                </a:solidFill>
                <a:highlight>
                  <a:srgbClr val="FFFFFF"/>
                </a:highlight>
              </a:rPr>
              <a:t>Systems like </a:t>
            </a:r>
            <a:r>
              <a:rPr b="1" lang="en" sz="2400">
                <a:solidFill>
                  <a:srgbClr val="202020"/>
                </a:solidFill>
                <a:highlight>
                  <a:srgbClr val="FFFFFF"/>
                </a:highlight>
              </a:rPr>
              <a:t>Google’s FaceNet</a:t>
            </a:r>
            <a:r>
              <a:rPr lang="en" sz="2400">
                <a:solidFill>
                  <a:srgbClr val="202020"/>
                </a:solidFill>
                <a:highlight>
                  <a:srgbClr val="FFFFFF"/>
                </a:highlight>
              </a:rPr>
              <a:t> and </a:t>
            </a:r>
            <a:r>
              <a:rPr b="1" lang="en" sz="2400">
                <a:solidFill>
                  <a:srgbClr val="202020"/>
                </a:solidFill>
                <a:highlight>
                  <a:srgbClr val="FFFFFF"/>
                </a:highlight>
              </a:rPr>
              <a:t>Facebook’s DeepFace</a:t>
            </a:r>
            <a:r>
              <a:rPr lang="en" sz="2400">
                <a:solidFill>
                  <a:srgbClr val="202020"/>
                </a:solidFill>
                <a:highlight>
                  <a:srgbClr val="FFFFFF"/>
                </a:highlight>
              </a:rPr>
              <a:t> have made their way into web platforms, making it easier for users to tag photos and search for people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3. Diagonal Metric Learning </a:t>
            </a:r>
          </a:p>
        </p:txBody>
      </p:sp>
      <p:sp>
        <p:nvSpPr>
          <p:cNvPr id="273" name="Shape 27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Linear SVM is used</a:t>
            </a:r>
          </a:p>
          <a:p>
            <a:pPr indent="-381000" lvl="0" marL="457200" rtl="0" algn="just">
              <a:spcBef>
                <a:spcPts val="0"/>
              </a:spcBef>
              <a:buSzPct val="100000"/>
            </a:pPr>
            <a:r>
              <a:rPr lang="en" sz="2400"/>
              <a:t>Features = vectors of squared differences between corresponding components of two FVs</a:t>
            </a:r>
          </a:p>
          <a:p>
            <a:pPr indent="-381000" lvl="0" marL="457200" rtl="0" algn="just">
              <a:spcBef>
                <a:spcPts val="0"/>
              </a:spcBef>
              <a:buSzPct val="100000"/>
            </a:pPr>
            <a:r>
              <a:rPr lang="en" sz="2400"/>
              <a:t>Learning is basically performed to extract semantic face attributes as facial features which could be used for identification, etc</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4. Horizontal Flipping</a:t>
            </a:r>
          </a:p>
        </p:txBody>
      </p:sp>
      <p:sp>
        <p:nvSpPr>
          <p:cNvPr id="279" name="Shape 27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The test set is augmented.</a:t>
            </a:r>
          </a:p>
          <a:p>
            <a:pPr indent="-381000" lvl="0" marL="457200" rtl="0" algn="just">
              <a:spcBef>
                <a:spcPts val="0"/>
              </a:spcBef>
              <a:buSzPct val="100000"/>
            </a:pPr>
            <a:r>
              <a:rPr lang="en" sz="2400"/>
              <a:t>Horizontal reflections of 2 compared images are taken.</a:t>
            </a:r>
          </a:p>
          <a:p>
            <a:pPr indent="-381000" lvl="0" marL="457200" rtl="0" algn="just">
              <a:spcBef>
                <a:spcPts val="0"/>
              </a:spcBef>
              <a:buSzPct val="100000"/>
            </a:pPr>
            <a:r>
              <a:rPr lang="en" sz="2400"/>
              <a:t>The distances between the 4 possible combinations of the original and reflected images is averaged.</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Evaluation</a:t>
            </a:r>
          </a:p>
        </p:txBody>
      </p:sp>
      <p:sp>
        <p:nvSpPr>
          <p:cNvPr id="285" name="Shape 28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Labelled faces in the Wild dataset used</a:t>
            </a:r>
          </a:p>
          <a:p>
            <a:pPr indent="-381000" lvl="0" marL="457200" rtl="0" algn="just">
              <a:spcBef>
                <a:spcPts val="0"/>
              </a:spcBef>
              <a:buSzPct val="100000"/>
            </a:pPr>
            <a:r>
              <a:rPr lang="en" sz="2400"/>
              <a:t>13233 images of 5749 people - considered benchmark.</a:t>
            </a:r>
          </a:p>
          <a:p>
            <a:pPr indent="-381000" lvl="0" marL="457200" rtl="0" algn="just">
              <a:spcBef>
                <a:spcPts val="0"/>
              </a:spcBef>
              <a:buSzPct val="100000"/>
            </a:pPr>
            <a:r>
              <a:rPr lang="en" sz="2400"/>
              <a:t>Divided into 10 disjoint splits</a:t>
            </a:r>
          </a:p>
          <a:p>
            <a:pPr indent="-381000" lvl="0" marL="457200" rtl="0" algn="just">
              <a:spcBef>
                <a:spcPts val="0"/>
              </a:spcBef>
              <a:buSzPct val="100000"/>
            </a:pPr>
            <a:r>
              <a:rPr lang="en" sz="2400"/>
              <a:t>600 predefined image pairs: 300 positive pairs (same person), 300 negative pairs (different people)</a:t>
            </a:r>
          </a:p>
          <a:p>
            <a:pPr indent="-381000" lvl="0" marL="457200" rtl="0" algn="just">
              <a:spcBef>
                <a:spcPts val="0"/>
              </a:spcBef>
              <a:buSzPct val="100000"/>
            </a:pPr>
            <a:r>
              <a:rPr lang="en" sz="2400"/>
              <a:t>10 fold cross validation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Training the Data</a:t>
            </a:r>
          </a:p>
        </p:txBody>
      </p:sp>
      <p:sp>
        <p:nvSpPr>
          <p:cNvPr id="291" name="Shape 29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PCA projections for SIFT</a:t>
            </a:r>
          </a:p>
          <a:p>
            <a:pPr indent="-381000" lvl="0" marL="457200" rtl="0" algn="just">
              <a:spcBef>
                <a:spcPts val="0"/>
              </a:spcBef>
              <a:buSzPct val="100000"/>
            </a:pPr>
            <a:r>
              <a:rPr lang="en" sz="2400"/>
              <a:t>Gaussian mixture models</a:t>
            </a:r>
          </a:p>
          <a:p>
            <a:pPr indent="-381000" lvl="0" marL="457200" rtl="0" algn="just">
              <a:spcBef>
                <a:spcPts val="0"/>
              </a:spcBef>
              <a:buSzPct val="100000"/>
            </a:pPr>
            <a:r>
              <a:rPr lang="en" sz="2400"/>
              <a:t>Discriminative Fisher vector projections</a:t>
            </a:r>
          </a:p>
          <a:p>
            <a:pPr indent="-381000" lvl="0" marL="457200" rtl="0" algn="just">
              <a:spcBef>
                <a:spcPts val="0"/>
              </a:spcBef>
              <a:buSzPct val="100000"/>
            </a:pPr>
            <a:r>
              <a:rPr lang="en" sz="2400"/>
              <a:t>All these are trained independently for each fold</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Evaluation Metrics</a:t>
            </a:r>
          </a:p>
        </p:txBody>
      </p:sp>
      <p:sp>
        <p:nvSpPr>
          <p:cNvPr id="297" name="Shape 29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Receiving Operating Characteristic Equal Error Rate (ROC-EER)</a:t>
            </a:r>
          </a:p>
          <a:p>
            <a:pPr indent="-381000" lvl="0" marL="457200" rtl="0" algn="just">
              <a:spcBef>
                <a:spcPts val="0"/>
              </a:spcBef>
              <a:buSzPct val="100000"/>
            </a:pPr>
            <a:r>
              <a:rPr lang="en" sz="2400"/>
              <a:t>Gives the accuracy at the ROC operating point, where false positives and false negatives rates are equal</a:t>
            </a:r>
          </a:p>
          <a:p>
            <a:pPr indent="-381000" lvl="0" marL="457200" rtl="0" algn="just">
              <a:spcBef>
                <a:spcPts val="0"/>
              </a:spcBef>
              <a:buSzPct val="100000"/>
            </a:pPr>
            <a:r>
              <a:rPr lang="en" sz="2400"/>
              <a:t>Reflects quality of ranking obtained by scoring image pairs</a:t>
            </a:r>
          </a:p>
          <a:p>
            <a:pPr indent="-381000" lvl="0" marL="457200" rtl="0" algn="just">
              <a:spcBef>
                <a:spcPts val="0"/>
              </a:spcBef>
              <a:buSzPct val="100000"/>
            </a:pPr>
            <a:r>
              <a:rPr lang="en" sz="2400"/>
              <a:t>Different stages of the proposed framew</a:t>
            </a:r>
            <a:r>
              <a:rPr lang="en" sz="2400">
                <a:solidFill>
                  <a:schemeClr val="lt1"/>
                </a:solidFill>
              </a:rPr>
              <a:t>ork can be</a:t>
            </a:r>
            <a:r>
              <a:rPr lang="en" sz="2400"/>
              <a:t> compared.</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idx="1" type="body"/>
          </p:nvPr>
        </p:nvSpPr>
        <p:spPr>
          <a:xfrm>
            <a:off x="311700" y="757025"/>
            <a:ext cx="8520600" cy="38118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Final classification performance is reported in terms of classification accuracy</a:t>
            </a:r>
          </a:p>
          <a:p>
            <a:pPr indent="-381000" lvl="0" marL="457200" rtl="0" algn="just">
              <a:spcBef>
                <a:spcPts val="0"/>
              </a:spcBef>
              <a:buSzPct val="100000"/>
            </a:pPr>
            <a:r>
              <a:rPr lang="en" sz="2400"/>
              <a:t>Classification accuracy = percentage of image pairs classified correctly</a:t>
            </a:r>
          </a:p>
          <a:p>
            <a:pPr lvl="0" rtl="0" algn="just">
              <a:spcBef>
                <a:spcPts val="0"/>
              </a:spcBef>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Evaluation Protocols</a:t>
            </a:r>
          </a:p>
        </p:txBody>
      </p:sp>
      <p:sp>
        <p:nvSpPr>
          <p:cNvPr id="308" name="Shape 30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The LFW specifies 2 protocols:</a:t>
            </a:r>
          </a:p>
          <a:p>
            <a:pPr indent="-381000" lvl="0" marL="457200" rtl="0" algn="just">
              <a:spcBef>
                <a:spcPts val="0"/>
              </a:spcBef>
              <a:buSzPct val="100000"/>
            </a:pPr>
            <a:r>
              <a:rPr lang="en" sz="2400"/>
              <a:t>Restricted setting - predefined image pairs for each split used for training</a:t>
            </a:r>
          </a:p>
          <a:p>
            <a:pPr indent="-381000" lvl="0" marL="457200" rtl="0" algn="just">
              <a:spcBef>
                <a:spcPts val="0"/>
              </a:spcBef>
              <a:buSzPct val="100000"/>
            </a:pPr>
            <a:r>
              <a:rPr lang="en" sz="2400"/>
              <a:t>Unrestricted setting - identities within each split are given, an arbitrary number is formed for positive and negative training pairs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Experiments</a:t>
            </a:r>
          </a:p>
        </p:txBody>
      </p:sp>
      <p:sp>
        <p:nvSpPr>
          <p:cNvPr id="314" name="Shape 31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Unrestricted setting and unaligned LFW images.</a:t>
            </a:r>
          </a:p>
          <a:p>
            <a:pPr indent="-381000" lvl="0" marL="457200" rtl="0" algn="just">
              <a:spcBef>
                <a:spcPts val="0"/>
              </a:spcBef>
              <a:buSzPct val="100000"/>
            </a:pPr>
            <a:r>
              <a:rPr lang="en" sz="2400"/>
              <a:t>The parameters SIFT density, GMM size, effect of spatial augmentation, dimensionality reduction, distance function and horizontal flipping.</a:t>
            </a:r>
          </a:p>
          <a:p>
            <a:pPr indent="-381000" lvl="0" marL="457200" rtl="0" algn="just">
              <a:spcBef>
                <a:spcPts val="0"/>
              </a:spcBef>
              <a:buSzPct val="100000"/>
            </a:pPr>
            <a:r>
              <a:rPr lang="en" sz="2400"/>
              <a:t>The results are summarized in the following slide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pic>
        <p:nvPicPr>
          <p:cNvPr id="319" name="Shape 319"/>
          <p:cNvPicPr preferRelativeResize="0"/>
          <p:nvPr/>
        </p:nvPicPr>
        <p:blipFill>
          <a:blip r:embed="rId3">
            <a:alphaModFix/>
          </a:blip>
          <a:stretch>
            <a:fillRect/>
          </a:stretch>
        </p:blipFill>
        <p:spPr>
          <a:xfrm>
            <a:off x="337750" y="562837"/>
            <a:ext cx="8468500" cy="4017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Observations</a:t>
            </a:r>
          </a:p>
        </p:txBody>
      </p:sp>
      <p:sp>
        <p:nvSpPr>
          <p:cNvPr id="325" name="Shape 32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Performance increases with:</a:t>
            </a:r>
          </a:p>
          <a:p>
            <a:pPr indent="-381000" lvl="0" marL="457200" rtl="0" algn="just">
              <a:spcBef>
                <a:spcPts val="0"/>
              </a:spcBef>
              <a:buSzPct val="100000"/>
              <a:buAutoNum type="arabicPeriod"/>
            </a:pPr>
            <a:r>
              <a:rPr lang="en" sz="2400"/>
              <a:t>Denser Sampling</a:t>
            </a:r>
          </a:p>
          <a:p>
            <a:pPr indent="-381000" lvl="0" marL="457200" rtl="0" algn="just">
              <a:spcBef>
                <a:spcPts val="0"/>
              </a:spcBef>
              <a:buSzPct val="100000"/>
              <a:buAutoNum type="arabicPeriod"/>
            </a:pPr>
            <a:r>
              <a:rPr lang="en" sz="2400"/>
              <a:t>More clusters in GMM</a:t>
            </a:r>
          </a:p>
          <a:p>
            <a:pPr indent="-381000" lvl="0" marL="457200" rtl="0" algn="just">
              <a:spcBef>
                <a:spcPts val="0"/>
              </a:spcBef>
              <a:buSzPct val="100000"/>
              <a:buAutoNum type="arabicPeriod"/>
            </a:pPr>
            <a:r>
              <a:rPr lang="en" sz="2400"/>
              <a:t>Spatial augmentation (with minor increase in dimensionality)</a:t>
            </a:r>
          </a:p>
          <a:p>
            <a:pPr indent="-381000" lvl="0" marL="457200" rtl="0" algn="just">
              <a:spcBef>
                <a:spcPts val="0"/>
              </a:spcBef>
              <a:buSzPct val="100000"/>
              <a:buAutoNum type="arabicPeriod"/>
            </a:pPr>
            <a:r>
              <a:rPr lang="en" sz="2400"/>
              <a:t>Dimensionality reduction</a:t>
            </a:r>
          </a:p>
          <a:p>
            <a:pPr indent="-381000" lvl="0" marL="457200" rtl="0" algn="just">
              <a:spcBef>
                <a:spcPts val="0"/>
              </a:spcBef>
              <a:buSzPct val="100000"/>
              <a:buAutoNum type="arabicPeriod"/>
            </a:pPr>
            <a:r>
              <a:rPr lang="en" sz="2400"/>
              <a:t>Horizontal Flipping</a:t>
            </a:r>
          </a:p>
          <a:p>
            <a:pPr indent="-381000" lvl="0" marL="457200" rtl="0" algn="just">
              <a:spcBef>
                <a:spcPts val="0"/>
              </a:spcBef>
              <a:buSzPct val="100000"/>
            </a:pPr>
            <a:r>
              <a:rPr lang="en" sz="2400"/>
              <a:t>Projection to higher dimensions - overfitting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descr="Facebook announced a new facial recognition technology called &quot;DeepFace&quot;. (Not to be confused with the mid-2000s Australian DJ act of the same name.) The DeepFace system can recognize human faces with virtually the same level of accuracy as a human, in what some are calling a major step forward in artificial intelligence research.  http://www.technologyreview.com/news/525586/facebook-creates-software-that-matches-faces-almost-as-well-as-you-do/ http://deepface.com  It's certainly an improvement on same other &quot;Face matching&quot; services currently out there...  http://facemate.com http://www.facedouble.com/  But due to ongoing privacy issues around facial recognition, it couldbe awhile before we see DeepFace widely used. At least in Europe.  http://www.pcworld.com/article/2047804/facebooks-new-face-recognition-policy-astonishes-german-privacy-regulator.html  @anniegaus twitter.com/anniegaus vk.com/anniegaus google.com/+anniegaus  netflix.com/wtbd - FREE Netflix trial" id="103" name="Shape 103" title="What is DeepFace? 'Human-Level' Face Matching, Explained">
            <a:hlinkClick r:id="rId3"/>
          </p:cNvPr>
          <p:cNvSpPr/>
          <p:nvPr/>
        </p:nvSpPr>
        <p:spPr>
          <a:xfrm>
            <a:off x="881887" y="125550"/>
            <a:ext cx="7380224" cy="4892400"/>
          </a:xfrm>
          <a:prstGeom prst="rect">
            <a:avLst/>
          </a:prstGeom>
          <a:blipFill>
            <a:blip r:embed="rId4">
              <a:alphaModFix/>
            </a:blip>
            <a:stretch>
              <a:fillRect/>
            </a:stretch>
          </a:blipFill>
          <a:ln>
            <a:noFill/>
          </a:ln>
        </p:spPr>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Model Visualisation</a:t>
            </a:r>
          </a:p>
        </p:txBody>
      </p:sp>
      <p:sp>
        <p:nvSpPr>
          <p:cNvPr id="331" name="Shape 33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Model can capture face specific features</a:t>
            </a:r>
          </a:p>
          <a:p>
            <a:pPr indent="-381000" lvl="0" marL="457200" rtl="0" algn="just">
              <a:spcBef>
                <a:spcPts val="0"/>
              </a:spcBef>
              <a:buSzPct val="100000"/>
            </a:pPr>
            <a:r>
              <a:rPr lang="en" sz="2400"/>
              <a:t>Each GMM component corresponds to a part of the Fisher Vector and to a group of columns in the projection matrix.</a:t>
            </a:r>
          </a:p>
          <a:p>
            <a:pPr indent="-381000" lvl="0" marL="457200" rtl="0" algn="just">
              <a:spcBef>
                <a:spcPts val="0"/>
              </a:spcBef>
              <a:buSzPct val="100000"/>
            </a:pPr>
            <a:r>
              <a:rPr lang="en" sz="2400"/>
              <a:t>Certain Gaussians are important and can be found by computing the energy of the corresponding column group</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pic>
        <p:nvPicPr>
          <p:cNvPr id="336" name="Shape 336"/>
          <p:cNvPicPr preferRelativeResize="0"/>
          <p:nvPr/>
        </p:nvPicPr>
        <p:blipFill>
          <a:blip r:embed="rId3">
            <a:alphaModFix/>
          </a:blip>
          <a:stretch>
            <a:fillRect/>
          </a:stretch>
        </p:blipFill>
        <p:spPr>
          <a:xfrm>
            <a:off x="1249625" y="152400"/>
            <a:ext cx="6644738" cy="483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Results	</a:t>
            </a:r>
          </a:p>
        </p:txBody>
      </p:sp>
      <p:sp>
        <p:nvSpPr>
          <p:cNvPr id="342" name="Shape 34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just">
              <a:spcBef>
                <a:spcPts val="0"/>
              </a:spcBef>
              <a:buNone/>
            </a:pPr>
            <a:r>
              <a:rPr lang="en" sz="2400"/>
              <a:t>For unrestricted setting:</a:t>
            </a:r>
          </a:p>
          <a:p>
            <a:pPr indent="-381000" lvl="0" marL="457200" rtl="0" algn="just">
              <a:spcBef>
                <a:spcPts val="0"/>
              </a:spcBef>
              <a:buSzPct val="100000"/>
            </a:pPr>
            <a:r>
              <a:rPr lang="en" sz="2400"/>
              <a:t>93.03% face verification accuracy</a:t>
            </a:r>
          </a:p>
          <a:p>
            <a:pPr indent="-381000" lvl="0" marL="457200" rtl="0" algn="just">
              <a:spcBef>
                <a:spcPts val="0"/>
              </a:spcBef>
              <a:buSzPct val="100000"/>
            </a:pPr>
            <a:r>
              <a:rPr lang="en" sz="2400"/>
              <a:t>Almost equal to state of the art (93.18%) that uses landmark detection</a:t>
            </a:r>
          </a:p>
          <a:p>
            <a:pPr indent="-381000" lvl="0" marL="457200" rtl="0" algn="just">
              <a:spcBef>
                <a:spcPts val="0"/>
              </a:spcBef>
              <a:buSzPct val="100000"/>
            </a:pPr>
            <a:r>
              <a:rPr lang="en" sz="2400"/>
              <a:t>Author’s algorithm:</a:t>
            </a:r>
          </a:p>
          <a:p>
            <a:pPr indent="-381000" lvl="1" marL="914400" rtl="0" algn="just">
              <a:spcBef>
                <a:spcPts val="0"/>
              </a:spcBef>
              <a:buSzPct val="100000"/>
            </a:pPr>
            <a:r>
              <a:rPr lang="en" sz="2400"/>
              <a:t>Sampled the features densely instead</a:t>
            </a:r>
          </a:p>
          <a:p>
            <a:pPr indent="-381000" lvl="1" marL="914400" rtl="0" algn="just">
              <a:spcBef>
                <a:spcPts val="0"/>
              </a:spcBef>
              <a:buSzPct val="100000"/>
            </a:pPr>
            <a:r>
              <a:rPr lang="en" sz="2400"/>
              <a:t>10 fold cross validation</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Results</a:t>
            </a:r>
            <a:r>
              <a:rPr lang="en"/>
              <a:t>	</a:t>
            </a:r>
          </a:p>
        </p:txBody>
      </p:sp>
      <p:sp>
        <p:nvSpPr>
          <p:cNvPr id="348" name="Shape 34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just">
              <a:spcBef>
                <a:spcPts val="0"/>
              </a:spcBef>
              <a:buNone/>
            </a:pPr>
            <a:r>
              <a:rPr lang="en" sz="2400"/>
              <a:t>For restricted setting:</a:t>
            </a:r>
          </a:p>
          <a:p>
            <a:pPr indent="-381000" lvl="0" marL="457200" rtl="0" algn="just">
              <a:spcBef>
                <a:spcPts val="0"/>
              </a:spcBef>
              <a:buSzPct val="100000"/>
            </a:pPr>
            <a:r>
              <a:rPr lang="en" sz="2400"/>
              <a:t>Centred 150 x 150 crops of LFW dataset used for training.</a:t>
            </a:r>
          </a:p>
          <a:p>
            <a:pPr indent="-381000" lvl="0" marL="457200" rtl="0" algn="just">
              <a:spcBef>
                <a:spcPts val="0"/>
              </a:spcBef>
              <a:buSzPct val="100000"/>
            </a:pPr>
            <a:r>
              <a:rPr lang="en" sz="2400"/>
              <a:t>Training data insufficient for dimensionality reduction learning, thus a diagonal metric function using SVM learnt</a:t>
            </a:r>
          </a:p>
          <a:p>
            <a:pPr indent="-381000" lvl="0" marL="457200" rtl="0" algn="just">
              <a:spcBef>
                <a:spcPts val="0"/>
              </a:spcBef>
              <a:buSzPct val="100000"/>
            </a:pPr>
            <a:r>
              <a:rPr lang="en" sz="2400"/>
              <a:t>Verification accuracy of 87.47% </a:t>
            </a:r>
          </a:p>
          <a:p>
            <a:pPr indent="-381000" lvl="0" marL="457200" rtl="0" algn="just">
              <a:spcBef>
                <a:spcPts val="0"/>
              </a:spcBef>
              <a:buSzPct val="100000"/>
            </a:pPr>
            <a:r>
              <a:rPr lang="en" sz="2400"/>
              <a:t>3.4% greater than the existing best.</a:t>
            </a:r>
          </a:p>
          <a:p>
            <a:pPr lvl="0" rtl="0" algn="just">
              <a:spcBef>
                <a:spcPts val="0"/>
              </a:spcBef>
              <a:buNone/>
            </a:pPr>
            <a:r>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Results</a:t>
            </a:r>
          </a:p>
        </p:txBody>
      </p:sp>
      <p:sp>
        <p:nvSpPr>
          <p:cNvPr id="354" name="Shape 35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Even though some methods use GMMs for dense feature clustering, they do not use Fisher Vector, keeping all extracted features for matching - limitation.</a:t>
            </a:r>
            <a:br>
              <a:rPr lang="en" sz="2400"/>
            </a:br>
          </a:p>
          <a:p>
            <a:pPr indent="-381000" lvl="0" marL="457200" rtl="0" algn="just">
              <a:spcBef>
                <a:spcPts val="0"/>
              </a:spcBef>
              <a:buSzPct val="100000"/>
            </a:pPr>
            <a:r>
              <a:rPr lang="en" sz="2400"/>
              <a:t>Dimensionality of Fisher Vector does not depend upon the number of features it encodes.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pic>
        <p:nvPicPr>
          <p:cNvPr id="359" name="Shape 359"/>
          <p:cNvPicPr preferRelativeResize="0"/>
          <p:nvPr/>
        </p:nvPicPr>
        <p:blipFill>
          <a:blip r:embed="rId3">
            <a:alphaModFix/>
          </a:blip>
          <a:stretch>
            <a:fillRect/>
          </a:stretch>
        </p:blipFill>
        <p:spPr>
          <a:xfrm>
            <a:off x="436125" y="570887"/>
            <a:ext cx="8271725" cy="400172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Conclusion</a:t>
            </a:r>
          </a:p>
        </p:txBody>
      </p:sp>
      <p:sp>
        <p:nvSpPr>
          <p:cNvPr id="365" name="Shape 36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Use of dense features avoids applying landmark detectors</a:t>
            </a:r>
          </a:p>
          <a:p>
            <a:pPr indent="-381000" lvl="0" marL="457200" rtl="0" algn="just">
              <a:spcBef>
                <a:spcPts val="0"/>
              </a:spcBef>
              <a:buSzPct val="100000"/>
            </a:pPr>
            <a:r>
              <a:rPr lang="en" sz="2400"/>
              <a:t>Huge dimensionality reduction</a:t>
            </a:r>
          </a:p>
          <a:p>
            <a:pPr indent="-381000" lvl="0" marL="457200" rtl="0" algn="just">
              <a:spcBef>
                <a:spcPts val="0"/>
              </a:spcBef>
              <a:buSzPct val="100000"/>
            </a:pPr>
            <a:r>
              <a:rPr lang="en" sz="2400"/>
              <a:t>Effective and efficient face descriptor computation, thus can be used for large datasets</a:t>
            </a:r>
          </a:p>
          <a:p>
            <a:pPr indent="-381000" lvl="0" marL="457200" rtl="0" algn="just">
              <a:spcBef>
                <a:spcPts val="0"/>
              </a:spcBef>
              <a:buSzPct val="100000"/>
            </a:pPr>
            <a:r>
              <a:rPr lang="en" sz="2400"/>
              <a:t>Future work - Handle multi-feature image representations for which a framework is already in place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pic>
        <p:nvPicPr>
          <p:cNvPr id="370" name="Shape 370"/>
          <p:cNvPicPr preferRelativeResize="0"/>
          <p:nvPr/>
        </p:nvPicPr>
        <p:blipFill>
          <a:blip r:embed="rId3">
            <a:alphaModFix/>
          </a:blip>
          <a:stretch>
            <a:fillRect/>
          </a:stretch>
        </p:blipFill>
        <p:spPr>
          <a:xfrm>
            <a:off x="2826874" y="535775"/>
            <a:ext cx="3490249" cy="407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
              <a:t>Deep Face Recognition	</a:t>
            </a:r>
          </a:p>
        </p:txBody>
      </p:sp>
      <p:sp>
        <p:nvSpPr>
          <p:cNvPr id="109" name="Shape 109"/>
          <p:cNvSpPr txBox="1"/>
          <p:nvPr>
            <p:ph idx="1" type="subTitle"/>
          </p:nvPr>
        </p:nvSpPr>
        <p:spPr>
          <a:xfrm>
            <a:off x="598088" y="2715912"/>
            <a:ext cx="8222100" cy="432900"/>
          </a:xfrm>
          <a:prstGeom prst="rect">
            <a:avLst/>
          </a:prstGeom>
        </p:spPr>
        <p:txBody>
          <a:bodyPr anchorCtr="0" anchor="t" bIns="91425" lIns="91425" rIns="91425" tIns="91425">
            <a:noAutofit/>
          </a:bodyPr>
          <a:lstStyle/>
          <a:p>
            <a:pPr lvl="0">
              <a:spcBef>
                <a:spcPts val="0"/>
              </a:spcBef>
              <a:buNone/>
            </a:pPr>
            <a:r>
              <a:rPr lang="en"/>
              <a:t>Omkar M. Parkhi, Andrea Vedaldi, Andrew Zisserman</a:t>
            </a:r>
          </a:p>
        </p:txBody>
      </p:sp>
      <p:sp>
        <p:nvSpPr>
          <p:cNvPr id="110" name="Shape 110"/>
          <p:cNvSpPr txBox="1"/>
          <p:nvPr/>
        </p:nvSpPr>
        <p:spPr>
          <a:xfrm>
            <a:off x="598100" y="4199525"/>
            <a:ext cx="7415400" cy="774900"/>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rPr>
              <a:t> </a:t>
            </a:r>
            <a:r>
              <a:rPr lang="en" u="sng">
                <a:solidFill>
                  <a:schemeClr val="hlink"/>
                </a:solidFill>
                <a:hlinkClick r:id="rId3"/>
              </a:rPr>
              <a:t>http://www.robots.ox.ac.uk:5000/~vgg/publications/2015/Parkhi15/parkhi15.pdf</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Objectives</a:t>
            </a:r>
          </a:p>
        </p:txBody>
      </p:sp>
      <p:sp>
        <p:nvSpPr>
          <p:cNvPr id="116" name="Shape 116"/>
          <p:cNvSpPr txBox="1"/>
          <p:nvPr>
            <p:ph idx="1" type="body"/>
          </p:nvPr>
        </p:nvSpPr>
        <p:spPr>
          <a:xfrm>
            <a:off x="311700" y="1229875"/>
            <a:ext cx="8342400" cy="3339000"/>
          </a:xfrm>
          <a:prstGeom prst="rect">
            <a:avLst/>
          </a:prstGeom>
        </p:spPr>
        <p:txBody>
          <a:bodyPr anchorCtr="0" anchor="t" bIns="91425" lIns="91425" rIns="91425" tIns="91425">
            <a:noAutofit/>
          </a:bodyPr>
          <a:lstStyle/>
          <a:p>
            <a:pPr indent="-381000" lvl="0" marL="457200" rtl="0" algn="just">
              <a:spcBef>
                <a:spcPts val="0"/>
              </a:spcBef>
              <a:buSzPct val="100000"/>
            </a:pPr>
            <a:r>
              <a:rPr lang="en" sz="2400"/>
              <a:t>Building a large scale dataset (2.6M images over 2.6K people), assembled by </a:t>
            </a:r>
            <a:r>
              <a:rPr lang="en" sz="2400"/>
              <a:t>a combination of humans and automation</a:t>
            </a:r>
          </a:p>
          <a:p>
            <a:pPr indent="-381000" lvl="0" marL="457200" algn="just">
              <a:spcBef>
                <a:spcPts val="0"/>
              </a:spcBef>
              <a:buSzPct val="100000"/>
            </a:pPr>
            <a:r>
              <a:rPr lang="en" sz="2400"/>
              <a:t>Propose a Convolutional Neural Network which can compete with state of the art methods and Internet giants such as Google and Facebook</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Dataset Collection	</a:t>
            </a:r>
          </a:p>
        </p:txBody>
      </p:sp>
      <p:sp>
        <p:nvSpPr>
          <p:cNvPr id="122" name="Shape 122"/>
          <p:cNvSpPr txBox="1"/>
          <p:nvPr>
            <p:ph idx="1" type="body"/>
          </p:nvPr>
        </p:nvSpPr>
        <p:spPr>
          <a:xfrm>
            <a:off x="311700" y="1229875"/>
            <a:ext cx="7957200" cy="33390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Bootstrapping and filtering list of candidate identities</a:t>
            </a:r>
          </a:p>
          <a:p>
            <a:pPr lvl="0" rtl="0">
              <a:spcBef>
                <a:spcPts val="0"/>
              </a:spcBef>
              <a:buNone/>
            </a:pPr>
            <a:r>
              <a:t/>
            </a:r>
            <a:endParaRPr sz="600"/>
          </a:p>
          <a:p>
            <a:pPr indent="-228600" lvl="0" marL="457200" rtl="0" algn="just">
              <a:spcBef>
                <a:spcPts val="0"/>
              </a:spcBef>
            </a:pPr>
            <a:r>
              <a:rPr lang="en"/>
              <a:t>Focus on celebrities and politicians, easily available on internet</a:t>
            </a:r>
          </a:p>
          <a:p>
            <a:pPr indent="-228600" lvl="0" marL="457200" rtl="0" algn="just">
              <a:spcBef>
                <a:spcPts val="0"/>
              </a:spcBef>
            </a:pPr>
            <a:r>
              <a:rPr lang="en"/>
              <a:t>Internet Movie Data Base (IMDB) celebrity list</a:t>
            </a:r>
          </a:p>
          <a:p>
            <a:pPr indent="-228600" lvl="0" marL="457200" rtl="0" algn="just">
              <a:spcBef>
                <a:spcPts val="0"/>
              </a:spcBef>
            </a:pPr>
            <a:r>
              <a:rPr lang="en"/>
              <a:t>5000 identities reduced to 3,250, by setting 90% purity bar for 200 images per candidate</a:t>
            </a:r>
          </a:p>
          <a:p>
            <a:pPr indent="-228600" lvl="0" marL="457200" rtl="0" algn="just">
              <a:spcBef>
                <a:spcPts val="0"/>
              </a:spcBef>
            </a:pPr>
            <a:r>
              <a:rPr lang="en"/>
              <a:t>Lack of purity due to image scarcity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Dataset Collection	</a:t>
            </a:r>
          </a:p>
        </p:txBody>
      </p:sp>
      <p:sp>
        <p:nvSpPr>
          <p:cNvPr id="128" name="Shape 12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Bootstrapping and filtering list of candidate identities</a:t>
            </a:r>
          </a:p>
          <a:p>
            <a:pPr lvl="0" rtl="0" algn="just">
              <a:spcBef>
                <a:spcPts val="0"/>
              </a:spcBef>
              <a:buNone/>
            </a:pPr>
            <a:r>
              <a:t/>
            </a:r>
            <a:endParaRPr/>
          </a:p>
        </p:txBody>
      </p:sp>
      <p:pic>
        <p:nvPicPr>
          <p:cNvPr id="129" name="Shape 129"/>
          <p:cNvPicPr preferRelativeResize="0"/>
          <p:nvPr/>
        </p:nvPicPr>
        <p:blipFill>
          <a:blip r:embed="rId3">
            <a:alphaModFix/>
          </a:blip>
          <a:stretch>
            <a:fillRect/>
          </a:stretch>
        </p:blipFill>
        <p:spPr>
          <a:xfrm>
            <a:off x="1213000" y="1745075"/>
            <a:ext cx="3109275" cy="3031049"/>
          </a:xfrm>
          <a:prstGeom prst="rect">
            <a:avLst/>
          </a:prstGeom>
          <a:noFill/>
          <a:ln>
            <a:noFill/>
          </a:ln>
        </p:spPr>
      </p:pic>
      <p:sp>
        <p:nvSpPr>
          <p:cNvPr id="130" name="Shape 130"/>
          <p:cNvSpPr txBox="1"/>
          <p:nvPr/>
        </p:nvSpPr>
        <p:spPr>
          <a:xfrm>
            <a:off x="4682275" y="2873150"/>
            <a:ext cx="6642600" cy="774900"/>
          </a:xfrm>
          <a:prstGeom prst="rect">
            <a:avLst/>
          </a:prstGeom>
          <a:noFill/>
          <a:ln>
            <a:noFill/>
          </a:ln>
        </p:spPr>
        <p:txBody>
          <a:bodyPr anchorCtr="0" anchor="t" bIns="91425" lIns="91425" rIns="91425" tIns="91425">
            <a:noAutofit/>
          </a:bodyPr>
          <a:lstStyle/>
          <a:p>
            <a:pPr lvl="0">
              <a:spcBef>
                <a:spcPts val="0"/>
              </a:spcBef>
              <a:buNone/>
            </a:pPr>
            <a:r>
              <a:rPr lang="en" sz="1800">
                <a:latin typeface="Roboto"/>
                <a:ea typeface="Roboto"/>
                <a:cs typeface="Roboto"/>
                <a:sym typeface="Roboto"/>
              </a:rPr>
              <a:t>Robert Downey Jr.</a:t>
            </a:r>
            <a:r>
              <a:rPr b="1" lang="en" sz="1800">
                <a:latin typeface="Roboto"/>
                <a:ea typeface="Roboto"/>
                <a:cs typeface="Roboto"/>
                <a:sym typeface="Roboto"/>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Dataset Collection	</a:t>
            </a:r>
          </a:p>
        </p:txBody>
      </p:sp>
      <p:sp>
        <p:nvSpPr>
          <p:cNvPr id="136" name="Shape 13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sz="2400"/>
              <a:t>2.   Enhancing dataset by collecting more images</a:t>
            </a:r>
          </a:p>
          <a:p>
            <a:pPr lvl="0" rtl="0">
              <a:spcBef>
                <a:spcPts val="0"/>
              </a:spcBef>
              <a:buNone/>
            </a:pPr>
            <a:r>
              <a:t/>
            </a:r>
            <a:endParaRPr sz="2400"/>
          </a:p>
          <a:p>
            <a:pPr lvl="0" rtl="0">
              <a:spcBef>
                <a:spcPts val="0"/>
              </a:spcBef>
              <a:buNone/>
            </a:pPr>
            <a:r>
              <a:t/>
            </a:r>
            <a:endParaRPr sz="2400"/>
          </a:p>
          <a:p>
            <a:pPr indent="-228600" lvl="0" marL="457200" rtl="0">
              <a:spcBef>
                <a:spcPts val="0"/>
              </a:spcBef>
              <a:spcAft>
                <a:spcPts val="0"/>
              </a:spcAft>
            </a:pPr>
            <a:r>
              <a:rPr lang="en"/>
              <a:t>2000 images per identity (2,622 celebrity names)</a:t>
            </a:r>
          </a:p>
          <a:p>
            <a:pPr indent="-228600" lvl="0" marL="457200" rtl="0">
              <a:spcBef>
                <a:spcPts val="0"/>
              </a:spcBef>
              <a:spcAft>
                <a:spcPts val="0"/>
              </a:spcAft>
            </a:pPr>
            <a:r>
              <a:rPr lang="en"/>
              <a:t>Searching by appending keyword “actor”</a:t>
            </a:r>
          </a:p>
          <a:p>
            <a:pPr lvl="0" rtl="0" algn="just">
              <a:spcBef>
                <a:spcPts val="0"/>
              </a:spcBef>
              <a:buNone/>
            </a:pPr>
            <a:r>
              <a:t/>
            </a:r>
            <a:endParaRPr sz="600"/>
          </a:p>
        </p:txBody>
      </p:sp>
      <p:pic>
        <p:nvPicPr>
          <p:cNvPr id="137" name="Shape 137"/>
          <p:cNvPicPr preferRelativeResize="0"/>
          <p:nvPr/>
        </p:nvPicPr>
        <p:blipFill>
          <a:blip r:embed="rId3">
            <a:alphaModFix/>
          </a:blip>
          <a:stretch>
            <a:fillRect/>
          </a:stretch>
        </p:blipFill>
        <p:spPr>
          <a:xfrm>
            <a:off x="2369550" y="1977450"/>
            <a:ext cx="4100275" cy="807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