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Friction Drag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Friction drag, also known as skin friction </a:t>
            </a:r>
            <a:r>
              <a:rPr lang="en-US" dirty="0" smtClean="0"/>
              <a:t>drag</a:t>
            </a:r>
          </a:p>
          <a:p>
            <a:r>
              <a:rPr lang="en-US" dirty="0"/>
              <a:t>is caused by the friction of a fluid against the surface of an object that is moving through it. </a:t>
            </a:r>
            <a:endParaRPr lang="en-US" dirty="0" smtClean="0"/>
          </a:p>
          <a:p>
            <a:r>
              <a:rPr lang="en-US" dirty="0"/>
              <a:t>It is directly proportional to the area of the surface in contact with the fluid and increases with the square of the velocity.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08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Friction Drag is created in the boundary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viscosity of the air and the resulting friction against the surface of the aircraft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 the extent of retardation and skin friction drag depends on the rate at which air adjacent to the surface is trying to slide relative to it. This produces a shear stress between adjacent air particles, which is directly proportional to the speed of the airflow.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8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Friction Drag is created in the boundary layer due </a:t>
            </a:r>
            <a:r>
              <a:rPr lang="en-US" dirty="0" smtClean="0"/>
              <a:t>to</a:t>
            </a:r>
            <a:r>
              <a:rPr lang="mr-IN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viscosity of the air and the resulting friction </a:t>
            </a:r>
            <a:r>
              <a:rPr lang="en-US" dirty="0" smtClean="0"/>
              <a:t>against</a:t>
            </a:r>
            <a:r>
              <a:rPr lang="mr-IN" dirty="0" smtClean="0"/>
              <a:t> </a:t>
            </a:r>
            <a:r>
              <a:rPr lang="en-US" dirty="0" smtClean="0"/>
              <a:t>surface </a:t>
            </a:r>
            <a:r>
              <a:rPr lang="en-US" dirty="0"/>
              <a:t>of the aircraft. </a:t>
            </a:r>
            <a:endParaRPr lang="mr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27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548680"/>
            <a:ext cx="7674056" cy="5699720"/>
          </a:xfrm>
        </p:spPr>
        <p:txBody>
          <a:bodyPr>
            <a:normAutofit/>
          </a:bodyPr>
          <a:lstStyle/>
          <a:p>
            <a:r>
              <a:rPr lang="en-US" dirty="0"/>
              <a:t>The air molecules in </a:t>
            </a:r>
            <a:r>
              <a:rPr lang="en-US" dirty="0" smtClean="0"/>
              <a:t>direct</a:t>
            </a:r>
            <a:r>
              <a:rPr lang="mr-IN" dirty="0" smtClean="0"/>
              <a:t> </a:t>
            </a:r>
            <a:r>
              <a:rPr lang="en-US" dirty="0" smtClean="0"/>
              <a:t>contact </a:t>
            </a:r>
            <a:r>
              <a:rPr lang="en-US" dirty="0"/>
              <a:t>with the aircraft surface are most affected. </a:t>
            </a:r>
            <a:endParaRPr lang="mr-IN" dirty="0"/>
          </a:p>
          <a:p>
            <a:r>
              <a:rPr lang="en-US" dirty="0" smtClean="0"/>
              <a:t>As</a:t>
            </a:r>
            <a:r>
              <a:rPr lang="mr-IN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molecules flow past the surface and past each </a:t>
            </a:r>
            <a:r>
              <a:rPr lang="en-US" dirty="0" smtClean="0"/>
              <a:t>other,</a:t>
            </a:r>
            <a:r>
              <a:rPr lang="mr-IN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viscous resistance to that flow becomes a </a:t>
            </a:r>
            <a:r>
              <a:rPr lang="en-US" dirty="0" smtClean="0"/>
              <a:t>force</a:t>
            </a:r>
            <a:r>
              <a:rPr lang="mr-IN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retards forward motion. </a:t>
            </a:r>
            <a:endParaRPr lang="mr-IN" dirty="0" smtClean="0"/>
          </a:p>
          <a:p>
            <a:r>
              <a:rPr lang="en-US" dirty="0" smtClean="0"/>
              <a:t>The </a:t>
            </a:r>
            <a:r>
              <a:rPr lang="en-US" dirty="0"/>
              <a:t>amount of </a:t>
            </a:r>
            <a:r>
              <a:rPr lang="en-US" dirty="0" smtClean="0"/>
              <a:t>friction</a:t>
            </a:r>
            <a:r>
              <a:rPr lang="mr-IN" dirty="0" smtClean="0"/>
              <a:t> </a:t>
            </a:r>
            <a:r>
              <a:rPr lang="en-US" dirty="0" smtClean="0"/>
              <a:t>drag </a:t>
            </a:r>
            <a:r>
              <a:rPr lang="en-US" dirty="0"/>
              <a:t>that is created per square meter of surface area </a:t>
            </a:r>
            <a:r>
              <a:rPr lang="en-US" dirty="0" smtClean="0"/>
              <a:t>is</a:t>
            </a:r>
            <a:r>
              <a:rPr lang="mr-IN" dirty="0" smtClean="0"/>
              <a:t> </a:t>
            </a:r>
            <a:r>
              <a:rPr lang="en-US" dirty="0" smtClean="0"/>
              <a:t>relatively </a:t>
            </a:r>
            <a:r>
              <a:rPr lang="en-US" dirty="0"/>
              <a:t>small.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79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Turbulent flow creates more friction drag than </a:t>
            </a:r>
            <a:r>
              <a:rPr lang="en-US" dirty="0" smtClean="0"/>
              <a:t>laminar</a:t>
            </a:r>
            <a:r>
              <a:rPr lang="mr-IN" dirty="0" smtClean="0"/>
              <a:t> </a:t>
            </a:r>
            <a:r>
              <a:rPr lang="en-US" dirty="0" smtClean="0"/>
              <a:t>flow </a:t>
            </a:r>
            <a:r>
              <a:rPr lang="en-US" dirty="0"/>
              <a:t>due to its greater interaction with the surface </a:t>
            </a:r>
            <a:r>
              <a:rPr lang="en-US" dirty="0" smtClean="0"/>
              <a:t>of</a:t>
            </a:r>
            <a:r>
              <a:rPr lang="mr-IN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airplane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Rough surfaces accelerate the </a:t>
            </a:r>
            <a:r>
              <a:rPr lang="en-US" dirty="0" smtClean="0"/>
              <a:t> boundary </a:t>
            </a:r>
            <a:r>
              <a:rPr lang="en-US" dirty="0"/>
              <a:t>layer airflow from laminar to </a:t>
            </a:r>
            <a:r>
              <a:rPr lang="en-US" dirty="0" smtClean="0"/>
              <a:t>turbulent. This </a:t>
            </a:r>
            <a:r>
              <a:rPr lang="en-US" dirty="0"/>
              <a:t>increases boundary layer thickness and the </a:t>
            </a:r>
            <a:r>
              <a:rPr lang="en-US" dirty="0" smtClean="0"/>
              <a:t>airflow disruption </a:t>
            </a:r>
            <a:r>
              <a:rPr lang="en-US" dirty="0"/>
              <a:t>within the boundary layer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50078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</a:t>
            </a:r>
            <a:r>
              <a:rPr lang="en-US" dirty="0" smtClean="0"/>
              <a:t>increases result </a:t>
            </a:r>
            <a:r>
              <a:rPr lang="en-US" dirty="0"/>
              <a:t>in more air molecules being affected by </a:t>
            </a:r>
            <a:r>
              <a:rPr lang="en-US" dirty="0" smtClean="0"/>
              <a:t>the movement </a:t>
            </a:r>
            <a:r>
              <a:rPr lang="en-US" dirty="0"/>
              <a:t>of the aircraft and a corresponding </a:t>
            </a:r>
            <a:r>
              <a:rPr lang="en-US" dirty="0" smtClean="0"/>
              <a:t>increase in </a:t>
            </a:r>
            <a:r>
              <a:rPr lang="en-US" dirty="0"/>
              <a:t>friction drag</a:t>
            </a:r>
            <a:r>
              <a:rPr lang="en-US" dirty="0" smtClean="0"/>
              <a:t>.</a:t>
            </a:r>
          </a:p>
          <a:p>
            <a:r>
              <a:rPr lang="en-US" dirty="0"/>
              <a:t>Friction drag can be reduced by </a:t>
            </a:r>
            <a:r>
              <a:rPr lang="en-US" dirty="0" smtClean="0"/>
              <a:t>delaying the </a:t>
            </a:r>
            <a:r>
              <a:rPr lang="en-US" dirty="0"/>
              <a:t>point at which laminar flow becomes turbulent.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</a:t>
            </a:r>
            <a:r>
              <a:rPr lang="en-US" dirty="0"/>
              <a:t>be accomplished by smoothing the exposed </a:t>
            </a:r>
            <a:r>
              <a:rPr lang="en-US" dirty="0" smtClean="0"/>
              <a:t>surfaces of </a:t>
            </a:r>
            <a:r>
              <a:rPr lang="en-US" dirty="0"/>
              <a:t>the aircraft by using flush rivets on the leading </a:t>
            </a:r>
            <a:r>
              <a:rPr lang="en-US" dirty="0" smtClean="0"/>
              <a:t>edges and </a:t>
            </a:r>
            <a:r>
              <a:rPr lang="en-US" dirty="0"/>
              <a:t>through painting, cleaning, waxing, polishing </a:t>
            </a:r>
            <a:r>
              <a:rPr lang="en-US" dirty="0" smtClean="0"/>
              <a:t>or the </a:t>
            </a:r>
            <a:r>
              <a:rPr lang="en-US" dirty="0"/>
              <a:t>application of surface coatings.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0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Friction Drag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Friction Drag</dc:title>
  <dc:creator>Priyansh</dc:creator>
  <cp:lastModifiedBy>Priyansh</cp:lastModifiedBy>
  <cp:revision>1</cp:revision>
  <dcterms:created xsi:type="dcterms:W3CDTF">2006-08-16T00:00:00Z</dcterms:created>
  <dcterms:modified xsi:type="dcterms:W3CDTF">2022-10-06T15:32:24Z</dcterms:modified>
</cp:coreProperties>
</file>