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Interference Drag</a:t>
            </a:r>
            <a:endParaRPr lang="en-IN" dirty="0"/>
          </a:p>
        </p:txBody>
      </p:sp>
      <p:sp>
        <p:nvSpPr>
          <p:cNvPr id="3" name="Content Placeholder 2"/>
          <p:cNvSpPr>
            <a:spLocks noGrp="1"/>
          </p:cNvSpPr>
          <p:nvPr>
            <p:ph idx="1"/>
          </p:nvPr>
        </p:nvSpPr>
        <p:spPr/>
        <p:txBody>
          <a:bodyPr>
            <a:normAutofit/>
          </a:bodyPr>
          <a:lstStyle/>
          <a:p>
            <a:r>
              <a:rPr lang="en-US" dirty="0"/>
              <a:t>Interference drag is generated by the mixing of </a:t>
            </a:r>
            <a:r>
              <a:rPr lang="en-US" dirty="0" smtClean="0"/>
              <a:t>airflow</a:t>
            </a:r>
            <a:r>
              <a:rPr lang="mr-IN" dirty="0"/>
              <a:t> </a:t>
            </a:r>
            <a:r>
              <a:rPr lang="en-US" dirty="0" smtClean="0"/>
              <a:t>streamlines </a:t>
            </a:r>
            <a:r>
              <a:rPr lang="en-US" dirty="0"/>
              <a:t>between airframe components such as </a:t>
            </a:r>
            <a:r>
              <a:rPr lang="en-US" dirty="0" smtClean="0"/>
              <a:t>the</a:t>
            </a:r>
            <a:r>
              <a:rPr lang="mr-IN" dirty="0" smtClean="0"/>
              <a:t> </a:t>
            </a:r>
            <a:r>
              <a:rPr lang="en-US" dirty="0"/>
              <a:t>wing and the fuselage, the engine pylon and the wing </a:t>
            </a:r>
            <a:r>
              <a:rPr lang="en-US" dirty="0" smtClean="0"/>
              <a:t>or,</a:t>
            </a:r>
            <a:r>
              <a:rPr lang="mr-IN" dirty="0" smtClean="0"/>
              <a:t> </a:t>
            </a:r>
            <a:r>
              <a:rPr lang="en-US" dirty="0" smtClean="0"/>
              <a:t>in </a:t>
            </a:r>
            <a:r>
              <a:rPr lang="en-US" dirty="0"/>
              <a:t>the case of a military or other special purpose </a:t>
            </a:r>
            <a:r>
              <a:rPr lang="en-US" dirty="0" smtClean="0"/>
              <a:t>aircraft,</a:t>
            </a:r>
            <a:r>
              <a:rPr lang="mr-IN" dirty="0" smtClean="0"/>
              <a:t> </a:t>
            </a:r>
            <a:r>
              <a:rPr lang="en-US" dirty="0" smtClean="0"/>
              <a:t>between </a:t>
            </a:r>
            <a:r>
              <a:rPr lang="en-US" dirty="0"/>
              <a:t>the airframe and attached external stores </a:t>
            </a:r>
            <a:r>
              <a:rPr lang="en-US" dirty="0" smtClean="0"/>
              <a:t>such</a:t>
            </a:r>
            <a:r>
              <a:rPr lang="mr-IN" dirty="0" smtClean="0"/>
              <a:t> </a:t>
            </a:r>
            <a:r>
              <a:rPr lang="en-US" dirty="0" smtClean="0"/>
              <a:t>as </a:t>
            </a:r>
            <a:r>
              <a:rPr lang="en-US" dirty="0"/>
              <a:t>fuel tanks, weapons or sensor pods</a:t>
            </a:r>
            <a:r>
              <a:rPr lang="en-US" dirty="0" smtClean="0"/>
              <a:t>.</a:t>
            </a:r>
            <a:endParaRPr lang="en-IN" dirty="0"/>
          </a:p>
        </p:txBody>
      </p:sp>
    </p:spTree>
    <p:extLst>
      <p:ext uri="{BB962C8B-B14F-4D97-AF65-F5344CB8AC3E}">
        <p14:creationId xmlns:p14="http://schemas.microsoft.com/office/powerpoint/2010/main" val="318590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764704"/>
            <a:ext cx="7530040" cy="5483696"/>
          </a:xfrm>
        </p:spPr>
        <p:txBody>
          <a:bodyPr/>
          <a:lstStyle/>
          <a:p>
            <a:r>
              <a:rPr lang="en-US" dirty="0"/>
              <a:t>Although there must always be at least some induced drag because wings have a finite thickness, designers attempt wherever possible to reduce this </a:t>
            </a:r>
            <a:r>
              <a:rPr lang="en-US" dirty="0" smtClean="0"/>
              <a:t>flow</a:t>
            </a:r>
            <a:r>
              <a:rPr lang="en-US" dirty="0"/>
              <a:t>. A required wing area can be achieved using different wing span-to-chord ratios (aspect ratios). The larger the wing aspect ratio, the less air disturbance is created at the tip.</a:t>
            </a:r>
          </a:p>
        </p:txBody>
      </p:sp>
    </p:spTree>
    <p:extLst>
      <p:ext uri="{BB962C8B-B14F-4D97-AF65-F5344CB8AC3E}">
        <p14:creationId xmlns:p14="http://schemas.microsoft.com/office/powerpoint/2010/main" val="347627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82296" indent="0">
              <a:buNone/>
            </a:pPr>
            <a:r>
              <a:rPr lang="en-US" dirty="0"/>
              <a:t>for most aircraft, there are both practical limits to maximum wing span for ground maneuvering and structural issues which mean that eventually, the weight penalty to adequately strengthen a long thin wing becomes excessive. The fact that aircraft carry most of their fuel in the wings is also a factor in wing design. Typical transport aircraft aspect ratios range between 6:1 and 10:1</a:t>
            </a:r>
            <a:r>
              <a:rPr lang="en-US" dirty="0" smtClean="0"/>
              <a:t>. </a:t>
            </a:r>
            <a:endParaRPr lang="en-US" dirty="0"/>
          </a:p>
        </p:txBody>
      </p:sp>
    </p:spTree>
    <p:extLst>
      <p:ext uri="{BB962C8B-B14F-4D97-AF65-F5344CB8AC3E}">
        <p14:creationId xmlns:p14="http://schemas.microsoft.com/office/powerpoint/2010/main" val="57607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Other ways to reduce induced drag and tip vortex strength in a wing design are also based upon reducing the quantity air movement upwards at the wing tip by aiming to generate relatively more of the lift away from </a:t>
            </a:r>
            <a:r>
              <a:rPr lang="en-US" dirty="0" smtClean="0"/>
              <a:t>tips </a:t>
            </a:r>
            <a:endParaRPr lang="en-US" dirty="0"/>
          </a:p>
        </p:txBody>
      </p:sp>
    </p:spTree>
    <p:extLst>
      <p:ext uri="{BB962C8B-B14F-4D97-AF65-F5344CB8AC3E}">
        <p14:creationId xmlns:p14="http://schemas.microsoft.com/office/powerpoint/2010/main" val="2123392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Wing taper towards the tip assists this as does wing twist. The Boeing 767 is a example of a twisted wing. The inner wing is set at a higher angle of attack than the outer wing and thus generates proportionately more lift whereas the tip, at a very small angle of attack generates very little. </a:t>
            </a:r>
          </a:p>
        </p:txBody>
      </p:sp>
    </p:spTree>
    <p:extLst>
      <p:ext uri="{BB962C8B-B14F-4D97-AF65-F5344CB8AC3E}">
        <p14:creationId xmlns:p14="http://schemas.microsoft.com/office/powerpoint/2010/main" val="318990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Winglets have also become popular, including both the usual up-turned versions and the Airbus 320 series </a:t>
            </a:r>
            <a:r>
              <a:rPr lang="en-US" dirty="0" err="1"/>
              <a:t>twoway</a:t>
            </a:r>
            <a:r>
              <a:rPr lang="en-US" dirty="0"/>
              <a:t> ‘wingtip fence’ </a:t>
            </a:r>
            <a:r>
              <a:rPr lang="en-US" dirty="0" smtClean="0"/>
              <a:t>versions.</a:t>
            </a:r>
          </a:p>
          <a:p>
            <a:r>
              <a:rPr lang="en-US" dirty="0"/>
              <a:t>Well designed winglets can prevent about 20% of the airflow spillage at the tip, and therefore 20% of the induced </a:t>
            </a:r>
            <a:r>
              <a:rPr lang="en-US" dirty="0" smtClean="0"/>
              <a:t>drag </a:t>
            </a:r>
            <a:endParaRPr lang="en-US" dirty="0"/>
          </a:p>
        </p:txBody>
      </p:sp>
    </p:spTree>
    <p:extLst>
      <p:ext uri="{BB962C8B-B14F-4D97-AF65-F5344CB8AC3E}">
        <p14:creationId xmlns:p14="http://schemas.microsoft.com/office/powerpoint/2010/main" val="226659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404664"/>
            <a:ext cx="7746064" cy="5843736"/>
          </a:xfrm>
        </p:spPr>
        <p:txBody>
          <a:bodyPr>
            <a:normAutofit/>
          </a:bodyPr>
          <a:lstStyle/>
          <a:p>
            <a:r>
              <a:rPr lang="en-US" dirty="0"/>
              <a:t>Interference drag is generated when the airflow </a:t>
            </a:r>
            <a:r>
              <a:rPr lang="en-US" dirty="0" smtClean="0"/>
              <a:t>across</a:t>
            </a:r>
            <a:r>
              <a:rPr lang="mr-IN" dirty="0" smtClean="0"/>
              <a:t> </a:t>
            </a:r>
            <a:r>
              <a:rPr lang="en-US" dirty="0" smtClean="0"/>
              <a:t>one </a:t>
            </a:r>
            <a:r>
              <a:rPr lang="en-US" dirty="0"/>
              <a:t>component of an aircraft is forced to mix with </a:t>
            </a:r>
            <a:r>
              <a:rPr lang="en-US" dirty="0" smtClean="0"/>
              <a:t>the</a:t>
            </a:r>
            <a:r>
              <a:rPr lang="mr-IN" dirty="0" smtClean="0"/>
              <a:t> </a:t>
            </a:r>
            <a:r>
              <a:rPr lang="en-US" dirty="0" smtClean="0"/>
              <a:t>airflow </a:t>
            </a:r>
            <a:r>
              <a:rPr lang="en-US" dirty="0"/>
              <a:t>across an adjacent or proximal component. </a:t>
            </a:r>
            <a:endParaRPr lang="mr-IN" dirty="0" smtClean="0"/>
          </a:p>
          <a:p>
            <a:r>
              <a:rPr lang="en-US" dirty="0" smtClean="0"/>
              <a:t>If</a:t>
            </a:r>
            <a:r>
              <a:rPr lang="mr-IN" dirty="0" smtClean="0"/>
              <a:t> </a:t>
            </a:r>
            <a:r>
              <a:rPr lang="en-US" dirty="0" smtClean="0"/>
              <a:t>one </a:t>
            </a:r>
            <a:r>
              <a:rPr lang="en-US" dirty="0"/>
              <a:t>considers two parts of the aircraft that intersect </a:t>
            </a:r>
            <a:r>
              <a:rPr lang="en-US" dirty="0" smtClean="0"/>
              <a:t>at</a:t>
            </a:r>
            <a:r>
              <a:rPr lang="mr-IN" dirty="0" smtClean="0"/>
              <a:t> </a:t>
            </a:r>
            <a:r>
              <a:rPr lang="en-US" dirty="0" smtClean="0"/>
              <a:t>a </a:t>
            </a:r>
            <a:r>
              <a:rPr lang="en-US" dirty="0"/>
              <a:t>particular point, such as the vertical and </a:t>
            </a:r>
            <a:r>
              <a:rPr lang="en-US" dirty="0" smtClean="0"/>
              <a:t>horizontal</a:t>
            </a:r>
            <a:r>
              <a:rPr lang="mr-IN" dirty="0" smtClean="0"/>
              <a:t> </a:t>
            </a:r>
            <a:r>
              <a:rPr lang="en-US" dirty="0" smtClean="0"/>
              <a:t>components </a:t>
            </a:r>
            <a:r>
              <a:rPr lang="en-US" dirty="0"/>
              <a:t>of the empennage, it is obvious </a:t>
            </a:r>
            <a:r>
              <a:rPr lang="en-US" dirty="0" smtClean="0"/>
              <a:t>where</a:t>
            </a:r>
            <a:r>
              <a:rPr lang="mr-IN" dirty="0" smtClean="0"/>
              <a:t> </a:t>
            </a:r>
            <a:r>
              <a:rPr lang="en-US" dirty="0" smtClean="0"/>
              <a:t>the </a:t>
            </a:r>
            <a:r>
              <a:rPr lang="en-US" dirty="0"/>
              <a:t>point of intersection occurs. </a:t>
            </a:r>
          </a:p>
        </p:txBody>
      </p:sp>
    </p:spTree>
    <p:extLst>
      <p:ext uri="{BB962C8B-B14F-4D97-AF65-F5344CB8AC3E}">
        <p14:creationId xmlns:p14="http://schemas.microsoft.com/office/powerpoint/2010/main" val="47463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620688"/>
            <a:ext cx="7602048" cy="5627712"/>
          </a:xfrm>
        </p:spPr>
        <p:txBody>
          <a:bodyPr>
            <a:normAutofit/>
          </a:bodyPr>
          <a:lstStyle/>
          <a:p>
            <a:r>
              <a:rPr lang="en-US" dirty="0"/>
              <a:t>At the intersection of the two surfaces, there is less physical space for the airflow to occupy resulting in the turbulent mixing of the two airflows and the production of a localized shock wave</a:t>
            </a:r>
            <a:r>
              <a:rPr lang="en-US" dirty="0" smtClean="0"/>
              <a:t>.</a:t>
            </a:r>
          </a:p>
          <a:p>
            <a:r>
              <a:rPr lang="en-US" dirty="0"/>
              <a:t>Due to this shock wave, the resulting total drag from the empennage is greater than the sum of the drag produced individually by the vertical tail and the horizontal tail surfaces.</a:t>
            </a:r>
          </a:p>
        </p:txBody>
      </p:sp>
    </p:spTree>
    <p:extLst>
      <p:ext uri="{BB962C8B-B14F-4D97-AF65-F5344CB8AC3E}">
        <p14:creationId xmlns:p14="http://schemas.microsoft.com/office/powerpoint/2010/main" val="98292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Other significant locations which generate interference drag include the wing/fuselage junction and the wing/engine pylon or fuselage/engine pylon convergence.</a:t>
            </a:r>
          </a:p>
        </p:txBody>
      </p:sp>
    </p:spTree>
    <p:extLst>
      <p:ext uri="{BB962C8B-B14F-4D97-AF65-F5344CB8AC3E}">
        <p14:creationId xmlns:p14="http://schemas.microsoft.com/office/powerpoint/2010/main" val="128422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404664"/>
            <a:ext cx="7674056" cy="5843736"/>
          </a:xfrm>
        </p:spPr>
        <p:txBody>
          <a:bodyPr>
            <a:normAutofit/>
          </a:bodyPr>
          <a:lstStyle/>
          <a:p>
            <a:r>
              <a:rPr lang="en-US" dirty="0"/>
              <a:t>interference drag can be minimized by the appropriate use of fairings and fillets to ease the transition between components</a:t>
            </a:r>
            <a:r>
              <a:rPr lang="en-US" dirty="0" smtClean="0"/>
              <a:t>.</a:t>
            </a:r>
          </a:p>
          <a:p>
            <a:r>
              <a:rPr lang="en-US" dirty="0"/>
              <a:t>Fairings and fillets use curved surfaces to soften the transition at the junction of two aircraft </a:t>
            </a:r>
            <a:r>
              <a:rPr lang="en-US" dirty="0" smtClean="0"/>
              <a:t>components</a:t>
            </a:r>
          </a:p>
          <a:p>
            <a:r>
              <a:rPr lang="en-US" dirty="0"/>
              <a:t>This, in turn, allows the airflow streamlines to meet gradually rather than abruptly and reduces the amount of interference drag that is generated.</a:t>
            </a:r>
          </a:p>
        </p:txBody>
      </p:sp>
    </p:spTree>
    <p:extLst>
      <p:ext uri="{BB962C8B-B14F-4D97-AF65-F5344CB8AC3E}">
        <p14:creationId xmlns:p14="http://schemas.microsoft.com/office/powerpoint/2010/main" val="357935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INDUCED DRAG</a:t>
            </a:r>
          </a:p>
        </p:txBody>
      </p:sp>
      <p:sp>
        <p:nvSpPr>
          <p:cNvPr id="3" name="Content Placeholder 2"/>
          <p:cNvSpPr>
            <a:spLocks noGrp="1"/>
          </p:cNvSpPr>
          <p:nvPr>
            <p:ph idx="1"/>
          </p:nvPr>
        </p:nvSpPr>
        <p:spPr/>
        <p:txBody>
          <a:bodyPr/>
          <a:lstStyle/>
          <a:p>
            <a:r>
              <a:rPr lang="en-US" dirty="0"/>
              <a:t>Induced Drag is an inevitable consequence of lift and is produced by the passage of an airfoil (e.g. wing or </a:t>
            </a:r>
            <a:r>
              <a:rPr lang="en-US" dirty="0" err="1"/>
              <a:t>tailplane</a:t>
            </a:r>
            <a:r>
              <a:rPr lang="en-US" dirty="0"/>
              <a:t>) through the </a:t>
            </a:r>
            <a:r>
              <a:rPr lang="en-US" dirty="0" smtClean="0"/>
              <a:t>air.</a:t>
            </a:r>
          </a:p>
          <a:p>
            <a:r>
              <a:rPr lang="en-US" dirty="0"/>
              <a:t>Air flowing over the top of a wing tends to flow inwards because the decreased pressure over the top surface is less than the pressure outside the wing tip.</a:t>
            </a:r>
          </a:p>
        </p:txBody>
      </p:sp>
    </p:spTree>
    <p:extLst>
      <p:ext uri="{BB962C8B-B14F-4D97-AF65-F5344CB8AC3E}">
        <p14:creationId xmlns:p14="http://schemas.microsoft.com/office/powerpoint/2010/main" val="46098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Below the wing, the air flows outwards because the pressure below the wing is greater than that outside the wing tip</a:t>
            </a:r>
            <a:r>
              <a:rPr lang="en-US" dirty="0" smtClean="0"/>
              <a:t>.</a:t>
            </a:r>
          </a:p>
          <a:p>
            <a:r>
              <a:rPr lang="en-US" dirty="0">
                <a:solidFill>
                  <a:srgbClr val="FF0000"/>
                </a:solidFill>
              </a:rPr>
              <a:t>A direct consequence of this is that there is a continual spilling of air upwards around the wing tip phenomenon called ‘tip effect’ or ‘end effect’.</a:t>
            </a:r>
          </a:p>
        </p:txBody>
      </p:sp>
    </p:spTree>
    <p:extLst>
      <p:ext uri="{BB962C8B-B14F-4D97-AF65-F5344CB8AC3E}">
        <p14:creationId xmlns:p14="http://schemas.microsoft.com/office/powerpoint/2010/main" val="68837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476672"/>
            <a:ext cx="7674056" cy="5771728"/>
          </a:xfrm>
        </p:spPr>
        <p:txBody>
          <a:bodyPr/>
          <a:lstStyle/>
          <a:p>
            <a:r>
              <a:rPr lang="en-US" dirty="0"/>
              <a:t>One way to appreciate why a high aspect ratio for a wing is better than a low one is that with a high aspect ratio, the proportion of air which moves in this way is reduced and therefore more of it generates </a:t>
            </a:r>
            <a:r>
              <a:rPr lang="en-US" dirty="0" smtClean="0"/>
              <a:t>lift.</a:t>
            </a:r>
          </a:p>
          <a:p>
            <a:endParaRPr lang="en-US" dirty="0"/>
          </a:p>
        </p:txBody>
      </p:sp>
    </p:spTree>
    <p:extLst>
      <p:ext uri="{BB962C8B-B14F-4D97-AF65-F5344CB8AC3E}">
        <p14:creationId xmlns:p14="http://schemas.microsoft.com/office/powerpoint/2010/main" val="402337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 the wing more generally, since the streams of air from above and below the wing which meet along the trailing edge are flowing at an angle to each other as they meet, they combine to form vortices, which, when viewed from the rear, rotate clockwise from the left wing and counter clockwise from the right. </a:t>
            </a:r>
          </a:p>
        </p:txBody>
      </p:sp>
    </p:spTree>
    <p:extLst>
      <p:ext uri="{BB962C8B-B14F-4D97-AF65-F5344CB8AC3E}">
        <p14:creationId xmlns:p14="http://schemas.microsoft.com/office/powerpoint/2010/main" val="813873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770</Words>
  <Application>Microsoft Office PowerPoint</Application>
  <PresentationFormat>On-screen Show (4:3)</PresentationFormat>
  <Paragraphs>24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Interference Drag</vt:lpstr>
      <vt:lpstr>PowerPoint Presentation</vt:lpstr>
      <vt:lpstr>PowerPoint Presentation</vt:lpstr>
      <vt:lpstr>PowerPoint Presentation</vt:lpstr>
      <vt:lpstr>PowerPoint Presentation</vt:lpstr>
      <vt:lpstr>INDUCED DRAG</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Interference Drag</dc:title>
  <dc:creator>Priyansh</dc:creator>
  <cp:lastModifiedBy>Priyansh</cp:lastModifiedBy>
  <cp:revision>1</cp:revision>
  <dcterms:created xsi:type="dcterms:W3CDTF">2006-08-16T00:00:00Z</dcterms:created>
  <dcterms:modified xsi:type="dcterms:W3CDTF">2022-10-07T06:18:30Z</dcterms:modified>
</cp:coreProperties>
</file>