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DRAG</a:t>
            </a:r>
          </a:p>
        </p:txBody>
      </p:sp>
      <p:sp>
        <p:nvSpPr>
          <p:cNvPr id="3" name="Content Placeholder 2"/>
          <p:cNvSpPr>
            <a:spLocks noGrp="1"/>
          </p:cNvSpPr>
          <p:nvPr>
            <p:ph idx="1"/>
          </p:nvPr>
        </p:nvSpPr>
        <p:spPr/>
        <p:txBody>
          <a:bodyPr/>
          <a:lstStyle/>
          <a:p>
            <a:r>
              <a:rPr lang="en-US" dirty="0"/>
              <a:t>There are many different types of drag. The most common are parasite drag, induced drag and wave drag. </a:t>
            </a:r>
            <a:endParaRPr lang="en-US" dirty="0" smtClean="0"/>
          </a:p>
          <a:p>
            <a:endParaRPr lang="en-US" dirty="0" smtClean="0"/>
          </a:p>
          <a:p>
            <a:r>
              <a:rPr lang="en-US" dirty="0"/>
              <a:t>Additionally, there are three types of parasite drag:</a:t>
            </a:r>
            <a:endParaRPr lang="en-IN" dirty="0"/>
          </a:p>
        </p:txBody>
      </p:sp>
    </p:spTree>
    <p:extLst>
      <p:ext uri="{BB962C8B-B14F-4D97-AF65-F5344CB8AC3E}">
        <p14:creationId xmlns:p14="http://schemas.microsoft.com/office/powerpoint/2010/main" val="659074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24" y="332656"/>
            <a:ext cx="7746064" cy="5915744"/>
          </a:xfrm>
        </p:spPr>
        <p:txBody>
          <a:bodyPr/>
          <a:lstStyle/>
          <a:p>
            <a:r>
              <a:rPr lang="en-US" dirty="0"/>
              <a:t>An extreme example of separated airflow and form drag can be seen when a flat plate is placed at right angle to the airflow. </a:t>
            </a:r>
            <a:endParaRPr lang="en-US" dirty="0" smtClean="0"/>
          </a:p>
          <a:p>
            <a:endParaRPr lang="en-US" dirty="0"/>
          </a:p>
          <a:p>
            <a:endParaRPr lang="en-IN" dirty="0"/>
          </a:p>
        </p:txBody>
      </p:sp>
      <p:pic>
        <p:nvPicPr>
          <p:cNvPr id="4" name="Picture 3"/>
          <p:cNvPicPr>
            <a:picLocks noChangeAspect="1"/>
          </p:cNvPicPr>
          <p:nvPr/>
        </p:nvPicPr>
        <p:blipFill rotWithShape="1">
          <a:blip r:embed="rId2"/>
          <a:srcRect l="19008" t="42126" r="26203" b="12593"/>
          <a:stretch/>
        </p:blipFill>
        <p:spPr>
          <a:xfrm>
            <a:off x="1161137" y="2612682"/>
            <a:ext cx="7772551" cy="3611488"/>
          </a:xfrm>
          <a:prstGeom prst="rect">
            <a:avLst/>
          </a:prstGeom>
        </p:spPr>
      </p:pic>
    </p:spTree>
    <p:extLst>
      <p:ext uri="{BB962C8B-B14F-4D97-AF65-F5344CB8AC3E}">
        <p14:creationId xmlns:p14="http://schemas.microsoft.com/office/powerpoint/2010/main" val="404109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pressure immediately in front of the plate is above atmospheric pressure, due to the formation of stagnation points, whilst behind the plate the pressure will be below atmospheric due to the formation of vortices. </a:t>
            </a:r>
            <a:endParaRPr lang="en-US" dirty="0" smtClean="0"/>
          </a:p>
          <a:p>
            <a:r>
              <a:rPr lang="en-US" dirty="0" smtClean="0"/>
              <a:t>So that the aircraft pushes backward this drag is called as the form drag</a:t>
            </a:r>
            <a:endParaRPr lang="en-IN" dirty="0"/>
          </a:p>
        </p:txBody>
      </p:sp>
    </p:spTree>
    <p:extLst>
      <p:ext uri="{BB962C8B-B14F-4D97-AF65-F5344CB8AC3E}">
        <p14:creationId xmlns:p14="http://schemas.microsoft.com/office/powerpoint/2010/main" val="32884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pressure differential between the leading and trailing edges of the plate causes the plate to be pushed in the direction of the relative wind and retards forward motion. This is form drag</a:t>
            </a:r>
            <a:r>
              <a:rPr lang="en-US" dirty="0" smtClean="0"/>
              <a:t>.</a:t>
            </a:r>
          </a:p>
          <a:p>
            <a:r>
              <a:rPr lang="en-US" dirty="0">
                <a:solidFill>
                  <a:srgbClr val="FF0000"/>
                </a:solidFill>
              </a:rPr>
              <a:t>To reduce form drag, aircraft surfaces which are exposed to the airflow of the relative wind are streamlined. </a:t>
            </a:r>
            <a:endParaRPr lang="en-IN" dirty="0">
              <a:solidFill>
                <a:srgbClr val="FF0000"/>
              </a:solidFill>
            </a:endParaRPr>
          </a:p>
        </p:txBody>
      </p:sp>
    </p:spTree>
    <p:extLst>
      <p:ext uri="{BB962C8B-B14F-4D97-AF65-F5344CB8AC3E}">
        <p14:creationId xmlns:p14="http://schemas.microsoft.com/office/powerpoint/2010/main" val="1329749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1. Form drag which results from the aerodynamic resistance to motion due to the shape of the aircraft. </a:t>
            </a:r>
            <a:endParaRPr lang="en-US" dirty="0" smtClean="0"/>
          </a:p>
          <a:p>
            <a:r>
              <a:rPr lang="en-US" dirty="0" smtClean="0"/>
              <a:t>2</a:t>
            </a:r>
            <a:r>
              <a:rPr lang="en-US" dirty="0"/>
              <a:t>. Skin friction drag which is related to the smoothness (or roughness) of the aircraft surfaces</a:t>
            </a:r>
            <a:r>
              <a:rPr lang="en-US" dirty="0" smtClean="0"/>
              <a:t>.</a:t>
            </a:r>
          </a:p>
          <a:p>
            <a:r>
              <a:rPr lang="en-US" dirty="0"/>
              <a:t>3. Interference drag which occurs where surfaces with different flow characteristics meet (e.g. wing and fuselage). </a:t>
            </a:r>
            <a:endParaRPr lang="en-IN" dirty="0"/>
          </a:p>
        </p:txBody>
      </p:sp>
    </p:spTree>
    <p:extLst>
      <p:ext uri="{BB962C8B-B14F-4D97-AF65-F5344CB8AC3E}">
        <p14:creationId xmlns:p14="http://schemas.microsoft.com/office/powerpoint/2010/main" val="152872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During the movement of aircraft through the air </a:t>
            </a:r>
            <a:r>
              <a:rPr lang="en-US" dirty="0" smtClean="0"/>
              <a:t>(i.e. </a:t>
            </a:r>
            <a:r>
              <a:rPr lang="en-US" dirty="0"/>
              <a:t>flight), all parts of the aircraft exposed to the airflow will produce an aerodynamic force that opposes the forward motion of the aircraft. </a:t>
            </a:r>
            <a:endParaRPr lang="en-US" dirty="0" smtClean="0"/>
          </a:p>
          <a:p>
            <a:r>
              <a:rPr lang="en-US" dirty="0"/>
              <a:t>This opposing force is known as DRAG, and it acts parallel to and in the same direction as the relative airflow (RAF). </a:t>
            </a:r>
            <a:endParaRPr lang="en-IN" dirty="0"/>
          </a:p>
        </p:txBody>
      </p:sp>
    </p:spTree>
    <p:extLst>
      <p:ext uri="{BB962C8B-B14F-4D97-AF65-F5344CB8AC3E}">
        <p14:creationId xmlns:p14="http://schemas.microsoft.com/office/powerpoint/2010/main" val="372097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PARASITIC DRAG</a:t>
            </a:r>
          </a:p>
        </p:txBody>
      </p:sp>
      <p:sp>
        <p:nvSpPr>
          <p:cNvPr id="3" name="Content Placeholder 2"/>
          <p:cNvSpPr>
            <a:spLocks noGrp="1"/>
          </p:cNvSpPr>
          <p:nvPr>
            <p:ph idx="1"/>
          </p:nvPr>
        </p:nvSpPr>
        <p:spPr/>
        <p:txBody>
          <a:bodyPr>
            <a:normAutofit lnSpcReduction="10000"/>
          </a:bodyPr>
          <a:lstStyle/>
          <a:p>
            <a:r>
              <a:rPr lang="en-US" dirty="0"/>
              <a:t>Parasite (parasitic) Drag </a:t>
            </a:r>
            <a:r>
              <a:rPr lang="en-US" dirty="0" smtClean="0"/>
              <a:t>(PD) </a:t>
            </a:r>
            <a:r>
              <a:rPr lang="en-US" dirty="0"/>
              <a:t>is defined as all drag that is not associated with the production of lift. </a:t>
            </a:r>
            <a:endParaRPr lang="en-US" dirty="0" smtClean="0"/>
          </a:p>
          <a:p>
            <a:r>
              <a:rPr lang="en-US" dirty="0"/>
              <a:t>Parasite drag is caused by moving a solid object through a fluid medium. </a:t>
            </a:r>
            <a:endParaRPr lang="en-US" dirty="0" smtClean="0"/>
          </a:p>
          <a:p>
            <a:r>
              <a:rPr lang="en-US" dirty="0"/>
              <a:t>In aerodynamics, the fluid medium concerned is the atmosphere. The principal components of parasite drag are form drag, friction drag and interference drag.</a:t>
            </a:r>
            <a:endParaRPr lang="en-IN" dirty="0"/>
          </a:p>
        </p:txBody>
      </p:sp>
    </p:spTree>
    <p:extLst>
      <p:ext uri="{BB962C8B-B14F-4D97-AF65-F5344CB8AC3E}">
        <p14:creationId xmlns:p14="http://schemas.microsoft.com/office/powerpoint/2010/main" val="198370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parasite drag</a:t>
            </a:r>
          </a:p>
        </p:txBody>
      </p:sp>
      <p:sp>
        <p:nvSpPr>
          <p:cNvPr id="3" name="Content Placeholder 2"/>
          <p:cNvSpPr>
            <a:spLocks noGrp="1"/>
          </p:cNvSpPr>
          <p:nvPr>
            <p:ph idx="1"/>
          </p:nvPr>
        </p:nvSpPr>
        <p:spPr/>
        <p:txBody>
          <a:bodyPr/>
          <a:lstStyle/>
          <a:p>
            <a:pPr>
              <a:buFont typeface="Wingdings" panose="05000000000000000000" pitchFamily="2" charset="2"/>
              <a:buChar char="q"/>
            </a:pPr>
            <a:endParaRPr lang="en-US" dirty="0" smtClean="0">
              <a:solidFill>
                <a:srgbClr val="FF0000"/>
              </a:solidFill>
            </a:endParaRPr>
          </a:p>
          <a:p>
            <a:pPr>
              <a:buFont typeface="Wingdings" panose="05000000000000000000" pitchFamily="2" charset="2"/>
              <a:buChar char="q"/>
            </a:pPr>
            <a:endParaRPr lang="en-US" dirty="0">
              <a:solidFill>
                <a:srgbClr val="FF0000"/>
              </a:solidFill>
            </a:endParaRPr>
          </a:p>
          <a:p>
            <a:pPr>
              <a:buFont typeface="Wingdings" panose="05000000000000000000" pitchFamily="2" charset="2"/>
              <a:buChar char="q"/>
            </a:pPr>
            <a:r>
              <a:rPr lang="en-US" dirty="0" smtClean="0">
                <a:solidFill>
                  <a:srgbClr val="FF0000"/>
                </a:solidFill>
              </a:rPr>
              <a:t>Form drag, </a:t>
            </a:r>
          </a:p>
          <a:p>
            <a:pPr>
              <a:buFont typeface="Wingdings" panose="05000000000000000000" pitchFamily="2" charset="2"/>
              <a:buChar char="q"/>
            </a:pPr>
            <a:r>
              <a:rPr lang="en-US" dirty="0" smtClean="0">
                <a:solidFill>
                  <a:srgbClr val="FF0000"/>
                </a:solidFill>
              </a:rPr>
              <a:t>Friction drag</a:t>
            </a:r>
          </a:p>
          <a:p>
            <a:pPr>
              <a:buFont typeface="Wingdings" panose="05000000000000000000" pitchFamily="2" charset="2"/>
              <a:buChar char="q"/>
            </a:pPr>
            <a:r>
              <a:rPr lang="en-US" dirty="0" smtClean="0">
                <a:solidFill>
                  <a:srgbClr val="FF0000"/>
                </a:solidFill>
              </a:rPr>
              <a:t>Interference drag.</a:t>
            </a:r>
            <a:endParaRPr lang="en-IN" dirty="0">
              <a:solidFill>
                <a:srgbClr val="FF0000"/>
              </a:solidFill>
            </a:endParaRPr>
          </a:p>
        </p:txBody>
      </p:sp>
    </p:spTree>
    <p:extLst>
      <p:ext uri="{BB962C8B-B14F-4D97-AF65-F5344CB8AC3E}">
        <p14:creationId xmlns:p14="http://schemas.microsoft.com/office/powerpoint/2010/main" val="207214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 Drag </a:t>
            </a:r>
          </a:p>
        </p:txBody>
      </p:sp>
      <p:sp>
        <p:nvSpPr>
          <p:cNvPr id="3" name="Content Placeholder 2"/>
          <p:cNvSpPr>
            <a:spLocks noGrp="1"/>
          </p:cNvSpPr>
          <p:nvPr>
            <p:ph idx="1"/>
          </p:nvPr>
        </p:nvSpPr>
        <p:spPr/>
        <p:txBody>
          <a:bodyPr/>
          <a:lstStyle/>
          <a:p>
            <a:r>
              <a:rPr lang="en-US" dirty="0"/>
              <a:t>Form drag, also known as pressure drag or profile drag, is caused by the separation of the boundary layer from a surface and the wake created by that separation. It is primarily dependent upon the shape of the object</a:t>
            </a:r>
            <a:r>
              <a:rPr lang="en-US" dirty="0" smtClean="0"/>
              <a:t>.</a:t>
            </a:r>
          </a:p>
          <a:p>
            <a:endParaRPr lang="en-IN" dirty="0"/>
          </a:p>
        </p:txBody>
      </p:sp>
    </p:spTree>
    <p:extLst>
      <p:ext uri="{BB962C8B-B14F-4D97-AF65-F5344CB8AC3E}">
        <p14:creationId xmlns:p14="http://schemas.microsoft.com/office/powerpoint/2010/main" val="383870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rag in Aircraft - Flight Dynamics - Aerospace Not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476672"/>
            <a:ext cx="6266383" cy="582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63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6302" t="14442" r="49529" b="6997"/>
          <a:stretch/>
        </p:blipFill>
        <p:spPr>
          <a:xfrm>
            <a:off x="1979712" y="620688"/>
            <a:ext cx="6120680" cy="5904656"/>
          </a:xfrm>
          <a:prstGeom prst="rect">
            <a:avLst/>
          </a:prstGeom>
        </p:spPr>
      </p:pic>
    </p:spTree>
    <p:extLst>
      <p:ext uri="{BB962C8B-B14F-4D97-AF65-F5344CB8AC3E}">
        <p14:creationId xmlns:p14="http://schemas.microsoft.com/office/powerpoint/2010/main" val="125043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Form drag is the drag produced whenever the airflow that is passing over an object separates away from the surface becoming heavily turbulent. The separated flow behind the object producing a reduction in pressure that tries to pull the object back. </a:t>
            </a:r>
            <a:endParaRPr lang="en-IN" dirty="0"/>
          </a:p>
        </p:txBody>
      </p:sp>
    </p:spTree>
    <p:extLst>
      <p:ext uri="{BB962C8B-B14F-4D97-AF65-F5344CB8AC3E}">
        <p14:creationId xmlns:p14="http://schemas.microsoft.com/office/powerpoint/2010/main" val="1868571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0</TotalTime>
  <Words>451</Words>
  <Application>Microsoft Office PowerPoint</Application>
  <PresentationFormat>On-screen Show (4:3)</PresentationFormat>
  <Paragraphs>27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DRAG</vt:lpstr>
      <vt:lpstr>PowerPoint Presentation</vt:lpstr>
      <vt:lpstr>PowerPoint Presentation</vt:lpstr>
      <vt:lpstr>PARASITIC DRAG</vt:lpstr>
      <vt:lpstr>components of parasite drag</vt:lpstr>
      <vt:lpstr>Form Drag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DRAG</dc:title>
  <dc:creator>Priyansh</dc:creator>
  <cp:lastModifiedBy>Priyansh</cp:lastModifiedBy>
  <cp:revision>1</cp:revision>
  <dcterms:created xsi:type="dcterms:W3CDTF">2006-08-16T00:00:00Z</dcterms:created>
  <dcterms:modified xsi:type="dcterms:W3CDTF">2022-10-03T16:17:58Z</dcterms:modified>
</cp:coreProperties>
</file>