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5"/>
  </p:notesMasterIdLst>
  <p:sldIdLst>
    <p:sldId id="302"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82" r:id="rId19"/>
    <p:sldId id="274" r:id="rId20"/>
    <p:sldId id="278" r:id="rId21"/>
    <p:sldId id="275" r:id="rId22"/>
    <p:sldId id="276" r:id="rId23"/>
    <p:sldId id="277" r:id="rId24"/>
    <p:sldId id="281" r:id="rId25"/>
    <p:sldId id="279" r:id="rId26"/>
    <p:sldId id="280" r:id="rId27"/>
    <p:sldId id="283" r:id="rId28"/>
    <p:sldId id="284" r:id="rId29"/>
    <p:sldId id="296" r:id="rId30"/>
    <p:sldId id="285" r:id="rId31"/>
    <p:sldId id="286" r:id="rId32"/>
    <p:sldId id="287" r:id="rId33"/>
    <p:sldId id="288" r:id="rId34"/>
    <p:sldId id="295" r:id="rId35"/>
    <p:sldId id="294" r:id="rId36"/>
    <p:sldId id="293" r:id="rId37"/>
    <p:sldId id="292" r:id="rId38"/>
    <p:sldId id="291" r:id="rId39"/>
    <p:sldId id="290" r:id="rId40"/>
    <p:sldId id="297" r:id="rId41"/>
    <p:sldId id="298" r:id="rId42"/>
    <p:sldId id="299" r:id="rId43"/>
    <p:sldId id="300"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3" autoAdjust="0"/>
    <p:restoredTop sz="94660"/>
  </p:normalViewPr>
  <p:slideViewPr>
    <p:cSldViewPr>
      <p:cViewPr varScale="1">
        <p:scale>
          <a:sx n="66" d="100"/>
          <a:sy n="66" d="100"/>
        </p:scale>
        <p:origin x="1288"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E3F3B0-388E-45F1-952F-EFB45E19DAEE}" type="datetimeFigureOut">
              <a:rPr lang="en-US" smtClean="0"/>
              <a:pPr/>
              <a:t>10/5/2024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FD5D0A-4F85-41A7-9AE9-1D6CDE0FF641}" type="slidenum">
              <a:rPr lang="en-IN" smtClean="0"/>
              <a:pPr/>
              <a:t>‹#›</a:t>
            </a:fld>
            <a:endParaRPr lang="en-IN"/>
          </a:p>
        </p:txBody>
      </p:sp>
    </p:spTree>
    <p:extLst>
      <p:ext uri="{BB962C8B-B14F-4D97-AF65-F5344CB8AC3E}">
        <p14:creationId xmlns:p14="http://schemas.microsoft.com/office/powerpoint/2010/main" val="71804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DFD5D0A-4F85-41A7-9AE9-1D6CDE0FF641}" type="slidenum">
              <a:rPr lang="en-IN" smtClean="0"/>
              <a:pPr/>
              <a:t>11</a:t>
            </a:fld>
            <a:endParaRPr lang="en-IN"/>
          </a:p>
        </p:txBody>
      </p:sp>
    </p:spTree>
    <p:extLst>
      <p:ext uri="{BB962C8B-B14F-4D97-AF65-F5344CB8AC3E}">
        <p14:creationId xmlns:p14="http://schemas.microsoft.com/office/powerpoint/2010/main" val="3982912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DFD5D0A-4F85-41A7-9AE9-1D6CDE0FF641}" type="slidenum">
              <a:rPr lang="en-IN" smtClean="0"/>
              <a:pPr/>
              <a:t>28</a:t>
            </a:fld>
            <a:endParaRPr lang="en-IN"/>
          </a:p>
        </p:txBody>
      </p:sp>
    </p:spTree>
    <p:extLst>
      <p:ext uri="{BB962C8B-B14F-4D97-AF65-F5344CB8AC3E}">
        <p14:creationId xmlns:p14="http://schemas.microsoft.com/office/powerpoint/2010/main" val="3434552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DFD5D0A-4F85-41A7-9AE9-1D6CDE0FF641}" type="slidenum">
              <a:rPr lang="en-IN" smtClean="0"/>
              <a:pPr/>
              <a:t>29</a:t>
            </a:fld>
            <a:endParaRPr lang="en-IN"/>
          </a:p>
        </p:txBody>
      </p:sp>
    </p:spTree>
    <p:extLst>
      <p:ext uri="{BB962C8B-B14F-4D97-AF65-F5344CB8AC3E}">
        <p14:creationId xmlns:p14="http://schemas.microsoft.com/office/powerpoint/2010/main" val="2451723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10/5/2024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10/5/2024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hyperlink" Target="https://scied.ucar.edu/learning-zone/atmosphere/stratosphere" TargetMode="Externa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Outer_space" TargetMode="External"/><Relationship Id="rId2" Type="http://schemas.openxmlformats.org/officeDocument/2006/relationships/hyperlink" Target="https://en.wikipedia.org/wiki/Earth's_atmosphere" TargetMode="Externa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hyperlink" Target="https://en.wikipedia.org/wiki/Thermopause" TargetMode="Externa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8" Type="http://schemas.openxmlformats.org/officeDocument/2006/relationships/hyperlink" Target="https://en.wikipedia.org/wiki/Altitude" TargetMode="External"/><Relationship Id="rId3" Type="http://schemas.openxmlformats.org/officeDocument/2006/relationships/hyperlink" Target="https://en.wikipedia.org/wiki/Pressure" TargetMode="External"/><Relationship Id="rId7" Type="http://schemas.openxmlformats.org/officeDocument/2006/relationships/hyperlink" Target="https://en.wikipedia.org/wiki/Earth's_atmosphere" TargetMode="External"/><Relationship Id="rId2" Type="http://schemas.openxmlformats.org/officeDocument/2006/relationships/hyperlink" Target="https://en.wikipedia.org/wiki/Static_atmospheric_model" TargetMode="External"/><Relationship Id="rId1" Type="http://schemas.openxmlformats.org/officeDocument/2006/relationships/slideLayout" Target="../slideLayouts/slideLayout4.xml"/><Relationship Id="rId6" Type="http://schemas.openxmlformats.org/officeDocument/2006/relationships/hyperlink" Target="https://en.wikipedia.org/wiki/Viscosity" TargetMode="External"/><Relationship Id="rId5" Type="http://schemas.openxmlformats.org/officeDocument/2006/relationships/hyperlink" Target="https://en.wikipedia.org/wiki/Density" TargetMode="External"/><Relationship Id="rId4" Type="http://schemas.openxmlformats.org/officeDocument/2006/relationships/hyperlink" Target="https://en.wikipedia.org/wiki/Temperature" TargetMode="External"/><Relationship Id="rId9" Type="http://schemas.openxmlformats.org/officeDocument/2006/relationships/hyperlink" Target="https://en.wikipedia.org/wiki/Elevation"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en.wikipedia.org/wiki/United_Nations" TargetMode="External"/><Relationship Id="rId2" Type="http://schemas.openxmlformats.org/officeDocument/2006/relationships/hyperlink" Target="https://en.wikipedia.org/wiki/Specialized_agency" TargetMode="External"/><Relationship Id="rId1" Type="http://schemas.openxmlformats.org/officeDocument/2006/relationships/slideLayout" Target="../slideLayouts/slideLayout4.xml"/><Relationship Id="rId4" Type="http://schemas.openxmlformats.org/officeDocument/2006/relationships/hyperlink" Target="https://en.wikipedia.org/wiki/Scheduled_air_transport"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838200"/>
            <a:ext cx="4572000" cy="1200329"/>
          </a:xfrm>
          <a:prstGeom prst="rect">
            <a:avLst/>
          </a:prstGeom>
        </p:spPr>
        <p:txBody>
          <a:bodyPr>
            <a:spAutoFit/>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 08 </a:t>
            </a:r>
            <a:b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BASIC AERODYNAMICS</a:t>
            </a:r>
            <a:b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Rectangle 4"/>
          <p:cNvSpPr/>
          <p:nvPr/>
        </p:nvSpPr>
        <p:spPr>
          <a:xfrm>
            <a:off x="1752600" y="2895600"/>
            <a:ext cx="6553200" cy="954107"/>
          </a:xfrm>
          <a:prstGeom prst="rect">
            <a:avLst/>
          </a:prstGeom>
        </p:spPr>
        <p:txBody>
          <a:bodyPr wrap="square">
            <a:spAutoFit/>
          </a:bodyPr>
          <a:lstStyle/>
          <a:p>
            <a:r>
              <a:rPr lang="en-IN" sz="2800" b="1" dirty="0">
                <a:effectLst>
                  <a:outerShdw blurRad="38100" dist="38100" dir="2700000" algn="tl">
                    <a:srgbClr val="000000">
                      <a:alpha val="43137"/>
                    </a:srgbClr>
                  </a:outerShdw>
                </a:effectLst>
                <a:latin typeface="Times New Roman" pitchFamily="18" charset="0"/>
                <a:cs typeface="Times New Roman" pitchFamily="18" charset="0"/>
              </a:rPr>
              <a:t>Sub-Module 01 </a:t>
            </a:r>
            <a:br>
              <a:rPr lang="en-IN" sz="2800" b="1" dirty="0">
                <a:effectLst>
                  <a:outerShdw blurRad="38100" dist="38100" dir="2700000" algn="tl">
                    <a:srgbClr val="000000">
                      <a:alpha val="43137"/>
                    </a:srgbClr>
                  </a:outerShdw>
                </a:effectLst>
                <a:latin typeface="Times New Roman" pitchFamily="18" charset="0"/>
                <a:cs typeface="Times New Roman" pitchFamily="18" charset="0"/>
              </a:rPr>
            </a:br>
            <a:r>
              <a:rPr lang="en-IN" sz="2800" b="1" dirty="0">
                <a:effectLst>
                  <a:outerShdw blurRad="38100" dist="38100" dir="2700000" algn="tl">
                    <a:srgbClr val="000000">
                      <a:alpha val="43137"/>
                    </a:srgbClr>
                  </a:outerShdw>
                </a:effectLst>
                <a:latin typeface="Times New Roman" pitchFamily="18" charset="0"/>
                <a:cs typeface="Times New Roman" pitchFamily="18" charset="0"/>
              </a:rPr>
              <a:t>PHYSICS OF THE ATMOSPHERE </a:t>
            </a:r>
            <a:endParaRPr lang="en-US" sz="2800" b="1" dirty="0"/>
          </a:p>
        </p:txBody>
      </p:sp>
      <p:sp>
        <p:nvSpPr>
          <p:cNvPr id="6" name="Rectangle 5"/>
          <p:cNvSpPr/>
          <p:nvPr/>
        </p:nvSpPr>
        <p:spPr>
          <a:xfrm>
            <a:off x="7467600" y="838200"/>
            <a:ext cx="1269899" cy="400110"/>
          </a:xfrm>
          <a:prstGeom prst="rect">
            <a:avLst/>
          </a:prstGeom>
        </p:spPr>
        <p:txBody>
          <a:bodyPr wrap="none">
            <a:spAutoFit/>
          </a:bodyPr>
          <a:lstStyle/>
          <a:p>
            <a:r>
              <a:rPr lang="en-IN" sz="2000" b="1" dirty="0">
                <a:latin typeface="Times New Roman" panose="02020603050405020304" pitchFamily="18" charset="0"/>
                <a:cs typeface="Times New Roman" panose="02020603050405020304" pitchFamily="18" charset="0"/>
              </a:rPr>
              <a:t>LEVEL-2</a:t>
            </a:r>
            <a:endParaRPr lang="en-US" sz="2000" b="1" dirty="0">
              <a:latin typeface="Times New Roman" panose="02020603050405020304" pitchFamily="18" charset="0"/>
              <a:cs typeface="Times New Roman" panose="02020603050405020304" pitchFamily="18" charset="0"/>
            </a:endParaRPr>
          </a:p>
        </p:txBody>
      </p:sp>
      <p:sp>
        <p:nvSpPr>
          <p:cNvPr id="7" name="Rectangle 6"/>
          <p:cNvSpPr/>
          <p:nvPr/>
        </p:nvSpPr>
        <p:spPr>
          <a:xfrm>
            <a:off x="533400" y="5943600"/>
            <a:ext cx="4572000" cy="707886"/>
          </a:xfrm>
          <a:prstGeom prst="rect">
            <a:avLst/>
          </a:prstGeom>
        </p:spPr>
        <p:txBody>
          <a:bodyPr>
            <a:spAutoFit/>
          </a:bodyPr>
          <a:lstStyle/>
          <a:p>
            <a:r>
              <a:rPr lang="en-US" sz="2000" b="1" u="sng" dirty="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Source-EASA MODULE 8</a:t>
            </a:r>
          </a:p>
          <a:p>
            <a:endParaRPr lang="en-US" sz="2000" dirty="0">
              <a:latin typeface="Times New Roman" panose="02020603050405020304" pitchFamily="18" charset="0"/>
              <a:cs typeface="Times New Roman" panose="02020603050405020304" pitchFamily="18" charset="0"/>
            </a:endParaRPr>
          </a:p>
        </p:txBody>
      </p:sp>
      <p:sp>
        <p:nvSpPr>
          <p:cNvPr id="8" name="Rectangle 7"/>
          <p:cNvSpPr/>
          <p:nvPr/>
        </p:nvSpPr>
        <p:spPr>
          <a:xfrm>
            <a:off x="4545531" y="5934670"/>
            <a:ext cx="4572000" cy="923330"/>
          </a:xfrm>
          <a:prstGeom prst="rect">
            <a:avLst/>
          </a:prstGeom>
        </p:spPr>
        <p:txBody>
          <a:bodyPr>
            <a:spAutoFit/>
          </a:bodyPr>
          <a:lstStyle/>
          <a:p>
            <a:pPr algn="ctr"/>
            <a:r>
              <a:rPr lang="en-US" b="1" dirty="0" smtClean="0">
                <a:solidFill>
                  <a:srgbClr val="FF0000"/>
                </a:solidFill>
              </a:rPr>
              <a:t>Prepared By – Pranav </a:t>
            </a:r>
            <a:r>
              <a:rPr lang="en-US" b="1" dirty="0" err="1" smtClean="0">
                <a:solidFill>
                  <a:srgbClr val="FF0000"/>
                </a:solidFill>
              </a:rPr>
              <a:t>Thorave</a:t>
            </a:r>
            <a:r>
              <a:rPr lang="en-US" b="1" dirty="0" smtClean="0">
                <a:solidFill>
                  <a:srgbClr val="FF0000"/>
                </a:solidFill>
              </a:rPr>
              <a:t>            (HAE) PUNE</a:t>
            </a:r>
          </a:p>
          <a:p>
            <a:pPr algn="ctr"/>
            <a:endParaRPr lang="en-US" dirty="0">
              <a:solidFill>
                <a:srgbClr val="FF0000"/>
              </a:solidFill>
            </a:endParaRPr>
          </a:p>
        </p:txBody>
      </p:sp>
    </p:spTree>
    <p:extLst>
      <p:ext uri="{BB962C8B-B14F-4D97-AF65-F5344CB8AC3E}">
        <p14:creationId xmlns:p14="http://schemas.microsoft.com/office/powerpoint/2010/main" val="2452472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pPr algn="ctr"/>
            <a:r>
              <a:rPr lang="en-IN" b="1" u="sng"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PRESSURE</a:t>
            </a:r>
            <a:endParaRPr lang="en-IN" b="1" u="sng"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Content Placeholder 2"/>
          <p:cNvSpPr>
            <a:spLocks noGrp="1"/>
          </p:cNvSpPr>
          <p:nvPr>
            <p:ph sz="half" idx="1"/>
          </p:nvPr>
        </p:nvSpPr>
        <p:spPr>
          <a:xfrm>
            <a:off x="457200" y="1600200"/>
            <a:ext cx="7924800" cy="4572000"/>
          </a:xfrm>
        </p:spPr>
        <p:txBody>
          <a:bodyPr>
            <a:normAutofit fontScale="92500"/>
          </a:bodyPr>
          <a:lstStyle/>
          <a:p>
            <a:r>
              <a:rPr lang="en-IN" b="1" i="1" u="sng" dirty="0" smtClean="0">
                <a:latin typeface="Times New Roman" pitchFamily="18" charset="0"/>
                <a:cs typeface="Times New Roman" pitchFamily="18" charset="0"/>
              </a:rPr>
              <a:t>Atmospheric pressure is usually defined as the force exerted against the earth’s surface by the weight of the air above that surface.</a:t>
            </a:r>
          </a:p>
          <a:p>
            <a:r>
              <a:rPr lang="en-IN" dirty="0" smtClean="0">
                <a:latin typeface="Times New Roman" pitchFamily="18" charset="0"/>
                <a:cs typeface="Times New Roman" pitchFamily="18" charset="0"/>
              </a:rPr>
              <a:t>Weight is force applied to an area that results in pressure. Force (F) equals area (A) times pressure (P), or F = AP.</a:t>
            </a:r>
          </a:p>
          <a:p>
            <a:r>
              <a:rPr lang="en-IN" dirty="0" smtClean="0">
                <a:latin typeface="Times New Roman" pitchFamily="18" charset="0"/>
                <a:cs typeface="Times New Roman" pitchFamily="18" charset="0"/>
              </a:rPr>
              <a:t>Therefore, to find the amount of pressure, divide area into force (P = F/A). A column of air (one square inch) extending from sea level to the top of the </a:t>
            </a:r>
            <a:r>
              <a:rPr lang="en-IN" b="1" u="sng" dirty="0" smtClean="0">
                <a:latin typeface="Times New Roman" pitchFamily="18" charset="0"/>
                <a:cs typeface="Times New Roman" pitchFamily="18" charset="0"/>
              </a:rPr>
              <a:t>atmosphere weighs approximately 14.7 pounds</a:t>
            </a:r>
            <a:r>
              <a:rPr lang="en-IN" u="sng" dirty="0" smtClean="0">
                <a:latin typeface="Times New Roman" pitchFamily="18" charset="0"/>
                <a:cs typeface="Times New Roman" pitchFamily="18" charset="0"/>
              </a:rPr>
              <a:t>;</a:t>
            </a:r>
            <a:r>
              <a:rPr lang="en-IN" dirty="0" smtClean="0">
                <a:latin typeface="Times New Roman" pitchFamily="18" charset="0"/>
                <a:cs typeface="Times New Roman" pitchFamily="18" charset="0"/>
              </a:rPr>
              <a:t> therefore, </a:t>
            </a:r>
            <a:r>
              <a:rPr lang="en-IN" b="1" dirty="0" smtClean="0">
                <a:latin typeface="Times New Roman" pitchFamily="18" charset="0"/>
                <a:cs typeface="Times New Roman" pitchFamily="18" charset="0"/>
              </a:rPr>
              <a:t>atmospheric pressure is stated in pounds per square inch (psi). </a:t>
            </a:r>
            <a:r>
              <a:rPr lang="en-IN" dirty="0" smtClean="0">
                <a:solidFill>
                  <a:srgbClr val="FF0000"/>
                </a:solidFill>
                <a:latin typeface="Times New Roman" pitchFamily="18" charset="0"/>
                <a:cs typeface="Times New Roman" pitchFamily="18" charset="0"/>
              </a:rPr>
              <a:t>Thus, atmospheric pressure at sea level is 14.7 psi.</a:t>
            </a:r>
            <a:endParaRPr lang="en-IN"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762000" y="609600"/>
            <a:ext cx="7772400" cy="4572000"/>
          </a:xfrm>
        </p:spPr>
        <p:txBody>
          <a:bodyPr>
            <a:normAutofit/>
          </a:bodyPr>
          <a:lstStyle/>
          <a:p>
            <a:r>
              <a:rPr lang="en-IN" sz="2800" dirty="0" smtClean="0">
                <a:latin typeface="Times New Roman" pitchFamily="18" charset="0"/>
                <a:cs typeface="Times New Roman" pitchFamily="18" charset="0"/>
              </a:rPr>
              <a:t>Atmospheric pressure is measured with an instrument called a barometer, composed of mercury in a tube that records atmospheric pressure in inches of mercury (Hg).</a:t>
            </a:r>
          </a:p>
          <a:p>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685800"/>
          </a:xfrm>
        </p:spPr>
        <p:txBody>
          <a:bodyPr>
            <a:noAutofit/>
          </a:bodyPr>
          <a:lstStyle/>
          <a:p>
            <a:pPr algn="ctr"/>
            <a:r>
              <a:rPr lang="en-IN" sz="2800" b="1" u="sng" dirty="0" smtClean="0">
                <a:solidFill>
                  <a:schemeClr val="tx1"/>
                </a:solidFill>
                <a:latin typeface="Times New Roman" pitchFamily="18" charset="0"/>
                <a:cs typeface="Times New Roman" pitchFamily="18" charset="0"/>
              </a:rPr>
              <a:t>Atmospheric Pressure </a:t>
            </a:r>
          </a:p>
        </p:txBody>
      </p:sp>
      <p:sp>
        <p:nvSpPr>
          <p:cNvPr id="4" name="Content Placeholder 3"/>
          <p:cNvSpPr>
            <a:spLocks noGrp="1"/>
          </p:cNvSpPr>
          <p:nvPr>
            <p:ph sz="half" idx="1"/>
          </p:nvPr>
        </p:nvSpPr>
        <p:spPr>
          <a:xfrm>
            <a:off x="304800" y="1295400"/>
            <a:ext cx="8305800" cy="2209800"/>
          </a:xfrm>
        </p:spPr>
        <p:txBody>
          <a:bodyPr/>
          <a:lstStyle/>
          <a:p>
            <a:r>
              <a:rPr lang="en-IN" sz="2400" b="1" dirty="0" smtClean="0">
                <a:latin typeface="Times New Roman" pitchFamily="18" charset="0"/>
                <a:cs typeface="Times New Roman" pitchFamily="18" charset="0"/>
              </a:rPr>
              <a:t>Standard atmospheric pressure at sea level is also known as 1 atmosphere, or 1 atm. The following measurements of standard atmospheric pressure are all equal to each other. </a:t>
            </a:r>
            <a:br>
              <a:rPr lang="en-IN" sz="2400" b="1" dirty="0" smtClean="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5" name="Rectangle 4"/>
          <p:cNvSpPr/>
          <p:nvPr/>
        </p:nvSpPr>
        <p:spPr>
          <a:xfrm>
            <a:off x="533400" y="3352800"/>
            <a:ext cx="755913" cy="369332"/>
          </a:xfrm>
          <a:prstGeom prst="rect">
            <a:avLst/>
          </a:prstGeom>
        </p:spPr>
        <p:txBody>
          <a:bodyPr wrap="none">
            <a:spAutoFit/>
          </a:bodyPr>
          <a:lstStyle/>
          <a:p>
            <a:r>
              <a:rPr lang="en-IN" dirty="0" smtClean="0">
                <a:solidFill>
                  <a:srgbClr val="FF0000"/>
                </a:solidFill>
                <a:latin typeface="Times New Roman" pitchFamily="18" charset="0"/>
                <a:cs typeface="Times New Roman" pitchFamily="18" charset="0"/>
              </a:rPr>
              <a:t>1 </a:t>
            </a:r>
            <a:r>
              <a:rPr lang="en-IN" dirty="0" err="1" smtClean="0">
                <a:solidFill>
                  <a:srgbClr val="FF0000"/>
                </a:solidFill>
                <a:latin typeface="Times New Roman" pitchFamily="18" charset="0"/>
                <a:cs typeface="Times New Roman" pitchFamily="18" charset="0"/>
              </a:rPr>
              <a:t>atm</a:t>
            </a:r>
            <a:r>
              <a:rPr lang="en-IN" dirty="0" smtClean="0">
                <a:solidFill>
                  <a:srgbClr val="FF0000"/>
                </a:solidFill>
                <a:latin typeface="Times New Roman" pitchFamily="18" charset="0"/>
                <a:cs typeface="Times New Roman" pitchFamily="18" charset="0"/>
              </a:rPr>
              <a:t> </a:t>
            </a:r>
          </a:p>
        </p:txBody>
      </p:sp>
      <p:sp>
        <p:nvSpPr>
          <p:cNvPr id="6" name="Rectangle 5"/>
          <p:cNvSpPr/>
          <p:nvPr/>
        </p:nvSpPr>
        <p:spPr>
          <a:xfrm>
            <a:off x="152400" y="3733800"/>
            <a:ext cx="1460656" cy="369332"/>
          </a:xfrm>
          <a:prstGeom prst="rect">
            <a:avLst/>
          </a:prstGeom>
        </p:spPr>
        <p:txBody>
          <a:bodyPr wrap="none">
            <a:spAutoFit/>
          </a:bodyPr>
          <a:lstStyle/>
          <a:p>
            <a:r>
              <a:rPr lang="en-IN" dirty="0" smtClean="0">
                <a:solidFill>
                  <a:srgbClr val="FF0000"/>
                </a:solidFill>
                <a:latin typeface="Times New Roman" pitchFamily="18" charset="0"/>
                <a:cs typeface="Times New Roman" pitchFamily="18" charset="0"/>
              </a:rPr>
              <a:t>(atmosphere) </a:t>
            </a:r>
          </a:p>
        </p:txBody>
      </p:sp>
      <p:sp>
        <p:nvSpPr>
          <p:cNvPr id="8" name="Rectangle 7"/>
          <p:cNvSpPr/>
          <p:nvPr/>
        </p:nvSpPr>
        <p:spPr>
          <a:xfrm>
            <a:off x="1371600" y="3505200"/>
            <a:ext cx="369012" cy="369332"/>
          </a:xfrm>
          <a:prstGeom prst="rect">
            <a:avLst/>
          </a:prstGeom>
        </p:spPr>
        <p:txBody>
          <a:bodyPr wrap="none">
            <a:spAutoFit/>
          </a:bodyPr>
          <a:lstStyle/>
          <a:p>
            <a:r>
              <a:rPr lang="en-IN" dirty="0" smtClean="0">
                <a:solidFill>
                  <a:srgbClr val="FF0000"/>
                </a:solidFill>
                <a:latin typeface="Times New Roman" pitchFamily="18" charset="0"/>
                <a:cs typeface="Times New Roman" pitchFamily="18" charset="0"/>
              </a:rPr>
              <a:t>= </a:t>
            </a:r>
          </a:p>
        </p:txBody>
      </p:sp>
      <p:sp>
        <p:nvSpPr>
          <p:cNvPr id="9" name="Rectangle 8"/>
          <p:cNvSpPr/>
          <p:nvPr/>
        </p:nvSpPr>
        <p:spPr>
          <a:xfrm>
            <a:off x="1676400" y="3581400"/>
            <a:ext cx="1377300" cy="646331"/>
          </a:xfrm>
          <a:prstGeom prst="rect">
            <a:avLst/>
          </a:prstGeom>
        </p:spPr>
        <p:txBody>
          <a:bodyPr wrap="none">
            <a:spAutoFit/>
          </a:bodyPr>
          <a:lstStyle/>
          <a:p>
            <a:r>
              <a:rPr lang="en-IN" dirty="0" smtClean="0">
                <a:solidFill>
                  <a:srgbClr val="FF0000"/>
                </a:solidFill>
                <a:latin typeface="Times New Roman" pitchFamily="18" charset="0"/>
                <a:cs typeface="Times New Roman" pitchFamily="18" charset="0"/>
              </a:rPr>
              <a:t>(pounds per</a:t>
            </a:r>
          </a:p>
          <a:p>
            <a:r>
              <a:rPr lang="en-IN" dirty="0" smtClean="0">
                <a:solidFill>
                  <a:srgbClr val="FF0000"/>
                </a:solidFill>
                <a:latin typeface="Times New Roman" pitchFamily="18" charset="0"/>
                <a:cs typeface="Times New Roman" pitchFamily="18" charset="0"/>
              </a:rPr>
              <a:t>square inch) </a:t>
            </a:r>
          </a:p>
        </p:txBody>
      </p:sp>
      <p:sp>
        <p:nvSpPr>
          <p:cNvPr id="10" name="Rectangle 9"/>
          <p:cNvSpPr/>
          <p:nvPr/>
        </p:nvSpPr>
        <p:spPr>
          <a:xfrm>
            <a:off x="1828800" y="3288268"/>
            <a:ext cx="973343" cy="369332"/>
          </a:xfrm>
          <a:prstGeom prst="rect">
            <a:avLst/>
          </a:prstGeom>
        </p:spPr>
        <p:txBody>
          <a:bodyPr wrap="none">
            <a:spAutoFit/>
          </a:bodyPr>
          <a:lstStyle/>
          <a:p>
            <a:r>
              <a:rPr lang="en-IN" dirty="0" smtClean="0">
                <a:solidFill>
                  <a:srgbClr val="FF0000"/>
                </a:solidFill>
                <a:latin typeface="Times New Roman" pitchFamily="18" charset="0"/>
                <a:cs typeface="Times New Roman" pitchFamily="18" charset="0"/>
              </a:rPr>
              <a:t>14.7 psi </a:t>
            </a:r>
          </a:p>
        </p:txBody>
      </p:sp>
      <p:sp>
        <p:nvSpPr>
          <p:cNvPr id="11" name="Rectangle 10"/>
          <p:cNvSpPr/>
          <p:nvPr/>
        </p:nvSpPr>
        <p:spPr>
          <a:xfrm>
            <a:off x="3200400" y="3364468"/>
            <a:ext cx="1387046" cy="369332"/>
          </a:xfrm>
          <a:prstGeom prst="rect">
            <a:avLst/>
          </a:prstGeom>
        </p:spPr>
        <p:txBody>
          <a:bodyPr wrap="none">
            <a:spAutoFit/>
          </a:bodyPr>
          <a:lstStyle/>
          <a:p>
            <a:r>
              <a:rPr lang="en-IN" dirty="0" smtClean="0">
                <a:solidFill>
                  <a:srgbClr val="FF0000"/>
                </a:solidFill>
                <a:latin typeface="Times New Roman" pitchFamily="18" charset="0"/>
                <a:cs typeface="Times New Roman" pitchFamily="18" charset="0"/>
              </a:rPr>
              <a:t>29.92 in Hg </a:t>
            </a:r>
          </a:p>
        </p:txBody>
      </p:sp>
      <p:sp>
        <p:nvSpPr>
          <p:cNvPr id="12" name="Rectangle 11"/>
          <p:cNvSpPr/>
          <p:nvPr/>
        </p:nvSpPr>
        <p:spPr>
          <a:xfrm>
            <a:off x="3276600" y="3620869"/>
            <a:ext cx="1146468" cy="646331"/>
          </a:xfrm>
          <a:prstGeom prst="rect">
            <a:avLst/>
          </a:prstGeom>
        </p:spPr>
        <p:txBody>
          <a:bodyPr wrap="none">
            <a:spAutoFit/>
          </a:bodyPr>
          <a:lstStyle/>
          <a:p>
            <a:r>
              <a:rPr lang="en-IN" dirty="0" smtClean="0">
                <a:solidFill>
                  <a:srgbClr val="FF0000"/>
                </a:solidFill>
                <a:latin typeface="Times New Roman" pitchFamily="18" charset="0"/>
                <a:cs typeface="Times New Roman" pitchFamily="18" charset="0"/>
              </a:rPr>
              <a:t>(inches of</a:t>
            </a:r>
          </a:p>
          <a:p>
            <a:r>
              <a:rPr lang="en-IN" dirty="0" smtClean="0">
                <a:solidFill>
                  <a:srgbClr val="FF0000"/>
                </a:solidFill>
                <a:latin typeface="Times New Roman" pitchFamily="18" charset="0"/>
                <a:cs typeface="Times New Roman" pitchFamily="18" charset="0"/>
              </a:rPr>
              <a:t> mercury) </a:t>
            </a:r>
          </a:p>
        </p:txBody>
      </p:sp>
      <p:sp>
        <p:nvSpPr>
          <p:cNvPr id="13" name="Rectangle 12"/>
          <p:cNvSpPr/>
          <p:nvPr/>
        </p:nvSpPr>
        <p:spPr>
          <a:xfrm>
            <a:off x="4800600" y="3276600"/>
            <a:ext cx="1281120" cy="369332"/>
          </a:xfrm>
          <a:prstGeom prst="rect">
            <a:avLst/>
          </a:prstGeom>
        </p:spPr>
        <p:txBody>
          <a:bodyPr wrap="none">
            <a:spAutoFit/>
          </a:bodyPr>
          <a:lstStyle/>
          <a:p>
            <a:r>
              <a:rPr lang="en-IN" dirty="0" smtClean="0">
                <a:solidFill>
                  <a:srgbClr val="FF0000"/>
                </a:solidFill>
                <a:latin typeface="Times New Roman" pitchFamily="18" charset="0"/>
                <a:cs typeface="Times New Roman" pitchFamily="18" charset="0"/>
              </a:rPr>
              <a:t>1013.2 </a:t>
            </a:r>
            <a:r>
              <a:rPr lang="en-IN" dirty="0" err="1" smtClean="0">
                <a:solidFill>
                  <a:srgbClr val="FF0000"/>
                </a:solidFill>
                <a:latin typeface="Times New Roman" pitchFamily="18" charset="0"/>
                <a:cs typeface="Times New Roman" pitchFamily="18" charset="0"/>
              </a:rPr>
              <a:t>hPa</a:t>
            </a:r>
            <a:r>
              <a:rPr lang="en-IN" dirty="0" smtClean="0">
                <a:solidFill>
                  <a:srgbClr val="FF0000"/>
                </a:solidFill>
                <a:latin typeface="Times New Roman" pitchFamily="18" charset="0"/>
                <a:cs typeface="Times New Roman" pitchFamily="18" charset="0"/>
              </a:rPr>
              <a:t> </a:t>
            </a:r>
          </a:p>
        </p:txBody>
      </p:sp>
      <p:sp>
        <p:nvSpPr>
          <p:cNvPr id="14" name="Rectangle 13"/>
          <p:cNvSpPr/>
          <p:nvPr/>
        </p:nvSpPr>
        <p:spPr>
          <a:xfrm>
            <a:off x="4724400" y="3581400"/>
            <a:ext cx="1576072" cy="923330"/>
          </a:xfrm>
          <a:prstGeom prst="rect">
            <a:avLst/>
          </a:prstGeom>
        </p:spPr>
        <p:txBody>
          <a:bodyPr wrap="none">
            <a:spAutoFit/>
          </a:bodyPr>
          <a:lstStyle/>
          <a:p>
            <a:r>
              <a:rPr lang="en-IN" dirty="0" smtClean="0">
                <a:solidFill>
                  <a:srgbClr val="FF0000"/>
                </a:solidFill>
                <a:latin typeface="Times New Roman" pitchFamily="18" charset="0"/>
                <a:cs typeface="Times New Roman" pitchFamily="18" charset="0"/>
              </a:rPr>
              <a:t>(or 101325</a:t>
            </a:r>
          </a:p>
          <a:p>
            <a:r>
              <a:rPr lang="en-IN" dirty="0" smtClean="0">
                <a:solidFill>
                  <a:srgbClr val="FF0000"/>
                </a:solidFill>
                <a:latin typeface="Times New Roman" pitchFamily="18" charset="0"/>
                <a:cs typeface="Times New Roman" pitchFamily="18" charset="0"/>
              </a:rPr>
              <a:t> </a:t>
            </a:r>
            <a:r>
              <a:rPr lang="en-IN" dirty="0" err="1" smtClean="0">
                <a:solidFill>
                  <a:srgbClr val="FF0000"/>
                </a:solidFill>
                <a:latin typeface="Times New Roman" pitchFamily="18" charset="0"/>
                <a:cs typeface="Times New Roman" pitchFamily="18" charset="0"/>
              </a:rPr>
              <a:t>newtons</a:t>
            </a:r>
            <a:r>
              <a:rPr lang="en-IN" dirty="0" smtClean="0">
                <a:solidFill>
                  <a:srgbClr val="FF0000"/>
                </a:solidFill>
                <a:latin typeface="Times New Roman" pitchFamily="18" charset="0"/>
                <a:cs typeface="Times New Roman" pitchFamily="18" charset="0"/>
              </a:rPr>
              <a:t> per</a:t>
            </a:r>
          </a:p>
          <a:p>
            <a:r>
              <a:rPr lang="en-IN" dirty="0" smtClean="0">
                <a:solidFill>
                  <a:srgbClr val="FF0000"/>
                </a:solidFill>
                <a:latin typeface="Times New Roman" pitchFamily="18" charset="0"/>
                <a:cs typeface="Times New Roman" pitchFamily="18" charset="0"/>
              </a:rPr>
              <a:t> square meters </a:t>
            </a:r>
          </a:p>
        </p:txBody>
      </p:sp>
      <p:sp>
        <p:nvSpPr>
          <p:cNvPr id="15" name="Rectangle 14"/>
          <p:cNvSpPr/>
          <p:nvPr/>
        </p:nvSpPr>
        <p:spPr>
          <a:xfrm>
            <a:off x="6477000" y="3429000"/>
            <a:ext cx="1229824" cy="369332"/>
          </a:xfrm>
          <a:prstGeom prst="rect">
            <a:avLst/>
          </a:prstGeom>
        </p:spPr>
        <p:txBody>
          <a:bodyPr wrap="none">
            <a:spAutoFit/>
          </a:bodyPr>
          <a:lstStyle/>
          <a:p>
            <a:r>
              <a:rPr lang="en-IN" dirty="0" smtClean="0">
                <a:solidFill>
                  <a:srgbClr val="FF0000"/>
                </a:solidFill>
                <a:latin typeface="Times New Roman" pitchFamily="18" charset="0"/>
                <a:cs typeface="Times New Roman" pitchFamily="18" charset="0"/>
              </a:rPr>
              <a:t>1013.2 </a:t>
            </a:r>
            <a:r>
              <a:rPr lang="en-IN" dirty="0" err="1" smtClean="0">
                <a:solidFill>
                  <a:srgbClr val="FF0000"/>
                </a:solidFill>
                <a:latin typeface="Times New Roman" pitchFamily="18" charset="0"/>
                <a:cs typeface="Times New Roman" pitchFamily="18" charset="0"/>
              </a:rPr>
              <a:t>mb</a:t>
            </a:r>
            <a:r>
              <a:rPr lang="en-IN" dirty="0" smtClean="0">
                <a:solidFill>
                  <a:srgbClr val="FF0000"/>
                </a:solidFill>
                <a:latin typeface="Times New Roman" pitchFamily="18" charset="0"/>
                <a:cs typeface="Times New Roman" pitchFamily="18" charset="0"/>
              </a:rPr>
              <a:t> </a:t>
            </a:r>
          </a:p>
        </p:txBody>
      </p:sp>
      <p:sp>
        <p:nvSpPr>
          <p:cNvPr id="16" name="Rectangle 15"/>
          <p:cNvSpPr/>
          <p:nvPr/>
        </p:nvSpPr>
        <p:spPr>
          <a:xfrm>
            <a:off x="6400800" y="3733800"/>
            <a:ext cx="1217000" cy="369332"/>
          </a:xfrm>
          <a:prstGeom prst="rect">
            <a:avLst/>
          </a:prstGeom>
        </p:spPr>
        <p:txBody>
          <a:bodyPr wrap="none">
            <a:spAutoFit/>
          </a:bodyPr>
          <a:lstStyle/>
          <a:p>
            <a:r>
              <a:rPr lang="en-IN" dirty="0" smtClean="0">
                <a:solidFill>
                  <a:srgbClr val="FF0000"/>
                </a:solidFill>
                <a:latin typeface="Times New Roman" pitchFamily="18" charset="0"/>
                <a:cs typeface="Times New Roman" pitchFamily="18" charset="0"/>
              </a:rPr>
              <a:t>(</a:t>
            </a:r>
            <a:r>
              <a:rPr lang="en-IN" dirty="0" err="1" smtClean="0">
                <a:solidFill>
                  <a:srgbClr val="FF0000"/>
                </a:solidFill>
                <a:latin typeface="Times New Roman" pitchFamily="18" charset="0"/>
                <a:cs typeface="Times New Roman" pitchFamily="18" charset="0"/>
              </a:rPr>
              <a:t>millibars</a:t>
            </a:r>
            <a:r>
              <a:rPr lang="en-IN" dirty="0" smtClean="0">
                <a:solidFill>
                  <a:srgbClr val="FF0000"/>
                </a:solidFill>
                <a:latin typeface="Times New Roman" pitchFamily="18" charset="0"/>
                <a:cs typeface="Times New Roman" pitchFamily="18" charset="0"/>
              </a:rPr>
              <a:t>) </a:t>
            </a:r>
          </a:p>
        </p:txBody>
      </p:sp>
      <p:sp>
        <p:nvSpPr>
          <p:cNvPr id="17" name="Rectangle 16"/>
          <p:cNvSpPr/>
          <p:nvPr/>
        </p:nvSpPr>
        <p:spPr>
          <a:xfrm>
            <a:off x="2971800" y="3581400"/>
            <a:ext cx="369012" cy="369332"/>
          </a:xfrm>
          <a:prstGeom prst="rect">
            <a:avLst/>
          </a:prstGeom>
        </p:spPr>
        <p:txBody>
          <a:bodyPr wrap="none">
            <a:spAutoFit/>
          </a:bodyPr>
          <a:lstStyle/>
          <a:p>
            <a:r>
              <a:rPr lang="en-IN" dirty="0" smtClean="0">
                <a:solidFill>
                  <a:srgbClr val="FF0000"/>
                </a:solidFill>
                <a:latin typeface="Times New Roman" pitchFamily="18" charset="0"/>
                <a:cs typeface="Times New Roman" pitchFamily="18" charset="0"/>
              </a:rPr>
              <a:t>= </a:t>
            </a:r>
          </a:p>
        </p:txBody>
      </p:sp>
      <p:sp>
        <p:nvSpPr>
          <p:cNvPr id="18" name="Rectangle 17"/>
          <p:cNvSpPr/>
          <p:nvPr/>
        </p:nvSpPr>
        <p:spPr>
          <a:xfrm>
            <a:off x="4495800" y="3581400"/>
            <a:ext cx="369012" cy="369332"/>
          </a:xfrm>
          <a:prstGeom prst="rect">
            <a:avLst/>
          </a:prstGeom>
        </p:spPr>
        <p:txBody>
          <a:bodyPr wrap="none">
            <a:spAutoFit/>
          </a:bodyPr>
          <a:lstStyle/>
          <a:p>
            <a:r>
              <a:rPr lang="en-IN" dirty="0" smtClean="0">
                <a:solidFill>
                  <a:srgbClr val="FF0000"/>
                </a:solidFill>
                <a:latin typeface="Times New Roman" pitchFamily="18" charset="0"/>
                <a:cs typeface="Times New Roman" pitchFamily="18" charset="0"/>
              </a:rPr>
              <a:t>= </a:t>
            </a:r>
          </a:p>
        </p:txBody>
      </p:sp>
      <p:sp>
        <p:nvSpPr>
          <p:cNvPr id="19" name="Rectangle 18"/>
          <p:cNvSpPr/>
          <p:nvPr/>
        </p:nvSpPr>
        <p:spPr>
          <a:xfrm>
            <a:off x="6096000" y="3581400"/>
            <a:ext cx="369012" cy="369332"/>
          </a:xfrm>
          <a:prstGeom prst="rect">
            <a:avLst/>
          </a:prstGeom>
        </p:spPr>
        <p:txBody>
          <a:bodyPr wrap="none">
            <a:spAutoFit/>
          </a:bodyPr>
          <a:lstStyle/>
          <a:p>
            <a:r>
              <a:rPr lang="en-IN" dirty="0" smtClean="0">
                <a:solidFill>
                  <a:srgbClr val="FF0000"/>
                </a:solidFill>
                <a:latin typeface="Times New Roman" pitchFamily="18" charset="0"/>
                <a:cs typeface="Times New Roman" pitchFamily="18" charset="0"/>
              </a:rPr>
              <a:t>= </a:t>
            </a:r>
          </a:p>
        </p:txBody>
      </p:sp>
      <p:sp>
        <p:nvSpPr>
          <p:cNvPr id="20" name="Rectangle 19"/>
          <p:cNvSpPr/>
          <p:nvPr/>
        </p:nvSpPr>
        <p:spPr>
          <a:xfrm>
            <a:off x="7772400" y="3440668"/>
            <a:ext cx="1345240" cy="369332"/>
          </a:xfrm>
          <a:prstGeom prst="rect">
            <a:avLst/>
          </a:prstGeom>
        </p:spPr>
        <p:txBody>
          <a:bodyPr wrap="none">
            <a:spAutoFit/>
          </a:bodyPr>
          <a:lstStyle/>
          <a:p>
            <a:r>
              <a:rPr lang="en-IN" dirty="0" smtClean="0">
                <a:solidFill>
                  <a:srgbClr val="FF0000"/>
                </a:solidFill>
                <a:latin typeface="Times New Roman" pitchFamily="18" charset="0"/>
                <a:cs typeface="Times New Roman" pitchFamily="18" charset="0"/>
              </a:rPr>
              <a:t>760 mm Hg </a:t>
            </a:r>
          </a:p>
        </p:txBody>
      </p:sp>
      <p:sp>
        <p:nvSpPr>
          <p:cNvPr id="21" name="Rectangle 20"/>
          <p:cNvSpPr/>
          <p:nvPr/>
        </p:nvSpPr>
        <p:spPr>
          <a:xfrm>
            <a:off x="7772400" y="3733800"/>
            <a:ext cx="1370888" cy="646331"/>
          </a:xfrm>
          <a:prstGeom prst="rect">
            <a:avLst/>
          </a:prstGeom>
        </p:spPr>
        <p:txBody>
          <a:bodyPr wrap="none">
            <a:spAutoFit/>
          </a:bodyPr>
          <a:lstStyle/>
          <a:p>
            <a:r>
              <a:rPr lang="en-IN" dirty="0" smtClean="0">
                <a:solidFill>
                  <a:srgbClr val="FF0000"/>
                </a:solidFill>
                <a:latin typeface="Times New Roman" pitchFamily="18" charset="0"/>
                <a:cs typeface="Times New Roman" pitchFamily="18" charset="0"/>
              </a:rPr>
              <a:t>(</a:t>
            </a:r>
            <a:r>
              <a:rPr lang="en-IN" dirty="0" err="1" smtClean="0">
                <a:solidFill>
                  <a:srgbClr val="FF0000"/>
                </a:solidFill>
                <a:latin typeface="Times New Roman" pitchFamily="18" charset="0"/>
                <a:cs typeface="Times New Roman" pitchFamily="18" charset="0"/>
              </a:rPr>
              <a:t>millimeters</a:t>
            </a:r>
            <a:r>
              <a:rPr lang="en-IN" dirty="0" smtClean="0">
                <a:solidFill>
                  <a:srgbClr val="FF0000"/>
                </a:solidFill>
                <a:latin typeface="Times New Roman" pitchFamily="18" charset="0"/>
                <a:cs typeface="Times New Roman" pitchFamily="18" charset="0"/>
              </a:rPr>
              <a:t> </a:t>
            </a:r>
          </a:p>
          <a:p>
            <a:r>
              <a:rPr lang="en-IN" dirty="0" smtClean="0">
                <a:solidFill>
                  <a:srgbClr val="FF0000"/>
                </a:solidFill>
                <a:latin typeface="Times New Roman" pitchFamily="18" charset="0"/>
                <a:cs typeface="Times New Roman" pitchFamily="18" charset="0"/>
              </a:rPr>
              <a:t>of mercury) </a:t>
            </a:r>
          </a:p>
        </p:txBody>
      </p:sp>
      <p:sp>
        <p:nvSpPr>
          <p:cNvPr id="22" name="Rectangle 21"/>
          <p:cNvSpPr/>
          <p:nvPr/>
        </p:nvSpPr>
        <p:spPr>
          <a:xfrm>
            <a:off x="7543800" y="3657600"/>
            <a:ext cx="369012" cy="369332"/>
          </a:xfrm>
          <a:prstGeom prst="rect">
            <a:avLst/>
          </a:prstGeom>
        </p:spPr>
        <p:txBody>
          <a:bodyPr wrap="none">
            <a:spAutoFit/>
          </a:bodyPr>
          <a:lstStyle/>
          <a:p>
            <a:r>
              <a:rPr lang="en-IN" dirty="0" smtClean="0">
                <a:solidFill>
                  <a:srgbClr val="FF0000"/>
                </a:solidFill>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371600"/>
            <a:ext cx="8305800" cy="4800600"/>
          </a:xfrm>
        </p:spPr>
        <p:txBody>
          <a:bodyPr/>
          <a:lstStyle/>
          <a:p>
            <a:r>
              <a:rPr lang="en-IN" dirty="0" smtClean="0"/>
              <a:t>Atmospheric pressure decreases with increasing altitude. </a:t>
            </a:r>
          </a:p>
          <a:p>
            <a:r>
              <a:rPr lang="en-IN" dirty="0" smtClean="0"/>
              <a:t>As an aircraft ascends, atmospheric pressure drops, the quantity of oxygen decreases, and temperature drops.</a:t>
            </a:r>
          </a:p>
          <a:p>
            <a:r>
              <a:rPr lang="en-IN" dirty="0" smtClean="0"/>
              <a:t>These changes in altitude affect an aircraft’s performance in such areas as lift and engine horsepower. </a:t>
            </a:r>
          </a:p>
          <a:p>
            <a:r>
              <a:rPr lang="en-IN" dirty="0" smtClean="0"/>
              <a:t>The effects of temperature, altitude, and density of air on aircraft performance are covered in the following paragraphs.  </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Grp="1" noChangeAspect="1" noChangeArrowheads="1"/>
          </p:cNvPicPr>
          <p:nvPr>
            <p:ph sz="half" idx="2"/>
          </p:nvPr>
        </p:nvPicPr>
        <p:blipFill>
          <a:blip r:embed="rId2" cstate="print"/>
          <a:srcRect/>
          <a:stretch>
            <a:fillRect/>
          </a:stretch>
        </p:blipFill>
        <p:spPr bwMode="auto">
          <a:xfrm>
            <a:off x="914400" y="990600"/>
            <a:ext cx="6869896" cy="5124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DENSITY</a:t>
            </a:r>
            <a:endParaRPr lang="en-IN" dirty="0"/>
          </a:p>
        </p:txBody>
      </p:sp>
      <p:sp>
        <p:nvSpPr>
          <p:cNvPr id="4" name="Content Placeholder 3"/>
          <p:cNvSpPr>
            <a:spLocks noGrp="1"/>
          </p:cNvSpPr>
          <p:nvPr>
            <p:ph sz="half" idx="2"/>
          </p:nvPr>
        </p:nvSpPr>
        <p:spPr>
          <a:xfrm>
            <a:off x="609600" y="1920085"/>
            <a:ext cx="8077200" cy="4434840"/>
          </a:xfrm>
        </p:spPr>
        <p:txBody>
          <a:bodyPr/>
          <a:lstStyle/>
          <a:p>
            <a:r>
              <a:rPr lang="en-IN" b="1" dirty="0" smtClean="0"/>
              <a:t>Density</a:t>
            </a:r>
            <a:r>
              <a:rPr lang="en-IN" dirty="0" smtClean="0"/>
              <a:t> is the measurement of how tightly a material is packed together.</a:t>
            </a:r>
          </a:p>
          <a:p>
            <a:r>
              <a:rPr lang="en-US" dirty="0" smtClean="0"/>
              <a:t>Density is the amount of matter in a specific area.</a:t>
            </a:r>
            <a:endParaRPr lang="en-IN" dirty="0"/>
          </a:p>
        </p:txBody>
      </p:sp>
      <p:pic>
        <p:nvPicPr>
          <p:cNvPr id="2050" name="Picture 2" descr="C:\Users\admin\Desktop\density.png"/>
          <p:cNvPicPr>
            <a:picLocks noChangeAspect="1" noChangeArrowheads="1"/>
          </p:cNvPicPr>
          <p:nvPr/>
        </p:nvPicPr>
        <p:blipFill>
          <a:blip r:embed="rId2" cstate="print"/>
          <a:srcRect/>
          <a:stretch>
            <a:fillRect/>
          </a:stretch>
        </p:blipFill>
        <p:spPr bwMode="auto">
          <a:xfrm>
            <a:off x="2133600" y="3581400"/>
            <a:ext cx="4785645" cy="24384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143000"/>
            <a:ext cx="8229600" cy="5211925"/>
          </a:xfrm>
        </p:spPr>
        <p:txBody>
          <a:bodyPr/>
          <a:lstStyle/>
          <a:p>
            <a:r>
              <a:rPr lang="en-IN" dirty="0" smtClean="0">
                <a:latin typeface="Times New Roman" pitchFamily="18" charset="0"/>
                <a:cs typeface="Times New Roman" pitchFamily="18" charset="0"/>
              </a:rPr>
              <a:t>Since air is a mixture of gases, it can be compressed.</a:t>
            </a:r>
          </a:p>
          <a:p>
            <a:r>
              <a:rPr lang="en-IN" dirty="0" smtClean="0">
                <a:latin typeface="Times New Roman" pitchFamily="18" charset="0"/>
                <a:cs typeface="Times New Roman" pitchFamily="18" charset="0"/>
              </a:rPr>
              <a:t>If the air in one container is under half as much pressure as an equal amount of air in an identical container, the air under greater pressure is twice as dense as that in the other container.</a:t>
            </a:r>
          </a:p>
          <a:p>
            <a:r>
              <a:rPr lang="en-IN" dirty="0" smtClean="0">
                <a:latin typeface="Times New Roman" pitchFamily="18" charset="0"/>
                <a:cs typeface="Times New Roman" pitchFamily="18" charset="0"/>
              </a:rPr>
              <a:t>For the equal weight of air, that which is under the greater pressure occupies only half the volume of that under half the pressure.</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381000" y="1143000"/>
            <a:ext cx="8229600" cy="4434840"/>
          </a:xfrm>
        </p:spPr>
        <p:txBody>
          <a:bodyPr>
            <a:noAutofit/>
          </a:bodyPr>
          <a:lstStyle/>
          <a:p>
            <a:r>
              <a:rPr lang="en-IN" sz="2400" dirty="0" smtClean="0">
                <a:latin typeface="Times New Roman" pitchFamily="18" charset="0"/>
                <a:cs typeface="Times New Roman" pitchFamily="18" charset="0"/>
              </a:rPr>
              <a:t>The density of gases is governed by the following rules: </a:t>
            </a:r>
          </a:p>
          <a:p>
            <a:r>
              <a:rPr lang="en-IN" sz="2400" dirty="0" smtClean="0">
                <a:latin typeface="Times New Roman" pitchFamily="18" charset="0"/>
                <a:cs typeface="Times New Roman" pitchFamily="18" charset="0"/>
              </a:rPr>
              <a:t>1. Density varies in direct proportion with the pressure. </a:t>
            </a:r>
          </a:p>
          <a:p>
            <a:r>
              <a:rPr lang="en-IN" sz="2400" dirty="0" smtClean="0">
                <a:latin typeface="Times New Roman" pitchFamily="18" charset="0"/>
                <a:cs typeface="Times New Roman" pitchFamily="18" charset="0"/>
              </a:rPr>
              <a:t>2. Density varies inversely with the temperature.</a:t>
            </a:r>
          </a:p>
          <a:p>
            <a:r>
              <a:rPr lang="en-IN" sz="2400" dirty="0" smtClean="0">
                <a:latin typeface="Times New Roman" pitchFamily="18" charset="0"/>
                <a:cs typeface="Times New Roman" pitchFamily="18" charset="0"/>
              </a:rPr>
              <a:t>air at high altitudes is less dense than air at low altitudes</a:t>
            </a:r>
          </a:p>
          <a:p>
            <a:r>
              <a:rPr lang="en-IN" sz="2400" dirty="0" smtClean="0">
                <a:latin typeface="Times New Roman" pitchFamily="18" charset="0"/>
                <a:cs typeface="Times New Roman" pitchFamily="18" charset="0"/>
              </a:rPr>
              <a:t>and a mass of hot air is less dense than a mass of cool air.</a:t>
            </a:r>
          </a:p>
          <a:p>
            <a:r>
              <a:rPr lang="en-IN" sz="2400" dirty="0" smtClean="0">
                <a:latin typeface="Times New Roman" pitchFamily="18" charset="0"/>
                <a:cs typeface="Times New Roman" pitchFamily="18" charset="0"/>
              </a:rPr>
              <a:t>Changes in density affect the aerodynamic performance of aircraft with the same horsepower. An aircraft can fly faster at a high altitude where the air density is low than at a low altitude where the density is greater. This is because air offers less resistance to the aircraft when it contains a smaller number of air particles per unit of volume. </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219200"/>
            <a:ext cx="8153400" cy="4434840"/>
          </a:xfrm>
        </p:spPr>
        <p:txBody>
          <a:bodyPr/>
          <a:lstStyle/>
          <a:p>
            <a:r>
              <a:rPr lang="en-US" sz="4000" b="1" dirty="0" smtClean="0">
                <a:latin typeface="Times New Roman" pitchFamily="18" charset="0"/>
                <a:cs typeface="Times New Roman" pitchFamily="18" charset="0"/>
                <a:sym typeface="Wingdings" panose="05000000000000000000" pitchFamily="2" charset="2"/>
              </a:rPr>
              <a:t>Density at sea level is 1.225 </a:t>
            </a:r>
            <a:r>
              <a:rPr lang="en-US" sz="4000" dirty="0" smtClean="0">
                <a:latin typeface="Times New Roman" pitchFamily="18" charset="0"/>
                <a:cs typeface="Times New Roman" pitchFamily="18" charset="0"/>
                <a:sym typeface="Wingdings" panose="05000000000000000000" pitchFamily="2" charset="2"/>
              </a:rPr>
              <a:t>kg/m</a:t>
            </a:r>
            <a:r>
              <a:rPr lang="en-GB" sz="4000" baseline="30000" dirty="0" smtClean="0">
                <a:latin typeface="Times New Roman" pitchFamily="18" charset="0"/>
                <a:cs typeface="Times New Roman" pitchFamily="18" charset="0"/>
              </a:rPr>
              <a:t>3</a:t>
            </a:r>
            <a:endParaRPr lang="en-US" sz="4000" dirty="0" smtClean="0">
              <a:latin typeface="Times New Roman" pitchFamily="18" charset="0"/>
              <a:cs typeface="Times New Roman" pitchFamily="18" charset="0"/>
              <a:sym typeface="Wingdings" panose="05000000000000000000" pitchFamily="2" charset="2"/>
            </a:endParaRPr>
          </a:p>
          <a:p>
            <a:endParaRPr lang="en-IN"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143000"/>
          </a:xfrm>
        </p:spPr>
        <p:style>
          <a:lnRef idx="2">
            <a:schemeClr val="accent1"/>
          </a:lnRef>
          <a:fillRef idx="1">
            <a:schemeClr val="lt1"/>
          </a:fillRef>
          <a:effectRef idx="0">
            <a:schemeClr val="accent1"/>
          </a:effectRef>
          <a:fontRef idx="minor">
            <a:schemeClr val="dk1"/>
          </a:fontRef>
        </p:style>
        <p:txBody>
          <a:bodyPr/>
          <a:lstStyle/>
          <a:p>
            <a:pPr algn="ctr"/>
            <a:r>
              <a:rPr lang="en-IN" b="1" dirty="0" smtClean="0"/>
              <a:t>HUMIDITY </a:t>
            </a:r>
            <a:endParaRPr lang="en-IN" dirty="0"/>
          </a:p>
        </p:txBody>
      </p:sp>
      <p:sp>
        <p:nvSpPr>
          <p:cNvPr id="4" name="Content Placeholder 3"/>
          <p:cNvSpPr>
            <a:spLocks noGrp="1"/>
          </p:cNvSpPr>
          <p:nvPr>
            <p:ph sz="half" idx="2"/>
          </p:nvPr>
        </p:nvSpPr>
        <p:spPr>
          <a:xfrm>
            <a:off x="457200" y="1920085"/>
            <a:ext cx="8229600" cy="4434840"/>
          </a:xfrm>
        </p:spPr>
        <p:txBody>
          <a:bodyPr>
            <a:normAutofit/>
          </a:bodyPr>
          <a:lstStyle/>
          <a:p>
            <a:r>
              <a:rPr lang="en-IN" sz="3200" i="1" dirty="0" smtClean="0">
                <a:latin typeface="Times New Roman" pitchFamily="18" charset="0"/>
                <a:cs typeface="Times New Roman" pitchFamily="18" charset="0"/>
              </a:rPr>
              <a:t>Humidity is the amount of water </a:t>
            </a:r>
            <a:r>
              <a:rPr lang="en-IN" sz="3200" i="1" dirty="0" err="1" smtClean="0">
                <a:latin typeface="Times New Roman" pitchFamily="18" charset="0"/>
                <a:cs typeface="Times New Roman" pitchFamily="18" charset="0"/>
              </a:rPr>
              <a:t>vapor</a:t>
            </a:r>
            <a:r>
              <a:rPr lang="en-IN" sz="3200" i="1" dirty="0" smtClean="0">
                <a:latin typeface="Times New Roman" pitchFamily="18" charset="0"/>
                <a:cs typeface="Times New Roman" pitchFamily="18" charset="0"/>
              </a:rPr>
              <a:t> in the air. </a:t>
            </a:r>
          </a:p>
          <a:p>
            <a:r>
              <a:rPr lang="en-IN" sz="3200" dirty="0" smtClean="0">
                <a:latin typeface="Times New Roman" pitchFamily="18" charset="0"/>
                <a:cs typeface="Times New Roman" pitchFamily="18" charset="0"/>
              </a:rPr>
              <a:t>Humidity is the presence of water </a:t>
            </a:r>
            <a:r>
              <a:rPr lang="en-IN" sz="3200" dirty="0" err="1" smtClean="0">
                <a:latin typeface="Times New Roman" pitchFamily="18" charset="0"/>
                <a:cs typeface="Times New Roman" pitchFamily="18" charset="0"/>
              </a:rPr>
              <a:t>vapor</a:t>
            </a:r>
            <a:r>
              <a:rPr lang="en-IN" sz="3200" dirty="0" smtClean="0">
                <a:latin typeface="Times New Roman" pitchFamily="18" charset="0"/>
                <a:cs typeface="Times New Roman" pitchFamily="18" charset="0"/>
              </a:rPr>
              <a:t> in the atmosphere.</a:t>
            </a:r>
          </a:p>
          <a:p>
            <a:r>
              <a:rPr lang="en-IN" sz="3200" dirty="0" smtClean="0">
                <a:latin typeface="Times New Roman" pitchFamily="18" charset="0"/>
                <a:cs typeface="Times New Roman" pitchFamily="18" charset="0"/>
              </a:rPr>
              <a:t>The maximum amount of water </a:t>
            </a:r>
            <a:r>
              <a:rPr lang="en-IN" sz="3200" dirty="0" err="1" smtClean="0">
                <a:latin typeface="Times New Roman" pitchFamily="18" charset="0"/>
                <a:cs typeface="Times New Roman" pitchFamily="18" charset="0"/>
              </a:rPr>
              <a:t>vapor</a:t>
            </a:r>
            <a:r>
              <a:rPr lang="en-IN" sz="3200" dirty="0" smtClean="0">
                <a:latin typeface="Times New Roman" pitchFamily="18" charset="0"/>
                <a:cs typeface="Times New Roman" pitchFamily="18" charset="0"/>
              </a:rPr>
              <a:t> that air can hold varies with the temperature. The higher the temperature of the air, the more water </a:t>
            </a:r>
            <a:r>
              <a:rPr lang="en-IN" sz="3200" dirty="0" err="1" smtClean="0">
                <a:latin typeface="Times New Roman" pitchFamily="18" charset="0"/>
                <a:cs typeface="Times New Roman" pitchFamily="18" charset="0"/>
              </a:rPr>
              <a:t>vapor</a:t>
            </a:r>
            <a:r>
              <a:rPr lang="en-IN" sz="3200" dirty="0" smtClean="0">
                <a:latin typeface="Times New Roman" pitchFamily="18" charset="0"/>
                <a:cs typeface="Times New Roman" pitchFamily="18" charset="0"/>
              </a:rPr>
              <a:t> it can absorb.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76400"/>
            <a:ext cx="7467600" cy="1143000"/>
          </a:xfrm>
        </p:spPr>
        <p:txBody>
          <a:bodyPr>
            <a:normAutofit/>
          </a:bodyPr>
          <a:lstStyle/>
          <a:p>
            <a:r>
              <a:rPr lang="en-IN" sz="3200" u="sng"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Sub-Module 01 </a:t>
            </a:r>
            <a:br>
              <a:rPr lang="en-IN" sz="3200" u="sng"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br>
            <a:r>
              <a:rPr lang="en-IN" sz="3200" u="sng"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PHYSICS OF THE ATMOSPHERE </a:t>
            </a:r>
            <a:endParaRPr lang="en-IN" sz="3200" u="sng"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066800"/>
            <a:ext cx="8229600" cy="5288125"/>
          </a:xfrm>
        </p:spPr>
        <p:txBody>
          <a:bodyPr>
            <a:normAutofit/>
          </a:bodyPr>
          <a:lstStyle/>
          <a:p>
            <a:r>
              <a:rPr lang="en-IN" sz="3600" dirty="0" smtClean="0"/>
              <a:t>The actual amount of water vapour in the atmosphere being dependent on the air temperature of the day </a:t>
            </a:r>
            <a:endParaRPr lang="en-IN" sz="3600" dirty="0" smtClean="0">
              <a:latin typeface="Times New Roman" pitchFamily="18" charset="0"/>
              <a:cs typeface="Times New Roman" pitchFamily="18" charset="0"/>
            </a:endParaRPr>
          </a:p>
          <a:p>
            <a:r>
              <a:rPr lang="en-IN" sz="3600" dirty="0" smtClean="0"/>
              <a:t>So on hot days air can hold more water vapour.</a:t>
            </a:r>
            <a:endParaRPr lang="en-IN" sz="3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esktop\water-cycle-300x200-1.jpg"/>
          <p:cNvPicPr>
            <a:picLocks noGrp="1" noChangeAspect="1" noChangeArrowheads="1"/>
          </p:cNvPicPr>
          <p:nvPr>
            <p:ph sz="half" idx="1"/>
          </p:nvPr>
        </p:nvPicPr>
        <p:blipFill>
          <a:blip r:embed="rId2" cstate="print"/>
          <a:srcRect/>
          <a:stretch>
            <a:fillRect/>
          </a:stretch>
        </p:blipFill>
        <p:spPr bwMode="auto">
          <a:xfrm>
            <a:off x="381000" y="2209800"/>
            <a:ext cx="4343400" cy="2895600"/>
          </a:xfrm>
          <a:prstGeom prst="rect">
            <a:avLst/>
          </a:prstGeom>
          <a:noFill/>
        </p:spPr>
      </p:pic>
      <p:pic>
        <p:nvPicPr>
          <p:cNvPr id="1027" name="Picture 3" descr="C:\Users\admin\Desktop\5f77b8a0eff31ada1ca01ec9346922e8.jpg"/>
          <p:cNvPicPr>
            <a:picLocks noChangeAspect="1" noChangeArrowheads="1"/>
          </p:cNvPicPr>
          <p:nvPr/>
        </p:nvPicPr>
        <p:blipFill>
          <a:blip r:embed="rId3" cstate="print"/>
          <a:srcRect/>
          <a:stretch>
            <a:fillRect/>
          </a:stretch>
        </p:blipFill>
        <p:spPr bwMode="auto">
          <a:xfrm>
            <a:off x="5334000" y="1524000"/>
            <a:ext cx="3218688" cy="4126523"/>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style>
          <a:lnRef idx="2">
            <a:schemeClr val="accent1"/>
          </a:lnRef>
          <a:fillRef idx="1">
            <a:schemeClr val="lt1"/>
          </a:fillRef>
          <a:effectRef idx="0">
            <a:schemeClr val="accent1"/>
          </a:effectRef>
          <a:fontRef idx="minor">
            <a:schemeClr val="dk1"/>
          </a:fontRef>
        </p:style>
        <p:txBody>
          <a:bodyPr>
            <a:noAutofit/>
          </a:bodyPr>
          <a:lstStyle/>
          <a:p>
            <a:pPr algn="ctr"/>
            <a:r>
              <a:rPr lang="en-IN" sz="3200" cap="all" dirty="0" smtClean="0"/>
              <a:t>HOW DO WE MEASURE HUMIDITY?</a:t>
            </a:r>
            <a:br>
              <a:rPr lang="en-IN" sz="3200" cap="all" dirty="0" smtClean="0"/>
            </a:br>
            <a:endParaRPr lang="en-IN" sz="3200" dirty="0"/>
          </a:p>
        </p:txBody>
      </p:sp>
      <p:sp>
        <p:nvSpPr>
          <p:cNvPr id="4" name="Content Placeholder 3"/>
          <p:cNvSpPr>
            <a:spLocks noGrp="1"/>
          </p:cNvSpPr>
          <p:nvPr>
            <p:ph sz="half" idx="2"/>
          </p:nvPr>
        </p:nvSpPr>
        <p:spPr>
          <a:xfrm>
            <a:off x="533400" y="1920085"/>
            <a:ext cx="8153400" cy="4434840"/>
          </a:xfrm>
        </p:spPr>
        <p:txBody>
          <a:bodyPr>
            <a:normAutofit/>
          </a:bodyPr>
          <a:lstStyle/>
          <a:p>
            <a:r>
              <a:rPr lang="en-IN" sz="3200" dirty="0" smtClean="0">
                <a:latin typeface="Times New Roman" pitchFamily="18" charset="0"/>
                <a:cs typeface="Times New Roman" pitchFamily="18" charset="0"/>
              </a:rPr>
              <a:t>There are a couple of different means of calculating humidity in absolute and relative terms.</a:t>
            </a:r>
          </a:p>
          <a:p>
            <a:pPr>
              <a:buNone/>
            </a:pPr>
            <a:endParaRPr lang="en-IN" sz="3200" dirty="0" smtClean="0">
              <a:latin typeface="Times New Roman" pitchFamily="18" charset="0"/>
              <a:cs typeface="Times New Roman" pitchFamily="18" charset="0"/>
            </a:endParaRPr>
          </a:p>
          <a:p>
            <a:r>
              <a:rPr lang="en-IN" sz="3200" dirty="0" smtClean="0">
                <a:latin typeface="Times New Roman" pitchFamily="18" charset="0"/>
                <a:cs typeface="Times New Roman" pitchFamily="18" charset="0"/>
              </a:rPr>
              <a:t>1. Absolute humidity </a:t>
            </a:r>
          </a:p>
          <a:p>
            <a:r>
              <a:rPr lang="en-IN" sz="3200" dirty="0" smtClean="0">
                <a:latin typeface="Times New Roman" pitchFamily="18" charset="0"/>
                <a:cs typeface="Times New Roman" pitchFamily="18" charset="0"/>
              </a:rPr>
              <a:t>2. Relative humidity </a:t>
            </a:r>
          </a:p>
          <a:p>
            <a:endParaRPr lang="en-US" sz="3200" dirty="0" smtClean="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990600"/>
            <a:ext cx="8686800" cy="5440525"/>
          </a:xfrm>
        </p:spPr>
        <p:txBody>
          <a:bodyPr>
            <a:normAutofit/>
          </a:bodyPr>
          <a:lstStyle/>
          <a:p>
            <a:pPr>
              <a:buFont typeface="Wingdings" pitchFamily="2" charset="2"/>
              <a:buChar char="Ø"/>
            </a:pPr>
            <a:r>
              <a:rPr lang="en-IN" sz="3200" b="1" u="sng" dirty="0" smtClean="0">
                <a:latin typeface="Times New Roman" pitchFamily="18" charset="0"/>
                <a:cs typeface="Times New Roman" pitchFamily="18" charset="0"/>
              </a:rPr>
              <a:t>Absolute humidity –</a:t>
            </a:r>
          </a:p>
          <a:p>
            <a:pPr>
              <a:buNone/>
            </a:pPr>
            <a:endParaRPr lang="en-IN" sz="3200" b="1" u="sng" dirty="0" smtClean="0"/>
          </a:p>
          <a:p>
            <a:r>
              <a:rPr lang="en-IN" sz="3200" dirty="0" smtClean="0"/>
              <a:t>Absolute humidity is the weight of water </a:t>
            </a:r>
            <a:r>
              <a:rPr lang="en-IN" sz="3200" dirty="0" err="1" smtClean="0"/>
              <a:t>vapor</a:t>
            </a:r>
            <a:r>
              <a:rPr lang="en-IN" sz="3200" dirty="0" smtClean="0"/>
              <a:t> in a unit volume of air. </a:t>
            </a:r>
          </a:p>
          <a:p>
            <a:r>
              <a:rPr lang="en-IN" sz="3200" dirty="0" smtClean="0"/>
              <a:t>Absolute humidity is simply the total mass of water </a:t>
            </a:r>
            <a:r>
              <a:rPr lang="en-IN" sz="3200" dirty="0" err="1" smtClean="0"/>
              <a:t>vapor</a:t>
            </a:r>
            <a:r>
              <a:rPr lang="en-IN" sz="3200" dirty="0" smtClean="0"/>
              <a:t> in a given air volume</a:t>
            </a:r>
            <a:endParaRPr lang="en-IN" sz="3200" dirty="0" smtClean="0">
              <a:latin typeface="Times New Roman" pitchFamily="18" charset="0"/>
              <a:cs typeface="Times New Roman" pitchFamily="18" charset="0"/>
            </a:endParaRPr>
          </a:p>
          <a:p>
            <a:r>
              <a:rPr lang="en-IN" sz="3200" dirty="0" smtClean="0"/>
              <a:t>Absolute humidity is the amount of water vapour present in a given mass of air at a particular time and temperature</a:t>
            </a:r>
            <a:endParaRPr lang="en-IN" sz="3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762000"/>
            <a:ext cx="8229600" cy="5592925"/>
          </a:xfrm>
        </p:spPr>
        <p:txBody>
          <a:bodyPr>
            <a:normAutofit/>
          </a:bodyPr>
          <a:lstStyle/>
          <a:p>
            <a:r>
              <a:rPr lang="en-IN" sz="3200" b="1" dirty="0" smtClean="0">
                <a:latin typeface="Times New Roman" pitchFamily="18" charset="0"/>
                <a:cs typeface="Times New Roman" pitchFamily="18" charset="0"/>
              </a:rPr>
              <a:t>Absolute humidity</a:t>
            </a:r>
            <a:r>
              <a:rPr lang="en-IN" sz="3200" dirty="0" smtClean="0">
                <a:latin typeface="Times New Roman" pitchFamily="18" charset="0"/>
                <a:cs typeface="Times New Roman" pitchFamily="18" charset="0"/>
              </a:rPr>
              <a:t> is the measure of water </a:t>
            </a:r>
            <a:r>
              <a:rPr lang="en-IN" sz="3200" dirty="0" err="1" smtClean="0">
                <a:latin typeface="Times New Roman" pitchFamily="18" charset="0"/>
                <a:cs typeface="Times New Roman" pitchFamily="18" charset="0"/>
              </a:rPr>
              <a:t>vapor</a:t>
            </a:r>
            <a:r>
              <a:rPr lang="en-IN" sz="3200" dirty="0" smtClean="0">
                <a:latin typeface="Times New Roman" pitchFamily="18" charset="0"/>
                <a:cs typeface="Times New Roman" pitchFamily="18" charset="0"/>
              </a:rPr>
              <a:t> (moisture) in the air, regardless of temperature.</a:t>
            </a:r>
          </a:p>
          <a:p>
            <a:r>
              <a:rPr lang="en-IN" sz="3200" dirty="0" smtClean="0">
                <a:latin typeface="Times New Roman" pitchFamily="18" charset="0"/>
                <a:cs typeface="Times New Roman" pitchFamily="18" charset="0"/>
              </a:rPr>
              <a:t> It is expressed as grams of moisture per cubic meter of air (g/m3).</a:t>
            </a:r>
            <a:endParaRPr lang="en-IN" sz="32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304800" y="685800"/>
            <a:ext cx="8382000" cy="5669125"/>
          </a:xfrm>
        </p:spPr>
        <p:txBody>
          <a:bodyPr>
            <a:normAutofit/>
          </a:bodyPr>
          <a:lstStyle/>
          <a:p>
            <a:pPr>
              <a:buFont typeface="Wingdings" pitchFamily="2" charset="2"/>
              <a:buChar char="Ø"/>
            </a:pPr>
            <a:r>
              <a:rPr lang="en-IN" sz="3200" b="1" u="sng" dirty="0" smtClean="0">
                <a:latin typeface="Times New Roman" pitchFamily="18" charset="0"/>
                <a:cs typeface="Times New Roman" pitchFamily="18" charset="0"/>
              </a:rPr>
              <a:t>Relative humidity –</a:t>
            </a:r>
          </a:p>
          <a:p>
            <a:pPr>
              <a:buNone/>
            </a:pPr>
            <a:endParaRPr lang="en-IN" sz="3200" b="1" u="sng" dirty="0" smtClean="0">
              <a:latin typeface="Times New Roman" pitchFamily="18" charset="0"/>
              <a:cs typeface="Times New Roman" pitchFamily="18" charset="0"/>
            </a:endParaRPr>
          </a:p>
          <a:p>
            <a:r>
              <a:rPr lang="en-IN" sz="2800" dirty="0" smtClean="0"/>
              <a:t>Relative humidity is the ratio, in percent, of the moisture actually in the air to the moisture it would hold if it were saturated at the same temperature and pressure. </a:t>
            </a:r>
          </a:p>
          <a:p>
            <a:pPr algn="ctr"/>
            <a:r>
              <a:rPr lang="en-US" sz="2800" dirty="0" smtClean="0"/>
              <a:t>OR</a:t>
            </a:r>
          </a:p>
          <a:p>
            <a:r>
              <a:rPr lang="en-IN" sz="2800" dirty="0" smtClean="0"/>
              <a:t>relative humidity is the ratio of the amount of water vapour present in the atmosphere to the maximum amount of water vapour the air can hold</a:t>
            </a:r>
            <a:endParaRPr lang="en-IN"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304800" y="1066800"/>
            <a:ext cx="8382000" cy="5288125"/>
          </a:xfrm>
        </p:spPr>
        <p:txBody>
          <a:bodyPr>
            <a:normAutofit/>
          </a:bodyPr>
          <a:lstStyle/>
          <a:p>
            <a:r>
              <a:rPr lang="en-IN" sz="2800" b="1" dirty="0" smtClean="0"/>
              <a:t>Relative humidity</a:t>
            </a:r>
            <a:r>
              <a:rPr lang="en-IN" sz="2800" dirty="0" smtClean="0"/>
              <a:t> also measures water </a:t>
            </a:r>
            <a:r>
              <a:rPr lang="en-IN" sz="2800" dirty="0" err="1" smtClean="0"/>
              <a:t>vapor</a:t>
            </a:r>
            <a:r>
              <a:rPr lang="en-IN" sz="2800" dirty="0" smtClean="0"/>
              <a:t> but </a:t>
            </a:r>
            <a:r>
              <a:rPr lang="en-IN" sz="2800" b="1" dirty="0" smtClean="0"/>
              <a:t>RELATIVE</a:t>
            </a:r>
            <a:r>
              <a:rPr lang="en-IN" sz="2800" dirty="0" smtClean="0"/>
              <a:t> to the temperature of the air.</a:t>
            </a:r>
          </a:p>
          <a:p>
            <a:r>
              <a:rPr lang="en-IN" sz="2800" dirty="0" smtClean="0"/>
              <a:t>On damp days, the air density is less than on dry days. For this reason, an aircraft requires a longer runway for takeoff on damp days than it does on dry days. </a:t>
            </a:r>
            <a:endParaRPr lang="en-IN"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914400"/>
            <a:ext cx="8229600" cy="5440525"/>
          </a:xfrm>
        </p:spPr>
        <p:txBody>
          <a:bodyPr>
            <a:normAutofit/>
          </a:bodyPr>
          <a:lstStyle/>
          <a:p>
            <a:pPr>
              <a:buFont typeface="Wingdings" pitchFamily="2" charset="2"/>
              <a:buChar char="q"/>
            </a:pPr>
            <a:r>
              <a:rPr lang="en-IN" sz="3200" b="1" dirty="0" smtClean="0">
                <a:solidFill>
                  <a:srgbClr val="FF0000"/>
                </a:solidFill>
              </a:rPr>
              <a:t>The density of the air varies inversely with the humidity. </a:t>
            </a:r>
          </a:p>
          <a:p>
            <a:pPr>
              <a:buFont typeface="Wingdings" pitchFamily="2" charset="2"/>
              <a:buChar char="q"/>
            </a:pPr>
            <a:endParaRPr lang="en-US" sz="3200" b="1" dirty="0" smtClean="0">
              <a:solidFill>
                <a:srgbClr val="FF0000"/>
              </a:solidFill>
            </a:endParaRPr>
          </a:p>
          <a:p>
            <a:pPr>
              <a:buNone/>
            </a:pPr>
            <a:r>
              <a:rPr lang="en-US" sz="3200" b="1" dirty="0" smtClean="0">
                <a:solidFill>
                  <a:srgbClr val="FF0000"/>
                </a:solidFill>
              </a:rPr>
              <a:t>DENSITY </a:t>
            </a:r>
            <a:r>
              <a:rPr lang="en-IN" sz="3200" dirty="0" smtClean="0"/>
              <a:t>increases - </a:t>
            </a:r>
            <a:r>
              <a:rPr lang="en-IN" sz="3200" b="1" dirty="0" smtClean="0">
                <a:solidFill>
                  <a:srgbClr val="FF0000"/>
                </a:solidFill>
              </a:rPr>
              <a:t>HUMIDITY</a:t>
            </a:r>
            <a:r>
              <a:rPr lang="en-IN" sz="3200" dirty="0" smtClean="0"/>
              <a:t> Decreases</a:t>
            </a:r>
          </a:p>
          <a:p>
            <a:pPr>
              <a:buNone/>
            </a:pPr>
            <a:endParaRPr lang="en-US" sz="3200" b="1" dirty="0" smtClean="0">
              <a:solidFill>
                <a:srgbClr val="FF0000"/>
              </a:solidFill>
            </a:endParaRPr>
          </a:p>
          <a:p>
            <a:pPr>
              <a:buNone/>
            </a:pPr>
            <a:r>
              <a:rPr lang="en-US" sz="3200" b="1" dirty="0" smtClean="0">
                <a:solidFill>
                  <a:srgbClr val="FF0000"/>
                </a:solidFill>
              </a:rPr>
              <a:t>DENSITY </a:t>
            </a:r>
            <a:r>
              <a:rPr lang="en-IN" sz="3200" dirty="0" smtClean="0"/>
              <a:t>Decreases – </a:t>
            </a:r>
            <a:r>
              <a:rPr lang="en-IN" sz="3200" b="1" dirty="0" smtClean="0">
                <a:solidFill>
                  <a:srgbClr val="FF0000"/>
                </a:solidFill>
              </a:rPr>
              <a:t>HUMIDITY </a:t>
            </a:r>
            <a:r>
              <a:rPr lang="en-IN" sz="3200" dirty="0" smtClean="0"/>
              <a:t>Increases</a:t>
            </a:r>
          </a:p>
          <a:p>
            <a:pPr>
              <a:buNone/>
            </a:pPr>
            <a:endParaRPr lang="en-IN" sz="3200" b="1" dirty="0">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600200"/>
          </a:xfrm>
        </p:spPr>
        <p:txBody>
          <a:bodyPr>
            <a:normAutofit/>
          </a:bodyPr>
          <a:lstStyle/>
          <a:p>
            <a:pPr algn="ctr"/>
            <a:r>
              <a:rPr lang="en-IN" b="1" dirty="0" smtClean="0">
                <a:solidFill>
                  <a:srgbClr val="FF0000"/>
                </a:solidFill>
              </a:rPr>
              <a:t>LAYERS OF THE ATMOSPHERE</a:t>
            </a:r>
            <a:br>
              <a:rPr lang="en-IN" b="1" dirty="0" smtClean="0">
                <a:solidFill>
                  <a:srgbClr val="FF0000"/>
                </a:solidFill>
              </a:rPr>
            </a:br>
            <a:endParaRPr lang="en-IN" dirty="0">
              <a:solidFill>
                <a:srgbClr val="FF0000"/>
              </a:solidFill>
            </a:endParaRPr>
          </a:p>
        </p:txBody>
      </p:sp>
      <p:sp>
        <p:nvSpPr>
          <p:cNvPr id="4" name="Content Placeholder 3"/>
          <p:cNvSpPr>
            <a:spLocks noGrp="1"/>
          </p:cNvSpPr>
          <p:nvPr>
            <p:ph sz="half" idx="2"/>
          </p:nvPr>
        </p:nvSpPr>
        <p:spPr>
          <a:xfrm>
            <a:off x="609600" y="3048000"/>
            <a:ext cx="8305800" cy="3291840"/>
          </a:xfrm>
        </p:spPr>
        <p:txBody>
          <a:bodyPr>
            <a:normAutofit/>
          </a:bodyPr>
          <a:lstStyle/>
          <a:p>
            <a:pPr marL="514350" indent="-514350">
              <a:buFont typeface="+mj-lt"/>
              <a:buAutoNum type="arabicParenR"/>
            </a:pPr>
            <a:r>
              <a:rPr lang="en-IN" sz="3200" b="1" dirty="0" smtClean="0">
                <a:latin typeface="Times New Roman" pitchFamily="18" charset="0"/>
                <a:cs typeface="Times New Roman" pitchFamily="18" charset="0"/>
              </a:rPr>
              <a:t>TROPOSPHERE</a:t>
            </a:r>
          </a:p>
          <a:p>
            <a:pPr marL="514350" indent="-514350">
              <a:buFont typeface="+mj-lt"/>
              <a:buAutoNum type="arabicParenR"/>
            </a:pPr>
            <a:r>
              <a:rPr lang="en-IN" sz="3200" b="1" dirty="0" smtClean="0">
                <a:latin typeface="Times New Roman" pitchFamily="18" charset="0"/>
                <a:cs typeface="Times New Roman" pitchFamily="18" charset="0"/>
              </a:rPr>
              <a:t>STRATOSPHERE</a:t>
            </a:r>
          </a:p>
          <a:p>
            <a:pPr marL="514350" indent="-514350">
              <a:buFont typeface="+mj-lt"/>
              <a:buAutoNum type="arabicParenR"/>
            </a:pPr>
            <a:r>
              <a:rPr lang="en-IN" sz="3200" b="1" dirty="0" smtClean="0">
                <a:latin typeface="Times New Roman" pitchFamily="18" charset="0"/>
                <a:cs typeface="Times New Roman" pitchFamily="18" charset="0"/>
              </a:rPr>
              <a:t>MESOSPHERE</a:t>
            </a:r>
          </a:p>
          <a:p>
            <a:pPr marL="514350" indent="-514350">
              <a:buFont typeface="+mj-lt"/>
              <a:buAutoNum type="arabicParenR"/>
            </a:pPr>
            <a:r>
              <a:rPr lang="en-IN" sz="3200" b="1" dirty="0" smtClean="0">
                <a:latin typeface="Times New Roman" pitchFamily="18" charset="0"/>
                <a:cs typeface="Times New Roman" pitchFamily="18" charset="0"/>
              </a:rPr>
              <a:t>THERMOSPHERE AND IONOSPHERE</a:t>
            </a:r>
          </a:p>
          <a:p>
            <a:pPr marL="514350" indent="-514350">
              <a:buFont typeface="+mj-lt"/>
              <a:buAutoNum type="arabicParenR"/>
            </a:pPr>
            <a:r>
              <a:rPr lang="en-IN" sz="3200" b="1" dirty="0" smtClean="0">
                <a:latin typeface="Times New Roman" pitchFamily="18" charset="0"/>
                <a:cs typeface="Times New Roman" pitchFamily="18" charset="0"/>
              </a:rPr>
              <a:t>EXOSPHERE</a:t>
            </a:r>
          </a:p>
          <a:p>
            <a:pPr marL="514350" indent="-514350">
              <a:buFont typeface="+mj-lt"/>
              <a:buAutoNum type="arabicParenR"/>
            </a:pPr>
            <a:endParaRPr lang="en-IN" sz="3200" dirty="0">
              <a:latin typeface="Times New Roman" pitchFamily="18" charset="0"/>
              <a:cs typeface="Times New Roman" pitchFamily="18" charset="0"/>
            </a:endParaRPr>
          </a:p>
        </p:txBody>
      </p:sp>
      <p:sp>
        <p:nvSpPr>
          <p:cNvPr id="5" name="Rectangle 4"/>
          <p:cNvSpPr/>
          <p:nvPr/>
        </p:nvSpPr>
        <p:spPr>
          <a:xfrm>
            <a:off x="685800" y="1524000"/>
            <a:ext cx="6781800" cy="523220"/>
          </a:xfrm>
          <a:prstGeom prst="rect">
            <a:avLst/>
          </a:prstGeom>
        </p:spPr>
        <p:txBody>
          <a:bodyPr wrap="square">
            <a:spAutoFit/>
          </a:bodyPr>
          <a:lstStyle/>
          <a:p>
            <a:pPr fontAlgn="base"/>
            <a:r>
              <a:rPr lang="en-IN" sz="2800" b="1" dirty="0" smtClean="0"/>
              <a:t>The different layers of the atmosphere</a:t>
            </a:r>
            <a:endParaRPr lang="en-IN" sz="2800" b="1" dirty="0"/>
          </a:p>
        </p:txBody>
      </p:sp>
      <p:sp>
        <p:nvSpPr>
          <p:cNvPr id="6" name="Rectangle 5"/>
          <p:cNvSpPr/>
          <p:nvPr/>
        </p:nvSpPr>
        <p:spPr>
          <a:xfrm>
            <a:off x="609600" y="2057400"/>
            <a:ext cx="7315200" cy="830997"/>
          </a:xfrm>
          <a:prstGeom prst="rect">
            <a:avLst/>
          </a:prstGeom>
        </p:spPr>
        <p:txBody>
          <a:bodyPr wrap="square">
            <a:spAutoFit/>
          </a:bodyPr>
          <a:lstStyle/>
          <a:p>
            <a:r>
              <a:rPr lang="en-IN" sz="2400" dirty="0" smtClean="0"/>
              <a:t>The atmosphere can be divided into layers based on its temperature.</a:t>
            </a:r>
            <a:endParaRPr lang="en-IN"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6248400" cy="914400"/>
          </a:xfrm>
        </p:spPr>
        <p:txBody>
          <a:bodyPr>
            <a:normAutofit fontScale="90000"/>
          </a:bodyPr>
          <a:lstStyle/>
          <a:p>
            <a:pPr algn="ctr"/>
            <a:r>
              <a:rPr lang="en-IN" sz="3600" b="1" dirty="0" smtClean="0">
                <a:solidFill>
                  <a:schemeClr val="tx1"/>
                </a:solidFill>
              </a:rPr>
              <a:t>LAYERS OF THE ATMOSPHERE</a:t>
            </a:r>
            <a:br>
              <a:rPr lang="en-IN" sz="3600" b="1" dirty="0" smtClean="0">
                <a:solidFill>
                  <a:schemeClr val="tx1"/>
                </a:solidFill>
              </a:rPr>
            </a:br>
            <a:endParaRPr lang="en-IN" sz="3600" dirty="0">
              <a:solidFill>
                <a:schemeClr val="tx1"/>
              </a:solidFill>
            </a:endParaRPr>
          </a:p>
        </p:txBody>
      </p:sp>
      <p:pic>
        <p:nvPicPr>
          <p:cNvPr id="1026" name="Picture 2" descr="C:\Users\admin\Desktop\t2A1yAFfTei7RYYcKD31_atmospheric_layer.jpg"/>
          <p:cNvPicPr>
            <a:picLocks noChangeAspect="1" noChangeArrowheads="1"/>
          </p:cNvPicPr>
          <p:nvPr/>
        </p:nvPicPr>
        <p:blipFill>
          <a:blip r:embed="rId3"/>
          <a:srcRect/>
          <a:stretch>
            <a:fillRect/>
          </a:stretch>
        </p:blipFill>
        <p:spPr bwMode="auto">
          <a:xfrm>
            <a:off x="2667000" y="914400"/>
            <a:ext cx="3810000" cy="547687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u="sng"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BASIC AERODYNAMICS </a:t>
            </a:r>
            <a:endParaRPr lang="en-IN" sz="3200" u="sng"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3200" dirty="0" smtClean="0">
                <a:latin typeface="Times New Roman" pitchFamily="18" charset="0"/>
                <a:cs typeface="Times New Roman" pitchFamily="18" charset="0"/>
              </a:rPr>
              <a:t>Three topics that are directly related to the manufacture, operation, and repair of aircraft are: aerodynamics, aircraft assembly, </a:t>
            </a:r>
            <a:r>
              <a:rPr lang="en-IN" sz="3200" smtClean="0">
                <a:latin typeface="Times New Roman" pitchFamily="18" charset="0"/>
                <a:cs typeface="Times New Roman" pitchFamily="18" charset="0"/>
              </a:rPr>
              <a:t>and rigging.</a:t>
            </a:r>
            <a:endParaRPr lang="en-IN" sz="3200" dirty="0" smtClean="0">
              <a:latin typeface="Times New Roman" pitchFamily="18" charset="0"/>
              <a:cs typeface="Times New Roman" pitchFamily="18" charset="0"/>
            </a:endParaRPr>
          </a:p>
          <a:p>
            <a:r>
              <a:rPr lang="en-IN" sz="3200" dirty="0" smtClean="0">
                <a:latin typeface="Times New Roman" pitchFamily="18" charset="0"/>
                <a:cs typeface="Times New Roman" pitchFamily="18" charset="0"/>
              </a:rPr>
              <a:t>By studying aerodynamics, a person becomes familiar with the fundamentals of aircraft flight.</a:t>
            </a:r>
            <a:endParaRPr lang="en-IN"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381000" y="1920085"/>
            <a:ext cx="8305800" cy="4434840"/>
          </a:xfrm>
        </p:spPr>
        <p:txBody>
          <a:bodyPr>
            <a:normAutofit fontScale="85000" lnSpcReduction="10000"/>
          </a:bodyPr>
          <a:lstStyle/>
          <a:p>
            <a:pPr marL="514350" indent="-514350">
              <a:buFont typeface="Courier New" pitchFamily="49" charset="0"/>
              <a:buChar char="o"/>
            </a:pPr>
            <a:r>
              <a:rPr lang="en-IN" sz="3200" dirty="0" smtClean="0">
                <a:latin typeface="Times New Roman" pitchFamily="18" charset="0"/>
                <a:cs typeface="Times New Roman" pitchFamily="18" charset="0"/>
              </a:rPr>
              <a:t>This is the lowest part of the atmosphere.</a:t>
            </a:r>
          </a:p>
          <a:p>
            <a:pPr marL="514350" indent="-514350">
              <a:buFont typeface="Courier New" pitchFamily="49" charset="0"/>
              <a:buChar char="o"/>
            </a:pPr>
            <a:r>
              <a:rPr lang="en-IN" sz="2800" dirty="0" smtClean="0">
                <a:latin typeface="Times New Roman" pitchFamily="18" charset="0"/>
                <a:cs typeface="Times New Roman" pitchFamily="18" charset="0"/>
              </a:rPr>
              <a:t>Troposphere: 0 to 12 km (0 to 7 miles)</a:t>
            </a:r>
          </a:p>
          <a:p>
            <a:pPr marL="514350" indent="-514350">
              <a:buFont typeface="Courier New" pitchFamily="49" charset="0"/>
              <a:buChar char="o"/>
            </a:pPr>
            <a:r>
              <a:rPr lang="en-IN" sz="2800" dirty="0" smtClean="0">
                <a:latin typeface="Times New Roman" pitchFamily="18" charset="0"/>
                <a:cs typeface="Times New Roman" pitchFamily="18" charset="0"/>
              </a:rPr>
              <a:t> It extends from Earth's surface to an average height of about 12 km (7.5 mi; 39,000 ft),</a:t>
            </a:r>
            <a:endParaRPr lang="en-IN" sz="3200" dirty="0" smtClean="0">
              <a:latin typeface="Times New Roman" pitchFamily="18" charset="0"/>
              <a:cs typeface="Times New Roman" pitchFamily="18" charset="0"/>
            </a:endParaRPr>
          </a:p>
          <a:p>
            <a:pPr marL="514350" indent="-514350">
              <a:buFont typeface="Courier New" pitchFamily="49" charset="0"/>
              <a:buChar char="o"/>
            </a:pPr>
            <a:r>
              <a:rPr lang="en-IN" sz="3200" dirty="0" smtClean="0">
                <a:latin typeface="Times New Roman" pitchFamily="18" charset="0"/>
                <a:cs typeface="Times New Roman" pitchFamily="18" charset="0"/>
              </a:rPr>
              <a:t> It contains most of our weather - clouds, rain, snow.</a:t>
            </a:r>
          </a:p>
          <a:p>
            <a:pPr marL="514350" indent="-514350">
              <a:buFont typeface="Courier New" pitchFamily="49" charset="0"/>
              <a:buChar char="o"/>
            </a:pPr>
            <a:r>
              <a:rPr lang="en-IN" sz="3200" dirty="0" smtClean="0">
                <a:latin typeface="Times New Roman" pitchFamily="18" charset="0"/>
                <a:cs typeface="Times New Roman" pitchFamily="18" charset="0"/>
              </a:rPr>
              <a:t> In this part of the atmosphere the temperature gets colder as the distance above the earth increases, by about 6.5°C per kilometre.</a:t>
            </a:r>
          </a:p>
          <a:p>
            <a:pPr marL="514350" indent="-514350">
              <a:buFont typeface="Courier New" pitchFamily="49" charset="0"/>
              <a:buChar char="o"/>
            </a:pPr>
            <a:r>
              <a:rPr lang="en-IN" sz="3200" dirty="0" smtClean="0">
                <a:latin typeface="Times New Roman" pitchFamily="18" charset="0"/>
                <a:cs typeface="Times New Roman" pitchFamily="18" charset="0"/>
              </a:rPr>
              <a:t>The troposphere contains about 75% of all of the air in the atmosphere, and almost all of the water vapour (which forms clouds and rain).</a:t>
            </a:r>
            <a:endParaRPr lang="en-IN" sz="3200" dirty="0">
              <a:latin typeface="Times New Roman" pitchFamily="18" charset="0"/>
              <a:cs typeface="Times New Roman" pitchFamily="18" charset="0"/>
            </a:endParaRPr>
          </a:p>
        </p:txBody>
      </p:sp>
      <p:sp>
        <p:nvSpPr>
          <p:cNvPr id="5" name="Title 4"/>
          <p:cNvSpPr>
            <a:spLocks noGrp="1"/>
          </p:cNvSpPr>
          <p:nvPr>
            <p:ph type="title"/>
          </p:nvPr>
        </p:nvSpPr>
        <p:spPr>
          <a:xfrm>
            <a:off x="533400" y="228600"/>
            <a:ext cx="8229600" cy="1143000"/>
          </a:xfrm>
        </p:spPr>
        <p:txBody>
          <a:bodyPr>
            <a:normAutofit/>
          </a:bodyPr>
          <a:lstStyle/>
          <a:p>
            <a:pPr marL="514350" indent="-514350" algn="ctr"/>
            <a:r>
              <a:rPr lang="en-IN" sz="4400" b="1" u="sng" dirty="0" smtClean="0">
                <a:solidFill>
                  <a:schemeClr val="tx1"/>
                </a:solidFill>
                <a:latin typeface="Times New Roman" pitchFamily="18" charset="0"/>
                <a:cs typeface="Times New Roman" pitchFamily="18" charset="0"/>
              </a:rPr>
              <a:t>TROPOSPHERE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990600"/>
            <a:ext cx="8229600" cy="5364325"/>
          </a:xfrm>
        </p:spPr>
        <p:txBody>
          <a:bodyPr/>
          <a:lstStyle/>
          <a:p>
            <a:r>
              <a:rPr lang="en-IN" dirty="0" smtClean="0">
                <a:latin typeface="Times New Roman" pitchFamily="18" charset="0"/>
                <a:cs typeface="Times New Roman" pitchFamily="18" charset="0"/>
              </a:rPr>
              <a:t>The decrease in temperature with height is a result of the decreasing pressure. </a:t>
            </a:r>
          </a:p>
          <a:p>
            <a:r>
              <a:rPr lang="en-IN" dirty="0" smtClean="0">
                <a:latin typeface="Times New Roman" pitchFamily="18" charset="0"/>
                <a:cs typeface="Times New Roman" pitchFamily="18" charset="0"/>
              </a:rPr>
              <a:t>The top of the troposphere is called the </a:t>
            </a:r>
            <a:r>
              <a:rPr lang="en-IN" dirty="0" err="1" smtClean="0">
                <a:latin typeface="Times New Roman" pitchFamily="18" charset="0"/>
                <a:cs typeface="Times New Roman" pitchFamily="18" charset="0"/>
              </a:rPr>
              <a:t>tropopause</a:t>
            </a:r>
            <a:r>
              <a:rPr lang="en-IN" dirty="0" smtClean="0">
                <a:latin typeface="Times New Roman" pitchFamily="18" charset="0"/>
                <a:cs typeface="Times New Roman" pitchFamily="18" charset="0"/>
              </a:rPr>
              <a:t>.</a:t>
            </a:r>
          </a:p>
          <a:p>
            <a:r>
              <a:rPr lang="en-IN" dirty="0" smtClean="0">
                <a:latin typeface="Times New Roman" pitchFamily="18" charset="0"/>
                <a:cs typeface="Times New Roman" pitchFamily="18" charset="0"/>
              </a:rPr>
              <a:t>Most civilian aviation takes place in the troposphere </a:t>
            </a:r>
          </a:p>
          <a:p>
            <a:r>
              <a:rPr lang="en-IN" dirty="0" smtClean="0">
                <a:latin typeface="Times New Roman" pitchFamily="18" charset="0"/>
                <a:cs typeface="Times New Roman" pitchFamily="18" charset="0"/>
              </a:rPr>
              <a:t>in which temperature decreases as altitude increases. </a:t>
            </a:r>
          </a:p>
          <a:p>
            <a:r>
              <a:rPr lang="en-IN" dirty="0" smtClean="0">
                <a:latin typeface="Times New Roman" pitchFamily="18" charset="0"/>
                <a:cs typeface="Times New Roman" pitchFamily="18" charset="0"/>
              </a:rPr>
              <a:t>The rate of change is somewhat constant at about –2 °C or –3.5 °F for every 1 000 feet of increase in altitude. </a:t>
            </a:r>
          </a:p>
          <a:p>
            <a:r>
              <a:rPr lang="en-IN" dirty="0" smtClean="0">
                <a:latin typeface="Times New Roman" pitchFamily="18" charset="0"/>
                <a:cs typeface="Times New Roman" pitchFamily="18" charset="0"/>
              </a:rPr>
              <a:t>The upper boundary of the troposphere is the </a:t>
            </a:r>
            <a:r>
              <a:rPr lang="en-IN" dirty="0" err="1" smtClean="0">
                <a:latin typeface="Times New Roman" pitchFamily="18" charset="0"/>
                <a:cs typeface="Times New Roman" pitchFamily="18" charset="0"/>
              </a:rPr>
              <a:t>tropopause</a:t>
            </a:r>
            <a:r>
              <a:rPr lang="en-IN" dirty="0" smtClean="0">
                <a:latin typeface="Times New Roman" pitchFamily="18" charset="0"/>
                <a:cs typeface="Times New Roman" pitchFamily="18" charset="0"/>
              </a:rPr>
              <a:t>. </a:t>
            </a:r>
          </a:p>
          <a:p>
            <a:r>
              <a:rPr lang="en-IN" dirty="0" smtClean="0">
                <a:latin typeface="Times New Roman" pitchFamily="18" charset="0"/>
                <a:cs typeface="Times New Roman" pitchFamily="18" charset="0"/>
              </a:rPr>
              <a:t>It is characterized as a zone of relatively constant temperature of –57 °C or –69 °F. </a:t>
            </a:r>
            <a:endParaRPr lang="en-IN"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ctr"/>
            <a:r>
              <a:rPr lang="en-IN" b="1" u="sng" dirty="0" smtClean="0">
                <a:solidFill>
                  <a:schemeClr val="tx1"/>
                </a:solidFill>
                <a:hlinkClick r:id="rId2"/>
              </a:rPr>
              <a:t>STRATOSPHERE</a:t>
            </a:r>
            <a:endParaRPr lang="en-IN" u="sng" dirty="0">
              <a:solidFill>
                <a:schemeClr val="tx1"/>
              </a:solidFill>
            </a:endParaRPr>
          </a:p>
        </p:txBody>
      </p:sp>
      <p:sp>
        <p:nvSpPr>
          <p:cNvPr id="4" name="Content Placeholder 3"/>
          <p:cNvSpPr>
            <a:spLocks noGrp="1"/>
          </p:cNvSpPr>
          <p:nvPr>
            <p:ph sz="half" idx="2"/>
          </p:nvPr>
        </p:nvSpPr>
        <p:spPr>
          <a:xfrm>
            <a:off x="381000" y="1371600"/>
            <a:ext cx="8305800" cy="5257800"/>
          </a:xfrm>
        </p:spPr>
        <p:txBody>
          <a:bodyPr>
            <a:normAutofit fontScale="92500" lnSpcReduction="10000"/>
          </a:bodyPr>
          <a:lstStyle/>
          <a:p>
            <a:r>
              <a:rPr lang="en-IN" dirty="0" smtClean="0">
                <a:latin typeface="Times New Roman" pitchFamily="18" charset="0"/>
                <a:cs typeface="Times New Roman" pitchFamily="18" charset="0"/>
              </a:rPr>
              <a:t>The next layer up is called the </a:t>
            </a:r>
            <a:r>
              <a:rPr lang="en-IN" b="1" dirty="0" smtClean="0">
                <a:latin typeface="Times New Roman" pitchFamily="18" charset="0"/>
                <a:cs typeface="Times New Roman" pitchFamily="18" charset="0"/>
                <a:hlinkClick r:id="rId2"/>
              </a:rPr>
              <a:t>stratosphere</a:t>
            </a:r>
            <a:r>
              <a:rPr lang="en-IN" dirty="0" smtClean="0">
                <a:latin typeface="Times New Roman" pitchFamily="18" charset="0"/>
                <a:cs typeface="Times New Roman" pitchFamily="18" charset="0"/>
              </a:rPr>
              <a:t>.</a:t>
            </a:r>
          </a:p>
          <a:p>
            <a:r>
              <a:rPr lang="en-IN" dirty="0" smtClean="0">
                <a:latin typeface="Times New Roman" pitchFamily="18" charset="0"/>
                <a:cs typeface="Times New Roman" pitchFamily="18" charset="0"/>
              </a:rPr>
              <a:t>Stratosphere: 12 to 50 km (7 to 31 miles)</a:t>
            </a:r>
          </a:p>
          <a:p>
            <a:r>
              <a:rPr lang="en-US" dirty="0" smtClean="0">
                <a:latin typeface="Times New Roman" pitchFamily="18" charset="0"/>
                <a:cs typeface="Times New Roman" pitchFamily="18" charset="0"/>
              </a:rPr>
              <a:t>The layer between the troposphere and stratosphere is called </a:t>
            </a:r>
            <a:r>
              <a:rPr lang="en-US" dirty="0" err="1" smtClean="0">
                <a:latin typeface="Times New Roman" pitchFamily="18" charset="0"/>
                <a:cs typeface="Times New Roman" pitchFamily="18" charset="0"/>
              </a:rPr>
              <a:t>tropopause</a:t>
            </a:r>
            <a:r>
              <a:rPr lang="en-US"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The stratosphere extends from the top of the troposphere to about 50 km (31 miles) above the ground. </a:t>
            </a:r>
          </a:p>
          <a:p>
            <a:r>
              <a:rPr lang="en-IN" dirty="0" smtClean="0">
                <a:latin typeface="Times New Roman" pitchFamily="18" charset="0"/>
                <a:cs typeface="Times New Roman" pitchFamily="18" charset="0"/>
              </a:rPr>
              <a:t>ozone layer is found within the stratosphere.</a:t>
            </a:r>
          </a:p>
          <a:p>
            <a:r>
              <a:rPr lang="en-IN" dirty="0" smtClean="0">
                <a:latin typeface="Times New Roman" pitchFamily="18" charset="0"/>
                <a:cs typeface="Times New Roman" pitchFamily="18" charset="0"/>
              </a:rPr>
              <a:t>The ozone layer </a:t>
            </a:r>
            <a:r>
              <a:rPr lang="en-IN" b="1" dirty="0" smtClean="0">
                <a:latin typeface="Times New Roman" pitchFamily="18" charset="0"/>
                <a:cs typeface="Times New Roman" pitchFamily="18" charset="0"/>
              </a:rPr>
              <a:t>sits in the stratosphere between 15 km and 30 km above the earth</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Ozone molecules in this layer absorb high-energy ultraviolet (UV) light from the Sun, converting the UV energy into heat.</a:t>
            </a:r>
          </a:p>
          <a:p>
            <a:r>
              <a:rPr lang="en-IN" dirty="0" smtClean="0">
                <a:latin typeface="Times New Roman" pitchFamily="18" charset="0"/>
                <a:cs typeface="Times New Roman" pitchFamily="18" charset="0"/>
              </a:rPr>
              <a:t>The ozone layer </a:t>
            </a:r>
            <a:r>
              <a:rPr lang="en-IN" b="1" dirty="0" smtClean="0">
                <a:latin typeface="Times New Roman" pitchFamily="18" charset="0"/>
                <a:cs typeface="Times New Roman" pitchFamily="18" charset="0"/>
              </a:rPr>
              <a:t>protects the Earth against most UV coming from the sun</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u="sng" dirty="0" smtClean="0">
                <a:solidFill>
                  <a:srgbClr val="FF0000"/>
                </a:solidFill>
              </a:rPr>
              <a:t>MESOSPHERE</a:t>
            </a:r>
            <a:br>
              <a:rPr lang="en-IN" b="1" u="sng" dirty="0" smtClean="0">
                <a:solidFill>
                  <a:srgbClr val="FF0000"/>
                </a:solidFill>
              </a:rPr>
            </a:br>
            <a:endParaRPr lang="en-IN" u="sng" dirty="0">
              <a:solidFill>
                <a:srgbClr val="FF0000"/>
              </a:solidFill>
            </a:endParaRPr>
          </a:p>
        </p:txBody>
      </p:sp>
      <p:sp>
        <p:nvSpPr>
          <p:cNvPr id="4" name="Content Placeholder 3"/>
          <p:cNvSpPr>
            <a:spLocks noGrp="1"/>
          </p:cNvSpPr>
          <p:nvPr>
            <p:ph sz="half" idx="2"/>
          </p:nvPr>
        </p:nvSpPr>
        <p:spPr>
          <a:xfrm>
            <a:off x="304800" y="1295400"/>
            <a:ext cx="8382000" cy="5059525"/>
          </a:xfrm>
        </p:spPr>
        <p:txBody>
          <a:bodyPr>
            <a:normAutofit fontScale="92500" lnSpcReduction="10000"/>
          </a:bodyPr>
          <a:lstStyle/>
          <a:p>
            <a:r>
              <a:rPr lang="en-IN" dirty="0" smtClean="0">
                <a:latin typeface="Times New Roman" pitchFamily="18" charset="0"/>
                <a:cs typeface="Times New Roman" pitchFamily="18" charset="0"/>
              </a:rPr>
              <a:t>The </a:t>
            </a:r>
            <a:r>
              <a:rPr lang="en-IN" sz="3000" dirty="0" smtClean="0">
                <a:latin typeface="Times New Roman" pitchFamily="18" charset="0"/>
                <a:cs typeface="Times New Roman" pitchFamily="18" charset="0"/>
              </a:rPr>
              <a:t>mesosphere</a:t>
            </a:r>
            <a:r>
              <a:rPr lang="en-IN" dirty="0" smtClean="0">
                <a:latin typeface="Times New Roman" pitchFamily="18" charset="0"/>
                <a:cs typeface="Times New Roman" pitchFamily="18" charset="0"/>
              </a:rPr>
              <a:t> is the third highest layer of Earth's atmosphere</a:t>
            </a:r>
          </a:p>
          <a:p>
            <a:r>
              <a:rPr lang="en-IN" dirty="0" smtClean="0">
                <a:latin typeface="Times New Roman" pitchFamily="18" charset="0"/>
                <a:cs typeface="Times New Roman" pitchFamily="18" charset="0"/>
              </a:rPr>
              <a:t>The region above the stratosphere is called the mesosphere.</a:t>
            </a:r>
          </a:p>
          <a:p>
            <a:r>
              <a:rPr lang="en-IN" dirty="0" smtClean="0">
                <a:latin typeface="Times New Roman" pitchFamily="18" charset="0"/>
                <a:cs typeface="Times New Roman" pitchFamily="18" charset="0"/>
              </a:rPr>
              <a:t>Mesosphere: 50 to 80 km (31 to 50 miles)</a:t>
            </a:r>
          </a:p>
          <a:p>
            <a:r>
              <a:rPr lang="en-IN" dirty="0" smtClean="0">
                <a:latin typeface="Times New Roman" pitchFamily="18" charset="0"/>
                <a:cs typeface="Times New Roman" pitchFamily="18" charset="0"/>
              </a:rPr>
              <a:t>It extends upward to a height of about 85 km (53 miles) above our planet.</a:t>
            </a:r>
          </a:p>
          <a:p>
            <a:r>
              <a:rPr lang="en-IN" dirty="0" smtClean="0">
                <a:latin typeface="Times New Roman" pitchFamily="18" charset="0"/>
                <a:cs typeface="Times New Roman" pitchFamily="18" charset="0"/>
              </a:rPr>
              <a:t>Temperatures once again grow colder as you rise up through the mesosphere.</a:t>
            </a:r>
          </a:p>
          <a:p>
            <a:r>
              <a:rPr lang="en-IN" dirty="0" smtClean="0">
                <a:latin typeface="Times New Roman" pitchFamily="18" charset="0"/>
                <a:cs typeface="Times New Roman" pitchFamily="18" charset="0"/>
              </a:rPr>
              <a:t>The coldest temperatures in earth's atmosphere, about -90° c </a:t>
            </a:r>
          </a:p>
          <a:p>
            <a:r>
              <a:rPr lang="en-IN" dirty="0" smtClean="0">
                <a:latin typeface="Times New Roman" pitchFamily="18" charset="0"/>
                <a:cs typeface="Times New Roman" pitchFamily="18" charset="0"/>
              </a:rPr>
              <a:t>(-130° f), are found near the top of this layer.</a:t>
            </a:r>
          </a:p>
          <a:p>
            <a:r>
              <a:rPr lang="en-US" dirty="0" smtClean="0">
                <a:latin typeface="Times New Roman" pitchFamily="18" charset="0"/>
                <a:cs typeface="Times New Roman" pitchFamily="18" charset="0"/>
              </a:rPr>
              <a:t>The layer between the stratosphere and mesosphere is called </a:t>
            </a:r>
            <a:r>
              <a:rPr lang="en-US" dirty="0" err="1" smtClean="0">
                <a:latin typeface="Times New Roman" pitchFamily="18" charset="0"/>
                <a:cs typeface="Times New Roman" pitchFamily="18" charset="0"/>
              </a:rPr>
              <a:t>stratopause</a:t>
            </a:r>
            <a:r>
              <a:rPr lang="en-US"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As the altitude increases the temp decreases. </a:t>
            </a:r>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Autofit/>
          </a:bodyPr>
          <a:lstStyle/>
          <a:p>
            <a:pPr algn="ctr"/>
            <a:r>
              <a:rPr lang="en-IN" sz="4400" b="1" dirty="0" smtClean="0">
                <a:latin typeface="Times New Roman" pitchFamily="18" charset="0"/>
                <a:cs typeface="Times New Roman" pitchFamily="18" charset="0"/>
              </a:rPr>
              <a:t>THERMOSPHERE </a:t>
            </a:r>
            <a:br>
              <a:rPr lang="en-IN" sz="4400" b="1" dirty="0" smtClean="0">
                <a:latin typeface="Times New Roman" pitchFamily="18" charset="0"/>
                <a:cs typeface="Times New Roman" pitchFamily="18" charset="0"/>
              </a:rPr>
            </a:br>
            <a:endParaRPr lang="en-IN" sz="4400" dirty="0">
              <a:latin typeface="Times New Roman" pitchFamily="18" charset="0"/>
              <a:cs typeface="Times New Roman" pitchFamily="18" charset="0"/>
            </a:endParaRPr>
          </a:p>
        </p:txBody>
      </p:sp>
      <p:sp>
        <p:nvSpPr>
          <p:cNvPr id="4" name="Content Placeholder 3"/>
          <p:cNvSpPr>
            <a:spLocks noGrp="1"/>
          </p:cNvSpPr>
          <p:nvPr>
            <p:ph sz="half" idx="2"/>
          </p:nvPr>
        </p:nvSpPr>
        <p:spPr>
          <a:xfrm>
            <a:off x="457200" y="1447800"/>
            <a:ext cx="8229600" cy="4907125"/>
          </a:xfrm>
        </p:spPr>
        <p:txBody>
          <a:bodyPr>
            <a:normAutofit fontScale="92500" lnSpcReduction="20000"/>
          </a:bodyPr>
          <a:lstStyle/>
          <a:p>
            <a:r>
              <a:rPr lang="en-IN" dirty="0" smtClean="0">
                <a:latin typeface="Times New Roman" pitchFamily="18" charset="0"/>
                <a:cs typeface="Times New Roman" pitchFamily="18" charset="0"/>
              </a:rPr>
              <a:t>The thermosphere is the second-highest layer of Earth's atmosphere.</a:t>
            </a:r>
          </a:p>
          <a:p>
            <a:r>
              <a:rPr lang="en-IN" dirty="0" smtClean="0">
                <a:latin typeface="Times New Roman" pitchFamily="18" charset="0"/>
                <a:cs typeface="Times New Roman" pitchFamily="18" charset="0"/>
              </a:rPr>
              <a:t>The thermosphere lies above the </a:t>
            </a:r>
            <a:r>
              <a:rPr lang="en-IN" dirty="0" err="1" smtClean="0">
                <a:latin typeface="Times New Roman" pitchFamily="18" charset="0"/>
                <a:cs typeface="Times New Roman" pitchFamily="18" charset="0"/>
              </a:rPr>
              <a:t>mesopause</a:t>
            </a:r>
            <a:r>
              <a:rPr lang="en-IN" dirty="0" smtClean="0">
                <a:latin typeface="Times New Roman" pitchFamily="18" charset="0"/>
                <a:cs typeface="Times New Roman" pitchFamily="18" charset="0"/>
              </a:rPr>
              <a:t>,</a:t>
            </a:r>
          </a:p>
          <a:p>
            <a:r>
              <a:rPr lang="en-IN" dirty="0" smtClean="0">
                <a:latin typeface="Times New Roman" pitchFamily="18" charset="0"/>
                <a:cs typeface="Times New Roman" pitchFamily="18" charset="0"/>
              </a:rPr>
              <a:t>Thermosphere: 80 to 700 km (50 to 440 miles)</a:t>
            </a:r>
          </a:p>
          <a:p>
            <a:r>
              <a:rPr lang="en-IN" b="1" dirty="0" smtClean="0"/>
              <a:t>Karman line </a:t>
            </a:r>
            <a:r>
              <a:rPr lang="en-IN" dirty="0" smtClean="0"/>
              <a:t>is the boundary between </a:t>
            </a:r>
            <a:r>
              <a:rPr lang="en-IN" dirty="0" smtClean="0">
                <a:hlinkClick r:id="rId2" tooltip="Earth's atmosphere"/>
              </a:rPr>
              <a:t>Earth's atmosphere</a:t>
            </a:r>
            <a:r>
              <a:rPr lang="en-IN" dirty="0" smtClean="0"/>
              <a:t> and </a:t>
            </a:r>
            <a:r>
              <a:rPr lang="en-IN" dirty="0" smtClean="0">
                <a:hlinkClick r:id="rId3" tooltip="Outer space"/>
              </a:rPr>
              <a:t>outer space</a:t>
            </a:r>
            <a:r>
              <a:rPr lang="en-IN" dirty="0" smtClean="0"/>
              <a:t>.</a:t>
            </a:r>
          </a:p>
          <a:p>
            <a:r>
              <a:rPr lang="en-US" dirty="0" smtClean="0">
                <a:latin typeface="Times New Roman" pitchFamily="18" charset="0"/>
                <a:cs typeface="Times New Roman" pitchFamily="18" charset="0"/>
              </a:rPr>
              <a:t>Karman line lies 100 km above the mean sea level.</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in which temperatures again increase wit</a:t>
            </a:r>
            <a:r>
              <a:rPr lang="en-IN" sz="2000" dirty="0" smtClean="0">
                <a:latin typeface="Times New Roman" pitchFamily="18" charset="0"/>
                <a:cs typeface="Times New Roman" pitchFamily="18" charset="0"/>
              </a:rPr>
              <a:t>h</a:t>
            </a:r>
            <a:r>
              <a:rPr lang="en-IN" dirty="0" smtClean="0">
                <a:latin typeface="Times New Roman" pitchFamily="18" charset="0"/>
                <a:cs typeface="Times New Roman" pitchFamily="18" charset="0"/>
              </a:rPr>
              <a:t> height. </a:t>
            </a:r>
          </a:p>
          <a:p>
            <a:r>
              <a:rPr lang="en-US" dirty="0" smtClean="0">
                <a:latin typeface="Times New Roman" pitchFamily="18" charset="0"/>
                <a:cs typeface="Times New Roman" pitchFamily="18" charset="0"/>
              </a:rPr>
              <a:t>As the altitude increases temp also the increases.</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It is this layer where many of the satellites orbiting the earth are present.</a:t>
            </a:r>
          </a:p>
          <a:p>
            <a:r>
              <a:rPr lang="en-US" dirty="0" smtClean="0">
                <a:latin typeface="Times New Roman" pitchFamily="18" charset="0"/>
                <a:cs typeface="Times New Roman" pitchFamily="18" charset="0"/>
              </a:rPr>
              <a:t>The layer between the mesosphere and thermosphere is called </a:t>
            </a:r>
            <a:r>
              <a:rPr lang="en-US" dirty="0" err="1" smtClean="0">
                <a:latin typeface="Times New Roman" pitchFamily="18" charset="0"/>
                <a:cs typeface="Times New Roman" pitchFamily="18" charset="0"/>
              </a:rPr>
              <a:t>mesopause</a:t>
            </a:r>
            <a:r>
              <a:rPr lang="en-US"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smtClean="0">
                <a:latin typeface="Times New Roman" pitchFamily="18" charset="0"/>
                <a:cs typeface="Times New Roman" pitchFamily="18" charset="0"/>
              </a:rPr>
              <a:t>EXOSPHERE</a:t>
            </a:r>
            <a:br>
              <a:rPr lang="en-IN" b="1" dirty="0" smtClean="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4" name="Content Placeholder 3"/>
          <p:cNvSpPr>
            <a:spLocks noGrp="1"/>
          </p:cNvSpPr>
          <p:nvPr>
            <p:ph sz="half" idx="2"/>
          </p:nvPr>
        </p:nvSpPr>
        <p:spPr>
          <a:xfrm>
            <a:off x="457200" y="1920085"/>
            <a:ext cx="8229600" cy="4434840"/>
          </a:xfrm>
        </p:spPr>
        <p:txBody>
          <a:bodyPr/>
          <a:lstStyle/>
          <a:p>
            <a:r>
              <a:rPr lang="en-IN" dirty="0" smtClean="0">
                <a:latin typeface="Times New Roman" pitchFamily="18" charset="0"/>
                <a:cs typeface="Times New Roman" pitchFamily="18" charset="0"/>
              </a:rPr>
              <a:t>The exosphere is the outermost layer of Earth's atmosphere (i.e. the upper limit of the atmosphere).</a:t>
            </a:r>
          </a:p>
          <a:p>
            <a:r>
              <a:rPr lang="en-IN" dirty="0" smtClean="0">
                <a:latin typeface="Times New Roman" pitchFamily="18" charset="0"/>
                <a:cs typeface="Times New Roman" pitchFamily="18" charset="0"/>
              </a:rPr>
              <a:t>Exosphere: 700 to 10,000 km (440 to 6,200 miles)</a:t>
            </a:r>
          </a:p>
          <a:p>
            <a:r>
              <a:rPr lang="en-IN" dirty="0" smtClean="0">
                <a:latin typeface="Times New Roman" pitchFamily="18" charset="0"/>
                <a:cs typeface="Times New Roman" pitchFamily="18" charset="0"/>
              </a:rPr>
              <a:t>It extends from the </a:t>
            </a:r>
            <a:r>
              <a:rPr lang="en-IN" dirty="0" err="1" smtClean="0">
                <a:latin typeface="Times New Roman" pitchFamily="18" charset="0"/>
                <a:cs typeface="Times New Roman" pitchFamily="18" charset="0"/>
                <a:hlinkClick r:id="rId2" tooltip="Thermopause"/>
              </a:rPr>
              <a:t>thermopause</a:t>
            </a:r>
            <a:r>
              <a:rPr lang="en-IN" dirty="0" smtClean="0">
                <a:latin typeface="Times New Roman" pitchFamily="18" charset="0"/>
                <a:cs typeface="Times New Roman" pitchFamily="18" charset="0"/>
              </a:rPr>
              <a:t>, at the top of the thermosphere at an altitude of about 700 km above sea level, to about 10,000 km (200 </a:t>
            </a:r>
            <a:r>
              <a:rPr lang="en-IN" dirty="0" err="1" smtClean="0">
                <a:latin typeface="Times New Roman" pitchFamily="18" charset="0"/>
                <a:cs typeface="Times New Roman" pitchFamily="18" charset="0"/>
              </a:rPr>
              <a:t>mies</a:t>
            </a:r>
            <a:r>
              <a:rPr lang="en-IN" dirty="0" smtClean="0">
                <a:latin typeface="Times New Roman" pitchFamily="18" charset="0"/>
                <a:cs typeface="Times New Roman" pitchFamily="18" charset="0"/>
              </a:rPr>
              <a:t>; 33,000,000 ft).</a:t>
            </a:r>
          </a:p>
          <a:p>
            <a:r>
              <a:rPr lang="en-US" dirty="0" smtClean="0">
                <a:latin typeface="Times New Roman" pitchFamily="18" charset="0"/>
                <a:cs typeface="Times New Roman" pitchFamily="18" charset="0"/>
              </a:rPr>
              <a:t>The layer between the thermosphere and exosphere is called </a:t>
            </a:r>
            <a:r>
              <a:rPr lang="en-US" dirty="0" err="1" smtClean="0">
                <a:latin typeface="Times New Roman" pitchFamily="18" charset="0"/>
                <a:cs typeface="Times New Roman" pitchFamily="18" charset="0"/>
              </a:rPr>
              <a:t>thermopause</a:t>
            </a:r>
            <a:r>
              <a:rPr lang="en-US"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sz="half" idx="2"/>
          </p:nvPr>
        </p:nvPicPr>
        <p:blipFill>
          <a:blip r:embed="rId2"/>
          <a:srcRect/>
          <a:stretch>
            <a:fillRect/>
          </a:stretch>
        </p:blipFill>
        <p:spPr bwMode="auto">
          <a:xfrm>
            <a:off x="1828800" y="228600"/>
            <a:ext cx="4608950" cy="6464599"/>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839200" cy="1143000"/>
          </a:xfrm>
        </p:spPr>
        <p:txBody>
          <a:bodyPr>
            <a:noAutofit/>
          </a:bodyPr>
          <a:lstStyle/>
          <a:p>
            <a:r>
              <a:rPr lang="en-IN" sz="3600" b="1" dirty="0" smtClean="0"/>
              <a:t>The International Standard Atmosphere (ISA) </a:t>
            </a:r>
            <a:endParaRPr lang="en-IN" sz="3600" dirty="0"/>
          </a:p>
        </p:txBody>
      </p:sp>
      <p:sp>
        <p:nvSpPr>
          <p:cNvPr id="4" name="Content Placeholder 3"/>
          <p:cNvSpPr>
            <a:spLocks noGrp="1"/>
          </p:cNvSpPr>
          <p:nvPr>
            <p:ph sz="half" idx="2"/>
          </p:nvPr>
        </p:nvSpPr>
        <p:spPr>
          <a:xfrm>
            <a:off x="457200" y="1920085"/>
            <a:ext cx="8229600" cy="4434840"/>
          </a:xfrm>
        </p:spPr>
        <p:txBody>
          <a:bodyPr/>
          <a:lstStyle/>
          <a:p>
            <a:r>
              <a:rPr lang="en-IN" dirty="0" smtClean="0"/>
              <a:t>The </a:t>
            </a:r>
            <a:r>
              <a:rPr lang="en-IN" b="1" dirty="0" smtClean="0"/>
              <a:t>International Standard Atmosphere</a:t>
            </a:r>
            <a:r>
              <a:rPr lang="en-IN" dirty="0" smtClean="0"/>
              <a:t> (</a:t>
            </a:r>
            <a:r>
              <a:rPr lang="en-IN" b="1" dirty="0" smtClean="0"/>
              <a:t>ISA</a:t>
            </a:r>
            <a:r>
              <a:rPr lang="en-IN" dirty="0" smtClean="0"/>
              <a:t>) is a </a:t>
            </a:r>
            <a:r>
              <a:rPr lang="en-IN" u="sng" dirty="0" smtClean="0">
                <a:solidFill>
                  <a:srgbClr val="FF0000"/>
                </a:solidFill>
                <a:hlinkClick r:id="rId2" tooltip="Static atmospheric model"/>
              </a:rPr>
              <a:t>static atmospheric model</a:t>
            </a:r>
            <a:r>
              <a:rPr lang="en-IN" dirty="0" smtClean="0"/>
              <a:t> of how the </a:t>
            </a:r>
            <a:r>
              <a:rPr lang="en-IN" dirty="0" smtClean="0">
                <a:hlinkClick r:id="rId3" tooltip="Pressure"/>
              </a:rPr>
              <a:t>pressure</a:t>
            </a:r>
            <a:r>
              <a:rPr lang="en-IN" dirty="0" smtClean="0"/>
              <a:t>, </a:t>
            </a:r>
            <a:r>
              <a:rPr lang="en-IN" dirty="0" smtClean="0">
                <a:hlinkClick r:id="rId4" tooltip="Temperature"/>
              </a:rPr>
              <a:t>temperature</a:t>
            </a:r>
            <a:r>
              <a:rPr lang="en-IN" dirty="0" smtClean="0"/>
              <a:t>, </a:t>
            </a:r>
            <a:r>
              <a:rPr lang="en-IN" dirty="0" smtClean="0">
                <a:hlinkClick r:id="rId5" tooltip="Density"/>
              </a:rPr>
              <a:t>density</a:t>
            </a:r>
            <a:r>
              <a:rPr lang="en-IN" dirty="0" smtClean="0"/>
              <a:t>, and </a:t>
            </a:r>
            <a:r>
              <a:rPr lang="en-IN" dirty="0" smtClean="0">
                <a:hlinkClick r:id="rId6" tooltip="Viscosity"/>
              </a:rPr>
              <a:t>viscosity</a:t>
            </a:r>
            <a:r>
              <a:rPr lang="en-IN" dirty="0" smtClean="0"/>
              <a:t> of the </a:t>
            </a:r>
            <a:r>
              <a:rPr lang="en-IN" dirty="0" smtClean="0">
                <a:hlinkClick r:id="rId7" tooltip="Earth's atmosphere"/>
              </a:rPr>
              <a:t>Earth's atmosphere</a:t>
            </a:r>
            <a:r>
              <a:rPr lang="en-IN" dirty="0" smtClean="0"/>
              <a:t> change over a wide range of </a:t>
            </a:r>
            <a:r>
              <a:rPr lang="en-IN" dirty="0" smtClean="0">
                <a:hlinkClick r:id="rId8" tooltip="Altitude"/>
              </a:rPr>
              <a:t>altitudes</a:t>
            </a:r>
            <a:r>
              <a:rPr lang="en-IN" dirty="0" smtClean="0"/>
              <a:t> or </a:t>
            </a:r>
            <a:r>
              <a:rPr lang="en-IN" dirty="0" smtClean="0">
                <a:solidFill>
                  <a:srgbClr val="FF0000"/>
                </a:solidFill>
                <a:hlinkClick r:id="rId9" tooltip="Elevation"/>
              </a:rPr>
              <a:t>elevations</a:t>
            </a:r>
            <a:r>
              <a:rPr lang="en-IN" dirty="0" smtClean="0"/>
              <a:t>.</a:t>
            </a:r>
          </a:p>
          <a:p>
            <a:r>
              <a:rPr lang="en-IN" dirty="0" smtClean="0"/>
              <a:t>It has been established to provide a common reference for temperature and pressure and consists of tables of values at various altitudes</a:t>
            </a:r>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838200"/>
            <a:ext cx="8229600" cy="5516725"/>
          </a:xfrm>
        </p:spPr>
        <p:txBody>
          <a:bodyPr/>
          <a:lstStyle/>
          <a:p>
            <a:r>
              <a:rPr lang="en-IN" dirty="0" smtClean="0"/>
              <a:t>As atmospheric conditions vary around the world due to changes in the properties of the atmosphere. It was internationally agreed to have a Standard Atmosphere covering temperature, pressure and density for varying altitudes, in order to compare aircraft performance and calibrate aircraft instruments.</a:t>
            </a:r>
          </a:p>
          <a:p>
            <a:r>
              <a:rPr lang="en-IN" dirty="0" smtClean="0"/>
              <a:t>The </a:t>
            </a:r>
            <a:r>
              <a:rPr lang="en-IN" b="1" dirty="0" smtClean="0"/>
              <a:t>International Civil Aviation Organization</a:t>
            </a:r>
            <a:r>
              <a:rPr lang="en-IN" dirty="0" smtClean="0"/>
              <a:t> (</a:t>
            </a:r>
            <a:r>
              <a:rPr lang="en-IN" b="1" dirty="0" smtClean="0"/>
              <a:t>ICAO</a:t>
            </a:r>
            <a:r>
              <a:rPr lang="en-IN" dirty="0" smtClean="0"/>
              <a:t>) is a </a:t>
            </a:r>
            <a:r>
              <a:rPr lang="en-IN" dirty="0" smtClean="0">
                <a:hlinkClick r:id="rId2" tooltip="Specialized agency"/>
              </a:rPr>
              <a:t>specialized agency</a:t>
            </a:r>
            <a:r>
              <a:rPr lang="en-IN" dirty="0" smtClean="0"/>
              <a:t> of the </a:t>
            </a:r>
            <a:r>
              <a:rPr lang="en-IN" dirty="0" smtClean="0">
                <a:hlinkClick r:id="rId3" tooltip="United Nations"/>
              </a:rPr>
              <a:t>United Nations</a:t>
            </a:r>
            <a:r>
              <a:rPr lang="en-IN" dirty="0" smtClean="0"/>
              <a:t> that changes the principles and techniques of international air navigation, and fosters the planning and development of international </a:t>
            </a:r>
            <a:r>
              <a:rPr lang="en-IN" dirty="0" smtClean="0">
                <a:hlinkClick r:id="rId4" tooltip="Scheduled air transport"/>
              </a:rPr>
              <a:t>air transport</a:t>
            </a:r>
            <a:r>
              <a:rPr lang="en-IN" dirty="0" smtClean="0"/>
              <a:t> to ensure safe and orderly growth</a:t>
            </a: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228600" y="457200"/>
            <a:ext cx="8458200" cy="6172200"/>
          </a:xfrm>
        </p:spPr>
        <p:txBody>
          <a:bodyPr>
            <a:normAutofit lnSpcReduction="10000"/>
          </a:bodyPr>
          <a:lstStyle/>
          <a:p>
            <a:r>
              <a:rPr lang="en-IN" b="1" dirty="0" smtClean="0">
                <a:latin typeface="Times New Roman" pitchFamily="18" charset="0"/>
                <a:cs typeface="Times New Roman" pitchFamily="18" charset="0"/>
              </a:rPr>
              <a:t>The International Standard Atmosphere (ISA) was agreed by the International Civil Aviation Organisation (ICAO) and set at mean sea level with values of.</a:t>
            </a:r>
          </a:p>
          <a:p>
            <a:pPr>
              <a:buNone/>
            </a:pP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Pressure : 1013.25 </a:t>
            </a:r>
            <a:r>
              <a:rPr lang="en-IN" dirty="0" err="1" smtClean="0">
                <a:latin typeface="Times New Roman" pitchFamily="18" charset="0"/>
                <a:cs typeface="Times New Roman" pitchFamily="18" charset="0"/>
              </a:rPr>
              <a:t>millibar</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mb</a:t>
            </a:r>
            <a:r>
              <a:rPr lang="en-IN" dirty="0" smtClean="0">
                <a:latin typeface="Times New Roman" pitchFamily="18" charset="0"/>
                <a:cs typeface="Times New Roman" pitchFamily="18" charset="0"/>
              </a:rPr>
              <a:t>) </a:t>
            </a:r>
          </a:p>
          <a:p>
            <a:pPr>
              <a:buNone/>
            </a:pPr>
            <a:r>
              <a:rPr lang="en-IN" dirty="0" smtClean="0">
                <a:latin typeface="Times New Roman" pitchFamily="18" charset="0"/>
                <a:cs typeface="Times New Roman" pitchFamily="18" charset="0"/>
              </a:rPr>
              <a:t>                    14.69 PSI </a:t>
            </a:r>
          </a:p>
          <a:p>
            <a:pPr>
              <a:buNone/>
            </a:pPr>
            <a:r>
              <a:rPr lang="en-IN" dirty="0" smtClean="0">
                <a:latin typeface="Times New Roman" pitchFamily="18" charset="0"/>
                <a:cs typeface="Times New Roman" pitchFamily="18" charset="0"/>
              </a:rPr>
              <a:t>                    29.92 inches of mercury or 76 cm of mercury </a:t>
            </a:r>
          </a:p>
          <a:p>
            <a:pPr>
              <a:buNone/>
            </a:pP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Density  : 1.225 kg/m3 </a:t>
            </a:r>
          </a:p>
          <a:p>
            <a:pPr>
              <a:buNone/>
            </a:pPr>
            <a:r>
              <a:rPr lang="en-IN" dirty="0" smtClean="0">
                <a:latin typeface="Times New Roman" pitchFamily="18" charset="0"/>
                <a:cs typeface="Times New Roman" pitchFamily="18" charset="0"/>
              </a:rPr>
              <a:t>                    0.077 lbs/ft3 </a:t>
            </a:r>
          </a:p>
          <a:p>
            <a:pPr>
              <a:buNone/>
            </a:pP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Temperature  :  15°C </a:t>
            </a:r>
          </a:p>
          <a:p>
            <a:pPr>
              <a:buNone/>
            </a:pPr>
            <a:r>
              <a:rPr lang="en-IN" dirty="0" smtClean="0">
                <a:latin typeface="Times New Roman" pitchFamily="18" charset="0"/>
                <a:cs typeface="Times New Roman" pitchFamily="18" charset="0"/>
              </a:rPr>
              <a:t>                             59°F </a:t>
            </a:r>
          </a:p>
          <a:p>
            <a:pPr>
              <a:buNone/>
            </a:pPr>
            <a:r>
              <a:rPr lang="en-IN" dirty="0" smtClean="0">
                <a:latin typeface="Times New Roman" pitchFamily="18" charset="0"/>
                <a:cs typeface="Times New Roman" pitchFamily="18" charset="0"/>
              </a:rPr>
              <a:t>                             288K</a:t>
            </a:r>
            <a:endParaRPr lang="en-IN"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7467600" cy="5711952"/>
          </a:xfrm>
        </p:spPr>
        <p:txBody>
          <a:bodyPr>
            <a:noAutofit/>
          </a:bodyPr>
          <a:lstStyle/>
          <a:p>
            <a:r>
              <a:rPr lang="en-IN" sz="2800" i="1" dirty="0" smtClean="0">
                <a:latin typeface="Times New Roman" pitchFamily="18" charset="0"/>
                <a:cs typeface="Times New Roman" pitchFamily="18" charset="0"/>
              </a:rPr>
              <a:t>Aerodynamics is the study of the dynamics of gases. </a:t>
            </a:r>
          </a:p>
          <a:p>
            <a:r>
              <a:rPr lang="en-IN" sz="2800" dirty="0" smtClean="0">
                <a:latin typeface="Times New Roman" pitchFamily="18" charset="0"/>
                <a:cs typeface="Times New Roman" pitchFamily="18" charset="0"/>
              </a:rPr>
              <a:t>The interaction between a moving object and the atmosphere is the primary interest in this module. </a:t>
            </a:r>
          </a:p>
          <a:p>
            <a:r>
              <a:rPr lang="en-IN" sz="2800" dirty="0" smtClean="0">
                <a:latin typeface="Times New Roman" pitchFamily="18" charset="0"/>
                <a:cs typeface="Times New Roman" pitchFamily="18" charset="0"/>
              </a:rPr>
              <a:t>The movement of an object and its reaction to the air flow around it can be seen when watching water passing the bow of a ship. </a:t>
            </a:r>
          </a:p>
          <a:p>
            <a:r>
              <a:rPr lang="en-IN" sz="2800" dirty="0" smtClean="0">
                <a:latin typeface="Times New Roman" pitchFamily="18" charset="0"/>
                <a:cs typeface="Times New Roman" pitchFamily="18" charset="0"/>
              </a:rPr>
              <a:t>The major difference between water and air is that air is compressible and water is incompressible. </a:t>
            </a:r>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228600" y="1219200"/>
            <a:ext cx="8686800" cy="5105400"/>
          </a:xfrm>
        </p:spPr>
        <p:txBody>
          <a:bodyPr>
            <a:normAutofit/>
          </a:bodyPr>
          <a:lstStyle/>
          <a:p>
            <a:r>
              <a:rPr lang="en-IN" sz="2800" b="1" dirty="0" smtClean="0">
                <a:effectLst>
                  <a:outerShdw blurRad="38100" dist="38100" dir="2700000" algn="tl">
                    <a:srgbClr val="000000">
                      <a:alpha val="43137"/>
                    </a:srgbClr>
                  </a:outerShdw>
                </a:effectLst>
              </a:rPr>
              <a:t>International Civil Aviation Organization (ICAO) </a:t>
            </a:r>
          </a:p>
          <a:p>
            <a:pPr>
              <a:buNone/>
            </a:pPr>
            <a:endParaRPr lang="en-US" sz="2800" b="1" dirty="0" smtClean="0">
              <a:effectLst>
                <a:outerShdw blurRad="38100" dist="38100" dir="2700000" algn="tl">
                  <a:srgbClr val="000000">
                    <a:alpha val="43137"/>
                  </a:srgbClr>
                </a:outerShdw>
              </a:effectLst>
            </a:endParaRPr>
          </a:p>
          <a:p>
            <a:pPr>
              <a:buNone/>
            </a:pPr>
            <a:endParaRPr lang="en-IN" sz="2800" b="1" dirty="0" smtClean="0">
              <a:effectLst>
                <a:outerShdw blurRad="38100" dist="38100" dir="2700000" algn="tl">
                  <a:srgbClr val="000000">
                    <a:alpha val="43137"/>
                  </a:srgbClr>
                </a:outerShdw>
              </a:effectLst>
            </a:endParaRPr>
          </a:p>
          <a:p>
            <a:r>
              <a:rPr lang="en-IN" sz="2800" b="1" dirty="0" smtClean="0">
                <a:effectLst>
                  <a:outerShdw blurRad="38100" dist="38100" dir="2700000" algn="tl">
                    <a:srgbClr val="000000">
                      <a:alpha val="43137"/>
                    </a:srgbClr>
                  </a:outerShdw>
                </a:effectLst>
              </a:rPr>
              <a:t>International Organization for Standardization (ISO)</a:t>
            </a:r>
          </a:p>
          <a:p>
            <a:pPr>
              <a:buNone/>
            </a:pPr>
            <a:endParaRPr lang="en-US" sz="2800" b="1" dirty="0" smtClean="0">
              <a:effectLst>
                <a:outerShdw blurRad="38100" dist="38100" dir="2700000" algn="tl">
                  <a:srgbClr val="000000">
                    <a:alpha val="43137"/>
                  </a:srgbClr>
                </a:outerShdw>
              </a:effectLst>
            </a:endParaRPr>
          </a:p>
          <a:p>
            <a:r>
              <a:rPr lang="en-IN" sz="3200" b="1" dirty="0" smtClean="0">
                <a:effectLst>
                  <a:outerShdw blurRad="38100" dist="38100" dir="2700000" algn="tl">
                    <a:srgbClr val="000000">
                      <a:alpha val="43137"/>
                    </a:srgbClr>
                  </a:outerShdw>
                </a:effectLst>
              </a:rPr>
              <a:t>The International Standard Atmosphere (ISA) </a:t>
            </a:r>
            <a:endParaRPr lang="en-IN" sz="2800" b="1" dirty="0">
              <a:effectLst>
                <a:outerShdw blurRad="38100" dist="38100" dir="2700000" algn="tl">
                  <a:srgbClr val="000000">
                    <a:alpha val="43137"/>
                  </a:srgbClr>
                </a:outerShdw>
              </a:effectLs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half" idx="2"/>
          </p:nvPr>
        </p:nvPicPr>
        <p:blipFill>
          <a:blip r:embed="rId2"/>
          <a:srcRect/>
          <a:stretch>
            <a:fillRect/>
          </a:stretch>
        </p:blipFill>
        <p:spPr bwMode="auto">
          <a:xfrm>
            <a:off x="457200" y="228600"/>
            <a:ext cx="8056224" cy="624840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rmAutofit fontScale="90000"/>
          </a:bodyPr>
          <a:lstStyle/>
          <a:p>
            <a:r>
              <a:rPr lang="en-IN" b="1" dirty="0" smtClean="0"/>
              <a:t>LAPSE RATE</a:t>
            </a:r>
            <a:br>
              <a:rPr lang="en-IN" b="1" dirty="0" smtClean="0"/>
            </a:br>
            <a:endParaRPr lang="en-IN" b="1" dirty="0"/>
          </a:p>
        </p:txBody>
      </p:sp>
      <p:sp>
        <p:nvSpPr>
          <p:cNvPr id="4" name="Content Placeholder 3"/>
          <p:cNvSpPr>
            <a:spLocks noGrp="1"/>
          </p:cNvSpPr>
          <p:nvPr>
            <p:ph sz="half" idx="2"/>
          </p:nvPr>
        </p:nvSpPr>
        <p:spPr>
          <a:xfrm>
            <a:off x="457200" y="1920085"/>
            <a:ext cx="8229600" cy="4434840"/>
          </a:xfrm>
        </p:spPr>
        <p:txBody>
          <a:bodyPr/>
          <a:lstStyle/>
          <a:p>
            <a:r>
              <a:rPr lang="en-IN" dirty="0" smtClean="0">
                <a:latin typeface="Times New Roman" pitchFamily="18" charset="0"/>
                <a:cs typeface="Times New Roman" pitchFamily="18" charset="0"/>
              </a:rPr>
              <a:t>The </a:t>
            </a:r>
            <a:r>
              <a:rPr lang="en-IN" b="1" dirty="0" smtClean="0">
                <a:latin typeface="Times New Roman" pitchFamily="18" charset="0"/>
                <a:cs typeface="Times New Roman" pitchFamily="18" charset="0"/>
              </a:rPr>
              <a:t>lapse rate</a:t>
            </a:r>
            <a:r>
              <a:rPr lang="en-IN" dirty="0" smtClean="0">
                <a:latin typeface="Times New Roman" pitchFamily="18" charset="0"/>
                <a:cs typeface="Times New Roman" pitchFamily="18" charset="0"/>
              </a:rPr>
              <a:t> is the rate at which an atmospheric variable, normally </a:t>
            </a:r>
            <a:r>
              <a:rPr lang="en-IN" b="1" dirty="0" smtClean="0">
                <a:latin typeface="Times New Roman" pitchFamily="18" charset="0"/>
                <a:cs typeface="Times New Roman" pitchFamily="18" charset="0"/>
              </a:rPr>
              <a:t>temperature</a:t>
            </a:r>
            <a:r>
              <a:rPr lang="en-IN" dirty="0" smtClean="0">
                <a:latin typeface="Times New Roman" pitchFamily="18" charset="0"/>
                <a:cs typeface="Times New Roman" pitchFamily="18" charset="0"/>
              </a:rPr>
              <a:t> in Earth Atmosphere, falls with Altitude.</a:t>
            </a:r>
          </a:p>
          <a:p>
            <a:r>
              <a:rPr lang="en-IN" dirty="0" smtClean="0">
                <a:latin typeface="Times New Roman" pitchFamily="18" charset="0"/>
                <a:cs typeface="Times New Roman" pitchFamily="18" charset="0"/>
              </a:rPr>
              <a:t>The temperature lapse rate below the </a:t>
            </a:r>
            <a:r>
              <a:rPr lang="en-IN" dirty="0" err="1" smtClean="0">
                <a:latin typeface="Times New Roman" pitchFamily="18" charset="0"/>
                <a:cs typeface="Times New Roman" pitchFamily="18" charset="0"/>
              </a:rPr>
              <a:t>tropopause</a:t>
            </a:r>
            <a:r>
              <a:rPr lang="en-IN" dirty="0" smtClean="0">
                <a:latin typeface="Times New Roman" pitchFamily="18" charset="0"/>
                <a:cs typeface="Times New Roman" pitchFamily="18" charset="0"/>
              </a:rPr>
              <a:t> is </a:t>
            </a:r>
            <a:r>
              <a:rPr lang="en-IN" b="1" dirty="0" smtClean="0">
                <a:latin typeface="Times New Roman" pitchFamily="18" charset="0"/>
                <a:cs typeface="Times New Roman" pitchFamily="18" charset="0"/>
              </a:rPr>
              <a:t>2°C per 1000 ft. </a:t>
            </a:r>
            <a:endParaRPr lang="en-IN" dirty="0" smtClean="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980728"/>
            <a:ext cx="6912768" cy="2304256"/>
          </a:xfrm>
        </p:spPr>
        <p:txBody>
          <a:bodyPr>
            <a:normAutofit/>
          </a:bodyPr>
          <a:lstStyle/>
          <a:p>
            <a:pPr algn="ctr"/>
            <a:r>
              <a:rPr lang="en-US" sz="6600" b="1" dirty="0" smtClean="0">
                <a:solidFill>
                  <a:srgbClr val="FF0000"/>
                </a:solidFill>
                <a:latin typeface="Algerian" pitchFamily="82" charset="0"/>
              </a:rPr>
              <a:t>THANK YOU</a:t>
            </a:r>
            <a:endParaRPr lang="en-US" sz="6600" b="1" dirty="0">
              <a:solidFill>
                <a:srgbClr val="FF0000"/>
              </a:solidFill>
              <a:latin typeface="Algerian" pitchFamily="82" charset="0"/>
            </a:endParaRPr>
          </a:p>
        </p:txBody>
      </p:sp>
      <p:sp>
        <p:nvSpPr>
          <p:cNvPr id="4" name="object 3"/>
          <p:cNvSpPr txBox="1">
            <a:spLocks noGrp="1"/>
          </p:cNvSpPr>
          <p:nvPr>
            <p:ph idx="1"/>
          </p:nvPr>
        </p:nvSpPr>
        <p:spPr>
          <a:xfrm>
            <a:off x="-20457" y="3284984"/>
            <a:ext cx="9649072" cy="1838324"/>
          </a:xfrm>
          <a:prstGeom prst="rect">
            <a:avLst/>
          </a:prstGeom>
        </p:spPr>
        <p:txBody>
          <a:bodyPr vert="horz" wrap="square" lIns="0" tIns="1206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590675" marR="1582420" indent="0" algn="ctr">
              <a:lnSpc>
                <a:spcPct val="100000"/>
              </a:lnSpc>
              <a:spcBef>
                <a:spcPts val="95"/>
              </a:spcBef>
              <a:buNone/>
            </a:pPr>
            <a:r>
              <a:rPr sz="2800" b="1" spc="-15" dirty="0">
                <a:solidFill>
                  <a:srgbClr val="001F5F"/>
                </a:solidFill>
                <a:latin typeface="Calibri" pitchFamily="34" charset="0"/>
                <a:cs typeface="Calibri" pitchFamily="34" charset="0"/>
              </a:rPr>
              <a:t>Prepared</a:t>
            </a:r>
            <a:r>
              <a:rPr sz="2800" b="1" spc="30" dirty="0">
                <a:solidFill>
                  <a:srgbClr val="001F5F"/>
                </a:solidFill>
                <a:latin typeface="Calibri" pitchFamily="34" charset="0"/>
                <a:cs typeface="Calibri" pitchFamily="34" charset="0"/>
              </a:rPr>
              <a:t> </a:t>
            </a:r>
            <a:r>
              <a:rPr sz="2800" b="1" spc="-15" dirty="0" smtClean="0">
                <a:solidFill>
                  <a:srgbClr val="001F5F"/>
                </a:solidFill>
                <a:latin typeface="Calibri" pitchFamily="34" charset="0"/>
                <a:cs typeface="Calibri" pitchFamily="34" charset="0"/>
              </a:rPr>
              <a:t>By</a:t>
            </a:r>
            <a:r>
              <a:rPr lang="en-US" sz="2800" b="1" spc="-15" dirty="0" smtClean="0">
                <a:solidFill>
                  <a:srgbClr val="001F5F"/>
                </a:solidFill>
                <a:latin typeface="Calibri" pitchFamily="34" charset="0"/>
                <a:cs typeface="Calibri" pitchFamily="34" charset="0"/>
              </a:rPr>
              <a:t> :</a:t>
            </a:r>
          </a:p>
          <a:p>
            <a:pPr marL="1590675" marR="1582420" indent="0" algn="ctr">
              <a:lnSpc>
                <a:spcPct val="100000"/>
              </a:lnSpc>
              <a:spcBef>
                <a:spcPts val="95"/>
              </a:spcBef>
              <a:buNone/>
            </a:pPr>
            <a:r>
              <a:rPr sz="2800" b="1" spc="-10" dirty="0" smtClean="0">
                <a:solidFill>
                  <a:srgbClr val="001F5F"/>
                </a:solidFill>
                <a:latin typeface="Calibri" pitchFamily="34" charset="0"/>
                <a:cs typeface="Calibri" pitchFamily="34" charset="0"/>
              </a:rPr>
              <a:t> </a:t>
            </a:r>
            <a:r>
              <a:rPr sz="2800" b="1" spc="-45" dirty="0" smtClean="0">
                <a:solidFill>
                  <a:srgbClr val="001F5F"/>
                </a:solidFill>
                <a:latin typeface="Calibri" pitchFamily="34" charset="0"/>
                <a:cs typeface="Calibri" pitchFamily="34" charset="0"/>
              </a:rPr>
              <a:t>Mr</a:t>
            </a:r>
            <a:r>
              <a:rPr lang="en-US" sz="2800" b="1" spc="-45" dirty="0" smtClean="0">
                <a:solidFill>
                  <a:srgbClr val="001F5F"/>
                </a:solidFill>
                <a:latin typeface="Calibri" pitchFamily="34" charset="0"/>
                <a:cs typeface="Calibri" pitchFamily="34" charset="0"/>
              </a:rPr>
              <a:t>. Pranav Thorave</a:t>
            </a:r>
          </a:p>
          <a:p>
            <a:pPr marL="1590675" marR="1582420" indent="0">
              <a:lnSpc>
                <a:spcPct val="100000"/>
              </a:lnSpc>
              <a:spcBef>
                <a:spcPts val="95"/>
              </a:spcBef>
              <a:buNone/>
            </a:pPr>
            <a:r>
              <a:rPr lang="en-US" sz="2800" b="1" spc="-45" dirty="0" smtClean="0">
                <a:solidFill>
                  <a:srgbClr val="00B0F0"/>
                </a:solidFill>
                <a:latin typeface="Calibri" pitchFamily="34" charset="0"/>
                <a:cs typeface="Calibri" pitchFamily="34" charset="0"/>
              </a:rPr>
              <a:t>Hindustan Aerospace And Engineering Pune.</a:t>
            </a:r>
            <a:endParaRPr sz="2800" dirty="0">
              <a:solidFill>
                <a:srgbClr val="00B0F0"/>
              </a:solidFill>
              <a:latin typeface="Calibri" pitchFamily="34" charset="0"/>
              <a:cs typeface="Calibri" pitchFamily="34" charset="0"/>
            </a:endParaRPr>
          </a:p>
          <a:p>
            <a:pPr indent="0" algn="ctr">
              <a:lnSpc>
                <a:spcPct val="100000"/>
              </a:lnSpc>
              <a:buNone/>
            </a:pPr>
            <a:endParaRPr sz="2800" dirty="0">
              <a:latin typeface="Calibri" pitchFamily="34" charset="0"/>
              <a:cs typeface="Calibri" pitchFamily="34" charset="0"/>
            </a:endParaRPr>
          </a:p>
        </p:txBody>
      </p:sp>
    </p:spTree>
    <p:extLst>
      <p:ext uri="{BB962C8B-B14F-4D97-AF65-F5344CB8AC3E}">
        <p14:creationId xmlns:p14="http://schemas.microsoft.com/office/powerpoint/2010/main" val="3220183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382000" cy="5486400"/>
          </a:xfrm>
        </p:spPr>
        <p:txBody>
          <a:bodyPr>
            <a:noAutofit/>
          </a:bodyPr>
          <a:lstStyle/>
          <a:p>
            <a:r>
              <a:rPr lang="en-IN" sz="3200" dirty="0" smtClean="0">
                <a:latin typeface="Times New Roman" pitchFamily="18" charset="0"/>
                <a:cs typeface="Times New Roman" pitchFamily="18" charset="0"/>
              </a:rPr>
              <a:t>The technician must be able to understand the relationships between how an aircraft performs in flight and its reaction to the forces acting on its structural parts. </a:t>
            </a:r>
          </a:p>
          <a:p>
            <a:r>
              <a:rPr lang="en-IN" sz="3200" dirty="0" smtClean="0">
                <a:latin typeface="Times New Roman" pitchFamily="18" charset="0"/>
                <a:cs typeface="Times New Roman" pitchFamily="18" charset="0"/>
              </a:rPr>
              <a:t>Understanding why aircraft are designed with particular types of primary and secondary control systems and why the surfaces must be aerodynamically smooth becomes essential when maintaining today’s complex aircraft. </a:t>
            </a:r>
            <a:endParaRPr lang="en-IN"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143000"/>
          </a:xfrm>
        </p:spPr>
        <p:txBody>
          <a:bodyPr>
            <a:noAutofit/>
          </a:bodyPr>
          <a:lstStyle/>
          <a:p>
            <a:r>
              <a:rPr lang="en-IN" sz="2400" b="1" u="sng"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THE TERM AERODYNAMICS IS DERIVED FROM THE COMBINATION OF TWO GREEK WORDS </a:t>
            </a:r>
            <a:endParaRPr lang="en-IN" sz="2400" b="1" u="sng"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2133600"/>
            <a:ext cx="7924800" cy="3959352"/>
          </a:xfrm>
        </p:spPr>
        <p:txBody>
          <a:bodyPr>
            <a:normAutofit/>
          </a:bodyPr>
          <a:lstStyle/>
          <a:p>
            <a:r>
              <a:rPr lang="en-IN" sz="3200" dirty="0" smtClean="0">
                <a:latin typeface="Times New Roman" pitchFamily="18" charset="0"/>
                <a:cs typeface="Times New Roman" pitchFamily="18" charset="0"/>
              </a:rPr>
              <a:t>"</a:t>
            </a:r>
            <a:r>
              <a:rPr lang="en-IN" sz="3200" b="1" dirty="0" smtClean="0">
                <a:latin typeface="Times New Roman" pitchFamily="18" charset="0"/>
                <a:cs typeface="Times New Roman" pitchFamily="18" charset="0"/>
              </a:rPr>
              <a:t>aero</a:t>
            </a:r>
            <a:r>
              <a:rPr lang="en-IN" sz="3200" dirty="0" smtClean="0">
                <a:latin typeface="Times New Roman" pitchFamily="18" charset="0"/>
                <a:cs typeface="Times New Roman" pitchFamily="18" charset="0"/>
              </a:rPr>
              <a:t>," meaning air, and "</a:t>
            </a:r>
            <a:r>
              <a:rPr lang="en-IN" sz="3200" b="1" dirty="0" smtClean="0">
                <a:latin typeface="Times New Roman" pitchFamily="18" charset="0"/>
                <a:cs typeface="Times New Roman" pitchFamily="18" charset="0"/>
              </a:rPr>
              <a:t>dyne</a:t>
            </a:r>
            <a:r>
              <a:rPr lang="en-IN" sz="3200" dirty="0" smtClean="0">
                <a:latin typeface="Times New Roman" pitchFamily="18" charset="0"/>
                <a:cs typeface="Times New Roman" pitchFamily="18" charset="0"/>
              </a:rPr>
              <a:t>," meaning force of power. </a:t>
            </a:r>
          </a:p>
          <a:p>
            <a:r>
              <a:rPr lang="en-IN" sz="3200" dirty="0" smtClean="0">
                <a:latin typeface="Times New Roman" pitchFamily="18" charset="0"/>
                <a:cs typeface="Times New Roman" pitchFamily="18" charset="0"/>
              </a:rPr>
              <a:t>Thus, when "aero" joins "dynamics" the result is "</a:t>
            </a:r>
            <a:r>
              <a:rPr lang="en-IN" sz="3200" b="1" i="1" u="sng" dirty="0" smtClean="0">
                <a:latin typeface="Times New Roman" pitchFamily="18" charset="0"/>
                <a:cs typeface="Times New Roman" pitchFamily="18" charset="0"/>
              </a:rPr>
              <a:t>aerodynamics</a:t>
            </a:r>
            <a:r>
              <a:rPr lang="en-IN" sz="3200" i="1" dirty="0" smtClean="0">
                <a:latin typeface="Times New Roman" pitchFamily="18" charset="0"/>
                <a:cs typeface="Times New Roman" pitchFamily="18" charset="0"/>
              </a:rPr>
              <a:t>"—the study of objects in motion through the air and the forces that produce or change such motion. </a:t>
            </a:r>
            <a:endParaRPr lang="en-IN"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Autofit/>
          </a:bodyPr>
          <a:lstStyle/>
          <a:p>
            <a:r>
              <a:rPr lang="en-IN" sz="4000" b="1" dirty="0" smtClean="0">
                <a:latin typeface="Times New Roman" pitchFamily="18" charset="0"/>
                <a:cs typeface="Times New Roman" pitchFamily="18" charset="0"/>
              </a:rPr>
              <a:t>PHYSICS OF THE ATMOSPHERE </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52600"/>
            <a:ext cx="8229600" cy="4495800"/>
          </a:xfrm>
        </p:spPr>
        <p:txBody>
          <a:bodyPr>
            <a:normAutofit/>
          </a:bodyPr>
          <a:lstStyle/>
          <a:p>
            <a:r>
              <a:rPr lang="en-IN" dirty="0" smtClean="0">
                <a:latin typeface="Times New Roman" pitchFamily="18" charset="0"/>
                <a:cs typeface="Times New Roman" pitchFamily="18" charset="0"/>
              </a:rPr>
              <a:t>The air in the earth’s atmosphere is composed mostly of nitrogen and oxygen. </a:t>
            </a:r>
          </a:p>
          <a:p>
            <a:r>
              <a:rPr lang="en-IN" dirty="0" smtClean="0">
                <a:latin typeface="Times New Roman" pitchFamily="18" charset="0"/>
                <a:cs typeface="Times New Roman" pitchFamily="18" charset="0"/>
              </a:rPr>
              <a:t>Air is considered a fluid because it fits the definition of a substance that has the ability to flow or assume the shape of the container in which it is enclosed. </a:t>
            </a:r>
          </a:p>
          <a:p>
            <a:r>
              <a:rPr lang="en-IN" dirty="0" smtClean="0">
                <a:latin typeface="Times New Roman" pitchFamily="18" charset="0"/>
                <a:cs typeface="Times New Roman" pitchFamily="18" charset="0"/>
              </a:rPr>
              <a:t>If the container is heated, pressure increases; if cooled, the pressure decreases. </a:t>
            </a:r>
          </a:p>
          <a:p>
            <a:r>
              <a:rPr lang="en-IN" dirty="0" smtClean="0">
                <a:solidFill>
                  <a:srgbClr val="FF0000"/>
                </a:solidFill>
                <a:latin typeface="Times New Roman" pitchFamily="18" charset="0"/>
                <a:cs typeface="Times New Roman" pitchFamily="18" charset="0"/>
              </a:rPr>
              <a:t>The weight of air is heaviest at sea level where it has been compressed by all of the air above. This compression of air is called atmospheric pressure. </a:t>
            </a:r>
            <a:endParaRPr lang="en-IN"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467600" cy="1143000"/>
          </a:xfrm>
        </p:spPr>
        <p:txBody>
          <a:bodyPr>
            <a:normAutofit/>
          </a:bodyPr>
          <a:lstStyle/>
          <a:p>
            <a:pPr>
              <a:spcBef>
                <a:spcPts val="700"/>
              </a:spcBef>
            </a:pPr>
            <a:r>
              <a:rPr lang="en-GB" sz="44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ATMOSPHERIC CONTENT</a:t>
            </a:r>
            <a:endParaRPr lang="en-MY" sz="4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half" idx="1"/>
          </p:nvPr>
        </p:nvSpPr>
        <p:spPr>
          <a:xfrm>
            <a:off x="457200" y="1052737"/>
            <a:ext cx="4186238" cy="4876593"/>
          </a:xfrm>
          <a:noFill/>
        </p:spPr>
        <p:txBody>
          <a:bodyPr>
            <a:noAutofit/>
          </a:bodyPr>
          <a:lstStyle/>
          <a:p>
            <a:pPr>
              <a:lnSpc>
                <a:spcPct val="15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0" dirty="0" smtClean="0">
                <a:latin typeface="Times New Roman" pitchFamily="18" charset="0"/>
                <a:cs typeface="Times New Roman" pitchFamily="18" charset="0"/>
              </a:rPr>
              <a:t>Composition of air :-</a:t>
            </a:r>
            <a:endParaRPr lang="en-GB" sz="2000" b="0" dirty="0">
              <a:latin typeface="Times New Roman" pitchFamily="18" charset="0"/>
              <a:cs typeface="Times New Roman" pitchFamily="18" charset="0"/>
            </a:endParaRPr>
          </a:p>
          <a:p>
            <a:pPr marL="682625" indent="-339725">
              <a:lnSpc>
                <a:spcPct val="150000"/>
              </a:lnSpc>
              <a:spcBef>
                <a:spcPts val="700"/>
              </a:spcBef>
              <a:buClr>
                <a:srgbClr val="3333FF"/>
              </a:buClr>
              <a:buFont typeface="Wingdings" panose="05000000000000000000"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0" dirty="0" smtClean="0">
                <a:latin typeface="Times New Roman" pitchFamily="18" charset="0"/>
                <a:cs typeface="Times New Roman" pitchFamily="18" charset="0"/>
              </a:rPr>
              <a:t>78</a:t>
            </a:r>
            <a:r>
              <a:rPr lang="en-GB" sz="2000" b="0" dirty="0">
                <a:latin typeface="Times New Roman" pitchFamily="18" charset="0"/>
                <a:cs typeface="Times New Roman" pitchFamily="18" charset="0"/>
              </a:rPr>
              <a:t>% - Nitrogen</a:t>
            </a:r>
          </a:p>
          <a:p>
            <a:pPr marL="682625" indent="-339725">
              <a:lnSpc>
                <a:spcPct val="150000"/>
              </a:lnSpc>
              <a:spcBef>
                <a:spcPts val="700"/>
              </a:spcBef>
              <a:buClr>
                <a:srgbClr val="3333FF"/>
              </a:buClr>
              <a:buFont typeface="Wingdings" panose="05000000000000000000"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0" dirty="0" smtClean="0">
                <a:latin typeface="Times New Roman" pitchFamily="18" charset="0"/>
                <a:cs typeface="Times New Roman" pitchFamily="18" charset="0"/>
              </a:rPr>
              <a:t>21</a:t>
            </a:r>
            <a:r>
              <a:rPr lang="en-GB" sz="2000" b="0" dirty="0">
                <a:latin typeface="Times New Roman" pitchFamily="18" charset="0"/>
                <a:cs typeface="Times New Roman" pitchFamily="18" charset="0"/>
              </a:rPr>
              <a:t>%  - Oxygen</a:t>
            </a:r>
          </a:p>
          <a:p>
            <a:pPr marL="682625" indent="-339725">
              <a:lnSpc>
                <a:spcPct val="150000"/>
              </a:lnSpc>
              <a:spcBef>
                <a:spcPts val="700"/>
              </a:spcBef>
              <a:buClr>
                <a:srgbClr val="3333FF"/>
              </a:buClr>
              <a:buFont typeface="Wingdings" panose="05000000000000000000"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0" dirty="0" smtClean="0">
                <a:latin typeface="Times New Roman" pitchFamily="18" charset="0"/>
                <a:cs typeface="Times New Roman" pitchFamily="18" charset="0"/>
              </a:rPr>
              <a:t>1</a:t>
            </a:r>
            <a:r>
              <a:rPr lang="en-GB" sz="2000" b="0" dirty="0">
                <a:latin typeface="Times New Roman" pitchFamily="18" charset="0"/>
                <a:cs typeface="Times New Roman" pitchFamily="18" charset="0"/>
              </a:rPr>
              <a:t>%  - Other </a:t>
            </a:r>
            <a:r>
              <a:rPr lang="en-GB" sz="2000" b="0" dirty="0" smtClean="0">
                <a:latin typeface="Times New Roman" pitchFamily="18" charset="0"/>
                <a:cs typeface="Times New Roman" pitchFamily="18" charset="0"/>
              </a:rPr>
              <a:t>Gases (argon, carbon dioxide, hydrogen, helium, neon, etc.)</a:t>
            </a:r>
            <a:endParaRPr lang="en-GB" sz="2000" b="0" dirty="0">
              <a:latin typeface="Times New Roman" pitchFamily="18" charset="0"/>
              <a:cs typeface="Times New Roman" pitchFamily="18" charset="0"/>
            </a:endParaRPr>
          </a:p>
          <a:p>
            <a:pPr marL="0" indent="0">
              <a:lnSpc>
                <a:spcPct val="150000"/>
              </a:lnSpc>
              <a:spcBef>
                <a:spcPts val="7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0" dirty="0">
                <a:latin typeface="Times New Roman" pitchFamily="18" charset="0"/>
                <a:cs typeface="Times New Roman" pitchFamily="18" charset="0"/>
              </a:rPr>
              <a:t>OXYGEN</a:t>
            </a:r>
          </a:p>
          <a:p>
            <a:pPr marL="339725" indent="-339725">
              <a:lnSpc>
                <a:spcPct val="150000"/>
              </a:lnSpc>
              <a:spcBef>
                <a:spcPts val="700"/>
              </a:spcBef>
              <a:buBlip>
                <a:blip r:embed="rId2"/>
              </a:buBlip>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0" dirty="0" smtClean="0">
                <a:latin typeface="Times New Roman" pitchFamily="18" charset="0"/>
                <a:cs typeface="Times New Roman" pitchFamily="18" charset="0"/>
              </a:rPr>
              <a:t>Human breathing</a:t>
            </a:r>
            <a:endParaRPr lang="en-GB" sz="2000" b="0" dirty="0">
              <a:latin typeface="Times New Roman" pitchFamily="18" charset="0"/>
              <a:cs typeface="Times New Roman" pitchFamily="18" charset="0"/>
            </a:endParaRPr>
          </a:p>
          <a:p>
            <a:pPr marL="339725" indent="-339725">
              <a:lnSpc>
                <a:spcPct val="150000"/>
              </a:lnSpc>
              <a:spcBef>
                <a:spcPts val="700"/>
              </a:spcBef>
              <a:buBlip>
                <a:blip r:embed="rId2"/>
              </a:buBlip>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0" dirty="0" smtClean="0">
                <a:latin typeface="Times New Roman" pitchFamily="18" charset="0"/>
                <a:cs typeface="Times New Roman" pitchFamily="18" charset="0"/>
              </a:rPr>
              <a:t>Fuel combustion </a:t>
            </a:r>
            <a:r>
              <a:rPr lang="en-GB" sz="2000" b="0" dirty="0" smtClean="0">
                <a:latin typeface="Times New Roman" pitchFamily="18" charset="0"/>
                <a:cs typeface="Times New Roman" pitchFamily="18" charset="0"/>
                <a:sym typeface="Wingdings" panose="05000000000000000000" pitchFamily="2" charset="2"/>
              </a:rPr>
              <a:t> </a:t>
            </a:r>
            <a:r>
              <a:rPr lang="en-GB" sz="2000" b="0" dirty="0" smtClean="0">
                <a:latin typeface="Times New Roman" pitchFamily="18" charset="0"/>
                <a:cs typeface="Times New Roman" pitchFamily="18" charset="0"/>
              </a:rPr>
              <a:t>keep aircraft flying</a:t>
            </a:r>
            <a:endParaRPr lang="en-MY" sz="2000" b="0" dirty="0">
              <a:latin typeface="Times New Roman" pitchFamily="18" charset="0"/>
              <a:cs typeface="Times New Roman" pitchFamily="18" charset="0"/>
            </a:endParaRPr>
          </a:p>
        </p:txBody>
      </p:sp>
      <p:pic>
        <p:nvPicPr>
          <p:cNvPr id="365570" name="Picture 2"/>
          <p:cNvPicPr preferRelativeResize="0">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130655" y="1635429"/>
            <a:ext cx="4937145" cy="358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2057400"/>
            <a:ext cx="8229600" cy="2554545"/>
          </a:xfrm>
          <a:prstGeom prst="rect">
            <a:avLst/>
          </a:prstGeom>
        </p:spPr>
        <p:txBody>
          <a:bodyPr wrap="square">
            <a:spAutoFit/>
          </a:bodyPr>
          <a:lstStyle/>
          <a:p>
            <a:r>
              <a:rPr lang="en-IN" sz="3200" dirty="0" smtClean="0">
                <a:latin typeface="Times New Roman" pitchFamily="18" charset="0"/>
                <a:cs typeface="Times New Roman" pitchFamily="18" charset="0"/>
              </a:rPr>
              <a:t>Before examining the fundamental laws of flight, several basic facts must be considered. An aircraft operates in the air. Therefore, those properties of air that affect the control and performance of an aircraft must be understood. </a:t>
            </a:r>
            <a:endParaRPr lang="en-IN" sz="3200" dirty="0">
              <a:latin typeface="Times New Roman" pitchFamily="18" charset="0"/>
              <a:cs typeface="Times New Roman" pitchFamily="18" charset="0"/>
            </a:endParaRPr>
          </a:p>
        </p:txBody>
      </p:sp>
      <p:sp>
        <p:nvSpPr>
          <p:cNvPr id="6" name="Title 1"/>
          <p:cNvSpPr>
            <a:spLocks noGrp="1"/>
          </p:cNvSpPr>
          <p:nvPr>
            <p:ph type="title"/>
          </p:nvPr>
        </p:nvSpPr>
        <p:spPr>
          <a:xfrm>
            <a:off x="457200" y="228600"/>
            <a:ext cx="8229600" cy="1143000"/>
          </a:xfrm>
        </p:spPr>
        <p:txBody>
          <a:bodyPr>
            <a:noAutofit/>
          </a:bodyPr>
          <a:lstStyle/>
          <a:p>
            <a:r>
              <a:rPr lang="en-IN" sz="4000" b="1" u="sng"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PHYSICS OF THE ATMOSPHERE </a:t>
            </a:r>
            <a:endParaRPr lang="en-IN" sz="4000" u="sng"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362</TotalTime>
  <Words>1505</Words>
  <Application>Microsoft Office PowerPoint</Application>
  <PresentationFormat>On-screen Show (4:3)</PresentationFormat>
  <Paragraphs>199</Paragraphs>
  <Slides>43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Algerian</vt:lpstr>
      <vt:lpstr>Calibri</vt:lpstr>
      <vt:lpstr>Constantia</vt:lpstr>
      <vt:lpstr>Courier New</vt:lpstr>
      <vt:lpstr>Times New Roman</vt:lpstr>
      <vt:lpstr>Wingdings</vt:lpstr>
      <vt:lpstr>Wingdings 2</vt:lpstr>
      <vt:lpstr>Flow</vt:lpstr>
      <vt:lpstr>PowerPoint Presentation</vt:lpstr>
      <vt:lpstr>Sub-Module 01  PHYSICS OF THE ATMOSPHERE </vt:lpstr>
      <vt:lpstr>BASIC AERODYNAMICS </vt:lpstr>
      <vt:lpstr>PowerPoint Presentation</vt:lpstr>
      <vt:lpstr>PowerPoint Presentation</vt:lpstr>
      <vt:lpstr>THE TERM AERODYNAMICS IS DERIVED FROM THE COMBINATION OF TWO GREEK WORDS </vt:lpstr>
      <vt:lpstr>PHYSICS OF THE ATMOSPHERE </vt:lpstr>
      <vt:lpstr>ATMOSPHERIC CONTENT</vt:lpstr>
      <vt:lpstr>PHYSICS OF THE ATMOSPHERE </vt:lpstr>
      <vt:lpstr>PRESSURE</vt:lpstr>
      <vt:lpstr>PowerPoint Presentation</vt:lpstr>
      <vt:lpstr>Atmospheric Pressure </vt:lpstr>
      <vt:lpstr>PowerPoint Presentation</vt:lpstr>
      <vt:lpstr>PowerPoint Presentation</vt:lpstr>
      <vt:lpstr>DENSITY</vt:lpstr>
      <vt:lpstr>PowerPoint Presentation</vt:lpstr>
      <vt:lpstr>PowerPoint Presentation</vt:lpstr>
      <vt:lpstr>PowerPoint Presentation</vt:lpstr>
      <vt:lpstr>HUMIDITY </vt:lpstr>
      <vt:lpstr>PowerPoint Presentation</vt:lpstr>
      <vt:lpstr>PowerPoint Presentation</vt:lpstr>
      <vt:lpstr>HOW DO WE MEASURE HUMIDITY? </vt:lpstr>
      <vt:lpstr>PowerPoint Presentation</vt:lpstr>
      <vt:lpstr>PowerPoint Presentation</vt:lpstr>
      <vt:lpstr>PowerPoint Presentation</vt:lpstr>
      <vt:lpstr>PowerPoint Presentation</vt:lpstr>
      <vt:lpstr>PowerPoint Presentation</vt:lpstr>
      <vt:lpstr>LAYERS OF THE ATMOSPHERE </vt:lpstr>
      <vt:lpstr>LAYERS OF THE ATMOSPHERE </vt:lpstr>
      <vt:lpstr>TROPOSPHERE</vt:lpstr>
      <vt:lpstr>PowerPoint Presentation</vt:lpstr>
      <vt:lpstr>STRATOSPHERE</vt:lpstr>
      <vt:lpstr>MESOSPHERE </vt:lpstr>
      <vt:lpstr>THERMOSPHERE  </vt:lpstr>
      <vt:lpstr>EXOSPHERE </vt:lpstr>
      <vt:lpstr>PowerPoint Presentation</vt:lpstr>
      <vt:lpstr>The International Standard Atmosphere (ISA) </vt:lpstr>
      <vt:lpstr>PowerPoint Presentation</vt:lpstr>
      <vt:lpstr>PowerPoint Presentation</vt:lpstr>
      <vt:lpstr>PowerPoint Presentation</vt:lpstr>
      <vt:lpstr>PowerPoint Presentation</vt:lpstr>
      <vt:lpstr>LAPSE RATE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Sub-Module 01  PHYSICS OF THE ATMOSPHERE </dc:title>
  <dc:creator>admin</dc:creator>
  <cp:lastModifiedBy>Microsoft account</cp:lastModifiedBy>
  <cp:revision>47</cp:revision>
  <dcterms:created xsi:type="dcterms:W3CDTF">2006-08-16T00:00:00Z</dcterms:created>
  <dcterms:modified xsi:type="dcterms:W3CDTF">2024-10-05T04:38:51Z</dcterms:modified>
</cp:coreProperties>
</file>