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329" r:id="rId2"/>
    <p:sldId id="256" r:id="rId3"/>
    <p:sldId id="257" r:id="rId4"/>
    <p:sldId id="259" r:id="rId5"/>
    <p:sldId id="260" r:id="rId6"/>
    <p:sldId id="261" r:id="rId7"/>
    <p:sldId id="262" r:id="rId8"/>
    <p:sldId id="263" r:id="rId9"/>
    <p:sldId id="258" r:id="rId10"/>
    <p:sldId id="264" r:id="rId11"/>
    <p:sldId id="269" r:id="rId12"/>
    <p:sldId id="265" r:id="rId13"/>
    <p:sldId id="266" r:id="rId14"/>
    <p:sldId id="267" r:id="rId15"/>
    <p:sldId id="268" r:id="rId16"/>
    <p:sldId id="270" r:id="rId17"/>
    <p:sldId id="271" r:id="rId18"/>
    <p:sldId id="276" r:id="rId19"/>
    <p:sldId id="335" r:id="rId20"/>
    <p:sldId id="272" r:id="rId21"/>
    <p:sldId id="273" r:id="rId22"/>
    <p:sldId id="274" r:id="rId23"/>
    <p:sldId id="275" r:id="rId24"/>
    <p:sldId id="279" r:id="rId25"/>
    <p:sldId id="280" r:id="rId26"/>
    <p:sldId id="330" r:id="rId27"/>
    <p:sldId id="331" r:id="rId28"/>
    <p:sldId id="332" r:id="rId29"/>
    <p:sldId id="281" r:id="rId30"/>
    <p:sldId id="282" r:id="rId31"/>
    <p:sldId id="287" r:id="rId32"/>
    <p:sldId id="283" r:id="rId33"/>
    <p:sldId id="284" r:id="rId34"/>
    <p:sldId id="286" r:id="rId35"/>
    <p:sldId id="285"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2" r:id="rId60"/>
    <p:sldId id="313" r:id="rId61"/>
    <p:sldId id="314" r:id="rId62"/>
    <p:sldId id="317" r:id="rId63"/>
    <p:sldId id="315" r:id="rId64"/>
    <p:sldId id="316" r:id="rId65"/>
    <p:sldId id="311" r:id="rId66"/>
    <p:sldId id="319" r:id="rId67"/>
    <p:sldId id="318" r:id="rId68"/>
    <p:sldId id="320" r:id="rId69"/>
    <p:sldId id="321" r:id="rId70"/>
    <p:sldId id="322" r:id="rId71"/>
    <p:sldId id="323" r:id="rId72"/>
    <p:sldId id="324"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11/23/2024</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522427"/>
            <a:ext cx="4000528" cy="1357298"/>
          </a:xfrm>
        </p:spPr>
        <p:txBody>
          <a:bodyPr>
            <a:normAutofit fontScale="90000"/>
          </a:bodyPr>
          <a:lstStyle/>
          <a:p>
            <a:r>
              <a:rPr lang="en-US" sz="3200" dirty="0" smtClean="0">
                <a:solidFill>
                  <a:srgbClr val="FF0000"/>
                </a:solidFill>
                <a:effectLst>
                  <a:outerShdw blurRad="38100" dist="38100" dir="2700000" algn="tl">
                    <a:srgbClr val="000000">
                      <a:alpha val="43137"/>
                    </a:srgbClr>
                  </a:outerShdw>
                </a:effectLst>
              </a:rPr>
              <a:t>MODULE 08 </a:t>
            </a:r>
            <a:br>
              <a:rPr lang="en-US" sz="3200" dirty="0" smtClean="0">
                <a:solidFill>
                  <a:srgbClr val="FF0000"/>
                </a:solidFill>
                <a:effectLst>
                  <a:outerShdw blurRad="38100" dist="38100" dir="2700000" algn="tl">
                    <a:srgbClr val="000000">
                      <a:alpha val="43137"/>
                    </a:srgbClr>
                  </a:outerShdw>
                </a:effectLst>
              </a:rPr>
            </a:br>
            <a:r>
              <a:rPr lang="en-US" sz="3200" dirty="0" smtClean="0">
                <a:solidFill>
                  <a:srgbClr val="FF0000"/>
                </a:solidFill>
                <a:effectLst>
                  <a:outerShdw blurRad="38100" dist="38100" dir="2700000" algn="tl">
                    <a:srgbClr val="000000">
                      <a:alpha val="43137"/>
                    </a:srgbClr>
                  </a:outerShdw>
                </a:effectLst>
              </a:rPr>
              <a:t>BASIC AERODYNAMICS</a:t>
            </a:r>
            <a:br>
              <a:rPr lang="en-US" sz="3200" dirty="0" smtClean="0">
                <a:solidFill>
                  <a:srgbClr val="FF0000"/>
                </a:solidFill>
                <a:effectLst>
                  <a:outerShdw blurRad="38100" dist="38100" dir="2700000" algn="tl">
                    <a:srgbClr val="000000">
                      <a:alpha val="43137"/>
                    </a:srgbClr>
                  </a:outerShdw>
                </a:effectLst>
              </a:rPr>
            </a:br>
            <a:endParaRPr lang="en-US" sz="3200" dirty="0"/>
          </a:p>
        </p:txBody>
      </p:sp>
      <p:sp>
        <p:nvSpPr>
          <p:cNvPr id="3" name="Subtitle 2"/>
          <p:cNvSpPr>
            <a:spLocks noGrp="1"/>
          </p:cNvSpPr>
          <p:nvPr>
            <p:ph type="subTitle" idx="1"/>
          </p:nvPr>
        </p:nvSpPr>
        <p:spPr>
          <a:xfrm>
            <a:off x="1371600" y="2438400"/>
            <a:ext cx="5700730" cy="1333048"/>
          </a:xfrm>
        </p:spPr>
        <p:txBody>
          <a:bodyPr>
            <a:normAutofit/>
          </a:bodyPr>
          <a:lstStyle/>
          <a:p>
            <a:pPr algn="ctr"/>
            <a:r>
              <a:rPr lang="en-US" sz="4400" b="1" dirty="0"/>
              <a:t>THEORY OF FLIGHT</a:t>
            </a:r>
            <a:endParaRPr lang="en-US" sz="3600" b="1" u="sng" dirty="0">
              <a:solidFill>
                <a:srgbClr val="92D050"/>
              </a:solidFill>
              <a:effectLst>
                <a:outerShdw blurRad="38100" dist="38100" dir="2700000" algn="tl">
                  <a:srgbClr val="000000">
                    <a:alpha val="43137"/>
                  </a:srgbClr>
                </a:outerShdw>
              </a:effectLst>
              <a:latin typeface="Arial Black" pitchFamily="34" charset="0"/>
            </a:endParaRPr>
          </a:p>
        </p:txBody>
      </p:sp>
      <p:sp>
        <p:nvSpPr>
          <p:cNvPr id="4" name="TextBox 3"/>
          <p:cNvSpPr txBox="1"/>
          <p:nvPr/>
        </p:nvSpPr>
        <p:spPr>
          <a:xfrm>
            <a:off x="6786578" y="500042"/>
            <a:ext cx="1857388" cy="369332"/>
          </a:xfrm>
          <a:prstGeom prst="rect">
            <a:avLst/>
          </a:prstGeom>
          <a:noFill/>
        </p:spPr>
        <p:txBody>
          <a:bodyPr wrap="square" rtlCol="0">
            <a:spAutoFit/>
          </a:bodyPr>
          <a:lstStyle/>
          <a:p>
            <a:r>
              <a:rPr lang="en-IN" dirty="0" smtClean="0"/>
              <a:t>LEVEL-2</a:t>
            </a:r>
            <a:endParaRPr lang="en-US" dirty="0"/>
          </a:p>
        </p:txBody>
      </p:sp>
      <p:sp>
        <p:nvSpPr>
          <p:cNvPr id="5" name="TextBox 4"/>
          <p:cNvSpPr txBox="1"/>
          <p:nvPr/>
        </p:nvSpPr>
        <p:spPr>
          <a:xfrm>
            <a:off x="3907401" y="5796400"/>
            <a:ext cx="4714908" cy="1015663"/>
          </a:xfrm>
          <a:prstGeom prst="rect">
            <a:avLst/>
          </a:prstGeom>
          <a:noFill/>
        </p:spPr>
        <p:txBody>
          <a:bodyPr wrap="square" rtlCol="0">
            <a:spAutoFit/>
          </a:bodyPr>
          <a:lstStyle/>
          <a:p>
            <a:pPr algn="ctr"/>
            <a:r>
              <a:rPr lang="en-US" sz="2000" b="1" dirty="0">
                <a:latin typeface="Constantia" panose="02030602050306030303" pitchFamily="18" charset="0"/>
              </a:rPr>
              <a:t>Prepared By – Pranav Thorave         </a:t>
            </a:r>
            <a:endParaRPr lang="en-US" sz="2000" b="1" dirty="0" smtClean="0">
              <a:latin typeface="Constantia" panose="02030602050306030303" pitchFamily="18" charset="0"/>
            </a:endParaRPr>
          </a:p>
          <a:p>
            <a:pPr algn="ctr"/>
            <a:r>
              <a:rPr lang="en-US" sz="2000" b="1" dirty="0" smtClean="0">
                <a:latin typeface="Constantia" panose="02030602050306030303" pitchFamily="18" charset="0"/>
              </a:rPr>
              <a:t>   </a:t>
            </a:r>
            <a:r>
              <a:rPr lang="en-US" sz="2000" b="1" dirty="0">
                <a:latin typeface="Constantia" panose="02030602050306030303" pitchFamily="18" charset="0"/>
              </a:rPr>
              <a:t>(HAE) PUNE</a:t>
            </a:r>
          </a:p>
          <a:p>
            <a:pPr algn="ctr"/>
            <a:endParaRPr lang="en-US" sz="2000" dirty="0">
              <a:latin typeface="Constantia" panose="02030602050306030303" pitchFamily="18" charset="0"/>
            </a:endParaRPr>
          </a:p>
        </p:txBody>
      </p:sp>
      <p:sp>
        <p:nvSpPr>
          <p:cNvPr id="6" name="TextBox 5"/>
          <p:cNvSpPr txBox="1"/>
          <p:nvPr/>
        </p:nvSpPr>
        <p:spPr>
          <a:xfrm>
            <a:off x="353113" y="5796400"/>
            <a:ext cx="3143272" cy="646331"/>
          </a:xfrm>
          <a:prstGeom prst="rect">
            <a:avLst/>
          </a:prstGeom>
          <a:noFill/>
        </p:spPr>
        <p:txBody>
          <a:bodyPr wrap="square" rtlCol="0">
            <a:spAutoFit/>
          </a:bodyPr>
          <a:lstStyle/>
          <a:p>
            <a:r>
              <a:rPr lang="en-US" b="1" u="sng" dirty="0" smtClean="0">
                <a:gradFill>
                  <a:gsLst>
                    <a:gs pos="0">
                      <a:srgbClr val="012D86"/>
                    </a:gs>
                    <a:gs pos="100000">
                      <a:srgbClr val="0E2557"/>
                    </a:gs>
                  </a:gsLst>
                  <a:lin scaled="0"/>
                </a:gradFill>
              </a:rPr>
              <a:t>Source-EASA MODULE 8</a:t>
            </a:r>
          </a:p>
          <a:p>
            <a:endParaRPr lang="en-US" dirty="0"/>
          </a:p>
        </p:txBody>
      </p:sp>
    </p:spTree>
    <p:extLst>
      <p:ext uri="{BB962C8B-B14F-4D97-AF65-F5344CB8AC3E}">
        <p14:creationId xmlns:p14="http://schemas.microsoft.com/office/powerpoint/2010/main" val="297681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In order to </a:t>
            </a:r>
            <a:r>
              <a:rPr lang="en-US" sz="3200" dirty="0">
                <a:solidFill>
                  <a:srgbClr val="FF0000"/>
                </a:solidFill>
              </a:rPr>
              <a:t>maintain its lift at a higher altitude</a:t>
            </a:r>
            <a:r>
              <a:rPr lang="en-US" sz="3200" dirty="0"/>
              <a:t>, an aircraft must fly at a </a:t>
            </a:r>
            <a:r>
              <a:rPr lang="en-US" sz="3200" dirty="0">
                <a:solidFill>
                  <a:srgbClr val="FF0000"/>
                </a:solidFill>
              </a:rPr>
              <a:t>greater true airspeed </a:t>
            </a:r>
            <a:r>
              <a:rPr lang="en-US" sz="3200" dirty="0"/>
              <a:t>for any </a:t>
            </a:r>
            <a:r>
              <a:rPr lang="en-US" sz="3200" dirty="0">
                <a:solidFill>
                  <a:srgbClr val="FF0000"/>
                </a:solidFill>
              </a:rPr>
              <a:t>given AOA</a:t>
            </a:r>
            <a:r>
              <a:rPr lang="en-US" sz="3200" dirty="0"/>
              <a:t>. </a:t>
            </a:r>
            <a:r>
              <a:rPr lang="en-US" sz="3200" dirty="0">
                <a:solidFill>
                  <a:srgbClr val="FF0000"/>
                </a:solidFill>
              </a:rPr>
              <a:t>Warm air is less dense than cool air</a:t>
            </a:r>
            <a:r>
              <a:rPr lang="en-US" sz="3200" dirty="0"/>
              <a:t>, and </a:t>
            </a:r>
            <a:r>
              <a:rPr lang="en-US" sz="3200" dirty="0">
                <a:solidFill>
                  <a:srgbClr val="0070C0"/>
                </a:solidFill>
              </a:rPr>
              <a:t>moist air is less dense than dry air</a:t>
            </a:r>
            <a:r>
              <a:rPr lang="en-US" sz="3200" dirty="0"/>
              <a:t>. Thus, on a hot humid day, an aircraft must be flown at a greater true airspeed for any given AOA than on a cool, dry day</a:t>
            </a:r>
          </a:p>
        </p:txBody>
      </p:sp>
    </p:spTree>
    <p:extLst>
      <p:ext uri="{BB962C8B-B14F-4D97-AF65-F5344CB8AC3E}">
        <p14:creationId xmlns:p14="http://schemas.microsoft.com/office/powerpoint/2010/main" val="3326581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3600" dirty="0"/>
              <a:t>If the density factor is decreased and the total lift must equal the total weight to remain in flight, it follows that one of the other factors must be increased. The factor usually increased is the airspeed or the AOA, because these are controlled directly by the pilot</a:t>
            </a:r>
            <a:r>
              <a:rPr lang="en-US" sz="3600" dirty="0" smtClean="0"/>
              <a:t>.</a:t>
            </a:r>
          </a:p>
          <a:p>
            <a:r>
              <a:rPr lang="en-US" sz="3600" dirty="0"/>
              <a:t>Lift varies directly with the wing area, provided there is no change in the wing's </a:t>
            </a:r>
            <a:r>
              <a:rPr lang="en-US" sz="3600" dirty="0" err="1"/>
              <a:t>planform</a:t>
            </a:r>
            <a:r>
              <a:rPr lang="en-US" sz="3600" dirty="0"/>
              <a:t>. </a:t>
            </a:r>
          </a:p>
        </p:txBody>
      </p:sp>
    </p:spTree>
    <p:extLst>
      <p:ext uri="{BB962C8B-B14F-4D97-AF65-F5344CB8AC3E}">
        <p14:creationId xmlns:p14="http://schemas.microsoft.com/office/powerpoint/2010/main" val="254252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Two major aerodynamic factors from the pilot's viewpoint are lift and velocity because they can be controlled readily and accurately</a:t>
            </a:r>
            <a:r>
              <a:rPr lang="en-US" sz="3200" dirty="0" smtClean="0"/>
              <a:t>.</a:t>
            </a:r>
          </a:p>
          <a:p>
            <a:r>
              <a:rPr lang="en-US" sz="3200" dirty="0"/>
              <a:t>Of course, the pilot can also control density by adjusting the altitude and can control wing area if the aircraft happens to have flaps of the type that enlarge wing area</a:t>
            </a:r>
            <a:r>
              <a:rPr lang="en-US" sz="3200" dirty="0" smtClean="0"/>
              <a:t>.</a:t>
            </a:r>
          </a:p>
          <a:p>
            <a:endParaRPr lang="en-US" sz="3200" dirty="0"/>
          </a:p>
        </p:txBody>
      </p:sp>
    </p:spTree>
    <p:extLst>
      <p:ext uri="{BB962C8B-B14F-4D97-AF65-F5344CB8AC3E}">
        <p14:creationId xmlns:p14="http://schemas.microsoft.com/office/powerpoint/2010/main" val="2542521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dirty="0"/>
              <a:t>However, for most situations, the pilot controls lift and velocity to maneuver an aircraft. For instance, in straight-and-level flight, cruising along at a constant altitude, altitude is maintained by adjusting lift to match the aircraft's velocity or cruise airspeed, while maintaining a state of equilibrium in which lift equals weight</a:t>
            </a:r>
            <a:r>
              <a:rPr lang="en-US" sz="2600" dirty="0" smtClean="0"/>
              <a:t>.</a:t>
            </a:r>
          </a:p>
          <a:p>
            <a:r>
              <a:rPr lang="en-US" sz="2600" dirty="0"/>
              <a:t>In an approach to landing, when the pilot wishes to land as slowly as practical, it is necessary to increase lift to near maximum to maintain lift equal to the weight of the aircraft.</a:t>
            </a:r>
          </a:p>
        </p:txBody>
      </p:sp>
    </p:spTree>
    <p:extLst>
      <p:ext uri="{BB962C8B-B14F-4D97-AF65-F5344CB8AC3E}">
        <p14:creationId xmlns:p14="http://schemas.microsoft.com/office/powerpoint/2010/main" val="254252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 AND DRAG</a:t>
            </a:r>
          </a:p>
        </p:txBody>
      </p:sp>
      <p:sp>
        <p:nvSpPr>
          <p:cNvPr id="3" name="Content Placeholder 2"/>
          <p:cNvSpPr>
            <a:spLocks noGrp="1"/>
          </p:cNvSpPr>
          <p:nvPr>
            <p:ph idx="1"/>
          </p:nvPr>
        </p:nvSpPr>
        <p:spPr/>
        <p:txBody>
          <a:bodyPr>
            <a:normAutofit/>
          </a:bodyPr>
          <a:lstStyle/>
          <a:p>
            <a:r>
              <a:rPr lang="en-US" sz="2400" dirty="0"/>
              <a:t>Thrust has a definite relationship with drag. These relationships are quite simple, but very important in understanding the aerodynamics of flying. </a:t>
            </a:r>
            <a:endParaRPr lang="en-US" sz="2400" dirty="0" smtClean="0"/>
          </a:p>
          <a:p>
            <a:r>
              <a:rPr lang="en-US" sz="2400" dirty="0"/>
              <a:t>Wing area is measured in square feet and includes the part blanked out by the </a:t>
            </a:r>
            <a:r>
              <a:rPr lang="en-US" sz="2400" dirty="0" smtClean="0"/>
              <a:t>fuselage</a:t>
            </a:r>
          </a:p>
          <a:p>
            <a:r>
              <a:rPr lang="en-US" sz="2400" dirty="0"/>
              <a:t>Wing area is adequately described as the area of the shadow cast by the wing at high noon</a:t>
            </a:r>
            <a:r>
              <a:rPr lang="en-US" sz="2400" dirty="0" smtClean="0"/>
              <a:t>.</a:t>
            </a:r>
          </a:p>
          <a:p>
            <a:r>
              <a:rPr lang="en-US" sz="2400" dirty="0"/>
              <a:t>Tests show that lift and drag forces acting on a wing are roughly proportional to the wing area. This means that if the wing area is doubled, all other variables remaining the same, the lift and drag created by the wing is doubled. If the area is tripled, lift and drag are tripled.</a:t>
            </a:r>
          </a:p>
        </p:txBody>
      </p:sp>
    </p:spTree>
    <p:extLst>
      <p:ext uri="{BB962C8B-B14F-4D97-AF65-F5344CB8AC3E}">
        <p14:creationId xmlns:p14="http://schemas.microsoft.com/office/powerpoint/2010/main" val="25425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a:t>Thrust is derived from jet propulsion or from a propeller and engine combination. Jet propulsion theory is based on Newton's third law of </a:t>
            </a:r>
            <a:r>
              <a:rPr lang="en-US" sz="2800" dirty="0" smtClean="0"/>
              <a:t>motion</a:t>
            </a:r>
            <a:r>
              <a:rPr lang="en-US" sz="2800" dirty="0"/>
              <a:t>. </a:t>
            </a:r>
            <a:endParaRPr lang="en-US" sz="2800" dirty="0" smtClean="0"/>
          </a:p>
          <a:p>
            <a:r>
              <a:rPr lang="en-US" sz="2800" dirty="0" smtClean="0"/>
              <a:t>The </a:t>
            </a:r>
            <a:r>
              <a:rPr lang="en-US" sz="2800" dirty="0"/>
              <a:t>turbine engine causes a mass of air to be moved backward at high velocity causing a reaction that moves the aircraft forward</a:t>
            </a:r>
            <a:r>
              <a:rPr lang="en-US" sz="2800" dirty="0" smtClean="0"/>
              <a:t>.</a:t>
            </a:r>
          </a:p>
          <a:p>
            <a:r>
              <a:rPr lang="en-US" sz="2800" dirty="0"/>
              <a:t>In a propeller/engine combination, the propeller is actually two or more revolving airfoils mounted on a horizontal shaft. </a:t>
            </a:r>
            <a:endParaRPr lang="en-US" sz="2800" dirty="0" smtClean="0"/>
          </a:p>
        </p:txBody>
      </p:sp>
    </p:spTree>
    <p:extLst>
      <p:ext uri="{BB962C8B-B14F-4D97-AF65-F5344CB8AC3E}">
        <p14:creationId xmlns:p14="http://schemas.microsoft.com/office/powerpoint/2010/main" val="254252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t>In order to maintain a steady speed, thrust and drag must remain equal, just as lift and weight must be equal for steady, horizontal flight. If the revolutions per minute (rpm) of the engine is reduced, the thrust is lessened, and the aircraft slows down</a:t>
            </a:r>
            <a:r>
              <a:rPr lang="en-US" sz="2400" dirty="0" smtClean="0"/>
              <a:t>.</a:t>
            </a:r>
          </a:p>
          <a:p>
            <a:r>
              <a:rPr lang="en-US" sz="2400" dirty="0"/>
              <a:t>As long as the thrust is less than the drag, the aircraft travels more and more slowly until its speed is insufficient to support it in the </a:t>
            </a:r>
            <a:r>
              <a:rPr lang="en-US" sz="2400" dirty="0" smtClean="0"/>
              <a:t>air</a:t>
            </a:r>
          </a:p>
          <a:p>
            <a:r>
              <a:rPr lang="en-US" sz="2400" dirty="0"/>
              <a:t>if the rpm of the engine is increased, thrust becomes greater than drag, and the speed of the aircraft increases. As long as the thrust continues to be greater than the drag, the aircraft continues to accelerate. When drag equals thrust, the aircraft flies at a steady speed. </a:t>
            </a:r>
          </a:p>
          <a:p>
            <a:endParaRPr lang="en-US" sz="2400" dirty="0"/>
          </a:p>
        </p:txBody>
      </p:sp>
    </p:spTree>
    <p:extLst>
      <p:ext uri="{BB962C8B-B14F-4D97-AF65-F5344CB8AC3E}">
        <p14:creationId xmlns:p14="http://schemas.microsoft.com/office/powerpoint/2010/main" val="71103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STEADY STATE FLIGHT</a:t>
            </a:r>
          </a:p>
        </p:txBody>
      </p:sp>
      <p:sp>
        <p:nvSpPr>
          <p:cNvPr id="3" name="Content Placeholder 2"/>
          <p:cNvSpPr>
            <a:spLocks noGrp="1"/>
          </p:cNvSpPr>
          <p:nvPr>
            <p:ph idx="1"/>
          </p:nvPr>
        </p:nvSpPr>
        <p:spPr/>
        <p:txBody>
          <a:bodyPr>
            <a:normAutofit/>
          </a:bodyPr>
          <a:lstStyle/>
          <a:p>
            <a:r>
              <a:rPr lang="en-US" sz="3200" dirty="0"/>
              <a:t>The above paragraphs describes what is known as steady state flight. When thrust equals drag, and lift equals weight (gravity), the aircraft is said to be flying in a state of equilibrium. </a:t>
            </a:r>
          </a:p>
        </p:txBody>
      </p:sp>
    </p:spTree>
    <p:extLst>
      <p:ext uri="{BB962C8B-B14F-4D97-AF65-F5344CB8AC3E}">
        <p14:creationId xmlns:p14="http://schemas.microsoft.com/office/powerpoint/2010/main" val="14654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20000" cy="1143000"/>
          </a:xfrm>
        </p:spPr>
        <p:txBody>
          <a:bodyPr/>
          <a:lstStyle/>
          <a:p>
            <a:r>
              <a:rPr lang="en-US" dirty="0">
                <a:solidFill>
                  <a:srgbClr val="FF0000"/>
                </a:solidFill>
              </a:rPr>
              <a:t>GLIDE RATIO</a:t>
            </a:r>
          </a:p>
        </p:txBody>
      </p:sp>
      <p:sp>
        <p:nvSpPr>
          <p:cNvPr id="3" name="Content Placeholder 2"/>
          <p:cNvSpPr>
            <a:spLocks noGrp="1"/>
          </p:cNvSpPr>
          <p:nvPr>
            <p:ph idx="1"/>
          </p:nvPr>
        </p:nvSpPr>
        <p:spPr/>
        <p:txBody>
          <a:bodyPr>
            <a:noAutofit/>
          </a:bodyPr>
          <a:lstStyle/>
          <a:p>
            <a:r>
              <a:rPr lang="en-US" sz="2600" dirty="0"/>
              <a:t>The glide ratio of an airplane is the distance the airplane will, with power off, travel forward in relation to the altitude it loses. </a:t>
            </a:r>
            <a:endParaRPr lang="en-US" sz="2600" dirty="0" smtClean="0"/>
          </a:p>
          <a:p>
            <a:r>
              <a:rPr lang="en-US" sz="2600" dirty="0">
                <a:solidFill>
                  <a:srgbClr val="0070C0"/>
                </a:solidFill>
              </a:rPr>
              <a:t>For instance, if an airplane travels 10 000 feet forward while descending 1 000 feet, its glide ratio is said to be 10 to 1</a:t>
            </a:r>
            <a:r>
              <a:rPr lang="en-US" sz="2600" dirty="0" smtClean="0">
                <a:solidFill>
                  <a:srgbClr val="0070C0"/>
                </a:solidFill>
              </a:rPr>
              <a:t>.</a:t>
            </a:r>
          </a:p>
          <a:p>
            <a:r>
              <a:rPr lang="en-US" sz="2600" dirty="0"/>
              <a:t>The glide ratio is affected by all four fundamental forces that act on an </a:t>
            </a:r>
            <a:r>
              <a:rPr lang="en-US" sz="2600" dirty="0" smtClean="0"/>
              <a:t>airplane </a:t>
            </a:r>
            <a:r>
              <a:rPr lang="en-US" sz="2600" dirty="0"/>
              <a:t>(weight, lift, drag, and thrust</a:t>
            </a:r>
            <a:r>
              <a:rPr lang="en-US" sz="2600" dirty="0" smtClean="0"/>
              <a:t>).</a:t>
            </a:r>
          </a:p>
          <a:p>
            <a:r>
              <a:rPr lang="en-US" sz="2600" dirty="0"/>
              <a:t>If all factors affecting the airplane are constant, the glide ratio will be </a:t>
            </a:r>
            <a:r>
              <a:rPr lang="en-US" sz="2600" dirty="0" smtClean="0"/>
              <a:t>constant.</a:t>
            </a:r>
          </a:p>
          <a:p>
            <a:endParaRPr lang="en-US" sz="2600" dirty="0"/>
          </a:p>
        </p:txBody>
      </p:sp>
    </p:spTree>
    <p:extLst>
      <p:ext uri="{BB962C8B-B14F-4D97-AF65-F5344CB8AC3E}">
        <p14:creationId xmlns:p14="http://schemas.microsoft.com/office/powerpoint/2010/main" val="97333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sstatic.net/GIGa4.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533"/>
          <a:stretch/>
        </p:blipFill>
        <p:spPr bwMode="auto">
          <a:xfrm>
            <a:off x="304800" y="1371600"/>
            <a:ext cx="8001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8153400" cy="1793167"/>
          </a:xfrm>
        </p:spPr>
        <p:txBody>
          <a:bodyPr>
            <a:normAutofit/>
          </a:bodyPr>
          <a:lstStyle/>
          <a:p>
            <a:r>
              <a:rPr lang="en-US" sz="6000" dirty="0" smtClean="0"/>
              <a:t>THEORY OF FLIGHT</a:t>
            </a:r>
            <a:endParaRPr lang="en-US" sz="6000" dirty="0"/>
          </a:p>
        </p:txBody>
      </p:sp>
      <p:sp>
        <p:nvSpPr>
          <p:cNvPr id="3" name="Subtitle 2"/>
          <p:cNvSpPr>
            <a:spLocks noGrp="1"/>
          </p:cNvSpPr>
          <p:nvPr>
            <p:ph type="subTitle" idx="1"/>
          </p:nvPr>
        </p:nvSpPr>
        <p:spPr>
          <a:xfrm>
            <a:off x="1600200" y="1447800"/>
            <a:ext cx="5637010" cy="882119"/>
          </a:xfrm>
        </p:spPr>
        <p:txBody>
          <a:bodyPr>
            <a:normAutofit/>
          </a:bodyPr>
          <a:lstStyle/>
          <a:p>
            <a:r>
              <a:rPr lang="en-US" sz="4000" b="1" dirty="0"/>
              <a:t>Sub-Module 03</a:t>
            </a:r>
          </a:p>
        </p:txBody>
      </p:sp>
    </p:spTree>
    <p:extLst>
      <p:ext uri="{BB962C8B-B14F-4D97-AF65-F5344CB8AC3E}">
        <p14:creationId xmlns:p14="http://schemas.microsoft.com/office/powerpoint/2010/main" val="361462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With a tailwind, the airplane will glide farther because of the higher groundspeed. Conversely, with a headwind the airplane will not glide as far because of the slower groundspeed</a:t>
            </a:r>
            <a:r>
              <a:rPr lang="en-US" sz="2800" dirty="0" smtClean="0"/>
              <a:t>.</a:t>
            </a:r>
          </a:p>
          <a:p>
            <a:r>
              <a:rPr lang="en-US" sz="2800" dirty="0"/>
              <a:t>Variations in weight do not affect the glide angle provided the pilot uses the correct airspeed. Since it is the Lift Over Drag (L/D) ratio that determines the distance the airplane can glide, weight will not affect the distance</a:t>
            </a:r>
            <a:r>
              <a:rPr lang="en-US" sz="2800" dirty="0" smtClean="0"/>
              <a:t>.</a:t>
            </a:r>
          </a:p>
          <a:p>
            <a:endParaRPr lang="en-US" sz="2800" dirty="0"/>
          </a:p>
        </p:txBody>
      </p:sp>
    </p:spTree>
    <p:extLst>
      <p:ext uri="{BB962C8B-B14F-4D97-AF65-F5344CB8AC3E}">
        <p14:creationId xmlns:p14="http://schemas.microsoft.com/office/powerpoint/2010/main" val="332520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620000" cy="6172200"/>
          </a:xfrm>
        </p:spPr>
        <p:txBody>
          <a:bodyPr>
            <a:noAutofit/>
          </a:bodyPr>
          <a:lstStyle/>
          <a:p>
            <a:r>
              <a:rPr lang="en-US" sz="2800" dirty="0"/>
              <a:t>The glide ratio is based only on the relationship of the aerodynamic forces acting on the airplane</a:t>
            </a:r>
            <a:r>
              <a:rPr lang="en-US" sz="2800" dirty="0" smtClean="0"/>
              <a:t>.</a:t>
            </a:r>
          </a:p>
          <a:p>
            <a:r>
              <a:rPr lang="en-US" sz="2800" dirty="0"/>
              <a:t>The only effect weight has is to vary the time the airplane will glide</a:t>
            </a:r>
            <a:r>
              <a:rPr lang="en-US" sz="2800" dirty="0" smtClean="0"/>
              <a:t>.</a:t>
            </a:r>
          </a:p>
          <a:p>
            <a:r>
              <a:rPr lang="en-US" sz="2800" dirty="0"/>
              <a:t>The heavier the airplane the higher the airspeed must be to obtain the same glide ratio. For example, if two airplanes having the same L/D ratio, but different weights, start a glide from the same altitude, the heavier airplane gliding at a higher airspeed will arrive at the same touchdown point in a shorter time. </a:t>
            </a:r>
          </a:p>
          <a:p>
            <a:r>
              <a:rPr lang="en-US" sz="2800" dirty="0" smtClean="0"/>
              <a:t>Both </a:t>
            </a:r>
            <a:r>
              <a:rPr lang="en-US" sz="2800" dirty="0"/>
              <a:t>airplanes will cover the same distance, only the lighter airplane will take a longer time. </a:t>
            </a:r>
          </a:p>
        </p:txBody>
      </p:sp>
    </p:spTree>
    <p:extLst>
      <p:ext uri="{BB962C8B-B14F-4D97-AF65-F5344CB8AC3E}">
        <p14:creationId xmlns:p14="http://schemas.microsoft.com/office/powerpoint/2010/main" val="229458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334000"/>
          </a:xfrm>
        </p:spPr>
        <p:txBody>
          <a:bodyPr>
            <a:noAutofit/>
          </a:bodyPr>
          <a:lstStyle/>
          <a:p>
            <a:r>
              <a:rPr lang="en-US" sz="2800" dirty="0"/>
              <a:t>Under various flight conditions, the drag factor may change through the operation of the landing gear and/or flaps</a:t>
            </a:r>
            <a:r>
              <a:rPr lang="en-US" sz="2800" dirty="0" smtClean="0"/>
              <a:t>.</a:t>
            </a:r>
          </a:p>
          <a:p>
            <a:r>
              <a:rPr lang="en-US" sz="2800" dirty="0"/>
              <a:t>When the landing gear or the flaps are extended, drag increases and the airspeed will decrease unless the pitch attitude is lowered</a:t>
            </a:r>
            <a:r>
              <a:rPr lang="en-US" sz="2800" dirty="0" smtClean="0"/>
              <a:t>.</a:t>
            </a:r>
          </a:p>
          <a:p>
            <a:r>
              <a:rPr lang="en-US" sz="2800" dirty="0"/>
              <a:t>As the pitch is lowered, the </a:t>
            </a:r>
            <a:r>
              <a:rPr lang="en-US" sz="2800" dirty="0" err="1"/>
              <a:t>glidepath</a:t>
            </a:r>
            <a:r>
              <a:rPr lang="en-US" sz="2800" dirty="0"/>
              <a:t> steepens and reduces the distance traveled. With the power off, a </a:t>
            </a:r>
            <a:r>
              <a:rPr lang="en-US" sz="2800" dirty="0" err="1"/>
              <a:t>windmilling</a:t>
            </a:r>
            <a:r>
              <a:rPr lang="en-US" sz="2800" dirty="0"/>
              <a:t> propeller also creates considerable drag, thereby retarding the airplane's forward movement.</a:t>
            </a:r>
          </a:p>
        </p:txBody>
      </p:sp>
    </p:spTree>
    <p:extLst>
      <p:ext uri="{BB962C8B-B14F-4D97-AF65-F5344CB8AC3E}">
        <p14:creationId xmlns:p14="http://schemas.microsoft.com/office/powerpoint/2010/main" val="229458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Although the propeller thrust of the airplane is normally dependent on the power output of the engine, the throttle is in the closed position during a glide so the thrust is constant</a:t>
            </a:r>
            <a:r>
              <a:rPr lang="en-US" sz="3200" dirty="0" smtClean="0"/>
              <a:t>.</a:t>
            </a:r>
          </a:p>
          <a:p>
            <a:r>
              <a:rPr lang="en-US" sz="3200" dirty="0"/>
              <a:t>Since power is not used during a glide or power-off approach, the pitch attitude must be adjusted as necessary to maintain a constant airspeed</a:t>
            </a:r>
            <a:r>
              <a:rPr lang="en-US" sz="3200" dirty="0" smtClean="0"/>
              <a:t>.</a:t>
            </a:r>
          </a:p>
          <a:p>
            <a:endParaRPr lang="en-US" sz="3200" dirty="0" smtClean="0"/>
          </a:p>
          <a:p>
            <a:endParaRPr lang="en-US" sz="3200" dirty="0"/>
          </a:p>
        </p:txBody>
      </p:sp>
    </p:spTree>
    <p:extLst>
      <p:ext uri="{BB962C8B-B14F-4D97-AF65-F5344CB8AC3E}">
        <p14:creationId xmlns:p14="http://schemas.microsoft.com/office/powerpoint/2010/main" val="2294580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Any change in the gliding airspeed will result in a proportionate change in glide ratio. Any speed, other than the best glide speed, results in more drag. Therefore, as the glide airspeed is reduced or increased from the optimum or best glide speed, the glide ratio is also changed. When descending at a speed below the best glide speed, induced drag increases. When descending at a speed above best glide speed, parasite drag increases. In either case, the rate of descent will increase. </a:t>
            </a:r>
          </a:p>
        </p:txBody>
      </p:sp>
    </p:spTree>
    <p:extLst>
      <p:ext uri="{BB962C8B-B14F-4D97-AF65-F5344CB8AC3E}">
        <p14:creationId xmlns:p14="http://schemas.microsoft.com/office/powerpoint/2010/main" val="3506443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The pilot must never attempt to "stretch" a glide by applying back-elevator pressure and reducing the airspeed below the airplane's recommended best glide speed. Attempts to stretch a glide will invariably result in an increase in the rate and angle of descent and may precipitate an inadvertent stall. </a:t>
            </a:r>
          </a:p>
        </p:txBody>
      </p:sp>
    </p:spTree>
    <p:extLst>
      <p:ext uri="{BB962C8B-B14F-4D97-AF65-F5344CB8AC3E}">
        <p14:creationId xmlns:p14="http://schemas.microsoft.com/office/powerpoint/2010/main" val="1054665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Gliding Angle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a:t>gliding angle is the angle between the ground and the flight path of an airplane or glider. It's the smallest angle at which an aircraft will glide to the ground in still air</a:t>
            </a:r>
            <a:r>
              <a:rPr lang="en-US" dirty="0" smtClean="0"/>
              <a:t>.</a:t>
            </a:r>
          </a:p>
          <a:p>
            <a:pPr marL="114300" indent="0">
              <a:buNone/>
            </a:pPr>
            <a:r>
              <a:rPr lang="en-US" dirty="0" smtClean="0"/>
              <a:t>Or </a:t>
            </a:r>
          </a:p>
          <a:p>
            <a:r>
              <a:rPr lang="en-US" dirty="0"/>
              <a:t>T</a:t>
            </a:r>
            <a:r>
              <a:rPr lang="en-US" dirty="0" smtClean="0"/>
              <a:t>he </a:t>
            </a:r>
            <a:r>
              <a:rPr lang="en-US" dirty="0"/>
              <a:t>angle between the plane of the horizon and the path of a glider or </a:t>
            </a:r>
            <a:r>
              <a:rPr lang="en-US" dirty="0" smtClean="0"/>
              <a:t>airplane</a:t>
            </a:r>
          </a:p>
          <a:p>
            <a:endParaRPr lang="en-US" dirty="0"/>
          </a:p>
          <a:p>
            <a:endParaRPr lang="en-US" dirty="0"/>
          </a:p>
        </p:txBody>
      </p:sp>
      <p:pic>
        <p:nvPicPr>
          <p:cNvPr id="5" name="Picture 4"/>
          <p:cNvPicPr>
            <a:picLocks noChangeAspect="1"/>
          </p:cNvPicPr>
          <p:nvPr/>
        </p:nvPicPr>
        <p:blipFill>
          <a:blip r:embed="rId2"/>
          <a:stretch>
            <a:fillRect/>
          </a:stretch>
        </p:blipFill>
        <p:spPr>
          <a:xfrm>
            <a:off x="3429000" y="3569288"/>
            <a:ext cx="4114800" cy="3051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592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Key Factors Influencing Glide Angle</a:t>
            </a:r>
          </a:p>
        </p:txBody>
      </p:sp>
      <p:sp>
        <p:nvSpPr>
          <p:cNvPr id="3" name="Content Placeholder 2"/>
          <p:cNvSpPr>
            <a:spLocks noGrp="1"/>
          </p:cNvSpPr>
          <p:nvPr>
            <p:ph idx="1"/>
          </p:nvPr>
        </p:nvSpPr>
        <p:spPr>
          <a:xfrm>
            <a:off x="461211" y="1600200"/>
            <a:ext cx="7620000" cy="4800600"/>
          </a:xfrm>
        </p:spPr>
        <p:txBody>
          <a:bodyPr>
            <a:normAutofit lnSpcReduction="10000"/>
          </a:bodyPr>
          <a:lstStyle/>
          <a:p>
            <a:pPr marL="114300" indent="0">
              <a:buNone/>
            </a:pPr>
            <a:r>
              <a:rPr lang="en-US" b="1" dirty="0"/>
              <a:t>Lift-to-Drag (L/D) Ratio:</a:t>
            </a:r>
            <a:endParaRPr lang="en-US" dirty="0"/>
          </a:p>
          <a:p>
            <a:r>
              <a:rPr lang="en-US" dirty="0"/>
              <a:t>The glide angle is inversely proportional to the L/D </a:t>
            </a:r>
            <a:r>
              <a:rPr lang="en-US" dirty="0" smtClean="0"/>
              <a:t>ratio:</a:t>
            </a:r>
          </a:p>
          <a:p>
            <a:r>
              <a:rPr lang="en-US" dirty="0" smtClean="0"/>
              <a:t>Higher </a:t>
            </a:r>
            <a:r>
              <a:rPr lang="en-US" dirty="0"/>
              <a:t>L/D ratios result in lower glide angles</a:t>
            </a:r>
            <a:r>
              <a:rPr lang="en-US" dirty="0" smtClean="0"/>
              <a:t>.</a:t>
            </a:r>
            <a:endParaRPr lang="en-US" dirty="0"/>
          </a:p>
          <a:p>
            <a:pPr marL="114300" indent="0">
              <a:buNone/>
            </a:pPr>
            <a:r>
              <a:rPr lang="en-US" b="1" dirty="0"/>
              <a:t>Airplane Weight:</a:t>
            </a:r>
            <a:endParaRPr lang="en-US" dirty="0"/>
          </a:p>
          <a:p>
            <a:r>
              <a:rPr lang="en-US" dirty="0"/>
              <a:t>The glide angle in still air remains constant regardless of weight, though the speed at which the glide occurs changes with weight</a:t>
            </a:r>
            <a:r>
              <a:rPr lang="en-US" dirty="0" smtClean="0"/>
              <a:t>.</a:t>
            </a:r>
          </a:p>
          <a:p>
            <a:pPr marL="114300" indent="0">
              <a:buNone/>
            </a:pPr>
            <a:r>
              <a:rPr lang="en-US" b="1" dirty="0"/>
              <a:t>Atmospheric Conditions:</a:t>
            </a:r>
            <a:endParaRPr lang="en-US" dirty="0"/>
          </a:p>
          <a:p>
            <a:r>
              <a:rPr lang="en-US" dirty="0"/>
              <a:t>Wind and turbulence can affect the apparent glide angle relative to the ground</a:t>
            </a:r>
            <a:r>
              <a:rPr lang="en-US" dirty="0" smtClean="0"/>
              <a:t>.</a:t>
            </a:r>
          </a:p>
          <a:p>
            <a:pPr marL="114300" indent="0">
              <a:buNone/>
            </a:pPr>
            <a:r>
              <a:rPr lang="en-US" b="1" dirty="0"/>
              <a:t>Aircraft Configuration:</a:t>
            </a:r>
            <a:endParaRPr lang="en-US" dirty="0"/>
          </a:p>
          <a:p>
            <a:r>
              <a:rPr lang="en-US" dirty="0"/>
              <a:t>The design of the wings and the overall aerodynamic efficiency of the aircraft play a critical role.</a:t>
            </a:r>
          </a:p>
          <a:p>
            <a:endParaRPr lang="en-US" dirty="0"/>
          </a:p>
          <a:p>
            <a:endParaRPr lang="en-US" dirty="0"/>
          </a:p>
          <a:p>
            <a:endParaRPr lang="en-US" dirty="0"/>
          </a:p>
        </p:txBody>
      </p:sp>
    </p:spTree>
    <p:extLst>
      <p:ext uri="{BB962C8B-B14F-4D97-AF65-F5344CB8AC3E}">
        <p14:creationId xmlns:p14="http://schemas.microsoft.com/office/powerpoint/2010/main" val="214180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Applications of Glide Angle</a:t>
            </a:r>
          </a:p>
        </p:txBody>
      </p:sp>
      <p:sp>
        <p:nvSpPr>
          <p:cNvPr id="3" name="Content Placeholder 2"/>
          <p:cNvSpPr>
            <a:spLocks noGrp="1"/>
          </p:cNvSpPr>
          <p:nvPr>
            <p:ph idx="1"/>
          </p:nvPr>
        </p:nvSpPr>
        <p:spPr/>
        <p:txBody>
          <a:bodyPr>
            <a:normAutofit/>
          </a:bodyPr>
          <a:lstStyle/>
          <a:p>
            <a:pPr marL="114300" indent="0">
              <a:buNone/>
            </a:pPr>
            <a:r>
              <a:rPr lang="en-US" sz="2400" b="1" dirty="0"/>
              <a:t>Emergency </a:t>
            </a:r>
            <a:r>
              <a:rPr lang="en-US" sz="2400" b="1" dirty="0" smtClean="0"/>
              <a:t>Landings :</a:t>
            </a:r>
          </a:p>
          <a:p>
            <a:r>
              <a:rPr lang="en-US" sz="2400" dirty="0" smtClean="0"/>
              <a:t>Pilots </a:t>
            </a:r>
            <a:r>
              <a:rPr lang="en-US" sz="2400" dirty="0"/>
              <a:t>use the glide angle to estimate how far they can travel horizontally for a safe landing during engine failure</a:t>
            </a:r>
            <a:r>
              <a:rPr lang="en-US" sz="2400" dirty="0" smtClean="0"/>
              <a:t>.</a:t>
            </a:r>
          </a:p>
          <a:p>
            <a:endParaRPr lang="en-US" sz="2400" dirty="0" smtClean="0"/>
          </a:p>
          <a:p>
            <a:pPr marL="114300" indent="0">
              <a:buNone/>
            </a:pPr>
            <a:r>
              <a:rPr lang="en-US" sz="2400" b="1" dirty="0"/>
              <a:t>Aircraft </a:t>
            </a:r>
            <a:r>
              <a:rPr lang="en-US" sz="2400" b="1" dirty="0" smtClean="0"/>
              <a:t>Design :</a:t>
            </a:r>
          </a:p>
          <a:p>
            <a:r>
              <a:rPr lang="en-US" sz="2400" dirty="0" smtClean="0"/>
              <a:t>Engineers </a:t>
            </a:r>
            <a:r>
              <a:rPr lang="en-US" sz="2400" dirty="0"/>
              <a:t>aim to design aircraft with optimized glide angles for better fuel efficiency or gliding capabilities.</a:t>
            </a:r>
          </a:p>
          <a:p>
            <a:endParaRPr lang="en-US" sz="2400" dirty="0"/>
          </a:p>
        </p:txBody>
      </p:sp>
    </p:spTree>
    <p:extLst>
      <p:ext uri="{BB962C8B-B14F-4D97-AF65-F5344CB8AC3E}">
        <p14:creationId xmlns:p14="http://schemas.microsoft.com/office/powerpoint/2010/main" val="337227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CURVE</a:t>
            </a:r>
          </a:p>
        </p:txBody>
      </p:sp>
      <p:sp>
        <p:nvSpPr>
          <p:cNvPr id="3" name="Content Placeholder 2"/>
          <p:cNvSpPr>
            <a:spLocks noGrp="1"/>
          </p:cNvSpPr>
          <p:nvPr>
            <p:ph idx="1"/>
          </p:nvPr>
        </p:nvSpPr>
        <p:spPr/>
        <p:txBody>
          <a:bodyPr>
            <a:normAutofit/>
          </a:bodyPr>
          <a:lstStyle/>
          <a:p>
            <a:r>
              <a:rPr lang="en-US" sz="2800" dirty="0"/>
              <a:t>A polar curve is a graph which contrasts the sink rate of an aircraft with its horizontal speed. It is used mainly to illustrate performance of a glider. </a:t>
            </a:r>
            <a:endParaRPr lang="en-US" sz="2800" dirty="0" smtClean="0"/>
          </a:p>
          <a:p>
            <a:r>
              <a:rPr lang="en-US" sz="2800" dirty="0">
                <a:solidFill>
                  <a:srgbClr val="FF0000"/>
                </a:solidFill>
              </a:rPr>
              <a:t>sink rate is </a:t>
            </a:r>
            <a:r>
              <a:rPr lang="en-US" sz="2800" b="1" dirty="0">
                <a:solidFill>
                  <a:srgbClr val="FF0000"/>
                </a:solidFill>
              </a:rPr>
              <a:t>the amount of distance/time the aircraft sinks from final position to reach touchdown on the runway threshold</a:t>
            </a:r>
            <a:r>
              <a:rPr lang="en-US" sz="2800" dirty="0">
                <a:solidFill>
                  <a:srgbClr val="FF0000"/>
                </a:solidFill>
              </a:rPr>
              <a:t>. usually measured in </a:t>
            </a:r>
            <a:r>
              <a:rPr lang="en-US" sz="2800" dirty="0" smtClean="0">
                <a:solidFill>
                  <a:srgbClr val="FF0000"/>
                </a:solidFill>
              </a:rPr>
              <a:t>feet/second.</a:t>
            </a:r>
          </a:p>
          <a:p>
            <a:r>
              <a:rPr lang="en-US" sz="2800" dirty="0"/>
              <a:t>Knowing the best speed to fly is important in exploiting the performance of a glider</a:t>
            </a:r>
            <a:r>
              <a:rPr lang="en-US" sz="2800" dirty="0" smtClean="0"/>
              <a:t>.</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5162"/>
          </a:xfrm>
        </p:spPr>
        <p:txBody>
          <a:bodyPr/>
          <a:lstStyle/>
          <a:p>
            <a:r>
              <a:rPr lang="en-US" sz="4000" b="1" dirty="0"/>
              <a:t>RELATIONSHIP BETWEEN LIFT, WEIGHT, THRUST AND DRAG</a:t>
            </a:r>
          </a:p>
        </p:txBody>
      </p:sp>
      <p:sp>
        <p:nvSpPr>
          <p:cNvPr id="3" name="Content Placeholder 2"/>
          <p:cNvSpPr>
            <a:spLocks noGrp="1"/>
          </p:cNvSpPr>
          <p:nvPr>
            <p:ph idx="1"/>
          </p:nvPr>
        </p:nvSpPr>
        <p:spPr>
          <a:xfrm>
            <a:off x="457200" y="2133600"/>
            <a:ext cx="7620000" cy="4343400"/>
          </a:xfrm>
        </p:spPr>
        <p:txBody>
          <a:bodyPr>
            <a:noAutofit/>
          </a:bodyPr>
          <a:lstStyle/>
          <a:p>
            <a:r>
              <a:rPr lang="en-US" sz="2800" b="1" dirty="0" smtClean="0">
                <a:effectLst>
                  <a:outerShdw blurRad="38100" dist="38100" dir="2700000" algn="tl">
                    <a:srgbClr val="000000">
                      <a:alpha val="43137"/>
                    </a:srgbClr>
                  </a:outerShdw>
                </a:effectLst>
              </a:rPr>
              <a:t>WEIGHT-</a:t>
            </a:r>
          </a:p>
          <a:p>
            <a:r>
              <a:rPr lang="en-US" sz="2800" dirty="0"/>
              <a:t>Gravity is the pulling force that tends to draw all bodies toward the center of the earth</a:t>
            </a:r>
            <a:r>
              <a:rPr lang="en-US" sz="2800" dirty="0" smtClean="0"/>
              <a:t>.</a:t>
            </a:r>
          </a:p>
          <a:p>
            <a:r>
              <a:rPr lang="en-US" sz="2800" dirty="0"/>
              <a:t>The Center of Gravity (CG) may be considered as a point at which all the weight of the aircraft is </a:t>
            </a:r>
            <a:r>
              <a:rPr lang="en-US" sz="2800" dirty="0" smtClean="0"/>
              <a:t>concentrated.</a:t>
            </a:r>
          </a:p>
          <a:p>
            <a:r>
              <a:rPr lang="en-US" sz="2800" dirty="0"/>
              <a:t>If the aircraft were supported at its exact CG, it would balance in any attitude.</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770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7696200" cy="5943600"/>
          </a:xfrm>
        </p:spPr>
        <p:txBody>
          <a:bodyPr>
            <a:noAutofit/>
          </a:bodyPr>
          <a:lstStyle/>
          <a:p>
            <a:r>
              <a:rPr lang="en-US" sz="2400" dirty="0"/>
              <a:t>Two of the key measures of a glider's performance are its minimum sink rate and its best glide ratio, also known as the best glide angle. These occur at different speeds. Knowing these speeds is important for efficient cross country flying</a:t>
            </a:r>
            <a:r>
              <a:rPr lang="en-US" sz="2400" dirty="0" smtClean="0"/>
              <a:t>.</a:t>
            </a:r>
          </a:p>
          <a:p>
            <a:r>
              <a:rPr lang="en-US" sz="2400" dirty="0" smtClean="0"/>
              <a:t>In </a:t>
            </a:r>
            <a:r>
              <a:rPr lang="en-US" sz="2400" dirty="0"/>
              <a:t>still air the polar curve shows that flying at the minimum sink speed enables the pilot to stay airborne for as long as possible and to climb as quickly as possible. But at this speed, the glider will not travel as far as if it flew at the speed for the best glide</a:t>
            </a:r>
            <a:r>
              <a:rPr lang="en-US" sz="2400" dirty="0" smtClean="0"/>
              <a:t>.</a:t>
            </a:r>
          </a:p>
          <a:p>
            <a:r>
              <a:rPr lang="en-US" sz="2400" dirty="0"/>
              <a:t>When in sinking air, the polar curve shows that best speed to fly depends on the rate that the air is descending. </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85" t="36112" r="6741" b="19047"/>
          <a:stretch/>
        </p:blipFill>
        <p:spPr bwMode="auto">
          <a:xfrm>
            <a:off x="157996" y="152400"/>
            <a:ext cx="885537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47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4800600"/>
          </a:xfrm>
        </p:spPr>
        <p:txBody>
          <a:bodyPr>
            <a:noAutofit/>
          </a:bodyPr>
          <a:lstStyle/>
          <a:p>
            <a:r>
              <a:rPr lang="en-US" sz="2800" dirty="0"/>
              <a:t>By measuring the rate of sink at various air speeds a set of data can be accumulated and plotted on a graph</a:t>
            </a:r>
            <a:r>
              <a:rPr lang="en-US" sz="2800" dirty="0" smtClean="0"/>
              <a:t>.</a:t>
            </a:r>
          </a:p>
          <a:p>
            <a:r>
              <a:rPr lang="en-US" sz="2800" dirty="0"/>
              <a:t>The points can be connected by a line known as the polar curve</a:t>
            </a:r>
            <a:r>
              <a:rPr lang="en-US" sz="2800" dirty="0" smtClean="0"/>
              <a:t>.</a:t>
            </a:r>
          </a:p>
          <a:p>
            <a:r>
              <a:rPr lang="en-US" sz="2800" dirty="0"/>
              <a:t>Each type of glider has a unique polar curve. </a:t>
            </a:r>
            <a:endParaRPr lang="en-US" sz="2800" dirty="0" smtClean="0"/>
          </a:p>
          <a:p>
            <a:r>
              <a:rPr lang="en-US" sz="2800" dirty="0" smtClean="0"/>
              <a:t>The </a:t>
            </a:r>
            <a:r>
              <a:rPr lang="en-US" sz="2800" dirty="0"/>
              <a:t>curve can be significantly degraded with debris such as bugs, dirt, and rain on the </a:t>
            </a:r>
            <a:r>
              <a:rPr lang="en-US" sz="2800" dirty="0" smtClean="0"/>
              <a:t>wing.</a:t>
            </a:r>
          </a:p>
          <a:p>
            <a:r>
              <a:rPr lang="en-US" sz="2800" dirty="0"/>
              <a:t>Published polar curves will often be shown for a clean wing in addition to a dirty wing with bug splats represented by small pieces of tape applied to the leading edge of the wing.</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5791200"/>
          </a:xfrm>
        </p:spPr>
        <p:txBody>
          <a:bodyPr>
            <a:noAutofit/>
          </a:bodyPr>
          <a:lstStyle/>
          <a:p>
            <a:r>
              <a:rPr lang="en-US" sz="2800" dirty="0"/>
              <a:t>The origin for a polar curve is where the air speed is zero and the sink rate is zero</a:t>
            </a:r>
            <a:r>
              <a:rPr lang="en-US" sz="2800" dirty="0" smtClean="0"/>
              <a:t>.</a:t>
            </a:r>
          </a:p>
          <a:p>
            <a:r>
              <a:rPr lang="en-US" sz="2800" dirty="0"/>
              <a:t>In Figure </a:t>
            </a:r>
            <a:r>
              <a:rPr lang="en-US" sz="2800" dirty="0" smtClean="0"/>
              <a:t>a </a:t>
            </a:r>
            <a:r>
              <a:rPr lang="en-US" sz="2800" dirty="0"/>
              <a:t>line has been drawn from the origin to the point with minimum sink. </a:t>
            </a:r>
            <a:endParaRPr lang="en-US" sz="2800" dirty="0" smtClean="0"/>
          </a:p>
          <a:p>
            <a:endParaRPr lang="en-US" sz="2800" dirty="0" smtClean="0"/>
          </a:p>
          <a:p>
            <a:endParaRPr lang="en-US" sz="2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4" t="32936" r="38957" b="23611"/>
          <a:stretch/>
        </p:blipFill>
        <p:spPr bwMode="auto">
          <a:xfrm>
            <a:off x="1600200" y="2514600"/>
            <a:ext cx="5735782" cy="393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slope of the line from the origin gives the glide angle, because it is the ratio of the distance along the airspeed axis to the distance along the sink rate axis. </a:t>
            </a:r>
          </a:p>
          <a:p>
            <a:r>
              <a:rPr lang="en-US" sz="2800" dirty="0"/>
              <a:t>A whole series of lines could be drawn from the origin to each of the data points, each line showing the glide angle for that speed.</a:t>
            </a:r>
          </a:p>
          <a:p>
            <a:r>
              <a:rPr lang="en-US" sz="2800" dirty="0"/>
              <a:t>However, the best glide angle is the line with the least slope.</a:t>
            </a:r>
          </a:p>
          <a:p>
            <a:endParaRPr lang="en-US" sz="2400" dirty="0"/>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889" t="22817" r="9086" b="19039"/>
          <a:stretch/>
        </p:blipFill>
        <p:spPr bwMode="auto">
          <a:xfrm>
            <a:off x="993567" y="1828800"/>
            <a:ext cx="5337959" cy="425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533400"/>
            <a:ext cx="7467600" cy="954107"/>
          </a:xfrm>
          <a:prstGeom prst="rect">
            <a:avLst/>
          </a:prstGeom>
        </p:spPr>
        <p:txBody>
          <a:bodyPr wrap="square">
            <a:spAutoFit/>
          </a:bodyPr>
          <a:lstStyle/>
          <a:p>
            <a:r>
              <a:rPr lang="en-US" sz="2800" dirty="0" smtClean="0"/>
              <a:t>In Figure the </a:t>
            </a:r>
            <a:r>
              <a:rPr lang="en-US" sz="2800" dirty="0"/>
              <a:t>line has been drawn from the origin to the point representing the best glide ratio.</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air speed and sink rate at the best glide ratio can be read off the graph. Note that the best glide ratio is shallower than the glide ratio for minimum sink. </a:t>
            </a:r>
            <a:endParaRPr lang="en-US" sz="2800" dirty="0" smtClean="0"/>
          </a:p>
          <a:p>
            <a:r>
              <a:rPr lang="en-US" sz="2800" dirty="0"/>
              <a:t>All the other lines from the origin to the various data points would be steeper than the line of the best glide angle</a:t>
            </a:r>
            <a:r>
              <a:rPr lang="en-US" sz="2800" dirty="0" smtClean="0"/>
              <a:t>.</a:t>
            </a:r>
          </a:p>
          <a:p>
            <a:r>
              <a:rPr lang="en-US" sz="2800" dirty="0"/>
              <a:t>Consequently, the line for the best glide angle will only just graze the polar curve, e.g. it is a tangent.</a:t>
            </a:r>
          </a:p>
        </p:txBody>
      </p:sp>
    </p:spTree>
    <p:extLst>
      <p:ext uri="{BB962C8B-B14F-4D97-AF65-F5344CB8AC3E}">
        <p14:creationId xmlns:p14="http://schemas.microsoft.com/office/powerpoint/2010/main" val="30128705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AERODYNAMIC FORCES IN TURNS</a:t>
            </a:r>
          </a:p>
        </p:txBody>
      </p:sp>
      <p:sp>
        <p:nvSpPr>
          <p:cNvPr id="3" name="Content Placeholder 2"/>
          <p:cNvSpPr>
            <a:spLocks noGrp="1"/>
          </p:cNvSpPr>
          <p:nvPr>
            <p:ph idx="1"/>
          </p:nvPr>
        </p:nvSpPr>
        <p:spPr/>
        <p:txBody>
          <a:bodyPr>
            <a:normAutofit/>
          </a:bodyPr>
          <a:lstStyle/>
          <a:p>
            <a:r>
              <a:rPr lang="en-US" sz="2800" dirty="0"/>
              <a:t>For an aircraft to turn, a force is required to deflect the aircraft towards the </a:t>
            </a:r>
            <a:r>
              <a:rPr lang="en-US" sz="2800" dirty="0" err="1"/>
              <a:t>centre</a:t>
            </a:r>
            <a:r>
              <a:rPr lang="en-US" sz="2800" dirty="0"/>
              <a:t> of the turn. This is known as the centripetal force and arises when an aircraft is banked, as the total lift force is tilted, splitting the lift force into two </a:t>
            </a:r>
            <a:r>
              <a:rPr lang="en-US" sz="2800" dirty="0" smtClean="0"/>
              <a:t>components</a:t>
            </a:r>
          </a:p>
          <a:p>
            <a:r>
              <a:rPr lang="en-US" sz="2800" dirty="0"/>
              <a:t>The horizontal component of lift creates the centripetal force towards the </a:t>
            </a:r>
            <a:r>
              <a:rPr lang="en-US" sz="2800" dirty="0" err="1"/>
              <a:t>centre</a:t>
            </a:r>
            <a:r>
              <a:rPr lang="en-US" sz="2800" dirty="0"/>
              <a:t> of the turn, with the vertical component of lift supporting the weight of the </a:t>
            </a:r>
            <a:r>
              <a:rPr lang="en-US" sz="2800" dirty="0" err="1"/>
              <a:t>aircraf</a:t>
            </a:r>
            <a:endParaRPr lang="en-US" sz="2800" dirty="0"/>
          </a:p>
        </p:txBody>
      </p:sp>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8932" t="36742" r="18009" b="14485"/>
          <a:stretch/>
        </p:blipFill>
        <p:spPr bwMode="auto">
          <a:xfrm>
            <a:off x="381000" y="1641514"/>
            <a:ext cx="7702024" cy="490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an aircraft </a:t>
            </a:r>
          </a:p>
        </p:txBody>
      </p:sp>
      <p:sp>
        <p:nvSpPr>
          <p:cNvPr id="3" name="Content Placeholder 2"/>
          <p:cNvSpPr>
            <a:spLocks noGrp="1"/>
          </p:cNvSpPr>
          <p:nvPr>
            <p:ph idx="1"/>
          </p:nvPr>
        </p:nvSpPr>
        <p:spPr/>
        <p:txBody>
          <a:bodyPr>
            <a:normAutofit/>
          </a:bodyPr>
          <a:lstStyle/>
          <a:p>
            <a:r>
              <a:rPr lang="en-US" sz="2400" dirty="0"/>
              <a:t>To perform a turn, the ailerons are used to increase the lift over one wing and maintain the desired angle of bank. </a:t>
            </a:r>
            <a:endParaRPr lang="en-US" sz="2400" dirty="0" smtClean="0"/>
          </a:p>
          <a:p>
            <a:r>
              <a:rPr lang="en-US" sz="2400" dirty="0"/>
              <a:t>In this sort of </a:t>
            </a:r>
            <a:r>
              <a:rPr lang="en-US" sz="2400" dirty="0" err="1"/>
              <a:t>manoeuvre</a:t>
            </a:r>
            <a:r>
              <a:rPr lang="en-US" sz="2400" dirty="0"/>
              <a:t> as the aircraft banks, the vertical component of the lift force decreases, as the angle of bank increases, which leads to a loss in altitude and the aircraft </a:t>
            </a:r>
            <a:r>
              <a:rPr lang="en-US" sz="2400" dirty="0" err="1"/>
              <a:t>sideslipping</a:t>
            </a:r>
            <a:r>
              <a:rPr lang="en-US" sz="2400" dirty="0" smtClean="0"/>
              <a:t>.</a:t>
            </a:r>
          </a:p>
          <a:p>
            <a:r>
              <a:rPr lang="en-US" sz="2400" dirty="0"/>
              <a:t>In order to keep the aircraft level in the turn therefore, as the aircraft is banked the control column must be moved rearwards to increase the wings angle of attack and increase the total lift produced by the wings to recover the lost lift and balance the weight force</a:t>
            </a:r>
          </a:p>
        </p:txBody>
      </p:sp>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5791200"/>
          </a:xfrm>
        </p:spPr>
        <p:txBody>
          <a:bodyPr>
            <a:noAutofit/>
          </a:bodyPr>
          <a:lstStyle/>
          <a:p>
            <a:r>
              <a:rPr lang="en-US" sz="2800" dirty="0"/>
              <a:t>Note that the CG is of major importance in an aircraft, for its position has a great bearing upon </a:t>
            </a:r>
            <a:r>
              <a:rPr lang="en-US" sz="2800" dirty="0" smtClean="0"/>
              <a:t>stability.</a:t>
            </a:r>
          </a:p>
          <a:p>
            <a:r>
              <a:rPr lang="en-US" sz="2800" dirty="0"/>
              <a:t>The location of the CG is determined by the general design of each particular aircraft</a:t>
            </a:r>
            <a:r>
              <a:rPr lang="en-US" sz="2800" dirty="0" smtClean="0"/>
              <a:t>.</a:t>
            </a:r>
          </a:p>
          <a:p>
            <a:r>
              <a:rPr lang="en-US" sz="2800" dirty="0"/>
              <a:t>The designers determine how far the Center of Pressure (CP) will travel</a:t>
            </a:r>
            <a:r>
              <a:rPr lang="en-US" sz="2800" dirty="0" smtClean="0"/>
              <a:t>.</a:t>
            </a:r>
          </a:p>
          <a:p>
            <a:r>
              <a:rPr lang="en-US" sz="2800" dirty="0"/>
              <a:t>They then fix the CG forward of the center of pressure for the corresponding flight speed in order to provide an adequate restoring moment to retain flight equilibrium.</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27" t="19840" r="18902" b="28572"/>
          <a:stretch/>
        </p:blipFill>
        <p:spPr bwMode="auto">
          <a:xfrm>
            <a:off x="152400" y="762000"/>
            <a:ext cx="8032167" cy="539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6173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781" t="22420" r="41100" b="6250"/>
          <a:stretch/>
        </p:blipFill>
        <p:spPr bwMode="auto">
          <a:xfrm>
            <a:off x="1600200" y="838201"/>
            <a:ext cx="4469699" cy="595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28600"/>
            <a:ext cx="7924800" cy="830997"/>
          </a:xfrm>
          <a:prstGeom prst="rect">
            <a:avLst/>
          </a:prstGeom>
        </p:spPr>
        <p:txBody>
          <a:bodyPr wrap="square">
            <a:spAutoFit/>
          </a:bodyPr>
          <a:lstStyle/>
          <a:p>
            <a:r>
              <a:rPr lang="en-US" sz="2400" b="1" dirty="0">
                <a:solidFill>
                  <a:srgbClr val="FF0000"/>
                </a:solidFill>
              </a:rPr>
              <a:t>The angle between the wings and the horizon, as viewed from the rear of the </a:t>
            </a:r>
            <a:r>
              <a:rPr lang="en-US" sz="2400" b="1" dirty="0" smtClean="0">
                <a:solidFill>
                  <a:srgbClr val="FF0000"/>
                </a:solidFill>
              </a:rPr>
              <a:t>airplane</a:t>
            </a:r>
            <a:r>
              <a:rPr lang="en-US" sz="2400" dirty="0" smtClean="0">
                <a:solidFill>
                  <a:srgbClr val="FF0000"/>
                </a:solidFill>
              </a:rPr>
              <a:t> is called angle of bank. </a:t>
            </a:r>
            <a:endParaRPr lang="en-US" sz="2400" dirty="0">
              <a:solidFill>
                <a:srgbClr val="FF0000"/>
              </a:solidFill>
            </a:endParaRPr>
          </a:p>
        </p:txBody>
      </p:sp>
    </p:spTree>
    <p:extLst>
      <p:ext uri="{BB962C8B-B14F-4D97-AF65-F5344CB8AC3E}">
        <p14:creationId xmlns:p14="http://schemas.microsoft.com/office/powerpoint/2010/main" val="190966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543800" cy="5791200"/>
          </a:xfrm>
        </p:spPr>
        <p:txBody>
          <a:bodyPr>
            <a:normAutofit/>
          </a:bodyPr>
          <a:lstStyle/>
          <a:p>
            <a:r>
              <a:rPr lang="en-US" sz="2800" dirty="0"/>
              <a:t>If the aircraft were in a bank it would be apparent that lift did not act directly opposite to the weight, rather it now acts in the direction of the bank</a:t>
            </a:r>
            <a:r>
              <a:rPr lang="en-US" sz="2800" dirty="0" smtClean="0"/>
              <a:t>.</a:t>
            </a:r>
          </a:p>
          <a:p>
            <a:r>
              <a:rPr lang="en-US" sz="2800" b="1" dirty="0">
                <a:solidFill>
                  <a:srgbClr val="FF0000"/>
                </a:solidFill>
              </a:rPr>
              <a:t>A basic truth about turns: when the aircraft banks, lift acts inward toward the center of the turn, as well as upward</a:t>
            </a:r>
            <a:r>
              <a:rPr lang="en-US" sz="2800" b="1" dirty="0" smtClean="0">
                <a:solidFill>
                  <a:srgbClr val="FF0000"/>
                </a:solidFill>
              </a:rPr>
              <a:t>.</a:t>
            </a:r>
          </a:p>
          <a:p>
            <a:r>
              <a:rPr lang="en-US" sz="2800" dirty="0">
                <a:solidFill>
                  <a:srgbClr val="FF0000"/>
                </a:solidFill>
              </a:rPr>
              <a:t>Newton's First Law of Motion</a:t>
            </a:r>
            <a:r>
              <a:rPr lang="en-US" sz="2800" dirty="0"/>
              <a:t>, the Law of Inertia, states that an object at rest or moving in a straight line remains at rest or continues to move in a straight line until acted on by some other force.</a:t>
            </a:r>
          </a:p>
        </p:txBody>
      </p:sp>
    </p:spTree>
    <p:extLst>
      <p:ext uri="{BB962C8B-B14F-4D97-AF65-F5344CB8AC3E}">
        <p14:creationId xmlns:p14="http://schemas.microsoft.com/office/powerpoint/2010/main" val="2135681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96200" cy="6019800"/>
          </a:xfrm>
        </p:spPr>
        <p:txBody>
          <a:bodyPr>
            <a:normAutofit fontScale="92500"/>
          </a:bodyPr>
          <a:lstStyle/>
          <a:p>
            <a:r>
              <a:rPr lang="en-US" sz="3200" dirty="0">
                <a:solidFill>
                  <a:srgbClr val="002060"/>
                </a:solidFill>
              </a:rPr>
              <a:t>The force of lift during a turn is separated into two components at right angles to each other</a:t>
            </a:r>
            <a:r>
              <a:rPr lang="en-US" sz="3200" dirty="0" smtClean="0">
                <a:solidFill>
                  <a:srgbClr val="002060"/>
                </a:solidFill>
              </a:rPr>
              <a:t>.</a:t>
            </a:r>
          </a:p>
          <a:p>
            <a:r>
              <a:rPr lang="en-US" sz="3200" dirty="0" smtClean="0">
                <a:solidFill>
                  <a:srgbClr val="002060"/>
                </a:solidFill>
              </a:rPr>
              <a:t> </a:t>
            </a:r>
            <a:r>
              <a:rPr lang="en-US" sz="3200" dirty="0">
                <a:solidFill>
                  <a:srgbClr val="00B050"/>
                </a:solidFill>
              </a:rPr>
              <a:t>One component, which acts vertically and opposite to the weight (gravity), is called the "vertical component of lift."</a:t>
            </a:r>
            <a:r>
              <a:rPr lang="en-US" sz="3200" dirty="0"/>
              <a:t> </a:t>
            </a:r>
            <a:endParaRPr lang="en-US" sz="3200" dirty="0" smtClean="0"/>
          </a:p>
          <a:p>
            <a:r>
              <a:rPr lang="en-US" sz="3200" dirty="0" smtClean="0">
                <a:solidFill>
                  <a:srgbClr val="C00000"/>
                </a:solidFill>
              </a:rPr>
              <a:t>The </a:t>
            </a:r>
            <a:r>
              <a:rPr lang="en-US" sz="3200" dirty="0">
                <a:solidFill>
                  <a:srgbClr val="C00000"/>
                </a:solidFill>
              </a:rPr>
              <a:t>other, which acts horizontally toward the center of the turn, is called the "horizontal component of lift," or centripetal force. </a:t>
            </a:r>
            <a:endParaRPr lang="en-US" sz="3200" dirty="0" smtClean="0">
              <a:solidFill>
                <a:srgbClr val="C00000"/>
              </a:solidFill>
            </a:endParaRPr>
          </a:p>
          <a:p>
            <a:r>
              <a:rPr lang="en-US" sz="3200" dirty="0" smtClean="0"/>
              <a:t>The </a:t>
            </a:r>
            <a:r>
              <a:rPr lang="en-US" sz="3200" dirty="0"/>
              <a:t>horizontal component of lift is the force that pulls the aircraft from a straight </a:t>
            </a:r>
            <a:r>
              <a:rPr lang="en-US" sz="3200" dirty="0" smtClean="0"/>
              <a:t>flight path </a:t>
            </a:r>
            <a:r>
              <a:rPr lang="en-US" sz="3200" dirty="0"/>
              <a:t>to make it turn. </a:t>
            </a:r>
          </a:p>
        </p:txBody>
      </p:sp>
    </p:spTree>
    <p:extLst>
      <p:ext uri="{BB962C8B-B14F-4D97-AF65-F5344CB8AC3E}">
        <p14:creationId xmlns:p14="http://schemas.microsoft.com/office/powerpoint/2010/main" val="794026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Autofit/>
          </a:bodyPr>
          <a:lstStyle/>
          <a:p>
            <a:r>
              <a:rPr lang="en-US" sz="2600" dirty="0"/>
              <a:t>Centrifugal force is the "equal and opposite reaction" of the aircraft to the change in direction and acts equal and opposite to the horizontal component of lift. This explains why, in a correctly executed turn, the force that turns the aircraft is not supplied by the </a:t>
            </a:r>
            <a:r>
              <a:rPr lang="en-US" sz="2600" dirty="0" smtClean="0"/>
              <a:t>rudder.</a:t>
            </a:r>
          </a:p>
          <a:p>
            <a:r>
              <a:rPr lang="en-US" sz="2600" dirty="0">
                <a:solidFill>
                  <a:srgbClr val="0070C0"/>
                </a:solidFill>
              </a:rPr>
              <a:t>The rudder is used to correct any deviation between the straight track of the nose and tail of the aircraft. </a:t>
            </a:r>
            <a:endParaRPr lang="en-US" sz="2600" dirty="0" smtClean="0">
              <a:solidFill>
                <a:srgbClr val="0070C0"/>
              </a:solidFill>
            </a:endParaRPr>
          </a:p>
          <a:p>
            <a:r>
              <a:rPr lang="en-US" sz="2600" dirty="0">
                <a:solidFill>
                  <a:srgbClr val="FF0000"/>
                </a:solidFill>
              </a:rPr>
              <a:t>A good turn is one in which the nose and tail of the aircraft track along the same path</a:t>
            </a:r>
            <a:r>
              <a:rPr lang="en-US" sz="2600" dirty="0" smtClean="0">
                <a:solidFill>
                  <a:srgbClr val="FF0000"/>
                </a:solidFill>
              </a:rPr>
              <a:t>.</a:t>
            </a:r>
          </a:p>
          <a:p>
            <a:r>
              <a:rPr lang="en-US" sz="2600" dirty="0"/>
              <a:t>If no rudder is used in a turn, the nose of the aircraft yaws to the outside of the turn. The rudder is used to bring the nose back in line with the relative wind.</a:t>
            </a:r>
            <a:endParaRPr lang="en-US" sz="2600" dirty="0">
              <a:solidFill>
                <a:srgbClr val="FF0000"/>
              </a:solidFill>
            </a:endParaRPr>
          </a:p>
        </p:txBody>
      </p:sp>
    </p:spTree>
    <p:extLst>
      <p:ext uri="{BB962C8B-B14F-4D97-AF65-F5344CB8AC3E}">
        <p14:creationId xmlns:p14="http://schemas.microsoft.com/office/powerpoint/2010/main" val="3390144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turning flight, </a:t>
            </a:r>
            <a:r>
              <a:rPr lang="en-US" sz="2400" b="1" dirty="0"/>
              <a:t>the number of degrees of heading change per unit of time (usually measured in seconds)</a:t>
            </a:r>
            <a:r>
              <a:rPr lang="en-US" sz="2400" dirty="0"/>
              <a:t> is referred to as the rate of turn. </a:t>
            </a:r>
            <a:endParaRPr lang="en-US" sz="2400" dirty="0" smtClean="0"/>
          </a:p>
          <a:p>
            <a:r>
              <a:rPr lang="en-US" sz="2400" dirty="0">
                <a:solidFill>
                  <a:srgbClr val="FF0000"/>
                </a:solidFill>
              </a:rPr>
              <a:t>As the angle of bank is increased, the horizontal component of lift increases, thereby increasing the Rate of Turn (ROT). </a:t>
            </a:r>
            <a:endParaRPr lang="en-US" sz="2400" dirty="0" smtClean="0">
              <a:solidFill>
                <a:srgbClr val="FF0000"/>
              </a:solidFill>
            </a:endParaRPr>
          </a:p>
          <a:p>
            <a:r>
              <a:rPr lang="en-US" sz="2400" dirty="0">
                <a:solidFill>
                  <a:srgbClr val="0070C0"/>
                </a:solidFill>
              </a:rPr>
              <a:t>Consequently, at any given airspeed, ROT can be controlled by adjusting the angle of bank</a:t>
            </a:r>
            <a:r>
              <a:rPr lang="en-US" sz="2400" dirty="0" smtClean="0">
                <a:solidFill>
                  <a:srgbClr val="0070C0"/>
                </a:solidFill>
              </a:rPr>
              <a:t>.</a:t>
            </a:r>
          </a:p>
          <a:p>
            <a:r>
              <a:rPr lang="en-US" sz="2400" dirty="0"/>
              <a:t>To provide a vertical component of lift sufficient to hold altitude in a level turn, an increase in the AOA is required.</a:t>
            </a:r>
            <a:endParaRPr lang="en-US" sz="2400" dirty="0">
              <a:solidFill>
                <a:srgbClr val="0070C0"/>
              </a:solidFill>
            </a:endParaRPr>
          </a:p>
        </p:txBody>
      </p:sp>
    </p:spTree>
    <p:extLst>
      <p:ext uri="{BB962C8B-B14F-4D97-AF65-F5344CB8AC3E}">
        <p14:creationId xmlns:p14="http://schemas.microsoft.com/office/powerpoint/2010/main" val="164980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dirty="0"/>
              <a:t>Since the drag of the airfoil is directly proportional to its AOA, induced drag increases as the lift is increased</a:t>
            </a:r>
            <a:r>
              <a:rPr lang="en-US" sz="2600" dirty="0" smtClean="0"/>
              <a:t>.</a:t>
            </a:r>
          </a:p>
          <a:p>
            <a:r>
              <a:rPr lang="en-US" sz="2600" dirty="0"/>
              <a:t>This</a:t>
            </a:r>
            <a:r>
              <a:rPr lang="en-US" sz="2600" dirty="0">
                <a:solidFill>
                  <a:srgbClr val="0070C0"/>
                </a:solidFill>
              </a:rPr>
              <a:t>, in turn, causes a loss of airspeed in proportion to the angle of bank</a:t>
            </a:r>
            <a:r>
              <a:rPr lang="en-US" sz="2600" dirty="0"/>
              <a:t>. </a:t>
            </a:r>
            <a:r>
              <a:rPr lang="en-US" sz="2600" dirty="0">
                <a:solidFill>
                  <a:srgbClr val="FF0000"/>
                </a:solidFill>
              </a:rPr>
              <a:t>A small angle of bank results in a small reduction in airspeed while a large angle of bank results in a large reduction in airspeed</a:t>
            </a:r>
            <a:r>
              <a:rPr lang="en-US" sz="2600" dirty="0" smtClean="0">
                <a:solidFill>
                  <a:srgbClr val="FF0000"/>
                </a:solidFill>
              </a:rPr>
              <a:t>.</a:t>
            </a:r>
          </a:p>
          <a:p>
            <a:r>
              <a:rPr lang="en-US" sz="2600" dirty="0"/>
              <a:t>Additional thrust (power) must be applied to prevent a reduction in airspeed in level turns. The required amount of additional thrust is proportional to the angle of bank</a:t>
            </a:r>
            <a:r>
              <a:rPr lang="en-US" sz="2600" dirty="0" smtClean="0"/>
              <a:t>.</a:t>
            </a:r>
          </a:p>
          <a:p>
            <a:endParaRPr lang="en-US" sz="2600" dirty="0">
              <a:solidFill>
                <a:srgbClr val="FF0000"/>
              </a:solidFill>
            </a:endParaRPr>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 slipping turns the nose of the aircraft is yawed towards the outside of a turn. In skidding turns the nose of the aircraft is yawed towards the inside of a turn. Both turns are considered “uncoordinated” because the horizontal lift component does not equal the centrifugal force of the aircraft</a:t>
            </a:r>
            <a:r>
              <a:rPr lang="en-US" b="1" dirty="0" smtClean="0"/>
              <a:t>.</a:t>
            </a:r>
          </a:p>
          <a:p>
            <a:endParaRPr lang="en-US" b="1" dirty="0" smtClean="0"/>
          </a:p>
          <a:p>
            <a:r>
              <a:rPr lang="en-US" b="1" dirty="0"/>
              <a:t>Slipping turns occur when the nose is yawed outside of the turn.</a:t>
            </a:r>
            <a:r>
              <a:rPr lang="en-US" dirty="0"/>
              <a:t> This is caused by either too little rudder in the direction of the turn, or even the use of opposite rudder (adverse yaw). </a:t>
            </a:r>
          </a:p>
          <a:p>
            <a:r>
              <a:rPr lang="en-US" b="1" dirty="0"/>
              <a:t>Skidding turns occur when the nose is yawed inside the turn.</a:t>
            </a:r>
            <a:r>
              <a:rPr lang="en-US" dirty="0"/>
              <a:t> This is caused by either too much rudder in the direction of the turn.</a:t>
            </a:r>
          </a:p>
          <a:p>
            <a:endParaRPr lang="en-US" dirty="0"/>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 OF LOAD</a:t>
            </a:r>
          </a:p>
        </p:txBody>
      </p:sp>
      <p:sp>
        <p:nvSpPr>
          <p:cNvPr id="3" name="Content Placeholder 2"/>
          <p:cNvSpPr>
            <a:spLocks noGrp="1"/>
          </p:cNvSpPr>
          <p:nvPr>
            <p:ph idx="1"/>
          </p:nvPr>
        </p:nvSpPr>
        <p:spPr/>
        <p:txBody>
          <a:bodyPr/>
          <a:lstStyle/>
          <a:p>
            <a:r>
              <a:rPr lang="en-US" sz="2400" b="1" u="sng" dirty="0" smtClean="0">
                <a:solidFill>
                  <a:srgbClr val="FF0000"/>
                </a:solidFill>
                <a:effectLst>
                  <a:outerShdw blurRad="38100" dist="38100" dir="2700000" algn="tl">
                    <a:srgbClr val="000000">
                      <a:alpha val="43137"/>
                    </a:srgbClr>
                  </a:outerShdw>
                </a:effectLst>
              </a:rPr>
              <a:t>STALLS – </a:t>
            </a:r>
          </a:p>
          <a:p>
            <a:endParaRPr lang="en-US" sz="2400" b="1" u="sng" dirty="0" smtClean="0">
              <a:solidFill>
                <a:srgbClr val="FF0000"/>
              </a:solidFill>
              <a:effectLst>
                <a:outerShdw blurRad="38100" dist="38100" dir="2700000" algn="tl">
                  <a:srgbClr val="000000">
                    <a:alpha val="43137"/>
                  </a:srgbClr>
                </a:outerShdw>
              </a:effectLst>
            </a:endParaRPr>
          </a:p>
          <a:p>
            <a:r>
              <a:rPr lang="en-US" sz="2400" dirty="0"/>
              <a:t>An aircraft stall results from a rapid decrease in lift caused by the separation of airflow from the wing's surface brought on by exceeding the critical AOA</a:t>
            </a:r>
            <a:r>
              <a:rPr lang="en-US" sz="2400" dirty="0" smtClean="0"/>
              <a:t>.</a:t>
            </a:r>
          </a:p>
          <a:p>
            <a:r>
              <a:rPr lang="en-US" sz="2400" dirty="0"/>
              <a:t>A stall can occur at any pitch attitude or airspeed. Stalls are one of the most misunderstood areas of aerodynamics because pilots often believe an airfoil stops producing lift when it stalls</a:t>
            </a:r>
            <a:r>
              <a:rPr lang="en-US" sz="2400" dirty="0" smtClean="0"/>
              <a:t>.</a:t>
            </a:r>
          </a:p>
          <a:p>
            <a:r>
              <a:rPr lang="en-US" sz="2400" dirty="0"/>
              <a:t>In a stall, the wing does not totally stop producing lift. Rather, it can not generate adequate lift to sustain level </a:t>
            </a:r>
            <a:r>
              <a:rPr lang="en-US" sz="2400" dirty="0" smtClean="0"/>
              <a:t>flight.</a:t>
            </a:r>
            <a:endParaRPr lang="en-US" sz="2400" dirty="0"/>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620000" cy="4800600"/>
          </a:xfrm>
        </p:spPr>
        <p:txBody>
          <a:bodyPr>
            <a:noAutofit/>
          </a:bodyPr>
          <a:lstStyle/>
          <a:p>
            <a:r>
              <a:rPr lang="en-US" sz="2800" dirty="0"/>
              <a:t>Since the Cl increases with an increase in AOA, at some point the Cl peaks and then begins to drop off. </a:t>
            </a:r>
            <a:r>
              <a:rPr lang="en-US" sz="2800" dirty="0" smtClean="0"/>
              <a:t>This </a:t>
            </a:r>
            <a:r>
              <a:rPr lang="en-US" sz="2800" dirty="0"/>
              <a:t>peak is called the Cl-max</a:t>
            </a:r>
            <a:r>
              <a:rPr lang="en-US" sz="2800" dirty="0" smtClean="0"/>
              <a:t>.</a:t>
            </a:r>
          </a:p>
          <a:p>
            <a:r>
              <a:rPr lang="en-US" sz="2800" dirty="0"/>
              <a:t>In most straight-wing aircraft, the wing is designed to stall the wing root first. The wing root reaches its critical AOA first making the stall progress outward toward the </a:t>
            </a:r>
            <a:r>
              <a:rPr lang="en-US" sz="2800" dirty="0" smtClean="0"/>
              <a:t>wingtip.</a:t>
            </a:r>
          </a:p>
          <a:p>
            <a:r>
              <a:rPr lang="en-US" sz="2800" dirty="0" smtClean="0"/>
              <a:t>By </a:t>
            </a:r>
            <a:r>
              <a:rPr lang="en-US" sz="2800" dirty="0"/>
              <a:t>having the wing root stall first, aileron effectiveness is maintained at the wingtips, maintaining controllability of the aircraft. </a:t>
            </a:r>
            <a:endParaRPr lang="en-US" sz="2800" dirty="0" smtClean="0"/>
          </a:p>
          <a:p>
            <a:r>
              <a:rPr lang="en-US" sz="2800" dirty="0"/>
              <a:t>Various design methods are used to achieve the stalling of the wing root first. In one design, the wing is "twisted" to a higher AOA at the wing root.</a:t>
            </a:r>
          </a:p>
        </p:txBody>
      </p:sp>
    </p:spTree>
    <p:extLst>
      <p:ext uri="{BB962C8B-B14F-4D97-AF65-F5344CB8AC3E}">
        <p14:creationId xmlns:p14="http://schemas.microsoft.com/office/powerpoint/2010/main" val="22062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Autofit/>
          </a:bodyPr>
          <a:lstStyle/>
          <a:p>
            <a:r>
              <a:rPr lang="en-US" sz="2600" dirty="0"/>
              <a:t>Weight has a </a:t>
            </a:r>
            <a:r>
              <a:rPr lang="en-US" sz="2600" dirty="0" smtClean="0"/>
              <a:t>definite </a:t>
            </a:r>
            <a:r>
              <a:rPr lang="en-US" sz="2600" dirty="0"/>
              <a:t>relationship to lift</a:t>
            </a:r>
            <a:r>
              <a:rPr lang="en-US" sz="2600" dirty="0" smtClean="0"/>
              <a:t>.</a:t>
            </a:r>
            <a:endParaRPr lang="mr-IN" sz="2600" dirty="0" smtClean="0"/>
          </a:p>
          <a:p>
            <a:r>
              <a:rPr lang="en-US" sz="2600" dirty="0"/>
              <a:t>This relationship is simple, but important in understanding the aerodynamics of flying. Lift is the upward force on the wing acting perpendicular to the relative wind. </a:t>
            </a:r>
            <a:endParaRPr lang="mr-IN" sz="2600" dirty="0" smtClean="0"/>
          </a:p>
          <a:p>
            <a:r>
              <a:rPr lang="en-US" sz="2600" dirty="0"/>
              <a:t>Lift is required to counteract the aircraft's weight (which is caused by the force of gravity acting on the mass of the aircraft). </a:t>
            </a:r>
            <a:endParaRPr lang="mr-IN" sz="2600" dirty="0" smtClean="0"/>
          </a:p>
          <a:p>
            <a:r>
              <a:rPr lang="en-US" sz="2600" dirty="0"/>
              <a:t>This weight (gravity) force acts downward through the airplane's CG</a:t>
            </a:r>
            <a:r>
              <a:rPr lang="en-US" sz="2600" dirty="0" smtClean="0"/>
              <a:t>.</a:t>
            </a:r>
            <a:endParaRPr lang="mr-IN" sz="2600" dirty="0" smtClean="0"/>
          </a:p>
          <a:p>
            <a:r>
              <a:rPr lang="en-US" sz="2600" dirty="0"/>
              <a:t>In stabilized level flight, when the lift force is equal to the weight force, the aircraft is in a state of equilibrium and neither gains nor loses altitude.</a:t>
            </a:r>
            <a:endParaRPr lang="mr-IN" sz="2600" dirty="0" smtClean="0"/>
          </a:p>
          <a:p>
            <a:endParaRPr lang="en-US" sz="2600" dirty="0"/>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wing never completely stops producing lift in a stalled condition. If it did, the aircraft would fall to the Earth</a:t>
            </a:r>
            <a:r>
              <a:rPr lang="en-US" sz="2800" dirty="0" smtClean="0"/>
              <a:t>.</a:t>
            </a:r>
          </a:p>
          <a:p>
            <a:r>
              <a:rPr lang="en-US" sz="2800" dirty="0"/>
              <a:t>Most training aircraft are designed for the nose of the aircraft to drop during a stall, reducing the AOA and "</a:t>
            </a:r>
            <a:r>
              <a:rPr lang="en-US" sz="2800" dirty="0" err="1"/>
              <a:t>unstalling</a:t>
            </a:r>
            <a:r>
              <a:rPr lang="en-US" sz="2800" dirty="0"/>
              <a:t>" the wing</a:t>
            </a:r>
            <a:r>
              <a:rPr lang="en-US" sz="2800" dirty="0" smtClean="0"/>
              <a:t>.</a:t>
            </a:r>
          </a:p>
          <a:p>
            <a:r>
              <a:rPr lang="en-US" sz="2800" dirty="0"/>
              <a:t>The "nose-down" tendency is due to the CL being aft of the CG</a:t>
            </a:r>
            <a:r>
              <a:rPr lang="en-US" sz="2800" dirty="0" smtClean="0"/>
              <a:t>.</a:t>
            </a:r>
          </a:p>
          <a:p>
            <a:r>
              <a:rPr lang="en-US" sz="2800" dirty="0"/>
              <a:t>The CG range is very important when it comes to stall recovery characteristics</a:t>
            </a:r>
            <a:r>
              <a:rPr lang="en-US" sz="2800" dirty="0" smtClean="0"/>
              <a:t>.</a:t>
            </a:r>
          </a:p>
          <a:p>
            <a:endParaRPr lang="en-US" sz="2800" dirty="0"/>
          </a:p>
        </p:txBody>
      </p:sp>
    </p:spTree>
    <p:extLst>
      <p:ext uri="{BB962C8B-B14F-4D97-AF65-F5344CB8AC3E}">
        <p14:creationId xmlns:p14="http://schemas.microsoft.com/office/powerpoint/2010/main" val="131390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noAutofit/>
          </a:bodyPr>
          <a:lstStyle/>
          <a:p>
            <a:r>
              <a:rPr lang="en-US" sz="2800" dirty="0"/>
              <a:t>The stalling speed of a particular aircraft is not a fixed value for all flight situations, but a given aircraft always stalls at the same AOA regardless of airspeed, weight, load factor, or density altitude. </a:t>
            </a:r>
            <a:endParaRPr lang="en-US" sz="2800" dirty="0" smtClean="0"/>
          </a:p>
          <a:p>
            <a:r>
              <a:rPr lang="en-US" sz="2800" dirty="0"/>
              <a:t>Each aircraft has a particular AOA where the airflow separates from the upper surface of the wing and the stall occurs. </a:t>
            </a:r>
            <a:endParaRPr lang="en-US" sz="2800" dirty="0" smtClean="0"/>
          </a:p>
          <a:p>
            <a:r>
              <a:rPr lang="en-US" sz="2800" dirty="0"/>
              <a:t>This critical AOA varies from 16° to 20° depending on the aircraft's design. But each aircraft has only one specific AOA where the stall occurs</a:t>
            </a:r>
          </a:p>
        </p:txBody>
      </p:sp>
    </p:spTree>
    <p:extLst>
      <p:ext uri="{BB962C8B-B14F-4D97-AF65-F5344CB8AC3E}">
        <p14:creationId xmlns:p14="http://schemas.microsoft.com/office/powerpoint/2010/main" val="1389286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Autofit/>
          </a:bodyPr>
          <a:lstStyle/>
          <a:p>
            <a:r>
              <a:rPr lang="en-US" sz="2600" b="1" dirty="0">
                <a:solidFill>
                  <a:srgbClr val="FF0000"/>
                </a:solidFill>
              </a:rPr>
              <a:t>There are three flight situations in which the critical AOA can be exceeded: low speed, high speed, and turning</a:t>
            </a:r>
            <a:r>
              <a:rPr lang="en-US" sz="2600" b="1" dirty="0" smtClean="0">
                <a:solidFill>
                  <a:srgbClr val="FF0000"/>
                </a:solidFill>
              </a:rPr>
              <a:t>.</a:t>
            </a:r>
          </a:p>
          <a:p>
            <a:r>
              <a:rPr lang="en-US" sz="2600" dirty="0"/>
              <a:t>The aircraft can be stalled in straight-and-level flight by flying too slowly. </a:t>
            </a:r>
            <a:endParaRPr lang="en-US" sz="2600" dirty="0" smtClean="0"/>
          </a:p>
          <a:p>
            <a:r>
              <a:rPr lang="en-US" sz="2600" dirty="0"/>
              <a:t>As the airspeed decreases, the AOA must be increased to retain the lift required for maintaining altitude. The lower the airspeed becomes, the more the AOA must be increased. Eventually, an AOA is reached which results in the wing not producing enough lift to support the aircraft which starts settling</a:t>
            </a:r>
            <a:r>
              <a:rPr lang="en-US" sz="2600" dirty="0" smtClean="0"/>
              <a:t>.</a:t>
            </a:r>
          </a:p>
          <a:p>
            <a:r>
              <a:rPr lang="en-US" sz="2600" dirty="0"/>
              <a:t>If the airspeed is reduced further, the aircraft stalls, since the AOA has exceeded the critical angle and the airflow over the wing is disrupted</a:t>
            </a:r>
          </a:p>
          <a:p>
            <a:endParaRPr lang="en-US" sz="2600" b="1" dirty="0">
              <a:solidFill>
                <a:srgbClr val="FF0000"/>
              </a:solidFill>
            </a:endParaRPr>
          </a:p>
        </p:txBody>
      </p:sp>
    </p:spTree>
    <p:extLst>
      <p:ext uri="{BB962C8B-B14F-4D97-AF65-F5344CB8AC3E}">
        <p14:creationId xmlns:p14="http://schemas.microsoft.com/office/powerpoint/2010/main" val="2418870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6172200"/>
          </a:xfrm>
        </p:spPr>
        <p:txBody>
          <a:bodyPr>
            <a:noAutofit/>
          </a:bodyPr>
          <a:lstStyle/>
          <a:p>
            <a:r>
              <a:rPr lang="en-US" sz="2400" dirty="0"/>
              <a:t>The stalling speed of an aircraft is also higher in a level turn than in straight-and-level flight. </a:t>
            </a:r>
            <a:endParaRPr lang="en-US" sz="2400" dirty="0" smtClean="0"/>
          </a:p>
          <a:p>
            <a:r>
              <a:rPr lang="en-US" sz="2400" dirty="0"/>
              <a:t>Centrifugal force is added to the aircraft's weight and the wing must produce sufficient additional lift to counterbalance the load imposed by the combination of centrifugal force and weight. </a:t>
            </a:r>
            <a:endParaRPr lang="en-US" sz="2400" dirty="0" smtClean="0"/>
          </a:p>
          <a:p>
            <a:r>
              <a:rPr lang="en-US" sz="2400" dirty="0" smtClean="0"/>
              <a:t>In </a:t>
            </a:r>
            <a:r>
              <a:rPr lang="en-US" sz="2400" dirty="0"/>
              <a:t>a turn, the necessary additional lift is acquired by applying back pressure to the elevator control. </a:t>
            </a:r>
            <a:endParaRPr lang="en-US" sz="2400" dirty="0" smtClean="0"/>
          </a:p>
          <a:p>
            <a:r>
              <a:rPr lang="en-US" sz="2400" dirty="0"/>
              <a:t>This increases the wing's AOA, and results in increased lift. The AOA must increase as the bank angle increases to counteract the increasing load caused by centrifugal force. If at any time during a turn the AOA becomes excessive, the aircraft stalls.</a:t>
            </a:r>
          </a:p>
        </p:txBody>
      </p:sp>
    </p:spTree>
    <p:extLst>
      <p:ext uri="{BB962C8B-B14F-4D97-AF65-F5344CB8AC3E}">
        <p14:creationId xmlns:p14="http://schemas.microsoft.com/office/powerpoint/2010/main" val="4050333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001000" cy="5943600"/>
          </a:xfrm>
        </p:spPr>
        <p:txBody>
          <a:bodyPr>
            <a:normAutofit/>
          </a:bodyPr>
          <a:lstStyle/>
          <a:p>
            <a:r>
              <a:rPr lang="en-US" sz="2400" dirty="0"/>
              <a:t>To balance the aircraft aerodynamically, the CL is normally located aft of the CG. Although this makes the aircraft inherently nose-heavy, downwash on the horizontal stabilizer counteracts this condition</a:t>
            </a:r>
            <a:r>
              <a:rPr lang="en-US" sz="2400" dirty="0" smtClean="0"/>
              <a:t>.</a:t>
            </a:r>
          </a:p>
          <a:p>
            <a:r>
              <a:rPr lang="en-US" sz="2400" dirty="0"/>
              <a:t>At the point of stall, when the upward force of the wing's lift and the downward tail force cease, an unbalanced condition exists. </a:t>
            </a:r>
            <a:endParaRPr lang="en-US" sz="2400" dirty="0" smtClean="0"/>
          </a:p>
          <a:p>
            <a:r>
              <a:rPr lang="en-US" sz="2400" dirty="0"/>
              <a:t>This allows the aircraft to pitch down abruptly, rotating about its CG. During this nose-down attitude, the AOA decreases and the airspeed again increases</a:t>
            </a:r>
            <a:r>
              <a:rPr lang="en-US" sz="2400" dirty="0" smtClean="0"/>
              <a:t>.</a:t>
            </a:r>
          </a:p>
          <a:p>
            <a:r>
              <a:rPr lang="en-US" sz="2400" dirty="0"/>
              <a:t>The smooth flow of air over the wing begins again, lift returns, and the aircraft is again flying. Considerable altitude may be lost before this cycle is complete.</a:t>
            </a:r>
          </a:p>
        </p:txBody>
      </p:sp>
    </p:spTree>
    <p:extLst>
      <p:ext uri="{BB962C8B-B14F-4D97-AF65-F5344CB8AC3E}">
        <p14:creationId xmlns:p14="http://schemas.microsoft.com/office/powerpoint/2010/main" val="4077663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airfoil </a:t>
            </a:r>
            <a:r>
              <a:rPr lang="en-US" sz="2800" dirty="0"/>
              <a:t>shape and degradation of that shape must also be considered in a discussion of stalls</a:t>
            </a:r>
            <a:r>
              <a:rPr lang="en-US" sz="2800" dirty="0" smtClean="0"/>
              <a:t>.</a:t>
            </a:r>
          </a:p>
          <a:p>
            <a:r>
              <a:rPr lang="en-US" sz="2800" dirty="0"/>
              <a:t>Combined with the increased drag and reduced lift generation due to the accumulation of ice, snow or frost on the aircraft lifting surfaces, a stall may occur at a lower angle of attack than normal or at a higher speed.</a:t>
            </a:r>
          </a:p>
        </p:txBody>
      </p:sp>
    </p:spTree>
    <p:extLst>
      <p:ext uri="{BB962C8B-B14F-4D97-AF65-F5344CB8AC3E}">
        <p14:creationId xmlns:p14="http://schemas.microsoft.com/office/powerpoint/2010/main" val="1442352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FLIGHT ENVELOPE</a:t>
            </a:r>
          </a:p>
        </p:txBody>
      </p:sp>
      <p:sp>
        <p:nvSpPr>
          <p:cNvPr id="3" name="Content Placeholder 2"/>
          <p:cNvSpPr>
            <a:spLocks noGrp="1"/>
          </p:cNvSpPr>
          <p:nvPr>
            <p:ph idx="1"/>
          </p:nvPr>
        </p:nvSpPr>
        <p:spPr/>
        <p:txBody>
          <a:bodyPr>
            <a:normAutofit/>
          </a:bodyPr>
          <a:lstStyle/>
          <a:p>
            <a:r>
              <a:rPr lang="en-US" sz="2400" dirty="0"/>
              <a:t>A flight envelope, performance envelope or service envelope refers to capabilities and limitations of a particular aircraft design package. </a:t>
            </a:r>
          </a:p>
        </p:txBody>
      </p:sp>
    </p:spTree>
    <p:extLst>
      <p:ext uri="{BB962C8B-B14F-4D97-AF65-F5344CB8AC3E}">
        <p14:creationId xmlns:p14="http://schemas.microsoft.com/office/powerpoint/2010/main" val="3196701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STRUCTURAL LIMITATIONS</a:t>
            </a:r>
          </a:p>
        </p:txBody>
      </p:sp>
      <p:sp>
        <p:nvSpPr>
          <p:cNvPr id="3" name="Content Placeholder 2"/>
          <p:cNvSpPr>
            <a:spLocks noGrp="1"/>
          </p:cNvSpPr>
          <p:nvPr>
            <p:ph idx="1"/>
          </p:nvPr>
        </p:nvSpPr>
        <p:spPr/>
        <p:txBody>
          <a:bodyPr>
            <a:normAutofit/>
          </a:bodyPr>
          <a:lstStyle/>
          <a:p>
            <a:pPr marL="114300" indent="0">
              <a:buNone/>
            </a:pPr>
            <a:r>
              <a:rPr lang="en-US" sz="3600" b="1" dirty="0">
                <a:solidFill>
                  <a:srgbClr val="0070C0"/>
                </a:solidFill>
                <a:effectLst>
                  <a:outerShdw blurRad="38100" dist="38100" dir="2700000" algn="tl">
                    <a:srgbClr val="000000">
                      <a:alpha val="43137"/>
                    </a:srgbClr>
                  </a:outerShdw>
                </a:effectLst>
              </a:rPr>
              <a:t>Load </a:t>
            </a:r>
            <a:r>
              <a:rPr lang="en-US" sz="3600" b="1" dirty="0" smtClean="0">
                <a:solidFill>
                  <a:srgbClr val="0070C0"/>
                </a:solidFill>
                <a:effectLst>
                  <a:outerShdw blurRad="38100" dist="38100" dir="2700000" algn="tl">
                    <a:srgbClr val="000000">
                      <a:alpha val="43137"/>
                    </a:srgbClr>
                  </a:outerShdw>
                </a:effectLst>
              </a:rPr>
              <a:t>Factors- </a:t>
            </a:r>
          </a:p>
          <a:p>
            <a:pPr marL="114300" indent="0">
              <a:buNone/>
            </a:pPr>
            <a:r>
              <a:rPr lang="en-US" sz="2800" dirty="0"/>
              <a:t>In aerodynamics, load factor is the ratio of the maximum load an aircraft can sustain to the gross weight of the </a:t>
            </a:r>
            <a:r>
              <a:rPr lang="en-US" sz="2800" dirty="0" smtClean="0"/>
              <a:t>aircraft.</a:t>
            </a:r>
          </a:p>
          <a:p>
            <a:pPr marL="114300" indent="0">
              <a:buNone/>
            </a:pPr>
            <a:endParaRPr lang="en-US" sz="2800" dirty="0"/>
          </a:p>
          <a:p>
            <a:pPr marL="114300" indent="0">
              <a:buNone/>
            </a:pPr>
            <a:r>
              <a:rPr lang="en-US" sz="2800" dirty="0"/>
              <a:t>The aircraft gross weight (also known as the all-up weight and abbreviated AUW) is </a:t>
            </a:r>
            <a:r>
              <a:rPr lang="en-US" sz="2800" b="1" dirty="0"/>
              <a:t>the total aircraft weight at any moment during the flight or ground operation</a:t>
            </a:r>
            <a:r>
              <a:rPr lang="en-US" sz="2800" dirty="0"/>
              <a:t>.</a:t>
            </a:r>
            <a:endParaRPr lang="en-US" sz="2800" dirty="0" smtClean="0"/>
          </a:p>
          <a:p>
            <a:pPr marL="114300" indent="0">
              <a:buNone/>
            </a:pPr>
            <a:endParaRPr lang="en-US" sz="28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61815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5791200"/>
          </a:xfrm>
        </p:spPr>
        <p:txBody>
          <a:bodyPr>
            <a:normAutofit/>
          </a:bodyPr>
          <a:lstStyle/>
          <a:p>
            <a:r>
              <a:rPr lang="en-US" sz="2800" dirty="0"/>
              <a:t>The load factor is measured in </a:t>
            </a:r>
            <a:r>
              <a:rPr lang="en-US" sz="2800" dirty="0" err="1"/>
              <a:t>Gs</a:t>
            </a:r>
            <a:r>
              <a:rPr lang="en-US" sz="2800" dirty="0"/>
              <a:t> (acceleration of gravity</a:t>
            </a:r>
            <a:r>
              <a:rPr lang="en-US" sz="2800" dirty="0" smtClean="0"/>
              <a:t>).</a:t>
            </a:r>
          </a:p>
          <a:p>
            <a:r>
              <a:rPr lang="en-US" sz="2800" dirty="0"/>
              <a:t>Any force applied to an aircraft to deflect its flight from a straight line produces a stress on its structure, and the amount of this force is the load factor</a:t>
            </a:r>
            <a:r>
              <a:rPr lang="en-US" sz="2800" dirty="0" smtClean="0"/>
              <a:t>.</a:t>
            </a:r>
          </a:p>
          <a:p>
            <a:r>
              <a:rPr lang="en-US" sz="2800" dirty="0">
                <a:solidFill>
                  <a:srgbClr val="0070C0"/>
                </a:solidFill>
              </a:rPr>
              <a:t>For example, a load factor of 3 means the total load on an aircraft's structure is three times its gross weight</a:t>
            </a:r>
            <a:r>
              <a:rPr lang="en-US" sz="2800" dirty="0" smtClean="0">
                <a:solidFill>
                  <a:srgbClr val="0070C0"/>
                </a:solidFill>
              </a:rPr>
              <a:t>.</a:t>
            </a:r>
          </a:p>
          <a:p>
            <a:r>
              <a:rPr lang="en-US" sz="2800" dirty="0" smtClean="0"/>
              <a:t>Since </a:t>
            </a:r>
            <a:r>
              <a:rPr lang="en-US" sz="2800" dirty="0"/>
              <a:t>load factors are expressed in terms of </a:t>
            </a:r>
            <a:r>
              <a:rPr lang="en-US" sz="2800" dirty="0" err="1"/>
              <a:t>Gs</a:t>
            </a:r>
            <a:r>
              <a:rPr lang="en-US" sz="2800" dirty="0"/>
              <a:t>, a load factor of 3 may be spoken of as 3 </a:t>
            </a:r>
            <a:r>
              <a:rPr lang="en-US" sz="2800" dirty="0" err="1"/>
              <a:t>Gs</a:t>
            </a:r>
            <a:r>
              <a:rPr lang="en-US" sz="2800" dirty="0"/>
              <a:t>, or a load factor of 4 as 4 </a:t>
            </a:r>
            <a:r>
              <a:rPr lang="en-US" sz="2800" dirty="0" err="1"/>
              <a:t>Gs</a:t>
            </a:r>
            <a:r>
              <a:rPr lang="en-US" sz="2800" dirty="0"/>
              <a:t>.</a:t>
            </a:r>
            <a:endParaRPr lang="en-US" sz="2800" dirty="0">
              <a:solidFill>
                <a:srgbClr val="0070C0"/>
              </a:solidFill>
            </a:endParaRPr>
          </a:p>
        </p:txBody>
      </p:sp>
    </p:spTree>
    <p:extLst>
      <p:ext uri="{BB962C8B-B14F-4D97-AF65-F5344CB8AC3E}">
        <p14:creationId xmlns:p14="http://schemas.microsoft.com/office/powerpoint/2010/main" val="2869315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a:effectLst>
                  <a:outerShdw blurRad="38100" dist="38100" dir="2700000" algn="tl">
                    <a:srgbClr val="000000">
                      <a:alpha val="43137"/>
                    </a:srgbClr>
                  </a:outerShdw>
                </a:effectLst>
              </a:rPr>
              <a:t>Load factors are important for two reasons</a:t>
            </a:r>
            <a:r>
              <a:rPr lang="en-US"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a:p>
            <a:endParaRPr lang="en-US" sz="2800" b="1" dirty="0" smtClean="0">
              <a:effectLst>
                <a:outerShdw blurRad="38100" dist="38100" dir="2700000" algn="tl">
                  <a:srgbClr val="000000">
                    <a:alpha val="43137"/>
                  </a:srgbClr>
                </a:outerShdw>
              </a:effectLst>
            </a:endParaRPr>
          </a:p>
          <a:p>
            <a:pPr marL="114300" indent="0">
              <a:buNone/>
            </a:pPr>
            <a:r>
              <a:rPr lang="en-US" sz="2800" dirty="0" smtClean="0"/>
              <a:t>1. It </a:t>
            </a:r>
            <a:r>
              <a:rPr lang="en-US" sz="2800" dirty="0"/>
              <a:t>is possible for a pilot to impose a dangerous overload on the aircraft structures. </a:t>
            </a:r>
            <a:endParaRPr lang="en-US" sz="2800" dirty="0" smtClean="0"/>
          </a:p>
          <a:p>
            <a:pPr marL="114300" indent="0">
              <a:buNone/>
            </a:pPr>
            <a:endParaRPr lang="en-US" sz="2800" dirty="0" smtClean="0"/>
          </a:p>
          <a:p>
            <a:pPr marL="114300" indent="0">
              <a:buNone/>
            </a:pPr>
            <a:r>
              <a:rPr lang="en-US" sz="2800" dirty="0" smtClean="0"/>
              <a:t>2</a:t>
            </a:r>
            <a:r>
              <a:rPr lang="en-US" sz="2800" dirty="0"/>
              <a:t>. An increased load factor increases the stalling speed and makes stalls possible at seemingly safe flight speeds</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38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If lift becomes less than weight, the aircraft loses altitude. When lift is greater than weight, the aircraft gains altitude. </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Factors in Aircraft Design</a:t>
            </a:r>
          </a:p>
        </p:txBody>
      </p:sp>
      <p:sp>
        <p:nvSpPr>
          <p:cNvPr id="3" name="Content Placeholder 2"/>
          <p:cNvSpPr>
            <a:spLocks noGrp="1"/>
          </p:cNvSpPr>
          <p:nvPr>
            <p:ph idx="1"/>
          </p:nvPr>
        </p:nvSpPr>
        <p:spPr/>
        <p:txBody>
          <a:bodyPr/>
          <a:lstStyle/>
          <a:p>
            <a:r>
              <a:rPr lang="en-US" dirty="0" smtClean="0"/>
              <a:t>"How </a:t>
            </a:r>
            <a:r>
              <a:rPr lang="en-US" dirty="0"/>
              <a:t>strong should an aircraft be</a:t>
            </a:r>
            <a:r>
              <a:rPr lang="en-US" dirty="0" smtClean="0"/>
              <a:t>?“ </a:t>
            </a:r>
            <a:r>
              <a:rPr lang="en-US" dirty="0"/>
              <a:t>is determined largely by the use to which the aircraft is subjected. This is a difficult problem because the maximum possible loads are much too high for use in efficient design. </a:t>
            </a:r>
            <a:endParaRPr lang="en-US" dirty="0" smtClean="0"/>
          </a:p>
          <a:p>
            <a:r>
              <a:rPr lang="en-US" dirty="0"/>
              <a:t>It is true that any pilot can make a very hard landing or an extremely sharp pull up from a dive, which would result in abnormal loads.</a:t>
            </a:r>
          </a:p>
        </p:txBody>
      </p:sp>
    </p:spTree>
    <p:extLst>
      <p:ext uri="{BB962C8B-B14F-4D97-AF65-F5344CB8AC3E}">
        <p14:creationId xmlns:p14="http://schemas.microsoft.com/office/powerpoint/2010/main" val="131502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79659" y="1429670"/>
            <a:ext cx="7620000" cy="4800600"/>
          </a:xfrm>
        </p:spPr>
        <p:txBody>
          <a:bodyPr>
            <a:noAutofit/>
          </a:bodyPr>
          <a:lstStyle/>
          <a:p>
            <a:r>
              <a:rPr lang="en-US" sz="2800" dirty="0"/>
              <a:t>Although certification requirements typically require the aircraft structure be capable of supporting one and one-half times these limit load factors without failure, it is accepted that parts of the aircraft may bend or twist under these loads and that some structural damage may </a:t>
            </a:r>
            <a:r>
              <a:rPr lang="en-US" sz="2800" dirty="0" smtClean="0"/>
              <a:t>occur.</a:t>
            </a:r>
          </a:p>
          <a:p>
            <a:r>
              <a:rPr lang="en-US" sz="2800" dirty="0"/>
              <a:t>This 1.5 load limit factor is called the "factor of safety" and provides, to some extent, for loads higher than those expected under normal and reasonable operation. </a:t>
            </a:r>
          </a:p>
        </p:txBody>
      </p:sp>
    </p:spTree>
    <p:extLst>
      <p:ext uri="{BB962C8B-B14F-4D97-AF65-F5344CB8AC3E}">
        <p14:creationId xmlns:p14="http://schemas.microsoft.com/office/powerpoint/2010/main" val="379626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FLIGHT ENVELOPE</a:t>
            </a:r>
            <a:endParaRPr lang="en-US" u="sng" dirty="0"/>
          </a:p>
        </p:txBody>
      </p:sp>
      <p:sp>
        <p:nvSpPr>
          <p:cNvPr id="3" name="Content Placeholder 2"/>
          <p:cNvSpPr>
            <a:spLocks noGrp="1"/>
          </p:cNvSpPr>
          <p:nvPr>
            <p:ph idx="1"/>
          </p:nvPr>
        </p:nvSpPr>
        <p:spPr/>
        <p:txBody>
          <a:bodyPr/>
          <a:lstStyle/>
          <a:p>
            <a:r>
              <a:rPr lang="en-US" b="1" dirty="0" smtClean="0"/>
              <a:t>Load factor</a:t>
            </a:r>
            <a:r>
              <a:rPr lang="en-US" dirty="0" smtClean="0"/>
              <a:t> is ratio of aircraft lift to its weight </a:t>
            </a:r>
          </a:p>
          <a:p>
            <a:r>
              <a:rPr lang="en-US" b="1" dirty="0" smtClean="0"/>
              <a:t>Flight envelope </a:t>
            </a:r>
            <a:r>
              <a:rPr lang="en-US" dirty="0" smtClean="0"/>
              <a:t>discribe aerodynamic and structural limitation of aircraft</a:t>
            </a:r>
          </a:p>
          <a:p>
            <a:r>
              <a:rPr lang="en-US" dirty="0" smtClean="0"/>
              <a:t>Pilot fly the aircraft based on the envelope</a:t>
            </a:r>
            <a:endParaRPr lang="en-US" dirty="0"/>
          </a:p>
        </p:txBody>
      </p:sp>
      <p:pic>
        <p:nvPicPr>
          <p:cNvPr id="24580" name="Picture 4" descr="http://independentflightinstructors.com/instructors/wp-content/uploads/2009/09/vgfly1.png"/>
          <p:cNvPicPr>
            <a:picLocks noChangeAspect="1" noChangeArrowheads="1"/>
          </p:cNvPicPr>
          <p:nvPr/>
        </p:nvPicPr>
        <p:blipFill>
          <a:blip r:embed="rId2"/>
          <a:srcRect/>
          <a:stretch>
            <a:fillRect/>
          </a:stretch>
        </p:blipFill>
        <p:spPr bwMode="auto">
          <a:xfrm>
            <a:off x="1904999" y="3810000"/>
            <a:ext cx="5909069" cy="2743200"/>
          </a:xfrm>
          <a:prstGeom prst="rect">
            <a:avLst/>
          </a:prstGeom>
          <a:noFill/>
        </p:spPr>
      </p:pic>
    </p:spTree>
    <p:extLst>
      <p:ext uri="{BB962C8B-B14F-4D97-AF65-F5344CB8AC3E}">
        <p14:creationId xmlns:p14="http://schemas.microsoft.com/office/powerpoint/2010/main" val="1839333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entirely different situation exists in aircraft design with maneuvering load factors. It is necessary to discuss this matter separately with respect to: </a:t>
            </a:r>
            <a:endParaRPr lang="en-US" dirty="0" smtClean="0"/>
          </a:p>
          <a:p>
            <a:pPr marL="571500" indent="-457200">
              <a:buAutoNum type="arabicParenBoth"/>
            </a:pPr>
            <a:r>
              <a:rPr lang="en-US" dirty="0" smtClean="0"/>
              <a:t>aircraft </a:t>
            </a:r>
            <a:r>
              <a:rPr lang="en-US" dirty="0"/>
              <a:t>designed in accordance with the category system (e.g., normal, utility, acrobatic); </a:t>
            </a:r>
            <a:r>
              <a:rPr lang="en-US" dirty="0" smtClean="0"/>
              <a:t>and </a:t>
            </a:r>
          </a:p>
          <a:p>
            <a:pPr marL="571500" indent="-457200">
              <a:buAutoNum type="arabicParenBoth"/>
            </a:pPr>
            <a:r>
              <a:rPr lang="en-US" dirty="0" smtClean="0"/>
              <a:t>(2</a:t>
            </a:r>
            <a:r>
              <a:rPr lang="en-US" dirty="0"/>
              <a:t>) older designs built according to requirements which did not provide for operational categories</a:t>
            </a:r>
          </a:p>
        </p:txBody>
      </p:sp>
    </p:spTree>
    <p:extLst>
      <p:ext uri="{BB962C8B-B14F-4D97-AF65-F5344CB8AC3E}">
        <p14:creationId xmlns:p14="http://schemas.microsoft.com/office/powerpoint/2010/main" val="492607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a:bodyPr>
          <a:lstStyle/>
          <a:p>
            <a:r>
              <a:rPr lang="en-US" sz="2800" dirty="0"/>
              <a:t>Aircraft designed under the category system are readily identified by a placard in the flight deck, which states the operational category (or categories) in which the aircraft is certificated</a:t>
            </a:r>
            <a:r>
              <a:rPr lang="en-US" sz="2800" dirty="0" smtClean="0"/>
              <a:t>.</a:t>
            </a:r>
          </a:p>
          <a:p>
            <a:r>
              <a:rPr lang="en-US" sz="2800" dirty="0"/>
              <a:t>The maximum safe load factors (limit load factors) specified for aircraft in the various categories </a:t>
            </a:r>
            <a:r>
              <a:rPr lang="en-US" sz="2800" dirty="0" smtClean="0"/>
              <a:t>are:</a:t>
            </a:r>
          </a:p>
          <a:p>
            <a:pPr marL="114300" indent="0">
              <a:buNone/>
            </a:pPr>
            <a:r>
              <a:rPr lang="en-US" sz="2800" b="1" dirty="0" smtClean="0"/>
              <a:t>Typical </a:t>
            </a:r>
            <a:r>
              <a:rPr lang="en-US" sz="2800" b="1" dirty="0"/>
              <a:t>Category Limit Load </a:t>
            </a:r>
            <a:r>
              <a:rPr lang="en-US" sz="2800" b="1" dirty="0" smtClean="0"/>
              <a:t>Factors: </a:t>
            </a:r>
          </a:p>
          <a:p>
            <a:pPr marL="114300" indent="0">
              <a:buNone/>
            </a:pPr>
            <a:r>
              <a:rPr lang="en-US" sz="2800" dirty="0" smtClean="0"/>
              <a:t>Normal</a:t>
            </a:r>
            <a:r>
              <a:rPr lang="en-US" sz="2800" dirty="0"/>
              <a:t> </a:t>
            </a:r>
            <a:r>
              <a:rPr lang="en-US" sz="2800" dirty="0" smtClean="0"/>
              <a:t>- 3.8 </a:t>
            </a:r>
            <a:r>
              <a:rPr lang="en-US" sz="2800" dirty="0"/>
              <a:t>to – 1.52 </a:t>
            </a:r>
            <a:endParaRPr lang="en-US" sz="2800" dirty="0" smtClean="0"/>
          </a:p>
          <a:p>
            <a:pPr marL="114300" indent="0">
              <a:buNone/>
            </a:pPr>
            <a:r>
              <a:rPr lang="en-US" sz="2800" dirty="0" smtClean="0"/>
              <a:t>Utility </a:t>
            </a:r>
            <a:r>
              <a:rPr lang="en-US" sz="2800" dirty="0"/>
              <a:t>(mild acrobatics, including spins) </a:t>
            </a:r>
            <a:endParaRPr lang="en-US" sz="2800" dirty="0" smtClean="0"/>
          </a:p>
          <a:p>
            <a:pPr marL="114300" indent="0">
              <a:buNone/>
            </a:pPr>
            <a:r>
              <a:rPr lang="en-US" sz="2800" dirty="0" smtClean="0"/>
              <a:t>4.4 </a:t>
            </a:r>
            <a:r>
              <a:rPr lang="en-US" sz="2800" dirty="0"/>
              <a:t>to – 1.76 </a:t>
            </a:r>
            <a:endParaRPr lang="en-US" sz="2800" dirty="0" smtClean="0"/>
          </a:p>
          <a:p>
            <a:pPr marL="114300" indent="0">
              <a:buNone/>
            </a:pPr>
            <a:r>
              <a:rPr lang="en-US" sz="2800" dirty="0" smtClean="0"/>
              <a:t>Acrobatic </a:t>
            </a:r>
            <a:r>
              <a:rPr lang="en-US" sz="2800" dirty="0"/>
              <a:t>6.0 to – 3.00</a:t>
            </a:r>
            <a:endParaRPr lang="en-US" sz="2800" b="1" dirty="0"/>
          </a:p>
        </p:txBody>
      </p:sp>
    </p:spTree>
    <p:extLst>
      <p:ext uri="{BB962C8B-B14F-4D97-AF65-F5344CB8AC3E}">
        <p14:creationId xmlns:p14="http://schemas.microsoft.com/office/powerpoint/2010/main" val="3611366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For </a:t>
            </a:r>
            <a:r>
              <a:rPr lang="en-US" sz="2800" dirty="0"/>
              <a:t>aircraft with gross weight of more than 4 000 pounds, the limit load factor is reduced</a:t>
            </a:r>
            <a:r>
              <a:rPr lang="en-US" sz="2800" dirty="0" smtClean="0"/>
              <a:t>.</a:t>
            </a:r>
          </a:p>
          <a:p>
            <a:r>
              <a:rPr lang="en-US" sz="2800" dirty="0"/>
              <a:t>For aircraft specification calculation in aeronautics, limit load (LL) is </a:t>
            </a:r>
            <a:r>
              <a:rPr lang="en-US" sz="2800" b="1" dirty="0"/>
              <a:t>the maximum load factor authorized during </a:t>
            </a:r>
            <a:r>
              <a:rPr lang="en-US" sz="2800" b="1" dirty="0" smtClean="0"/>
              <a:t>flight</a:t>
            </a:r>
          </a:p>
          <a:p>
            <a:endParaRPr lang="en-US" sz="2800" b="1" dirty="0"/>
          </a:p>
          <a:p>
            <a:r>
              <a:rPr lang="en-US" sz="2800" dirty="0"/>
              <a:t> limit load is LL = LLF x </a:t>
            </a:r>
            <a:r>
              <a:rPr lang="en-US" sz="2800" dirty="0" smtClean="0"/>
              <a:t>W</a:t>
            </a:r>
          </a:p>
          <a:p>
            <a:r>
              <a:rPr lang="en-US" sz="2800" dirty="0"/>
              <a:t>LL = </a:t>
            </a:r>
            <a:r>
              <a:rPr lang="en-US" sz="2800" dirty="0" smtClean="0"/>
              <a:t>limit load.</a:t>
            </a:r>
          </a:p>
          <a:p>
            <a:r>
              <a:rPr lang="en-US" sz="2800" dirty="0"/>
              <a:t>LLF = limit load </a:t>
            </a:r>
            <a:r>
              <a:rPr lang="en-US" sz="2800" dirty="0" smtClean="0"/>
              <a:t>factor</a:t>
            </a:r>
          </a:p>
          <a:p>
            <a:r>
              <a:rPr lang="en-US" sz="2800" dirty="0"/>
              <a:t>W = weight of the </a:t>
            </a:r>
            <a:r>
              <a:rPr lang="en-US" sz="2800" dirty="0" smtClean="0"/>
              <a:t>aircraft.</a:t>
            </a:r>
            <a:endParaRPr lang="en-US" sz="2800" dirty="0"/>
          </a:p>
        </p:txBody>
      </p:sp>
    </p:spTree>
    <p:extLst>
      <p:ext uri="{BB962C8B-B14F-4D97-AF65-F5344CB8AC3E}">
        <p14:creationId xmlns:p14="http://schemas.microsoft.com/office/powerpoint/2010/main" val="2960492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SPEED FLIGHT</a:t>
            </a:r>
          </a:p>
        </p:txBody>
      </p:sp>
      <p:sp>
        <p:nvSpPr>
          <p:cNvPr id="3" name="Content Placeholder 2"/>
          <p:cNvSpPr>
            <a:spLocks noGrp="1"/>
          </p:cNvSpPr>
          <p:nvPr>
            <p:ph idx="1"/>
          </p:nvPr>
        </p:nvSpPr>
        <p:spPr/>
        <p:txBody>
          <a:bodyPr/>
          <a:lstStyle/>
          <a:p>
            <a:pPr marL="114300" indent="0">
              <a:buNone/>
            </a:pPr>
            <a:r>
              <a:rPr lang="en-US" sz="2400" b="1" dirty="0">
                <a:solidFill>
                  <a:srgbClr val="FF0000"/>
                </a:solidFill>
              </a:rPr>
              <a:t>SUBSONIC VS SUPERSONIC </a:t>
            </a:r>
            <a:r>
              <a:rPr lang="en-US" sz="2400" b="1" dirty="0" smtClean="0">
                <a:solidFill>
                  <a:srgbClr val="FF0000"/>
                </a:solidFill>
              </a:rPr>
              <a:t>FLOW :</a:t>
            </a:r>
            <a:endParaRPr lang="en-US" sz="2400" b="1" dirty="0">
              <a:solidFill>
                <a:srgbClr val="FF0000"/>
              </a:solidFill>
            </a:endParaRPr>
          </a:p>
          <a:p>
            <a:r>
              <a:rPr lang="en-US" dirty="0"/>
              <a:t>At speeds of approximately 260 knots, air can be considered incompressible in that, at a fixed altitude, its density remains nearly constant while its pressure varies</a:t>
            </a:r>
            <a:r>
              <a:rPr lang="en-US" dirty="0" smtClean="0"/>
              <a:t>.</a:t>
            </a:r>
          </a:p>
          <a:p>
            <a:r>
              <a:rPr lang="en-US" dirty="0"/>
              <a:t>Under this assumption, air acts the same as water and is classified as a fluid</a:t>
            </a:r>
            <a:r>
              <a:rPr lang="en-US" dirty="0" smtClean="0"/>
              <a:t>.</a:t>
            </a:r>
          </a:p>
          <a:p>
            <a:r>
              <a:rPr lang="en-US" dirty="0"/>
              <a:t>Subsonic aerodynamic theory also assumes the effects of viscosity (the property of a fluid that tends to prevent motion of one part of the fluid with respect to another) are negligible, and classifies air as an ideal fluid, conforming to the principles of ideal-fluid aerodynamics such as continuity, Bernoulli's principle, and circulation.</a:t>
            </a:r>
            <a:endParaRPr lang="en-US" b="1" dirty="0">
              <a:solidFill>
                <a:srgbClr val="FF0000"/>
              </a:solidFill>
            </a:endParaRPr>
          </a:p>
        </p:txBody>
      </p:sp>
    </p:spTree>
    <p:extLst>
      <p:ext uri="{BB962C8B-B14F-4D97-AF65-F5344CB8AC3E}">
        <p14:creationId xmlns:p14="http://schemas.microsoft.com/office/powerpoint/2010/main" val="30484975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Autofit/>
          </a:bodyPr>
          <a:lstStyle/>
          <a:p>
            <a:r>
              <a:rPr lang="en-US" sz="2800" dirty="0"/>
              <a:t>In reality, air is compressible and viscous</a:t>
            </a:r>
            <a:r>
              <a:rPr lang="en-US" sz="2800" dirty="0" smtClean="0"/>
              <a:t>.</a:t>
            </a:r>
          </a:p>
          <a:p>
            <a:r>
              <a:rPr lang="en-US" sz="2800" dirty="0"/>
              <a:t>While the effects of these properties are negligible at low </a:t>
            </a:r>
            <a:r>
              <a:rPr lang="en-US" sz="2800" dirty="0" smtClean="0"/>
              <a:t>speeds.</a:t>
            </a:r>
          </a:p>
          <a:p>
            <a:r>
              <a:rPr lang="en-US" sz="2800" dirty="0"/>
              <a:t>During flight, a wing produces lift by accelerating the airflow over the upper surface</a:t>
            </a:r>
            <a:r>
              <a:rPr lang="en-US" sz="2800" dirty="0" smtClean="0"/>
              <a:t>.</a:t>
            </a:r>
          </a:p>
          <a:p>
            <a:r>
              <a:rPr lang="en-US" sz="2800" dirty="0"/>
              <a:t>At some extreme AOAs, in some aircraft, the speed of the air over the top surface of the wing may be double the aircraft's speed</a:t>
            </a:r>
            <a:r>
              <a:rPr lang="en-US" sz="2800" dirty="0" smtClean="0"/>
              <a:t>.</a:t>
            </a:r>
          </a:p>
          <a:p>
            <a:r>
              <a:rPr lang="en-US" sz="2800" dirty="0"/>
              <a:t>It is therefore entirely possible to have both supersonic and subsonic airflow on an aircraft at the same time.</a:t>
            </a:r>
          </a:p>
        </p:txBody>
      </p:sp>
    </p:spTree>
    <p:extLst>
      <p:ext uri="{BB962C8B-B14F-4D97-AF65-F5344CB8AC3E}">
        <p14:creationId xmlns:p14="http://schemas.microsoft.com/office/powerpoint/2010/main" val="816562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RANGES</a:t>
            </a:r>
          </a:p>
        </p:txBody>
      </p:sp>
      <p:sp>
        <p:nvSpPr>
          <p:cNvPr id="3" name="Content Placeholder 2"/>
          <p:cNvSpPr>
            <a:spLocks noGrp="1"/>
          </p:cNvSpPr>
          <p:nvPr>
            <p:ph idx="1"/>
          </p:nvPr>
        </p:nvSpPr>
        <p:spPr/>
        <p:txBody>
          <a:bodyPr>
            <a:normAutofit/>
          </a:bodyPr>
          <a:lstStyle/>
          <a:p>
            <a:r>
              <a:rPr lang="en-US" sz="2400" dirty="0"/>
              <a:t>The speed of sound varies with temperature</a:t>
            </a:r>
            <a:r>
              <a:rPr lang="en-US" sz="2400" dirty="0" smtClean="0"/>
              <a:t>.</a:t>
            </a:r>
          </a:p>
          <a:p>
            <a:r>
              <a:rPr lang="en-US" sz="2400" dirty="0">
                <a:solidFill>
                  <a:srgbClr val="FF0000"/>
                </a:solidFill>
              </a:rPr>
              <a:t>Under standard temperature conditions of 15°C, the speed of sound at sea level is 661 knots. </a:t>
            </a:r>
            <a:endParaRPr lang="en-US" sz="2400" dirty="0" smtClean="0">
              <a:solidFill>
                <a:srgbClr val="FF0000"/>
              </a:solidFill>
            </a:endParaRPr>
          </a:p>
          <a:p>
            <a:r>
              <a:rPr lang="en-US" sz="2400" dirty="0">
                <a:solidFill>
                  <a:srgbClr val="0070C0"/>
                </a:solidFill>
              </a:rPr>
              <a:t>At 40 000 feet, where the temperature is –55°C, the speed of sound decreases to 574 knots. </a:t>
            </a:r>
            <a:endParaRPr lang="en-US" sz="2400" dirty="0" smtClean="0">
              <a:solidFill>
                <a:srgbClr val="0070C0"/>
              </a:solidFill>
            </a:endParaRPr>
          </a:p>
          <a:p>
            <a:r>
              <a:rPr lang="en-US" sz="2400" dirty="0"/>
              <a:t>In high-speed flight and/or high-altitude flight, the measurement of speed is expressed in terms of a "Mach </a:t>
            </a:r>
            <a:r>
              <a:rPr lang="en-US" sz="2400" dirty="0" smtClean="0"/>
              <a:t>number“</a:t>
            </a:r>
          </a:p>
          <a:p>
            <a:r>
              <a:rPr lang="en-US" sz="2400" dirty="0" smtClean="0">
                <a:solidFill>
                  <a:srgbClr val="FF0000"/>
                </a:solidFill>
              </a:rPr>
              <a:t>"</a:t>
            </a:r>
            <a:r>
              <a:rPr lang="en-US" sz="2400" dirty="0">
                <a:solidFill>
                  <a:srgbClr val="FF0000"/>
                </a:solidFill>
              </a:rPr>
              <a:t>Mach number"—the ratio of the true airspeed of the aircraft to the speed of sound in the same atmospheric conditions.</a:t>
            </a:r>
          </a:p>
        </p:txBody>
      </p:sp>
    </p:spTree>
    <p:extLst>
      <p:ext uri="{BB962C8B-B14F-4D97-AF65-F5344CB8AC3E}">
        <p14:creationId xmlns:p14="http://schemas.microsoft.com/office/powerpoint/2010/main" val="1590684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noAutofit/>
          </a:bodyPr>
          <a:lstStyle/>
          <a:p>
            <a:r>
              <a:rPr lang="en-US" sz="2800" dirty="0">
                <a:solidFill>
                  <a:srgbClr val="FF0000"/>
                </a:solidFill>
              </a:rPr>
              <a:t>Subsonic</a:t>
            </a:r>
            <a:r>
              <a:rPr lang="en-US" sz="2800" dirty="0"/>
              <a:t>—Mach numbers below 0.75 </a:t>
            </a:r>
            <a:endParaRPr lang="en-US" sz="2800" dirty="0" smtClean="0"/>
          </a:p>
          <a:p>
            <a:r>
              <a:rPr lang="en-US" sz="2800" dirty="0" smtClean="0">
                <a:solidFill>
                  <a:srgbClr val="FF0000"/>
                </a:solidFill>
              </a:rPr>
              <a:t>Transonic</a:t>
            </a:r>
            <a:r>
              <a:rPr lang="en-US" sz="2800" dirty="0" smtClean="0"/>
              <a:t>—Mach </a:t>
            </a:r>
            <a:r>
              <a:rPr lang="en-US" sz="2800" dirty="0"/>
              <a:t>numbers from 0.75 to 1.20 </a:t>
            </a:r>
            <a:endParaRPr lang="en-US" sz="2800" dirty="0" smtClean="0"/>
          </a:p>
          <a:p>
            <a:r>
              <a:rPr lang="en-US" sz="2800" dirty="0" smtClean="0">
                <a:solidFill>
                  <a:srgbClr val="FF0000"/>
                </a:solidFill>
              </a:rPr>
              <a:t>Supersonic</a:t>
            </a:r>
            <a:r>
              <a:rPr lang="en-US" sz="2800" dirty="0" smtClean="0"/>
              <a:t>—Mach </a:t>
            </a:r>
            <a:r>
              <a:rPr lang="en-US" sz="2800" dirty="0"/>
              <a:t>numbers from 1.20 to 5.00 </a:t>
            </a:r>
            <a:endParaRPr lang="en-US" sz="2800" dirty="0" smtClean="0"/>
          </a:p>
          <a:p>
            <a:r>
              <a:rPr lang="en-US" sz="2800" dirty="0" smtClean="0">
                <a:solidFill>
                  <a:srgbClr val="FF0000"/>
                </a:solidFill>
              </a:rPr>
              <a:t>Hypersonic</a:t>
            </a:r>
            <a:r>
              <a:rPr lang="en-US" sz="2800" dirty="0" smtClean="0"/>
              <a:t>—Mach </a:t>
            </a:r>
            <a:r>
              <a:rPr lang="en-US" sz="2800" dirty="0"/>
              <a:t>numbers above </a:t>
            </a:r>
            <a:r>
              <a:rPr lang="en-US" sz="2800" dirty="0" smtClean="0"/>
              <a:t>5.00</a:t>
            </a:r>
          </a:p>
          <a:p>
            <a:endParaRPr lang="en-US" sz="2800" dirty="0"/>
          </a:p>
          <a:p>
            <a:pPr marL="114300" indent="0">
              <a:buNone/>
            </a:pPr>
            <a:endParaRPr lang="en-US" sz="2800" dirty="0" smtClean="0"/>
          </a:p>
          <a:p>
            <a:r>
              <a:rPr lang="en-US" sz="2800" dirty="0"/>
              <a:t>While flights in the transonic and supersonic ranges are common occurrences for military aircraft, civilian jet aircraft normally operate in a cruise speed range of Mach 0.7 to Mach 0.90.</a:t>
            </a:r>
          </a:p>
        </p:txBody>
      </p:sp>
    </p:spTree>
    <p:extLst>
      <p:ext uri="{BB962C8B-B14F-4D97-AF65-F5344CB8AC3E}">
        <p14:creationId xmlns:p14="http://schemas.microsoft.com/office/powerpoint/2010/main" val="324644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a:t>
            </a:r>
          </a:p>
        </p:txBody>
      </p:sp>
      <p:sp>
        <p:nvSpPr>
          <p:cNvPr id="3" name="Content Placeholder 2"/>
          <p:cNvSpPr>
            <a:spLocks noGrp="1"/>
          </p:cNvSpPr>
          <p:nvPr>
            <p:ph idx="1"/>
          </p:nvPr>
        </p:nvSpPr>
        <p:spPr/>
        <p:txBody>
          <a:bodyPr/>
          <a:lstStyle/>
          <a:p>
            <a:r>
              <a:rPr lang="en-US" dirty="0"/>
              <a:t>The pilot can control lift. Any time the control yoke or stick is moved fore or aft, the Angle of Attack (AOA) is changed</a:t>
            </a:r>
            <a:r>
              <a:rPr lang="en-US" dirty="0" smtClean="0"/>
              <a:t>.</a:t>
            </a:r>
            <a:endParaRPr lang="mr-IN" dirty="0" smtClean="0"/>
          </a:p>
          <a:p>
            <a:r>
              <a:rPr lang="en-US" dirty="0"/>
              <a:t>As the AOA increases, lift increases (all other factors being equal). </a:t>
            </a:r>
            <a:endParaRPr lang="mr-IN" dirty="0" smtClean="0"/>
          </a:p>
          <a:p>
            <a:r>
              <a:rPr lang="en-US" dirty="0"/>
              <a:t>When the aircraft reaches the maximum AOA, lift begins to diminish rapidly. This is the stalling AOA, known as </a:t>
            </a:r>
            <a:r>
              <a:rPr lang="en-US" dirty="0" err="1"/>
              <a:t>Cl</a:t>
            </a:r>
            <a:r>
              <a:rPr lang="en-US" dirty="0"/>
              <a:t>-max critical AOA</a:t>
            </a:r>
            <a:r>
              <a:rPr lang="en-US" dirty="0" smtClean="0"/>
              <a:t>.</a:t>
            </a:r>
            <a:endParaRPr lang="mr-IN" dirty="0" smtClean="0"/>
          </a:p>
          <a:p>
            <a:r>
              <a:rPr lang="en-US" dirty="0"/>
              <a:t>The shape of the wing (or rotor) cannot be effective unless it continually keeps "attacking" new </a:t>
            </a:r>
            <a:r>
              <a:rPr lang="en-US" dirty="0" smtClean="0"/>
              <a:t>air</a:t>
            </a:r>
            <a:endParaRPr lang="mr-IN" dirty="0" smtClean="0"/>
          </a:p>
          <a:p>
            <a:r>
              <a:rPr lang="en-US" dirty="0"/>
              <a:t>If an aircraft is to keep flying, the lift-producing airfoil must keep moving</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Mach 1.0 is termed "critical Mach number" or "Mach Crit</a:t>
            </a:r>
            <a:r>
              <a:rPr lang="en-US" sz="2800" dirty="0" smtClean="0"/>
              <a:t>.</a:t>
            </a:r>
          </a:p>
          <a:p>
            <a:r>
              <a:rPr lang="en-US" sz="2800" dirty="0" smtClean="0">
                <a:solidFill>
                  <a:srgbClr val="FF0000"/>
                </a:solidFill>
              </a:rPr>
              <a:t>Critical </a:t>
            </a:r>
            <a:r>
              <a:rPr lang="en-US" sz="2800" dirty="0" err="1" smtClean="0">
                <a:solidFill>
                  <a:srgbClr val="FF0000"/>
                </a:solidFill>
              </a:rPr>
              <a:t>mach</a:t>
            </a:r>
            <a:r>
              <a:rPr lang="en-US" sz="2800" dirty="0" smtClean="0">
                <a:solidFill>
                  <a:srgbClr val="FF0000"/>
                </a:solidFill>
              </a:rPr>
              <a:t> </a:t>
            </a:r>
            <a:r>
              <a:rPr lang="en-US" sz="2800" dirty="0" smtClean="0"/>
              <a:t>number </a:t>
            </a:r>
            <a:r>
              <a:rPr lang="en-US" sz="2800" dirty="0"/>
              <a:t>is the boundary between subsonic and transonic flight and is largely dependent on the wing and airfoil design</a:t>
            </a:r>
            <a:r>
              <a:rPr lang="en-US" sz="2800" dirty="0" smtClean="0"/>
              <a:t>.</a:t>
            </a:r>
          </a:p>
          <a:p>
            <a:r>
              <a:rPr lang="en-US" sz="2800" dirty="0"/>
              <a:t>Shock waves, buffet, and airflow separation take place above critical Mach number. </a:t>
            </a:r>
            <a:endParaRPr lang="en-US" sz="2800" dirty="0" smtClean="0"/>
          </a:p>
          <a:p>
            <a:r>
              <a:rPr lang="en-US" sz="2800" dirty="0" smtClean="0"/>
              <a:t>A </a:t>
            </a:r>
            <a:r>
              <a:rPr lang="en-US" sz="2800" dirty="0"/>
              <a:t>jet aircraft typically is most efficient when cruising at or near its critical Mach number.</a:t>
            </a:r>
          </a:p>
        </p:txBody>
      </p:sp>
    </p:spTree>
    <p:extLst>
      <p:ext uri="{BB962C8B-B14F-4D97-AF65-F5344CB8AC3E}">
        <p14:creationId xmlns:p14="http://schemas.microsoft.com/office/powerpoint/2010/main" val="1141228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At speeds 5–10 percent above the critical Mach number, compressibility effects begin. Drag begins to rise sharply. Associated with the "drag rise" are buffet, trim and stability changes, and a decrease in control surface effectiveness. This is the point of "drag divergence." </a:t>
            </a:r>
          </a:p>
        </p:txBody>
      </p:sp>
    </p:spTree>
    <p:extLst>
      <p:ext uri="{BB962C8B-B14F-4D97-AF65-F5344CB8AC3E}">
        <p14:creationId xmlns:p14="http://schemas.microsoft.com/office/powerpoint/2010/main" val="2716835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458200" cy="6477000"/>
          </a:xfrm>
        </p:spPr>
        <p:txBody>
          <a:bodyPr>
            <a:noAutofit/>
          </a:bodyPr>
          <a:lstStyle/>
          <a:p>
            <a:r>
              <a:rPr lang="en-US" sz="2600" dirty="0"/>
              <a:t>VMO/MMO is defined as the maximum operating limit speed</a:t>
            </a:r>
            <a:r>
              <a:rPr lang="en-US" sz="2600" dirty="0" smtClean="0"/>
              <a:t>.</a:t>
            </a:r>
          </a:p>
          <a:p>
            <a:pPr marL="114300" indent="0">
              <a:buNone/>
            </a:pPr>
            <a:r>
              <a:rPr lang="en-US" sz="2600" dirty="0" smtClean="0">
                <a:solidFill>
                  <a:srgbClr val="FF0000"/>
                </a:solidFill>
              </a:rPr>
              <a:t>VMO:</a:t>
            </a:r>
            <a:r>
              <a:rPr lang="en-US" sz="2600" dirty="0" smtClean="0"/>
              <a:t>-</a:t>
            </a:r>
            <a:endParaRPr lang="en-US" sz="2600" dirty="0"/>
          </a:p>
          <a:p>
            <a:r>
              <a:rPr lang="en-US" sz="2600" dirty="0"/>
              <a:t>VMO is expressed in Knots Calibrated Airspeed (KCAS</a:t>
            </a:r>
            <a:r>
              <a:rPr lang="en-US" sz="2600" dirty="0" smtClean="0"/>
              <a:t>)</a:t>
            </a:r>
          </a:p>
          <a:p>
            <a:r>
              <a:rPr lang="en-US" sz="2600" dirty="0" smtClean="0"/>
              <a:t>The VMO limit is usually associated with operations at lower altitudes and deals with structural loads and flutter.</a:t>
            </a:r>
          </a:p>
          <a:p>
            <a:r>
              <a:rPr lang="en-US" sz="2600" dirty="0"/>
              <a:t>At lower altitudes, structural loads and flutter are of </a:t>
            </a:r>
            <a:r>
              <a:rPr lang="en-US" sz="2600" dirty="0" smtClean="0"/>
              <a:t>concern</a:t>
            </a:r>
          </a:p>
          <a:p>
            <a:pPr marL="114300" indent="0">
              <a:buNone/>
            </a:pPr>
            <a:r>
              <a:rPr lang="en-US" sz="2600" dirty="0" smtClean="0">
                <a:solidFill>
                  <a:srgbClr val="FF0000"/>
                </a:solidFill>
              </a:rPr>
              <a:t>MMO:-</a:t>
            </a:r>
          </a:p>
          <a:p>
            <a:r>
              <a:rPr lang="en-US" sz="2600" dirty="0" smtClean="0"/>
              <a:t>while </a:t>
            </a:r>
            <a:r>
              <a:rPr lang="en-US" sz="2600" dirty="0"/>
              <a:t>MMO is expressed in Mach number</a:t>
            </a:r>
            <a:r>
              <a:rPr lang="en-US" sz="2600" dirty="0" smtClean="0"/>
              <a:t>.</a:t>
            </a:r>
          </a:p>
          <a:p>
            <a:r>
              <a:rPr lang="en-US" sz="2600" dirty="0" smtClean="0"/>
              <a:t>The </a:t>
            </a:r>
            <a:r>
              <a:rPr lang="en-US" sz="2600" dirty="0"/>
              <a:t>MMO limit is associated with operations at higher altitudes and is usually more concerned with compressibility effects and </a:t>
            </a:r>
            <a:r>
              <a:rPr lang="en-US" sz="2600" dirty="0" smtClean="0"/>
              <a:t>flutter.</a:t>
            </a:r>
          </a:p>
          <a:p>
            <a:r>
              <a:rPr lang="en-US" sz="2600" dirty="0"/>
              <a:t>at higher altitudes, compressibility effects and flutter are of concern.</a:t>
            </a:r>
          </a:p>
        </p:txBody>
      </p:sp>
    </p:spTree>
    <p:extLst>
      <p:ext uri="{BB962C8B-B14F-4D97-AF65-F5344CB8AC3E}">
        <p14:creationId xmlns:p14="http://schemas.microsoft.com/office/powerpoint/2010/main" val="20454303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12768" cy="2304256"/>
          </a:xfrm>
        </p:spPr>
        <p:txBody>
          <a:bodyPr>
            <a:normAutofit/>
          </a:bodyPr>
          <a:lstStyle/>
          <a:p>
            <a:pPr algn="ctr"/>
            <a:r>
              <a:rPr lang="en-US" sz="6600" b="1" dirty="0" smtClean="0">
                <a:solidFill>
                  <a:srgbClr val="FF0000"/>
                </a:solidFill>
                <a:latin typeface="Algerian" pitchFamily="82" charset="0"/>
              </a:rPr>
              <a:t>THANK YOU</a:t>
            </a:r>
            <a:endParaRPr lang="en-US" sz="6600" b="1" dirty="0">
              <a:solidFill>
                <a:srgbClr val="FF0000"/>
              </a:solidFill>
              <a:latin typeface="Algerian" pitchFamily="82" charset="0"/>
            </a:endParaRPr>
          </a:p>
        </p:txBody>
      </p:sp>
      <p:sp>
        <p:nvSpPr>
          <p:cNvPr id="4" name="object 3"/>
          <p:cNvSpPr txBox="1">
            <a:spLocks noGrp="1"/>
          </p:cNvSpPr>
          <p:nvPr>
            <p:ph idx="1"/>
          </p:nvPr>
        </p:nvSpPr>
        <p:spPr>
          <a:xfrm>
            <a:off x="-20457" y="3284984"/>
            <a:ext cx="9649072" cy="183832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90675" marR="1582420" indent="0" algn="ctr">
              <a:lnSpc>
                <a:spcPct val="100000"/>
              </a:lnSpc>
              <a:spcBef>
                <a:spcPts val="95"/>
              </a:spcBef>
              <a:buNone/>
            </a:pPr>
            <a:r>
              <a:rPr sz="2800" b="1" spc="-15" dirty="0">
                <a:solidFill>
                  <a:srgbClr val="001F5F"/>
                </a:solidFill>
                <a:latin typeface="Calibri" pitchFamily="34" charset="0"/>
                <a:cs typeface="Calibri" pitchFamily="34" charset="0"/>
              </a:rPr>
              <a:t>Prepared</a:t>
            </a:r>
            <a:r>
              <a:rPr sz="2800" b="1" spc="30" dirty="0">
                <a:solidFill>
                  <a:srgbClr val="001F5F"/>
                </a:solidFill>
                <a:latin typeface="Calibri" pitchFamily="34" charset="0"/>
                <a:cs typeface="Calibri" pitchFamily="34" charset="0"/>
              </a:rPr>
              <a:t> </a:t>
            </a:r>
            <a:r>
              <a:rPr sz="2800" b="1" spc="-15" dirty="0" smtClean="0">
                <a:solidFill>
                  <a:srgbClr val="001F5F"/>
                </a:solidFill>
                <a:latin typeface="Calibri" pitchFamily="34" charset="0"/>
                <a:cs typeface="Calibri" pitchFamily="34" charset="0"/>
              </a:rPr>
              <a:t>By</a:t>
            </a:r>
            <a:r>
              <a:rPr lang="en-US" sz="2800" b="1" spc="-15" dirty="0" smtClean="0">
                <a:solidFill>
                  <a:srgbClr val="001F5F"/>
                </a:solidFill>
                <a:latin typeface="Calibri" pitchFamily="34" charset="0"/>
                <a:cs typeface="Calibri" pitchFamily="34" charset="0"/>
              </a:rPr>
              <a:t> :</a:t>
            </a:r>
          </a:p>
          <a:p>
            <a:pPr marL="1590675" marR="1582420" indent="0" algn="ctr">
              <a:lnSpc>
                <a:spcPct val="100000"/>
              </a:lnSpc>
              <a:spcBef>
                <a:spcPts val="95"/>
              </a:spcBef>
              <a:buNone/>
            </a:pPr>
            <a:r>
              <a:rPr sz="2800" b="1" spc="-10" dirty="0" smtClean="0">
                <a:solidFill>
                  <a:srgbClr val="001F5F"/>
                </a:solidFill>
                <a:latin typeface="Calibri" pitchFamily="34" charset="0"/>
                <a:cs typeface="Calibri" pitchFamily="34" charset="0"/>
              </a:rPr>
              <a:t> </a:t>
            </a:r>
            <a:r>
              <a:rPr sz="2800" b="1" spc="-45" dirty="0" smtClean="0">
                <a:solidFill>
                  <a:srgbClr val="001F5F"/>
                </a:solidFill>
                <a:latin typeface="Calibri" pitchFamily="34" charset="0"/>
                <a:cs typeface="Calibri" pitchFamily="34" charset="0"/>
              </a:rPr>
              <a:t>Mr</a:t>
            </a:r>
            <a:r>
              <a:rPr lang="en-US" sz="2800" b="1" spc="-45" dirty="0" smtClean="0">
                <a:solidFill>
                  <a:srgbClr val="001F5F"/>
                </a:solidFill>
                <a:latin typeface="Calibri" pitchFamily="34" charset="0"/>
                <a:cs typeface="Calibri" pitchFamily="34" charset="0"/>
              </a:rPr>
              <a:t>. Pranav Thorave</a:t>
            </a:r>
          </a:p>
          <a:p>
            <a:pPr marL="1590675" marR="1582420" indent="0">
              <a:lnSpc>
                <a:spcPct val="100000"/>
              </a:lnSpc>
              <a:spcBef>
                <a:spcPts val="95"/>
              </a:spcBef>
              <a:buNone/>
            </a:pPr>
            <a:r>
              <a:rPr lang="en-US" sz="2800" b="1" spc="-45" dirty="0" smtClean="0">
                <a:solidFill>
                  <a:srgbClr val="00B0F0"/>
                </a:solidFill>
                <a:latin typeface="Calibri" pitchFamily="34" charset="0"/>
                <a:cs typeface="Calibri" pitchFamily="34" charset="0"/>
              </a:rPr>
              <a:t>Hindustan Aerospace And Engineering Pune.</a:t>
            </a:r>
            <a:endParaRPr sz="2800" dirty="0">
              <a:solidFill>
                <a:srgbClr val="00B0F0"/>
              </a:solidFill>
              <a:latin typeface="Calibri" pitchFamily="34" charset="0"/>
              <a:cs typeface="Calibri" pitchFamily="34" charset="0"/>
            </a:endParaRPr>
          </a:p>
          <a:p>
            <a:pPr indent="0" algn="ctr">
              <a:lnSpc>
                <a:spcPct val="100000"/>
              </a:lnSpc>
              <a:buNone/>
            </a:pPr>
            <a:endParaRPr sz="2800" dirty="0">
              <a:latin typeface="Calibri" pitchFamily="34" charset="0"/>
              <a:cs typeface="Calibri" pitchFamily="34" charset="0"/>
            </a:endParaRPr>
          </a:p>
        </p:txBody>
      </p:sp>
    </p:spTree>
    <p:extLst>
      <p:ext uri="{BB962C8B-B14F-4D97-AF65-F5344CB8AC3E}">
        <p14:creationId xmlns:p14="http://schemas.microsoft.com/office/powerpoint/2010/main" val="206278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helicopter or gyro plane this is accomplished by the rotation of the rotor blades. </a:t>
            </a:r>
            <a:endParaRPr lang="mr-IN" dirty="0" smtClean="0"/>
          </a:p>
          <a:p>
            <a:r>
              <a:rPr lang="en-US" dirty="0"/>
              <a:t>For other types of aircraft such as airplanes, weight shift control, or gliders, air must be moving across the lifting surface</a:t>
            </a:r>
            <a:r>
              <a:rPr lang="en-US" dirty="0" smtClean="0"/>
              <a:t>.</a:t>
            </a:r>
            <a:endParaRPr lang="mr-IN" dirty="0" smtClean="0"/>
          </a:p>
          <a:p>
            <a:r>
              <a:rPr lang="en-US" dirty="0"/>
              <a:t>An aircraft cannot </a:t>
            </a:r>
            <a:r>
              <a:rPr lang="en-US" dirty="0" smtClean="0"/>
              <a:t>continue </a:t>
            </a:r>
            <a:r>
              <a:rPr lang="en-US" dirty="0"/>
              <a:t>to travel in level flight at a constant altitude and maintain the same AOA if the velocity is increased. </a:t>
            </a:r>
            <a:endParaRPr lang="mr-IN" dirty="0" smtClean="0"/>
          </a:p>
          <a:p>
            <a:r>
              <a:rPr lang="en-US" dirty="0"/>
              <a:t>The lift would increase and the aircraft would climb as a result of the increased lift force. Therefore, to maintain the lift and weight forces in balance, and to keep the aircraft straight and level (not accelerating upward) in a state of equilibrium, as velocity is increased, lift must be decreased.</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This is normally accomplished by reducing the AOA by lowering the nose. Conversely, as the aircraft is slowed, the decreasing velocity requires increasing the AOA to maintain lift sufficient to maintain flight. There is, of course, a limit to how far the AOA can be increased, if a stall is to be avoided</a:t>
            </a:r>
            <a:r>
              <a:rPr lang="en-US" sz="2400" dirty="0" smtClean="0"/>
              <a:t>.</a:t>
            </a:r>
            <a:endParaRPr lang="mr-IN" sz="2400" dirty="0" smtClean="0"/>
          </a:p>
          <a:p>
            <a:r>
              <a:rPr lang="en-US" sz="2400" dirty="0"/>
              <a:t>Lift and drag also vary directly with the density of the air</a:t>
            </a:r>
            <a:r>
              <a:rPr lang="en-US" sz="2400" dirty="0" smtClean="0"/>
              <a:t>.</a:t>
            </a:r>
            <a:endParaRPr lang="mr-IN" sz="2400" dirty="0" smtClean="0"/>
          </a:p>
          <a:p>
            <a:r>
              <a:rPr lang="en-US" sz="2400" dirty="0"/>
              <a:t>Density is affected by several factors: pressure, temperature, and humidity. </a:t>
            </a:r>
            <a:endParaRPr lang="mr-IN" sz="2400" dirty="0" smtClean="0"/>
          </a:p>
          <a:p>
            <a:r>
              <a:rPr lang="en-US" sz="2400" dirty="0" smtClean="0">
                <a:solidFill>
                  <a:srgbClr val="FF0000"/>
                </a:solidFill>
                <a:effectLst>
                  <a:outerShdw blurRad="38100" dist="38100" dir="2700000" algn="tl">
                    <a:srgbClr val="000000">
                      <a:alpha val="43137"/>
                    </a:srgbClr>
                  </a:outerShdw>
                </a:effectLst>
              </a:rPr>
              <a:t>At </a:t>
            </a:r>
            <a:r>
              <a:rPr lang="en-US" sz="2400" dirty="0">
                <a:solidFill>
                  <a:srgbClr val="FF0000"/>
                </a:solidFill>
                <a:effectLst>
                  <a:outerShdw blurRad="38100" dist="38100" dir="2700000" algn="tl">
                    <a:srgbClr val="000000">
                      <a:alpha val="43137"/>
                    </a:srgbClr>
                  </a:outerShdw>
                </a:effectLst>
              </a:rPr>
              <a:t>an altitude of 18 000 feet, the density of the air has one-half the density of air at sea level</a:t>
            </a:r>
            <a:r>
              <a:rPr lang="en-US" sz="2400" dirty="0" smtClean="0">
                <a:solidFill>
                  <a:srgbClr val="FF0000"/>
                </a:solidFill>
                <a:effectLst>
                  <a:outerShdw blurRad="38100" dist="38100" dir="2700000" algn="tl">
                    <a:srgbClr val="000000">
                      <a:alpha val="43137"/>
                    </a:srgbClr>
                  </a:outerShdw>
                </a:effectLst>
              </a:rPr>
              <a:t>.</a:t>
            </a:r>
            <a:endParaRPr lang="mr-IN" sz="2400" dirty="0" smtClean="0">
              <a:solidFill>
                <a:srgbClr val="FF0000"/>
              </a:solidFill>
              <a:effectLst>
                <a:outerShdw blurRad="38100" dist="38100" dir="2700000" algn="tl">
                  <a:srgbClr val="000000">
                    <a:alpha val="43137"/>
                  </a:srgbClr>
                </a:outerShdw>
              </a:effectLst>
            </a:endParaRPr>
          </a:p>
          <a:p>
            <a:endParaRPr lang="en-US" sz="2400" dirty="0"/>
          </a:p>
        </p:txBody>
      </p:sp>
    </p:spTree>
    <p:extLst>
      <p:ext uri="{BB962C8B-B14F-4D97-AF65-F5344CB8AC3E}">
        <p14:creationId xmlns:p14="http://schemas.microsoft.com/office/powerpoint/2010/main" val="381919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2042</TotalTime>
  <Words>5160</Words>
  <Application>Microsoft Office PowerPoint</Application>
  <PresentationFormat>On-screen Show (4:3)</PresentationFormat>
  <Paragraphs>261</Paragraphs>
  <Slides>73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Algerian</vt:lpstr>
      <vt:lpstr>Arial</vt:lpstr>
      <vt:lpstr>Arial Black</vt:lpstr>
      <vt:lpstr>Calibri</vt:lpstr>
      <vt:lpstr>Cambria</vt:lpstr>
      <vt:lpstr>Constantia</vt:lpstr>
      <vt:lpstr>Mangal</vt:lpstr>
      <vt:lpstr>Adjacency</vt:lpstr>
      <vt:lpstr>MODULE 08  BASIC AERODYNAMICS </vt:lpstr>
      <vt:lpstr>THEORY OF FLIGHT</vt:lpstr>
      <vt:lpstr>RELATIONSHIP BETWEEN LIFT, WEIGHT, THRUST AND DRAG</vt:lpstr>
      <vt:lpstr>PowerPoint Presentation</vt:lpstr>
      <vt:lpstr>PowerPoint Presentation</vt:lpstr>
      <vt:lpstr>PowerPoint Presentation</vt:lpstr>
      <vt:lpstr>LIFT</vt:lpstr>
      <vt:lpstr>PowerPoint Presentation</vt:lpstr>
      <vt:lpstr>PowerPoint Presentation</vt:lpstr>
      <vt:lpstr>PowerPoint Presentation</vt:lpstr>
      <vt:lpstr>PowerPoint Presentation</vt:lpstr>
      <vt:lpstr>PowerPoint Presentation</vt:lpstr>
      <vt:lpstr>PowerPoint Presentation</vt:lpstr>
      <vt:lpstr>THRUST AND DRAG</vt:lpstr>
      <vt:lpstr>PowerPoint Presentation</vt:lpstr>
      <vt:lpstr>PowerPoint Presentation</vt:lpstr>
      <vt:lpstr>STEADY STATE FLIGHT</vt:lpstr>
      <vt:lpstr>GLIDE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Gliding Angle</vt:lpstr>
      <vt:lpstr>Key Factors Influencing Glide Angle</vt:lpstr>
      <vt:lpstr>Applications of Glide Angle</vt:lpstr>
      <vt:lpstr>POLAR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AERODYNAMIC FORCES IN TURNS</vt:lpstr>
      <vt:lpstr>PowerPoint Presentation</vt:lpstr>
      <vt:lpstr>Turning an aircraft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INFLUENCE OF 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FLIGHT ENVELOPE</vt:lpstr>
      <vt:lpstr>STRUCTURAL LIMITATIONS</vt:lpstr>
      <vt:lpstr>PowerPoint Presentation</vt:lpstr>
      <vt:lpstr>PowerPoint Presentation</vt:lpstr>
      <vt:lpstr>Load Factors in Aircraft Design</vt:lpstr>
      <vt:lpstr>PowerPoint Presentation</vt:lpstr>
      <vt:lpstr>FLIGHT ENVELOPE</vt:lpstr>
      <vt:lpstr>PowerPoint Presentation</vt:lpstr>
      <vt:lpstr>PowerPoint Presentation</vt:lpstr>
      <vt:lpstr>PowerPoint Presentation</vt:lpstr>
      <vt:lpstr>HIGH SPEED FLIGHT</vt:lpstr>
      <vt:lpstr>PowerPoint Presentation</vt:lpstr>
      <vt:lpstr>SPEED RANGES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FLIGHT</dc:title>
  <dc:creator>Priyansh</dc:creator>
  <cp:lastModifiedBy>Microsoft account</cp:lastModifiedBy>
  <cp:revision>65</cp:revision>
  <dcterms:created xsi:type="dcterms:W3CDTF">2006-08-16T00:00:00Z</dcterms:created>
  <dcterms:modified xsi:type="dcterms:W3CDTF">2024-11-23T08:46:34Z</dcterms:modified>
</cp:coreProperties>
</file>