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336" r:id="rId2"/>
    <p:sldId id="256" r:id="rId3"/>
    <p:sldId id="257" r:id="rId4"/>
    <p:sldId id="258" r:id="rId5"/>
    <p:sldId id="259" r:id="rId6"/>
    <p:sldId id="260" r:id="rId7"/>
    <p:sldId id="274" r:id="rId8"/>
    <p:sldId id="275" r:id="rId9"/>
    <p:sldId id="276" r:id="rId10"/>
    <p:sldId id="277" r:id="rId11"/>
    <p:sldId id="261" r:id="rId12"/>
    <p:sldId id="262" r:id="rId13"/>
    <p:sldId id="278" r:id="rId14"/>
    <p:sldId id="279" r:id="rId15"/>
    <p:sldId id="280" r:id="rId16"/>
    <p:sldId id="281" r:id="rId17"/>
    <p:sldId id="263" r:id="rId18"/>
    <p:sldId id="264" r:id="rId19"/>
    <p:sldId id="266" r:id="rId20"/>
    <p:sldId id="267" r:id="rId21"/>
    <p:sldId id="268" r:id="rId22"/>
    <p:sldId id="282" r:id="rId23"/>
    <p:sldId id="283" r:id="rId24"/>
    <p:sldId id="284" r:id="rId25"/>
    <p:sldId id="286" r:id="rId26"/>
    <p:sldId id="269" r:id="rId27"/>
    <p:sldId id="270" r:id="rId28"/>
    <p:sldId id="271" r:id="rId29"/>
    <p:sldId id="272" r:id="rId30"/>
    <p:sldId id="273" r:id="rId31"/>
    <p:sldId id="287" r:id="rId32"/>
    <p:sldId id="291" r:id="rId33"/>
    <p:sldId id="288"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8" r:id="rId47"/>
    <p:sldId id="303"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5"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2" autoAdjust="0"/>
    <p:restoredTop sz="94660"/>
  </p:normalViewPr>
  <p:slideViewPr>
    <p:cSldViewPr>
      <p:cViewPr varScale="1">
        <p:scale>
          <a:sx n="66" d="100"/>
          <a:sy n="66" d="100"/>
        </p:scale>
        <p:origin x="140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9/3/2023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en.wikipedia.org/wiki/Yaw_dampe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Stall_(flight)" TargetMode="External"/><Relationship Id="rId2" Type="http://schemas.openxmlformats.org/officeDocument/2006/relationships/hyperlink" Target="https://en.wikipedia.org/wiki/Yoke_(aircraf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Angle_of_attack" TargetMode="External"/><Relationship Id="rId2" Type="http://schemas.openxmlformats.org/officeDocument/2006/relationships/hyperlink" Target="https://en.wikipedia.org/wiki/Stick_pushe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Flight_instrument" TargetMode="External"/><Relationship Id="rId2" Type="http://schemas.openxmlformats.org/officeDocument/2006/relationships/hyperlink" Target="https://en.wikipedia.org/wiki/Aircraft_cockpit" TargetMode="External"/><Relationship Id="rId1" Type="http://schemas.openxmlformats.org/officeDocument/2006/relationships/slideLayout" Target="../slideLayouts/slideLayout2.xml"/><Relationship Id="rId6" Type="http://schemas.openxmlformats.org/officeDocument/2006/relationships/hyperlink" Target="https://en.wikipedia.org/wiki/Analog_device" TargetMode="External"/><Relationship Id="rId5" Type="http://schemas.openxmlformats.org/officeDocument/2006/relationships/hyperlink" Target="https://en.wikipedia.org/wiki/Liquid-crystal_display" TargetMode="External"/><Relationship Id="rId4" Type="http://schemas.openxmlformats.org/officeDocument/2006/relationships/hyperlink" Target="https://en.wikipedia.org/wiki/Display_devic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522427"/>
            <a:ext cx="4000528" cy="1357298"/>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MODULE 08 </a:t>
            </a:r>
            <a:br>
              <a:rPr lang="en-US" sz="2400" b="1" dirty="0" smtClean="0">
                <a:solidFill>
                  <a:srgbClr val="FF0000"/>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BASIC AERODYNAMICS</a:t>
            </a:r>
            <a:br>
              <a:rPr lang="en-US" sz="2400" b="1" dirty="0" smtClean="0">
                <a:solidFill>
                  <a:srgbClr val="FF0000"/>
                </a:solidFill>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00232" y="2571744"/>
            <a:ext cx="5072098" cy="1199704"/>
          </a:xfrm>
        </p:spPr>
        <p:txBody>
          <a:bodyPr>
            <a:normAutofit/>
          </a:bodyPr>
          <a:lstStyle/>
          <a:p>
            <a:r>
              <a:rPr lang="en-US" sz="3600" b="1" dirty="0"/>
              <a:t>8.4 - FLIGHT STABILITY AND DYNAMICS</a:t>
            </a:r>
            <a:endParaRPr lang="en-US" sz="2800" b="1" u="sng" dirty="0">
              <a:solidFill>
                <a:srgbClr val="92D050"/>
              </a:solidFill>
              <a:effectLst>
                <a:outerShdw blurRad="38100" dist="38100" dir="2700000" algn="tl">
                  <a:srgbClr val="000000">
                    <a:alpha val="43137"/>
                  </a:srgbClr>
                </a:outerShdw>
              </a:effectLst>
              <a:latin typeface="Arial Black" pitchFamily="34" charset="0"/>
            </a:endParaRPr>
          </a:p>
        </p:txBody>
      </p:sp>
      <p:sp>
        <p:nvSpPr>
          <p:cNvPr id="4" name="TextBox 3"/>
          <p:cNvSpPr txBox="1"/>
          <p:nvPr/>
        </p:nvSpPr>
        <p:spPr>
          <a:xfrm>
            <a:off x="6786578" y="500042"/>
            <a:ext cx="185738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LEVEL-2</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286248" y="5750004"/>
            <a:ext cx="4714908" cy="1015663"/>
          </a:xfrm>
          <a:prstGeom prst="rect">
            <a:avLst/>
          </a:prstGeom>
          <a:noFill/>
        </p:spPr>
        <p:txBody>
          <a:bodyPr wrap="square" rtlCol="0">
            <a:spAutoFit/>
          </a:bodyPr>
          <a:lstStyle/>
          <a:p>
            <a:pPr algn="ctr"/>
            <a:r>
              <a:rPr lang="en-US" sz="2000" b="1" dirty="0">
                <a:latin typeface="Constantia" panose="02030602050306030303" pitchFamily="18" charset="0"/>
              </a:rPr>
              <a:t>Prepared By – Pranav Thorave            (HAE) PUNE</a:t>
            </a:r>
          </a:p>
          <a:p>
            <a:pPr algn="ctr"/>
            <a:endParaRPr lang="en-US" sz="2000" dirty="0">
              <a:latin typeface="Constantia" panose="02030602050306030303" pitchFamily="18" charset="0"/>
            </a:endParaRPr>
          </a:p>
        </p:txBody>
      </p:sp>
      <p:sp>
        <p:nvSpPr>
          <p:cNvPr id="6" name="TextBox 5"/>
          <p:cNvSpPr txBox="1"/>
          <p:nvPr/>
        </p:nvSpPr>
        <p:spPr>
          <a:xfrm>
            <a:off x="353113" y="5796400"/>
            <a:ext cx="3143272" cy="646331"/>
          </a:xfrm>
          <a:prstGeom prst="rect">
            <a:avLst/>
          </a:prstGeom>
          <a:noFill/>
        </p:spPr>
        <p:txBody>
          <a:bodyPr wrap="square" rtlCol="0">
            <a:spAutoFit/>
          </a:bodyPr>
          <a:lstStyle/>
          <a:p>
            <a:r>
              <a:rPr lang="en-US" b="1" u="sng" dirty="0" smtClean="0">
                <a:gradFill>
                  <a:gsLst>
                    <a:gs pos="0">
                      <a:srgbClr val="012D86"/>
                    </a:gs>
                    <a:gs pos="100000">
                      <a:srgbClr val="0E2557"/>
                    </a:gs>
                  </a:gsLst>
                  <a:lin scaled="0"/>
                </a:gradFill>
              </a:rPr>
              <a:t>Source-EASA MODULE 8</a:t>
            </a:r>
          </a:p>
          <a:p>
            <a:endParaRPr lang="en-US" dirty="0"/>
          </a:p>
        </p:txBody>
      </p:sp>
    </p:spTree>
    <p:extLst>
      <p:ext uri="{BB962C8B-B14F-4D97-AF65-F5344CB8AC3E}">
        <p14:creationId xmlns:p14="http://schemas.microsoft.com/office/powerpoint/2010/main" val="423606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28800"/>
            <a:ext cx="8610599" cy="4724400"/>
          </a:xfrm>
        </p:spPr>
        <p:txBody>
          <a:bodyPr>
            <a:normAutofit/>
          </a:bodyPr>
          <a:lstStyle/>
          <a:p>
            <a:r>
              <a:rPr lang="en-US" sz="3200" dirty="0">
                <a:solidFill>
                  <a:schemeClr val="tx1"/>
                </a:solidFill>
              </a:rPr>
              <a:t>if it tends to remain in the disturbed position, neither moving back towards its original position or away from it, it is said to be statically neutral or have neutral static stability. </a:t>
            </a:r>
            <a:endParaRPr lang="en-US" sz="3200" dirty="0" smtClean="0">
              <a:solidFill>
                <a:schemeClr val="tx1"/>
              </a:solidFill>
            </a:endParaRPr>
          </a:p>
          <a:p>
            <a:r>
              <a:rPr lang="en-US" sz="3200" dirty="0">
                <a:solidFill>
                  <a:schemeClr val="tx1"/>
                </a:solidFill>
              </a:rPr>
              <a:t>The type of static stability of an aircraft can experience, being easily demonstrated by using a ball and a curved container. </a:t>
            </a:r>
          </a:p>
        </p:txBody>
      </p:sp>
    </p:spTree>
    <p:extLst>
      <p:ext uri="{BB962C8B-B14F-4D97-AF65-F5344CB8AC3E}">
        <p14:creationId xmlns:p14="http://schemas.microsoft.com/office/powerpoint/2010/main" val="96902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458199" cy="4572000"/>
          </a:xfrm>
        </p:spPr>
        <p:txBody>
          <a:bodyPr>
            <a:noAutofit/>
          </a:bodyPr>
          <a:lstStyle/>
          <a:p>
            <a:r>
              <a:rPr lang="en-US" sz="2800" dirty="0"/>
              <a:t>An aircraft must have sufficient stability to maintain a uniform </a:t>
            </a:r>
            <a:r>
              <a:rPr lang="en-US" sz="2800" dirty="0" smtClean="0"/>
              <a:t>flight path </a:t>
            </a:r>
            <a:r>
              <a:rPr lang="en-US" sz="2800" dirty="0"/>
              <a:t>and recover from the various upsetting forces</a:t>
            </a:r>
            <a:r>
              <a:rPr lang="en-US" sz="2800" dirty="0" smtClean="0"/>
              <a:t>.</a:t>
            </a:r>
          </a:p>
          <a:p>
            <a:r>
              <a:rPr lang="en-US" sz="2800" dirty="0"/>
              <a:t>Also, to achieve the best performance, the aircraft must have the proper response to the movement of the controls</a:t>
            </a:r>
            <a:r>
              <a:rPr lang="en-US" sz="2800" dirty="0" smtClean="0"/>
              <a:t>.</a:t>
            </a:r>
          </a:p>
          <a:p>
            <a:r>
              <a:rPr lang="en-US" sz="2800" dirty="0"/>
              <a:t>Control is the pilot action of moving the flight controls, providing the aerodynamic force that induces the aircraft to follow a desired </a:t>
            </a:r>
            <a:r>
              <a:rPr lang="en-US" sz="2800" dirty="0" smtClean="0"/>
              <a:t>flight path.</a:t>
            </a:r>
          </a:p>
          <a:p>
            <a:endParaRPr lang="en-US" sz="2800" dirty="0"/>
          </a:p>
        </p:txBody>
      </p:sp>
      <p:sp>
        <p:nvSpPr>
          <p:cNvPr id="2" name="Title 1"/>
          <p:cNvSpPr>
            <a:spLocks noGrp="1"/>
          </p:cNvSpPr>
          <p:nvPr>
            <p:ph type="title"/>
          </p:nvPr>
        </p:nvSpPr>
        <p:spPr/>
        <p:txBody>
          <a:bodyPr/>
          <a:lstStyle/>
          <a:p>
            <a:r>
              <a:rPr lang="en-US" dirty="0"/>
              <a:t>STABILITY AND CONTROL</a:t>
            </a:r>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458199" cy="4343400"/>
          </a:xfrm>
        </p:spPr>
        <p:txBody>
          <a:bodyPr>
            <a:noAutofit/>
          </a:bodyPr>
          <a:lstStyle/>
          <a:p>
            <a:r>
              <a:rPr lang="en-US" sz="3200" dirty="0">
                <a:solidFill>
                  <a:schemeClr val="tx1"/>
                </a:solidFill>
              </a:rPr>
              <a:t>When an aircraft is said to be controllable, it means that the aircraft responds easily and promptly to movement of the controls</a:t>
            </a:r>
            <a:r>
              <a:rPr lang="en-US" sz="3200" dirty="0" smtClean="0">
                <a:solidFill>
                  <a:schemeClr val="tx1"/>
                </a:solidFill>
              </a:rPr>
              <a:t>.</a:t>
            </a:r>
          </a:p>
          <a:p>
            <a:r>
              <a:rPr lang="en-US" sz="3200" dirty="0">
                <a:solidFill>
                  <a:schemeClr val="tx1"/>
                </a:solidFill>
              </a:rPr>
              <a:t>Different control surfaces are used to control the aircraft about each of the three axes</a:t>
            </a:r>
            <a:r>
              <a:rPr lang="en-US" sz="3200" dirty="0" smtClean="0">
                <a:solidFill>
                  <a:schemeClr val="tx1"/>
                </a:solidFill>
              </a:rPr>
              <a:t>.</a:t>
            </a:r>
          </a:p>
          <a:p>
            <a:r>
              <a:rPr lang="en-US" sz="3200" dirty="0">
                <a:solidFill>
                  <a:schemeClr val="tx1"/>
                </a:solidFill>
              </a:rPr>
              <a:t>Three terms that appear in any discussion of stability and control are: stability, maneuverability, and controllability.</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904" t="36111" r="6074" b="25379"/>
          <a:stretch/>
        </p:blipFill>
        <p:spPr bwMode="auto">
          <a:xfrm>
            <a:off x="228600" y="228600"/>
            <a:ext cx="8822734"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0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28800"/>
            <a:ext cx="8610599" cy="4572000"/>
          </a:xfrm>
        </p:spPr>
        <p:txBody>
          <a:bodyPr>
            <a:normAutofit/>
          </a:bodyPr>
          <a:lstStyle/>
          <a:p>
            <a:r>
              <a:rPr lang="en-US" sz="3200" dirty="0">
                <a:solidFill>
                  <a:schemeClr val="tx1"/>
                </a:solidFill>
              </a:rPr>
              <a:t>If a ball is moved from its rest point to the top of the bowl and then released, it would initially move back towards the </a:t>
            </a:r>
            <a:r>
              <a:rPr lang="en-US" sz="3200" dirty="0" smtClean="0">
                <a:solidFill>
                  <a:schemeClr val="tx1"/>
                </a:solidFill>
              </a:rPr>
              <a:t>center </a:t>
            </a:r>
            <a:r>
              <a:rPr lang="en-US" sz="3200" dirty="0">
                <a:solidFill>
                  <a:schemeClr val="tx1"/>
                </a:solidFill>
              </a:rPr>
              <a:t>and oscillates about the middle before finally coming to a rest back where it started. This describes positive stability, as the ball initially moved back towards its original position, so the object is said to be statically stable. </a:t>
            </a:r>
          </a:p>
        </p:txBody>
      </p:sp>
    </p:spTree>
    <p:extLst>
      <p:ext uri="{BB962C8B-B14F-4D97-AF65-F5344CB8AC3E}">
        <p14:creationId xmlns:p14="http://schemas.microsoft.com/office/powerpoint/2010/main" val="2713269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724400"/>
          </a:xfrm>
        </p:spPr>
        <p:txBody>
          <a:bodyPr>
            <a:noAutofit/>
          </a:bodyPr>
          <a:lstStyle/>
          <a:p>
            <a:r>
              <a:rPr lang="en-US" sz="3200" dirty="0">
                <a:solidFill>
                  <a:schemeClr val="tx1"/>
                </a:solidFill>
              </a:rPr>
              <a:t>If however the container was turned upside down and the ball moved, the ball would move away from its rest point and continue to move in the direction of any applied force. This motion describes negative stability, as the ball when disturbed initially moved away from it rest point so the object is said to be statically unstable. </a:t>
            </a:r>
          </a:p>
        </p:txBody>
      </p:sp>
    </p:spTree>
    <p:extLst>
      <p:ext uri="{BB962C8B-B14F-4D97-AF65-F5344CB8AC3E}">
        <p14:creationId xmlns:p14="http://schemas.microsoft.com/office/powerpoint/2010/main" val="2713269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8686799" cy="4800600"/>
          </a:xfrm>
        </p:spPr>
        <p:txBody>
          <a:bodyPr>
            <a:normAutofit/>
          </a:bodyPr>
          <a:lstStyle/>
          <a:p>
            <a:r>
              <a:rPr lang="en-US" sz="3600" dirty="0">
                <a:solidFill>
                  <a:schemeClr val="tx1"/>
                </a:solidFill>
              </a:rPr>
              <a:t>Finally if the container was removed and the ball disturbed, the ball will move to a new position where it would remain. This describes an object with the neutral stability, as the ball neither moves towards or away from its rest point, so the object is said to be statically neutral. </a:t>
            </a:r>
          </a:p>
        </p:txBody>
      </p:sp>
    </p:spTree>
    <p:extLst>
      <p:ext uri="{BB962C8B-B14F-4D97-AF65-F5344CB8AC3E}">
        <p14:creationId xmlns:p14="http://schemas.microsoft.com/office/powerpoint/2010/main" val="2713269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458199" cy="4953000"/>
          </a:xfrm>
        </p:spPr>
        <p:txBody>
          <a:bodyPr>
            <a:noAutofit/>
          </a:bodyPr>
          <a:lstStyle/>
          <a:p>
            <a:r>
              <a:rPr lang="en-US" sz="2800" dirty="0">
                <a:solidFill>
                  <a:srgbClr val="FF0000"/>
                </a:solidFill>
              </a:rPr>
              <a:t>Stability</a:t>
            </a:r>
            <a:r>
              <a:rPr lang="en-US" sz="2800" dirty="0">
                <a:solidFill>
                  <a:schemeClr val="tx1"/>
                </a:solidFill>
              </a:rPr>
              <a:t> is the characteristic of an aircraft that tends to cause it to fly (hands off) in a straight-and-level </a:t>
            </a:r>
            <a:r>
              <a:rPr lang="en-US" sz="2800" dirty="0" err="1">
                <a:solidFill>
                  <a:schemeClr val="tx1"/>
                </a:solidFill>
              </a:rPr>
              <a:t>flightpath</a:t>
            </a:r>
            <a:r>
              <a:rPr lang="en-US" sz="2800" dirty="0" smtClean="0">
                <a:solidFill>
                  <a:schemeClr val="tx1"/>
                </a:solidFill>
              </a:rPr>
              <a:t>.</a:t>
            </a:r>
          </a:p>
          <a:p>
            <a:r>
              <a:rPr lang="en-US" sz="2800" dirty="0">
                <a:solidFill>
                  <a:srgbClr val="FF0000"/>
                </a:solidFill>
              </a:rPr>
              <a:t>Maneuverability</a:t>
            </a:r>
            <a:r>
              <a:rPr lang="en-US" sz="2800" dirty="0">
                <a:solidFill>
                  <a:schemeClr val="tx1"/>
                </a:solidFill>
              </a:rPr>
              <a:t> is the characteristic of an aircraft to be directed along a desired </a:t>
            </a:r>
            <a:r>
              <a:rPr lang="en-US" sz="2800" dirty="0" err="1">
                <a:solidFill>
                  <a:schemeClr val="tx1"/>
                </a:solidFill>
              </a:rPr>
              <a:t>flightpath</a:t>
            </a:r>
            <a:r>
              <a:rPr lang="en-US" sz="2800" dirty="0">
                <a:solidFill>
                  <a:schemeClr val="tx1"/>
                </a:solidFill>
              </a:rPr>
              <a:t> and to withstand the stresses imposed</a:t>
            </a:r>
            <a:r>
              <a:rPr lang="en-US" sz="2800" dirty="0" smtClean="0">
                <a:solidFill>
                  <a:schemeClr val="tx1"/>
                </a:solidFill>
              </a:rPr>
              <a:t>.</a:t>
            </a:r>
          </a:p>
          <a:p>
            <a:r>
              <a:rPr lang="en-US" sz="2800" dirty="0">
                <a:solidFill>
                  <a:srgbClr val="FF0000"/>
                </a:solidFill>
              </a:rPr>
              <a:t>Controllability</a:t>
            </a:r>
            <a:r>
              <a:rPr lang="en-US" sz="2800" dirty="0">
                <a:solidFill>
                  <a:schemeClr val="tx1"/>
                </a:solidFill>
              </a:rPr>
              <a:t> is the quality of the response of an aircraft to the pilot's commands while maneuvering the aircraft. </a:t>
            </a:r>
            <a:endParaRPr lang="en-US" sz="2800" dirty="0" smtClean="0">
              <a:solidFill>
                <a:schemeClr val="tx1"/>
              </a:solidFill>
            </a:endParaRPr>
          </a:p>
          <a:p>
            <a:r>
              <a:rPr lang="en-US" sz="2800" dirty="0">
                <a:solidFill>
                  <a:schemeClr val="tx1"/>
                </a:solidFill>
              </a:rPr>
              <a:t>There are two kinds of stability, static and dynamic.</a:t>
            </a:r>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solidFill>
                  <a:schemeClr val="tx1"/>
                </a:solidFill>
              </a:rPr>
              <a:t>Static stability refers to the initial tendency, or direction of movement, back to equilibrium. In aviation, it refers to the aircraft's initial response when disturbed from a given AOA, slip, or bank</a:t>
            </a:r>
            <a:r>
              <a:rPr lang="en-US" sz="3200" dirty="0" smtClean="0">
                <a:solidFill>
                  <a:schemeClr val="tx1"/>
                </a:solidFill>
              </a:rPr>
              <a:t>.</a:t>
            </a:r>
          </a:p>
          <a:p>
            <a:endParaRPr lang="en-US" sz="3200" dirty="0">
              <a:solidFill>
                <a:schemeClr val="tx1"/>
              </a:solidFill>
            </a:endParaRPr>
          </a:p>
        </p:txBody>
      </p:sp>
      <p:sp>
        <p:nvSpPr>
          <p:cNvPr id="2" name="Title 1"/>
          <p:cNvSpPr>
            <a:spLocks noGrp="1"/>
          </p:cNvSpPr>
          <p:nvPr>
            <p:ph type="title"/>
          </p:nvPr>
        </p:nvSpPr>
        <p:spPr/>
        <p:txBody>
          <a:bodyPr/>
          <a:lstStyle/>
          <a:p>
            <a:r>
              <a:rPr lang="en-US" dirty="0"/>
              <a:t>STATIC STABILITY</a:t>
            </a:r>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1676400"/>
            <a:ext cx="7747000" cy="4648200"/>
          </a:xfrm>
        </p:spPr>
        <p:txBody>
          <a:bodyPr>
            <a:normAutofit/>
          </a:bodyPr>
          <a:lstStyle/>
          <a:p>
            <a:r>
              <a:rPr lang="en-US" sz="2800" dirty="0">
                <a:solidFill>
                  <a:schemeClr val="tx1"/>
                </a:solidFill>
              </a:rPr>
              <a:t>• Positive static stability—the initial tendency of the aircraft to return to the original state of equilibrium after being disturbed (Figure 4-2) </a:t>
            </a:r>
            <a:endParaRPr lang="en-US" sz="2800" dirty="0" smtClean="0">
              <a:solidFill>
                <a:schemeClr val="tx1"/>
              </a:solidFill>
            </a:endParaRPr>
          </a:p>
          <a:p>
            <a:r>
              <a:rPr lang="en-US" sz="2800" dirty="0" smtClean="0">
                <a:solidFill>
                  <a:schemeClr val="tx1"/>
                </a:solidFill>
              </a:rPr>
              <a:t>• </a:t>
            </a:r>
            <a:r>
              <a:rPr lang="en-US" sz="2800" dirty="0">
                <a:solidFill>
                  <a:schemeClr val="tx1"/>
                </a:solidFill>
              </a:rPr>
              <a:t>Neutral static stability—the initial tendency of the aircraft to remain in a new condition after its equilibrium has been disturbed (Figure 4-2</a:t>
            </a:r>
            <a:r>
              <a:rPr lang="en-US" sz="2800" dirty="0" smtClean="0">
                <a:solidFill>
                  <a:schemeClr val="tx1"/>
                </a:solidFill>
              </a:rPr>
              <a:t>)</a:t>
            </a:r>
          </a:p>
          <a:p>
            <a:r>
              <a:rPr lang="en-US" sz="2800" dirty="0" smtClean="0">
                <a:solidFill>
                  <a:schemeClr val="tx1"/>
                </a:solidFill>
              </a:rPr>
              <a:t>• </a:t>
            </a:r>
            <a:r>
              <a:rPr lang="en-US" sz="2800" dirty="0">
                <a:solidFill>
                  <a:schemeClr val="tx1"/>
                </a:solidFill>
              </a:rPr>
              <a:t>Negative static stability—the initial tendency of the aircraft to continue away from the original state of equilibrium after being disturbed (Figure 4-2)</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6019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556351" cy="2250367"/>
          </a:xfrm>
        </p:spPr>
        <p:txBody>
          <a:bodyPr>
            <a:normAutofit/>
          </a:bodyPr>
          <a:lstStyle/>
          <a:p>
            <a:r>
              <a:rPr lang="en-US" sz="6600" dirty="0" smtClean="0"/>
              <a:t>FLIGHT STABILITY AND DYNAMICS</a:t>
            </a:r>
            <a:endParaRPr lang="en-US" sz="6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253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892" t="29563" r="7522" b="15278"/>
          <a:stretch/>
        </p:blipFill>
        <p:spPr bwMode="auto">
          <a:xfrm>
            <a:off x="228600" y="228600"/>
            <a:ext cx="8806543" cy="6248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164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534399" cy="4876800"/>
          </a:xfrm>
        </p:spPr>
        <p:txBody>
          <a:bodyPr>
            <a:noAutofit/>
          </a:bodyPr>
          <a:lstStyle/>
          <a:p>
            <a:r>
              <a:rPr lang="en-US" sz="2800" dirty="0">
                <a:solidFill>
                  <a:schemeClr val="tx1"/>
                </a:solidFill>
              </a:rPr>
              <a:t>Static stability has been defined as the initial tendency to return to equilibrium that the aircraft displays after being disturbed from its trimmed condition. </a:t>
            </a:r>
            <a:endParaRPr lang="en-US" sz="2800" dirty="0" smtClean="0">
              <a:solidFill>
                <a:schemeClr val="tx1"/>
              </a:solidFill>
            </a:endParaRPr>
          </a:p>
          <a:p>
            <a:r>
              <a:rPr lang="en-US" sz="2800" dirty="0">
                <a:solidFill>
                  <a:schemeClr val="tx1"/>
                </a:solidFill>
              </a:rPr>
              <a:t>Occasionally, the initial tendency is different or opposite from the overall tendency, so a distinction must be made between the two. </a:t>
            </a:r>
            <a:endParaRPr lang="en-US" sz="2800" dirty="0" smtClean="0">
              <a:solidFill>
                <a:schemeClr val="tx1"/>
              </a:solidFill>
            </a:endParaRPr>
          </a:p>
          <a:p>
            <a:r>
              <a:rPr lang="en-US" sz="2800" dirty="0">
                <a:solidFill>
                  <a:schemeClr val="tx1"/>
                </a:solidFill>
              </a:rPr>
              <a:t>Dynamic stability refers to the aircraft response over time when disturbed from a given AOA, slip, or bank. This type of stability also has three subtypes: (Figure 4-3)</a:t>
            </a:r>
            <a:endParaRPr lang="en-US" sz="2800" dirty="0" smtClean="0">
              <a:solidFill>
                <a:schemeClr val="tx1"/>
              </a:solidFill>
            </a:endParaRPr>
          </a:p>
          <a:p>
            <a:endParaRPr lang="en-US" sz="2800" dirty="0">
              <a:solidFill>
                <a:schemeClr val="tx1"/>
              </a:solidFill>
            </a:endParaRPr>
          </a:p>
        </p:txBody>
      </p:sp>
      <p:sp>
        <p:nvSpPr>
          <p:cNvPr id="3" name="Title 2"/>
          <p:cNvSpPr>
            <a:spLocks noGrp="1"/>
          </p:cNvSpPr>
          <p:nvPr>
            <p:ph type="title"/>
          </p:nvPr>
        </p:nvSpPr>
        <p:spPr/>
        <p:txBody>
          <a:bodyPr/>
          <a:lstStyle/>
          <a:p>
            <a:r>
              <a:rPr lang="en-US" dirty="0"/>
              <a:t>DYNAMIC STABILITY</a:t>
            </a:r>
          </a:p>
        </p:txBody>
      </p:sp>
    </p:spTree>
    <p:extLst>
      <p:ext uri="{BB962C8B-B14F-4D97-AF65-F5344CB8AC3E}">
        <p14:creationId xmlns:p14="http://schemas.microsoft.com/office/powerpoint/2010/main" val="172831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0"/>
            <a:ext cx="8686799" cy="3840163"/>
          </a:xfrm>
        </p:spPr>
        <p:txBody>
          <a:bodyPr>
            <a:noAutofit/>
          </a:bodyPr>
          <a:lstStyle/>
          <a:p>
            <a:r>
              <a:rPr lang="en-US" sz="3200" dirty="0">
                <a:solidFill>
                  <a:schemeClr val="tx1"/>
                </a:solidFill>
              </a:rPr>
              <a:t>Dynamic stability of an aircraft is the movement of an aircraft after a disturbance in response to its static stability with respect to time. For example, an aircraft that is statically stable will after a disturbance, try to return to its original position but more than likely will </a:t>
            </a:r>
            <a:r>
              <a:rPr lang="en-US" sz="3200" dirty="0" smtClean="0">
                <a:solidFill>
                  <a:schemeClr val="tx1"/>
                </a:solidFill>
              </a:rPr>
              <a:t>overshoot</a:t>
            </a:r>
          </a:p>
          <a:p>
            <a:endParaRPr lang="en-US" sz="3200" dirty="0">
              <a:solidFill>
                <a:schemeClr val="tx1"/>
              </a:solidFill>
            </a:endParaRPr>
          </a:p>
        </p:txBody>
      </p:sp>
      <p:sp>
        <p:nvSpPr>
          <p:cNvPr id="3" name="Title 2"/>
          <p:cNvSpPr>
            <a:spLocks noGrp="1"/>
          </p:cNvSpPr>
          <p:nvPr>
            <p:ph type="title"/>
          </p:nvPr>
        </p:nvSpPr>
        <p:spPr/>
        <p:txBody>
          <a:bodyPr/>
          <a:lstStyle/>
          <a:p>
            <a:r>
              <a:rPr lang="en-US" dirty="0"/>
              <a:t>Dynamic Stability</a:t>
            </a:r>
          </a:p>
        </p:txBody>
      </p:sp>
    </p:spTree>
    <p:extLst>
      <p:ext uri="{BB962C8B-B14F-4D97-AF65-F5344CB8AC3E}">
        <p14:creationId xmlns:p14="http://schemas.microsoft.com/office/powerpoint/2010/main" val="264795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610600" cy="4876800"/>
          </a:xfrm>
        </p:spPr>
        <p:txBody>
          <a:bodyPr>
            <a:noAutofit/>
          </a:bodyPr>
          <a:lstStyle/>
          <a:p>
            <a:r>
              <a:rPr lang="en-US" sz="3200" dirty="0" smtClean="0">
                <a:solidFill>
                  <a:schemeClr val="tx1"/>
                </a:solidFill>
              </a:rPr>
              <a:t> </a:t>
            </a:r>
            <a:r>
              <a:rPr lang="en-US" sz="3200" dirty="0">
                <a:solidFill>
                  <a:schemeClr val="tx1"/>
                </a:solidFill>
              </a:rPr>
              <a:t>Dynamically Unstable – the oscillations are divergent with the amplitude of the oscillations increasing over time.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Dynamically Neutral – the oscillations are </a:t>
            </a:r>
            <a:r>
              <a:rPr lang="en-US" sz="3200" dirty="0" err="1">
                <a:solidFill>
                  <a:schemeClr val="tx1"/>
                </a:solidFill>
              </a:rPr>
              <a:t>undamped</a:t>
            </a:r>
            <a:r>
              <a:rPr lang="en-US" sz="3200" dirty="0">
                <a:solidFill>
                  <a:schemeClr val="tx1"/>
                </a:solidFill>
              </a:rPr>
              <a:t>, so the amplitude of the oscillations stays constant with time.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Dynamically Stable - the oscillations are damped, so the amplitude of the oscillations decreases with time. </a:t>
            </a:r>
          </a:p>
        </p:txBody>
      </p:sp>
    </p:spTree>
    <p:extLst>
      <p:ext uri="{BB962C8B-B14F-4D97-AF65-F5344CB8AC3E}">
        <p14:creationId xmlns:p14="http://schemas.microsoft.com/office/powerpoint/2010/main" val="826281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236" t="22024" r="3506" b="21231"/>
          <a:stretch/>
        </p:blipFill>
        <p:spPr bwMode="auto">
          <a:xfrm>
            <a:off x="228600" y="228600"/>
            <a:ext cx="8744371"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81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28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382000" cy="5867400"/>
          </a:xfrm>
        </p:spPr>
        <p:txBody>
          <a:bodyPr>
            <a:noAutofit/>
          </a:bodyPr>
          <a:lstStyle/>
          <a:p>
            <a:r>
              <a:rPr lang="en-US" sz="3200" dirty="0">
                <a:solidFill>
                  <a:schemeClr val="tx1"/>
                </a:solidFill>
              </a:rPr>
              <a:t>• </a:t>
            </a:r>
            <a:r>
              <a:rPr lang="en-US" sz="3200" dirty="0">
                <a:solidFill>
                  <a:srgbClr val="FF0000"/>
                </a:solidFill>
              </a:rPr>
              <a:t>Positive dynamic </a:t>
            </a:r>
            <a:r>
              <a:rPr lang="en-US" sz="3200" dirty="0" smtClean="0">
                <a:solidFill>
                  <a:srgbClr val="FF0000"/>
                </a:solidFill>
              </a:rPr>
              <a:t>stability</a:t>
            </a:r>
            <a:r>
              <a:rPr lang="en-US" sz="3200" dirty="0">
                <a:solidFill>
                  <a:schemeClr val="tx1"/>
                </a:solidFill>
              </a:rPr>
              <a:t> </a:t>
            </a:r>
            <a:r>
              <a:rPr lang="en-US" sz="3200" dirty="0" smtClean="0">
                <a:solidFill>
                  <a:schemeClr val="tx1"/>
                </a:solidFill>
              </a:rPr>
              <a:t>- over time</a:t>
            </a:r>
            <a:r>
              <a:rPr lang="en-US" sz="3200" dirty="0">
                <a:solidFill>
                  <a:schemeClr val="tx1"/>
                </a:solidFill>
              </a:rPr>
              <a:t>, the motion of the displaced object decreases in amplitude and, because it is positive, the object displaced returns toward the equilibrium state. </a:t>
            </a:r>
            <a:endParaRPr lang="en-US" sz="3200" dirty="0" smtClean="0">
              <a:solidFill>
                <a:schemeClr val="tx1"/>
              </a:solidFill>
            </a:endParaRPr>
          </a:p>
          <a:p>
            <a:r>
              <a:rPr lang="en-US" sz="3200" dirty="0" smtClean="0">
                <a:solidFill>
                  <a:schemeClr val="tx1"/>
                </a:solidFill>
              </a:rPr>
              <a:t>• </a:t>
            </a:r>
            <a:r>
              <a:rPr lang="en-US" sz="3200" dirty="0">
                <a:solidFill>
                  <a:srgbClr val="FF0000"/>
                </a:solidFill>
              </a:rPr>
              <a:t>Neutral dynamic </a:t>
            </a:r>
            <a:r>
              <a:rPr lang="en-US" sz="3200" dirty="0" smtClean="0">
                <a:solidFill>
                  <a:srgbClr val="FF0000"/>
                </a:solidFill>
              </a:rPr>
              <a:t>stability</a:t>
            </a:r>
            <a:r>
              <a:rPr lang="en-US" sz="3200" dirty="0" smtClean="0">
                <a:solidFill>
                  <a:schemeClr val="tx1"/>
                </a:solidFill>
              </a:rPr>
              <a:t> - once </a:t>
            </a:r>
            <a:r>
              <a:rPr lang="en-US" sz="3200" dirty="0">
                <a:solidFill>
                  <a:schemeClr val="tx1"/>
                </a:solidFill>
              </a:rPr>
              <a:t>displaced, the displaced object neither decreases nor increases in amplitude. A worn automobile shock absorber exhibits this tendency. </a:t>
            </a:r>
            <a:endParaRPr lang="en-US" sz="3200" dirty="0" smtClean="0">
              <a:solidFill>
                <a:schemeClr val="tx1"/>
              </a:solidFill>
            </a:endParaRPr>
          </a:p>
          <a:p>
            <a:r>
              <a:rPr lang="en-US" sz="3200" dirty="0" smtClean="0">
                <a:solidFill>
                  <a:schemeClr val="tx1"/>
                </a:solidFill>
              </a:rPr>
              <a:t>• </a:t>
            </a:r>
            <a:r>
              <a:rPr lang="en-US" sz="3200" dirty="0">
                <a:solidFill>
                  <a:srgbClr val="FF0000"/>
                </a:solidFill>
              </a:rPr>
              <a:t>Negative dynamic </a:t>
            </a:r>
            <a:r>
              <a:rPr lang="en-US" sz="3200" dirty="0" smtClean="0">
                <a:solidFill>
                  <a:srgbClr val="FF0000"/>
                </a:solidFill>
              </a:rPr>
              <a:t>stability</a:t>
            </a:r>
            <a:r>
              <a:rPr lang="en-US" sz="3200" dirty="0" smtClean="0">
                <a:solidFill>
                  <a:schemeClr val="tx1"/>
                </a:solidFill>
              </a:rPr>
              <a:t> - over </a:t>
            </a:r>
            <a:r>
              <a:rPr lang="en-US" sz="3200" dirty="0">
                <a:solidFill>
                  <a:schemeClr val="tx1"/>
                </a:solidFill>
              </a:rPr>
              <a:t>time, the motion of the displaced object increases and becomes more divergent.</a:t>
            </a:r>
          </a:p>
        </p:txBody>
      </p:sp>
    </p:spTree>
    <p:extLst>
      <p:ext uri="{BB962C8B-B14F-4D97-AF65-F5344CB8AC3E}">
        <p14:creationId xmlns:p14="http://schemas.microsoft.com/office/powerpoint/2010/main" val="325348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10599" cy="5334000"/>
          </a:xfrm>
        </p:spPr>
        <p:txBody>
          <a:bodyPr>
            <a:normAutofit/>
          </a:bodyPr>
          <a:lstStyle/>
          <a:p>
            <a:r>
              <a:rPr lang="en-US" sz="2800" dirty="0">
                <a:solidFill>
                  <a:schemeClr val="tx1"/>
                </a:solidFill>
              </a:rPr>
              <a:t>• </a:t>
            </a:r>
            <a:r>
              <a:rPr lang="en-US" sz="2800" b="1" dirty="0" smtClean="0">
                <a:solidFill>
                  <a:srgbClr val="FF0000"/>
                </a:solidFill>
              </a:rPr>
              <a:t>Maneuverability</a:t>
            </a:r>
            <a:r>
              <a:rPr lang="en-US" sz="2800" dirty="0" smtClean="0">
                <a:solidFill>
                  <a:schemeClr val="tx1"/>
                </a:solidFill>
              </a:rPr>
              <a:t> - the </a:t>
            </a:r>
            <a:r>
              <a:rPr lang="en-US" sz="2800" dirty="0">
                <a:solidFill>
                  <a:schemeClr val="tx1"/>
                </a:solidFill>
              </a:rPr>
              <a:t>quality of an aircraft that permits it to be maneuvered easily and to withstand the stresses imposed by maneuvers. It is governed by the aircraft's weight, inertia, size and location of flight controls, structural strength, and </a:t>
            </a:r>
            <a:r>
              <a:rPr lang="en-US" sz="2800" dirty="0" err="1">
                <a:solidFill>
                  <a:schemeClr val="tx1"/>
                </a:solidFill>
              </a:rPr>
              <a:t>powerplant</a:t>
            </a:r>
            <a:r>
              <a:rPr lang="en-US" sz="2800" dirty="0">
                <a:solidFill>
                  <a:schemeClr val="tx1"/>
                </a:solidFill>
              </a:rPr>
              <a:t>. It too is an aircraft design characteristic. </a:t>
            </a:r>
            <a:endParaRPr lang="en-US" sz="2800" dirty="0" smtClean="0">
              <a:solidFill>
                <a:schemeClr val="tx1"/>
              </a:solidFill>
            </a:endParaRPr>
          </a:p>
          <a:p>
            <a:r>
              <a:rPr lang="en-US" sz="2800" dirty="0" smtClean="0">
                <a:solidFill>
                  <a:schemeClr val="tx1"/>
                </a:solidFill>
              </a:rPr>
              <a:t>• </a:t>
            </a:r>
            <a:r>
              <a:rPr lang="en-US" sz="2800" dirty="0" smtClean="0">
                <a:solidFill>
                  <a:srgbClr val="FF0000"/>
                </a:solidFill>
              </a:rPr>
              <a:t>Controllability</a:t>
            </a:r>
            <a:r>
              <a:rPr lang="en-US" sz="2800" dirty="0" smtClean="0">
                <a:solidFill>
                  <a:schemeClr val="tx1"/>
                </a:solidFill>
              </a:rPr>
              <a:t> - the </a:t>
            </a:r>
            <a:r>
              <a:rPr lang="en-US" sz="2800" dirty="0">
                <a:solidFill>
                  <a:schemeClr val="tx1"/>
                </a:solidFill>
              </a:rPr>
              <a:t>capability of an aircraft to respond to the pilot's control, especially with regard to </a:t>
            </a:r>
            <a:r>
              <a:rPr lang="en-US" sz="2800" dirty="0" err="1">
                <a:solidFill>
                  <a:schemeClr val="tx1"/>
                </a:solidFill>
              </a:rPr>
              <a:t>flightpath</a:t>
            </a:r>
            <a:r>
              <a:rPr lang="en-US" sz="2800" dirty="0">
                <a:solidFill>
                  <a:schemeClr val="tx1"/>
                </a:solidFill>
              </a:rPr>
              <a:t> and attitude. It is the quality of the aircraft's response to the pilot's control application when maneuvering the aircraft, regardless of its stability characteristics.</a:t>
            </a:r>
          </a:p>
        </p:txBody>
      </p:sp>
      <p:sp>
        <p:nvSpPr>
          <p:cNvPr id="4" name="Rectangle 3"/>
          <p:cNvSpPr/>
          <p:nvPr/>
        </p:nvSpPr>
        <p:spPr>
          <a:xfrm>
            <a:off x="457200" y="264955"/>
            <a:ext cx="8001000" cy="492443"/>
          </a:xfrm>
          <a:prstGeom prst="rect">
            <a:avLst/>
          </a:prstGeom>
        </p:spPr>
        <p:txBody>
          <a:bodyPr wrap="square">
            <a:spAutoFit/>
          </a:bodyPr>
          <a:lstStyle/>
          <a:p>
            <a:r>
              <a:rPr lang="en-US" sz="2600" b="1" dirty="0"/>
              <a:t>Stability in an aircraft affects two areas significantly:</a:t>
            </a:r>
          </a:p>
        </p:txBody>
      </p:sp>
    </p:spTree>
    <p:extLst>
      <p:ext uri="{BB962C8B-B14F-4D97-AF65-F5344CB8AC3E}">
        <p14:creationId xmlns:p14="http://schemas.microsoft.com/office/powerpoint/2010/main" val="410177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0"/>
            <a:ext cx="8762999" cy="4191000"/>
          </a:xfrm>
        </p:spPr>
        <p:txBody>
          <a:bodyPr>
            <a:normAutofit/>
          </a:bodyPr>
          <a:lstStyle/>
          <a:p>
            <a:r>
              <a:rPr lang="en-US" sz="3200" dirty="0">
                <a:solidFill>
                  <a:schemeClr val="tx1"/>
                </a:solidFill>
              </a:rPr>
              <a:t>The longitudinal stability of an aircraft is the stability concerning the pitching movement of the aircraft about its lateral (or transverse) axis</a:t>
            </a:r>
            <a:r>
              <a:rPr lang="en-US" sz="3200" dirty="0" smtClean="0">
                <a:solidFill>
                  <a:schemeClr val="tx1"/>
                </a:solidFill>
              </a:rPr>
              <a:t>.</a:t>
            </a:r>
          </a:p>
          <a:p>
            <a:r>
              <a:rPr lang="en-US" sz="3200" dirty="0">
                <a:solidFill>
                  <a:schemeClr val="tx1"/>
                </a:solidFill>
              </a:rPr>
              <a:t>The movement about the lateral axis is known as the longitudinal stability as in this type of disturbance it is the longitudinal axis of the aircraft that moves up or down as the aircraft’s pitches either nose up or nose down. </a:t>
            </a:r>
          </a:p>
        </p:txBody>
      </p:sp>
      <p:sp>
        <p:nvSpPr>
          <p:cNvPr id="3" name="Title 2"/>
          <p:cNvSpPr>
            <a:spLocks noGrp="1"/>
          </p:cNvSpPr>
          <p:nvPr>
            <p:ph type="title"/>
          </p:nvPr>
        </p:nvSpPr>
        <p:spPr/>
        <p:txBody>
          <a:bodyPr>
            <a:normAutofit fontScale="90000"/>
          </a:bodyPr>
          <a:lstStyle/>
          <a:p>
            <a:r>
              <a:rPr lang="en-US" b="1" dirty="0">
                <a:solidFill>
                  <a:schemeClr val="tx1"/>
                </a:solidFill>
                <a:effectLst>
                  <a:outerShdw blurRad="38100" dist="38100" dir="2700000" algn="tl">
                    <a:srgbClr val="000000">
                      <a:alpha val="43137"/>
                    </a:srgbClr>
                  </a:outerShdw>
                </a:effectLst>
              </a:rPr>
              <a:t>LONGITUDINAL STABILITY (PITCHING)</a:t>
            </a:r>
          </a:p>
        </p:txBody>
      </p:sp>
    </p:spTree>
    <p:extLst>
      <p:ext uri="{BB962C8B-B14F-4D97-AF65-F5344CB8AC3E}">
        <p14:creationId xmlns:p14="http://schemas.microsoft.com/office/powerpoint/2010/main" val="410177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371600"/>
            <a:ext cx="8686799" cy="4800600"/>
          </a:xfrm>
        </p:spPr>
        <p:txBody>
          <a:bodyPr>
            <a:noAutofit/>
          </a:bodyPr>
          <a:lstStyle/>
          <a:p>
            <a:r>
              <a:rPr lang="en-US" sz="3200" dirty="0">
                <a:solidFill>
                  <a:schemeClr val="tx1"/>
                </a:solidFill>
              </a:rPr>
              <a:t>Longitudinal stability is the quality that makes an aircraft stable about its lateral axis. </a:t>
            </a:r>
            <a:endParaRPr lang="en-US" sz="3200" dirty="0" smtClean="0">
              <a:solidFill>
                <a:schemeClr val="tx1"/>
              </a:solidFill>
            </a:endParaRPr>
          </a:p>
          <a:p>
            <a:r>
              <a:rPr lang="en-US" sz="3200" dirty="0">
                <a:solidFill>
                  <a:schemeClr val="tx1"/>
                </a:solidFill>
              </a:rPr>
              <a:t>It involves the pitching motion as the aircraft's nose moves up and down in flight</a:t>
            </a:r>
            <a:r>
              <a:rPr lang="en-US" sz="3200" dirty="0" smtClean="0">
                <a:solidFill>
                  <a:schemeClr val="tx1"/>
                </a:solidFill>
              </a:rPr>
              <a:t>.</a:t>
            </a:r>
          </a:p>
          <a:p>
            <a:r>
              <a:rPr lang="en-US" sz="3200" dirty="0">
                <a:solidFill>
                  <a:schemeClr val="tx1"/>
                </a:solidFill>
              </a:rPr>
              <a:t>A longitudinally unstable aircraft has a tendency to dive or climb progressively into a very steep dive or climb, or even a stall</a:t>
            </a:r>
            <a:r>
              <a:rPr lang="en-US" sz="3200" dirty="0" smtClean="0">
                <a:solidFill>
                  <a:schemeClr val="tx1"/>
                </a:solidFill>
              </a:rPr>
              <a:t>.</a:t>
            </a:r>
          </a:p>
          <a:p>
            <a:r>
              <a:rPr lang="en-US" sz="3200" dirty="0">
                <a:solidFill>
                  <a:schemeClr val="tx1"/>
                </a:solidFill>
              </a:rPr>
              <a:t>Thus, an aircraft with longitudinal instability becomes difficult and sometimes dangerous to fly.</a:t>
            </a:r>
          </a:p>
        </p:txBody>
      </p:sp>
    </p:spTree>
    <p:extLst>
      <p:ext uri="{BB962C8B-B14F-4D97-AF65-F5344CB8AC3E}">
        <p14:creationId xmlns:p14="http://schemas.microsoft.com/office/powerpoint/2010/main" val="410177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362200"/>
            <a:ext cx="8381999" cy="4191000"/>
          </a:xfrm>
        </p:spPr>
        <p:txBody>
          <a:bodyPr>
            <a:normAutofit/>
          </a:bodyPr>
          <a:lstStyle/>
          <a:p>
            <a:r>
              <a:rPr lang="en-US" sz="2800" b="1" dirty="0">
                <a:solidFill>
                  <a:schemeClr val="tx1"/>
                </a:solidFill>
              </a:rPr>
              <a:t>Whenever an aircraft changes its attitude in flight, it must turn about one or more of three axes</a:t>
            </a:r>
            <a:r>
              <a:rPr lang="en-US" sz="2800" b="1" dirty="0" smtClean="0">
                <a:solidFill>
                  <a:schemeClr val="tx1"/>
                </a:solidFill>
              </a:rPr>
              <a:t>.</a:t>
            </a:r>
          </a:p>
          <a:p>
            <a:r>
              <a:rPr lang="en-US" sz="2800" dirty="0">
                <a:solidFill>
                  <a:schemeClr val="tx1"/>
                </a:solidFill>
              </a:rPr>
              <a:t>Figure 4-1 shows the three axes, which are imaginary lines passing through the center of the aircraft</a:t>
            </a:r>
            <a:r>
              <a:rPr lang="en-US" sz="2800" dirty="0" smtClean="0">
                <a:solidFill>
                  <a:schemeClr val="tx1"/>
                </a:solidFill>
              </a:rPr>
              <a:t>.</a:t>
            </a:r>
          </a:p>
          <a:p>
            <a:r>
              <a:rPr lang="en-US" sz="2800" dirty="0">
                <a:solidFill>
                  <a:schemeClr val="tx1"/>
                </a:solidFill>
              </a:rPr>
              <a:t>The axes of an aircraft can be considered as imaginary axles around which the aircraft turns like a wheel</a:t>
            </a:r>
            <a:r>
              <a:rPr lang="en-US" sz="2800" dirty="0" smtClean="0">
                <a:solidFill>
                  <a:schemeClr val="tx1"/>
                </a:solidFill>
              </a:rPr>
              <a:t>.</a:t>
            </a:r>
          </a:p>
          <a:p>
            <a:r>
              <a:rPr lang="en-US" sz="2800" dirty="0">
                <a:solidFill>
                  <a:schemeClr val="tx1"/>
                </a:solidFill>
              </a:rPr>
              <a:t>At the center, where all three axes intersect, each is perpendicular to the other two.</a:t>
            </a:r>
            <a:endParaRPr lang="en-US" sz="2800" b="1" dirty="0">
              <a:solidFill>
                <a:schemeClr val="tx1"/>
              </a:solidFill>
            </a:endParaRPr>
          </a:p>
        </p:txBody>
      </p:sp>
      <p:sp>
        <p:nvSpPr>
          <p:cNvPr id="4" name="Title 3"/>
          <p:cNvSpPr>
            <a:spLocks noGrp="1"/>
          </p:cNvSpPr>
          <p:nvPr>
            <p:ph type="title"/>
          </p:nvPr>
        </p:nvSpPr>
        <p:spPr>
          <a:prstGeom prst="rect">
            <a:avLst/>
          </a:prstGeom>
        </p:spPr>
        <p:txBody>
          <a:bodyPr wrap="square">
            <a:spAutoFit/>
          </a:bodyPr>
          <a:lstStyle/>
          <a:p>
            <a:r>
              <a:rPr lang="en-US" sz="4000" b="1" dirty="0"/>
              <a:t>THE AXES OF AN AIRCRAFT</a:t>
            </a:r>
          </a:p>
        </p:txBody>
      </p:sp>
    </p:spTree>
    <p:extLst>
      <p:ext uri="{BB962C8B-B14F-4D97-AF65-F5344CB8AC3E}">
        <p14:creationId xmlns:p14="http://schemas.microsoft.com/office/powerpoint/2010/main" val="3041425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799" cy="5105400"/>
          </a:xfrm>
        </p:spPr>
        <p:txBody>
          <a:bodyPr>
            <a:normAutofit/>
          </a:bodyPr>
          <a:lstStyle/>
          <a:p>
            <a:pPr marL="0" indent="0">
              <a:buNone/>
            </a:pPr>
            <a:r>
              <a:rPr lang="en-US" sz="3600" dirty="0" smtClean="0">
                <a:solidFill>
                  <a:schemeClr val="tx1"/>
                </a:solidFill>
              </a:rPr>
              <a:t> 1</a:t>
            </a:r>
            <a:r>
              <a:rPr lang="en-US" sz="3600" dirty="0">
                <a:solidFill>
                  <a:schemeClr val="tx1"/>
                </a:solidFill>
              </a:rPr>
              <a:t>. Location of the wing with respect to the CG. </a:t>
            </a:r>
            <a:endParaRPr lang="en-US" sz="3600" dirty="0" smtClean="0">
              <a:solidFill>
                <a:schemeClr val="tx1"/>
              </a:solidFill>
            </a:endParaRPr>
          </a:p>
          <a:p>
            <a:pPr marL="0" indent="0">
              <a:buNone/>
            </a:pPr>
            <a:r>
              <a:rPr lang="en-US" sz="3600" dirty="0" smtClean="0">
                <a:solidFill>
                  <a:schemeClr val="tx1"/>
                </a:solidFill>
              </a:rPr>
              <a:t> 2. </a:t>
            </a:r>
            <a:r>
              <a:rPr lang="en-US" sz="3600" dirty="0">
                <a:solidFill>
                  <a:schemeClr val="tx1"/>
                </a:solidFill>
              </a:rPr>
              <a:t>Location of the horizontal tail surfaces with respect </a:t>
            </a:r>
            <a:r>
              <a:rPr lang="en-US" sz="3600" dirty="0" smtClean="0">
                <a:solidFill>
                  <a:schemeClr val="tx1"/>
                </a:solidFill>
              </a:rPr>
              <a:t>  to </a:t>
            </a:r>
            <a:r>
              <a:rPr lang="en-US" sz="3600" dirty="0">
                <a:solidFill>
                  <a:schemeClr val="tx1"/>
                </a:solidFill>
              </a:rPr>
              <a:t>the CG. </a:t>
            </a:r>
            <a:r>
              <a:rPr lang="en-US" sz="3600" dirty="0" smtClean="0">
                <a:solidFill>
                  <a:schemeClr val="tx1"/>
                </a:solidFill>
              </a:rPr>
              <a:t>                 </a:t>
            </a:r>
          </a:p>
          <a:p>
            <a:pPr marL="0" indent="0">
              <a:buNone/>
            </a:pPr>
            <a:r>
              <a:rPr lang="en-US" sz="3600" dirty="0">
                <a:solidFill>
                  <a:schemeClr val="tx1"/>
                </a:solidFill>
              </a:rPr>
              <a:t> </a:t>
            </a:r>
            <a:r>
              <a:rPr lang="en-US" sz="3600" dirty="0" smtClean="0">
                <a:solidFill>
                  <a:schemeClr val="tx1"/>
                </a:solidFill>
              </a:rPr>
              <a:t>3</a:t>
            </a:r>
            <a:r>
              <a:rPr lang="en-US" sz="3600" dirty="0">
                <a:solidFill>
                  <a:schemeClr val="tx1"/>
                </a:solidFill>
              </a:rPr>
              <a:t>. Area or size of the tail surfaces. </a:t>
            </a:r>
            <a:endParaRPr lang="en-US" sz="3600" dirty="0" smtClean="0">
              <a:solidFill>
                <a:schemeClr val="tx1"/>
              </a:solidFill>
            </a:endParaRPr>
          </a:p>
          <a:p>
            <a:pPr marL="0" indent="0">
              <a:buNone/>
            </a:pPr>
            <a:r>
              <a:rPr lang="en-US" sz="3600" dirty="0" smtClean="0">
                <a:solidFill>
                  <a:schemeClr val="tx1"/>
                </a:solidFill>
              </a:rPr>
              <a:t> 4</a:t>
            </a:r>
            <a:r>
              <a:rPr lang="en-US" sz="3600" dirty="0">
                <a:solidFill>
                  <a:schemeClr val="tx1"/>
                </a:solidFill>
              </a:rPr>
              <a:t>. In analyzing stability, it should be recalled that a body free to </a:t>
            </a:r>
            <a:r>
              <a:rPr lang="en-US" sz="3600" dirty="0" smtClean="0">
                <a:solidFill>
                  <a:schemeClr val="tx1"/>
                </a:solidFill>
              </a:rPr>
              <a:t>rotate </a:t>
            </a:r>
            <a:r>
              <a:rPr lang="en-US" sz="3600" dirty="0">
                <a:solidFill>
                  <a:schemeClr val="tx1"/>
                </a:solidFill>
              </a:rPr>
              <a:t>always turns about its CG</a:t>
            </a:r>
            <a:r>
              <a:rPr lang="en-US" sz="3600" dirty="0" smtClean="0">
                <a:solidFill>
                  <a:schemeClr val="tx1"/>
                </a:solidFill>
              </a:rPr>
              <a:t>.</a:t>
            </a:r>
          </a:p>
          <a:p>
            <a:pPr marL="0" indent="0">
              <a:buNone/>
            </a:pPr>
            <a:endParaRPr lang="en-US" sz="3600" dirty="0">
              <a:solidFill>
                <a:schemeClr val="tx1"/>
              </a:solidFill>
            </a:endParaRPr>
          </a:p>
        </p:txBody>
      </p:sp>
      <p:sp>
        <p:nvSpPr>
          <p:cNvPr id="4" name="Rectangle 3"/>
          <p:cNvSpPr/>
          <p:nvPr/>
        </p:nvSpPr>
        <p:spPr>
          <a:xfrm>
            <a:off x="228600" y="381000"/>
            <a:ext cx="8686800" cy="830997"/>
          </a:xfrm>
          <a:prstGeom prst="rect">
            <a:avLst/>
          </a:prstGeom>
        </p:spPr>
        <p:txBody>
          <a:bodyPr wrap="square">
            <a:spAutoFit/>
          </a:bodyPr>
          <a:lstStyle/>
          <a:p>
            <a:r>
              <a:rPr lang="en-US" sz="2400" b="1" dirty="0"/>
              <a:t>Static longitudinal stability or instability in an aircraft, is dependent upon three factors:</a:t>
            </a:r>
          </a:p>
        </p:txBody>
      </p:sp>
    </p:spTree>
    <p:extLst>
      <p:ext uri="{BB962C8B-B14F-4D97-AF65-F5344CB8AC3E}">
        <p14:creationId xmlns:p14="http://schemas.microsoft.com/office/powerpoint/2010/main" val="410177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610599" cy="5181600"/>
          </a:xfrm>
        </p:spPr>
        <p:txBody>
          <a:bodyPr>
            <a:normAutofit/>
          </a:bodyPr>
          <a:lstStyle/>
          <a:p>
            <a:r>
              <a:rPr lang="en-US" sz="3200" dirty="0">
                <a:solidFill>
                  <a:schemeClr val="tx1"/>
                </a:solidFill>
              </a:rPr>
              <a:t>5. To obtain static longitudinal stability, the relation of the wing and tail moments must be such that, if the moments are initially balanced and the aircraft is suddenly nose up, the wing moments and tail moments change so that the sum of their forces provides an unbalanced but restoring moment which, in turn, brings the nose down again. Similarly, if the aircraft is nose down, the resulting change in moments brings the nose back up.</a:t>
            </a:r>
          </a:p>
        </p:txBody>
      </p:sp>
    </p:spTree>
    <p:extLst>
      <p:ext uri="{BB962C8B-B14F-4D97-AF65-F5344CB8AC3E}">
        <p14:creationId xmlns:p14="http://schemas.microsoft.com/office/powerpoint/2010/main" val="3104603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458199" cy="4983163"/>
          </a:xfrm>
        </p:spPr>
        <p:txBody>
          <a:bodyPr>
            <a:normAutofit/>
          </a:bodyPr>
          <a:lstStyle/>
          <a:p>
            <a:r>
              <a:rPr lang="en-US" sz="2800" dirty="0">
                <a:solidFill>
                  <a:schemeClr val="tx1"/>
                </a:solidFill>
              </a:rPr>
              <a:t>The Center of Lift (CL) in most asymmetrical airfoils has a tendency to change its fore and aft positions with a change in the AOA. The center of lift tends to move forward with an increase in AOA and to move aft with a decrease in AOA</a:t>
            </a:r>
            <a:r>
              <a:rPr lang="en-US" sz="2800" dirty="0" smtClean="0">
                <a:solidFill>
                  <a:schemeClr val="tx1"/>
                </a:solidFill>
              </a:rPr>
              <a:t>.</a:t>
            </a:r>
          </a:p>
          <a:p>
            <a:r>
              <a:rPr lang="en-US" sz="2800" dirty="0">
                <a:solidFill>
                  <a:schemeClr val="tx1"/>
                </a:solidFill>
              </a:rPr>
              <a:t>This means that when the AOA of an airfoil is increased, the center of lift, by moving forward, tends to lift the leading edge of the wing still more. </a:t>
            </a:r>
            <a:endParaRPr lang="en-US" sz="2800" dirty="0" smtClean="0">
              <a:solidFill>
                <a:schemeClr val="tx1"/>
              </a:solidFill>
            </a:endParaRPr>
          </a:p>
          <a:p>
            <a:r>
              <a:rPr lang="en-US" sz="2800" dirty="0">
                <a:solidFill>
                  <a:schemeClr val="tx1"/>
                </a:solidFill>
              </a:rPr>
              <a:t>This tendency gives the wing an inherent quality of instability. (Note: center of lift is also known as the Center of Pressure (CP)</a:t>
            </a:r>
          </a:p>
        </p:txBody>
      </p:sp>
    </p:spTree>
    <p:extLst>
      <p:ext uri="{BB962C8B-B14F-4D97-AF65-F5344CB8AC3E}">
        <p14:creationId xmlns:p14="http://schemas.microsoft.com/office/powerpoint/2010/main" val="1771779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762999" cy="4221163"/>
          </a:xfrm>
        </p:spPr>
        <p:txBody>
          <a:bodyPr>
            <a:normAutofit/>
          </a:bodyPr>
          <a:lstStyle/>
          <a:p>
            <a:r>
              <a:rPr lang="en-US" sz="2800" dirty="0">
                <a:solidFill>
                  <a:schemeClr val="tx1"/>
                </a:solidFill>
              </a:rPr>
              <a:t>Most aircraft are designed so that the wing's CL is to the rear of the CG. This makes the aircraft "nose heavy" and requires that there be a slight downward force on the horizontal stabilizer in order to balance the aircraft and keep the nose from continually pitching downward. </a:t>
            </a:r>
            <a:endParaRPr lang="en-US" sz="2800" dirty="0" smtClean="0">
              <a:solidFill>
                <a:schemeClr val="tx1"/>
              </a:solidFill>
            </a:endParaRPr>
          </a:p>
          <a:p>
            <a:r>
              <a:rPr lang="en-US" sz="2800" dirty="0">
                <a:solidFill>
                  <a:schemeClr val="tx1"/>
                </a:solidFill>
              </a:rPr>
              <a:t>Compensation for this nose heaviness is provided by setting the horizontal stabilizer at a slight negative AOA.</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27053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800" cy="4343400"/>
          </a:xfrm>
        </p:spPr>
        <p:txBody>
          <a:bodyPr>
            <a:noAutofit/>
          </a:bodyPr>
          <a:lstStyle/>
          <a:p>
            <a:r>
              <a:rPr lang="en-US" sz="3200" dirty="0">
                <a:solidFill>
                  <a:schemeClr val="tx1"/>
                </a:solidFill>
              </a:rPr>
              <a:t>For example if an aircraft is disturbed by a sudden gust of wind that pitches the aircraft nose-up, the </a:t>
            </a:r>
            <a:r>
              <a:rPr lang="en-US" sz="3200" dirty="0" err="1">
                <a:solidFill>
                  <a:schemeClr val="tx1"/>
                </a:solidFill>
              </a:rPr>
              <a:t>tailplane</a:t>
            </a:r>
            <a:r>
              <a:rPr lang="en-US" sz="3200" dirty="0">
                <a:solidFill>
                  <a:schemeClr val="tx1"/>
                </a:solidFill>
              </a:rPr>
              <a:t> will produce an opposite force to pitch the aircraft back nose down. This occurs because even although the aircraft is now in a nose up condition, it will initially due to its momentum continue in the direction of its original level flight path for a small period of time</a:t>
            </a:r>
            <a:r>
              <a:rPr lang="en-US" sz="3200" dirty="0" smtClean="0">
                <a:solidFill>
                  <a:schemeClr val="tx1"/>
                </a:solidFill>
              </a:rPr>
              <a:t>.</a:t>
            </a:r>
            <a:endParaRPr lang="en-US" sz="3200" dirty="0">
              <a:solidFill>
                <a:schemeClr val="tx1"/>
              </a:solidFill>
            </a:endParaRPr>
          </a:p>
        </p:txBody>
      </p:sp>
    </p:spTree>
    <p:extLst>
      <p:ext uri="{BB962C8B-B14F-4D97-AF65-F5344CB8AC3E}">
        <p14:creationId xmlns:p14="http://schemas.microsoft.com/office/powerpoint/2010/main" val="190610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8887" t="18236" r="22742" b="29577"/>
          <a:stretch/>
        </p:blipFill>
        <p:spPr>
          <a:xfrm>
            <a:off x="321133" y="609600"/>
            <a:ext cx="8441867" cy="5791200"/>
          </a:xfrm>
          <a:prstGeom prst="rect">
            <a:avLst/>
          </a:prstGeom>
        </p:spPr>
      </p:pic>
    </p:spTree>
    <p:extLst>
      <p:ext uri="{BB962C8B-B14F-4D97-AF65-F5344CB8AC3E}">
        <p14:creationId xmlns:p14="http://schemas.microsoft.com/office/powerpoint/2010/main" val="515562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686799" cy="5791200"/>
          </a:xfrm>
        </p:spPr>
        <p:txBody>
          <a:bodyPr>
            <a:noAutofit/>
          </a:bodyPr>
          <a:lstStyle/>
          <a:p>
            <a:r>
              <a:rPr lang="en-US" sz="2800" dirty="0">
                <a:solidFill>
                  <a:schemeClr val="tx1"/>
                </a:solidFill>
              </a:rPr>
              <a:t>In this nose up attitude, the angle of attack on both the </a:t>
            </a:r>
            <a:r>
              <a:rPr lang="en-US" sz="2800" dirty="0" err="1">
                <a:solidFill>
                  <a:schemeClr val="tx1"/>
                </a:solidFill>
              </a:rPr>
              <a:t>mainplane</a:t>
            </a:r>
            <a:r>
              <a:rPr lang="en-US" sz="2800" dirty="0">
                <a:solidFill>
                  <a:schemeClr val="tx1"/>
                </a:solidFill>
              </a:rPr>
              <a:t> and the </a:t>
            </a:r>
            <a:r>
              <a:rPr lang="en-US" sz="2800" dirty="0" err="1">
                <a:solidFill>
                  <a:schemeClr val="tx1"/>
                </a:solidFill>
              </a:rPr>
              <a:t>tailplane</a:t>
            </a:r>
            <a:r>
              <a:rPr lang="en-US" sz="2800" dirty="0">
                <a:solidFill>
                  <a:schemeClr val="tx1"/>
                </a:solidFill>
              </a:rPr>
              <a:t> is increased, which will produce lift on both surfaces. </a:t>
            </a:r>
            <a:endParaRPr lang="en-US" sz="2800" dirty="0" smtClean="0">
              <a:solidFill>
                <a:schemeClr val="tx1"/>
              </a:solidFill>
            </a:endParaRPr>
          </a:p>
          <a:p>
            <a:r>
              <a:rPr lang="en-US" sz="2800" dirty="0">
                <a:solidFill>
                  <a:schemeClr val="tx1"/>
                </a:solidFill>
              </a:rPr>
              <a:t>The effect of the increase in lift on the </a:t>
            </a:r>
            <a:r>
              <a:rPr lang="en-US" sz="2800" dirty="0" err="1">
                <a:solidFill>
                  <a:schemeClr val="tx1"/>
                </a:solidFill>
              </a:rPr>
              <a:t>mainplane</a:t>
            </a:r>
            <a:r>
              <a:rPr lang="en-US" sz="2800" dirty="0">
                <a:solidFill>
                  <a:schemeClr val="tx1"/>
                </a:solidFill>
              </a:rPr>
              <a:t> being to try and increase the aircraft’s nose up attitude, as its </a:t>
            </a:r>
            <a:r>
              <a:rPr lang="en-US" sz="2800" dirty="0" err="1">
                <a:solidFill>
                  <a:schemeClr val="tx1"/>
                </a:solidFill>
              </a:rPr>
              <a:t>centre</a:t>
            </a:r>
            <a:r>
              <a:rPr lang="en-US" sz="2800" dirty="0">
                <a:solidFill>
                  <a:schemeClr val="tx1"/>
                </a:solidFill>
              </a:rPr>
              <a:t> of pressure moves forward</a:t>
            </a:r>
            <a:r>
              <a:rPr lang="en-US" sz="2800" dirty="0" smtClean="0">
                <a:solidFill>
                  <a:schemeClr val="tx1"/>
                </a:solidFill>
              </a:rPr>
              <a:t>.</a:t>
            </a:r>
          </a:p>
          <a:p>
            <a:r>
              <a:rPr lang="en-US" sz="2800" dirty="0">
                <a:solidFill>
                  <a:schemeClr val="tx1"/>
                </a:solidFill>
              </a:rPr>
              <a:t>At the same time however, the increase in angle of attack on the </a:t>
            </a:r>
            <a:r>
              <a:rPr lang="en-US" sz="2800" dirty="0" err="1">
                <a:solidFill>
                  <a:schemeClr val="tx1"/>
                </a:solidFill>
              </a:rPr>
              <a:t>tailplane</a:t>
            </a:r>
            <a:r>
              <a:rPr lang="en-US" sz="2800" dirty="0">
                <a:solidFill>
                  <a:schemeClr val="tx1"/>
                </a:solidFill>
              </a:rPr>
              <a:t> will create lift on the upper surface of the </a:t>
            </a:r>
            <a:r>
              <a:rPr lang="en-US" sz="2800" dirty="0" err="1">
                <a:solidFill>
                  <a:schemeClr val="tx1"/>
                </a:solidFill>
              </a:rPr>
              <a:t>tailplane</a:t>
            </a:r>
            <a:r>
              <a:rPr lang="en-US" sz="2800" dirty="0">
                <a:solidFill>
                  <a:schemeClr val="tx1"/>
                </a:solidFill>
              </a:rPr>
              <a:t> producing an upload that overcomes both the disturbance and the additional lift of the wings, to produce overall a nose-down pitching moment that will restore the aircraft to its original attitude. </a:t>
            </a:r>
          </a:p>
        </p:txBody>
      </p:sp>
    </p:spTree>
    <p:extLst>
      <p:ext uri="{BB962C8B-B14F-4D97-AF65-F5344CB8AC3E}">
        <p14:creationId xmlns:p14="http://schemas.microsoft.com/office/powerpoint/2010/main" val="293519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solidFill>
                  <a:schemeClr val="tx1"/>
                </a:solidFill>
              </a:rPr>
              <a:t> </a:t>
            </a:r>
            <a:r>
              <a:rPr lang="en-US" sz="3600" dirty="0">
                <a:solidFill>
                  <a:schemeClr val="tx1"/>
                </a:solidFill>
              </a:rPr>
              <a:t>The length of the longitudinal moment arm. </a:t>
            </a:r>
            <a:endParaRPr lang="en-US" sz="3600" dirty="0" smtClean="0">
              <a:solidFill>
                <a:schemeClr val="tx1"/>
              </a:solidFill>
            </a:endParaRPr>
          </a:p>
          <a:p>
            <a:r>
              <a:rPr lang="en-US" sz="3600" dirty="0" smtClean="0">
                <a:solidFill>
                  <a:schemeClr val="tx1"/>
                </a:solidFill>
              </a:rPr>
              <a:t> </a:t>
            </a:r>
            <a:r>
              <a:rPr lang="en-US" sz="3600" dirty="0">
                <a:solidFill>
                  <a:schemeClr val="tx1"/>
                </a:solidFill>
              </a:rPr>
              <a:t>Size and shape of the </a:t>
            </a:r>
            <a:r>
              <a:rPr lang="en-US" sz="3600" dirty="0" err="1">
                <a:solidFill>
                  <a:schemeClr val="tx1"/>
                </a:solidFill>
              </a:rPr>
              <a:t>tailplane</a:t>
            </a:r>
            <a:r>
              <a:rPr lang="en-US" sz="3600" dirty="0">
                <a:solidFill>
                  <a:schemeClr val="tx1"/>
                </a:solidFill>
              </a:rPr>
              <a:t> or horizontal </a:t>
            </a:r>
            <a:r>
              <a:rPr lang="en-US" sz="3600" dirty="0" err="1">
                <a:solidFill>
                  <a:schemeClr val="tx1"/>
                </a:solidFill>
              </a:rPr>
              <a:t>stabiliser</a:t>
            </a:r>
            <a:r>
              <a:rPr lang="en-US" sz="3600" dirty="0">
                <a:solidFill>
                  <a:schemeClr val="tx1"/>
                </a:solidFill>
              </a:rPr>
              <a:t>.</a:t>
            </a:r>
          </a:p>
        </p:txBody>
      </p:sp>
      <p:sp>
        <p:nvSpPr>
          <p:cNvPr id="4" name="Rectangle 3"/>
          <p:cNvSpPr/>
          <p:nvPr/>
        </p:nvSpPr>
        <p:spPr>
          <a:xfrm>
            <a:off x="461433" y="457200"/>
            <a:ext cx="8229600" cy="1815882"/>
          </a:xfrm>
          <a:prstGeom prst="rect">
            <a:avLst/>
          </a:prstGeom>
        </p:spPr>
        <p:txBody>
          <a:bodyPr wrap="square">
            <a:spAutoFit/>
          </a:bodyPr>
          <a:lstStyle/>
          <a:p>
            <a:r>
              <a:rPr lang="en-US" sz="2800" dirty="0"/>
              <a:t>The degree of longitudinal stability of an aircraft therefore, is depends upon the size of the restoring moment provided by the </a:t>
            </a:r>
            <a:r>
              <a:rPr lang="en-US" sz="2800" dirty="0" err="1"/>
              <a:t>tailplane</a:t>
            </a:r>
            <a:r>
              <a:rPr lang="en-US" sz="2800" dirty="0"/>
              <a:t>, which is determined mainly by: </a:t>
            </a:r>
          </a:p>
        </p:txBody>
      </p:sp>
    </p:spTree>
    <p:extLst>
      <p:ext uri="{BB962C8B-B14F-4D97-AF65-F5344CB8AC3E}">
        <p14:creationId xmlns:p14="http://schemas.microsoft.com/office/powerpoint/2010/main" val="2102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286000"/>
            <a:ext cx="8458200" cy="4114800"/>
          </a:xfrm>
        </p:spPr>
        <p:txBody>
          <a:bodyPr>
            <a:noAutofit/>
          </a:bodyPr>
          <a:lstStyle/>
          <a:p>
            <a:r>
              <a:rPr lang="en-US" sz="3200" dirty="0" smtClean="0">
                <a:solidFill>
                  <a:schemeClr val="tx1"/>
                </a:solidFill>
              </a:rPr>
              <a:t>The </a:t>
            </a:r>
            <a:r>
              <a:rPr lang="en-US" sz="3200" dirty="0">
                <a:solidFill>
                  <a:schemeClr val="tx1"/>
                </a:solidFill>
              </a:rPr>
              <a:t>longitudinal moment arm of an aircraft is the distance measured from the aircraft’s </a:t>
            </a:r>
            <a:r>
              <a:rPr lang="en-US" sz="3200" dirty="0" err="1">
                <a:solidFill>
                  <a:schemeClr val="tx1"/>
                </a:solidFill>
              </a:rPr>
              <a:t>centre</a:t>
            </a:r>
            <a:r>
              <a:rPr lang="en-US" sz="3200" dirty="0">
                <a:solidFill>
                  <a:schemeClr val="tx1"/>
                </a:solidFill>
              </a:rPr>
              <a:t> of gravity to the </a:t>
            </a:r>
            <a:r>
              <a:rPr lang="en-US" sz="3200" dirty="0" err="1">
                <a:solidFill>
                  <a:schemeClr val="tx1"/>
                </a:solidFill>
              </a:rPr>
              <a:t>centre</a:t>
            </a:r>
            <a:r>
              <a:rPr lang="en-US" sz="3200" dirty="0">
                <a:solidFill>
                  <a:schemeClr val="tx1"/>
                </a:solidFill>
              </a:rPr>
              <a:t> of pressure of the </a:t>
            </a:r>
            <a:r>
              <a:rPr lang="en-US" sz="3200" dirty="0" err="1">
                <a:solidFill>
                  <a:schemeClr val="tx1"/>
                </a:solidFill>
              </a:rPr>
              <a:t>tailplane</a:t>
            </a:r>
            <a:r>
              <a:rPr lang="en-US" sz="3200" dirty="0">
                <a:solidFill>
                  <a:schemeClr val="tx1"/>
                </a:solidFill>
              </a:rPr>
              <a:t> (</a:t>
            </a:r>
            <a:r>
              <a:rPr lang="en-US" sz="3200" dirty="0" err="1">
                <a:solidFill>
                  <a:schemeClr val="tx1"/>
                </a:solidFill>
              </a:rPr>
              <a:t>Cp</a:t>
            </a:r>
            <a:r>
              <a:rPr lang="en-US" sz="3200" dirty="0">
                <a:solidFill>
                  <a:schemeClr val="tx1"/>
                </a:solidFill>
              </a:rPr>
              <a:t> tail). This affects the longitudinal stability of an aircraft, as the aircraft pitches about the </a:t>
            </a:r>
            <a:r>
              <a:rPr lang="en-US" sz="3200" dirty="0" err="1">
                <a:solidFill>
                  <a:schemeClr val="tx1"/>
                </a:solidFill>
              </a:rPr>
              <a:t>centre</a:t>
            </a:r>
            <a:r>
              <a:rPr lang="en-US" sz="3200" dirty="0">
                <a:solidFill>
                  <a:schemeClr val="tx1"/>
                </a:solidFill>
              </a:rPr>
              <a:t> of gravity</a:t>
            </a:r>
          </a:p>
        </p:txBody>
      </p:sp>
      <p:sp>
        <p:nvSpPr>
          <p:cNvPr id="3" name="Title 2"/>
          <p:cNvSpPr>
            <a:spLocks noGrp="1"/>
          </p:cNvSpPr>
          <p:nvPr>
            <p:ph type="title"/>
          </p:nvPr>
        </p:nvSpPr>
        <p:spPr/>
        <p:txBody>
          <a:bodyPr>
            <a:normAutofit fontScale="90000"/>
          </a:bodyPr>
          <a:lstStyle/>
          <a:p>
            <a:r>
              <a:rPr lang="en-US" b="1" dirty="0">
                <a:solidFill>
                  <a:schemeClr val="tx1"/>
                </a:solidFill>
              </a:rPr>
              <a:t>Length of the Longitudinal Moment Arm</a:t>
            </a:r>
          </a:p>
        </p:txBody>
      </p:sp>
    </p:spTree>
    <p:extLst>
      <p:ext uri="{BB962C8B-B14F-4D97-AF65-F5344CB8AC3E}">
        <p14:creationId xmlns:p14="http://schemas.microsoft.com/office/powerpoint/2010/main" val="3344786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821" t="35097" r="26469" b="33992"/>
          <a:stretch/>
        </p:blipFill>
        <p:spPr>
          <a:xfrm>
            <a:off x="1057860" y="2971800"/>
            <a:ext cx="7641774" cy="2971801"/>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88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077199" cy="4495800"/>
          </a:xfrm>
        </p:spPr>
        <p:txBody>
          <a:bodyPr>
            <a:normAutofit/>
          </a:bodyPr>
          <a:lstStyle/>
          <a:p>
            <a:endParaRPr lang="en-US" sz="2800" b="1" dirty="0" smtClean="0">
              <a:solidFill>
                <a:srgbClr val="FF0000"/>
              </a:solidFill>
            </a:endParaRPr>
          </a:p>
          <a:p>
            <a:r>
              <a:rPr lang="en-US" sz="2800" b="1" dirty="0" smtClean="0">
                <a:solidFill>
                  <a:srgbClr val="FF0000"/>
                </a:solidFill>
              </a:rPr>
              <a:t>The </a:t>
            </a:r>
            <a:r>
              <a:rPr lang="en-US" sz="2800" b="1" dirty="0">
                <a:solidFill>
                  <a:srgbClr val="FF0000"/>
                </a:solidFill>
              </a:rPr>
              <a:t>axis that extends lengthwise through the fuselage from the nose to </a:t>
            </a:r>
            <a:r>
              <a:rPr lang="en-US" sz="2800" b="1" dirty="0" smtClean="0">
                <a:solidFill>
                  <a:srgbClr val="FF0000"/>
                </a:solidFill>
              </a:rPr>
              <a:t>the tail </a:t>
            </a:r>
            <a:r>
              <a:rPr lang="en-US" sz="2800" b="1" dirty="0">
                <a:solidFill>
                  <a:srgbClr val="FF0000"/>
                </a:solidFill>
              </a:rPr>
              <a:t>is called the longitudinal axis</a:t>
            </a:r>
            <a:r>
              <a:rPr lang="en-US" sz="2800" b="1" dirty="0" smtClean="0">
                <a:solidFill>
                  <a:srgbClr val="FF0000"/>
                </a:solidFill>
              </a:rPr>
              <a:t>.</a:t>
            </a:r>
          </a:p>
          <a:p>
            <a:r>
              <a:rPr lang="en-US" sz="2800" b="1" dirty="0">
                <a:solidFill>
                  <a:srgbClr val="00B050"/>
                </a:solidFill>
              </a:rPr>
              <a:t>The axis that extends crosswise from wing tip to wing tip is the lateral, or pitch, axis.</a:t>
            </a:r>
            <a:endParaRPr lang="en-US" sz="2800" b="1" dirty="0" smtClean="0">
              <a:solidFill>
                <a:srgbClr val="00B050"/>
              </a:solidFill>
            </a:endParaRPr>
          </a:p>
          <a:p>
            <a:r>
              <a:rPr lang="en-US" sz="2800" b="1" dirty="0">
                <a:solidFill>
                  <a:srgbClr val="00B0F0"/>
                </a:solidFill>
              </a:rPr>
              <a:t>The axis that passes through the center, from top to bottom, is called the vertical, or yaw, axis. </a:t>
            </a:r>
          </a:p>
        </p:txBody>
      </p:sp>
      <p:sp>
        <p:nvSpPr>
          <p:cNvPr id="2" name="Title 1"/>
          <p:cNvSpPr>
            <a:spLocks noGrp="1"/>
          </p:cNvSpPr>
          <p:nvPr>
            <p:ph type="title"/>
          </p:nvPr>
        </p:nvSpPr>
        <p:spPr/>
        <p:txBody>
          <a:bodyPr/>
          <a:lstStyle/>
          <a:p>
            <a:r>
              <a:rPr lang="en-US" b="1" dirty="0" smtClean="0">
                <a:solidFill>
                  <a:schemeClr val="bg1"/>
                </a:solidFill>
              </a:rPr>
              <a:t>Axis</a:t>
            </a:r>
            <a:endParaRPr lang="en-US" dirty="0">
              <a:solidFill>
                <a:schemeClr val="bg1"/>
              </a:solidFill>
            </a:endParaRPr>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458200" cy="5791200"/>
          </a:xfrm>
        </p:spPr>
        <p:txBody>
          <a:bodyPr>
            <a:noAutofit/>
          </a:bodyPr>
          <a:lstStyle/>
          <a:p>
            <a:r>
              <a:rPr lang="en-US" sz="2700" dirty="0">
                <a:solidFill>
                  <a:schemeClr val="tx1"/>
                </a:solidFill>
              </a:rPr>
              <a:t>Any movement of the </a:t>
            </a:r>
            <a:r>
              <a:rPr lang="en-US" sz="2700" dirty="0" err="1">
                <a:solidFill>
                  <a:schemeClr val="tx1"/>
                </a:solidFill>
              </a:rPr>
              <a:t>centre</a:t>
            </a:r>
            <a:r>
              <a:rPr lang="en-US" sz="2700" dirty="0">
                <a:solidFill>
                  <a:schemeClr val="tx1"/>
                </a:solidFill>
              </a:rPr>
              <a:t> of gravity will either increase or decrease the length of the moment arm, which will affects the longitudinal stability of an aircraft, as it will alter the size of the restoring moment. </a:t>
            </a:r>
            <a:endParaRPr lang="en-US" sz="2700" dirty="0" smtClean="0">
              <a:solidFill>
                <a:schemeClr val="tx1"/>
              </a:solidFill>
            </a:endParaRPr>
          </a:p>
          <a:p>
            <a:r>
              <a:rPr lang="en-US" sz="2700" dirty="0">
                <a:solidFill>
                  <a:schemeClr val="tx1"/>
                </a:solidFill>
              </a:rPr>
              <a:t>Generally the further forward the </a:t>
            </a:r>
            <a:r>
              <a:rPr lang="en-US" sz="2700" dirty="0" err="1">
                <a:solidFill>
                  <a:schemeClr val="tx1"/>
                </a:solidFill>
              </a:rPr>
              <a:t>centre</a:t>
            </a:r>
            <a:r>
              <a:rPr lang="en-US" sz="2700" dirty="0">
                <a:solidFill>
                  <a:schemeClr val="tx1"/>
                </a:solidFill>
              </a:rPr>
              <a:t> of gravity is, the greater will be the aircraft stability, but since a high level of stability results in poor controllability. The further forward is the </a:t>
            </a:r>
            <a:r>
              <a:rPr lang="en-US" sz="2700" dirty="0" err="1">
                <a:solidFill>
                  <a:schemeClr val="tx1"/>
                </a:solidFill>
              </a:rPr>
              <a:t>centre</a:t>
            </a:r>
            <a:r>
              <a:rPr lang="en-US" sz="2700" dirty="0">
                <a:solidFill>
                  <a:schemeClr val="tx1"/>
                </a:solidFill>
              </a:rPr>
              <a:t> of gravity is, the greater will be the stick force necessary to </a:t>
            </a:r>
            <a:r>
              <a:rPr lang="en-US" sz="2700" dirty="0" err="1">
                <a:solidFill>
                  <a:schemeClr val="tx1"/>
                </a:solidFill>
              </a:rPr>
              <a:t>manoeuvre</a:t>
            </a:r>
            <a:r>
              <a:rPr lang="en-US" sz="2700" dirty="0">
                <a:solidFill>
                  <a:schemeClr val="tx1"/>
                </a:solidFill>
              </a:rPr>
              <a:t> the aircraft. An aircraft therefore reaches a point where the stick force becomes excessively large and the aircraft becomes difficult to </a:t>
            </a:r>
            <a:r>
              <a:rPr lang="en-US" sz="2700" dirty="0" err="1">
                <a:solidFill>
                  <a:schemeClr val="tx1"/>
                </a:solidFill>
              </a:rPr>
              <a:t>manoeuvre</a:t>
            </a:r>
            <a:r>
              <a:rPr lang="en-US" sz="2700" dirty="0">
                <a:solidFill>
                  <a:schemeClr val="tx1"/>
                </a:solidFill>
              </a:rPr>
              <a:t>, especially at low speeds where it would become uncontrollably nose heavy.</a:t>
            </a:r>
          </a:p>
        </p:txBody>
      </p:sp>
    </p:spTree>
    <p:extLst>
      <p:ext uri="{BB962C8B-B14F-4D97-AF65-F5344CB8AC3E}">
        <p14:creationId xmlns:p14="http://schemas.microsoft.com/office/powerpoint/2010/main" val="2334642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3919" t="24058" r="15290" b="27368"/>
          <a:stretch/>
        </p:blipFill>
        <p:spPr>
          <a:xfrm>
            <a:off x="327312" y="2362200"/>
            <a:ext cx="8489375" cy="3276601"/>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37873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209800"/>
            <a:ext cx="8610600" cy="4038600"/>
          </a:xfrm>
        </p:spPr>
        <p:txBody>
          <a:bodyPr>
            <a:noAutofit/>
          </a:bodyPr>
          <a:lstStyle/>
          <a:p>
            <a:r>
              <a:rPr lang="en-US" sz="2800" dirty="0">
                <a:solidFill>
                  <a:schemeClr val="tx1"/>
                </a:solidFill>
              </a:rPr>
              <a:t>The final position of the </a:t>
            </a:r>
            <a:r>
              <a:rPr lang="en-US" sz="2800" dirty="0" err="1">
                <a:solidFill>
                  <a:schemeClr val="tx1"/>
                </a:solidFill>
              </a:rPr>
              <a:t>centre</a:t>
            </a:r>
            <a:r>
              <a:rPr lang="en-US" sz="2800" dirty="0">
                <a:solidFill>
                  <a:schemeClr val="tx1"/>
                </a:solidFill>
              </a:rPr>
              <a:t> of gravity is the rear or aft position. This is the furthest rearward position of the </a:t>
            </a:r>
            <a:r>
              <a:rPr lang="en-US" sz="2800" dirty="0" err="1">
                <a:solidFill>
                  <a:schemeClr val="tx1"/>
                </a:solidFill>
              </a:rPr>
              <a:t>centre</a:t>
            </a:r>
            <a:r>
              <a:rPr lang="en-US" sz="2800" dirty="0">
                <a:solidFill>
                  <a:schemeClr val="tx1"/>
                </a:solidFill>
              </a:rPr>
              <a:t> of gravity that the controls surfaces can return the aircraft back to level flight, so any movement of the </a:t>
            </a:r>
            <a:r>
              <a:rPr lang="en-US" sz="2800" dirty="0" err="1">
                <a:solidFill>
                  <a:schemeClr val="tx1"/>
                </a:solidFill>
              </a:rPr>
              <a:t>centre</a:t>
            </a:r>
            <a:r>
              <a:rPr lang="en-US" sz="2800" dirty="0">
                <a:solidFill>
                  <a:schemeClr val="tx1"/>
                </a:solidFill>
              </a:rPr>
              <a:t> of gravity beyond this point would mean that if disturbed an aircraft would not be able to return to level flight and would continue to diverge.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0379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4700" y="2286000"/>
            <a:ext cx="7594600" cy="3687763"/>
          </a:xfrm>
        </p:spPr>
        <p:txBody>
          <a:bodyPr>
            <a:noAutofit/>
          </a:bodyPr>
          <a:lstStyle/>
          <a:p>
            <a:r>
              <a:rPr lang="en-US" sz="2800" dirty="0"/>
              <a:t>As most aircraft however are designed to be longitudinally statically stable, the range of movement of the </a:t>
            </a:r>
            <a:r>
              <a:rPr lang="en-US" sz="2800" dirty="0" err="1"/>
              <a:t>centre</a:t>
            </a:r>
            <a:r>
              <a:rPr lang="en-US" sz="2800" dirty="0"/>
              <a:t> of gravity is confined to between the forward </a:t>
            </a:r>
            <a:r>
              <a:rPr lang="en-US" sz="2800" dirty="0" err="1"/>
              <a:t>centre</a:t>
            </a:r>
            <a:r>
              <a:rPr lang="en-US" sz="2800" dirty="0"/>
              <a:t> of gravity and a point just ahead of the neutral point, this is known as the static margin or C of G margin of an aircraft, and ensures that an aircraft after a disturbance can return to level flight without pilot assistance.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34488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8886" t="21849" r="17774" b="29576"/>
          <a:stretch/>
        </p:blipFill>
        <p:spPr>
          <a:xfrm>
            <a:off x="737755" y="2286000"/>
            <a:ext cx="7949045" cy="3429000"/>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04232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057400"/>
            <a:ext cx="8458200" cy="4267200"/>
          </a:xfrm>
        </p:spPr>
        <p:txBody>
          <a:bodyPr>
            <a:noAutofit/>
          </a:bodyPr>
          <a:lstStyle/>
          <a:p>
            <a:r>
              <a:rPr lang="en-US" sz="3200" dirty="0">
                <a:solidFill>
                  <a:schemeClr val="tx1"/>
                </a:solidFill>
              </a:rPr>
              <a:t>The size of the static margin for an aircraft is given in the aircraft manual and will vary greatly between different types of aircraft. For example, on some military aircraft the CG margin is as low as a few </a:t>
            </a:r>
            <a:r>
              <a:rPr lang="en-US" sz="3200" dirty="0" err="1">
                <a:solidFill>
                  <a:schemeClr val="tx1"/>
                </a:solidFill>
              </a:rPr>
              <a:t>centimetres</a:t>
            </a:r>
            <a:r>
              <a:rPr lang="en-US" sz="3200" dirty="0">
                <a:solidFill>
                  <a:schemeClr val="tx1"/>
                </a:solidFill>
              </a:rPr>
              <a:t> but on large passenger aircraft it can be greater than a </a:t>
            </a:r>
            <a:r>
              <a:rPr lang="en-US" sz="3200" dirty="0" err="1">
                <a:solidFill>
                  <a:schemeClr val="tx1"/>
                </a:solidFill>
              </a:rPr>
              <a:t>metre</a:t>
            </a:r>
            <a:r>
              <a:rPr lang="en-US" sz="3200" dirty="0">
                <a:solidFill>
                  <a:schemeClr val="tx1"/>
                </a:solidFill>
              </a:rPr>
              <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31256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8500" y="2362200"/>
            <a:ext cx="7747000" cy="3763963"/>
          </a:xfrm>
        </p:spPr>
        <p:txBody>
          <a:bodyPr>
            <a:normAutofit/>
          </a:bodyPr>
          <a:lstStyle/>
          <a:p>
            <a:r>
              <a:rPr lang="en-US" sz="2800" dirty="0">
                <a:solidFill>
                  <a:schemeClr val="tx1"/>
                </a:solidFill>
              </a:rPr>
              <a:t>Like all </a:t>
            </a:r>
            <a:r>
              <a:rPr lang="en-US" sz="2800" dirty="0" err="1">
                <a:solidFill>
                  <a:schemeClr val="tx1"/>
                </a:solidFill>
              </a:rPr>
              <a:t>aerofoils</a:t>
            </a:r>
            <a:r>
              <a:rPr lang="en-US" sz="2800" dirty="0">
                <a:solidFill>
                  <a:schemeClr val="tx1"/>
                </a:solidFill>
              </a:rPr>
              <a:t>, the </a:t>
            </a:r>
            <a:r>
              <a:rPr lang="en-US" sz="2800" dirty="0" err="1">
                <a:solidFill>
                  <a:schemeClr val="tx1"/>
                </a:solidFill>
              </a:rPr>
              <a:t>planform</a:t>
            </a:r>
            <a:r>
              <a:rPr lang="en-US" sz="2800" dirty="0">
                <a:solidFill>
                  <a:schemeClr val="tx1"/>
                </a:solidFill>
              </a:rPr>
              <a:t> size and shape of the </a:t>
            </a:r>
            <a:r>
              <a:rPr lang="en-US" sz="2800" dirty="0" err="1">
                <a:solidFill>
                  <a:schemeClr val="tx1"/>
                </a:solidFill>
              </a:rPr>
              <a:t>tailplane</a:t>
            </a:r>
            <a:r>
              <a:rPr lang="en-US" sz="2800" dirty="0">
                <a:solidFill>
                  <a:schemeClr val="tx1"/>
                </a:solidFill>
              </a:rPr>
              <a:t> or horizontal </a:t>
            </a:r>
            <a:r>
              <a:rPr lang="en-US" sz="2800" dirty="0" err="1">
                <a:solidFill>
                  <a:schemeClr val="tx1"/>
                </a:solidFill>
              </a:rPr>
              <a:t>stabiliser</a:t>
            </a:r>
            <a:r>
              <a:rPr lang="en-US" sz="2800" dirty="0">
                <a:solidFill>
                  <a:schemeClr val="tx1"/>
                </a:solidFill>
              </a:rPr>
              <a:t> will affect the amount of lift the </a:t>
            </a:r>
            <a:r>
              <a:rPr lang="en-US" sz="2800" dirty="0" err="1">
                <a:solidFill>
                  <a:schemeClr val="tx1"/>
                </a:solidFill>
              </a:rPr>
              <a:t>tailplane</a:t>
            </a:r>
            <a:r>
              <a:rPr lang="en-US" sz="2800" dirty="0">
                <a:solidFill>
                  <a:schemeClr val="tx1"/>
                </a:solidFill>
              </a:rPr>
              <a:t> produces at a given angle of attack. </a:t>
            </a:r>
          </a:p>
        </p:txBody>
      </p:sp>
      <p:sp>
        <p:nvSpPr>
          <p:cNvPr id="3" name="Title 2"/>
          <p:cNvSpPr>
            <a:spLocks noGrp="1"/>
          </p:cNvSpPr>
          <p:nvPr>
            <p:ph type="title"/>
          </p:nvPr>
        </p:nvSpPr>
        <p:spPr/>
        <p:txBody>
          <a:bodyPr>
            <a:normAutofit fontScale="90000"/>
          </a:bodyPr>
          <a:lstStyle/>
          <a:p>
            <a:r>
              <a:rPr lang="en-US" b="1" dirty="0">
                <a:solidFill>
                  <a:schemeClr val="tx1"/>
                </a:solidFill>
              </a:rPr>
              <a:t>Size and Shape of the </a:t>
            </a:r>
            <a:r>
              <a:rPr lang="en-US" b="1" dirty="0" err="1">
                <a:solidFill>
                  <a:schemeClr val="tx1"/>
                </a:solidFill>
              </a:rPr>
              <a:t>Tailplane</a:t>
            </a:r>
            <a:r>
              <a:rPr lang="en-US" b="1" dirty="0">
                <a:solidFill>
                  <a:schemeClr val="tx1"/>
                </a:solidFill>
              </a:rPr>
              <a:t> or Horizontal </a:t>
            </a:r>
            <a:r>
              <a:rPr lang="en-US" b="1" dirty="0" err="1">
                <a:solidFill>
                  <a:schemeClr val="tx1"/>
                </a:solidFill>
              </a:rPr>
              <a:t>Stabiliser</a:t>
            </a:r>
            <a:endParaRPr lang="en-US" b="1" dirty="0">
              <a:solidFill>
                <a:schemeClr val="tx1"/>
              </a:solidFill>
            </a:endParaRPr>
          </a:p>
        </p:txBody>
      </p:sp>
    </p:spTree>
    <p:extLst>
      <p:ext uri="{BB962C8B-B14F-4D97-AF65-F5344CB8AC3E}">
        <p14:creationId xmlns:p14="http://schemas.microsoft.com/office/powerpoint/2010/main" val="366621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514600"/>
            <a:ext cx="8458200" cy="3886200"/>
          </a:xfrm>
        </p:spPr>
        <p:txBody>
          <a:bodyPr>
            <a:noAutofit/>
          </a:bodyPr>
          <a:lstStyle/>
          <a:p>
            <a:pPr marL="0" indent="0">
              <a:buNone/>
            </a:pPr>
            <a:r>
              <a:rPr lang="en-US" sz="3200" dirty="0">
                <a:solidFill>
                  <a:schemeClr val="tx1"/>
                </a:solidFill>
              </a:rPr>
              <a:t>In a disturbance, other factors that affect the longitudinal stability of an aircraft are</a:t>
            </a:r>
            <a:r>
              <a:rPr lang="en-US" sz="3200" dirty="0" smtClean="0">
                <a:solidFill>
                  <a:schemeClr val="tx1"/>
                </a:solidFill>
              </a:rPr>
              <a:t>:</a:t>
            </a:r>
          </a:p>
          <a:p>
            <a:r>
              <a:rPr lang="en-US" sz="3200" dirty="0" smtClean="0">
                <a:solidFill>
                  <a:schemeClr val="tx1"/>
                </a:solidFill>
              </a:rPr>
              <a:t>Size </a:t>
            </a:r>
            <a:r>
              <a:rPr lang="en-US" sz="3200" dirty="0">
                <a:solidFill>
                  <a:schemeClr val="tx1"/>
                </a:solidFill>
              </a:rPr>
              <a:t>and shape of the keel surface rear of the </a:t>
            </a:r>
            <a:r>
              <a:rPr lang="en-US" sz="3200" dirty="0" err="1">
                <a:solidFill>
                  <a:schemeClr val="tx1"/>
                </a:solidFill>
              </a:rPr>
              <a:t>centre</a:t>
            </a:r>
            <a:r>
              <a:rPr lang="en-US" sz="3200" dirty="0">
                <a:solidFill>
                  <a:schemeClr val="tx1"/>
                </a:solidFill>
              </a:rPr>
              <a:t> of gravity. </a:t>
            </a:r>
            <a:endParaRPr lang="en-US" sz="3200" dirty="0" smtClean="0">
              <a:solidFill>
                <a:schemeClr val="tx1"/>
              </a:solidFill>
            </a:endParaRPr>
          </a:p>
          <a:p>
            <a:r>
              <a:rPr lang="en-US" sz="3200" dirty="0" smtClean="0">
                <a:solidFill>
                  <a:schemeClr val="tx1"/>
                </a:solidFill>
              </a:rPr>
              <a:t>Position </a:t>
            </a:r>
            <a:r>
              <a:rPr lang="en-US" sz="3200" dirty="0">
                <a:solidFill>
                  <a:schemeClr val="tx1"/>
                </a:solidFill>
              </a:rPr>
              <a:t>of the tail plane. </a:t>
            </a:r>
            <a:endParaRPr lang="en-US" sz="3200" dirty="0" smtClean="0">
              <a:solidFill>
                <a:schemeClr val="tx1"/>
              </a:solidFill>
            </a:endParaRPr>
          </a:p>
          <a:p>
            <a:r>
              <a:rPr lang="en-US" sz="3200" dirty="0" smtClean="0">
                <a:solidFill>
                  <a:schemeClr val="tx1"/>
                </a:solidFill>
              </a:rPr>
              <a:t>Stick </a:t>
            </a:r>
            <a:r>
              <a:rPr lang="en-US" sz="3200" dirty="0">
                <a:solidFill>
                  <a:schemeClr val="tx1"/>
                </a:solidFill>
              </a:rPr>
              <a:t>free surfaces.</a:t>
            </a:r>
          </a:p>
        </p:txBody>
      </p:sp>
      <p:sp>
        <p:nvSpPr>
          <p:cNvPr id="3" name="Title 2"/>
          <p:cNvSpPr>
            <a:spLocks noGrp="1"/>
          </p:cNvSpPr>
          <p:nvPr>
            <p:ph type="title"/>
          </p:nvPr>
        </p:nvSpPr>
        <p:spPr/>
        <p:txBody>
          <a:bodyPr>
            <a:normAutofit fontScale="90000"/>
          </a:bodyPr>
          <a:lstStyle/>
          <a:p>
            <a:r>
              <a:rPr lang="en-US" b="1" dirty="0">
                <a:solidFill>
                  <a:schemeClr val="tx1"/>
                </a:solidFill>
              </a:rPr>
              <a:t>Other Factors affecting Longitudinal Stability </a:t>
            </a:r>
          </a:p>
        </p:txBody>
      </p:sp>
    </p:spTree>
    <p:extLst>
      <p:ext uri="{BB962C8B-B14F-4D97-AF65-F5344CB8AC3E}">
        <p14:creationId xmlns:p14="http://schemas.microsoft.com/office/powerpoint/2010/main" val="163854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057400"/>
            <a:ext cx="8610599" cy="4419600"/>
          </a:xfrm>
        </p:spPr>
        <p:txBody>
          <a:bodyPr>
            <a:normAutofit/>
          </a:bodyPr>
          <a:lstStyle/>
          <a:p>
            <a:pPr>
              <a:buFont typeface="Wingdings" panose="05000000000000000000" pitchFamily="2" charset="2"/>
              <a:buChar char="§"/>
            </a:pPr>
            <a:r>
              <a:rPr lang="en-US" sz="2800" dirty="0"/>
              <a:t>Stability about the aircraft's longitudinal axis, which extends from the nose of the aircraft to its tail, is called lateral stability. </a:t>
            </a:r>
            <a:endParaRPr lang="en-US" sz="2800" dirty="0" smtClean="0"/>
          </a:p>
          <a:p>
            <a:pPr>
              <a:buFont typeface="Wingdings" panose="05000000000000000000" pitchFamily="2" charset="2"/>
              <a:buChar char="§"/>
            </a:pPr>
            <a:r>
              <a:rPr lang="en-US" sz="2800" dirty="0"/>
              <a:t>This helps to stabilize the lateral or "rolling effect" when one wing gets lower than the wing on the opposite side of the aircraft. </a:t>
            </a:r>
            <a:endParaRPr lang="en-US" sz="2800" dirty="0" smtClean="0"/>
          </a:p>
          <a:p>
            <a:pPr>
              <a:buFont typeface="Wingdings" panose="05000000000000000000" pitchFamily="2" charset="2"/>
              <a:buChar char="§"/>
            </a:pPr>
            <a:r>
              <a:rPr lang="en-US" sz="2800" dirty="0">
                <a:solidFill>
                  <a:srgbClr val="FF0000"/>
                </a:solidFill>
              </a:rPr>
              <a:t>There are four main design factors that make an aircraft laterally stable: dihedral, sweepback, keel effect, and weight distribution.</a:t>
            </a:r>
          </a:p>
        </p:txBody>
      </p:sp>
      <p:sp>
        <p:nvSpPr>
          <p:cNvPr id="3" name="Title 2"/>
          <p:cNvSpPr>
            <a:spLocks noGrp="1"/>
          </p:cNvSpPr>
          <p:nvPr>
            <p:ph type="title"/>
          </p:nvPr>
        </p:nvSpPr>
        <p:spPr>
          <a:xfrm>
            <a:off x="457200" y="338328"/>
            <a:ext cx="8229600" cy="1252728"/>
          </a:xfrm>
        </p:spPr>
        <p:txBody>
          <a:bodyPr/>
          <a:lstStyle/>
          <a:p>
            <a:r>
              <a:rPr lang="en-US" b="1" dirty="0">
                <a:solidFill>
                  <a:schemeClr val="tx1"/>
                </a:solidFill>
              </a:rPr>
              <a:t>LATERAL STABILITY (ROLLING)</a:t>
            </a:r>
          </a:p>
        </p:txBody>
      </p:sp>
    </p:spTree>
    <p:extLst>
      <p:ext uri="{BB962C8B-B14F-4D97-AF65-F5344CB8AC3E}">
        <p14:creationId xmlns:p14="http://schemas.microsoft.com/office/powerpoint/2010/main" val="1945240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153399" cy="4114800"/>
          </a:xfrm>
        </p:spPr>
        <p:txBody>
          <a:bodyPr>
            <a:noAutofit/>
          </a:bodyPr>
          <a:lstStyle/>
          <a:p>
            <a:r>
              <a:rPr lang="en-US" sz="2800" dirty="0"/>
              <a:t>The most common procedure for producing lateral stability is to build the wings with an angle of one to three degrees above perpendicular to the longitudinal axis. </a:t>
            </a:r>
            <a:endParaRPr lang="en-US" sz="2800" dirty="0" smtClean="0"/>
          </a:p>
          <a:p>
            <a:r>
              <a:rPr lang="en-US" sz="2800" dirty="0"/>
              <a:t>The wings on either side of the aircraft join the fuselage to form a slight V or angle called "dihedral." The amount of dihedral is measured by the angle made by each wing above a line parallel to the lateral axis.</a:t>
            </a:r>
          </a:p>
        </p:txBody>
      </p:sp>
      <p:sp>
        <p:nvSpPr>
          <p:cNvPr id="3" name="Title 2"/>
          <p:cNvSpPr>
            <a:spLocks noGrp="1"/>
          </p:cNvSpPr>
          <p:nvPr>
            <p:ph type="title"/>
          </p:nvPr>
        </p:nvSpPr>
        <p:spPr/>
        <p:txBody>
          <a:bodyPr/>
          <a:lstStyle/>
          <a:p>
            <a:pPr marL="571500" indent="-571500">
              <a:buFont typeface="Arial" panose="020B0604020202020204" pitchFamily="34" charset="0"/>
              <a:buChar char="•"/>
            </a:pPr>
            <a:r>
              <a:rPr lang="en-US" b="1" dirty="0">
                <a:solidFill>
                  <a:schemeClr val="tx1"/>
                </a:solidFill>
              </a:rPr>
              <a:t>DIHEDRAL</a:t>
            </a:r>
          </a:p>
        </p:txBody>
      </p:sp>
    </p:spTree>
    <p:extLst>
      <p:ext uri="{BB962C8B-B14F-4D97-AF65-F5344CB8AC3E}">
        <p14:creationId xmlns:p14="http://schemas.microsoft.com/office/powerpoint/2010/main" val="109271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343" t="35985" r="16893" b="15674"/>
          <a:stretch/>
        </p:blipFill>
        <p:spPr bwMode="auto">
          <a:xfrm>
            <a:off x="228600" y="228600"/>
            <a:ext cx="8763357"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599" cy="4144963"/>
          </a:xfrm>
        </p:spPr>
        <p:txBody>
          <a:bodyPr>
            <a:normAutofit/>
          </a:bodyPr>
          <a:lstStyle/>
          <a:p>
            <a:r>
              <a:rPr lang="en-US" sz="2800" dirty="0">
                <a:solidFill>
                  <a:schemeClr val="tx1"/>
                </a:solidFill>
              </a:rPr>
              <a:t>Dihedral involves a balance of lift created by the wings' AOA on each side of the aircraft's longitudinal axis. </a:t>
            </a:r>
            <a:endParaRPr lang="en-US" sz="2800" dirty="0" smtClean="0">
              <a:solidFill>
                <a:schemeClr val="tx1"/>
              </a:solidFill>
            </a:endParaRPr>
          </a:p>
          <a:p>
            <a:r>
              <a:rPr lang="en-US" sz="2800" dirty="0">
                <a:solidFill>
                  <a:schemeClr val="tx1"/>
                </a:solidFill>
              </a:rPr>
              <a:t>If a momentary gust of wind forces one wing to rise and the other to lower, the aircraft banks. When the aircraft is banked without turning, the tendency to sideslip or slide downward toward the lowered wing occurs.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80848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610599" cy="4648200"/>
          </a:xfrm>
        </p:spPr>
        <p:txBody>
          <a:bodyPr>
            <a:noAutofit/>
          </a:bodyPr>
          <a:lstStyle/>
          <a:p>
            <a:r>
              <a:rPr lang="en-US" sz="2800" dirty="0">
                <a:solidFill>
                  <a:schemeClr val="tx1"/>
                </a:solidFill>
              </a:rPr>
              <a:t>Since the wings have dihedral, the air strikes the lower wing at a much greater AOA than the higher wing. The increased AOA on the lower wing creates more lift than the higher wing</a:t>
            </a:r>
            <a:r>
              <a:rPr lang="en-US" sz="2800" dirty="0" smtClean="0">
                <a:solidFill>
                  <a:schemeClr val="tx1"/>
                </a:solidFill>
              </a:rPr>
              <a:t>.</a:t>
            </a:r>
          </a:p>
          <a:p>
            <a:r>
              <a:rPr lang="en-US" sz="2800" dirty="0">
                <a:solidFill>
                  <a:schemeClr val="tx1"/>
                </a:solidFill>
              </a:rPr>
              <a:t>Increased lift causes the lower wing to begin to rise upward. As the wings approach the level position, the AOA on both wings once again are equal, causing the rolling tendency to subside. The effect of dihedral is to produce a rolling tendency to return the aircraft to a laterally balanced flight condition when a sideslip occurs.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15227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91056"/>
            <a:ext cx="8762999" cy="4962144"/>
          </a:xfrm>
        </p:spPr>
        <p:txBody>
          <a:bodyPr>
            <a:normAutofit/>
          </a:bodyPr>
          <a:lstStyle/>
          <a:p>
            <a:r>
              <a:rPr lang="en-US" sz="2800" dirty="0">
                <a:solidFill>
                  <a:schemeClr val="tx1"/>
                </a:solidFill>
              </a:rPr>
              <a:t>Sweepback is an addition to the dihedral that increases the lift created when a wing drops from the level position</a:t>
            </a:r>
            <a:r>
              <a:rPr lang="en-US" sz="2800" dirty="0" smtClean="0">
                <a:solidFill>
                  <a:schemeClr val="tx1"/>
                </a:solidFill>
              </a:rPr>
              <a:t>.</a:t>
            </a:r>
          </a:p>
          <a:p>
            <a:r>
              <a:rPr lang="en-US" sz="2800" dirty="0">
                <a:solidFill>
                  <a:schemeClr val="tx1"/>
                </a:solidFill>
              </a:rPr>
              <a:t>A sweptback wing is one in which the leading edge slopes backward</a:t>
            </a:r>
            <a:r>
              <a:rPr lang="en-US" sz="2800" dirty="0" smtClean="0">
                <a:solidFill>
                  <a:schemeClr val="tx1"/>
                </a:solidFill>
              </a:rPr>
              <a:t>.</a:t>
            </a:r>
          </a:p>
          <a:p>
            <a:r>
              <a:rPr lang="en-US" sz="2800" dirty="0">
                <a:solidFill>
                  <a:schemeClr val="tx1"/>
                </a:solidFill>
              </a:rPr>
              <a:t>When a disturbance causes an aircraft with sweepback to slip or drop a wing, the low wing presents its leading edge at an angle that is perpendicular to the relative airflow. As a result, the low wing acquires more lift, rises, and the aircraft is restored to its original flight attitude.</a:t>
            </a:r>
          </a:p>
        </p:txBody>
      </p:sp>
      <p:sp>
        <p:nvSpPr>
          <p:cNvPr id="3" name="Title 2"/>
          <p:cNvSpPr>
            <a:spLocks noGrp="1"/>
          </p:cNvSpPr>
          <p:nvPr>
            <p:ph type="title"/>
          </p:nvPr>
        </p:nvSpPr>
        <p:spPr/>
        <p:txBody>
          <a:bodyPr/>
          <a:lstStyle/>
          <a:p>
            <a:pPr marL="571500" indent="-571500">
              <a:buFont typeface="Arial" panose="020B0604020202020204" pitchFamily="34" charset="0"/>
              <a:buChar char="•"/>
            </a:pPr>
            <a:r>
              <a:rPr lang="en-US" b="1" dirty="0">
                <a:solidFill>
                  <a:schemeClr val="tx1"/>
                </a:solidFill>
              </a:rPr>
              <a:t>SWEEPBACK</a:t>
            </a:r>
          </a:p>
        </p:txBody>
      </p:sp>
    </p:spTree>
    <p:extLst>
      <p:ext uri="{BB962C8B-B14F-4D97-AF65-F5344CB8AC3E}">
        <p14:creationId xmlns:p14="http://schemas.microsoft.com/office/powerpoint/2010/main" val="2408257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1999" cy="4144963"/>
          </a:xfrm>
        </p:spPr>
        <p:txBody>
          <a:bodyPr>
            <a:normAutofit/>
          </a:bodyPr>
          <a:lstStyle/>
          <a:p>
            <a:r>
              <a:rPr lang="en-US" sz="2800" dirty="0">
                <a:solidFill>
                  <a:srgbClr val="FF0000"/>
                </a:solidFill>
              </a:rPr>
              <a:t>Sweepback also contributes to directional stability. </a:t>
            </a:r>
            <a:endParaRPr lang="en-US" sz="2800" dirty="0" smtClean="0">
              <a:solidFill>
                <a:srgbClr val="FF0000"/>
              </a:solidFill>
            </a:endParaRPr>
          </a:p>
          <a:p>
            <a:r>
              <a:rPr lang="en-US" sz="2800" dirty="0">
                <a:solidFill>
                  <a:schemeClr val="tx1"/>
                </a:solidFill>
              </a:rPr>
              <a:t>When turbulence or rudder application causes the aircraft to yaw to one side, the right wing presents a longer leading edge perpendicular to the relative airflow. </a:t>
            </a:r>
            <a:endParaRPr lang="en-US" sz="2800" dirty="0" smtClean="0">
              <a:solidFill>
                <a:schemeClr val="tx1"/>
              </a:solidFill>
            </a:endParaRPr>
          </a:p>
          <a:p>
            <a:r>
              <a:rPr lang="en-US" sz="2800" dirty="0">
                <a:solidFill>
                  <a:schemeClr val="tx1"/>
                </a:solidFill>
              </a:rPr>
              <a:t>The airspeed of the right wing increases and it acquires more drag than the left wing. The additional drag on the right wing pulls it back, turning the aircraft back to its original path.</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93292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343400"/>
          </a:xfrm>
        </p:spPr>
        <p:txBody>
          <a:bodyPr>
            <a:noAutofit/>
          </a:bodyPr>
          <a:lstStyle/>
          <a:p>
            <a:r>
              <a:rPr lang="en-US" sz="2800" dirty="0">
                <a:solidFill>
                  <a:schemeClr val="tx1"/>
                </a:solidFill>
              </a:rPr>
              <a:t>An aircraft always has the tendency to turn the longitudinal axis of the aircraft into the relative wind. </a:t>
            </a:r>
            <a:endParaRPr lang="en-US" sz="2800" dirty="0" smtClean="0">
              <a:solidFill>
                <a:schemeClr val="tx1"/>
              </a:solidFill>
            </a:endParaRPr>
          </a:p>
          <a:p>
            <a:r>
              <a:rPr lang="en-US" sz="2800" dirty="0">
                <a:solidFill>
                  <a:schemeClr val="tx1"/>
                </a:solidFill>
              </a:rPr>
              <a:t>This "weather vane" tendency is similar to the keel of a ship and exerts a steadying influence on the aircraft laterally about the longitudinal axis</a:t>
            </a:r>
            <a:r>
              <a:rPr lang="en-US" sz="2800" dirty="0" smtClean="0">
                <a:solidFill>
                  <a:schemeClr val="tx1"/>
                </a:solidFill>
              </a:rPr>
              <a:t>.</a:t>
            </a:r>
          </a:p>
          <a:p>
            <a:r>
              <a:rPr lang="en-US" sz="2800" dirty="0">
                <a:solidFill>
                  <a:schemeClr val="tx1"/>
                </a:solidFill>
              </a:rPr>
              <a:t>When the aircraft is disturbed and one wing dips, the fuselage weight acts like a pendulum returning the airplane to its original attitude. Laterally stable aircraft are constructed so that the greater portion of the keel area is above and behind the CG. </a:t>
            </a:r>
          </a:p>
        </p:txBody>
      </p:sp>
      <p:sp>
        <p:nvSpPr>
          <p:cNvPr id="3" name="Title 2"/>
          <p:cNvSpPr>
            <a:spLocks noGrp="1"/>
          </p:cNvSpPr>
          <p:nvPr>
            <p:ph type="title"/>
          </p:nvPr>
        </p:nvSpPr>
        <p:spPr>
          <a:xfrm>
            <a:off x="457200" y="381000"/>
            <a:ext cx="8229600" cy="1252728"/>
          </a:xfrm>
        </p:spPr>
        <p:txBody>
          <a:bodyPr>
            <a:normAutofit fontScale="90000"/>
          </a:bodyPr>
          <a:lstStyle/>
          <a:p>
            <a:pPr marL="571500" indent="-571500">
              <a:buFont typeface="Arial" panose="020B0604020202020204" pitchFamily="34" charset="0"/>
              <a:buChar char="•"/>
            </a:pPr>
            <a:r>
              <a:rPr lang="en-US" b="1" dirty="0">
                <a:solidFill>
                  <a:schemeClr val="tx1"/>
                </a:solidFill>
              </a:rPr>
              <a:t>KEEL EFFECT/WEIGHT DISTRIBUTION</a:t>
            </a:r>
          </a:p>
        </p:txBody>
      </p:sp>
    </p:spTree>
    <p:extLst>
      <p:ext uri="{BB962C8B-B14F-4D97-AF65-F5344CB8AC3E}">
        <p14:creationId xmlns:p14="http://schemas.microsoft.com/office/powerpoint/2010/main" val="1337867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828800"/>
            <a:ext cx="8610600" cy="4297363"/>
          </a:xfrm>
        </p:spPr>
        <p:txBody>
          <a:bodyPr>
            <a:normAutofit/>
          </a:bodyPr>
          <a:lstStyle/>
          <a:p>
            <a:r>
              <a:rPr lang="en-US" sz="3600" dirty="0">
                <a:solidFill>
                  <a:schemeClr val="tx1"/>
                </a:solidFill>
              </a:rPr>
              <a:t>Thus, when the aircraft slips to one side, the combination of the aircraft's weight and the pressure of the airflow against the upper portion of the keel area (both acting about the CG) tends to roll the aircraft back to </a:t>
            </a:r>
            <a:r>
              <a:rPr lang="en-US" sz="3600" dirty="0" smtClean="0">
                <a:solidFill>
                  <a:schemeClr val="tx1"/>
                </a:solidFill>
              </a:rPr>
              <a:t>wings level </a:t>
            </a:r>
            <a:r>
              <a:rPr lang="en-US" sz="3600" dirty="0">
                <a:solidFill>
                  <a:schemeClr val="tx1"/>
                </a:solidFill>
              </a:rPr>
              <a:t>flight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29072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458199" cy="4419600"/>
          </a:xfrm>
        </p:spPr>
        <p:txBody>
          <a:bodyPr>
            <a:normAutofit/>
          </a:bodyPr>
          <a:lstStyle/>
          <a:p>
            <a:r>
              <a:rPr lang="en-US" sz="2800" b="1" dirty="0">
                <a:solidFill>
                  <a:srgbClr val="7030A0"/>
                </a:solidFill>
              </a:rPr>
              <a:t>Lateral stability of an aircraft is often referred to as the ‘dihedral affect’, as when an aircraft sideslips, an aircraft with a dihedral wing will quickly recover to a wing level position. This occurs because as an aircraft sideslips, the lower wing due to the dihedral will have a higher angle of attack to the sideslip relative airflow, than the upper wing, so will produce lift in addition to the inbuilt damping affect, which will restore the aircraft back to a wing level condition. </a:t>
            </a:r>
          </a:p>
        </p:txBody>
      </p:sp>
      <p:sp>
        <p:nvSpPr>
          <p:cNvPr id="3" name="Title 2"/>
          <p:cNvSpPr>
            <a:spLocks noGrp="1"/>
          </p:cNvSpPr>
          <p:nvPr>
            <p:ph type="title"/>
          </p:nvPr>
        </p:nvSpPr>
        <p:spPr/>
        <p:txBody>
          <a:bodyPr/>
          <a:lstStyle/>
          <a:p>
            <a:pPr marL="571500" indent="-571500">
              <a:buFont typeface="Wingdings" panose="05000000000000000000" pitchFamily="2" charset="2"/>
              <a:buChar char="v"/>
            </a:pPr>
            <a:r>
              <a:rPr lang="en-US" dirty="0">
                <a:solidFill>
                  <a:schemeClr val="tx1"/>
                </a:solidFill>
              </a:rPr>
              <a:t>Wing Dihedral</a:t>
            </a:r>
          </a:p>
        </p:txBody>
      </p:sp>
    </p:spTree>
    <p:extLst>
      <p:ext uri="{BB962C8B-B14F-4D97-AF65-F5344CB8AC3E}">
        <p14:creationId xmlns:p14="http://schemas.microsoft.com/office/powerpoint/2010/main" val="3120500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675467"/>
            <a:ext cx="8534400" cy="3450696"/>
          </a:xfrm>
        </p:spPr>
        <p:txBody>
          <a:bodyPr>
            <a:noAutofit/>
          </a:bodyPr>
          <a:lstStyle/>
          <a:p>
            <a:r>
              <a:rPr lang="en-US" sz="2800" b="1" dirty="0">
                <a:solidFill>
                  <a:srgbClr val="7030A0"/>
                </a:solidFill>
              </a:rPr>
              <a:t>The larger the amount of wing dihedral therefore, the higher will be the lateral rolling stability. Conversely if an aircraft is designed with the wings at an </a:t>
            </a:r>
            <a:r>
              <a:rPr lang="en-US" sz="2800" b="1" dirty="0" err="1">
                <a:solidFill>
                  <a:srgbClr val="7030A0"/>
                </a:solidFill>
              </a:rPr>
              <a:t>anhedral</a:t>
            </a:r>
            <a:r>
              <a:rPr lang="en-US" sz="2800" b="1" dirty="0">
                <a:solidFill>
                  <a:srgbClr val="7030A0"/>
                </a:solidFill>
              </a:rPr>
              <a:t> angle, the opposite effect occurs and the aircraft becomes less stable in a lateral disturbance.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95647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467" t="21849" r="9081" b="7498"/>
          <a:stretch/>
        </p:blipFill>
        <p:spPr>
          <a:xfrm>
            <a:off x="457200" y="685800"/>
            <a:ext cx="8258177" cy="5638800"/>
          </a:xfrm>
          <a:prstGeom prst="rect">
            <a:avLst/>
          </a:prstGeom>
        </p:spPr>
      </p:pic>
    </p:spTree>
    <p:extLst>
      <p:ext uri="{BB962C8B-B14F-4D97-AF65-F5344CB8AC3E}">
        <p14:creationId xmlns:p14="http://schemas.microsoft.com/office/powerpoint/2010/main" val="1371743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057400"/>
            <a:ext cx="8305800" cy="3962400"/>
          </a:xfrm>
        </p:spPr>
        <p:txBody>
          <a:bodyPr>
            <a:noAutofit/>
          </a:bodyPr>
          <a:lstStyle/>
          <a:p>
            <a:r>
              <a:rPr lang="en-US" sz="2800" dirty="0">
                <a:solidFill>
                  <a:schemeClr val="tx1"/>
                </a:solidFill>
              </a:rPr>
              <a:t>Stability about the aircraft's vertical axis (the sideways moment) is called yawing or directional </a:t>
            </a:r>
            <a:r>
              <a:rPr lang="en-US" sz="2800" dirty="0" smtClean="0">
                <a:solidFill>
                  <a:schemeClr val="tx1"/>
                </a:solidFill>
              </a:rPr>
              <a:t>stability.</a:t>
            </a:r>
          </a:p>
          <a:p>
            <a:r>
              <a:rPr lang="en-US" sz="2800" dirty="0">
                <a:solidFill>
                  <a:schemeClr val="tx1"/>
                </a:solidFill>
              </a:rPr>
              <a:t>Yawing or directional stability is the most easily achieved stability in aircraft design</a:t>
            </a:r>
            <a:r>
              <a:rPr lang="en-US" sz="2800" dirty="0" smtClean="0">
                <a:solidFill>
                  <a:schemeClr val="tx1"/>
                </a:solidFill>
              </a:rPr>
              <a:t>.</a:t>
            </a:r>
          </a:p>
          <a:p>
            <a:r>
              <a:rPr lang="en-US" sz="2800" dirty="0">
                <a:solidFill>
                  <a:schemeClr val="tx1"/>
                </a:solidFill>
              </a:rPr>
              <a:t>The area of the vertical fin and the sides of the fuselage aft of the CG are the prime contributors which make the aircraft act like the well known weather vane or arrow, pointing its nose into the relative wind</a:t>
            </a:r>
          </a:p>
        </p:txBody>
      </p:sp>
      <p:sp>
        <p:nvSpPr>
          <p:cNvPr id="3" name="Title 2"/>
          <p:cNvSpPr>
            <a:spLocks noGrp="1"/>
          </p:cNvSpPr>
          <p:nvPr>
            <p:ph type="title"/>
          </p:nvPr>
        </p:nvSpPr>
        <p:spPr/>
        <p:txBody>
          <a:bodyPr>
            <a:normAutofit fontScale="90000"/>
          </a:bodyPr>
          <a:lstStyle/>
          <a:p>
            <a:r>
              <a:rPr lang="en-US" dirty="0">
                <a:solidFill>
                  <a:schemeClr val="tx1"/>
                </a:solidFill>
              </a:rPr>
              <a:t>DIRECTIONAL STABILITY (YAWING)</a:t>
            </a:r>
          </a:p>
        </p:txBody>
      </p:sp>
    </p:spTree>
    <p:extLst>
      <p:ext uri="{BB962C8B-B14F-4D97-AF65-F5344CB8AC3E}">
        <p14:creationId xmlns:p14="http://schemas.microsoft.com/office/powerpoint/2010/main" val="37715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458200" cy="4572000"/>
          </a:xfrm>
        </p:spPr>
        <p:txBody>
          <a:bodyPr>
            <a:normAutofit/>
          </a:bodyPr>
          <a:lstStyle/>
          <a:p>
            <a:r>
              <a:rPr lang="en-US" sz="3200" dirty="0">
                <a:solidFill>
                  <a:schemeClr val="tx1"/>
                </a:solidFill>
              </a:rPr>
              <a:t>Roll, pitch, and yaw are controlled by three control surfaces</a:t>
            </a:r>
            <a:r>
              <a:rPr lang="en-US" sz="3200" dirty="0" smtClean="0">
                <a:solidFill>
                  <a:schemeClr val="tx1"/>
                </a:solidFill>
              </a:rPr>
              <a:t>.</a:t>
            </a:r>
          </a:p>
          <a:p>
            <a:r>
              <a:rPr lang="en-US" sz="3200" dirty="0">
                <a:solidFill>
                  <a:schemeClr val="tx1"/>
                </a:solidFill>
              </a:rPr>
              <a:t>Roll is produced by the ailerons, which are located at the trailing edges of the wings</a:t>
            </a:r>
            <a:r>
              <a:rPr lang="en-US" sz="3200" dirty="0" smtClean="0">
                <a:solidFill>
                  <a:schemeClr val="tx1"/>
                </a:solidFill>
              </a:rPr>
              <a:t>.</a:t>
            </a:r>
          </a:p>
          <a:p>
            <a:r>
              <a:rPr lang="en-US" sz="3200" dirty="0">
                <a:solidFill>
                  <a:schemeClr val="tx1"/>
                </a:solidFill>
              </a:rPr>
              <a:t>Pitch is affected by the elevators, the rear portion of the horizontal tail assembly. </a:t>
            </a:r>
            <a:endParaRPr lang="en-US" sz="3200" dirty="0" smtClean="0">
              <a:solidFill>
                <a:schemeClr val="tx1"/>
              </a:solidFill>
            </a:endParaRPr>
          </a:p>
          <a:p>
            <a:r>
              <a:rPr lang="en-US" sz="3200" dirty="0" smtClean="0">
                <a:solidFill>
                  <a:schemeClr val="tx1"/>
                </a:solidFill>
              </a:rPr>
              <a:t>Yaw </a:t>
            </a:r>
            <a:r>
              <a:rPr lang="en-US" sz="3200" dirty="0">
                <a:solidFill>
                  <a:schemeClr val="tx1"/>
                </a:solidFill>
              </a:rPr>
              <a:t>is controlled by the rudder, the rear portion of the vertical tail assembly.</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115652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28800"/>
            <a:ext cx="8381999" cy="5715000"/>
          </a:xfrm>
        </p:spPr>
        <p:txBody>
          <a:bodyPr>
            <a:normAutofit/>
          </a:bodyPr>
          <a:lstStyle/>
          <a:p>
            <a:r>
              <a:rPr lang="en-US" sz="2800" dirty="0">
                <a:solidFill>
                  <a:schemeClr val="tx1"/>
                </a:solidFill>
              </a:rPr>
              <a:t>In examining a weather vane, it can be seen that if exactly the same amount of surface were exposed to the wind in front of the pivot point as behind it, the forces fore and aft would be in balance and little or no directional movement would result</a:t>
            </a:r>
            <a:r>
              <a:rPr lang="en-US" sz="2800" dirty="0" smtClean="0">
                <a:solidFill>
                  <a:schemeClr val="tx1"/>
                </a:solidFill>
              </a:rPr>
              <a:t>.</a:t>
            </a:r>
          </a:p>
          <a:p>
            <a:r>
              <a:rPr lang="en-US" sz="2800" dirty="0">
                <a:solidFill>
                  <a:schemeClr val="tx1"/>
                </a:solidFill>
              </a:rPr>
              <a:t>Similarly, the aircraft designer must ensure positive directional stability by making the side surface greater aft than ahead of the CG. </a:t>
            </a:r>
            <a:endParaRPr lang="en-US" sz="2800" dirty="0" smtClean="0">
              <a:solidFill>
                <a:schemeClr val="tx1"/>
              </a:solidFill>
            </a:endParaRPr>
          </a:p>
          <a:p>
            <a:r>
              <a:rPr lang="en-US" sz="2800" dirty="0">
                <a:solidFill>
                  <a:schemeClr val="tx1"/>
                </a:solidFill>
              </a:rPr>
              <a:t>To provide additional positive stability to that provided by the fuselage, a vertical fin is added</a:t>
            </a:r>
            <a:r>
              <a:rPr lang="en-US" sz="2800" dirty="0" smtClean="0">
                <a:solidFill>
                  <a:schemeClr val="tx1"/>
                </a:solidFill>
              </a:rPr>
              <a:t>.</a:t>
            </a:r>
          </a:p>
          <a:p>
            <a:endParaRPr lang="en-US" sz="2800" dirty="0">
              <a:solidFill>
                <a:schemeClr val="tx1"/>
              </a:solidFill>
            </a:endParaRPr>
          </a:p>
        </p:txBody>
      </p:sp>
    </p:spTree>
    <p:extLst>
      <p:ext uri="{BB962C8B-B14F-4D97-AF65-F5344CB8AC3E}">
        <p14:creationId xmlns:p14="http://schemas.microsoft.com/office/powerpoint/2010/main" val="1803508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solidFill>
                  <a:schemeClr val="tx1"/>
                </a:solidFill>
              </a:rPr>
              <a:t>The fin acts similar to the feather on an arrow in maintaining straight flight. Like the weather vane and the arrow, the farther aft this fin is placed and the larger its size, the greater the aircraft's directional stability</a:t>
            </a:r>
            <a:r>
              <a:rPr lang="en-US" sz="3200" dirty="0" smtClean="0">
                <a:solidFill>
                  <a:schemeClr val="tx1"/>
                </a:solidFill>
              </a:rPr>
              <a:t>.</a:t>
            </a:r>
          </a:p>
          <a:p>
            <a:endParaRPr lang="en-US" sz="3200" dirty="0">
              <a:solidFill>
                <a:schemeClr val="tx1"/>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5714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438400"/>
            <a:ext cx="8381999" cy="4038600"/>
          </a:xfrm>
        </p:spPr>
        <p:txBody>
          <a:bodyPr>
            <a:normAutofit/>
          </a:bodyPr>
          <a:lstStyle/>
          <a:p>
            <a:r>
              <a:rPr lang="en-US" sz="2800" dirty="0">
                <a:solidFill>
                  <a:schemeClr val="tx1"/>
                </a:solidFill>
              </a:rPr>
              <a:t>If an aircraft is flying in a straight line, and a sideward gust of air gives the aircraft a slight rotation about its vertical axis (e.g., the right), the motion is retarded and stopped by the fin because while the aircraft is rotating to the right, the air is striking the left side of the fin at an angle</a:t>
            </a:r>
            <a:r>
              <a:rPr lang="en-US" sz="2800" dirty="0" smtClean="0">
                <a:solidFill>
                  <a:schemeClr val="tx1"/>
                </a:solidFill>
              </a:rPr>
              <a:t>.</a:t>
            </a:r>
          </a:p>
          <a:p>
            <a:r>
              <a:rPr lang="en-US" sz="2800" dirty="0">
                <a:solidFill>
                  <a:schemeClr val="tx1"/>
                </a:solidFill>
              </a:rPr>
              <a:t>This causes pressure on the left side of the fin, which resists the turning motion and slows down the aircraft's yaw.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33448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534399" cy="4267200"/>
          </a:xfrm>
        </p:spPr>
        <p:txBody>
          <a:bodyPr>
            <a:normAutofit/>
          </a:bodyPr>
          <a:lstStyle/>
          <a:p>
            <a:r>
              <a:rPr lang="en-US" sz="2800" dirty="0">
                <a:solidFill>
                  <a:schemeClr val="tx1"/>
                </a:solidFill>
              </a:rPr>
              <a:t>In doing so, it acts somewhat like the weather vane by turning the aircraft into the relative wind. </a:t>
            </a:r>
            <a:endParaRPr lang="en-US" sz="2800" dirty="0" smtClean="0">
              <a:solidFill>
                <a:schemeClr val="tx1"/>
              </a:solidFill>
            </a:endParaRPr>
          </a:p>
          <a:p>
            <a:r>
              <a:rPr lang="en-US" sz="2800" dirty="0">
                <a:solidFill>
                  <a:schemeClr val="tx1"/>
                </a:solidFill>
              </a:rPr>
              <a:t>The initial change in direction of the aircraft's </a:t>
            </a:r>
            <a:r>
              <a:rPr lang="en-US" sz="2800" dirty="0" err="1">
                <a:solidFill>
                  <a:schemeClr val="tx1"/>
                </a:solidFill>
              </a:rPr>
              <a:t>flightpath</a:t>
            </a:r>
            <a:r>
              <a:rPr lang="en-US" sz="2800" dirty="0">
                <a:solidFill>
                  <a:schemeClr val="tx1"/>
                </a:solidFill>
              </a:rPr>
              <a:t> is generally slightly behind its change </a:t>
            </a:r>
            <a:r>
              <a:rPr lang="en-US" sz="2800" dirty="0" smtClean="0">
                <a:solidFill>
                  <a:schemeClr val="tx1"/>
                </a:solidFill>
              </a:rPr>
              <a:t>of heading.</a:t>
            </a:r>
          </a:p>
          <a:p>
            <a:r>
              <a:rPr lang="en-US" sz="2800" dirty="0">
                <a:solidFill>
                  <a:schemeClr val="tx1"/>
                </a:solidFill>
              </a:rPr>
              <a:t>Therefore, after a slight yawing of the aircraft to the right, there is a brief moment when the aircraft is still moving along its original path, but its longitudinal axis is pointed slightly to the right.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67383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8534399" cy="3886200"/>
          </a:xfrm>
        </p:spPr>
        <p:txBody>
          <a:bodyPr>
            <a:normAutofit/>
          </a:bodyPr>
          <a:lstStyle/>
          <a:p>
            <a:r>
              <a:rPr lang="en-US" sz="2800" dirty="0">
                <a:solidFill>
                  <a:schemeClr val="tx1"/>
                </a:solidFill>
              </a:rPr>
              <a:t>The aircraft is then momentarily skidding sideways, and during that moment (since it is assumed that although the yawing motion has stopped, the excess pressure on the left side of the fin still persists) there is necessarily a tendency for the aircraft to be turned partially back to the left. There is a momentary restoring tendency caused by the fin.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89295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09800"/>
            <a:ext cx="8534399" cy="3886200"/>
          </a:xfrm>
        </p:spPr>
        <p:txBody>
          <a:bodyPr>
            <a:noAutofit/>
          </a:bodyPr>
          <a:lstStyle/>
          <a:p>
            <a:r>
              <a:rPr lang="en-US" sz="2800" dirty="0">
                <a:solidFill>
                  <a:schemeClr val="tx1"/>
                </a:solidFill>
              </a:rPr>
              <a:t>A minor improvement of directional stability may be obtained through sweepback</a:t>
            </a:r>
            <a:r>
              <a:rPr lang="en-US" sz="2800" dirty="0" smtClean="0">
                <a:solidFill>
                  <a:schemeClr val="tx1"/>
                </a:solidFill>
              </a:rPr>
              <a:t>.</a:t>
            </a:r>
          </a:p>
          <a:p>
            <a:r>
              <a:rPr lang="en-US" sz="2800" dirty="0">
                <a:solidFill>
                  <a:schemeClr val="tx1"/>
                </a:solidFill>
              </a:rPr>
              <a:t>A longitudinally stable aircraft is built with the center of pressure aft of the CG</a:t>
            </a:r>
            <a:r>
              <a:rPr lang="en-US" sz="2800" dirty="0" smtClean="0">
                <a:solidFill>
                  <a:schemeClr val="tx1"/>
                </a:solidFill>
              </a:rPr>
              <a:t>.</a:t>
            </a:r>
          </a:p>
          <a:p>
            <a:r>
              <a:rPr lang="en-US" sz="2800" dirty="0">
                <a:solidFill>
                  <a:schemeClr val="tx1"/>
                </a:solidFill>
              </a:rPr>
              <a:t>By building sweepback into the wings, however, the designers can move the center of pressure toward the rear. The amount of sweepback and the position of the wings then place the center of pressure in the correct location.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7534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8534399" cy="3886200"/>
          </a:xfrm>
        </p:spPr>
        <p:txBody>
          <a:bodyPr/>
          <a:lstStyle/>
          <a:p>
            <a:r>
              <a:rPr lang="en-US" dirty="0">
                <a:solidFill>
                  <a:schemeClr val="tx1"/>
                </a:solidFill>
              </a:rPr>
              <a:t>Dutch roll is a coupled lateral/directional oscillation that is usually dynamically stable but is unsafe in an aircraft because of the oscillatory nature</a:t>
            </a:r>
            <a:r>
              <a:rPr lang="en-US" dirty="0" smtClean="0">
                <a:solidFill>
                  <a:schemeClr val="tx1"/>
                </a:solidFill>
              </a:rPr>
              <a:t>.</a:t>
            </a:r>
          </a:p>
          <a:p>
            <a:r>
              <a:rPr lang="en-US" dirty="0">
                <a:solidFill>
                  <a:schemeClr val="tx1"/>
                </a:solidFill>
              </a:rPr>
              <a:t>A Dutch roll is </a:t>
            </a:r>
            <a:r>
              <a:rPr lang="en-US" b="1" dirty="0">
                <a:solidFill>
                  <a:schemeClr val="tx1"/>
                </a:solidFill>
              </a:rPr>
              <a:t>a combination of rolling and yawing oscillations that occurs when the dihedral effects of an aircraft are more powerful than the directional stability</a:t>
            </a:r>
            <a:r>
              <a:rPr lang="en-US" dirty="0" smtClean="0">
                <a:solidFill>
                  <a:schemeClr val="tx1"/>
                </a:solidFill>
              </a:rPr>
              <a:t>.</a:t>
            </a:r>
          </a:p>
          <a:p>
            <a:endParaRPr lang="en-US" dirty="0">
              <a:solidFill>
                <a:schemeClr val="tx1"/>
              </a:solidFill>
            </a:endParaRPr>
          </a:p>
        </p:txBody>
      </p:sp>
      <p:sp>
        <p:nvSpPr>
          <p:cNvPr id="3" name="Title 2"/>
          <p:cNvSpPr>
            <a:spLocks noGrp="1"/>
          </p:cNvSpPr>
          <p:nvPr>
            <p:ph type="title"/>
          </p:nvPr>
        </p:nvSpPr>
        <p:spPr/>
        <p:txBody>
          <a:bodyPr>
            <a:normAutofit fontScale="90000"/>
          </a:bodyPr>
          <a:lstStyle/>
          <a:p>
            <a:r>
              <a:rPr lang="en-US" dirty="0">
                <a:solidFill>
                  <a:schemeClr val="tx1"/>
                </a:solidFill>
              </a:rPr>
              <a:t>FREE DIRECTIONAL OSCILLATIONS (DUTCH ROLL)</a:t>
            </a:r>
          </a:p>
        </p:txBody>
      </p:sp>
    </p:spTree>
    <p:extLst>
      <p:ext uri="{BB962C8B-B14F-4D97-AF65-F5344CB8AC3E}">
        <p14:creationId xmlns:p14="http://schemas.microsoft.com/office/powerpoint/2010/main" val="2531513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0" y="533400"/>
            <a:ext cx="4267200" cy="6096000"/>
          </a:xfrm>
        </p:spPr>
      </p:pic>
    </p:spTree>
    <p:extLst>
      <p:ext uri="{BB962C8B-B14F-4D97-AF65-F5344CB8AC3E}">
        <p14:creationId xmlns:p14="http://schemas.microsoft.com/office/powerpoint/2010/main" val="18392847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8534399" cy="3886200"/>
          </a:xfrm>
        </p:spPr>
        <p:txBody>
          <a:bodyPr>
            <a:normAutofit/>
          </a:bodyPr>
          <a:lstStyle/>
          <a:p>
            <a:r>
              <a:rPr lang="en-US" sz="2800" dirty="0">
                <a:solidFill>
                  <a:schemeClr val="tx1"/>
                </a:solidFill>
              </a:rPr>
              <a:t>Dutch roll stability can be artificially increased by the installation of a </a:t>
            </a:r>
            <a:r>
              <a:rPr lang="en-US" sz="2800" dirty="0">
                <a:solidFill>
                  <a:schemeClr val="tx1"/>
                </a:solidFill>
                <a:hlinkClick r:id="rId2" tooltip="Yaw damper"/>
              </a:rPr>
              <a:t>yaw damper</a:t>
            </a:r>
            <a:r>
              <a:rPr lang="en-US" sz="2800" dirty="0" smtClean="0">
                <a:solidFill>
                  <a:schemeClr val="tx1"/>
                </a:solidFill>
              </a:rPr>
              <a:t>.</a:t>
            </a:r>
          </a:p>
          <a:p>
            <a:r>
              <a:rPr lang="en-US" sz="2800" dirty="0">
                <a:solidFill>
                  <a:schemeClr val="tx1"/>
                </a:solidFill>
              </a:rPr>
              <a:t>A yaw damper (sometimes referred to as a stability augmentation system) is </a:t>
            </a:r>
            <a:r>
              <a:rPr lang="en-US" sz="2800" b="1" dirty="0">
                <a:solidFill>
                  <a:schemeClr val="tx1"/>
                </a:solidFill>
              </a:rPr>
              <a:t>a system used to reduce (or damp) the undesirable tendencies of an aircraft to oscillate in a repetitive rolling and yawing motion</a:t>
            </a:r>
            <a:r>
              <a:rPr lang="en-US" sz="2800" dirty="0">
                <a:solidFill>
                  <a:schemeClr val="tx1"/>
                </a:solidFill>
              </a:rPr>
              <a:t>, a phenomenon known as the Dutch roll.</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16479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14600"/>
            <a:ext cx="8534399" cy="3886200"/>
          </a:xfrm>
        </p:spPr>
        <p:txBody>
          <a:bodyPr>
            <a:normAutofit/>
          </a:bodyPr>
          <a:lstStyle/>
          <a:p>
            <a:r>
              <a:rPr lang="en-US" sz="3200" dirty="0">
                <a:solidFill>
                  <a:schemeClr val="tx1"/>
                </a:solidFill>
              </a:rPr>
              <a:t>The term "Passive Stability" refers to a situation in which the vehicle is naturally (inherently) stable and does not require any artificial stabilization systems. This would require positive static stability and positive dynamic stability</a:t>
            </a:r>
          </a:p>
        </p:txBody>
      </p:sp>
      <p:sp>
        <p:nvSpPr>
          <p:cNvPr id="3" name="Title 2"/>
          <p:cNvSpPr>
            <a:spLocks noGrp="1"/>
          </p:cNvSpPr>
          <p:nvPr>
            <p:ph type="title"/>
          </p:nvPr>
        </p:nvSpPr>
        <p:spPr/>
        <p:txBody>
          <a:bodyPr/>
          <a:lstStyle/>
          <a:p>
            <a:r>
              <a:rPr lang="en-US" b="1" dirty="0">
                <a:solidFill>
                  <a:schemeClr val="tx1"/>
                </a:solidFill>
              </a:rPr>
              <a:t>PASSIVE AND ACTIVE STABILITY</a:t>
            </a:r>
          </a:p>
        </p:txBody>
      </p:sp>
    </p:spTree>
    <p:extLst>
      <p:ext uri="{BB962C8B-B14F-4D97-AF65-F5344CB8AC3E}">
        <p14:creationId xmlns:p14="http://schemas.microsoft.com/office/powerpoint/2010/main" val="142545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027237"/>
            <a:ext cx="8686799" cy="4525963"/>
          </a:xfrm>
        </p:spPr>
        <p:txBody>
          <a:bodyPr>
            <a:normAutofit/>
          </a:bodyPr>
          <a:lstStyle/>
          <a:p>
            <a:r>
              <a:rPr lang="en-US" sz="2800" dirty="0">
                <a:solidFill>
                  <a:schemeClr val="tx1"/>
                </a:solidFill>
              </a:rPr>
              <a:t>In level flight, whenever an aircraft is disturbed the reaction of the aircraft to the disturbance, will depend on the level of stability that an aircraft possesses. The stability of an aircraft therefore, is the natural tendency of an aircraft to return to its level flight position following a disturbance without any assistance or inputs from the pilots. </a:t>
            </a:r>
            <a:endParaRPr lang="en-US" sz="2800" dirty="0" smtClean="0">
              <a:solidFill>
                <a:schemeClr val="tx1"/>
              </a:solidFill>
            </a:endParaRPr>
          </a:p>
          <a:p>
            <a:r>
              <a:rPr lang="en-US" sz="2800" dirty="0">
                <a:solidFill>
                  <a:schemeClr val="tx1"/>
                </a:solidFill>
              </a:rPr>
              <a:t>Stability therefore occurs whenever an aircraft is rotated about any one or a combination of its three axes </a:t>
            </a:r>
          </a:p>
        </p:txBody>
      </p:sp>
      <p:sp>
        <p:nvSpPr>
          <p:cNvPr id="3" name="Title 2"/>
          <p:cNvSpPr>
            <a:spLocks noGrp="1"/>
          </p:cNvSpPr>
          <p:nvPr>
            <p:ph type="title"/>
          </p:nvPr>
        </p:nvSpPr>
        <p:spPr/>
        <p:txBody>
          <a:bodyPr/>
          <a:lstStyle/>
          <a:p>
            <a:r>
              <a:rPr lang="en-US" dirty="0"/>
              <a:t>Stability </a:t>
            </a:r>
          </a:p>
        </p:txBody>
      </p:sp>
    </p:spTree>
    <p:extLst>
      <p:ext uri="{BB962C8B-B14F-4D97-AF65-F5344CB8AC3E}">
        <p14:creationId xmlns:p14="http://schemas.microsoft.com/office/powerpoint/2010/main" val="38946388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a:solidFill>
                  <a:schemeClr val="tx1"/>
                </a:solidFill>
              </a:rPr>
              <a:t>The term "Active Stability" refers to the use of artificial stabilizing systems to improve the handling of vehicles which do not exhibit sufficient passive stability. An example of such a system would be an aircraft automatic stabilization system (Basic Autopilot)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95349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381999" cy="4191000"/>
          </a:xfrm>
        </p:spPr>
        <p:txBody>
          <a:bodyPr>
            <a:normAutofit/>
          </a:bodyPr>
          <a:lstStyle/>
          <a:p>
            <a:r>
              <a:rPr lang="en-US" sz="2800" dirty="0">
                <a:solidFill>
                  <a:schemeClr val="tx1"/>
                </a:solidFill>
              </a:rPr>
              <a:t>A </a:t>
            </a:r>
            <a:r>
              <a:rPr lang="en-US" sz="2800" b="1" dirty="0">
                <a:solidFill>
                  <a:schemeClr val="tx1"/>
                </a:solidFill>
              </a:rPr>
              <a:t>stick shaker</a:t>
            </a:r>
            <a:r>
              <a:rPr lang="en-US" sz="2800" dirty="0">
                <a:solidFill>
                  <a:schemeClr val="tx1"/>
                </a:solidFill>
              </a:rPr>
              <a:t> is a mechanical device designed to rapidly and noisily vibrate the </a:t>
            </a:r>
            <a:r>
              <a:rPr lang="en-US" sz="2800" dirty="0">
                <a:solidFill>
                  <a:schemeClr val="tx1"/>
                </a:solidFill>
                <a:hlinkClick r:id="rId2" tooltip="Yoke (aircraft)"/>
              </a:rPr>
              <a:t>control yoke</a:t>
            </a:r>
            <a:r>
              <a:rPr lang="en-US" sz="2800" dirty="0">
                <a:solidFill>
                  <a:schemeClr val="tx1"/>
                </a:solidFill>
              </a:rPr>
              <a:t> (the "stick") of an aircraft, warning the flight crew that an imminent </a:t>
            </a:r>
            <a:r>
              <a:rPr lang="en-US" sz="2800" dirty="0">
                <a:solidFill>
                  <a:schemeClr val="tx1"/>
                </a:solidFill>
                <a:hlinkClick r:id="rId3" tooltip="Stall (flight)"/>
              </a:rPr>
              <a:t>aerodynamic stall</a:t>
            </a:r>
            <a:r>
              <a:rPr lang="en-US" sz="2800" dirty="0">
                <a:solidFill>
                  <a:schemeClr val="tx1"/>
                </a:solidFill>
              </a:rPr>
              <a:t> has been detected. It is typically present on the majority of large civil jet aircraft, as well as most large military planes</a:t>
            </a:r>
            <a:r>
              <a:rPr lang="en-US" sz="2800" dirty="0" smtClean="0">
                <a:solidFill>
                  <a:schemeClr val="tx1"/>
                </a:solidFill>
              </a:rPr>
              <a:t>.</a:t>
            </a:r>
          </a:p>
          <a:p>
            <a:r>
              <a:rPr lang="en-US" sz="2800" dirty="0"/>
              <a:t>The stick shaker comprises a key component of an aircraft's stall protection system.</a:t>
            </a:r>
            <a:endParaRPr lang="en-US" sz="2800" dirty="0">
              <a:solidFill>
                <a:schemeClr val="tx1"/>
              </a:solidFill>
            </a:endParaRPr>
          </a:p>
        </p:txBody>
      </p:sp>
      <p:sp>
        <p:nvSpPr>
          <p:cNvPr id="3" name="Title 2"/>
          <p:cNvSpPr>
            <a:spLocks noGrp="1"/>
          </p:cNvSpPr>
          <p:nvPr>
            <p:ph type="title"/>
          </p:nvPr>
        </p:nvSpPr>
        <p:spPr/>
        <p:txBody>
          <a:bodyPr>
            <a:normAutofit/>
          </a:bodyPr>
          <a:lstStyle/>
          <a:p>
            <a:r>
              <a:rPr lang="en-US" sz="4800" b="1" dirty="0" smtClean="0">
                <a:solidFill>
                  <a:schemeClr val="tx1"/>
                </a:solidFill>
                <a:effectLst>
                  <a:outerShdw blurRad="38100" dist="38100" dir="2700000" algn="tl">
                    <a:srgbClr val="000000">
                      <a:alpha val="43137"/>
                    </a:srgbClr>
                  </a:outerShdw>
                </a:effectLst>
              </a:rPr>
              <a:t>STICK SHAKER</a:t>
            </a:r>
            <a:endParaRPr lang="en-US" sz="4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2128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267200"/>
          </a:xfrm>
        </p:spPr>
        <p:txBody>
          <a:bodyPr>
            <a:noAutofit/>
          </a:bodyPr>
          <a:lstStyle/>
          <a:p>
            <a:r>
              <a:rPr lang="en-US" sz="2800" dirty="0">
                <a:solidFill>
                  <a:schemeClr val="tx1"/>
                </a:solidFill>
              </a:rPr>
              <a:t>Other stall protection systems include the </a:t>
            </a:r>
            <a:r>
              <a:rPr lang="en-US" sz="2800" dirty="0">
                <a:solidFill>
                  <a:schemeClr val="tx1"/>
                </a:solidFill>
                <a:hlinkClick r:id="rId2" tooltip="Stick pusher"/>
              </a:rPr>
              <a:t>stick pusher</a:t>
            </a:r>
            <a:r>
              <a:rPr lang="en-US" sz="2800" dirty="0">
                <a:solidFill>
                  <a:schemeClr val="tx1"/>
                </a:solidFill>
              </a:rPr>
              <a:t>, a device that automatically pushes forward on the control yoke, commanding a reduction in the aircraft's </a:t>
            </a:r>
            <a:r>
              <a:rPr lang="en-US" sz="2800" dirty="0">
                <a:solidFill>
                  <a:schemeClr val="tx1"/>
                </a:solidFill>
                <a:hlinkClick r:id="rId3" tooltip="Angle of attack"/>
              </a:rPr>
              <a:t>angle of attack</a:t>
            </a:r>
            <a:r>
              <a:rPr lang="en-US" sz="2800" dirty="0">
                <a:solidFill>
                  <a:schemeClr val="tx1"/>
                </a:solidFill>
              </a:rPr>
              <a:t> and thus preventing the aircraft from entering a full stall. </a:t>
            </a:r>
            <a:endParaRPr lang="en-US" sz="2800" dirty="0" smtClean="0">
              <a:solidFill>
                <a:schemeClr val="tx1"/>
              </a:solidFill>
            </a:endParaRPr>
          </a:p>
          <a:p>
            <a:r>
              <a:rPr lang="en-US" sz="2800" dirty="0">
                <a:solidFill>
                  <a:schemeClr val="tx1"/>
                </a:solidFill>
              </a:rPr>
              <a:t>In the majority of circumstances, the stick pusher will not activate until shortly after the stick shaker has given its warning of near-stall conditions being detected, and won't activate if the flight crew have performed appropriate actions to reduce the likelihood of stalling by lowering the angle of attack.</a:t>
            </a:r>
          </a:p>
        </p:txBody>
      </p:sp>
      <p:sp>
        <p:nvSpPr>
          <p:cNvPr id="3" name="Title 2"/>
          <p:cNvSpPr>
            <a:spLocks noGrp="1"/>
          </p:cNvSpPr>
          <p:nvPr>
            <p:ph type="title"/>
          </p:nvPr>
        </p:nvSpPr>
        <p:spPr/>
        <p:txBody>
          <a:bodyPr>
            <a:normAutofit/>
          </a:bodyPr>
          <a:lstStyle/>
          <a:p>
            <a:r>
              <a:rPr lang="en-US" b="1" dirty="0" smtClean="0">
                <a:solidFill>
                  <a:schemeClr val="tx1"/>
                </a:solidFill>
                <a:effectLst>
                  <a:outerShdw blurRad="38100" dist="38100" dir="2700000" algn="tl">
                    <a:srgbClr val="000000">
                      <a:alpha val="43137"/>
                    </a:srgbClr>
                  </a:outerShdw>
                </a:effectLst>
              </a:rPr>
              <a:t>STICK PUSHER</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7670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534399" cy="4038600"/>
          </a:xfrm>
        </p:spPr>
        <p:txBody>
          <a:bodyPr>
            <a:noAutofit/>
          </a:bodyPr>
          <a:lstStyle/>
          <a:p>
            <a:r>
              <a:rPr lang="en-US" sz="2800" dirty="0">
                <a:solidFill>
                  <a:schemeClr val="tx1"/>
                </a:solidFill>
              </a:rPr>
              <a:t>An electronic flight instrument system (EFIS) is a flight deck instrument display system in which the display technology used is electronic rather than electromechanical</a:t>
            </a:r>
            <a:r>
              <a:rPr lang="en-US" sz="2800" dirty="0" smtClean="0">
                <a:solidFill>
                  <a:schemeClr val="tx1"/>
                </a:solidFill>
              </a:rPr>
              <a:t>.</a:t>
            </a:r>
          </a:p>
          <a:p>
            <a:r>
              <a:rPr lang="en-US" sz="2800" dirty="0">
                <a:solidFill>
                  <a:schemeClr val="tx1"/>
                </a:solidFill>
              </a:rPr>
              <a:t>. EFIS normally consists of a primary flight display (PFD), multi-function display (MFD) and engine indicating and crew alerting system (EICAS) display</a:t>
            </a:r>
            <a:r>
              <a:rPr lang="en-US" sz="2800" dirty="0" smtClean="0">
                <a:solidFill>
                  <a:schemeClr val="tx1"/>
                </a:solidFill>
              </a:rPr>
              <a:t>.</a:t>
            </a:r>
          </a:p>
          <a:p>
            <a:r>
              <a:rPr lang="en-US" sz="2800" dirty="0">
                <a:solidFill>
                  <a:schemeClr val="tx1"/>
                </a:solidFill>
              </a:rPr>
              <a:t>Although cathode ray tube (CRT) displays were used at first, liquid crystal displays (LCD) are now more common.</a:t>
            </a:r>
          </a:p>
        </p:txBody>
      </p:sp>
      <p:sp>
        <p:nvSpPr>
          <p:cNvPr id="3" name="Title 2"/>
          <p:cNvSpPr>
            <a:spLocks noGrp="1"/>
          </p:cNvSpPr>
          <p:nvPr>
            <p:ph type="title"/>
          </p:nvPr>
        </p:nvSpPr>
        <p:spPr/>
        <p:txBody>
          <a:bodyPr>
            <a:noAutofit/>
          </a:bodyPr>
          <a:lstStyle/>
          <a:p>
            <a:r>
              <a:rPr lang="en-US" b="1" dirty="0">
                <a:solidFill>
                  <a:schemeClr val="tx1"/>
                </a:solidFill>
                <a:effectLst>
                  <a:outerShdw blurRad="38100" dist="38100" dir="2700000" algn="tl">
                    <a:srgbClr val="000000">
                      <a:alpha val="43137"/>
                    </a:srgbClr>
                  </a:outerShdw>
                </a:effectLst>
              </a:rPr>
              <a:t>Electronic Flight Instrument System (EFIS)</a:t>
            </a:r>
          </a:p>
        </p:txBody>
      </p:sp>
    </p:spTree>
    <p:extLst>
      <p:ext uri="{BB962C8B-B14F-4D97-AF65-F5344CB8AC3E}">
        <p14:creationId xmlns:p14="http://schemas.microsoft.com/office/powerpoint/2010/main" val="2175275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534399" cy="4114800"/>
          </a:xfrm>
        </p:spPr>
        <p:txBody>
          <a:bodyPr>
            <a:noAutofit/>
          </a:bodyPr>
          <a:lstStyle/>
          <a:p>
            <a:r>
              <a:rPr lang="en-US" sz="2800" dirty="0">
                <a:solidFill>
                  <a:schemeClr val="tx1"/>
                </a:solidFill>
              </a:rPr>
              <a:t>A light aircraft might be equipped with one display unit, on which flight and navigation data are displayed</a:t>
            </a:r>
            <a:r>
              <a:rPr lang="en-US" sz="2800" dirty="0" smtClean="0">
                <a:solidFill>
                  <a:schemeClr val="tx1"/>
                </a:solidFill>
              </a:rPr>
              <a:t>.</a:t>
            </a:r>
          </a:p>
          <a:p>
            <a:r>
              <a:rPr lang="en-US" sz="2800" dirty="0">
                <a:solidFill>
                  <a:schemeClr val="tx1"/>
                </a:solidFill>
              </a:rPr>
              <a:t>A wide-body aircraft is likely to have six or more display units. An EFIS installation will follow the sequence</a:t>
            </a:r>
            <a:r>
              <a:rPr lang="en-US" sz="2800" dirty="0" smtClean="0">
                <a:solidFill>
                  <a:schemeClr val="tx1"/>
                </a:solidFill>
              </a:rPr>
              <a:t>:</a:t>
            </a:r>
          </a:p>
          <a:p>
            <a:r>
              <a:rPr lang="en-US" sz="2800" dirty="0">
                <a:solidFill>
                  <a:schemeClr val="tx1"/>
                </a:solidFill>
              </a:rPr>
              <a:t>• Displays • Controls • Data </a:t>
            </a:r>
            <a:r>
              <a:rPr lang="en-US" sz="2800" dirty="0" smtClean="0">
                <a:solidFill>
                  <a:schemeClr val="tx1"/>
                </a:solidFill>
              </a:rPr>
              <a:t>processors</a:t>
            </a:r>
          </a:p>
          <a:p>
            <a:r>
              <a:rPr lang="en-US" sz="2800" dirty="0">
                <a:solidFill>
                  <a:schemeClr val="tx1"/>
                </a:solidFill>
              </a:rPr>
              <a:t>A basic EFIS might have all these facilities in the one unit.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17875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solidFill>
                  <a:schemeClr val="tx1"/>
                </a:solidFill>
              </a:rPr>
              <a:t>A </a:t>
            </a:r>
            <a:r>
              <a:rPr lang="en-US" sz="3200" b="1" dirty="0">
                <a:solidFill>
                  <a:schemeClr val="tx1"/>
                </a:solidFill>
              </a:rPr>
              <a:t>glass cockpit</a:t>
            </a:r>
            <a:r>
              <a:rPr lang="en-US" sz="3200" dirty="0">
                <a:solidFill>
                  <a:schemeClr val="tx1"/>
                </a:solidFill>
              </a:rPr>
              <a:t> is an </a:t>
            </a:r>
            <a:r>
              <a:rPr lang="en-US" sz="3200" dirty="0">
                <a:solidFill>
                  <a:schemeClr val="tx1"/>
                </a:solidFill>
                <a:hlinkClick r:id="rId2" tooltip="Aircraft cockpit"/>
              </a:rPr>
              <a:t>aircraft cockpit</a:t>
            </a:r>
            <a:r>
              <a:rPr lang="en-US" sz="3200" dirty="0">
                <a:solidFill>
                  <a:schemeClr val="tx1"/>
                </a:solidFill>
              </a:rPr>
              <a:t> that features electronic (digital) </a:t>
            </a:r>
            <a:r>
              <a:rPr lang="en-US" sz="3200" dirty="0">
                <a:solidFill>
                  <a:schemeClr val="tx1"/>
                </a:solidFill>
                <a:hlinkClick r:id="rId3" tooltip="Flight instrument"/>
              </a:rPr>
              <a:t>flight instrument</a:t>
            </a:r>
            <a:r>
              <a:rPr lang="en-US" sz="3200" dirty="0">
                <a:solidFill>
                  <a:schemeClr val="tx1"/>
                </a:solidFill>
              </a:rPr>
              <a:t> </a:t>
            </a:r>
            <a:r>
              <a:rPr lang="en-US" sz="3200" dirty="0">
                <a:solidFill>
                  <a:schemeClr val="tx1"/>
                </a:solidFill>
                <a:hlinkClick r:id="rId4" tooltip="Display device"/>
              </a:rPr>
              <a:t>displays</a:t>
            </a:r>
            <a:r>
              <a:rPr lang="en-US" sz="3200" dirty="0">
                <a:solidFill>
                  <a:schemeClr val="tx1"/>
                </a:solidFill>
              </a:rPr>
              <a:t>, typically large </a:t>
            </a:r>
            <a:r>
              <a:rPr lang="en-US" sz="3200" dirty="0">
                <a:solidFill>
                  <a:schemeClr val="tx1"/>
                </a:solidFill>
                <a:hlinkClick r:id="rId5" tooltip="Liquid-crystal display"/>
              </a:rPr>
              <a:t>LCD</a:t>
            </a:r>
            <a:r>
              <a:rPr lang="en-US" sz="3200" dirty="0">
                <a:solidFill>
                  <a:schemeClr val="tx1"/>
                </a:solidFill>
              </a:rPr>
              <a:t> screens, rather than the traditional style of </a:t>
            </a:r>
            <a:r>
              <a:rPr lang="en-US" sz="3200" dirty="0">
                <a:solidFill>
                  <a:schemeClr val="tx1"/>
                </a:solidFill>
                <a:hlinkClick r:id="rId6" tooltip="Analog device"/>
              </a:rPr>
              <a:t>analog</a:t>
            </a:r>
            <a:r>
              <a:rPr lang="en-US" sz="3200" dirty="0">
                <a:solidFill>
                  <a:schemeClr val="tx1"/>
                </a:solidFill>
              </a:rPr>
              <a:t> dials and gauges</a:t>
            </a:r>
            <a:r>
              <a:rPr lang="en-US" sz="3200" dirty="0" smtClean="0">
                <a:solidFill>
                  <a:schemeClr val="tx1"/>
                </a:solidFill>
              </a:rPr>
              <a:t>.</a:t>
            </a:r>
          </a:p>
          <a:p>
            <a:endParaRPr lang="en-US" sz="3200" dirty="0">
              <a:solidFill>
                <a:schemeClr val="tx1"/>
              </a:solidFill>
            </a:endParaRPr>
          </a:p>
        </p:txBody>
      </p:sp>
      <p:sp>
        <p:nvSpPr>
          <p:cNvPr id="3" name="Title 2"/>
          <p:cNvSpPr>
            <a:spLocks noGrp="1"/>
          </p:cNvSpPr>
          <p:nvPr>
            <p:ph type="title"/>
          </p:nvPr>
        </p:nvSpPr>
        <p:spPr/>
        <p:txBody>
          <a:bodyPr>
            <a:normAutofit/>
          </a:bodyPr>
          <a:lstStyle/>
          <a:p>
            <a:r>
              <a:rPr lang="en-US" sz="4800" b="1" dirty="0" smtClean="0">
                <a:solidFill>
                  <a:schemeClr val="tx1"/>
                </a:solidFill>
              </a:rPr>
              <a:t>GLASS COCKPIT</a:t>
            </a:r>
            <a:endParaRPr lang="en-US" sz="4800" b="1" dirty="0">
              <a:solidFill>
                <a:schemeClr val="tx1"/>
              </a:solidFill>
            </a:endParaRPr>
          </a:p>
        </p:txBody>
      </p:sp>
    </p:spTree>
    <p:extLst>
      <p:ext uri="{BB962C8B-B14F-4D97-AF65-F5344CB8AC3E}">
        <p14:creationId xmlns:p14="http://schemas.microsoft.com/office/powerpoint/2010/main" val="1251112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12768" cy="2304256"/>
          </a:xfrm>
        </p:spPr>
        <p:txBody>
          <a:bodyPr>
            <a:normAutofit/>
          </a:bodyPr>
          <a:lstStyle/>
          <a:p>
            <a:pPr algn="ctr"/>
            <a:r>
              <a:rPr lang="en-US" sz="6600" b="1" dirty="0" smtClean="0">
                <a:solidFill>
                  <a:srgbClr val="FF0000"/>
                </a:solidFill>
                <a:latin typeface="Algerian" pitchFamily="82" charset="0"/>
              </a:rPr>
              <a:t>THANK YOU</a:t>
            </a:r>
            <a:endParaRPr lang="en-US" sz="6600" b="1" dirty="0">
              <a:solidFill>
                <a:srgbClr val="FF0000"/>
              </a:solidFill>
              <a:latin typeface="Algerian" pitchFamily="82" charset="0"/>
            </a:endParaRPr>
          </a:p>
        </p:txBody>
      </p:sp>
      <p:sp>
        <p:nvSpPr>
          <p:cNvPr id="4" name="object 3"/>
          <p:cNvSpPr txBox="1">
            <a:spLocks noGrp="1"/>
          </p:cNvSpPr>
          <p:nvPr>
            <p:ph idx="1"/>
          </p:nvPr>
        </p:nvSpPr>
        <p:spPr>
          <a:xfrm>
            <a:off x="-20457" y="3284984"/>
            <a:ext cx="9649072" cy="183832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90675" marR="1582420" indent="0" algn="ctr">
              <a:lnSpc>
                <a:spcPct val="100000"/>
              </a:lnSpc>
              <a:spcBef>
                <a:spcPts val="95"/>
              </a:spcBef>
              <a:buNone/>
            </a:pPr>
            <a:r>
              <a:rPr sz="2800" b="1" spc="-15" dirty="0">
                <a:solidFill>
                  <a:srgbClr val="001F5F"/>
                </a:solidFill>
                <a:latin typeface="Calibri" pitchFamily="34" charset="0"/>
                <a:cs typeface="Calibri" pitchFamily="34" charset="0"/>
              </a:rPr>
              <a:t>Prepared</a:t>
            </a:r>
            <a:r>
              <a:rPr sz="2800" b="1" spc="30" dirty="0">
                <a:solidFill>
                  <a:srgbClr val="001F5F"/>
                </a:solidFill>
                <a:latin typeface="Calibri" pitchFamily="34" charset="0"/>
                <a:cs typeface="Calibri" pitchFamily="34" charset="0"/>
              </a:rPr>
              <a:t> </a:t>
            </a:r>
            <a:r>
              <a:rPr sz="2800" b="1" spc="-15" dirty="0" smtClean="0">
                <a:solidFill>
                  <a:srgbClr val="001F5F"/>
                </a:solidFill>
                <a:latin typeface="Calibri" pitchFamily="34" charset="0"/>
                <a:cs typeface="Calibri" pitchFamily="34" charset="0"/>
              </a:rPr>
              <a:t>By</a:t>
            </a:r>
            <a:r>
              <a:rPr lang="en-US" sz="2800" b="1" spc="-15" dirty="0" smtClean="0">
                <a:solidFill>
                  <a:srgbClr val="001F5F"/>
                </a:solidFill>
                <a:latin typeface="Calibri" pitchFamily="34" charset="0"/>
                <a:cs typeface="Calibri" pitchFamily="34" charset="0"/>
              </a:rPr>
              <a:t> :</a:t>
            </a:r>
          </a:p>
          <a:p>
            <a:pPr marL="1590675" marR="1582420" indent="0" algn="ctr">
              <a:lnSpc>
                <a:spcPct val="100000"/>
              </a:lnSpc>
              <a:spcBef>
                <a:spcPts val="95"/>
              </a:spcBef>
              <a:buNone/>
            </a:pPr>
            <a:r>
              <a:rPr sz="2800" b="1" spc="-10" dirty="0" smtClean="0">
                <a:solidFill>
                  <a:srgbClr val="001F5F"/>
                </a:solidFill>
                <a:latin typeface="Calibri" pitchFamily="34" charset="0"/>
                <a:cs typeface="Calibri" pitchFamily="34" charset="0"/>
              </a:rPr>
              <a:t> </a:t>
            </a:r>
            <a:r>
              <a:rPr sz="2800" b="1" spc="-45" dirty="0" smtClean="0">
                <a:solidFill>
                  <a:srgbClr val="001F5F"/>
                </a:solidFill>
                <a:latin typeface="Calibri" pitchFamily="34" charset="0"/>
                <a:cs typeface="Calibri" pitchFamily="34" charset="0"/>
              </a:rPr>
              <a:t>Mr</a:t>
            </a:r>
            <a:r>
              <a:rPr lang="en-US" sz="2800" b="1" spc="-45" dirty="0" smtClean="0">
                <a:solidFill>
                  <a:srgbClr val="001F5F"/>
                </a:solidFill>
                <a:latin typeface="Calibri" pitchFamily="34" charset="0"/>
                <a:cs typeface="Calibri" pitchFamily="34" charset="0"/>
              </a:rPr>
              <a:t>. Pranav Thorave</a:t>
            </a:r>
          </a:p>
          <a:p>
            <a:pPr marL="1590675" marR="1582420" indent="0">
              <a:lnSpc>
                <a:spcPct val="100000"/>
              </a:lnSpc>
              <a:spcBef>
                <a:spcPts val="95"/>
              </a:spcBef>
              <a:buNone/>
            </a:pPr>
            <a:r>
              <a:rPr lang="en-US" sz="2800" b="1" spc="-45" dirty="0" smtClean="0">
                <a:solidFill>
                  <a:srgbClr val="00B0F0"/>
                </a:solidFill>
                <a:latin typeface="Calibri" pitchFamily="34" charset="0"/>
                <a:cs typeface="Calibri" pitchFamily="34" charset="0"/>
              </a:rPr>
              <a:t>Hindustan Aerospace And Engineering Pune.</a:t>
            </a:r>
            <a:endParaRPr sz="2800" dirty="0">
              <a:solidFill>
                <a:srgbClr val="00B0F0"/>
              </a:solidFill>
              <a:latin typeface="Calibri" pitchFamily="34" charset="0"/>
              <a:cs typeface="Calibri" pitchFamily="34" charset="0"/>
            </a:endParaRPr>
          </a:p>
          <a:p>
            <a:pPr indent="0" algn="ctr">
              <a:lnSpc>
                <a:spcPct val="100000"/>
              </a:lnSpc>
              <a:buNone/>
            </a:pPr>
            <a:endParaRPr sz="2800" dirty="0">
              <a:latin typeface="Calibri" pitchFamily="34" charset="0"/>
              <a:cs typeface="Calibri" pitchFamily="34" charset="0"/>
            </a:endParaRPr>
          </a:p>
        </p:txBody>
      </p:sp>
    </p:spTree>
    <p:extLst>
      <p:ext uri="{BB962C8B-B14F-4D97-AF65-F5344CB8AC3E}">
        <p14:creationId xmlns:p14="http://schemas.microsoft.com/office/powerpoint/2010/main" val="55501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0270" t="33135" r="18232" b="6250"/>
          <a:stretch/>
        </p:blipFill>
        <p:spPr bwMode="auto">
          <a:xfrm>
            <a:off x="76200" y="76200"/>
            <a:ext cx="89916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11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799" cy="4429780"/>
          </a:xfrm>
        </p:spPr>
        <p:txBody>
          <a:bodyPr>
            <a:noAutofit/>
          </a:bodyPr>
          <a:lstStyle/>
          <a:p>
            <a:r>
              <a:rPr lang="en-US" sz="2800" dirty="0"/>
              <a:t>The static stability of an aircraft, is considered to be either positive, negative or neutral and is the initial tendency an aircraft displays after it has been disturbed from its given equilibrium position. </a:t>
            </a:r>
            <a:endParaRPr lang="en-US" sz="2800" dirty="0" smtClean="0"/>
          </a:p>
          <a:p>
            <a:r>
              <a:rPr lang="en-US" sz="2800" dirty="0"/>
              <a:t>If an aircraft moves back towards its original position after a disturbance, it is said to be statically stable or have positive stability. </a:t>
            </a:r>
            <a:endParaRPr lang="en-US" sz="2800" dirty="0" smtClean="0"/>
          </a:p>
          <a:p>
            <a:r>
              <a:rPr lang="en-US" sz="2800" dirty="0"/>
              <a:t>If however it continues to move in the direction of the displacement it is said to be statically unstable or have negative stability</a:t>
            </a:r>
          </a:p>
        </p:txBody>
      </p:sp>
      <p:sp>
        <p:nvSpPr>
          <p:cNvPr id="3" name="Title 2"/>
          <p:cNvSpPr>
            <a:spLocks noGrp="1"/>
          </p:cNvSpPr>
          <p:nvPr>
            <p:ph type="title"/>
          </p:nvPr>
        </p:nvSpPr>
        <p:spPr/>
        <p:txBody>
          <a:bodyPr/>
          <a:lstStyle/>
          <a:p>
            <a:r>
              <a:rPr lang="en-US" dirty="0"/>
              <a:t>Static Stability</a:t>
            </a:r>
          </a:p>
        </p:txBody>
      </p:sp>
      <p:sp>
        <p:nvSpPr>
          <p:cNvPr id="4" name="Rectangle 3"/>
          <p:cNvSpPr/>
          <p:nvPr/>
        </p:nvSpPr>
        <p:spPr>
          <a:xfrm>
            <a:off x="381000" y="1447800"/>
            <a:ext cx="4724400" cy="523220"/>
          </a:xfrm>
          <a:prstGeom prst="rect">
            <a:avLst/>
          </a:prstGeom>
        </p:spPr>
        <p:txBody>
          <a:bodyPr wrap="square">
            <a:spAutoFit/>
          </a:bodyPr>
          <a:lstStyle/>
          <a:p>
            <a:r>
              <a:rPr lang="en-US" sz="2800" b="1" dirty="0"/>
              <a:t>Static Stability of an Aircraft </a:t>
            </a:r>
          </a:p>
        </p:txBody>
      </p:sp>
    </p:spTree>
    <p:extLst>
      <p:ext uri="{BB962C8B-B14F-4D97-AF65-F5344CB8AC3E}">
        <p14:creationId xmlns:p14="http://schemas.microsoft.com/office/powerpoint/2010/main" val="3097061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448</TotalTime>
  <Words>4139</Words>
  <Application>Microsoft Office PowerPoint</Application>
  <PresentationFormat>On-screen Show (4:3)</PresentationFormat>
  <Paragraphs>174</Paragraphs>
  <Slides>76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Algerian</vt:lpstr>
      <vt:lpstr>Arial</vt:lpstr>
      <vt:lpstr>Arial Black</vt:lpstr>
      <vt:lpstr>Calibri</vt:lpstr>
      <vt:lpstr>Candara</vt:lpstr>
      <vt:lpstr>Constantia</vt:lpstr>
      <vt:lpstr>Symbol</vt:lpstr>
      <vt:lpstr>Times New Roman</vt:lpstr>
      <vt:lpstr>Wingdings</vt:lpstr>
      <vt:lpstr>Waveform</vt:lpstr>
      <vt:lpstr>MODULE 08  BASIC AERODYNAMICS </vt:lpstr>
      <vt:lpstr>FLIGHT STABILITY AND DYNAMICS</vt:lpstr>
      <vt:lpstr>THE AXES OF AN AIRCRAFT</vt:lpstr>
      <vt:lpstr>Axis</vt:lpstr>
      <vt:lpstr>PowerPoint Presentation</vt:lpstr>
      <vt:lpstr>PowerPoint Presentation</vt:lpstr>
      <vt:lpstr>Stability </vt:lpstr>
      <vt:lpstr>PowerPoint Presentation</vt:lpstr>
      <vt:lpstr>Static Stability</vt:lpstr>
      <vt:lpstr>PowerPoint Presentation</vt:lpstr>
      <vt:lpstr>STABILITY AND CONTROL</vt:lpstr>
      <vt:lpstr>PowerPoint Presentation</vt:lpstr>
      <vt:lpstr>PowerPoint Presentation</vt:lpstr>
      <vt:lpstr>PowerPoint Presentation</vt:lpstr>
      <vt:lpstr>PowerPoint Presentation</vt:lpstr>
      <vt:lpstr>PowerPoint Presentation</vt:lpstr>
      <vt:lpstr>PowerPoint Presentation</vt:lpstr>
      <vt:lpstr>STATIC STABILITY</vt:lpstr>
      <vt:lpstr>PowerPoint Presentation</vt:lpstr>
      <vt:lpstr>PowerPoint Presentation</vt:lpstr>
      <vt:lpstr>DYNAMIC STABILITY</vt:lpstr>
      <vt:lpstr>Dynamic Stability</vt:lpstr>
      <vt:lpstr>PowerPoint Presentation</vt:lpstr>
      <vt:lpstr>PowerPoint Presentation</vt:lpstr>
      <vt:lpstr>PowerPoint Presentation</vt:lpstr>
      <vt:lpstr>PowerPoint Presentation</vt:lpstr>
      <vt:lpstr>PowerPoint Presentation</vt:lpstr>
      <vt:lpstr>LONGITUDINAL STABILITY (PITCHING)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Length of the Longitudinal Moment Arm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and Shape of the Tailplane or Horizontal Stabiliser</vt:lpstr>
      <vt:lpstr>Other Factors affecting Longitudinal Stability </vt:lpstr>
      <vt:lpstr>LATERAL STABILITY (ROLLING)</vt:lpstr>
      <vt:lpstr>DIHEDRAL</vt:lpstr>
      <vt:lpstr>PowerPoint Presentation</vt:lpstr>
      <vt:lpstr>PowerPoint Presentation</vt:lpstr>
      <vt:lpstr>SWEEPBACK</vt:lpstr>
      <vt:lpstr>PowerPoint Presentation</vt:lpstr>
      <vt:lpstr>KEEL EFFECT/WEIGHT DISTRIBUTION</vt:lpstr>
      <vt:lpstr>PowerPoint Presentation</vt:lpstr>
      <vt:lpstr>Wing Dihedral</vt:lpstr>
      <vt:lpstr>PowerPoint Presentation</vt:lpstr>
      <vt:lpstr>PowerPoint Presentation</vt:lpstr>
      <vt:lpstr>DIRECTIONAL STABILITY (YAWING)</vt:lpstr>
      <vt:lpstr>PowerPoint Presentation</vt:lpstr>
      <vt:lpstr>PowerPoint Presentation</vt:lpstr>
      <vt:lpstr>PowerPoint Presentation</vt:lpstr>
      <vt:lpstr>PowerPoint Presentation</vt:lpstr>
      <vt:lpstr>PowerPoint Presentation</vt:lpstr>
      <vt:lpstr>PowerPoint Presentation</vt:lpstr>
      <vt:lpstr>FREE DIRECTIONAL OSCILLATIONS (DUTCH ROLL)</vt:lpstr>
      <vt:lpstr>PowerPoint Presentation</vt:lpstr>
      <vt:lpstr>PowerPoint Presentation</vt:lpstr>
      <vt:lpstr>PASSIVE AND ACTIVE STABILITY</vt:lpstr>
      <vt:lpstr>PowerPoint Presentation</vt:lpstr>
      <vt:lpstr>STICK SHAKER</vt:lpstr>
      <vt:lpstr>STICK PUSHER</vt:lpstr>
      <vt:lpstr>Electronic Flight Instrument System (EFIS)</vt:lpstr>
      <vt:lpstr>PowerPoint Presentation</vt:lpstr>
      <vt:lpstr>GLASS COCKPIT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STABILITY AND DYNAMICS</dc:title>
  <dc:creator>Priyansh</dc:creator>
  <cp:lastModifiedBy>Microsoft account</cp:lastModifiedBy>
  <cp:revision>37</cp:revision>
  <dcterms:created xsi:type="dcterms:W3CDTF">2006-08-16T00:00:00Z</dcterms:created>
  <dcterms:modified xsi:type="dcterms:W3CDTF">2023-09-03T16:28:18Z</dcterms:modified>
</cp:coreProperties>
</file>