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embeddedFontLst>
    <p:embeddedFont>
      <p:font typeface="Maven Pro" pitchFamily="2" charset="77"/>
      <p:regular r:id="rId15"/>
      <p:bold r:id="rId16"/>
    </p:embeddedFont>
    <p:embeddedFont>
      <p:font typeface="Nunito" pitchFamily="2" charset="77"/>
      <p:regular r:id="rId17"/>
      <p:bold r:id="rId18"/>
      <p:italic r:id="rId19"/>
      <p:boldItalic r:id="rId20"/>
    </p:embeddedFont>
    <p:embeddedFont>
      <p:font typeface="Roboto" panose="02000000000000000000" pitchFamily="2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66"/>
    <p:restoredTop sz="94674"/>
  </p:normalViewPr>
  <p:slideViewPr>
    <p:cSldViewPr snapToGrid="0">
      <p:cViewPr varScale="1">
        <p:scale>
          <a:sx n="165" d="100"/>
          <a:sy n="165" d="100"/>
        </p:scale>
        <p:origin x="664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8966e7ccb9_0_14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8966e7ccb9_0_14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8966e7ccb9_0_14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8966e7ccb9_0_14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8966e7ccb9_0_14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8966e7ccb9_0_14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8966e7ccb9_0_13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8966e7ccb9_0_13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8966e7ccb9_0_13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8966e7ccb9_0_13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8966e7ccb9_0_13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8966e7ccb9_0_13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8966e7ccb9_0_13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8966e7ccb9_0_13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8966e7ccb9_0_13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8966e7ccb9_0_13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8966e7ccb9_0_13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8966e7ccb9_0_13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8966e7ccb9_0_14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8966e7ccb9_0_14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8966e7ccb9_0_14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8966e7ccb9_0_14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6;p2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2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8" name="Google Shape;268;p11"/>
          <p:cNvSpPr txBox="1">
            <a:spLocks noGrp="1"/>
          </p:cNvSpPr>
          <p:nvPr>
            <p:ph type="title" hasCustomPrompt="1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2" name="Google Shape;82;p3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5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5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7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1" name="Google Shape;111;p7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5" name="Google Shape;125;p8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4" name="Google Shape;134;p9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10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40" name="Google Shape;140;p1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Xamarin.UITest</a:t>
            </a:r>
            <a:r>
              <a:rPr lang="en" dirty="0"/>
              <a:t> </a:t>
            </a:r>
            <a:endParaRPr dirty="0"/>
          </a:p>
        </p:txBody>
      </p:sp>
      <p:sp>
        <p:nvSpPr>
          <p:cNvPr id="278" name="Google Shape;278;p13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Presented By :Pranav Tiwari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Pranavtechnocrat16@gmail.com  </a:t>
            </a:r>
            <a:endParaRPr dirty="0"/>
          </a:p>
        </p:txBody>
      </p:sp>
      <p:pic>
        <p:nvPicPr>
          <p:cNvPr id="279" name="Google Shape;27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02626" y="0"/>
            <a:ext cx="5280976" cy="1980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03075" y="3388749"/>
            <a:ext cx="3068670" cy="187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28875" y="3675475"/>
            <a:ext cx="1740998" cy="9793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6" name="Google Shape;33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3907511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337" name="Google Shape;337;p22"/>
          <p:cNvSpPr txBox="1"/>
          <p:nvPr/>
        </p:nvSpPr>
        <p:spPr>
          <a:xfrm>
            <a:off x="4098075" y="1139525"/>
            <a:ext cx="4934400" cy="34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100" b="1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Backdoor</a:t>
            </a:r>
            <a:endParaRPr sz="8100" b="1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100" b="1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Methods </a:t>
            </a:r>
            <a:endParaRPr sz="8100" b="1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3"/>
          <p:cNvSpPr txBox="1">
            <a:spLocks noGrp="1"/>
          </p:cNvSpPr>
          <p:nvPr>
            <p:ph type="ctrTitle"/>
          </p:nvPr>
        </p:nvSpPr>
        <p:spPr>
          <a:xfrm>
            <a:off x="-100" y="0"/>
            <a:ext cx="9144000" cy="88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Backdoor Method</a:t>
            </a:r>
            <a:endParaRPr/>
          </a:p>
        </p:txBody>
      </p:sp>
      <p:sp>
        <p:nvSpPr>
          <p:cNvPr id="343" name="Google Shape;343;p23"/>
          <p:cNvSpPr txBox="1"/>
          <p:nvPr/>
        </p:nvSpPr>
        <p:spPr>
          <a:xfrm>
            <a:off x="125450" y="993150"/>
            <a:ext cx="8917500" cy="41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212121"/>
                </a:solidFill>
              </a:rPr>
              <a:t>Backdoor methods are an implementation introduced in Xamarin Native to achieve special actions while automating your App. Some of the scenarios are:</a:t>
            </a:r>
            <a:endParaRPr dirty="0">
              <a:solidFill>
                <a:srgbClr val="212121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212121"/>
              </a:buClr>
              <a:buSzPts val="1400"/>
              <a:buChar char="●"/>
            </a:pPr>
            <a:r>
              <a:rPr lang="en" dirty="0">
                <a:solidFill>
                  <a:srgbClr val="212121"/>
                </a:solidFill>
              </a:rPr>
              <a:t>Sending app to background and bringing it back(function is available in </a:t>
            </a:r>
            <a:r>
              <a:rPr lang="en" dirty="0" err="1">
                <a:solidFill>
                  <a:srgbClr val="212121"/>
                </a:solidFill>
              </a:rPr>
              <a:t>xamarin.UItest</a:t>
            </a:r>
            <a:r>
              <a:rPr lang="en" dirty="0">
                <a:solidFill>
                  <a:srgbClr val="212121"/>
                </a:solidFill>
              </a:rPr>
              <a:t> for IOS. In Android, we can achieve it using backdoor ).</a:t>
            </a:r>
            <a:endParaRPr dirty="0">
              <a:solidFill>
                <a:srgbClr val="212121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Char char="●"/>
            </a:pPr>
            <a:r>
              <a:rPr lang="en" dirty="0">
                <a:solidFill>
                  <a:srgbClr val="212121"/>
                </a:solidFill>
              </a:rPr>
              <a:t>Map-related </a:t>
            </a:r>
            <a:r>
              <a:rPr lang="en-IN" dirty="0">
                <a:solidFill>
                  <a:srgbClr val="212121"/>
                </a:solidFill>
              </a:rPr>
              <a:t>applicability's</a:t>
            </a:r>
            <a:r>
              <a:rPr lang="en" dirty="0">
                <a:solidFill>
                  <a:srgbClr val="212121"/>
                </a:solidFill>
              </a:rPr>
              <a:t> (like getting a polyline count)</a:t>
            </a:r>
            <a:endParaRPr dirty="0">
              <a:solidFill>
                <a:srgbClr val="212121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Char char="●"/>
            </a:pPr>
            <a:r>
              <a:rPr lang="en" dirty="0">
                <a:solidFill>
                  <a:srgbClr val="212121"/>
                </a:solidFill>
              </a:rPr>
              <a:t>Introducing some Test values in DB and testing whether it's reflected in </a:t>
            </a:r>
            <a:r>
              <a:rPr lang="en" dirty="0" err="1">
                <a:solidFill>
                  <a:srgbClr val="212121"/>
                </a:solidFill>
              </a:rPr>
              <a:t>Ui</a:t>
            </a:r>
            <a:r>
              <a:rPr lang="en" dirty="0">
                <a:solidFill>
                  <a:srgbClr val="212121"/>
                </a:solidFill>
              </a:rPr>
              <a:t>.</a:t>
            </a:r>
            <a:endParaRPr dirty="0">
              <a:solidFill>
                <a:srgbClr val="21212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dirty="0">
              <a:solidFill>
                <a:srgbClr val="212121"/>
              </a:solidFill>
            </a:endParaRPr>
          </a:p>
          <a:p>
            <a:pPr marL="0" lvl="0" indent="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Key Points</a:t>
            </a:r>
            <a:endParaRPr sz="1800" dirty="0">
              <a:solidFill>
                <a:srgbClr val="21212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212121"/>
                </a:solidFill>
              </a:rPr>
              <a:t> </a:t>
            </a:r>
            <a:endParaRPr sz="1200" dirty="0">
              <a:solidFill>
                <a:srgbClr val="212121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212121"/>
              </a:buClr>
              <a:buSzPts val="1400"/>
              <a:buChar char="★"/>
            </a:pPr>
            <a:r>
              <a:rPr lang="en" dirty="0">
                <a:solidFill>
                  <a:srgbClr val="212121"/>
                </a:solidFill>
              </a:rPr>
              <a:t>The backdoor method return type will be either string or void.</a:t>
            </a:r>
            <a:endParaRPr dirty="0">
              <a:solidFill>
                <a:srgbClr val="212121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Char char="★"/>
            </a:pPr>
            <a:r>
              <a:rPr lang="en" dirty="0">
                <a:solidFill>
                  <a:srgbClr val="212121"/>
                </a:solidFill>
              </a:rPr>
              <a:t>The backdoor method accepts string, </a:t>
            </a:r>
            <a:r>
              <a:rPr lang="en" dirty="0" err="1">
                <a:solidFill>
                  <a:srgbClr val="212121"/>
                </a:solidFill>
              </a:rPr>
              <a:t>int</a:t>
            </a:r>
            <a:r>
              <a:rPr lang="en" dirty="0">
                <a:solidFill>
                  <a:srgbClr val="212121"/>
                </a:solidFill>
              </a:rPr>
              <a:t>, or bool as a parameter, and can even be empty.</a:t>
            </a:r>
            <a:endParaRPr dirty="0">
              <a:solidFill>
                <a:srgbClr val="21212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dirty="0">
              <a:solidFill>
                <a:srgbClr val="21212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dirty="0">
              <a:solidFill>
                <a:srgbClr val="21212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dirty="0">
              <a:solidFill>
                <a:srgbClr val="21212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dirty="0">
              <a:solidFill>
                <a:srgbClr val="21212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4"/>
          <p:cNvSpPr txBox="1">
            <a:spLocks noGrp="1"/>
          </p:cNvSpPr>
          <p:nvPr>
            <p:ph type="ctrTitle"/>
          </p:nvPr>
        </p:nvSpPr>
        <p:spPr>
          <a:xfrm>
            <a:off x="0" y="-62725"/>
            <a:ext cx="9144000" cy="514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 ??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4"/>
          <p:cNvSpPr txBox="1">
            <a:spLocks noGrp="1"/>
          </p:cNvSpPr>
          <p:nvPr>
            <p:ph type="ctrTitle"/>
          </p:nvPr>
        </p:nvSpPr>
        <p:spPr>
          <a:xfrm>
            <a:off x="-100" y="25"/>
            <a:ext cx="9144000" cy="96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287" name="Google Shape;287;p14"/>
          <p:cNvSpPr txBox="1"/>
          <p:nvPr/>
        </p:nvSpPr>
        <p:spPr>
          <a:xfrm>
            <a:off x="271800" y="1369500"/>
            <a:ext cx="7987200" cy="35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lang="en" dirty="0">
                <a:latin typeface="Nunito"/>
                <a:ea typeface="Nunito"/>
                <a:cs typeface="Nunito"/>
                <a:sym typeface="Nunito"/>
              </a:rPr>
              <a:t>Introduction to </a:t>
            </a:r>
            <a:r>
              <a:rPr lang="en" dirty="0" err="1">
                <a:latin typeface="Nunito"/>
                <a:ea typeface="Nunito"/>
                <a:cs typeface="Nunito"/>
                <a:sym typeface="Nunito"/>
              </a:rPr>
              <a:t>Xamarin.UITest</a:t>
            </a:r>
            <a:endParaRPr dirty="0">
              <a:latin typeface="Nunito"/>
              <a:ea typeface="Nunito"/>
              <a:cs typeface="Nunito"/>
              <a:sym typeface="Nuni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Nunito"/>
              <a:ea typeface="Nunito"/>
              <a:cs typeface="Nunito"/>
              <a:sym typeface="Nuni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lang="en" dirty="0" err="1">
                <a:latin typeface="Nunito"/>
                <a:ea typeface="Nunito"/>
                <a:cs typeface="Nunito"/>
                <a:sym typeface="Nunito"/>
              </a:rPr>
              <a:t>Xamarin.UITest</a:t>
            </a:r>
            <a:r>
              <a:rPr lang="en" dirty="0">
                <a:latin typeface="Nunito"/>
                <a:ea typeface="Nunito"/>
                <a:cs typeface="Nunito"/>
                <a:sym typeface="Nunito"/>
              </a:rPr>
              <a:t> Architecture.</a:t>
            </a:r>
            <a:endParaRPr dirty="0"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Nunito"/>
              <a:ea typeface="Nunito"/>
              <a:cs typeface="Nunito"/>
              <a:sym typeface="Nuni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lang="en" dirty="0">
                <a:latin typeface="Nunito"/>
                <a:ea typeface="Nunito"/>
                <a:cs typeface="Nunito"/>
                <a:sym typeface="Nunito"/>
              </a:rPr>
              <a:t>Local Setup.</a:t>
            </a:r>
            <a:endParaRPr dirty="0">
              <a:latin typeface="Nunito"/>
              <a:ea typeface="Nunito"/>
              <a:cs typeface="Nunito"/>
              <a:sym typeface="Nuni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Nunito"/>
              <a:ea typeface="Nunito"/>
              <a:cs typeface="Nunito"/>
              <a:sym typeface="Nuni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lang="en" dirty="0">
                <a:latin typeface="Nunito"/>
                <a:ea typeface="Nunito"/>
                <a:cs typeface="Nunito"/>
                <a:sym typeface="Nunito"/>
              </a:rPr>
              <a:t>Selector and </a:t>
            </a:r>
            <a:r>
              <a:rPr lang="en" dirty="0" err="1">
                <a:latin typeface="Nunito"/>
                <a:ea typeface="Nunito"/>
                <a:cs typeface="Nunito"/>
                <a:sym typeface="Nunito"/>
              </a:rPr>
              <a:t>Quaries</a:t>
            </a:r>
            <a:r>
              <a:rPr lang="en" dirty="0">
                <a:latin typeface="Nunito"/>
                <a:ea typeface="Nunito"/>
                <a:cs typeface="Nunito"/>
                <a:sym typeface="Nunito"/>
              </a:rPr>
              <a:t>.</a:t>
            </a:r>
            <a:endParaRPr dirty="0"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Nunito"/>
              <a:ea typeface="Nunito"/>
              <a:cs typeface="Nunito"/>
              <a:sym typeface="Nuni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lang="en" dirty="0">
                <a:latin typeface="Nunito"/>
                <a:ea typeface="Nunito"/>
                <a:cs typeface="Nunito"/>
                <a:sym typeface="Nunito"/>
              </a:rPr>
              <a:t>What to do with the functionality which can’t be Automated Directly ???</a:t>
            </a:r>
            <a:endParaRPr dirty="0">
              <a:latin typeface="Nunito"/>
              <a:ea typeface="Nunito"/>
              <a:cs typeface="Nunito"/>
              <a:sym typeface="Nuni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5"/>
          <p:cNvSpPr txBox="1">
            <a:spLocks noGrp="1"/>
          </p:cNvSpPr>
          <p:nvPr>
            <p:ph type="ctrTitle"/>
          </p:nvPr>
        </p:nvSpPr>
        <p:spPr>
          <a:xfrm>
            <a:off x="-100" y="25"/>
            <a:ext cx="9144000" cy="96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Xamarin.UITest</a:t>
            </a:r>
            <a:endParaRPr dirty="0"/>
          </a:p>
        </p:txBody>
      </p:sp>
      <p:sp>
        <p:nvSpPr>
          <p:cNvPr id="293" name="Google Shape;293;p15"/>
          <p:cNvSpPr txBox="1"/>
          <p:nvPr/>
        </p:nvSpPr>
        <p:spPr>
          <a:xfrm>
            <a:off x="271800" y="1369500"/>
            <a:ext cx="7987200" cy="35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>
                <a:solidFill>
                  <a:srgbClr val="212121"/>
                </a:solidFill>
              </a:rPr>
              <a:t>Xamarin.UITest</a:t>
            </a:r>
            <a:r>
              <a:rPr lang="en" dirty="0">
                <a:solidFill>
                  <a:srgbClr val="212121"/>
                </a:solidFill>
              </a:rPr>
              <a:t> is a testing framework using which we can automate our application in C# using the </a:t>
            </a:r>
            <a:r>
              <a:rPr lang="en" dirty="0" err="1">
                <a:solidFill>
                  <a:srgbClr val="212121"/>
                </a:solidFill>
              </a:rPr>
              <a:t>Nunit</a:t>
            </a:r>
            <a:r>
              <a:rPr lang="en" dirty="0">
                <a:solidFill>
                  <a:srgbClr val="212121"/>
                </a:solidFill>
              </a:rPr>
              <a:t> framework which will run on Android and iOS.</a:t>
            </a:r>
            <a:endParaRPr dirty="0">
              <a:solidFill>
                <a:srgbClr val="21212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212121"/>
                </a:solidFill>
              </a:rPr>
              <a:t> </a:t>
            </a:r>
            <a:endParaRPr dirty="0">
              <a:solidFill>
                <a:srgbClr val="21212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212121"/>
                </a:solidFill>
              </a:rPr>
              <a:t>Each </a:t>
            </a:r>
            <a:r>
              <a:rPr lang="en" dirty="0" err="1">
                <a:solidFill>
                  <a:srgbClr val="212121"/>
                </a:solidFill>
              </a:rPr>
              <a:t>UITest</a:t>
            </a:r>
            <a:r>
              <a:rPr lang="en" dirty="0">
                <a:solidFill>
                  <a:srgbClr val="212121"/>
                </a:solidFill>
              </a:rPr>
              <a:t> is written as methods and is referred to as tests.</a:t>
            </a:r>
            <a:endParaRPr dirty="0">
              <a:solidFill>
                <a:srgbClr val="21212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212121"/>
                </a:solidFill>
              </a:rPr>
              <a:t> </a:t>
            </a:r>
            <a:endParaRPr dirty="0">
              <a:solidFill>
                <a:srgbClr val="21212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212121"/>
                </a:solidFill>
              </a:rPr>
              <a:t>The test cases will interact with the UI and perform the operations just as a user does like tapping on buttons, entering text and performing gestures like swiping or pinching.</a:t>
            </a:r>
            <a:endParaRPr dirty="0">
              <a:solidFill>
                <a:srgbClr val="21212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Nunito"/>
              <a:ea typeface="Nunito"/>
              <a:cs typeface="Nunito"/>
              <a:sym typeface="Nuni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6"/>
          <p:cNvSpPr txBox="1">
            <a:spLocks noGrp="1"/>
          </p:cNvSpPr>
          <p:nvPr>
            <p:ph type="ctrTitle"/>
          </p:nvPr>
        </p:nvSpPr>
        <p:spPr>
          <a:xfrm>
            <a:off x="-100" y="25"/>
            <a:ext cx="9144000" cy="96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Xamarin.UITest</a:t>
            </a:r>
            <a:r>
              <a:rPr lang="en" dirty="0"/>
              <a:t> Architecture</a:t>
            </a:r>
            <a:endParaRPr dirty="0"/>
          </a:p>
        </p:txBody>
      </p:sp>
      <p:sp>
        <p:nvSpPr>
          <p:cNvPr id="299" name="Google Shape;299;p16"/>
          <p:cNvSpPr txBox="1"/>
          <p:nvPr/>
        </p:nvSpPr>
        <p:spPr>
          <a:xfrm>
            <a:off x="271800" y="1369500"/>
            <a:ext cx="7987200" cy="35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1212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Nunito"/>
              <a:ea typeface="Nunito"/>
              <a:cs typeface="Nunito"/>
              <a:sym typeface="Nuni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00" name="Google Shape;30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94525"/>
            <a:ext cx="3707050" cy="4275800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16"/>
          <p:cNvSpPr txBox="1"/>
          <p:nvPr/>
        </p:nvSpPr>
        <p:spPr>
          <a:xfrm>
            <a:off x="4024875" y="961825"/>
            <a:ext cx="4004100" cy="20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Tests interact with the app Using calabash .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Perform gestures and advance quaries and returns the result.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7"/>
          <p:cNvSpPr txBox="1">
            <a:spLocks noGrp="1"/>
          </p:cNvSpPr>
          <p:nvPr>
            <p:ph type="ctrTitle"/>
          </p:nvPr>
        </p:nvSpPr>
        <p:spPr>
          <a:xfrm>
            <a:off x="-100" y="25"/>
            <a:ext cx="9144000" cy="96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Xamarin.UITest</a:t>
            </a:r>
            <a:r>
              <a:rPr lang="en" dirty="0"/>
              <a:t> Setup</a:t>
            </a:r>
            <a:endParaRPr dirty="0"/>
          </a:p>
        </p:txBody>
      </p:sp>
      <p:sp>
        <p:nvSpPr>
          <p:cNvPr id="307" name="Google Shape;307;p17"/>
          <p:cNvSpPr txBox="1"/>
          <p:nvPr/>
        </p:nvSpPr>
        <p:spPr>
          <a:xfrm>
            <a:off x="271800" y="1369500"/>
            <a:ext cx="8872200" cy="35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12121"/>
                </a:solidFill>
              </a:rPr>
              <a:t>StartApp is the first to execute when we are running our test cases .</a:t>
            </a:r>
            <a:endParaRPr>
              <a:solidFill>
                <a:srgbClr val="21212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1212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Nunito"/>
                <a:ea typeface="Nunito"/>
                <a:cs typeface="Nunito"/>
                <a:sym typeface="Nunito"/>
              </a:rPr>
              <a:t># Android Setup </a:t>
            </a:r>
            <a:endParaRPr sz="1700">
              <a:latin typeface="Nunito"/>
              <a:ea typeface="Nunito"/>
              <a:cs typeface="Nunito"/>
              <a:sym typeface="Nuni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latin typeface="Nunito"/>
              <a:ea typeface="Nunito"/>
              <a:cs typeface="Nunito"/>
              <a:sym typeface="Nunito"/>
            </a:endParaRPr>
          </a:p>
          <a:p>
            <a:pPr marL="45720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1125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006699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200" b="1">
                <a:latin typeface="Courier New"/>
                <a:ea typeface="Courier New"/>
                <a:cs typeface="Courier New"/>
                <a:sym typeface="Courier New"/>
              </a:rPr>
              <a:t> ConfigureApp  </a:t>
            </a:r>
            <a:endParaRPr sz="12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1125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1200" b="1">
                <a:latin typeface="Courier New"/>
                <a:ea typeface="Courier New"/>
                <a:cs typeface="Courier New"/>
                <a:sym typeface="Courier New"/>
              </a:rPr>
              <a:t>.Android  </a:t>
            </a:r>
            <a:endParaRPr sz="12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1125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1200" b="1">
                <a:latin typeface="Courier New"/>
                <a:ea typeface="Courier New"/>
                <a:cs typeface="Courier New"/>
                <a:sym typeface="Courier New"/>
              </a:rPr>
              <a:t>.Debug()  </a:t>
            </a:r>
            <a:endParaRPr sz="12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1125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1200" b="1">
                <a:latin typeface="Courier New"/>
                <a:ea typeface="Courier New"/>
                <a:cs typeface="Courier New"/>
                <a:sym typeface="Courier New"/>
              </a:rPr>
              <a:t>.InstalledApp(“com.Abc.XYZ”)</a:t>
            </a:r>
            <a:r>
              <a:rPr lang="en" sz="1200" b="1">
                <a:solidFill>
                  <a:srgbClr val="0082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Package name of Application .</a:t>
            </a:r>
            <a:r>
              <a:rPr lang="en" sz="1200" b="1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 b="1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2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1125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1200" b="1">
                <a:latin typeface="Courier New"/>
                <a:ea typeface="Courier New"/>
                <a:cs typeface="Courier New"/>
                <a:sym typeface="Courier New"/>
              </a:rPr>
              <a:t>.ApkFile(“../../../com.Abc.XYZ”)</a:t>
            </a:r>
            <a:r>
              <a:rPr lang="en" sz="1200" b="1">
                <a:solidFill>
                  <a:srgbClr val="008200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" sz="1200" b="1">
                <a:solidFill>
                  <a:srgbClr val="0082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/APK will be part of the solution</a:t>
            </a:r>
            <a:r>
              <a:rPr lang="en" sz="1200" b="1">
                <a:solidFill>
                  <a:srgbClr val="0082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200" b="1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sz="12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1125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1200" b="1">
                <a:latin typeface="Courier New"/>
                <a:ea typeface="Courier New"/>
                <a:cs typeface="Courier New"/>
                <a:sym typeface="Courier New"/>
              </a:rPr>
              <a:t>.DeviceSerial(“ce081718341fbf1f01")</a:t>
            </a:r>
            <a:r>
              <a:rPr lang="en" sz="1200" b="1">
                <a:solidFill>
                  <a:srgbClr val="0082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//Pass DeviceSerial, in case more than one device</a:t>
            </a:r>
            <a:r>
              <a:rPr lang="en" sz="1200" b="1">
                <a:solidFill>
                  <a:srgbClr val="0082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2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100"/>
              </a:spcBef>
              <a:spcAft>
                <a:spcPts val="0"/>
              </a:spcAft>
              <a:buNone/>
            </a:pPr>
            <a:r>
              <a:rPr lang="en" sz="1200" b="1">
                <a:latin typeface="Courier New"/>
                <a:ea typeface="Courier New"/>
                <a:cs typeface="Courier New"/>
                <a:sym typeface="Courier New"/>
              </a:rPr>
              <a:t>.StartApp(); </a:t>
            </a:r>
            <a:endParaRPr sz="1700" b="1">
              <a:latin typeface="Nunito"/>
              <a:ea typeface="Nunito"/>
              <a:cs typeface="Nunito"/>
              <a:sym typeface="Nuni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latin typeface="Nunito"/>
              <a:ea typeface="Nunito"/>
              <a:cs typeface="Nunito"/>
              <a:sym typeface="Nuni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Nunito"/>
                <a:ea typeface="Nunito"/>
                <a:cs typeface="Nunito"/>
                <a:sym typeface="Nunito"/>
              </a:rPr>
              <a:t>Even the Android solution can be executed to run the Automation test .</a:t>
            </a:r>
            <a:endParaRPr sz="1700">
              <a:latin typeface="Nunito"/>
              <a:ea typeface="Nunito"/>
              <a:cs typeface="Nunito"/>
              <a:sym typeface="Nuni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latin typeface="Nunito"/>
              <a:ea typeface="Nunito"/>
              <a:cs typeface="Nunito"/>
              <a:sym typeface="Nuni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8"/>
          <p:cNvSpPr txBox="1">
            <a:spLocks noGrp="1"/>
          </p:cNvSpPr>
          <p:nvPr>
            <p:ph type="ctrTitle"/>
          </p:nvPr>
        </p:nvSpPr>
        <p:spPr>
          <a:xfrm>
            <a:off x="-100" y="25"/>
            <a:ext cx="9144000" cy="96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Xamarin.UITest</a:t>
            </a:r>
            <a:r>
              <a:rPr lang="en" dirty="0"/>
              <a:t> Setup</a:t>
            </a:r>
            <a:endParaRPr dirty="0"/>
          </a:p>
        </p:txBody>
      </p:sp>
      <p:sp>
        <p:nvSpPr>
          <p:cNvPr id="313" name="Google Shape;313;p18"/>
          <p:cNvSpPr txBox="1"/>
          <p:nvPr/>
        </p:nvSpPr>
        <p:spPr>
          <a:xfrm>
            <a:off x="271800" y="1369500"/>
            <a:ext cx="8872200" cy="35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12121"/>
                </a:solidFill>
              </a:rPr>
              <a:t>StartApp is the first to execute when we are running our test cases .</a:t>
            </a:r>
            <a:endParaRPr>
              <a:solidFill>
                <a:srgbClr val="21212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1212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Nunito"/>
                <a:ea typeface="Nunito"/>
                <a:cs typeface="Nunito"/>
                <a:sym typeface="Nunito"/>
              </a:rPr>
              <a:t># iOS Setup </a:t>
            </a:r>
            <a:endParaRPr sz="1700">
              <a:latin typeface="Nunito"/>
              <a:ea typeface="Nunito"/>
              <a:cs typeface="Nunito"/>
              <a:sym typeface="Nuni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latin typeface="Nunito"/>
              <a:ea typeface="Nunito"/>
              <a:cs typeface="Nunito"/>
              <a:sym typeface="Nunito"/>
            </a:endParaRPr>
          </a:p>
          <a:p>
            <a:pPr marL="45720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006699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ConfigureApp  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1125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.iOS  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1125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.Debug()  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1125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.InstalledApp(</a:t>
            </a:r>
            <a:r>
              <a:rPr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"com.Abc.XYZ"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200">
                <a:solidFill>
                  <a:srgbClr val="0082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Bundle id</a:t>
            </a:r>
            <a:r>
              <a:rPr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sz="12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1125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.AppBundle(</a:t>
            </a:r>
            <a:r>
              <a:rPr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"../../../iOSAppProject/bin/iPhoneSimulator/Debug/iosapp.app"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200" b="1">
                <a:solidFill>
                  <a:srgbClr val="008200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" sz="1200" b="1">
                <a:solidFill>
                  <a:srgbClr val="0082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/APK will be part of the solution</a:t>
            </a:r>
            <a:r>
              <a:rPr lang="en" sz="1200" b="1">
                <a:solidFill>
                  <a:srgbClr val="0082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1125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.StartApp(); </a:t>
            </a:r>
            <a:r>
              <a:rPr lang="en" sz="1200"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200"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100"/>
              </a:spcBef>
              <a:spcAft>
                <a:spcPts val="0"/>
              </a:spcAft>
              <a:buNone/>
            </a:pP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latin typeface="Nunito"/>
              <a:ea typeface="Nunito"/>
              <a:cs typeface="Nunito"/>
              <a:sym typeface="Nuni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19"/>
          <p:cNvSpPr txBox="1">
            <a:spLocks noGrp="1"/>
          </p:cNvSpPr>
          <p:nvPr>
            <p:ph type="ctrTitle"/>
          </p:nvPr>
        </p:nvSpPr>
        <p:spPr>
          <a:xfrm>
            <a:off x="-100" y="25"/>
            <a:ext cx="9144000" cy="96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Selectors </a:t>
            </a:r>
            <a:endParaRPr/>
          </a:p>
        </p:txBody>
      </p:sp>
      <p:sp>
        <p:nvSpPr>
          <p:cNvPr id="319" name="Google Shape;319;p19"/>
          <p:cNvSpPr txBox="1"/>
          <p:nvPr/>
        </p:nvSpPr>
        <p:spPr>
          <a:xfrm>
            <a:off x="271800" y="1369500"/>
            <a:ext cx="8872200" cy="35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Font typeface="Courier New"/>
              <a:buChar char="❏"/>
            </a:pPr>
            <a:r>
              <a:rPr lang="en" sz="2100" b="1">
                <a:latin typeface="Courier New"/>
                <a:ea typeface="Courier New"/>
                <a:cs typeface="Courier New"/>
                <a:sym typeface="Courier New"/>
              </a:rPr>
              <a:t>Tap(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App.Tap(</a:t>
            </a:r>
            <a:r>
              <a:rPr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"Accessibility id of element "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r>
              <a:rPr lang="en" sz="2100" b="1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21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Font typeface="Courier New"/>
              <a:buChar char="❏"/>
            </a:pPr>
            <a:r>
              <a:rPr lang="en" sz="2100" b="1">
                <a:latin typeface="Courier New"/>
                <a:ea typeface="Courier New"/>
                <a:cs typeface="Courier New"/>
                <a:sym typeface="Courier New"/>
              </a:rPr>
              <a:t>Enter text(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App.EnterText(c=&gt;c.id(</a:t>
            </a:r>
            <a:r>
              <a:rPr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"Accessibility id of element"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),”</a:t>
            </a:r>
            <a:r>
              <a:rPr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text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”);</a:t>
            </a:r>
            <a:r>
              <a:rPr lang="en" sz="2100" b="1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21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Font typeface="Courier New"/>
              <a:buChar char="❏"/>
            </a:pPr>
            <a:r>
              <a:rPr lang="en" sz="2100" b="1">
                <a:latin typeface="Courier New"/>
                <a:ea typeface="Courier New"/>
                <a:cs typeface="Courier New"/>
                <a:sym typeface="Courier New"/>
              </a:rPr>
              <a:t>Clear text (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App.ClearText(c=&gt;c.id(</a:t>
            </a:r>
            <a:r>
              <a:rPr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"Accessibility id of element"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r>
              <a:rPr lang="en" sz="2100" b="1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21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Font typeface="Courier New"/>
              <a:buChar char="❏"/>
            </a:pPr>
            <a:r>
              <a:rPr lang="en" sz="2100" b="1">
                <a:latin typeface="Courier New"/>
                <a:ea typeface="Courier New"/>
                <a:cs typeface="Courier New"/>
                <a:sym typeface="Courier New"/>
              </a:rPr>
              <a:t>Wait for element.(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App.WaitForElement(c=&gt;c.id(</a:t>
            </a:r>
            <a:r>
              <a:rPr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"Accessibility id of element"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r>
              <a:rPr lang="en" sz="2100" b="1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21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latin typeface="Nunito"/>
              <a:ea typeface="Nunito"/>
              <a:cs typeface="Nunito"/>
              <a:sym typeface="Nuni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0"/>
          <p:cNvSpPr txBox="1">
            <a:spLocks noGrp="1"/>
          </p:cNvSpPr>
          <p:nvPr>
            <p:ph type="ctrTitle"/>
          </p:nvPr>
        </p:nvSpPr>
        <p:spPr>
          <a:xfrm>
            <a:off x="-100" y="25"/>
            <a:ext cx="9144000" cy="96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Quaries </a:t>
            </a:r>
            <a:endParaRPr/>
          </a:p>
        </p:txBody>
      </p:sp>
      <p:sp>
        <p:nvSpPr>
          <p:cNvPr id="325" name="Google Shape;325;p20"/>
          <p:cNvSpPr txBox="1"/>
          <p:nvPr/>
        </p:nvSpPr>
        <p:spPr>
          <a:xfrm>
            <a:off x="271800" y="1369500"/>
            <a:ext cx="8872200" cy="35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❖"/>
            </a:pPr>
            <a:r>
              <a:rPr lang="en" sz="2100" b="1">
                <a:solidFill>
                  <a:srgbClr val="2C2A2D"/>
                </a:solidFill>
                <a:latin typeface="Courier New"/>
                <a:ea typeface="Courier New"/>
                <a:cs typeface="Courier New"/>
                <a:sym typeface="Courier New"/>
              </a:rPr>
              <a:t>      App.Query(“</a:t>
            </a:r>
            <a:r>
              <a:rPr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Accessibility id of element</a:t>
            </a:r>
            <a:r>
              <a:rPr lang="en" sz="2100" b="1">
                <a:solidFill>
                  <a:srgbClr val="2C2A2D"/>
                </a:solidFill>
                <a:latin typeface="Courier New"/>
                <a:ea typeface="Courier New"/>
                <a:cs typeface="Courier New"/>
                <a:sym typeface="Courier New"/>
              </a:rPr>
              <a:t>”);</a:t>
            </a:r>
            <a:endParaRPr sz="2100" b="1">
              <a:solidFill>
                <a:srgbClr val="2C2A2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❖"/>
            </a:pPr>
            <a:r>
              <a:rPr lang="en" sz="2100" b="1">
                <a:solidFill>
                  <a:srgbClr val="2C2A2D"/>
                </a:solidFill>
                <a:latin typeface="Courier New"/>
                <a:ea typeface="Courier New"/>
                <a:cs typeface="Courier New"/>
                <a:sym typeface="Courier New"/>
              </a:rPr>
              <a:t>      App.Query(x =&gt; x.id("</a:t>
            </a:r>
            <a:r>
              <a:rPr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Accessibility id of element</a:t>
            </a:r>
            <a:r>
              <a:rPr lang="en" sz="2100" b="1">
                <a:solidFill>
                  <a:srgbClr val="2C2A2D"/>
                </a:solidFill>
                <a:latin typeface="Courier New"/>
                <a:ea typeface="Courier New"/>
                <a:cs typeface="Courier New"/>
                <a:sym typeface="Courier New"/>
              </a:rPr>
              <a:t>"));</a:t>
            </a:r>
            <a:endParaRPr sz="2100" b="1">
              <a:solidFill>
                <a:srgbClr val="2C2A2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❖"/>
            </a:pPr>
            <a:r>
              <a:rPr lang="en" sz="2100" b="1">
                <a:solidFill>
                  <a:srgbClr val="2C2A2D"/>
                </a:solidFill>
                <a:latin typeface="Courier New"/>
                <a:ea typeface="Courier New"/>
                <a:cs typeface="Courier New"/>
                <a:sym typeface="Courier New"/>
              </a:rPr>
              <a:t>      App.Query(x =&gt; x.Marked("</a:t>
            </a:r>
            <a:r>
              <a:rPr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Accessibility id of element</a:t>
            </a:r>
            <a:r>
              <a:rPr lang="en" sz="2100" b="1">
                <a:solidFill>
                  <a:srgbClr val="2C2A2D"/>
                </a:solidFill>
                <a:latin typeface="Courier New"/>
                <a:ea typeface="Courier New"/>
                <a:cs typeface="Courier New"/>
                <a:sym typeface="Courier New"/>
              </a:rPr>
              <a:t>"));</a:t>
            </a:r>
            <a:endParaRPr sz="2100" b="1">
              <a:solidFill>
                <a:srgbClr val="2C2A2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❖"/>
            </a:pPr>
            <a:r>
              <a:rPr lang="en" sz="2100" b="1">
                <a:solidFill>
                  <a:srgbClr val="2C2A2D"/>
                </a:solidFill>
                <a:latin typeface="Courier New"/>
                <a:ea typeface="Courier New"/>
                <a:cs typeface="Courier New"/>
                <a:sym typeface="Courier New"/>
              </a:rPr>
              <a:t>      App.Query(x =&gt; x.TextField("</a:t>
            </a:r>
            <a:r>
              <a:rPr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Accessibility id</a:t>
            </a:r>
            <a:r>
              <a:rPr lang="en" sz="2100" b="1">
                <a:solidFill>
                  <a:srgbClr val="2C2A2D"/>
                </a:solidFill>
                <a:latin typeface="Courier New"/>
                <a:ea typeface="Courier New"/>
                <a:cs typeface="Courier New"/>
                <a:sym typeface="Courier New"/>
              </a:rPr>
              <a:t>"));</a:t>
            </a:r>
            <a:endParaRPr sz="2100" b="1">
              <a:solidFill>
                <a:srgbClr val="2C2A2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A2D"/>
              </a:buClr>
              <a:buSzPts val="2100"/>
              <a:buFont typeface="Courier New"/>
              <a:buChar char="❖"/>
            </a:pPr>
            <a:r>
              <a:rPr lang="en" sz="2100" b="1">
                <a:solidFill>
                  <a:srgbClr val="2C2A2D"/>
                </a:solidFill>
                <a:latin typeface="Courier New"/>
                <a:ea typeface="Courier New"/>
                <a:cs typeface="Courier New"/>
                <a:sym typeface="Courier New"/>
              </a:rPr>
              <a:t>      App.Query(x =&gt; x.Text("</a:t>
            </a:r>
            <a:r>
              <a:rPr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Accessibility id</a:t>
            </a:r>
            <a:r>
              <a:rPr lang="en" sz="2100" b="1">
                <a:solidFill>
                  <a:srgbClr val="2C2A2D"/>
                </a:solidFill>
                <a:latin typeface="Courier New"/>
                <a:ea typeface="Courier New"/>
                <a:cs typeface="Courier New"/>
                <a:sym typeface="Courier New"/>
              </a:rPr>
              <a:t>"));</a:t>
            </a:r>
            <a:endParaRPr sz="2100" b="1">
              <a:solidFill>
                <a:srgbClr val="2C2A2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100" b="1">
              <a:solidFill>
                <a:srgbClr val="2C2A2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rgbClr val="2C2A2D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endParaRPr sz="2100" b="1">
              <a:solidFill>
                <a:srgbClr val="2C2A2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latin typeface="Nunito"/>
              <a:ea typeface="Nunito"/>
              <a:cs typeface="Nunito"/>
              <a:sym typeface="Nuni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1"/>
          <p:cNvSpPr txBox="1"/>
          <p:nvPr/>
        </p:nvSpPr>
        <p:spPr>
          <a:xfrm>
            <a:off x="271800" y="0"/>
            <a:ext cx="8872200" cy="195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What to do with the functionality which can’t be Automated Directly ???</a:t>
            </a:r>
            <a:endParaRPr sz="27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31" name="Google Shape;33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5175" y="1264975"/>
            <a:ext cx="2733675" cy="382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1721</TotalTime>
  <Words>569</Words>
  <Application>Microsoft Macintosh PowerPoint</Application>
  <PresentationFormat>On-screen Show (16:9)</PresentationFormat>
  <Paragraphs>101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Courier New</vt:lpstr>
      <vt:lpstr>Maven Pro</vt:lpstr>
      <vt:lpstr>Roboto</vt:lpstr>
      <vt:lpstr>Nunito</vt:lpstr>
      <vt:lpstr>Arial</vt:lpstr>
      <vt:lpstr>Momentum</vt:lpstr>
      <vt:lpstr>Xamarin.UITest </vt:lpstr>
      <vt:lpstr>Agenda</vt:lpstr>
      <vt:lpstr>Xamarin.UITest</vt:lpstr>
      <vt:lpstr>Xamarin.UITest Architecture</vt:lpstr>
      <vt:lpstr>Xamarin.UITest Setup</vt:lpstr>
      <vt:lpstr>Xamarin.UITest Setup</vt:lpstr>
      <vt:lpstr>Selectors </vt:lpstr>
      <vt:lpstr>Quaries </vt:lpstr>
      <vt:lpstr>PowerPoint Presentation</vt:lpstr>
      <vt:lpstr>PowerPoint Presentation</vt:lpstr>
      <vt:lpstr>Backdoor Method</vt:lpstr>
      <vt:lpstr>Questions ??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Xamarin.Uitest </dc:title>
  <cp:lastModifiedBy>Pranav Tiwari</cp:lastModifiedBy>
  <cp:revision>4</cp:revision>
  <dcterms:modified xsi:type="dcterms:W3CDTF">2020-06-13T05:50:19Z</dcterms:modified>
</cp:coreProperties>
</file>