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4"/>
  </p:notesMasterIdLst>
  <p:handoutMasterIdLst>
    <p:handoutMasterId r:id="rId15"/>
  </p:handoutMasterIdLst>
  <p:sldIdLst>
    <p:sldId id="256" r:id="rId5"/>
    <p:sldId id="260" r:id="rId6"/>
    <p:sldId id="275" r:id="rId7"/>
    <p:sldId id="276" r:id="rId8"/>
    <p:sldId id="277" r:id="rId9"/>
    <p:sldId id="278" r:id="rId10"/>
    <p:sldId id="279" r:id="rId11"/>
    <p:sldId id="280"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985A01-C7B6-4DAD-88FD-C7EC1B24CCC1}" v="100" dt="2022-02-23T05:12:11.559"/>
    <p1510:client id="{28B86510-E37C-4741-9E65-2B8E79B5A643}" v="269" dt="2022-02-24T04:34:44.285"/>
    <p1510:client id="{39F4C9D9-6252-4E87-A19D-AFF56A00A88C}" v="19" dt="2022-02-23T20:18:57.727"/>
    <p1510:client id="{56B70C9A-5755-4F19-A998-B761015CA987}" v="48" dt="2022-02-23T20:30:13.533"/>
    <p1510:client id="{B935D8EB-EE96-4C0C-AB63-0D144145BBBB}" v="1325" dt="2022-02-24T04:30:27.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2/23/2022</a:t>
            </a:fld>
            <a:endParaRPr lang="en-US"/>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a:p>
        </p:txBody>
      </p:sp>
    </p:spTree>
    <p:extLst>
      <p:ext uri="{BB962C8B-B14F-4D97-AF65-F5344CB8AC3E}">
        <p14:creationId xmlns:p14="http://schemas.microsoft.com/office/powerpoint/2010/main" val="72403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a:p>
        </p:txBody>
      </p:sp>
    </p:spTree>
    <p:extLst>
      <p:ext uri="{BB962C8B-B14F-4D97-AF65-F5344CB8AC3E}">
        <p14:creationId xmlns:p14="http://schemas.microsoft.com/office/powerpoint/2010/main" val="18485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a:p>
        </p:txBody>
      </p:sp>
    </p:spTree>
    <p:extLst>
      <p:ext uri="{BB962C8B-B14F-4D97-AF65-F5344CB8AC3E}">
        <p14:creationId xmlns:p14="http://schemas.microsoft.com/office/powerpoint/2010/main" val="2200607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a:p>
        </p:txBody>
      </p:sp>
    </p:spTree>
    <p:extLst>
      <p:ext uri="{BB962C8B-B14F-4D97-AF65-F5344CB8AC3E}">
        <p14:creationId xmlns:p14="http://schemas.microsoft.com/office/powerpoint/2010/main" val="3754813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a:p>
        </p:txBody>
      </p:sp>
    </p:spTree>
    <p:extLst>
      <p:ext uri="{BB962C8B-B14F-4D97-AF65-F5344CB8AC3E}">
        <p14:creationId xmlns:p14="http://schemas.microsoft.com/office/powerpoint/2010/main" val="64804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a:p>
        </p:txBody>
      </p:sp>
    </p:spTree>
    <p:extLst>
      <p:ext uri="{BB962C8B-B14F-4D97-AF65-F5344CB8AC3E}">
        <p14:creationId xmlns:p14="http://schemas.microsoft.com/office/powerpoint/2010/main" val="184127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a:p>
        </p:txBody>
      </p:sp>
    </p:spTree>
    <p:extLst>
      <p:ext uri="{BB962C8B-B14F-4D97-AF65-F5344CB8AC3E}">
        <p14:creationId xmlns:p14="http://schemas.microsoft.com/office/powerpoint/2010/main" val="1728264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2/23/2022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2/23/2022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ater, sky, river, outdoor&#10;&#10;Description automatically generated">
            <a:extLst>
              <a:ext uri="{FF2B5EF4-FFF2-40B4-BE49-F238E27FC236}">
                <a16:creationId xmlns:a16="http://schemas.microsoft.com/office/drawing/2014/main" id="{7C454B0C-0819-4D56-9275-BCE254DA659D}"/>
              </a:ext>
            </a:extLst>
          </p:cNvPr>
          <p:cNvPicPr>
            <a:picLocks noChangeAspect="1"/>
          </p:cNvPicPr>
          <p:nvPr/>
        </p:nvPicPr>
        <p:blipFill rotWithShape="1">
          <a:blip r:embed="rId3"/>
          <a:srcRect t="174" b="15890"/>
          <a:stretch/>
        </p:blipFill>
        <p:spPr>
          <a:xfrm>
            <a:off x="-1483" y="-4626"/>
            <a:ext cx="12283766" cy="6866534"/>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171824" y="2554817"/>
            <a:ext cx="7988301" cy="2421464"/>
          </a:xfrm>
        </p:spPr>
        <p:txBody>
          <a:bodyPr>
            <a:normAutofit/>
          </a:bodyPr>
          <a:lstStyle/>
          <a:p>
            <a:r>
              <a:rPr lang="en-US" b="1">
                <a:cs typeface="Calibri Light"/>
              </a:rPr>
              <a:t>Analysis of Boston housing</a:t>
            </a:r>
            <a:endParaRPr lang="en-US" b="1"/>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7467599" y="4976282"/>
            <a:ext cx="3692526" cy="1405467"/>
          </a:xfrm>
        </p:spPr>
        <p:txBody>
          <a:bodyPr>
            <a:normAutofit/>
          </a:bodyPr>
          <a:lstStyle/>
          <a:p>
            <a:r>
              <a:rPr lang="en-US" b="1">
                <a:cs typeface="Calibri"/>
              </a:rPr>
              <a:t>CIS 490 – Machine Learning</a:t>
            </a:r>
          </a:p>
          <a:p>
            <a:r>
              <a:rPr lang="en-US" b="1">
                <a:cs typeface="Calibri"/>
              </a:rPr>
              <a:t>Sectional Project 1</a:t>
            </a:r>
          </a:p>
          <a:p>
            <a:r>
              <a:rPr lang="en-US" b="1">
                <a:cs typeface="Calibri"/>
              </a:rPr>
              <a:t>Taha bin Amer, Pranav Vinod</a:t>
            </a:r>
            <a:endParaRPr lang="en-US" b="1" err="1">
              <a:solidFill>
                <a:schemeClr val="accent1">
                  <a:lumMod val="40000"/>
                  <a:lumOff val="60000"/>
                </a:schemeClr>
              </a:solidFill>
              <a:cs typeface="Calibri"/>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79605" y="609600"/>
            <a:ext cx="9030723" cy="1456267"/>
          </a:xfrm>
        </p:spPr>
        <p:txBody>
          <a:bodyPr/>
          <a:lstStyle/>
          <a:p>
            <a:r>
              <a:rPr lang="en-US">
                <a:cs typeface="Calibri Light"/>
              </a:rPr>
              <a:t>introduction</a:t>
            </a:r>
          </a:p>
        </p:txBody>
      </p:sp>
      <p:sp>
        <p:nvSpPr>
          <p:cNvPr id="4" name="Content Placeholder 3">
            <a:extLst>
              <a:ext uri="{FF2B5EF4-FFF2-40B4-BE49-F238E27FC236}">
                <a16:creationId xmlns:a16="http://schemas.microsoft.com/office/drawing/2014/main" id="{73394E19-C486-4D10-A10D-65F6D5E47B30}"/>
              </a:ext>
            </a:extLst>
          </p:cNvPr>
          <p:cNvSpPr>
            <a:spLocks noGrp="1"/>
          </p:cNvSpPr>
          <p:nvPr>
            <p:ph idx="1"/>
          </p:nvPr>
        </p:nvSpPr>
        <p:spPr>
          <a:xfrm>
            <a:off x="676276" y="2142067"/>
            <a:ext cx="10140950" cy="2972858"/>
          </a:xfrm>
        </p:spPr>
        <p:txBody>
          <a:bodyPr vert="horz" lIns="91440" tIns="45720" rIns="91440" bIns="45720" rtlCol="0" anchor="t">
            <a:normAutofit fontScale="92500" lnSpcReduction="10000"/>
          </a:bodyPr>
          <a:lstStyle/>
          <a:p>
            <a:r>
              <a:rPr lang="en-US">
                <a:ea typeface="+mn-lt"/>
                <a:cs typeface="+mn-lt"/>
              </a:rPr>
              <a:t>The aim of this project is to analyze the Boston Housing dataset and apply different regression techniques to find out the most significant variables in predicting the median value of owner-occupied homes.</a:t>
            </a:r>
          </a:p>
          <a:p>
            <a:pPr marL="0" indent="0">
              <a:buClr>
                <a:srgbClr val="FFFFFF"/>
              </a:buClr>
              <a:buNone/>
            </a:pPr>
            <a:endParaRPr lang="en-US">
              <a:ea typeface="+mn-lt"/>
              <a:cs typeface="+mn-lt"/>
            </a:endParaRPr>
          </a:p>
          <a:p>
            <a:pPr>
              <a:buClr>
                <a:srgbClr val="FFFFFF"/>
              </a:buClr>
            </a:pPr>
            <a:r>
              <a:rPr lang="en-US">
                <a:ea typeface="+mn-lt"/>
                <a:cs typeface="+mn-lt"/>
              </a:rPr>
              <a:t>The Boston Housing dataset contains information collected by the U.S Census Service concerning housing in the area of Boston, Massachusetts from the 1970 census. The dataset is relatively small in size with 506 entries, and 14 attributes.</a:t>
            </a:r>
            <a:endParaRPr lang="en-US">
              <a:cs typeface="Calibri" panose="020F0502020204030204"/>
            </a:endParaRPr>
          </a:p>
          <a:p>
            <a:pPr marL="0" indent="0">
              <a:buClr>
                <a:srgbClr val="FFFFFF"/>
              </a:buClr>
              <a:buNone/>
            </a:pPr>
            <a:endParaRPr lang="en-US">
              <a:ea typeface="+mn-lt"/>
              <a:cs typeface="+mn-lt"/>
            </a:endParaRPr>
          </a:p>
          <a:p>
            <a:pPr>
              <a:buClr>
                <a:srgbClr val="FFFFFF"/>
              </a:buClr>
            </a:pPr>
            <a:r>
              <a:rPr lang="en-US">
                <a:ea typeface="+mn-lt"/>
                <a:cs typeface="+mn-lt"/>
              </a:rPr>
              <a:t>We will be employing multiple linear regression, ridge regression and lasso regression on the dataset. Lastly, we will compare and contrast the outcomes from these three regression techniques and discuss the results.</a:t>
            </a:r>
            <a:endParaRPr lang="en-US">
              <a:cs typeface="Calibri" panose="020F0502020204030204"/>
            </a:endParaRPr>
          </a:p>
          <a:p>
            <a:pPr>
              <a:buClr>
                <a:srgbClr val="FFFFFF"/>
              </a:buClr>
            </a:pPr>
            <a:endParaRPr lang="en-US">
              <a:cs typeface="Calibri" panose="020F0502020204030204"/>
            </a:endParaRPr>
          </a:p>
        </p:txBody>
      </p:sp>
    </p:spTree>
    <p:extLst>
      <p:ext uri="{BB962C8B-B14F-4D97-AF65-F5344CB8AC3E}">
        <p14:creationId xmlns:p14="http://schemas.microsoft.com/office/powerpoint/2010/main" val="14293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79605" y="609600"/>
            <a:ext cx="9030723" cy="1456267"/>
          </a:xfrm>
        </p:spPr>
        <p:txBody>
          <a:bodyPr/>
          <a:lstStyle/>
          <a:p>
            <a:r>
              <a:rPr lang="en-US">
                <a:cs typeface="Calibri Light"/>
              </a:rPr>
              <a:t>Exploratory Data Analysis</a:t>
            </a:r>
          </a:p>
        </p:txBody>
      </p:sp>
      <p:pic>
        <p:nvPicPr>
          <p:cNvPr id="3" name="Picture 4" descr="A picture containing graphical user interface&#10;&#10;Description automatically generated">
            <a:extLst>
              <a:ext uri="{FF2B5EF4-FFF2-40B4-BE49-F238E27FC236}">
                <a16:creationId xmlns:a16="http://schemas.microsoft.com/office/drawing/2014/main" id="{EC3DBAFF-EA2B-4986-BDF3-A7A3185329EA}"/>
              </a:ext>
            </a:extLst>
          </p:cNvPr>
          <p:cNvPicPr>
            <a:picLocks noChangeAspect="1"/>
          </p:cNvPicPr>
          <p:nvPr/>
        </p:nvPicPr>
        <p:blipFill>
          <a:blip r:embed="rId3"/>
          <a:stretch>
            <a:fillRect/>
          </a:stretch>
        </p:blipFill>
        <p:spPr>
          <a:xfrm>
            <a:off x="795337" y="1719262"/>
            <a:ext cx="4905375" cy="3676650"/>
          </a:xfrm>
          <a:prstGeom prst="rect">
            <a:avLst/>
          </a:prstGeom>
        </p:spPr>
      </p:pic>
      <p:pic>
        <p:nvPicPr>
          <p:cNvPr id="5" name="Picture 5" descr="Chart, histogram&#10;&#10;Description automatically generated">
            <a:extLst>
              <a:ext uri="{FF2B5EF4-FFF2-40B4-BE49-F238E27FC236}">
                <a16:creationId xmlns:a16="http://schemas.microsoft.com/office/drawing/2014/main" id="{342AAACE-CE84-4A35-9467-C3E28C1D68D4}"/>
              </a:ext>
            </a:extLst>
          </p:cNvPr>
          <p:cNvPicPr>
            <a:picLocks noChangeAspect="1"/>
          </p:cNvPicPr>
          <p:nvPr/>
        </p:nvPicPr>
        <p:blipFill>
          <a:blip r:embed="rId4"/>
          <a:stretch>
            <a:fillRect/>
          </a:stretch>
        </p:blipFill>
        <p:spPr>
          <a:xfrm>
            <a:off x="6579948" y="1719262"/>
            <a:ext cx="4951434" cy="3675475"/>
          </a:xfrm>
          <a:prstGeom prst="rect">
            <a:avLst/>
          </a:prstGeom>
        </p:spPr>
      </p:pic>
    </p:spTree>
    <p:extLst>
      <p:ext uri="{BB962C8B-B14F-4D97-AF65-F5344CB8AC3E}">
        <p14:creationId xmlns:p14="http://schemas.microsoft.com/office/powerpoint/2010/main" val="420247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79605" y="609600"/>
            <a:ext cx="9030723" cy="1456267"/>
          </a:xfrm>
        </p:spPr>
        <p:txBody>
          <a:bodyPr/>
          <a:lstStyle/>
          <a:p>
            <a:r>
              <a:rPr lang="en-US">
                <a:cs typeface="Calibri Light"/>
              </a:rPr>
              <a:t>Exploratory Data Analysis (Continued)</a:t>
            </a:r>
          </a:p>
        </p:txBody>
      </p:sp>
      <p:pic>
        <p:nvPicPr>
          <p:cNvPr id="5" name="Picture 5" descr="Chart, box and whisker chart&#10;&#10;Description automatically generated">
            <a:extLst>
              <a:ext uri="{FF2B5EF4-FFF2-40B4-BE49-F238E27FC236}">
                <a16:creationId xmlns:a16="http://schemas.microsoft.com/office/drawing/2014/main" id="{A18B7A37-1BC8-43C5-9949-CAE5C6E89836}"/>
              </a:ext>
            </a:extLst>
          </p:cNvPr>
          <p:cNvPicPr>
            <a:picLocks noChangeAspect="1"/>
          </p:cNvPicPr>
          <p:nvPr/>
        </p:nvPicPr>
        <p:blipFill>
          <a:blip r:embed="rId3"/>
          <a:stretch>
            <a:fillRect/>
          </a:stretch>
        </p:blipFill>
        <p:spPr>
          <a:xfrm>
            <a:off x="333375" y="3921494"/>
            <a:ext cx="3676650" cy="2714625"/>
          </a:xfrm>
          <a:prstGeom prst="rect">
            <a:avLst/>
          </a:prstGeom>
        </p:spPr>
      </p:pic>
      <p:pic>
        <p:nvPicPr>
          <p:cNvPr id="6" name="Picture 6" descr="Chart, box and whisker chart&#10;&#10;Description automatically generated">
            <a:extLst>
              <a:ext uri="{FF2B5EF4-FFF2-40B4-BE49-F238E27FC236}">
                <a16:creationId xmlns:a16="http://schemas.microsoft.com/office/drawing/2014/main" id="{B3FC9888-D3B0-4663-AA0A-9EBDEE6DA8E7}"/>
              </a:ext>
            </a:extLst>
          </p:cNvPr>
          <p:cNvPicPr>
            <a:picLocks noChangeAspect="1"/>
          </p:cNvPicPr>
          <p:nvPr/>
        </p:nvPicPr>
        <p:blipFill>
          <a:blip r:embed="rId4"/>
          <a:stretch>
            <a:fillRect/>
          </a:stretch>
        </p:blipFill>
        <p:spPr>
          <a:xfrm>
            <a:off x="338137" y="1809750"/>
            <a:ext cx="3676650" cy="2114550"/>
          </a:xfrm>
          <a:prstGeom prst="rect">
            <a:avLst/>
          </a:prstGeom>
        </p:spPr>
      </p:pic>
      <p:pic>
        <p:nvPicPr>
          <p:cNvPr id="7" name="Picture 7" descr="Chart, box and whisker chart&#10;&#10;Description automatically generated">
            <a:extLst>
              <a:ext uri="{FF2B5EF4-FFF2-40B4-BE49-F238E27FC236}">
                <a16:creationId xmlns:a16="http://schemas.microsoft.com/office/drawing/2014/main" id="{3A47DC38-F252-4A0B-A066-161081088E85}"/>
              </a:ext>
            </a:extLst>
          </p:cNvPr>
          <p:cNvPicPr>
            <a:picLocks noChangeAspect="1"/>
          </p:cNvPicPr>
          <p:nvPr/>
        </p:nvPicPr>
        <p:blipFill>
          <a:blip r:embed="rId5"/>
          <a:stretch>
            <a:fillRect/>
          </a:stretch>
        </p:blipFill>
        <p:spPr>
          <a:xfrm>
            <a:off x="3943350" y="1809750"/>
            <a:ext cx="2952750" cy="2152650"/>
          </a:xfrm>
          <a:prstGeom prst="rect">
            <a:avLst/>
          </a:prstGeom>
        </p:spPr>
      </p:pic>
      <p:pic>
        <p:nvPicPr>
          <p:cNvPr id="8" name="Picture 8" descr="Chart, box and whisker chart&#10;&#10;Description automatically generated">
            <a:extLst>
              <a:ext uri="{FF2B5EF4-FFF2-40B4-BE49-F238E27FC236}">
                <a16:creationId xmlns:a16="http://schemas.microsoft.com/office/drawing/2014/main" id="{43408781-CEEE-483B-AD45-D0D21ACB9E9E}"/>
              </a:ext>
            </a:extLst>
          </p:cNvPr>
          <p:cNvPicPr>
            <a:picLocks noChangeAspect="1"/>
          </p:cNvPicPr>
          <p:nvPr/>
        </p:nvPicPr>
        <p:blipFill>
          <a:blip r:embed="rId6"/>
          <a:stretch>
            <a:fillRect/>
          </a:stretch>
        </p:blipFill>
        <p:spPr>
          <a:xfrm>
            <a:off x="3948112" y="3919537"/>
            <a:ext cx="2952750" cy="2714625"/>
          </a:xfrm>
          <a:prstGeom prst="rect">
            <a:avLst/>
          </a:prstGeom>
        </p:spPr>
      </p:pic>
      <p:pic>
        <p:nvPicPr>
          <p:cNvPr id="9" name="Picture 9">
            <a:extLst>
              <a:ext uri="{FF2B5EF4-FFF2-40B4-BE49-F238E27FC236}">
                <a16:creationId xmlns:a16="http://schemas.microsoft.com/office/drawing/2014/main" id="{A6456E55-B336-4F2B-82F1-682E40A54F37}"/>
              </a:ext>
            </a:extLst>
          </p:cNvPr>
          <p:cNvPicPr>
            <a:picLocks noChangeAspect="1"/>
          </p:cNvPicPr>
          <p:nvPr/>
        </p:nvPicPr>
        <p:blipFill>
          <a:blip r:embed="rId7"/>
          <a:stretch>
            <a:fillRect/>
          </a:stretch>
        </p:blipFill>
        <p:spPr>
          <a:xfrm>
            <a:off x="6996112" y="1814512"/>
            <a:ext cx="5076825" cy="3733800"/>
          </a:xfrm>
          <a:prstGeom prst="rect">
            <a:avLst/>
          </a:prstGeom>
        </p:spPr>
      </p:pic>
    </p:spTree>
    <p:extLst>
      <p:ext uri="{BB962C8B-B14F-4D97-AF65-F5344CB8AC3E}">
        <p14:creationId xmlns:p14="http://schemas.microsoft.com/office/powerpoint/2010/main" val="56991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1030289"/>
            <a:ext cx="6814749" cy="1035578"/>
          </a:xfrm>
        </p:spPr>
        <p:txBody>
          <a:bodyPr>
            <a:normAutofit/>
          </a:bodyPr>
          <a:lstStyle/>
          <a:p>
            <a:r>
              <a:rPr lang="en-US" dirty="0">
                <a:cs typeface="Calibri Light"/>
              </a:rPr>
              <a:t>Multiple Linear Regression</a:t>
            </a:r>
          </a:p>
        </p:txBody>
      </p:sp>
      <p:sp>
        <p:nvSpPr>
          <p:cNvPr id="4" name="Content Placeholder 3">
            <a:extLst>
              <a:ext uri="{FF2B5EF4-FFF2-40B4-BE49-F238E27FC236}">
                <a16:creationId xmlns:a16="http://schemas.microsoft.com/office/drawing/2014/main" id="{73394E19-C486-4D10-A10D-65F6D5E47B30}"/>
              </a:ext>
            </a:extLst>
          </p:cNvPr>
          <p:cNvSpPr>
            <a:spLocks noGrp="1"/>
          </p:cNvSpPr>
          <p:nvPr>
            <p:ph idx="1"/>
          </p:nvPr>
        </p:nvSpPr>
        <p:spPr>
          <a:xfrm>
            <a:off x="685801" y="2142067"/>
            <a:ext cx="6814749" cy="3649133"/>
          </a:xfrm>
        </p:spPr>
        <p:txBody>
          <a:bodyPr vert="horz" lIns="91440" tIns="45720" rIns="91440" bIns="45720" rtlCol="0">
            <a:normAutofit/>
          </a:bodyPr>
          <a:lstStyle/>
          <a:p>
            <a:pPr>
              <a:buClr>
                <a:prstClr val="white"/>
              </a:buClr>
            </a:pPr>
            <a:r>
              <a:rPr lang="en-US">
                <a:cs typeface="Calibri" panose="020F0502020204030204"/>
              </a:rPr>
              <a:t>Multiple Linear Regression was carried out on the dataset by dividing 80% of data into training set and the remaining into testing set.</a:t>
            </a:r>
          </a:p>
          <a:p>
            <a:pPr>
              <a:buClr>
                <a:srgbClr val="FFFFFF"/>
              </a:buClr>
            </a:pPr>
            <a:r>
              <a:rPr lang="en-US">
                <a:ea typeface="+mn-lt"/>
                <a:cs typeface="+mn-lt"/>
              </a:rPr>
              <a:t>The MSE value for model fit on training, testing and complete dataset were 20.374, 28.646 and 21.895 respectively</a:t>
            </a:r>
          </a:p>
          <a:p>
            <a:pPr>
              <a:buClr>
                <a:srgbClr val="FFFFFF"/>
              </a:buClr>
            </a:pPr>
            <a:r>
              <a:rPr lang="en-US">
                <a:cs typeface="Calibri" panose="020F0502020204030204"/>
              </a:rPr>
              <a:t>The final estimated model was :</a:t>
            </a:r>
            <a:br>
              <a:rPr lang="en-US"/>
            </a:br>
            <a:r>
              <a:rPr lang="en-US">
                <a:ea typeface="+mn-lt"/>
                <a:cs typeface="+mn-lt"/>
              </a:rPr>
              <a:t>MEDV = 36.46-0.110*CRIM+ 0.046* ZN+0.020 * INDUS+2.678*CHAS-17.77*NOX+3.810*RM +0.0007*AGE-1.476*DIS+0.306*RAD-0.012*TAX-0.952*PTRATIO+0.009*B -0.525*LSTAT</a:t>
            </a:r>
            <a:endParaRPr lang="en-US">
              <a:cs typeface="Calibri" panose="020F0502020204030204"/>
            </a:endParaRPr>
          </a:p>
          <a:p>
            <a:pPr>
              <a:buClr>
                <a:srgbClr val="FFFFFF"/>
              </a:buClr>
            </a:pPr>
            <a:endParaRPr lang="en-US">
              <a:cs typeface="Calibri" panose="020F0502020204030204"/>
            </a:endParaRPr>
          </a:p>
        </p:txBody>
      </p:sp>
      <p:sp>
        <p:nvSpPr>
          <p:cNvPr id="14" name="Rounded Rectangle 10">
            <a:extLst>
              <a:ext uri="{FF2B5EF4-FFF2-40B4-BE49-F238E27FC236}">
                <a16:creationId xmlns:a16="http://schemas.microsoft.com/office/drawing/2014/main" id="{099FF7E9-CDEF-44B3-87B0-50170C4C8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172"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Table&#10;&#10;Description automatically generated">
            <a:extLst>
              <a:ext uri="{FF2B5EF4-FFF2-40B4-BE49-F238E27FC236}">
                <a16:creationId xmlns:a16="http://schemas.microsoft.com/office/drawing/2014/main" id="{6F952B5F-93E6-475E-B962-78439F9E037C}"/>
              </a:ext>
            </a:extLst>
          </p:cNvPr>
          <p:cNvPicPr>
            <a:picLocks noChangeAspect="1"/>
          </p:cNvPicPr>
          <p:nvPr/>
        </p:nvPicPr>
        <p:blipFill>
          <a:blip r:embed="rId4"/>
          <a:stretch>
            <a:fillRect/>
          </a:stretch>
        </p:blipFill>
        <p:spPr>
          <a:xfrm>
            <a:off x="8743778" y="733077"/>
            <a:ext cx="2194961" cy="2636590"/>
          </a:xfrm>
          <a:prstGeom prst="roundRect">
            <a:avLst>
              <a:gd name="adj" fmla="val 5170"/>
            </a:avLst>
          </a:prstGeom>
          <a:ln w="50800" cap="sq" cmpd="dbl">
            <a:noFill/>
            <a:miter lim="800000"/>
          </a:ln>
          <a:effectLst/>
        </p:spPr>
      </p:pic>
      <p:pic>
        <p:nvPicPr>
          <p:cNvPr id="9" name="Picture 9" descr="Chart&#10;&#10;Description automatically generated">
            <a:extLst>
              <a:ext uri="{FF2B5EF4-FFF2-40B4-BE49-F238E27FC236}">
                <a16:creationId xmlns:a16="http://schemas.microsoft.com/office/drawing/2014/main" id="{B0962421-2CE5-4384-B71F-3A9F79DAB3A1}"/>
              </a:ext>
            </a:extLst>
          </p:cNvPr>
          <p:cNvPicPr>
            <a:picLocks noChangeAspect="1"/>
          </p:cNvPicPr>
          <p:nvPr/>
        </p:nvPicPr>
        <p:blipFill>
          <a:blip r:embed="rId5"/>
          <a:stretch>
            <a:fillRect/>
          </a:stretch>
        </p:blipFill>
        <p:spPr>
          <a:xfrm>
            <a:off x="8237941" y="3361407"/>
            <a:ext cx="3068089" cy="2759149"/>
          </a:xfrm>
          <a:prstGeom prst="roundRect">
            <a:avLst>
              <a:gd name="adj" fmla="val 5170"/>
            </a:avLst>
          </a:prstGeom>
          <a:ln w="50800" cap="sq" cmpd="dbl">
            <a:noFill/>
            <a:miter lim="800000"/>
          </a:ln>
          <a:effectLst/>
        </p:spPr>
      </p:pic>
    </p:spTree>
    <p:extLst>
      <p:ext uri="{BB962C8B-B14F-4D97-AF65-F5344CB8AC3E}">
        <p14:creationId xmlns:p14="http://schemas.microsoft.com/office/powerpoint/2010/main" val="37564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1030289"/>
            <a:ext cx="6814749" cy="1035578"/>
          </a:xfrm>
        </p:spPr>
        <p:txBody>
          <a:bodyPr>
            <a:normAutofit/>
          </a:bodyPr>
          <a:lstStyle/>
          <a:p>
            <a:r>
              <a:rPr lang="en-US">
                <a:cs typeface="Calibri Light"/>
              </a:rPr>
              <a:t>Ridge Regression</a:t>
            </a:r>
            <a:endParaRPr lang="en-US"/>
          </a:p>
        </p:txBody>
      </p:sp>
      <p:sp>
        <p:nvSpPr>
          <p:cNvPr id="4" name="Content Placeholder 3">
            <a:extLst>
              <a:ext uri="{FF2B5EF4-FFF2-40B4-BE49-F238E27FC236}">
                <a16:creationId xmlns:a16="http://schemas.microsoft.com/office/drawing/2014/main" id="{73394E19-C486-4D10-A10D-65F6D5E47B30}"/>
              </a:ext>
            </a:extLst>
          </p:cNvPr>
          <p:cNvSpPr>
            <a:spLocks noGrp="1"/>
          </p:cNvSpPr>
          <p:nvPr>
            <p:ph idx="1"/>
          </p:nvPr>
        </p:nvSpPr>
        <p:spPr>
          <a:xfrm>
            <a:off x="685801" y="2142067"/>
            <a:ext cx="6814749" cy="3649133"/>
          </a:xfrm>
        </p:spPr>
        <p:txBody>
          <a:bodyPr vert="horz" lIns="91440" tIns="45720" rIns="91440" bIns="45720" rtlCol="0">
            <a:normAutofit/>
          </a:bodyPr>
          <a:lstStyle/>
          <a:p>
            <a:r>
              <a:rPr lang="en-US">
                <a:ea typeface="+mn-lt"/>
                <a:cs typeface="+mn-lt"/>
              </a:rPr>
              <a:t>Ridge regression is technique to solve the problem of overfitting by imposing a penalty on the model and shrinking coefficients towards zero.</a:t>
            </a:r>
          </a:p>
          <a:p>
            <a:pPr>
              <a:buClr>
                <a:srgbClr val="FFFFFF"/>
              </a:buClr>
            </a:pPr>
            <a:r>
              <a:rPr lang="en-US">
                <a:ea typeface="+mn-lt"/>
                <a:cs typeface="+mn-lt"/>
              </a:rPr>
              <a:t>The most optimal λ value = 3.617</a:t>
            </a:r>
            <a:endParaRPr lang="en-US"/>
          </a:p>
          <a:p>
            <a:pPr>
              <a:buClr>
                <a:srgbClr val="FFFFFF"/>
              </a:buClr>
            </a:pPr>
            <a:r>
              <a:rPr lang="en-US">
                <a:ea typeface="+mn-lt"/>
                <a:cs typeface="+mn-lt"/>
              </a:rPr>
              <a:t>MEDV = 22.533-0.425*CRIM+ 0.275* ZN-0.408 * INDUS+0720*CHAS-0.793*NOX+2.754*RM  -0.424*AGE-1.133*DIS+0.233*RAD-0.512*TAX-1.537*PTRATIO+0.745*B -2.386*LSTAT</a:t>
            </a:r>
            <a:endParaRPr lang="en-US">
              <a:cs typeface="Calibri" panose="020F0502020204030204"/>
            </a:endParaRPr>
          </a:p>
          <a:p>
            <a:pPr>
              <a:buClr>
                <a:srgbClr val="FFFFFF"/>
              </a:buClr>
            </a:pPr>
            <a:r>
              <a:rPr lang="en-US">
                <a:ea typeface="+mn-lt"/>
                <a:cs typeface="+mn-lt"/>
              </a:rPr>
              <a:t>MSE = 25.551 and RMSE=5.055 rounded off to 3 decimal places. </a:t>
            </a:r>
            <a:endParaRPr lang="en-US"/>
          </a:p>
          <a:p>
            <a:pPr>
              <a:buClr>
                <a:srgbClr val="FFFFFF"/>
              </a:buClr>
            </a:pPr>
            <a:endParaRPr lang="en-US">
              <a:cs typeface="Calibri" panose="020F0502020204030204"/>
            </a:endParaRPr>
          </a:p>
        </p:txBody>
      </p:sp>
      <p:sp>
        <p:nvSpPr>
          <p:cNvPr id="10" name="Rounded Rectangle 10">
            <a:extLst>
              <a:ext uri="{FF2B5EF4-FFF2-40B4-BE49-F238E27FC236}">
                <a16:creationId xmlns:a16="http://schemas.microsoft.com/office/drawing/2014/main" id="{099FF7E9-CDEF-44B3-87B0-50170C4C8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172"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hart, histogram&#10;&#10;Description automatically generated">
            <a:extLst>
              <a:ext uri="{FF2B5EF4-FFF2-40B4-BE49-F238E27FC236}">
                <a16:creationId xmlns:a16="http://schemas.microsoft.com/office/drawing/2014/main" id="{82181577-A20A-4EFF-A34D-97B0AA3CFBC9}"/>
              </a:ext>
            </a:extLst>
          </p:cNvPr>
          <p:cNvPicPr>
            <a:picLocks noChangeAspect="1"/>
          </p:cNvPicPr>
          <p:nvPr/>
        </p:nvPicPr>
        <p:blipFill>
          <a:blip r:embed="rId4"/>
          <a:stretch>
            <a:fillRect/>
          </a:stretch>
        </p:blipFill>
        <p:spPr>
          <a:xfrm>
            <a:off x="8392583" y="733077"/>
            <a:ext cx="2897351" cy="2636590"/>
          </a:xfrm>
          <a:prstGeom prst="roundRect">
            <a:avLst>
              <a:gd name="adj" fmla="val 5170"/>
            </a:avLst>
          </a:prstGeom>
          <a:ln w="50800" cap="sq" cmpd="dbl">
            <a:noFill/>
            <a:miter lim="800000"/>
          </a:ln>
          <a:effectLst/>
        </p:spPr>
      </p:pic>
      <p:pic>
        <p:nvPicPr>
          <p:cNvPr id="5" name="Picture 5" descr="Chart&#10;&#10;Description automatically generated">
            <a:extLst>
              <a:ext uri="{FF2B5EF4-FFF2-40B4-BE49-F238E27FC236}">
                <a16:creationId xmlns:a16="http://schemas.microsoft.com/office/drawing/2014/main" id="{2256F217-D408-49AA-936E-EB9702524207}"/>
              </a:ext>
            </a:extLst>
          </p:cNvPr>
          <p:cNvPicPr>
            <a:picLocks noChangeAspect="1"/>
          </p:cNvPicPr>
          <p:nvPr/>
        </p:nvPicPr>
        <p:blipFill>
          <a:blip r:embed="rId5"/>
          <a:stretch>
            <a:fillRect/>
          </a:stretch>
        </p:blipFill>
        <p:spPr>
          <a:xfrm>
            <a:off x="8376486" y="3483966"/>
            <a:ext cx="2929544" cy="2636590"/>
          </a:xfrm>
          <a:prstGeom prst="roundRect">
            <a:avLst>
              <a:gd name="adj" fmla="val 5170"/>
            </a:avLst>
          </a:prstGeom>
          <a:ln w="50800" cap="sq" cmpd="dbl">
            <a:noFill/>
            <a:miter lim="800000"/>
          </a:ln>
          <a:effectLst/>
        </p:spPr>
      </p:pic>
    </p:spTree>
    <p:extLst>
      <p:ext uri="{BB962C8B-B14F-4D97-AF65-F5344CB8AC3E}">
        <p14:creationId xmlns:p14="http://schemas.microsoft.com/office/powerpoint/2010/main" val="193320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1030289"/>
            <a:ext cx="6814749" cy="1035578"/>
          </a:xfrm>
        </p:spPr>
        <p:txBody>
          <a:bodyPr>
            <a:normAutofit/>
          </a:bodyPr>
          <a:lstStyle/>
          <a:p>
            <a:r>
              <a:rPr lang="en-US">
                <a:cs typeface="Calibri Light"/>
              </a:rPr>
              <a:t>Lasso Regression</a:t>
            </a:r>
            <a:endParaRPr lang="en-US"/>
          </a:p>
        </p:txBody>
      </p:sp>
      <p:sp>
        <p:nvSpPr>
          <p:cNvPr id="4" name="Content Placeholder 3">
            <a:extLst>
              <a:ext uri="{FF2B5EF4-FFF2-40B4-BE49-F238E27FC236}">
                <a16:creationId xmlns:a16="http://schemas.microsoft.com/office/drawing/2014/main" id="{73394E19-C486-4D10-A10D-65F6D5E47B30}"/>
              </a:ext>
            </a:extLst>
          </p:cNvPr>
          <p:cNvSpPr>
            <a:spLocks noGrp="1"/>
          </p:cNvSpPr>
          <p:nvPr>
            <p:ph idx="1"/>
          </p:nvPr>
        </p:nvSpPr>
        <p:spPr>
          <a:xfrm>
            <a:off x="685801" y="2142067"/>
            <a:ext cx="6814749" cy="3649133"/>
          </a:xfrm>
        </p:spPr>
        <p:txBody>
          <a:bodyPr vert="horz" lIns="91440" tIns="45720" rIns="91440" bIns="45720" rtlCol="0">
            <a:normAutofit/>
          </a:bodyPr>
          <a:lstStyle/>
          <a:p>
            <a:r>
              <a:rPr lang="en-US" dirty="0">
                <a:ea typeface="+mn-lt"/>
                <a:cs typeface="+mn-lt"/>
              </a:rPr>
              <a:t>Lasso regression is a technique used to solve the problem of overfitting caused by collinearity. It basically shrinks regression coefficients with some shrunk to zero. Thus, it also helps with feature selection.</a:t>
            </a:r>
          </a:p>
          <a:p>
            <a:pPr>
              <a:buClr>
                <a:srgbClr val="FFFFFF"/>
              </a:buClr>
            </a:pPr>
            <a:r>
              <a:rPr lang="en-US">
                <a:cs typeface="Calibri" panose="020F0502020204030204"/>
              </a:rPr>
              <a:t>The most optimal </a:t>
            </a:r>
            <a:r>
              <a:rPr lang="en-US">
                <a:ea typeface="+mn-lt"/>
                <a:cs typeface="+mn-lt"/>
              </a:rPr>
              <a:t>λ value = 0.3789</a:t>
            </a:r>
          </a:p>
          <a:p>
            <a:pPr>
              <a:buClr>
                <a:srgbClr val="FFFFFF"/>
              </a:buClr>
            </a:pPr>
            <a:r>
              <a:rPr lang="en-US">
                <a:ea typeface="+mn-lt"/>
                <a:cs typeface="+mn-lt"/>
              </a:rPr>
              <a:t>MEDV = 22.533-0.175*CRIM-0.738 * INDUS+0.509*CHAS  -0.332*NOX+3.616*RM-0.348*AGE -0.837*DIS-0.026*TAX -1.640*PTRATIO+0.740*B -2.744*LSTAT</a:t>
            </a:r>
          </a:p>
          <a:p>
            <a:pPr>
              <a:buClr>
                <a:srgbClr val="FFFFFF"/>
              </a:buClr>
            </a:pPr>
            <a:r>
              <a:rPr lang="en-US">
                <a:cs typeface="Calibri"/>
              </a:rPr>
              <a:t>MSE = </a:t>
            </a:r>
            <a:r>
              <a:rPr lang="en-US">
                <a:ea typeface="+mn-lt"/>
                <a:cs typeface="+mn-lt"/>
              </a:rPr>
              <a:t>25.170 and RMSE=5.017 rounded off to 3 decimal places. </a:t>
            </a:r>
            <a:endParaRPr lang="en-US">
              <a:cs typeface="Calibri"/>
            </a:endParaRPr>
          </a:p>
        </p:txBody>
      </p:sp>
      <p:sp>
        <p:nvSpPr>
          <p:cNvPr id="10" name="Rounded Rectangle 10">
            <a:extLst>
              <a:ext uri="{FF2B5EF4-FFF2-40B4-BE49-F238E27FC236}">
                <a16:creationId xmlns:a16="http://schemas.microsoft.com/office/drawing/2014/main" id="{099FF7E9-CDEF-44B3-87B0-50170C4C8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172"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histogram&#10;&#10;Description automatically generated">
            <a:extLst>
              <a:ext uri="{FF2B5EF4-FFF2-40B4-BE49-F238E27FC236}">
                <a16:creationId xmlns:a16="http://schemas.microsoft.com/office/drawing/2014/main" id="{5A741AF6-6688-4772-B9E8-598A9CDD3C6A}"/>
              </a:ext>
            </a:extLst>
          </p:cNvPr>
          <p:cNvPicPr>
            <a:picLocks noChangeAspect="1"/>
          </p:cNvPicPr>
          <p:nvPr/>
        </p:nvPicPr>
        <p:blipFill>
          <a:blip r:embed="rId4"/>
          <a:stretch>
            <a:fillRect/>
          </a:stretch>
        </p:blipFill>
        <p:spPr>
          <a:xfrm>
            <a:off x="8238780" y="865538"/>
            <a:ext cx="3204958" cy="2371668"/>
          </a:xfrm>
          <a:prstGeom prst="roundRect">
            <a:avLst>
              <a:gd name="adj" fmla="val 5170"/>
            </a:avLst>
          </a:prstGeom>
          <a:ln w="50800" cap="sq" cmpd="dbl">
            <a:noFill/>
            <a:miter lim="800000"/>
          </a:ln>
          <a:effectLst/>
        </p:spPr>
      </p:pic>
      <p:pic>
        <p:nvPicPr>
          <p:cNvPr id="3" name="Picture 4" descr="Chart, radar chart&#10;&#10;Description automatically generated">
            <a:extLst>
              <a:ext uri="{FF2B5EF4-FFF2-40B4-BE49-F238E27FC236}">
                <a16:creationId xmlns:a16="http://schemas.microsoft.com/office/drawing/2014/main" id="{387E7ADF-D523-453B-9864-FC035A56F914}"/>
              </a:ext>
            </a:extLst>
          </p:cNvPr>
          <p:cNvPicPr>
            <a:picLocks noChangeAspect="1"/>
          </p:cNvPicPr>
          <p:nvPr/>
        </p:nvPicPr>
        <p:blipFill>
          <a:blip r:embed="rId5"/>
          <a:stretch>
            <a:fillRect/>
          </a:stretch>
        </p:blipFill>
        <p:spPr>
          <a:xfrm>
            <a:off x="8238779" y="3636458"/>
            <a:ext cx="3204958" cy="2331606"/>
          </a:xfrm>
          <a:prstGeom prst="roundRect">
            <a:avLst>
              <a:gd name="adj" fmla="val 5170"/>
            </a:avLst>
          </a:prstGeom>
          <a:ln w="50800" cap="sq" cmpd="dbl">
            <a:noFill/>
            <a:miter lim="800000"/>
          </a:ln>
          <a:effectLst/>
        </p:spPr>
      </p:pic>
    </p:spTree>
    <p:extLst>
      <p:ext uri="{BB962C8B-B14F-4D97-AF65-F5344CB8AC3E}">
        <p14:creationId xmlns:p14="http://schemas.microsoft.com/office/powerpoint/2010/main" val="361449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a:t>Compare all models</a:t>
            </a:r>
          </a:p>
        </p:txBody>
      </p:sp>
      <p:sp>
        <p:nvSpPr>
          <p:cNvPr id="7" name="TextBox 6">
            <a:extLst>
              <a:ext uri="{FF2B5EF4-FFF2-40B4-BE49-F238E27FC236}">
                <a16:creationId xmlns:a16="http://schemas.microsoft.com/office/drawing/2014/main" id="{4C18EBEB-2771-408F-AB45-2F25CAE03376}"/>
              </a:ext>
            </a:extLst>
          </p:cNvPr>
          <p:cNvSpPr txBox="1"/>
          <p:nvPr/>
        </p:nvSpPr>
        <p:spPr>
          <a:xfrm>
            <a:off x="685802" y="2142067"/>
            <a:ext cx="6282266" cy="36491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Aft>
                <a:spcPts val="1000"/>
              </a:spcAft>
              <a:buClr>
                <a:schemeClr val="tx1"/>
              </a:buClr>
              <a:buSzPct val="100000"/>
              <a:buFont typeface="Arial"/>
              <a:buChar char="•"/>
            </a:pPr>
            <a:r>
              <a:rPr lang="en-US"/>
              <a:t>Upon comparing the three models, we can use accuracy estimates to compare them.</a:t>
            </a:r>
            <a:endParaRPr lang="en-US">
              <a:cs typeface="Calibri"/>
            </a:endParaRPr>
          </a:p>
          <a:p>
            <a:pPr>
              <a:spcAft>
                <a:spcPts val="1000"/>
              </a:spcAft>
              <a:buClr>
                <a:srgbClr val="FFFFFF"/>
              </a:buClr>
              <a:buSzPct val="100000"/>
            </a:pPr>
            <a:endParaRPr lang="en-US">
              <a:cs typeface="Calibri"/>
            </a:endParaRPr>
          </a:p>
          <a:p>
            <a:pPr>
              <a:spcAft>
                <a:spcPts val="1000"/>
              </a:spcAft>
              <a:buClr>
                <a:srgbClr val="FFFFFF"/>
              </a:buClr>
              <a:buSzPct val="100000"/>
              <a:buFont typeface="Arial"/>
              <a:buChar char="•"/>
            </a:pPr>
            <a:r>
              <a:rPr lang="en-US">
                <a:cs typeface="Calibri"/>
              </a:rPr>
              <a:t>We find that multiple linear regression model has the largest value of R^2 at 0.74 followed by lasso and ridge regression.</a:t>
            </a:r>
          </a:p>
          <a:p>
            <a:pPr>
              <a:spcAft>
                <a:spcPts val="1000"/>
              </a:spcAft>
              <a:buClr>
                <a:srgbClr val="FFFFFF"/>
              </a:buClr>
              <a:buSzPct val="100000"/>
            </a:pPr>
            <a:endParaRPr lang="en-US">
              <a:cs typeface="Calibri"/>
            </a:endParaRPr>
          </a:p>
          <a:p>
            <a:pPr>
              <a:spcAft>
                <a:spcPts val="1000"/>
              </a:spcAft>
              <a:buClr>
                <a:srgbClr val="FFFFFF"/>
              </a:buClr>
              <a:buSzPct val="100000"/>
              <a:buFont typeface="Arial"/>
              <a:buChar char="•"/>
            </a:pPr>
            <a:r>
              <a:rPr lang="en-US">
                <a:cs typeface="Calibri"/>
              </a:rPr>
              <a:t>Multiple linear regression also has the lowest value for MSE at 21.895 followed by lasso and ridge which have 25.170 and 25.551 respectively.</a:t>
            </a:r>
          </a:p>
          <a:p>
            <a:pPr>
              <a:spcAft>
                <a:spcPts val="1000"/>
              </a:spcAft>
              <a:buClr>
                <a:schemeClr val="tx1"/>
              </a:buClr>
              <a:buSzPct val="100000"/>
              <a:buFont typeface="Arial"/>
              <a:buChar char="•"/>
            </a:pPr>
            <a:endParaRPr lang="en-US">
              <a:cs typeface="Calibri"/>
            </a:endParaRPr>
          </a:p>
        </p:txBody>
      </p:sp>
      <p:pic>
        <p:nvPicPr>
          <p:cNvPr id="8" name="Picture 8" descr="Table&#10;&#10;Description automatically generated">
            <a:extLst>
              <a:ext uri="{FF2B5EF4-FFF2-40B4-BE49-F238E27FC236}">
                <a16:creationId xmlns:a16="http://schemas.microsoft.com/office/drawing/2014/main" id="{97E5271B-2CA1-42C0-A8D5-1B2E7D869429}"/>
              </a:ext>
            </a:extLst>
          </p:cNvPr>
          <p:cNvPicPr>
            <a:picLocks noChangeAspect="1"/>
          </p:cNvPicPr>
          <p:nvPr/>
        </p:nvPicPr>
        <p:blipFill>
          <a:blip r:embed="rId4"/>
          <a:stretch>
            <a:fillRect/>
          </a:stretch>
        </p:blipFill>
        <p:spPr>
          <a:xfrm>
            <a:off x="6971811" y="1897650"/>
            <a:ext cx="4922089" cy="40628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9303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AC3F-8CF0-483F-B2BA-899D7F6C0D44}"/>
              </a:ext>
            </a:extLst>
          </p:cNvPr>
          <p:cNvSpPr>
            <a:spLocks noGrp="1"/>
          </p:cNvSpPr>
          <p:nvPr>
            <p:ph type="title"/>
          </p:nvPr>
        </p:nvSpPr>
        <p:spPr/>
        <p:txBody>
          <a:bodyPr/>
          <a:lstStyle/>
          <a:p>
            <a:r>
              <a:rPr lang="en-US">
                <a:cs typeface="Calibri Light"/>
              </a:rPr>
              <a:t>Contribution Report</a:t>
            </a:r>
            <a:endParaRPr lang="en-US"/>
          </a:p>
        </p:txBody>
      </p:sp>
      <p:sp>
        <p:nvSpPr>
          <p:cNvPr id="3" name="Content Placeholder 2">
            <a:extLst>
              <a:ext uri="{FF2B5EF4-FFF2-40B4-BE49-F238E27FC236}">
                <a16:creationId xmlns:a16="http://schemas.microsoft.com/office/drawing/2014/main" id="{CD01CF79-6435-4354-A8FF-F8444E73AB4B}"/>
              </a:ext>
            </a:extLst>
          </p:cNvPr>
          <p:cNvSpPr>
            <a:spLocks noGrp="1"/>
          </p:cNvSpPr>
          <p:nvPr>
            <p:ph idx="1"/>
          </p:nvPr>
        </p:nvSpPr>
        <p:spPr/>
        <p:txBody>
          <a:bodyPr>
            <a:normAutofit/>
          </a:bodyPr>
          <a:lstStyle/>
          <a:p>
            <a:r>
              <a:rPr lang="en-US" b="1" dirty="0">
                <a:ea typeface="+mn-lt"/>
                <a:cs typeface="+mn-lt"/>
              </a:rPr>
              <a:t>Each member contributes equally.</a:t>
            </a:r>
            <a:endParaRPr lang="en-US" dirty="0">
              <a:cs typeface="Calibri" panose="020F0502020204030204"/>
            </a:endParaRPr>
          </a:p>
          <a:p>
            <a:pPr>
              <a:buClr>
                <a:srgbClr val="FFFFFF"/>
              </a:buClr>
            </a:pPr>
            <a:r>
              <a:rPr lang="en-US" b="1" dirty="0">
                <a:ea typeface="+mn-lt"/>
                <a:cs typeface="+mn-lt"/>
              </a:rPr>
              <a:t>Taha Bin Amer – 01972684</a:t>
            </a:r>
            <a:endParaRPr lang="en-US" dirty="0"/>
          </a:p>
          <a:p>
            <a:pPr>
              <a:buClr>
                <a:srgbClr val="FFFFFF"/>
              </a:buClr>
            </a:pPr>
            <a:r>
              <a:rPr lang="en-US" b="1" dirty="0">
                <a:ea typeface="+mn-lt"/>
                <a:cs typeface="+mn-lt"/>
              </a:rPr>
              <a:t>Pranav Vinod – 01984464</a:t>
            </a:r>
            <a:endParaRPr lang="en-US" dirty="0"/>
          </a:p>
          <a:p>
            <a:pPr>
              <a:buClr>
                <a:srgbClr val="FFFFFF"/>
              </a:buClr>
            </a:pPr>
            <a:r>
              <a:rPr lang="en-US" dirty="0"/>
              <a:t>Group Meet and Time : Zoom – Feb 12: 10 p.m. - 11 </a:t>
            </a:r>
            <a:r>
              <a:rPr lang="en-US"/>
              <a:t>p.m.</a:t>
            </a:r>
            <a:endParaRPr lang="en-US" dirty="0">
              <a:cs typeface="Calibri"/>
            </a:endParaRPr>
          </a:p>
          <a:p>
            <a:pPr>
              <a:buClr>
                <a:srgbClr val="FFFFFF"/>
              </a:buClr>
            </a:pPr>
            <a:r>
              <a:rPr lang="en-US">
                <a:cs typeface="Calibri"/>
              </a:rPr>
              <a:t>In person – Feb 17: 3:30 pm – 4 pm</a:t>
            </a:r>
            <a:endParaRPr lang="en-US" dirty="0">
              <a:cs typeface="Calibri"/>
            </a:endParaRPr>
          </a:p>
          <a:p>
            <a:pPr>
              <a:buClr>
                <a:srgbClr val="FFFFFF"/>
              </a:buClr>
            </a:pPr>
            <a:r>
              <a:rPr lang="en-US">
                <a:cs typeface="Calibri"/>
              </a:rPr>
              <a:t>Zoom – Feb 21: 9pm – 10pm</a:t>
            </a:r>
            <a:endParaRPr lang="en-US" dirty="0">
              <a:cs typeface="Calibri"/>
            </a:endParaRPr>
          </a:p>
          <a:p>
            <a:pPr>
              <a:buClr>
                <a:srgbClr val="FFFFFF"/>
              </a:buClr>
            </a:pPr>
            <a:r>
              <a:rPr lang="en-US">
                <a:cs typeface="Calibri"/>
              </a:rPr>
              <a:t>Zoom – Feb 22: 9pm- 10pm</a:t>
            </a:r>
          </a:p>
          <a:p>
            <a:pPr marL="3657600" lvl="8" indent="0" algn="r">
              <a:buClr>
                <a:srgbClr val="FFFFFF"/>
              </a:buClr>
              <a:buNone/>
            </a:pPr>
            <a:r>
              <a:rPr lang="en-US"/>
              <a:t>               </a:t>
            </a:r>
            <a:r>
              <a:rPr lang="en-US" sz="3600"/>
              <a:t>Thank You!</a:t>
            </a:r>
            <a:br>
              <a:rPr lang="en-US" sz="3600"/>
            </a:br>
            <a:endParaRPr lang="en-US">
              <a:cs typeface="Calibri"/>
            </a:endParaRPr>
          </a:p>
        </p:txBody>
      </p:sp>
    </p:spTree>
    <p:extLst>
      <p:ext uri="{BB962C8B-B14F-4D97-AF65-F5344CB8AC3E}">
        <p14:creationId xmlns:p14="http://schemas.microsoft.com/office/powerpoint/2010/main" val="3689876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66D2AD-45B3-4580-A691-E5968F9B53A6}">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5B2D66-8E18-46D7-967B-1A3B48ACF553}">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BFE41CA-01C7-4999-9BC7-050FDE7EA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8</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Analysis of Boston housing</vt:lpstr>
      <vt:lpstr>introduction</vt:lpstr>
      <vt:lpstr>Exploratory Data Analysis</vt:lpstr>
      <vt:lpstr>Exploratory Data Analysis (Continued)</vt:lpstr>
      <vt:lpstr>Multiple Linear Regression</vt:lpstr>
      <vt:lpstr>Ridge Regression</vt:lpstr>
      <vt:lpstr>Lasso Regression</vt:lpstr>
      <vt:lpstr>Compare all models</vt:lpstr>
      <vt:lpstr>Contribution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revision>173</cp:revision>
  <dcterms:created xsi:type="dcterms:W3CDTF">2022-02-23T04:08:37Z</dcterms:created>
  <dcterms:modified xsi:type="dcterms:W3CDTF">2022-02-24T04:43:08Z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