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3" d="100"/>
          <a:sy n="73" d="100"/>
        </p:scale>
        <p:origin x="6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242071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1ADDD-D343-4403-BA64-C2858510AD78}"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304283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4089809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840304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108150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61ADDD-D343-4403-BA64-C2858510AD78}"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3332350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61ADDD-D343-4403-BA64-C2858510AD78}" type="datetimeFigureOut">
              <a:rPr lang="en-IN" smtClean="0"/>
              <a:t>09-08-2024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1148769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2237463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4128485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1022426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1ADDD-D343-4403-BA64-C2858510AD7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1711005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61ADDD-D343-4403-BA64-C2858510AD78}"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3103759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61ADDD-D343-4403-BA64-C2858510AD78}"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30384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61ADDD-D343-4403-BA64-C2858510AD78}" type="datetimeFigureOut">
              <a:rPr lang="en-IN" smtClean="0"/>
              <a:t>09-08-2024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394242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1ADDD-D343-4403-BA64-C2858510AD78}" type="datetimeFigureOut">
              <a:rPr lang="en-IN" smtClean="0"/>
              <a:t>09-08-2024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233012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1ADDD-D343-4403-BA64-C2858510AD78}"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363256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1ADDD-D343-4403-BA64-C2858510AD78}"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317321-8C4B-43C0-90A0-3B9B754E5103}" type="slidenum">
              <a:rPr lang="en-IN" smtClean="0"/>
              <a:t>‹#›</a:t>
            </a:fld>
            <a:endParaRPr lang="en-IN"/>
          </a:p>
        </p:txBody>
      </p:sp>
    </p:spTree>
    <p:extLst>
      <p:ext uri="{BB962C8B-B14F-4D97-AF65-F5344CB8AC3E}">
        <p14:creationId xmlns:p14="http://schemas.microsoft.com/office/powerpoint/2010/main" val="237489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861ADDD-D343-4403-BA64-C2858510AD78}" type="datetimeFigureOut">
              <a:rPr lang="en-IN" smtClean="0"/>
              <a:t>09-08-2024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C317321-8C4B-43C0-90A0-3B9B754E5103}" type="slidenum">
              <a:rPr lang="en-IN" smtClean="0"/>
              <a:t>‹#›</a:t>
            </a:fld>
            <a:endParaRPr lang="en-IN"/>
          </a:p>
        </p:txBody>
      </p:sp>
    </p:spTree>
    <p:extLst>
      <p:ext uri="{BB962C8B-B14F-4D97-AF65-F5344CB8AC3E}">
        <p14:creationId xmlns:p14="http://schemas.microsoft.com/office/powerpoint/2010/main" val="4092406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869" y="1410788"/>
            <a:ext cx="9566366" cy="4950825"/>
          </a:xfrm>
        </p:spPr>
        <p:txBody>
          <a:bodyPr/>
          <a:lstStyle/>
          <a:p>
            <a:pPr algn="ctr"/>
            <a:r>
              <a:rPr lang="en-US" dirty="0" smtClean="0">
                <a:solidFill>
                  <a:srgbClr val="FFC000"/>
                </a:solidFill>
              </a:rPr>
              <a:t/>
            </a:r>
            <a:br>
              <a:rPr lang="en-US" dirty="0" smtClean="0">
                <a:solidFill>
                  <a:srgbClr val="FFC000"/>
                </a:solidFill>
              </a:rPr>
            </a:br>
            <a:r>
              <a:rPr lang="en-US" dirty="0" smtClean="0">
                <a:solidFill>
                  <a:srgbClr val="FFC000"/>
                </a:solidFill>
              </a:rPr>
              <a:t>Womanium Global Quantum +Ai program </a:t>
            </a:r>
            <a:br>
              <a:rPr lang="en-US" dirty="0" smtClean="0">
                <a:solidFill>
                  <a:srgbClr val="FFC000"/>
                </a:solidFill>
              </a:rPr>
            </a:br>
            <a:r>
              <a:rPr lang="en-US" dirty="0" smtClean="0">
                <a:solidFill>
                  <a:srgbClr val="FFC000"/>
                </a:solidFill>
              </a:rPr>
              <a:t>2024</a:t>
            </a:r>
            <a:br>
              <a:rPr lang="en-US" dirty="0" smtClean="0">
                <a:solidFill>
                  <a:srgbClr val="FFC000"/>
                </a:solidFill>
              </a:rPr>
            </a:br>
            <a:r>
              <a:rPr lang="en-US" sz="4000" dirty="0" smtClean="0">
                <a:solidFill>
                  <a:srgbClr val="FFC000"/>
                </a:solidFill>
              </a:rPr>
              <a:t>Final Project Presentation Deck</a:t>
            </a:r>
            <a:br>
              <a:rPr lang="en-US" sz="4000" dirty="0" smtClean="0">
                <a:solidFill>
                  <a:srgbClr val="FFC000"/>
                </a:solidFill>
              </a:rPr>
            </a:br>
            <a:r>
              <a:rPr lang="en-US" sz="3600" dirty="0" smtClean="0">
                <a:solidFill>
                  <a:schemeClr val="bg1"/>
                </a:solidFill>
              </a:rPr>
              <a:t>Chosen Topic: </a:t>
            </a:r>
            <a:r>
              <a:rPr lang="en-US" sz="3600" b="1" dirty="0" smtClean="0"/>
              <a:t>Quantum </a:t>
            </a:r>
            <a:r>
              <a:rPr lang="en-US" sz="3600" b="1" dirty="0"/>
              <a:t>Machine Learning for Conspicuity Detection in Production </a:t>
            </a:r>
            <a:r>
              <a:rPr lang="en-US" sz="4000" b="1" dirty="0"/>
              <a:t/>
            </a:r>
            <a:br>
              <a:rPr lang="en-US" sz="4000" b="1" dirty="0"/>
            </a:br>
            <a:endParaRPr lang="en-IN" sz="4000" dirty="0">
              <a:solidFill>
                <a:srgbClr val="FFC000"/>
              </a:solidFill>
            </a:endParaRPr>
          </a:p>
        </p:txBody>
      </p:sp>
      <p:pic>
        <p:nvPicPr>
          <p:cNvPr id="1026" name="Picture 2" descr="WOMANIUM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1756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51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104297"/>
            <a:ext cx="8761413" cy="706964"/>
          </a:xfrm>
        </p:spPr>
        <p:txBody>
          <a:bodyPr/>
          <a:lstStyle/>
          <a:p>
            <a:r>
              <a:rPr lang="en-US" dirty="0" smtClean="0"/>
              <a:t>TEAM DETAILS</a:t>
            </a:r>
            <a:endParaRPr lang="en-IN" dirty="0"/>
          </a:p>
        </p:txBody>
      </p:sp>
      <p:sp>
        <p:nvSpPr>
          <p:cNvPr id="3" name="Content Placeholder 2"/>
          <p:cNvSpPr>
            <a:spLocks noGrp="1"/>
          </p:cNvSpPr>
          <p:nvPr>
            <p:ph idx="1"/>
          </p:nvPr>
        </p:nvSpPr>
        <p:spPr/>
        <p:txBody>
          <a:bodyPr/>
          <a:lstStyle/>
          <a:p>
            <a:r>
              <a:rPr lang="en-US" dirty="0" smtClean="0"/>
              <a:t>Member 1: Pranav VB</a:t>
            </a:r>
            <a:endParaRPr lang="en-IN" dirty="0"/>
          </a:p>
        </p:txBody>
      </p:sp>
      <p:sp>
        <p:nvSpPr>
          <p:cNvPr id="4" name="Rectangle 3"/>
          <p:cNvSpPr/>
          <p:nvPr/>
        </p:nvSpPr>
        <p:spPr>
          <a:xfrm>
            <a:off x="3021874" y="547188"/>
            <a:ext cx="7480663" cy="738664"/>
          </a:xfrm>
          <a:prstGeom prst="rect">
            <a:avLst/>
          </a:prstGeom>
        </p:spPr>
        <p:txBody>
          <a:bodyPr wrap="square">
            <a:spAutoFit/>
          </a:bodyPr>
          <a:lstStyle/>
          <a:p>
            <a:pPr algn="ctr"/>
            <a:r>
              <a:rPr lang="en-US" sz="2400" dirty="0">
                <a:solidFill>
                  <a:schemeClr val="bg1"/>
                </a:solidFill>
              </a:rPr>
              <a:t>Womanium </a:t>
            </a:r>
            <a:r>
              <a:rPr lang="en-US" sz="2400" dirty="0" smtClean="0">
                <a:solidFill>
                  <a:schemeClr val="bg1"/>
                </a:solidFill>
              </a:rPr>
              <a:t>Quantum </a:t>
            </a:r>
            <a:r>
              <a:rPr lang="en-US" sz="2400" dirty="0">
                <a:solidFill>
                  <a:schemeClr val="bg1"/>
                </a:solidFill>
              </a:rPr>
              <a:t>+Ai </a:t>
            </a:r>
            <a:r>
              <a:rPr lang="en-US" sz="2400" dirty="0" smtClean="0">
                <a:solidFill>
                  <a:schemeClr val="bg1"/>
                </a:solidFill>
              </a:rPr>
              <a:t>project 2024</a:t>
            </a:r>
            <a:r>
              <a:rPr lang="en-US" dirty="0">
                <a:solidFill>
                  <a:srgbClr val="FFC000"/>
                </a:solidFill>
              </a:rPr>
              <a:t/>
            </a:r>
            <a:br>
              <a:rPr lang="en-US" dirty="0">
                <a:solidFill>
                  <a:srgbClr val="FFC000"/>
                </a:solidFill>
              </a:rPr>
            </a:br>
            <a:endParaRPr lang="en-IN" dirty="0"/>
          </a:p>
        </p:txBody>
      </p:sp>
    </p:spTree>
    <p:extLst>
      <p:ext uri="{BB962C8B-B14F-4D97-AF65-F5344CB8AC3E}">
        <p14:creationId xmlns:p14="http://schemas.microsoft.com/office/powerpoint/2010/main" val="276310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a:t>The </a:t>
            </a:r>
            <a:r>
              <a:rPr lang="en-US" b="1" dirty="0"/>
              <a:t>Quantum Machine Learning for Conspicuity Detection in Production</a:t>
            </a:r>
            <a:r>
              <a:rPr lang="en-US" dirty="0"/>
              <a:t> project aims to leverage the power of quantum computing to enhance the detection of conspicuous </a:t>
            </a:r>
            <a:r>
              <a:rPr lang="en-US" dirty="0" smtClean="0"/>
              <a:t>features </a:t>
            </a:r>
            <a:r>
              <a:rPr lang="en-US" dirty="0"/>
              <a:t>in manufacturing environments. By integrating quantum machine learning algorithms with </a:t>
            </a:r>
            <a:r>
              <a:rPr lang="en-US" dirty="0" smtClean="0"/>
              <a:t>classical ML techniques</a:t>
            </a:r>
            <a:r>
              <a:rPr lang="en-US" dirty="0"/>
              <a:t>, this project seeks to improve the accuracy and efficiency of identifying defects, anomalies, or other significant features in production lines. The quantum approach offers the potential for faster processing and better handling of complex data patterns, ultimately leading to more reliable and robust quality control </a:t>
            </a:r>
            <a:r>
              <a:rPr lang="en-US" dirty="0" smtClean="0"/>
              <a:t>in </a:t>
            </a:r>
            <a:r>
              <a:rPr lang="en-US" dirty="0"/>
              <a:t>manufacturing processes</a:t>
            </a:r>
            <a:r>
              <a:rPr lang="en-US" dirty="0" smtClean="0"/>
              <a:t>.</a:t>
            </a:r>
          </a:p>
          <a:p>
            <a:r>
              <a:rPr lang="en-US" dirty="0" smtClean="0"/>
              <a:t>This project covers 5 subtasks as part o</a:t>
            </a:r>
            <a:r>
              <a:rPr lang="en-US" dirty="0" smtClean="0">
                <a:solidFill>
                  <a:schemeClr val="tx1"/>
                </a:solidFill>
              </a:rPr>
              <a:t>f </a:t>
            </a:r>
            <a:r>
              <a:rPr lang="en-US" dirty="0" err="1" smtClean="0">
                <a:solidFill>
                  <a:schemeClr val="tx1"/>
                </a:solidFill>
              </a:rPr>
              <a:t>Womanium</a:t>
            </a:r>
            <a:r>
              <a:rPr lang="en-US" dirty="0" smtClean="0">
                <a:solidFill>
                  <a:schemeClr val="tx1"/>
                </a:solidFill>
              </a:rPr>
              <a:t> </a:t>
            </a:r>
            <a:r>
              <a:rPr lang="en-US" dirty="0">
                <a:solidFill>
                  <a:schemeClr val="tx1"/>
                </a:solidFill>
              </a:rPr>
              <a:t>Quantum +Ai </a:t>
            </a:r>
            <a:r>
              <a:rPr lang="en-US" dirty="0" smtClean="0">
                <a:solidFill>
                  <a:schemeClr val="tx1"/>
                </a:solidFill>
              </a:rPr>
              <a:t>project. </a:t>
            </a:r>
            <a:endParaRPr lang="en-IN" dirty="0">
              <a:solidFill>
                <a:schemeClr val="tx1"/>
              </a:solidFill>
            </a:endParaRPr>
          </a:p>
        </p:txBody>
      </p:sp>
    </p:spTree>
    <p:extLst>
      <p:ext uri="{BB962C8B-B14F-4D97-AF65-F5344CB8AC3E}">
        <p14:creationId xmlns:p14="http://schemas.microsoft.com/office/powerpoint/2010/main" val="249230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
            </a:r>
            <a:r>
              <a:rPr lang="en-IN" dirty="0" smtClean="0"/>
              <a:t>roject </a:t>
            </a:r>
            <a:r>
              <a:rPr lang="en-IN" dirty="0"/>
              <a:t>solution</a:t>
            </a:r>
            <a:endParaRPr lang="en-IN" dirty="0"/>
          </a:p>
        </p:txBody>
      </p:sp>
      <p:sp>
        <p:nvSpPr>
          <p:cNvPr id="3" name="Content Placeholder 2"/>
          <p:cNvSpPr>
            <a:spLocks noGrp="1"/>
          </p:cNvSpPr>
          <p:nvPr>
            <p:ph idx="1"/>
          </p:nvPr>
        </p:nvSpPr>
        <p:spPr>
          <a:xfrm>
            <a:off x="1154954" y="2603500"/>
            <a:ext cx="9439023" cy="3416300"/>
          </a:xfrm>
        </p:spPr>
        <p:txBody>
          <a:bodyPr>
            <a:normAutofit lnSpcReduction="10000"/>
          </a:bodyPr>
          <a:lstStyle/>
          <a:p>
            <a:r>
              <a:rPr lang="en-US" dirty="0" smtClean="0"/>
              <a:t>Focusing on task 4, solution to learning a sine function involved developing variations of the QML circuit models and increasing depth and number of </a:t>
            </a:r>
            <a:r>
              <a:rPr lang="en-US" dirty="0" err="1" smtClean="0"/>
              <a:t>qubits</a:t>
            </a:r>
            <a:r>
              <a:rPr lang="en-US" dirty="0" smtClean="0"/>
              <a:t> for each iteration.</a:t>
            </a:r>
          </a:p>
          <a:p>
            <a:r>
              <a:rPr lang="en-US" dirty="0" smtClean="0"/>
              <a:t>Learning </a:t>
            </a:r>
            <a:r>
              <a:rPr lang="en-US" dirty="0"/>
              <a:t>a sine function within the range </a:t>
            </a:r>
            <a:r>
              <a:rPr lang="en-US" dirty="0" smtClean="0"/>
              <a:t>0 </a:t>
            </a:r>
            <a:r>
              <a:rPr lang="en-US" dirty="0"/>
              <a:t>to </a:t>
            </a:r>
            <a:r>
              <a:rPr lang="en-US" dirty="0" smtClean="0"/>
              <a:t>2π involved </a:t>
            </a:r>
            <a:r>
              <a:rPr lang="en-US" dirty="0"/>
              <a:t>using a quantum neural network (QNN) to approximate the sine wave. The QNN is trained by encoding the input values (angles) into quantum states, applying parameterized quantum circuits, and then measuring the output. The goal is to adjust the parameters of the quantum circuit to minimize the difference between the predicted outputs and the true sine values. This process leverages quantum computing's potential for handling complex function approximations and could demonstrate how quantum models can learn periodic functions efficiently.</a:t>
            </a:r>
            <a:endParaRPr lang="en-IN" dirty="0"/>
          </a:p>
        </p:txBody>
      </p:sp>
    </p:spTree>
    <p:extLst>
      <p:ext uri="{BB962C8B-B14F-4D97-AF65-F5344CB8AC3E}">
        <p14:creationId xmlns:p14="http://schemas.microsoft.com/office/powerpoint/2010/main" val="323616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4" name="Rectangle 1"/>
          <p:cNvSpPr>
            <a:spLocks noGrp="1" noChangeArrowheads="1"/>
          </p:cNvSpPr>
          <p:nvPr>
            <p:ph idx="1"/>
          </p:nvPr>
        </p:nvSpPr>
        <p:spPr bwMode="auto">
          <a:xfrm>
            <a:off x="601765" y="2155737"/>
            <a:ext cx="9314602" cy="485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600" b="1" dirty="0" smtClean="0">
                <a:solidFill>
                  <a:schemeClr val="tx1"/>
                </a:solidFill>
                <a:latin typeface="Arial" panose="020B0604020202020204" pitchFamily="34" charset="0"/>
              </a:rPr>
              <a:t>1. I</a:t>
            </a:r>
            <a:r>
              <a:rPr kumimoji="0" lang="en-US" sz="1600" b="1" i="0" u="none" strike="noStrike" cap="none" normalizeH="0" baseline="0" dirty="0" smtClean="0">
                <a:ln>
                  <a:noFill/>
                </a:ln>
                <a:solidFill>
                  <a:schemeClr val="tx1"/>
                </a:solidFill>
                <a:effectLst/>
                <a:latin typeface="Arial" panose="020B0604020202020204" pitchFamily="34" charset="0"/>
              </a:rPr>
              <a:t>ncreasing Model Complexity</a:t>
            </a:r>
            <a:r>
              <a:rPr kumimoji="0" lang="en-US" sz="1600" b="0" i="0" u="none" strike="noStrike" cap="none" normalizeH="0" baseline="0" dirty="0" smtClean="0">
                <a:ln>
                  <a:noFill/>
                </a:ln>
                <a:solidFill>
                  <a:schemeClr val="tx1"/>
                </a:solidFill>
                <a:effectLst/>
                <a:latin typeface="Arial" panose="020B0604020202020204" pitchFamily="34" charset="0"/>
              </a:rPr>
              <a:t>:</a:t>
            </a:r>
          </a:p>
          <a:p>
            <a:pPr marL="0" lvl="0" indent="0" defTabSz="914400" eaLnBrk="0" fontAlgn="base" hangingPunct="0">
              <a:spcBef>
                <a:spcPct val="0"/>
              </a:spcBef>
              <a:spcAft>
                <a:spcPct val="0"/>
              </a:spcAft>
              <a:buClrTx/>
              <a:buSzTx/>
              <a:buFontTx/>
              <a:buChar char="•"/>
            </a:pPr>
            <a:r>
              <a:rPr kumimoji="0" lang="en-US" sz="1600" b="1" i="0" u="none" strike="noStrike" cap="none" normalizeH="0" baseline="0" dirty="0" smtClean="0">
                <a:ln>
                  <a:noFill/>
                </a:ln>
                <a:solidFill>
                  <a:schemeClr val="tx1"/>
                </a:solidFill>
                <a:effectLst/>
                <a:latin typeface="Arial" panose="020B0604020202020204" pitchFamily="34" charset="0"/>
              </a:rPr>
              <a:t>Recommendation</a:t>
            </a:r>
            <a:r>
              <a:rPr kumimoji="0" lang="en-US" sz="1600" b="0" i="0" u="none" strike="noStrike" cap="none" normalizeH="0" baseline="0" dirty="0" smtClean="0">
                <a:ln>
                  <a:noFill/>
                </a:ln>
                <a:solidFill>
                  <a:schemeClr val="tx1"/>
                </a:solidFill>
                <a:effectLst/>
                <a:latin typeface="Arial" panose="020B0604020202020204" pitchFamily="34" charset="0"/>
              </a:rPr>
              <a:t>: Experiment with more complex quantum circuits, such as deeper layers or circuits with more </a:t>
            </a:r>
            <a:r>
              <a:rPr kumimoji="0" lang="en-US" sz="1600" b="0" i="0" u="none" strike="noStrike" cap="none" normalizeH="0" baseline="0" dirty="0" err="1" smtClean="0">
                <a:ln>
                  <a:noFill/>
                </a:ln>
                <a:solidFill>
                  <a:schemeClr val="tx1"/>
                </a:solidFill>
                <a:effectLst/>
                <a:latin typeface="Arial" panose="020B0604020202020204" pitchFamily="34" charset="0"/>
              </a:rPr>
              <a:t>qubits</a:t>
            </a:r>
            <a:r>
              <a:rPr kumimoji="0" lang="en-US" sz="1600" b="0" i="0" u="none" strike="noStrike" cap="none" normalizeH="0" baseline="0" dirty="0" smtClean="0">
                <a:ln>
                  <a:noFill/>
                </a:ln>
                <a:solidFill>
                  <a:schemeClr val="tx1"/>
                </a:solidFill>
                <a:effectLst/>
                <a:latin typeface="Arial" panose="020B0604020202020204" pitchFamily="34" charset="0"/>
              </a:rPr>
              <a:t>,</a:t>
            </a:r>
            <a:r>
              <a:rPr lang="en-US" sz="1600" dirty="0" smtClean="0">
                <a:solidFill>
                  <a:schemeClr val="tx1"/>
                </a:solidFill>
                <a:latin typeface="Arial" panose="020B0604020202020204" pitchFamily="34" charset="0"/>
              </a:rPr>
              <a:t> </a:t>
            </a:r>
            <a:r>
              <a:rPr lang="en-US" sz="1600" dirty="0">
                <a:solidFill>
                  <a:schemeClr val="tx1"/>
                </a:solidFill>
                <a:latin typeface="Arial" panose="020B0604020202020204" pitchFamily="34" charset="0"/>
              </a:rPr>
              <a:t>to </a:t>
            </a:r>
            <a:r>
              <a:rPr kumimoji="0" lang="en-US" sz="1600" b="0" i="0" u="none" strike="noStrike" cap="none" normalizeH="0" baseline="0" dirty="0" smtClean="0">
                <a:ln>
                  <a:noFill/>
                </a:ln>
                <a:solidFill>
                  <a:schemeClr val="tx1"/>
                </a:solidFill>
                <a:effectLst/>
                <a:latin typeface="Arial" panose="020B0604020202020204" pitchFamily="34" charset="0"/>
              </a:rPr>
              <a:t> better capture intricate patterns and improve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anose="020B0604020202020204" pitchFamily="34" charset="0"/>
              </a:rPr>
              <a:t>Current Limitation</a:t>
            </a:r>
            <a:r>
              <a:rPr kumimoji="0" lang="en-US" sz="1600" b="0" i="0" u="none" strike="noStrike" cap="none" normalizeH="0" baseline="0" dirty="0" smtClean="0">
                <a:ln>
                  <a:noFill/>
                </a:ln>
                <a:solidFill>
                  <a:schemeClr val="tx1"/>
                </a:solidFill>
                <a:effectLst/>
                <a:latin typeface="Arial" panose="020B0604020202020204" pitchFamily="34" charset="0"/>
              </a:rPr>
              <a:t>: Limited </a:t>
            </a:r>
            <a:r>
              <a:rPr kumimoji="0" lang="en-US" sz="1600" b="0" i="0" u="none" strike="noStrike" cap="none" normalizeH="0" baseline="0" dirty="0" err="1" smtClean="0">
                <a:ln>
                  <a:noFill/>
                </a:ln>
                <a:solidFill>
                  <a:schemeClr val="tx1"/>
                </a:solidFill>
                <a:effectLst/>
                <a:latin typeface="Arial" panose="020B0604020202020204" pitchFamily="34" charset="0"/>
              </a:rPr>
              <a:t>qubit</a:t>
            </a:r>
            <a:r>
              <a:rPr kumimoji="0" lang="en-US" sz="1600" b="0" i="0" u="none" strike="noStrike" cap="none" normalizeH="0" baseline="0" dirty="0" smtClean="0">
                <a:ln>
                  <a:noFill/>
                </a:ln>
                <a:solidFill>
                  <a:schemeClr val="tx1"/>
                </a:solidFill>
                <a:effectLst/>
                <a:latin typeface="Arial" panose="020B0604020202020204" pitchFamily="34" charset="0"/>
              </a:rPr>
              <a:t> count and noise in available quantum hardware may restrict the complexity of circuits that can be efficiently trained</a:t>
            </a:r>
          </a:p>
          <a:p>
            <a:pPr marL="0" marR="0" lvl="0" indent="0" algn="l" defTabSz="914400" rtl="0" eaLnBrk="0" fontAlgn="base" latinLnBrk="0" hangingPunct="0">
              <a:lnSpc>
                <a:spcPct val="100000"/>
              </a:lnSpc>
              <a:spcBef>
                <a:spcPct val="0"/>
              </a:spcBef>
              <a:spcAft>
                <a:spcPct val="0"/>
              </a:spcAft>
              <a:buClrTx/>
              <a:buSzTx/>
              <a:buNone/>
              <a:tabLst/>
            </a:pPr>
            <a:r>
              <a:rPr kumimoji="0" 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anose="020B0604020202020204" pitchFamily="34" charset="0"/>
              </a:rPr>
              <a:t>2. Hybrid Quantum-Classical Models</a:t>
            </a:r>
            <a:r>
              <a:rPr kumimoji="0" 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anose="020B0604020202020204" pitchFamily="34" charset="0"/>
              </a:rPr>
              <a:t>Recommendation</a:t>
            </a:r>
            <a:r>
              <a:rPr kumimoji="0" lang="en-US" sz="1600" b="0" i="0" u="none" strike="noStrike" cap="none" normalizeH="0" baseline="0" dirty="0" smtClean="0">
                <a:ln>
                  <a:noFill/>
                </a:ln>
                <a:solidFill>
                  <a:schemeClr val="tx1"/>
                </a:solidFill>
                <a:effectLst/>
                <a:latin typeface="Arial" panose="020B0604020202020204" pitchFamily="34" charset="0"/>
              </a:rPr>
              <a:t>: Integrate classical neural networks with quantum circuits to create hybrid models that can leverage the strengths of both quantum and classical computing.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anose="020B0604020202020204" pitchFamily="34" charset="0"/>
              </a:rPr>
              <a:t>Current Limitation</a:t>
            </a:r>
            <a:r>
              <a:rPr kumimoji="0" lang="en-US" sz="1600" b="0" i="0" u="none" strike="noStrike" cap="none" normalizeH="0" baseline="0" dirty="0" smtClean="0">
                <a:ln>
                  <a:noFill/>
                </a:ln>
                <a:solidFill>
                  <a:schemeClr val="tx1"/>
                </a:solidFill>
                <a:effectLst/>
                <a:latin typeface="Arial" panose="020B0604020202020204" pitchFamily="34" charset="0"/>
              </a:rPr>
              <a:t>: Developing efficient hybrid architectures requires more research.</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600" dirty="0">
              <a:solidFill>
                <a:schemeClr val="tx1"/>
              </a:solidFill>
              <a:latin typeface="Arial" panose="020B0604020202020204" pitchFamily="34" charset="0"/>
            </a:endParaRPr>
          </a:p>
          <a:p>
            <a:pPr marL="0" indent="0">
              <a:buNone/>
            </a:pPr>
            <a:r>
              <a:rPr lang="en-US" sz="1600" b="1" dirty="0" smtClean="0">
                <a:solidFill>
                  <a:schemeClr val="tx1"/>
                </a:solidFill>
                <a:latin typeface="Arial" panose="020B0604020202020204" pitchFamily="34" charset="0"/>
                <a:cs typeface="Arial" panose="020B0604020202020204" pitchFamily="34" charset="0"/>
              </a:rPr>
              <a:t>3. Real-World </a:t>
            </a:r>
            <a:r>
              <a:rPr lang="en-US" sz="1600" b="1" dirty="0">
                <a:solidFill>
                  <a:schemeClr val="tx1"/>
                </a:solidFill>
                <a:latin typeface="Arial" panose="020B0604020202020204" pitchFamily="34" charset="0"/>
                <a:cs typeface="Arial" panose="020B0604020202020204" pitchFamily="34" charset="0"/>
              </a:rPr>
              <a:t>Data Applications</a:t>
            </a:r>
            <a:r>
              <a:rPr lang="en-US" sz="1600" dirty="0">
                <a:solidFill>
                  <a:schemeClr val="tx1"/>
                </a:solidFill>
                <a:latin typeface="Arial" panose="020B0604020202020204" pitchFamily="34" charset="0"/>
                <a:cs typeface="Arial" panose="020B0604020202020204" pitchFamily="34" charset="0"/>
              </a:rPr>
              <a:t>:</a:t>
            </a:r>
          </a:p>
          <a:p>
            <a:pPr marL="0" indent="0">
              <a:buNone/>
            </a:pPr>
            <a:r>
              <a:rPr lang="en-US" sz="1600" b="1" dirty="0">
                <a:solidFill>
                  <a:schemeClr val="tx1"/>
                </a:solidFill>
                <a:latin typeface="Arial" panose="020B0604020202020204" pitchFamily="34" charset="0"/>
                <a:cs typeface="Arial" panose="020B0604020202020204" pitchFamily="34" charset="0"/>
              </a:rPr>
              <a:t>Recommendation</a:t>
            </a:r>
            <a:r>
              <a:rPr lang="en-US" sz="1600" dirty="0">
                <a:solidFill>
                  <a:schemeClr val="tx1"/>
                </a:solidFill>
                <a:latin typeface="Arial" panose="020B0604020202020204" pitchFamily="34" charset="0"/>
                <a:cs typeface="Arial" panose="020B0604020202020204" pitchFamily="34" charset="0"/>
              </a:rPr>
              <a:t>: Apply the QML approach to real-world time series data, such as stock prices or weather patterns, to assess its practical applicability.</a:t>
            </a:r>
          </a:p>
          <a:p>
            <a:pPr marL="0" indent="0">
              <a:buNone/>
            </a:pPr>
            <a:r>
              <a:rPr lang="en-US" sz="1600" b="1" dirty="0">
                <a:solidFill>
                  <a:schemeClr val="tx1"/>
                </a:solidFill>
                <a:latin typeface="Arial" panose="020B0604020202020204" pitchFamily="34" charset="0"/>
                <a:cs typeface="Arial" panose="020B0604020202020204" pitchFamily="34" charset="0"/>
              </a:rPr>
              <a:t>Current Limitation</a:t>
            </a:r>
            <a:r>
              <a:rPr lang="en-US" sz="1600" dirty="0">
                <a:solidFill>
                  <a:schemeClr val="tx1"/>
                </a:solidFill>
                <a:latin typeface="Arial" panose="020B0604020202020204" pitchFamily="34" charset="0"/>
                <a:cs typeface="Arial" panose="020B0604020202020204" pitchFamily="34" charset="0"/>
              </a:rPr>
              <a:t>: Access to high-quality, real-world quantum data and the computational resources needed to process such data may be limited.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4653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TotalTime>
  <Words>411</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 Womanium Global Quantum +Ai program  2024 Final Project Presentation Deck Chosen Topic: Quantum Machine Learning for Conspicuity Detection in Production  </vt:lpstr>
      <vt:lpstr>TEAM DETAILS</vt:lpstr>
      <vt:lpstr>PROBLEM STATEMENT</vt:lpstr>
      <vt:lpstr>Project solution</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Womanium Global Quantum +Ai program</dc:title>
  <dc:creator>Admin</dc:creator>
  <cp:lastModifiedBy>Admin</cp:lastModifiedBy>
  <cp:revision>16</cp:revision>
  <dcterms:created xsi:type="dcterms:W3CDTF">2024-08-09T17:31:13Z</dcterms:created>
  <dcterms:modified xsi:type="dcterms:W3CDTF">2024-08-09T17:56:02Z</dcterms:modified>
</cp:coreProperties>
</file>