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handoutMasterIdLst>
    <p:handoutMasterId r:id="rId32"/>
  </p:handoutMasterIdLst>
  <p:sldIdLst>
    <p:sldId id="256" r:id="rId2"/>
    <p:sldId id="257" r:id="rId3"/>
    <p:sldId id="456" r:id="rId4"/>
    <p:sldId id="457" r:id="rId5"/>
    <p:sldId id="458" r:id="rId6"/>
    <p:sldId id="459" r:id="rId7"/>
    <p:sldId id="437" r:id="rId8"/>
    <p:sldId id="438" r:id="rId9"/>
    <p:sldId id="436" r:id="rId10"/>
    <p:sldId id="452" r:id="rId11"/>
    <p:sldId id="453" r:id="rId12"/>
    <p:sldId id="454" r:id="rId13"/>
    <p:sldId id="455" r:id="rId14"/>
    <p:sldId id="446" r:id="rId15"/>
    <p:sldId id="447" r:id="rId16"/>
    <p:sldId id="448" r:id="rId17"/>
    <p:sldId id="449" r:id="rId18"/>
    <p:sldId id="423" r:id="rId19"/>
    <p:sldId id="428" r:id="rId20"/>
    <p:sldId id="444" r:id="rId21"/>
    <p:sldId id="445" r:id="rId22"/>
    <p:sldId id="461" r:id="rId23"/>
    <p:sldId id="443" r:id="rId24"/>
    <p:sldId id="425" r:id="rId25"/>
    <p:sldId id="451" r:id="rId26"/>
    <p:sldId id="450" r:id="rId27"/>
    <p:sldId id="339" r:id="rId28"/>
    <p:sldId id="337" r:id="rId29"/>
    <p:sldId id="344" r:id="rId30"/>
  </p:sldIdLst>
  <p:sldSz cx="9144000" cy="6858000" type="screen4x3"/>
  <p:notesSz cx="7077075" cy="90281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34615" autoAdjust="0"/>
    <p:restoredTop sz="86482" autoAdjust="0"/>
  </p:normalViewPr>
  <p:slideViewPr>
    <p:cSldViewPr>
      <p:cViewPr>
        <p:scale>
          <a:sx n="70" d="100"/>
          <a:sy n="70" d="100"/>
        </p:scale>
        <p:origin x="-1152" y="-210"/>
      </p:cViewPr>
      <p:guideLst>
        <p:guide orient="horz" pos="2160"/>
        <p:guide pos="2880"/>
      </p:guideLst>
    </p:cSldViewPr>
  </p:slideViewPr>
  <p:outlineViewPr>
    <p:cViewPr>
      <p:scale>
        <a:sx n="33" d="100"/>
        <a:sy n="33" d="100"/>
      </p:scale>
      <p:origin x="240" y="30049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51406"/>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4008705" y="0"/>
            <a:ext cx="3066733" cy="451406"/>
          </a:xfrm>
          <a:prstGeom prst="rect">
            <a:avLst/>
          </a:prstGeom>
        </p:spPr>
        <p:txBody>
          <a:bodyPr vert="horz" lIns="91440" tIns="45720" rIns="91440" bIns="45720" rtlCol="0"/>
          <a:lstStyle>
            <a:lvl1pPr algn="r">
              <a:defRPr sz="1200"/>
            </a:lvl1pPr>
          </a:lstStyle>
          <a:p>
            <a:fld id="{1D25056E-E720-4A2C-B101-7CC6C744C556}" type="datetimeFigureOut">
              <a:rPr lang="en-IN" smtClean="0"/>
              <a:pPr/>
              <a:t>19-04-2018</a:t>
            </a:fld>
            <a:endParaRPr lang="en-IN"/>
          </a:p>
        </p:txBody>
      </p:sp>
      <p:sp>
        <p:nvSpPr>
          <p:cNvPr id="4" name="Footer Placeholder 3"/>
          <p:cNvSpPr>
            <a:spLocks noGrp="1"/>
          </p:cNvSpPr>
          <p:nvPr>
            <p:ph type="ftr" sz="quarter" idx="2"/>
          </p:nvPr>
        </p:nvSpPr>
        <p:spPr>
          <a:xfrm>
            <a:off x="0" y="8575140"/>
            <a:ext cx="3066733" cy="451406"/>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4008705" y="8575140"/>
            <a:ext cx="3066733" cy="451406"/>
          </a:xfrm>
          <a:prstGeom prst="rect">
            <a:avLst/>
          </a:prstGeom>
        </p:spPr>
        <p:txBody>
          <a:bodyPr vert="horz" lIns="91440" tIns="45720" rIns="91440" bIns="45720" rtlCol="0" anchor="b"/>
          <a:lstStyle>
            <a:lvl1pPr algn="r">
              <a:defRPr sz="1200"/>
            </a:lvl1pPr>
          </a:lstStyle>
          <a:p>
            <a:fld id="{0A297D2C-6880-40E0-A00F-DC28C6414BE0}" type="slidenum">
              <a:rPr lang="en-IN" smtClean="0"/>
              <a:pPr/>
              <a:t>‹#›</a:t>
            </a:fld>
            <a:endParaRPr lang="en-IN"/>
          </a:p>
        </p:txBody>
      </p:sp>
    </p:spTree>
    <p:extLst>
      <p:ext uri="{BB962C8B-B14F-4D97-AF65-F5344CB8AC3E}">
        <p14:creationId xmlns:p14="http://schemas.microsoft.com/office/powerpoint/2010/main" val="95255502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51406"/>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4008705" y="0"/>
            <a:ext cx="3066733" cy="451406"/>
          </a:xfrm>
          <a:prstGeom prst="rect">
            <a:avLst/>
          </a:prstGeom>
        </p:spPr>
        <p:txBody>
          <a:bodyPr vert="horz" lIns="91440" tIns="45720" rIns="91440" bIns="45720" rtlCol="0"/>
          <a:lstStyle>
            <a:lvl1pPr algn="r">
              <a:defRPr sz="1200"/>
            </a:lvl1pPr>
          </a:lstStyle>
          <a:p>
            <a:fld id="{8523C76E-6B9A-490D-A08B-61054D9BE6AE}" type="datetimeFigureOut">
              <a:rPr lang="en-US" smtClean="0"/>
              <a:pPr/>
              <a:t>4/19/2018</a:t>
            </a:fld>
            <a:endParaRPr lang="en-US" dirty="0"/>
          </a:p>
        </p:txBody>
      </p:sp>
      <p:sp>
        <p:nvSpPr>
          <p:cNvPr id="4" name="Slide Image Placeholder 3"/>
          <p:cNvSpPr>
            <a:spLocks noGrp="1" noRot="1" noChangeAspect="1"/>
          </p:cNvSpPr>
          <p:nvPr>
            <p:ph type="sldImg" idx="2"/>
          </p:nvPr>
        </p:nvSpPr>
        <p:spPr>
          <a:xfrm>
            <a:off x="1282700" y="677863"/>
            <a:ext cx="4511675" cy="33845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7708" y="4288354"/>
            <a:ext cx="5661660" cy="406265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575140"/>
            <a:ext cx="3066733" cy="451406"/>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08705" y="8575140"/>
            <a:ext cx="3066733" cy="451406"/>
          </a:xfrm>
          <a:prstGeom prst="rect">
            <a:avLst/>
          </a:prstGeom>
        </p:spPr>
        <p:txBody>
          <a:bodyPr vert="horz" lIns="91440" tIns="45720" rIns="91440" bIns="45720" rtlCol="0" anchor="b"/>
          <a:lstStyle>
            <a:lvl1pPr algn="r">
              <a:defRPr sz="1200"/>
            </a:lvl1pPr>
          </a:lstStyle>
          <a:p>
            <a:fld id="{9291E10F-06B8-4A39-AC61-695EE4C5624A}" type="slidenum">
              <a:rPr lang="en-US" smtClean="0"/>
              <a:pPr/>
              <a:t>‹#›</a:t>
            </a:fld>
            <a:endParaRPr lang="en-US" dirty="0"/>
          </a:p>
        </p:txBody>
      </p:sp>
    </p:spTree>
    <p:extLst>
      <p:ext uri="{BB962C8B-B14F-4D97-AF65-F5344CB8AC3E}">
        <p14:creationId xmlns:p14="http://schemas.microsoft.com/office/powerpoint/2010/main" val="377222449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199538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833576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443724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804018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756352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968670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780844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3605B8-06AA-4230-9CAE-5699100305B0}" type="datetime1">
              <a:rPr lang="en-US" smtClean="0"/>
              <a:pPr/>
              <a:t>4/19/2018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565D71A-2F6B-4464-ACB4-DDE2F0F044CD}"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F89E8-95C2-4F05-805A-EF50C1DAA087}" type="datetime1">
              <a:rPr lang="en-US" smtClean="0"/>
              <a:pPr/>
              <a:t>4/19/2018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565D71A-2F6B-4464-ACB4-DDE2F0F044C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2FA148-9B15-457B-8A45-EA0F0584A817}" type="datetime1">
              <a:rPr lang="en-US" smtClean="0"/>
              <a:pPr/>
              <a:t>4/19/2018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565D71A-2F6B-4464-ACB4-DDE2F0F044C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CE4A68-397C-43BD-B5EE-631F6364CC57}" type="datetime1">
              <a:rPr lang="en-US" smtClean="0"/>
              <a:pPr/>
              <a:t>4/19/2018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565D71A-2F6B-4464-ACB4-DDE2F0F044C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D0786D-D7A9-42F2-8D60-50E2F8F90ABC}" type="datetime1">
              <a:rPr lang="en-US" smtClean="0"/>
              <a:pPr/>
              <a:t>4/19/2018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565D71A-2F6B-4464-ACB4-DDE2F0F044CD}"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F77903-E922-442F-8D2A-875EF7771BF2}" type="datetime1">
              <a:rPr lang="en-US" smtClean="0"/>
              <a:pPr/>
              <a:t>4/19/2018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565D71A-2F6B-4464-ACB4-DDE2F0F044CD}"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97DD5E-F8C3-4D2A-BE43-66129D4FB231}" type="datetime1">
              <a:rPr lang="en-US" smtClean="0"/>
              <a:pPr/>
              <a:t>4/19/2018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565D71A-2F6B-4464-ACB4-DDE2F0F044CD}"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7C55ED-9908-41C2-8DED-B9D0DBFB0A65}" type="datetime1">
              <a:rPr lang="en-US" smtClean="0"/>
              <a:pPr/>
              <a:t>4/19/2018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565D71A-2F6B-4464-ACB4-DDE2F0F044CD}"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944893-4591-4A7E-B83C-0D14AC6E389D}" type="datetime1">
              <a:rPr lang="en-US" smtClean="0"/>
              <a:pPr/>
              <a:t>4/19/2018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565D71A-2F6B-4464-ACB4-DDE2F0F044CD}"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8F6E87-3F68-4F4E-8D00-ED3B48139491}" type="datetime1">
              <a:rPr lang="en-US" smtClean="0"/>
              <a:pPr/>
              <a:t>4/19/2018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565D71A-2F6B-4464-ACB4-DDE2F0F044CD}"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ACDE5E-C1BA-444A-ADCE-C26E058D37C1}" type="datetime1">
              <a:rPr lang="en-US" smtClean="0"/>
              <a:pPr/>
              <a:t>4/19/2018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565D71A-2F6B-4464-ACB4-DDE2F0F044CD}"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F8CD17-1654-4243-AD45-C3442C7EDB42}" type="datetime1">
              <a:rPr lang="en-US" smtClean="0"/>
              <a:pPr/>
              <a:t>4/19/2018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65D71A-2F6B-4464-ACB4-DDE2F0F044C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0"/>
            <a:ext cx="7772400" cy="7010400"/>
          </a:xfrm>
        </p:spPr>
        <p:txBody>
          <a:bodyPr>
            <a:noAutofit/>
          </a:bodyPr>
          <a:lstStyle/>
          <a:p>
            <a:r>
              <a:rPr lang="en-IN" sz="2400" dirty="0" smtClean="0">
                <a:latin typeface="Times New Roman" pitchFamily="18" charset="0"/>
                <a:cs typeface="Times New Roman" pitchFamily="18" charset="0"/>
              </a:rPr>
              <a:t/>
            </a:r>
            <a:br>
              <a:rPr lang="en-IN"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DESIGN AND DEVELOPMENT OF ARTIFICIAL WIND TREE FOR OFF-GRID POWER GENERATION</a:t>
            </a:r>
            <a:r>
              <a:rPr lang="en-IN" sz="2000" dirty="0" smtClean="0">
                <a:latin typeface="Times New Roman" pitchFamily="18" charset="0"/>
                <a:cs typeface="Times New Roman" pitchFamily="18" charset="0"/>
              </a:rPr>
              <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by</a:t>
            </a:r>
            <a:r>
              <a:rPr lang="en-IN" sz="2000" b="1" dirty="0" smtClean="0">
                <a:latin typeface="Times New Roman" pitchFamily="18" charset="0"/>
                <a:cs typeface="Times New Roman" pitchFamily="18" charset="0"/>
              </a:rPr>
              <a:t/>
            </a:r>
            <a:br>
              <a:rPr lang="en-IN" sz="2000" b="1" dirty="0" smtClean="0">
                <a:latin typeface="Times New Roman" pitchFamily="18" charset="0"/>
                <a:cs typeface="Times New Roman" pitchFamily="18" charset="0"/>
              </a:rPr>
            </a:br>
            <a:r>
              <a:rPr lang="en-IN" sz="2000" b="1" dirty="0" smtClean="0">
                <a:latin typeface="Times New Roman" pitchFamily="18" charset="0"/>
                <a:cs typeface="Times New Roman" pitchFamily="18" charset="0"/>
              </a:rPr>
              <a:t/>
            </a:r>
            <a:br>
              <a:rPr lang="en-IN" sz="2000" b="1"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PRANAV V SARMA</a:t>
            </a:r>
            <a:r>
              <a:rPr lang="en-GB" sz="2000" dirty="0" smtClean="0">
                <a:latin typeface="Times New Roman" pitchFamily="18" charset="0"/>
                <a:cs typeface="Times New Roman" pitchFamily="18" charset="0"/>
              </a:rPr>
              <a:t>        310614105066</a:t>
            </a:r>
            <a:br>
              <a:rPr lang="en-GB" sz="2000" dirty="0" smtClean="0">
                <a:latin typeface="Times New Roman" pitchFamily="18" charset="0"/>
                <a:cs typeface="Times New Roman" pitchFamily="18" charset="0"/>
              </a:rPr>
            </a:br>
            <a:r>
              <a:rPr lang="en-GB" sz="2000" dirty="0" smtClean="0">
                <a:latin typeface="Times New Roman" pitchFamily="18" charset="0"/>
                <a:cs typeface="Times New Roman" pitchFamily="18" charset="0"/>
              </a:rPr>
              <a:t>RAHUL M	  	310614105077</a:t>
            </a:r>
            <a:br>
              <a:rPr lang="en-GB" sz="2000" dirty="0" smtClean="0">
                <a:latin typeface="Times New Roman" pitchFamily="18" charset="0"/>
                <a:cs typeface="Times New Roman" pitchFamily="18" charset="0"/>
              </a:rPr>
            </a:br>
            <a:r>
              <a:rPr lang="en-GB" sz="2000" dirty="0" smtClean="0">
                <a:latin typeface="Times New Roman" pitchFamily="18" charset="0"/>
                <a:cs typeface="Times New Roman" pitchFamily="18" charset="0"/>
              </a:rPr>
              <a:t>RENGANATHAN R	310614105080</a:t>
            </a:r>
            <a:br>
              <a:rPr lang="en-GB" sz="2000" dirty="0" smtClean="0">
                <a:latin typeface="Times New Roman" pitchFamily="18" charset="0"/>
                <a:cs typeface="Times New Roman" pitchFamily="18" charset="0"/>
              </a:rPr>
            </a:br>
            <a:r>
              <a:rPr lang="en-GB" sz="2000" dirty="0" smtClean="0">
                <a:latin typeface="Times New Roman" pitchFamily="18" charset="0"/>
                <a:cs typeface="Times New Roman" pitchFamily="18" charset="0"/>
              </a:rPr>
              <a:t>SAI PRASAD D		310614105084</a:t>
            </a:r>
            <a:br>
              <a:rPr lang="en-GB" sz="2000" dirty="0" smtClean="0">
                <a:latin typeface="Times New Roman" pitchFamily="18" charset="0"/>
                <a:cs typeface="Times New Roman" pitchFamily="18" charset="0"/>
              </a:rPr>
            </a:br>
            <a:r>
              <a:rPr lang="en-GB"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under the Guidance of </a:t>
            </a: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Dr. E.KALIAPPAN</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HOD, EEE Department</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Easwari Engineering College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Ramapuram.</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400" dirty="0" smtClean="0"/>
              <a:t/>
            </a:r>
            <a:br>
              <a:rPr lang="en-US" sz="2400" dirty="0" smtClean="0"/>
            </a:b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cstate="print"/>
          <a:srcRect/>
          <a:stretch>
            <a:fillRect/>
          </a:stretch>
        </p:blipFill>
        <p:spPr bwMode="auto">
          <a:xfrm>
            <a:off x="6477000" y="4191000"/>
            <a:ext cx="1143000" cy="1247775"/>
          </a:xfrm>
          <a:prstGeom prst="rect">
            <a:avLst/>
          </a:prstGeom>
          <a:noFill/>
          <a:ln w="9525">
            <a:noFill/>
            <a:miter lim="800000"/>
            <a:headEnd/>
            <a:tailEnd/>
          </a:ln>
          <a:effectLst/>
        </p:spPr>
      </p:pic>
      <p:pic>
        <p:nvPicPr>
          <p:cNvPr id="3" name="Picture 2"/>
          <p:cNvPicPr>
            <a:picLocks noChangeAspect="1"/>
          </p:cNvPicPr>
          <p:nvPr/>
        </p:nvPicPr>
        <p:blipFill rotWithShape="1">
          <a:blip r:embed="rId4" cstate="print">
            <a:extLst>
              <a:ext uri="{28A0092B-C50C-407E-A947-70E740481C1C}">
                <a14:useLocalDpi xmlns:a14="http://schemas.microsoft.com/office/drawing/2010/main" val="0"/>
              </a:ext>
            </a:extLst>
          </a:blip>
          <a:srcRect r="76166" b="57275"/>
          <a:stretch/>
        </p:blipFill>
        <p:spPr>
          <a:xfrm>
            <a:off x="1295401" y="4191000"/>
            <a:ext cx="1369439" cy="138083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IN" sz="3600" dirty="0" smtClean="0">
                <a:latin typeface="Times New Roman" pitchFamily="18" charset="0"/>
                <a:cs typeface="Times New Roman" pitchFamily="18" charset="0"/>
              </a:rPr>
              <a:t>EXISTING SYSTEM</a:t>
            </a:r>
            <a:endParaRPr lang="en-IN" sz="3600"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914400"/>
            <a:ext cx="7239000" cy="5257800"/>
          </a:xfrm>
        </p:spPr>
      </p:pic>
    </p:spTree>
    <p:extLst>
      <p:ext uri="{BB962C8B-B14F-4D97-AF65-F5344CB8AC3E}">
        <p14:creationId xmlns:p14="http://schemas.microsoft.com/office/powerpoint/2010/main" val="4238156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1771"/>
            <a:ext cx="8229600" cy="1143000"/>
          </a:xfrm>
        </p:spPr>
        <p:txBody>
          <a:bodyPr>
            <a:noAutofit/>
          </a:bodyPr>
          <a:lstStyle/>
          <a:p>
            <a:r>
              <a:rPr lang="en-IN" sz="3600" dirty="0" smtClean="0">
                <a:latin typeface="Times New Roman" pitchFamily="18" charset="0"/>
                <a:cs typeface="Times New Roman" pitchFamily="18" charset="0"/>
              </a:rPr>
              <a:t>DISADVANTAGES OF EXISTING SYSTEM</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562600"/>
          </a:xfrm>
        </p:spPr>
        <p:txBody>
          <a:bodyPr>
            <a:normAutofit/>
          </a:bodyPr>
          <a:lstStyle/>
          <a:p>
            <a:pPr lvl="0"/>
            <a:r>
              <a:rPr lang="en-US" sz="2600" dirty="0">
                <a:latin typeface="Times New Roman" pitchFamily="18" charset="0"/>
                <a:cs typeface="Times New Roman" pitchFamily="18" charset="0"/>
              </a:rPr>
              <a:t>Massive tower construction is required to support the heavy blades, gearbox, and generator.</a:t>
            </a:r>
            <a:endParaRPr lang="en-IN" sz="2600" dirty="0">
              <a:latin typeface="Times New Roman" pitchFamily="18" charset="0"/>
              <a:cs typeface="Times New Roman" pitchFamily="18" charset="0"/>
            </a:endParaRPr>
          </a:p>
          <a:p>
            <a:pPr lvl="0"/>
            <a:r>
              <a:rPr lang="en-US" sz="2600" dirty="0">
                <a:latin typeface="Times New Roman" pitchFamily="18" charset="0"/>
                <a:cs typeface="Times New Roman" pitchFamily="18" charset="0"/>
              </a:rPr>
              <a:t>Components of a horizontal axis wind turbine (gearbox, rotor shaft and brake assembly) being lifted into a position which is difficult</a:t>
            </a:r>
            <a:endParaRPr lang="en-IN" sz="2600" dirty="0">
              <a:latin typeface="Times New Roman" pitchFamily="18" charset="0"/>
              <a:cs typeface="Times New Roman" pitchFamily="18" charset="0"/>
            </a:endParaRPr>
          </a:p>
          <a:p>
            <a:pPr lvl="0"/>
            <a:r>
              <a:rPr lang="en-US" sz="2600" dirty="0">
                <a:latin typeface="Times New Roman" pitchFamily="18" charset="0"/>
                <a:cs typeface="Times New Roman" pitchFamily="18" charset="0"/>
              </a:rPr>
              <a:t> Downwind variants suffer from fatigue and structural failure caused by turbulence when a blade passes through the tower's wind shadow.</a:t>
            </a:r>
            <a:endParaRPr lang="en-IN" sz="2600" dirty="0">
              <a:latin typeface="Times New Roman" pitchFamily="18" charset="0"/>
              <a:cs typeface="Times New Roman" pitchFamily="18" charset="0"/>
            </a:endParaRPr>
          </a:p>
          <a:p>
            <a:pPr lvl="0"/>
            <a:r>
              <a:rPr lang="en-US" sz="2600" dirty="0">
                <a:latin typeface="Times New Roman" pitchFamily="18" charset="0"/>
                <a:cs typeface="Times New Roman" pitchFamily="18" charset="0"/>
              </a:rPr>
              <a:t>HAWTs require an additional yaw control mechanism to turn the blades toward the wind. It also requires a braking or yawing device in high winds to stop the turbine from spinning and destroying or damaging itself.</a:t>
            </a:r>
            <a:endParaRPr lang="en-IN" sz="2600" dirty="0">
              <a:latin typeface="Times New Roman" pitchFamily="18" charset="0"/>
              <a:cs typeface="Times New Roman" pitchFamily="18" charset="0"/>
            </a:endParaRPr>
          </a:p>
          <a:p>
            <a:pPr marL="0" indent="0">
              <a:buNone/>
            </a:pPr>
            <a:endParaRPr lang="en-IN" sz="2600" dirty="0"/>
          </a:p>
        </p:txBody>
      </p:sp>
    </p:spTree>
    <p:extLst>
      <p:ext uri="{BB962C8B-B14F-4D97-AF65-F5344CB8AC3E}">
        <p14:creationId xmlns:p14="http://schemas.microsoft.com/office/powerpoint/2010/main" val="8690100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IN" sz="3600" dirty="0" smtClean="0">
                <a:latin typeface="Times New Roman" pitchFamily="18" charset="0"/>
                <a:cs typeface="Times New Roman" pitchFamily="18" charset="0"/>
              </a:rPr>
              <a:t>PROPOSED SYSTEM</a:t>
            </a:r>
            <a:endParaRPr lang="en-IN" sz="3600"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7639" r="6160"/>
          <a:stretch/>
        </p:blipFill>
        <p:spPr bwMode="auto">
          <a:xfrm flipV="1">
            <a:off x="2743200" y="1066799"/>
            <a:ext cx="3429000" cy="498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34091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IN" sz="3600" dirty="0" smtClean="0">
                <a:latin typeface="Times New Roman" pitchFamily="18" charset="0"/>
                <a:cs typeface="Times New Roman" pitchFamily="18" charset="0"/>
              </a:rPr>
              <a:t>ADVANTAGES OF PROPOSED SYSTEM</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715000"/>
          </a:xfrm>
        </p:spPr>
        <p:txBody>
          <a:bodyPr>
            <a:normAutofit/>
          </a:bodyPr>
          <a:lstStyle/>
          <a:p>
            <a:pPr lvl="0"/>
            <a:r>
              <a:rPr lang="en-US" sz="2600" dirty="0">
                <a:latin typeface="Times New Roman" pitchFamily="18" charset="0"/>
                <a:cs typeface="Times New Roman" pitchFamily="18" charset="0"/>
              </a:rPr>
              <a:t>No yaw mechanisms are needed</a:t>
            </a:r>
            <a:r>
              <a:rPr lang="en-US" sz="2600" dirty="0" smtClean="0">
                <a:latin typeface="Times New Roman" pitchFamily="18" charset="0"/>
                <a:cs typeface="Times New Roman" pitchFamily="18" charset="0"/>
              </a:rPr>
              <a:t>.</a:t>
            </a:r>
            <a:endParaRPr lang="en-IN" sz="2600" dirty="0">
              <a:latin typeface="Times New Roman" pitchFamily="18" charset="0"/>
              <a:cs typeface="Times New Roman" pitchFamily="18" charset="0"/>
            </a:endParaRPr>
          </a:p>
          <a:p>
            <a:pPr lvl="0"/>
            <a:r>
              <a:rPr lang="en-US" sz="2600" dirty="0">
                <a:latin typeface="Times New Roman" pitchFamily="18" charset="0"/>
                <a:cs typeface="Times New Roman" pitchFamily="18" charset="0"/>
              </a:rPr>
              <a:t> A VAWT can be located nearer the ground, making it easier to maintain the moving parts.</a:t>
            </a:r>
            <a:endParaRPr lang="en-IN" sz="2600" dirty="0">
              <a:latin typeface="Times New Roman" pitchFamily="18" charset="0"/>
              <a:cs typeface="Times New Roman" pitchFamily="18" charset="0"/>
            </a:endParaRPr>
          </a:p>
          <a:p>
            <a:pPr lvl="0"/>
            <a:r>
              <a:rPr lang="en-US" sz="2600" dirty="0">
                <a:latin typeface="Times New Roman" pitchFamily="18" charset="0"/>
                <a:cs typeface="Times New Roman" pitchFamily="18" charset="0"/>
              </a:rPr>
              <a:t>VAWTs have lower wind startup speeds than the typical the HAWTs.</a:t>
            </a:r>
            <a:endParaRPr lang="en-IN" sz="2600" dirty="0">
              <a:latin typeface="Times New Roman" pitchFamily="18" charset="0"/>
              <a:cs typeface="Times New Roman" pitchFamily="18" charset="0"/>
            </a:endParaRPr>
          </a:p>
          <a:p>
            <a:pPr lvl="0"/>
            <a:r>
              <a:rPr lang="en-US" sz="2600" dirty="0">
                <a:latin typeface="Times New Roman" pitchFamily="18" charset="0"/>
                <a:cs typeface="Times New Roman" pitchFamily="18" charset="0"/>
              </a:rPr>
              <a:t>VAWTs may be built at locations where taller structures are prohibited.</a:t>
            </a:r>
            <a:endParaRPr lang="en-IN" sz="2600" dirty="0">
              <a:latin typeface="Times New Roman" pitchFamily="18" charset="0"/>
              <a:cs typeface="Times New Roman" pitchFamily="18" charset="0"/>
            </a:endParaRPr>
          </a:p>
          <a:p>
            <a:pPr lvl="0"/>
            <a:r>
              <a:rPr lang="en-US" sz="2600" dirty="0">
                <a:latin typeface="Times New Roman" pitchFamily="18" charset="0"/>
                <a:cs typeface="Times New Roman" pitchFamily="18" charset="0"/>
              </a:rPr>
              <a:t>VAWTs situated close to the ground can take advantage of locations where rooftops, mesas, hilltops, ridgelines, and passes funnel the wind and increase wind velocity</a:t>
            </a:r>
            <a:r>
              <a:rPr lang="en-US" dirty="0">
                <a:latin typeface="Times New Roman" pitchFamily="18" charset="0"/>
                <a:cs typeface="Times New Roman" pitchFamily="18" charset="0"/>
              </a:rPr>
              <a:t>.</a:t>
            </a:r>
            <a:endParaRPr lang="en-IN"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8176960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IN" sz="3600" dirty="0" smtClean="0">
                <a:latin typeface="Times New Roman" pitchFamily="18" charset="0"/>
                <a:cs typeface="Times New Roman" pitchFamily="18" charset="0"/>
              </a:rPr>
              <a:t>BLOCK DIAGRAM AND OPERATION</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211763"/>
          </a:xfrm>
        </p:spPr>
        <p:txBody>
          <a:bodyPr/>
          <a:lstStyle/>
          <a:p>
            <a:endParaRPr lang="en-IN" dirty="0"/>
          </a:p>
        </p:txBody>
      </p:sp>
      <p:sp>
        <p:nvSpPr>
          <p:cNvPr id="5" name="Rectangle 4"/>
          <p:cNvSpPr/>
          <p:nvPr/>
        </p:nvSpPr>
        <p:spPr>
          <a:xfrm>
            <a:off x="2214562" y="2999966"/>
            <a:ext cx="1057275" cy="533400"/>
          </a:xfrm>
          <a:prstGeom prst="rect">
            <a:avLst/>
          </a:prstGeom>
          <a:solidFill>
            <a:sysClr val="window" lastClr="FFFFFF"/>
          </a:solidFill>
          <a:ln w="25400" cap="flat" cmpd="sng" algn="ctr">
            <a:solidFill>
              <a:schemeClr val="tx1"/>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400" dirty="0">
                <a:effectLst/>
                <a:latin typeface="Calibri"/>
                <a:ea typeface="Calibri"/>
                <a:cs typeface="Times New Roman"/>
              </a:rPr>
              <a:t>WIND   TURBINE</a:t>
            </a:r>
          </a:p>
        </p:txBody>
      </p:sp>
      <p:sp>
        <p:nvSpPr>
          <p:cNvPr id="6" name="Rectangle 5"/>
          <p:cNvSpPr/>
          <p:nvPr/>
        </p:nvSpPr>
        <p:spPr>
          <a:xfrm>
            <a:off x="2205037" y="3691481"/>
            <a:ext cx="1057275" cy="561975"/>
          </a:xfrm>
          <a:prstGeom prst="rect">
            <a:avLst/>
          </a:prstGeom>
          <a:solidFill>
            <a:sysClr val="window" lastClr="FFFFFF"/>
          </a:solidFill>
          <a:ln w="25400" cap="flat" cmpd="sng" algn="ctr">
            <a:solidFill>
              <a:schemeClr val="tx1"/>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400" dirty="0">
                <a:effectLst/>
                <a:latin typeface="Calibri"/>
                <a:ea typeface="Calibri"/>
                <a:cs typeface="Times New Roman"/>
              </a:rPr>
              <a:t>SOLAR    PANEL</a:t>
            </a:r>
          </a:p>
        </p:txBody>
      </p:sp>
      <p:sp>
        <p:nvSpPr>
          <p:cNvPr id="7" name="Rectangle 6"/>
          <p:cNvSpPr/>
          <p:nvPr/>
        </p:nvSpPr>
        <p:spPr>
          <a:xfrm>
            <a:off x="3776662" y="3252380"/>
            <a:ext cx="1204913" cy="626110"/>
          </a:xfrm>
          <a:prstGeom prst="rect">
            <a:avLst/>
          </a:prstGeom>
          <a:solidFill>
            <a:sysClr val="window" lastClr="FFFFFF"/>
          </a:solidFill>
          <a:ln w="25400" cap="flat" cmpd="sng" algn="ctr">
            <a:solidFill>
              <a:schemeClr val="tx1"/>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400" dirty="0">
                <a:effectLst/>
                <a:latin typeface="Calibri"/>
                <a:ea typeface="Calibri"/>
                <a:cs typeface="Times New Roman"/>
              </a:rPr>
              <a:t>CHARGE CONTROLLER</a:t>
            </a:r>
          </a:p>
        </p:txBody>
      </p:sp>
      <p:sp>
        <p:nvSpPr>
          <p:cNvPr id="8" name="Rectangle 7"/>
          <p:cNvSpPr/>
          <p:nvPr/>
        </p:nvSpPr>
        <p:spPr>
          <a:xfrm>
            <a:off x="5295900" y="3224756"/>
            <a:ext cx="981075" cy="653733"/>
          </a:xfrm>
          <a:prstGeom prst="rect">
            <a:avLst/>
          </a:prstGeom>
          <a:solidFill>
            <a:sysClr val="window" lastClr="FFFFFF"/>
          </a:solidFill>
          <a:ln w="25400" cap="flat" cmpd="sng" algn="ctr">
            <a:solidFill>
              <a:schemeClr val="tx1"/>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400" dirty="0">
                <a:effectLst/>
                <a:latin typeface="Calibri"/>
                <a:ea typeface="Calibri"/>
                <a:cs typeface="Times New Roman"/>
              </a:rPr>
              <a:t>BATTERY</a:t>
            </a:r>
          </a:p>
        </p:txBody>
      </p:sp>
      <p:sp>
        <p:nvSpPr>
          <p:cNvPr id="9" name="Rectangle 8"/>
          <p:cNvSpPr/>
          <p:nvPr/>
        </p:nvSpPr>
        <p:spPr>
          <a:xfrm>
            <a:off x="6610350" y="3224756"/>
            <a:ext cx="1162050" cy="653733"/>
          </a:xfrm>
          <a:prstGeom prst="rect">
            <a:avLst/>
          </a:prstGeom>
          <a:solidFill>
            <a:sysClr val="window" lastClr="FFFFFF"/>
          </a:solidFill>
          <a:ln w="25400" cap="flat" cmpd="sng" algn="ctr">
            <a:solidFill>
              <a:schemeClr val="tx1"/>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400" dirty="0">
                <a:effectLst/>
                <a:latin typeface="Calibri"/>
                <a:ea typeface="Calibri"/>
                <a:cs typeface="Times New Roman"/>
              </a:rPr>
              <a:t>INVERTER</a:t>
            </a:r>
          </a:p>
        </p:txBody>
      </p:sp>
      <p:sp>
        <p:nvSpPr>
          <p:cNvPr id="10" name="Rectangle 9"/>
          <p:cNvSpPr/>
          <p:nvPr/>
        </p:nvSpPr>
        <p:spPr>
          <a:xfrm>
            <a:off x="6610350" y="4449035"/>
            <a:ext cx="1162050" cy="495300"/>
          </a:xfrm>
          <a:prstGeom prst="rect">
            <a:avLst/>
          </a:prstGeom>
          <a:solidFill>
            <a:sysClr val="window" lastClr="FFFFFF"/>
          </a:solidFill>
          <a:ln w="25400" cap="flat" cmpd="sng" algn="ctr">
            <a:solidFill>
              <a:schemeClr val="tx1"/>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400" dirty="0" smtClean="0">
                <a:effectLst/>
                <a:latin typeface="Calibri"/>
                <a:ea typeface="Calibri"/>
                <a:cs typeface="Times New Roman"/>
              </a:rPr>
              <a:t>LOAD</a:t>
            </a:r>
            <a:endParaRPr lang="en-IN" sz="1400" dirty="0">
              <a:effectLst/>
              <a:latin typeface="Calibri"/>
              <a:ea typeface="Calibri"/>
              <a:cs typeface="Times New Roman"/>
            </a:endParaRPr>
          </a:p>
        </p:txBody>
      </p:sp>
      <p:cxnSp>
        <p:nvCxnSpPr>
          <p:cNvPr id="11" name="Straight Arrow Connector 10"/>
          <p:cNvCxnSpPr/>
          <p:nvPr/>
        </p:nvCxnSpPr>
        <p:spPr>
          <a:xfrm>
            <a:off x="4979670" y="3573054"/>
            <a:ext cx="320040" cy="9525"/>
          </a:xfrm>
          <a:prstGeom prst="straightConnector1">
            <a:avLst/>
          </a:prstGeom>
          <a:noFill/>
          <a:ln w="28575" cap="flat" cmpd="sng" algn="ctr">
            <a:solidFill>
              <a:sysClr val="windowText" lastClr="000000">
                <a:shade val="95000"/>
                <a:satMod val="105000"/>
              </a:sysClr>
            </a:solidFill>
            <a:prstDash val="solid"/>
            <a:headEnd type="none" w="med" len="med"/>
            <a:tailEnd type="triangle" w="med" len="med"/>
          </a:ln>
          <a:effectLst/>
        </p:spPr>
      </p:cxnSp>
      <p:cxnSp>
        <p:nvCxnSpPr>
          <p:cNvPr id="12" name="Straight Arrow Connector 11"/>
          <p:cNvCxnSpPr/>
          <p:nvPr/>
        </p:nvCxnSpPr>
        <p:spPr>
          <a:xfrm>
            <a:off x="6276975" y="3573689"/>
            <a:ext cx="333375" cy="0"/>
          </a:xfrm>
          <a:prstGeom prst="straightConnector1">
            <a:avLst/>
          </a:prstGeom>
          <a:noFill/>
          <a:ln w="28575" cap="flat" cmpd="sng" algn="ctr">
            <a:solidFill>
              <a:sysClr val="windowText" lastClr="000000">
                <a:shade val="95000"/>
                <a:satMod val="105000"/>
              </a:sysClr>
            </a:solidFill>
            <a:prstDash val="solid"/>
            <a:headEnd type="none" w="med" len="med"/>
            <a:tailEnd type="triangle" w="med" len="med"/>
          </a:ln>
          <a:effectLst/>
        </p:spPr>
      </p:cxnSp>
      <p:cxnSp>
        <p:nvCxnSpPr>
          <p:cNvPr id="13" name="Straight Arrow Connector 12"/>
          <p:cNvCxnSpPr/>
          <p:nvPr/>
        </p:nvCxnSpPr>
        <p:spPr>
          <a:xfrm>
            <a:off x="7067549" y="3871276"/>
            <a:ext cx="1" cy="577759"/>
          </a:xfrm>
          <a:prstGeom prst="straightConnector1">
            <a:avLst/>
          </a:prstGeom>
          <a:noFill/>
          <a:ln w="28575" cap="flat" cmpd="sng" algn="ctr">
            <a:solidFill>
              <a:sysClr val="windowText" lastClr="000000">
                <a:shade val="95000"/>
                <a:satMod val="105000"/>
              </a:sysClr>
            </a:solidFill>
            <a:prstDash val="solid"/>
            <a:headEnd type="none" w="med" len="med"/>
            <a:tailEnd type="triangle" w="med" len="med"/>
          </a:ln>
          <a:effectLst/>
        </p:spPr>
      </p:cxnSp>
      <p:cxnSp>
        <p:nvCxnSpPr>
          <p:cNvPr id="14" name="Elbow Connector 13"/>
          <p:cNvCxnSpPr/>
          <p:nvPr/>
        </p:nvCxnSpPr>
        <p:spPr>
          <a:xfrm>
            <a:off x="3281362" y="3235551"/>
            <a:ext cx="495300" cy="352425"/>
          </a:xfrm>
          <a:prstGeom prst="bentConnector3">
            <a:avLst/>
          </a:prstGeom>
          <a:noFill/>
          <a:ln w="28575" cap="flat" cmpd="sng" algn="ctr">
            <a:solidFill>
              <a:sysClr val="windowText" lastClr="000000">
                <a:shade val="95000"/>
                <a:satMod val="105000"/>
              </a:sysClr>
            </a:solidFill>
            <a:prstDash val="solid"/>
            <a:headEnd type="none" w="med" len="med"/>
            <a:tailEnd type="triangle" w="med" len="med"/>
          </a:ln>
          <a:effectLst/>
        </p:spPr>
      </p:cxnSp>
      <p:cxnSp>
        <p:nvCxnSpPr>
          <p:cNvPr id="15" name="Elbow Connector 14"/>
          <p:cNvCxnSpPr/>
          <p:nvPr/>
        </p:nvCxnSpPr>
        <p:spPr>
          <a:xfrm flipV="1">
            <a:off x="3281362" y="3587976"/>
            <a:ext cx="495300" cy="352425"/>
          </a:xfrm>
          <a:prstGeom prst="bentConnector3">
            <a:avLst/>
          </a:prstGeom>
          <a:noFill/>
          <a:ln w="28575" cap="flat" cmpd="sng" algn="ctr">
            <a:solidFill>
              <a:sysClr val="windowText" lastClr="000000">
                <a:shade val="95000"/>
                <a:satMod val="105000"/>
              </a:sysClr>
            </a:solidFill>
            <a:prstDash val="solid"/>
            <a:headEnd type="none" w="med" len="med"/>
            <a:tailEnd type="triangle" w="med" len="med"/>
          </a:ln>
          <a:effectLst/>
        </p:spPr>
      </p:cxnSp>
      <p:sp>
        <p:nvSpPr>
          <p:cNvPr id="16" name="Right Arrow 15"/>
          <p:cNvSpPr/>
          <p:nvPr/>
        </p:nvSpPr>
        <p:spPr>
          <a:xfrm>
            <a:off x="1890712" y="3167606"/>
            <a:ext cx="314325" cy="142875"/>
          </a:xfrm>
          <a:prstGeom prst="rightArrow">
            <a:avLst/>
          </a:prstGeom>
          <a:solidFill>
            <a:sysClr val="window" lastClr="FFFFFF"/>
          </a:solidFill>
          <a:ln w="25400" cap="flat" cmpd="sng" algn="ctr">
            <a:solidFill>
              <a:schemeClr val="tx1"/>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7" name="Right Arrow 16"/>
          <p:cNvSpPr/>
          <p:nvPr/>
        </p:nvSpPr>
        <p:spPr>
          <a:xfrm>
            <a:off x="1752600" y="3920081"/>
            <a:ext cx="452437" cy="120037"/>
          </a:xfrm>
          <a:prstGeom prst="rightArrow">
            <a:avLst/>
          </a:prstGeom>
          <a:solidFill>
            <a:sysClr val="window" lastClr="FFFFFF"/>
          </a:solidFill>
          <a:ln w="25400" cap="flat" cmpd="sng" algn="ctr">
            <a:solidFill>
              <a:schemeClr val="tx1"/>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8" name="Text Box 28"/>
          <p:cNvSpPr txBox="1"/>
          <p:nvPr/>
        </p:nvSpPr>
        <p:spPr>
          <a:xfrm>
            <a:off x="1066801" y="2999966"/>
            <a:ext cx="823912" cy="447675"/>
          </a:xfrm>
          <a:prstGeom prst="rect">
            <a:avLst/>
          </a:prstGeom>
          <a:solidFill>
            <a:sysClr val="window" lastClr="FFFFFF"/>
          </a:solidFill>
          <a:ln w="6350">
            <a:solidFill>
              <a:prstClr val="black"/>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IN" sz="1400" dirty="0">
                <a:effectLst/>
                <a:latin typeface="Calibri"/>
                <a:ea typeface="Calibri"/>
                <a:cs typeface="Times New Roman"/>
              </a:rPr>
              <a:t>WIND</a:t>
            </a:r>
          </a:p>
        </p:txBody>
      </p:sp>
      <p:sp>
        <p:nvSpPr>
          <p:cNvPr id="19" name="Text Box 36"/>
          <p:cNvSpPr txBox="1"/>
          <p:nvPr/>
        </p:nvSpPr>
        <p:spPr>
          <a:xfrm>
            <a:off x="1066802" y="3748631"/>
            <a:ext cx="852486" cy="504825"/>
          </a:xfrm>
          <a:prstGeom prst="rect">
            <a:avLst/>
          </a:prstGeom>
          <a:solidFill>
            <a:sysClr val="window" lastClr="FFFFFF"/>
          </a:solidFill>
          <a:ln w="6350">
            <a:solidFill>
              <a:prstClr val="black"/>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IN" sz="1400" dirty="0">
                <a:effectLst/>
                <a:latin typeface="Calibri"/>
                <a:ea typeface="Calibri"/>
                <a:cs typeface="Times New Roman"/>
              </a:rPr>
              <a:t>  </a:t>
            </a:r>
            <a:r>
              <a:rPr lang="en-IN" sz="1400" dirty="0" smtClean="0">
                <a:effectLst/>
                <a:latin typeface="Calibri"/>
                <a:ea typeface="Calibri"/>
                <a:cs typeface="Times New Roman"/>
              </a:rPr>
              <a:t>SUN RAYS</a:t>
            </a:r>
            <a:endParaRPr lang="en-IN" sz="1400" dirty="0">
              <a:effectLst/>
              <a:latin typeface="Calibri"/>
              <a:ea typeface="Calibri"/>
              <a:cs typeface="Times New Roman"/>
            </a:endParaRPr>
          </a:p>
        </p:txBody>
      </p:sp>
      <p:sp>
        <p:nvSpPr>
          <p:cNvPr id="20" name="Rectangle 16"/>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1" name="Rectangle 25"/>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2468835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7060"/>
            <a:ext cx="8229600" cy="1143000"/>
          </a:xfrm>
        </p:spPr>
        <p:txBody>
          <a:bodyPr>
            <a:normAutofit fontScale="90000"/>
          </a:bodyPr>
          <a:lstStyle/>
          <a:p>
            <a:r>
              <a:rPr lang="en-IN" sz="4000" dirty="0">
                <a:latin typeface="Times New Roman" pitchFamily="18" charset="0"/>
                <a:cs typeface="Times New Roman" pitchFamily="18" charset="0"/>
              </a:rPr>
              <a:t>BLOCK DIAGRAM AND </a:t>
            </a:r>
            <a:r>
              <a:rPr lang="en-IN" sz="4000" dirty="0" smtClean="0">
                <a:latin typeface="Times New Roman" pitchFamily="18" charset="0"/>
                <a:cs typeface="Times New Roman" pitchFamily="18" charset="0"/>
              </a:rPr>
              <a:t>OPERATION </a:t>
            </a:r>
            <a:r>
              <a:rPr lang="en-IN" sz="3600" dirty="0" err="1" smtClean="0">
                <a:latin typeface="Times New Roman" pitchFamily="18" charset="0"/>
                <a:cs typeface="Times New Roman" pitchFamily="18" charset="0"/>
              </a:rPr>
              <a:t>contd</a:t>
            </a:r>
            <a:r>
              <a:rPr lang="en-IN" dirty="0" smtClean="0">
                <a:latin typeface="Times New Roman" pitchFamily="18" charset="0"/>
                <a:cs typeface="Times New Roman" pitchFamily="18" charset="0"/>
              </a:rPr>
              <a:t>…</a:t>
            </a:r>
            <a:endParaRPr lang="en-IN" dirty="0"/>
          </a:p>
        </p:txBody>
      </p:sp>
      <p:sp>
        <p:nvSpPr>
          <p:cNvPr id="3" name="Content Placeholder 2"/>
          <p:cNvSpPr>
            <a:spLocks noGrp="1"/>
          </p:cNvSpPr>
          <p:nvPr>
            <p:ph idx="1"/>
          </p:nvPr>
        </p:nvSpPr>
        <p:spPr>
          <a:xfrm>
            <a:off x="457200" y="1219200"/>
            <a:ext cx="8229600" cy="5334000"/>
          </a:xfrm>
        </p:spPr>
        <p:txBody>
          <a:bodyPr>
            <a:normAutofit/>
          </a:bodyPr>
          <a:lstStyle/>
          <a:p>
            <a:r>
              <a:rPr lang="en-IN" sz="2600" dirty="0">
                <a:latin typeface="Times New Roman" pitchFamily="18" charset="0"/>
                <a:cs typeface="Times New Roman" pitchFamily="18" charset="0"/>
              </a:rPr>
              <a:t>In this concept, wind energy is used to generate electricity with the help of Aero leaves. These Aero leaves are made of aluminium, which is cut and assembled into a specified shape based on the requirement. </a:t>
            </a:r>
            <a:endParaRPr lang="en-IN" sz="2600" dirty="0" smtClean="0">
              <a:latin typeface="Times New Roman" pitchFamily="18" charset="0"/>
              <a:cs typeface="Times New Roman" pitchFamily="18" charset="0"/>
            </a:endParaRPr>
          </a:p>
          <a:p>
            <a:pPr marL="0" indent="0">
              <a:buNone/>
            </a:pPr>
            <a:endParaRPr lang="en-IN" sz="2600" dirty="0" smtClean="0">
              <a:latin typeface="Times New Roman" pitchFamily="18" charset="0"/>
              <a:cs typeface="Times New Roman" pitchFamily="18" charset="0"/>
            </a:endParaRPr>
          </a:p>
          <a:p>
            <a:r>
              <a:rPr lang="en-IN" sz="2600" dirty="0" smtClean="0">
                <a:latin typeface="Times New Roman" pitchFamily="18" charset="0"/>
                <a:cs typeface="Times New Roman" pitchFamily="18" charset="0"/>
              </a:rPr>
              <a:t>Here </a:t>
            </a:r>
            <a:r>
              <a:rPr lang="en-IN" sz="2600" dirty="0">
                <a:latin typeface="Times New Roman" pitchFamily="18" charset="0"/>
                <a:cs typeface="Times New Roman" pitchFamily="18" charset="0"/>
              </a:rPr>
              <a:t>we are using a </a:t>
            </a:r>
            <a:r>
              <a:rPr lang="en-IN" sz="2600" dirty="0" smtClean="0">
                <a:latin typeface="Times New Roman" pitchFamily="18" charset="0"/>
                <a:cs typeface="Times New Roman" pitchFamily="18" charset="0"/>
              </a:rPr>
              <a:t>Permanent magnet</a:t>
            </a:r>
            <a:r>
              <a:rPr lang="en-IN" sz="2600" dirty="0" smtClean="0">
                <a:latin typeface="Times New Roman" pitchFamily="18" charset="0"/>
                <a:cs typeface="Times New Roman" pitchFamily="18" charset="0"/>
              </a:rPr>
              <a:t> </a:t>
            </a:r>
            <a:r>
              <a:rPr lang="en-IN" sz="2600" dirty="0" smtClean="0">
                <a:latin typeface="Times New Roman" pitchFamily="18" charset="0"/>
                <a:cs typeface="Times New Roman" pitchFamily="18" charset="0"/>
              </a:rPr>
              <a:t>DC generator </a:t>
            </a:r>
            <a:r>
              <a:rPr lang="en-IN" sz="2600" dirty="0" smtClean="0">
                <a:latin typeface="Times New Roman" pitchFamily="18" charset="0"/>
                <a:cs typeface="Times New Roman" pitchFamily="18" charset="0"/>
              </a:rPr>
              <a:t>which </a:t>
            </a:r>
            <a:r>
              <a:rPr lang="en-IN" sz="2600" dirty="0">
                <a:latin typeface="Times New Roman" pitchFamily="18" charset="0"/>
                <a:cs typeface="Times New Roman" pitchFamily="18" charset="0"/>
              </a:rPr>
              <a:t>will be equal to the number of Aero leaves. This model mainly works on the principle of “Faradays law of electromagnetic induction</a:t>
            </a:r>
            <a:r>
              <a:rPr lang="en-IN" sz="2600" dirty="0" smtClean="0">
                <a:latin typeface="Times New Roman" pitchFamily="18" charset="0"/>
                <a:cs typeface="Times New Roman" pitchFamily="18" charset="0"/>
              </a:rPr>
              <a:t>‟</a:t>
            </a:r>
            <a:endParaRPr lang="en-IN" sz="2600" dirty="0">
              <a:latin typeface="Times New Roman" pitchFamily="18" charset="0"/>
              <a:cs typeface="Times New Roman" pitchFamily="18" charset="0"/>
            </a:endParaRPr>
          </a:p>
          <a:p>
            <a:endParaRPr lang="en-IN" sz="2600" dirty="0"/>
          </a:p>
        </p:txBody>
      </p:sp>
    </p:spTree>
    <p:extLst>
      <p:ext uri="{BB962C8B-B14F-4D97-AF65-F5344CB8AC3E}">
        <p14:creationId xmlns:p14="http://schemas.microsoft.com/office/powerpoint/2010/main" val="4024346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0236"/>
            <a:ext cx="8229600" cy="1143000"/>
          </a:xfrm>
        </p:spPr>
        <p:txBody>
          <a:bodyPr>
            <a:normAutofit fontScale="90000"/>
          </a:bodyPr>
          <a:lstStyle/>
          <a:p>
            <a:r>
              <a:rPr lang="en-IN" sz="4000" dirty="0" smtClean="0">
                <a:latin typeface="Times New Roman" pitchFamily="18" charset="0"/>
                <a:cs typeface="Times New Roman" pitchFamily="18" charset="0"/>
              </a:rPr>
              <a:t>BLOCK DIAGRAM </a:t>
            </a:r>
            <a:r>
              <a:rPr lang="en-IN" sz="4000" dirty="0">
                <a:latin typeface="Times New Roman" pitchFamily="18" charset="0"/>
                <a:cs typeface="Times New Roman" pitchFamily="18" charset="0"/>
              </a:rPr>
              <a:t>AND OPERATION </a:t>
            </a:r>
            <a:r>
              <a:rPr lang="en-IN" sz="3600" dirty="0" err="1" smtClean="0">
                <a:latin typeface="Times New Roman" pitchFamily="18" charset="0"/>
                <a:cs typeface="Times New Roman" pitchFamily="18" charset="0"/>
              </a:rPr>
              <a:t>contd</a:t>
            </a:r>
            <a:r>
              <a:rPr lang="en-IN" sz="3600" dirty="0" smtClean="0">
                <a:latin typeface="Times New Roman" pitchFamily="18" charset="0"/>
                <a:cs typeface="Times New Roman" pitchFamily="18" charset="0"/>
              </a:rPr>
              <a:t>…</a:t>
            </a:r>
            <a:endParaRPr lang="en-IN" sz="3600" dirty="0"/>
          </a:p>
        </p:txBody>
      </p:sp>
      <p:sp>
        <p:nvSpPr>
          <p:cNvPr id="3" name="Content Placeholder 2"/>
          <p:cNvSpPr>
            <a:spLocks noGrp="1"/>
          </p:cNvSpPr>
          <p:nvPr>
            <p:ph idx="1"/>
          </p:nvPr>
        </p:nvSpPr>
        <p:spPr>
          <a:xfrm>
            <a:off x="457200" y="1371600"/>
            <a:ext cx="8229600" cy="5334000"/>
          </a:xfrm>
        </p:spPr>
        <p:txBody>
          <a:bodyPr>
            <a:normAutofit/>
          </a:bodyPr>
          <a:lstStyle/>
          <a:p>
            <a:r>
              <a:rPr lang="en-IN" sz="2600" dirty="0">
                <a:latin typeface="Times New Roman" pitchFamily="18" charset="0"/>
                <a:cs typeface="Times New Roman" pitchFamily="18" charset="0"/>
              </a:rPr>
              <a:t>Aero leaves starts to rotate with minimum speed of </a:t>
            </a:r>
            <a:r>
              <a:rPr lang="en-IN" sz="2600" dirty="0" smtClean="0">
                <a:latin typeface="Times New Roman" pitchFamily="18" charset="0"/>
                <a:cs typeface="Times New Roman" pitchFamily="18" charset="0"/>
              </a:rPr>
              <a:t> 7 </a:t>
            </a:r>
            <a:r>
              <a:rPr lang="en-IN" sz="2600" dirty="0" smtClean="0">
                <a:latin typeface="Times New Roman" pitchFamily="18" charset="0"/>
                <a:cs typeface="Times New Roman" pitchFamily="18" charset="0"/>
              </a:rPr>
              <a:t>m/s </a:t>
            </a:r>
            <a:r>
              <a:rPr lang="en-IN" sz="2600" dirty="0" smtClean="0">
                <a:latin typeface="Times New Roman" pitchFamily="18" charset="0"/>
                <a:cs typeface="Times New Roman" pitchFamily="18" charset="0"/>
              </a:rPr>
              <a:t>when </a:t>
            </a:r>
            <a:r>
              <a:rPr lang="en-IN" sz="2600" dirty="0">
                <a:latin typeface="Times New Roman" pitchFamily="18" charset="0"/>
                <a:cs typeface="Times New Roman" pitchFamily="18" charset="0"/>
              </a:rPr>
              <a:t>air flows through it. </a:t>
            </a:r>
            <a:endParaRPr lang="en-IN" sz="2600" dirty="0" smtClean="0">
              <a:latin typeface="Times New Roman" pitchFamily="18" charset="0"/>
              <a:cs typeface="Times New Roman" pitchFamily="18" charset="0"/>
            </a:endParaRPr>
          </a:p>
          <a:p>
            <a:endParaRPr lang="en-IN" sz="2600" dirty="0" smtClean="0">
              <a:latin typeface="Times New Roman" pitchFamily="18" charset="0"/>
              <a:cs typeface="Times New Roman" pitchFamily="18" charset="0"/>
            </a:endParaRPr>
          </a:p>
          <a:p>
            <a:r>
              <a:rPr lang="en-IN" sz="2600" dirty="0" smtClean="0">
                <a:latin typeface="Times New Roman" pitchFamily="18" charset="0"/>
                <a:cs typeface="Times New Roman" pitchFamily="18" charset="0"/>
              </a:rPr>
              <a:t>As </a:t>
            </a:r>
            <a:r>
              <a:rPr lang="en-IN" sz="2600" dirty="0">
                <a:latin typeface="Times New Roman" pitchFamily="18" charset="0"/>
                <a:cs typeface="Times New Roman" pitchFamily="18" charset="0"/>
              </a:rPr>
              <a:t>Aero leaves are directly coupled to the </a:t>
            </a:r>
            <a:r>
              <a:rPr lang="en-IN" sz="2600" dirty="0" smtClean="0">
                <a:latin typeface="Times New Roman" pitchFamily="18" charset="0"/>
                <a:cs typeface="Times New Roman" pitchFamily="18" charset="0"/>
              </a:rPr>
              <a:t>dynamo</a:t>
            </a:r>
            <a:r>
              <a:rPr lang="en-IN" sz="2600" dirty="0">
                <a:latin typeface="Times New Roman" pitchFamily="18" charset="0"/>
                <a:cs typeface="Times New Roman" pitchFamily="18" charset="0"/>
              </a:rPr>
              <a:t>;</a:t>
            </a:r>
            <a:r>
              <a:rPr lang="en-IN" sz="2600" dirty="0" smtClean="0">
                <a:latin typeface="Times New Roman" pitchFamily="18" charset="0"/>
                <a:cs typeface="Times New Roman" pitchFamily="18" charset="0"/>
              </a:rPr>
              <a:t> where </a:t>
            </a:r>
            <a:r>
              <a:rPr lang="en-IN" sz="2600" dirty="0">
                <a:latin typeface="Times New Roman" pitchFamily="18" charset="0"/>
                <a:cs typeface="Times New Roman" pitchFamily="18" charset="0"/>
              </a:rPr>
              <a:t>mechanical energy gets converted into electrical </a:t>
            </a:r>
            <a:r>
              <a:rPr lang="en-IN" sz="2600" dirty="0" smtClean="0">
                <a:latin typeface="Times New Roman" pitchFamily="18" charset="0"/>
                <a:cs typeface="Times New Roman" pitchFamily="18" charset="0"/>
              </a:rPr>
              <a:t>energy</a:t>
            </a:r>
          </a:p>
          <a:p>
            <a:pPr marL="0" indent="0">
              <a:buNone/>
            </a:pPr>
            <a:endParaRPr lang="en-IN" sz="2600" dirty="0" smtClean="0">
              <a:latin typeface="Times New Roman" pitchFamily="18" charset="0"/>
              <a:cs typeface="Times New Roman" pitchFamily="18" charset="0"/>
            </a:endParaRPr>
          </a:p>
          <a:p>
            <a:r>
              <a:rPr lang="en-IN" sz="2600" dirty="0" smtClean="0">
                <a:latin typeface="Times New Roman" pitchFamily="18" charset="0"/>
                <a:cs typeface="Times New Roman" pitchFamily="18" charset="0"/>
              </a:rPr>
              <a:t>It is because </a:t>
            </a:r>
            <a:r>
              <a:rPr lang="en-IN" sz="2600" dirty="0">
                <a:latin typeface="Times New Roman" pitchFamily="18" charset="0"/>
                <a:cs typeface="Times New Roman" pitchFamily="18" charset="0"/>
              </a:rPr>
              <a:t>of the fact that the generator consists of armature (magnet) and the field coil. An EMF is induced due to the relative motion between the rotating armature and magnetic field due to field coil.  </a:t>
            </a:r>
            <a:endParaRPr lang="en-IN" sz="2600" dirty="0" smtClean="0">
              <a:latin typeface="Times New Roman" pitchFamily="18" charset="0"/>
              <a:cs typeface="Times New Roman" pitchFamily="18" charset="0"/>
            </a:endParaRPr>
          </a:p>
          <a:p>
            <a:pPr marL="0" indent="0">
              <a:buNone/>
            </a:pPr>
            <a:endParaRPr lang="en-IN" sz="2600" dirty="0">
              <a:latin typeface="Times New Roman" pitchFamily="18" charset="0"/>
              <a:cs typeface="Times New Roman" pitchFamily="18" charset="0"/>
            </a:endParaRPr>
          </a:p>
        </p:txBody>
      </p:sp>
    </p:spTree>
    <p:extLst>
      <p:ext uri="{BB962C8B-B14F-4D97-AF65-F5344CB8AC3E}">
        <p14:creationId xmlns:p14="http://schemas.microsoft.com/office/powerpoint/2010/main" val="18329001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71"/>
            <a:ext cx="8229600" cy="1143000"/>
          </a:xfrm>
        </p:spPr>
        <p:txBody>
          <a:bodyPr>
            <a:normAutofit fontScale="90000"/>
          </a:bodyPr>
          <a:lstStyle/>
          <a:p>
            <a:r>
              <a:rPr lang="en-IN" sz="4000" dirty="0">
                <a:latin typeface="Times New Roman" pitchFamily="18" charset="0"/>
                <a:cs typeface="Times New Roman" pitchFamily="18" charset="0"/>
              </a:rPr>
              <a:t>BLOCK DIAGRAM AND OPERATION </a:t>
            </a:r>
            <a:r>
              <a:rPr lang="en-IN" sz="3600" dirty="0" err="1">
                <a:latin typeface="Times New Roman" pitchFamily="18" charset="0"/>
                <a:cs typeface="Times New Roman" pitchFamily="18" charset="0"/>
              </a:rPr>
              <a:t>contd</a:t>
            </a:r>
            <a:r>
              <a:rPr lang="en-IN" dirty="0">
                <a:latin typeface="Times New Roman" pitchFamily="18" charset="0"/>
                <a:cs typeface="Times New Roman" pitchFamily="18" charset="0"/>
              </a:rPr>
              <a:t>…</a:t>
            </a:r>
            <a:endParaRPr lang="en-IN" dirty="0"/>
          </a:p>
        </p:txBody>
      </p:sp>
      <p:sp>
        <p:nvSpPr>
          <p:cNvPr id="3" name="Content Placeholder 2"/>
          <p:cNvSpPr>
            <a:spLocks noGrp="1"/>
          </p:cNvSpPr>
          <p:nvPr>
            <p:ph idx="1"/>
          </p:nvPr>
        </p:nvSpPr>
        <p:spPr>
          <a:xfrm>
            <a:off x="457200" y="1143000"/>
            <a:ext cx="8229600" cy="5562600"/>
          </a:xfrm>
        </p:spPr>
        <p:txBody>
          <a:bodyPr>
            <a:normAutofit/>
          </a:bodyPr>
          <a:lstStyle/>
          <a:p>
            <a:r>
              <a:rPr lang="en-IN" sz="2600" dirty="0" smtClean="0">
                <a:latin typeface="Times New Roman" pitchFamily="18" charset="0"/>
                <a:cs typeface="Times New Roman" pitchFamily="18" charset="0"/>
              </a:rPr>
              <a:t>Meanwhile, the solar energy from the sun is directly converted to DC power using the </a:t>
            </a:r>
            <a:r>
              <a:rPr lang="en-IN" sz="2600" dirty="0">
                <a:latin typeface="Times New Roman" pitchFamily="18" charset="0"/>
                <a:cs typeface="Times New Roman" pitchFamily="18" charset="0"/>
              </a:rPr>
              <a:t>solar </a:t>
            </a:r>
            <a:r>
              <a:rPr lang="en-IN" sz="2600" dirty="0" smtClean="0">
                <a:latin typeface="Times New Roman" pitchFamily="18" charset="0"/>
                <a:cs typeface="Times New Roman" pitchFamily="18" charset="0"/>
              </a:rPr>
              <a:t>panel.</a:t>
            </a:r>
          </a:p>
          <a:p>
            <a:pPr marL="0" indent="0">
              <a:buNone/>
            </a:pPr>
            <a:r>
              <a:rPr lang="en-IN" sz="2600" dirty="0" smtClean="0">
                <a:latin typeface="Times New Roman" pitchFamily="18" charset="0"/>
                <a:cs typeface="Times New Roman" pitchFamily="18" charset="0"/>
              </a:rPr>
              <a:t> </a:t>
            </a:r>
          </a:p>
          <a:p>
            <a:r>
              <a:rPr lang="en-IN" sz="2600" dirty="0" smtClean="0">
                <a:latin typeface="Times New Roman" pitchFamily="18" charset="0"/>
                <a:cs typeface="Times New Roman" pitchFamily="18" charset="0"/>
              </a:rPr>
              <a:t>All</a:t>
            </a:r>
            <a:r>
              <a:rPr lang="en-IN" sz="2600" dirty="0" smtClean="0">
                <a:latin typeface="Times New Roman" pitchFamily="18" charset="0"/>
                <a:cs typeface="Times New Roman" pitchFamily="18" charset="0"/>
              </a:rPr>
              <a:t> </a:t>
            </a:r>
            <a:r>
              <a:rPr lang="en-IN" sz="2600" dirty="0">
                <a:latin typeface="Times New Roman" pitchFamily="18" charset="0"/>
                <a:cs typeface="Times New Roman" pitchFamily="18" charset="0"/>
              </a:rPr>
              <a:t>aero leaf along with </a:t>
            </a:r>
            <a:r>
              <a:rPr lang="en-IN" sz="2600" dirty="0" smtClean="0">
                <a:latin typeface="Times New Roman" pitchFamily="18" charset="0"/>
                <a:cs typeface="Times New Roman" pitchFamily="18" charset="0"/>
              </a:rPr>
              <a:t>its generators </a:t>
            </a:r>
            <a:r>
              <a:rPr lang="en-IN" sz="2600" dirty="0" smtClean="0">
                <a:latin typeface="Times New Roman" pitchFamily="18" charset="0"/>
                <a:cs typeface="Times New Roman" pitchFamily="18" charset="0"/>
              </a:rPr>
              <a:t>are connected in series and</a:t>
            </a:r>
            <a:endParaRPr lang="en-IN" sz="2600" dirty="0" smtClean="0">
              <a:latin typeface="Times New Roman" pitchFamily="18" charset="0"/>
              <a:cs typeface="Times New Roman" pitchFamily="18" charset="0"/>
            </a:endParaRPr>
          </a:p>
          <a:p>
            <a:pPr marL="0" indent="0">
              <a:buNone/>
            </a:pPr>
            <a:endParaRPr lang="en-IN" sz="2600" dirty="0" smtClean="0">
              <a:latin typeface="Times New Roman" pitchFamily="18" charset="0"/>
              <a:cs typeface="Times New Roman" pitchFamily="18" charset="0"/>
            </a:endParaRPr>
          </a:p>
          <a:p>
            <a:r>
              <a:rPr lang="en-IN" sz="2600" dirty="0" smtClean="0">
                <a:latin typeface="Times New Roman" pitchFamily="18" charset="0"/>
                <a:cs typeface="Times New Roman" pitchFamily="18" charset="0"/>
              </a:rPr>
              <a:t> </a:t>
            </a:r>
            <a:r>
              <a:rPr lang="en-IN" sz="2600" dirty="0">
                <a:latin typeface="Times New Roman" pitchFamily="18" charset="0"/>
                <a:cs typeface="Times New Roman" pitchFamily="18" charset="0"/>
              </a:rPr>
              <a:t>This resulting DC output  is given to the charge controller, which prevents the overcharging of the battery. </a:t>
            </a:r>
          </a:p>
          <a:p>
            <a:pPr marL="0" indent="0">
              <a:buNone/>
            </a:pPr>
            <a:endParaRPr lang="en-IN" sz="2600" dirty="0" smtClean="0">
              <a:latin typeface="Times New Roman" pitchFamily="18" charset="0"/>
              <a:cs typeface="Times New Roman" pitchFamily="18" charset="0"/>
            </a:endParaRPr>
          </a:p>
          <a:p>
            <a:r>
              <a:rPr lang="en-IN" sz="2600" dirty="0" smtClean="0">
                <a:latin typeface="Times New Roman" pitchFamily="18" charset="0"/>
                <a:cs typeface="Times New Roman" pitchFamily="18" charset="0"/>
              </a:rPr>
              <a:t>The </a:t>
            </a:r>
            <a:r>
              <a:rPr lang="en-IN" sz="2600" dirty="0">
                <a:latin typeface="Times New Roman" pitchFamily="18" charset="0"/>
                <a:cs typeface="Times New Roman" pitchFamily="18" charset="0"/>
              </a:rPr>
              <a:t>output power is then stored in a battery. Power from the battery is then used to drive the load.</a:t>
            </a:r>
          </a:p>
          <a:p>
            <a:endParaRPr lang="en-IN" sz="26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8265453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600" dirty="0" smtClean="0">
                <a:latin typeface="Times New Roman" pitchFamily="18" charset="0"/>
                <a:cs typeface="Times New Roman" pitchFamily="18" charset="0"/>
              </a:rPr>
              <a:t>   </a:t>
            </a:r>
            <a:r>
              <a:rPr lang="en-US" sz="4000" dirty="0" smtClean="0">
                <a:latin typeface="Times New Roman" pitchFamily="18" charset="0"/>
                <a:cs typeface="Times New Roman" pitchFamily="18" charset="0"/>
              </a:rPr>
              <a:t>DESIGN CALCULATIONS</a:t>
            </a:r>
            <a:r>
              <a:rPr lang="en-US" sz="3900" dirty="0" smtClean="0"/>
              <a:t/>
            </a:r>
            <a:br>
              <a:rPr lang="en-US" sz="3900" dirty="0" smtClean="0"/>
            </a:br>
            <a:endParaRPr lang="en-US" sz="3900" dirty="0"/>
          </a:p>
        </p:txBody>
      </p:sp>
      <p:pic>
        <p:nvPicPr>
          <p:cNvPr id="5" name="Content Placeholder 4"/>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r="61897" b="6989"/>
          <a:stretch/>
        </p:blipFill>
        <p:spPr>
          <a:xfrm>
            <a:off x="533400" y="1752600"/>
            <a:ext cx="3276600" cy="3200400"/>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4246728" y="3464173"/>
                <a:ext cx="4572000" cy="2539157"/>
              </a:xfrm>
              <a:prstGeom prst="rect">
                <a:avLst/>
              </a:prstGeom>
              <a:noFill/>
            </p:spPr>
            <p:txBody>
              <a:bodyPr wrap="square" rtlCol="0">
                <a:spAutoFit/>
              </a:bodyPr>
              <a:lstStyle/>
              <a:p>
                <a:endParaRPr lang="en-US" dirty="0" smtClean="0">
                  <a:latin typeface="Times New Roman" pitchFamily="18" charset="0"/>
                  <a:cs typeface="Times New Roman" pitchFamily="18" charset="0"/>
                </a:endParaRPr>
              </a:p>
              <a:p>
                <a:r>
                  <a:rPr lang="en-US" sz="2600" b="1" dirty="0" smtClean="0">
                    <a:latin typeface="Times New Roman" pitchFamily="18" charset="0"/>
                    <a:cs typeface="Times New Roman" pitchFamily="18" charset="0"/>
                  </a:rPr>
                  <a:t>2.</a:t>
                </a:r>
                <a:r>
                  <a:rPr lang="en-US" sz="2300" dirty="0" smtClean="0">
                    <a:latin typeface="Times New Roman" pitchFamily="18" charset="0"/>
                    <a:cs typeface="Times New Roman" pitchFamily="18" charset="0"/>
                  </a:rPr>
                  <a:t> </a:t>
                </a:r>
                <a:r>
                  <a:rPr lang="en-US" sz="2300" b="1" dirty="0" smtClean="0">
                    <a:latin typeface="Times New Roman" pitchFamily="18" charset="0"/>
                    <a:cs typeface="Times New Roman" pitchFamily="18" charset="0"/>
                  </a:rPr>
                  <a:t>P = 0.5×</a:t>
                </a:r>
                <a14:m>
                  <m:oMath xmlns:m="http://schemas.openxmlformats.org/officeDocument/2006/math">
                    <m:sSub>
                      <m:sSubPr>
                        <m:ctrlPr>
                          <a:rPr lang="en-US" sz="2300" b="1" i="1" smtClean="0">
                            <a:latin typeface="Cambria Math"/>
                          </a:rPr>
                        </m:ctrlPr>
                      </m:sSubPr>
                      <m:e>
                        <m:r>
                          <a:rPr lang="en-IN" sz="2300" b="1" i="1" smtClean="0">
                            <a:latin typeface="Cambria Math"/>
                          </a:rPr>
                          <m:t>𝑪𝑷</m:t>
                        </m:r>
                      </m:e>
                      <m:sub>
                        <m:r>
                          <a:rPr lang="en-IN" sz="2300" b="1" i="1" smtClean="0">
                            <a:latin typeface="Cambria Math"/>
                          </a:rPr>
                          <m:t>𝒔</m:t>
                        </m:r>
                      </m:sub>
                    </m:sSub>
                  </m:oMath>
                </a14:m>
                <a:r>
                  <a:rPr lang="en-US" sz="2300" b="1" dirty="0" smtClean="0">
                    <a:latin typeface="Times New Roman" pitchFamily="18" charset="0"/>
                    <a:cs typeface="Times New Roman" pitchFamily="18" charset="0"/>
                  </a:rPr>
                  <a:t> × </a:t>
                </a:r>
                <a14:m>
                  <m:oMath xmlns:m="http://schemas.openxmlformats.org/officeDocument/2006/math">
                    <m:sSub>
                      <m:sSubPr>
                        <m:ctrlPr>
                          <a:rPr lang="en-US" sz="2300" b="1" i="1" smtClean="0">
                            <a:latin typeface="Cambria Math"/>
                          </a:rPr>
                        </m:ctrlPr>
                      </m:sSubPr>
                      <m:e>
                        <m:r>
                          <a:rPr lang="en-IN" sz="2300" b="1" i="1" smtClean="0">
                            <a:latin typeface="Cambria Math"/>
                          </a:rPr>
                          <m:t>𝑨</m:t>
                        </m:r>
                      </m:e>
                      <m:sub>
                        <m:r>
                          <a:rPr lang="en-IN" sz="2300" b="1" i="1" smtClean="0">
                            <a:latin typeface="Cambria Math"/>
                          </a:rPr>
                          <m:t>𝒔</m:t>
                        </m:r>
                      </m:sub>
                    </m:sSub>
                  </m:oMath>
                </a14:m>
                <a:r>
                  <a:rPr lang="en-US" sz="2300" b="1" dirty="0" smtClean="0">
                    <a:latin typeface="Times New Roman" pitchFamily="18" charset="0"/>
                    <a:cs typeface="Times New Roman" pitchFamily="18" charset="0"/>
                  </a:rPr>
                  <a:t> × </a:t>
                </a:r>
                <a:r>
                  <a:rPr lang="el-GR" sz="2300" b="1" dirty="0" smtClean="0">
                    <a:latin typeface="Times New Roman" pitchFamily="18" charset="0"/>
                    <a:cs typeface="Times New Roman" pitchFamily="18" charset="0"/>
                  </a:rPr>
                  <a:t>ρ ×</a:t>
                </a:r>
                <a14:m>
                  <m:oMath xmlns:m="http://schemas.openxmlformats.org/officeDocument/2006/math">
                    <m:sSup>
                      <m:sSupPr>
                        <m:ctrlPr>
                          <a:rPr lang="en-US" sz="2300" b="1" i="1">
                            <a:latin typeface="Cambria Math"/>
                          </a:rPr>
                        </m:ctrlPr>
                      </m:sSupPr>
                      <m:e>
                        <m:r>
                          <a:rPr lang="en-IN" sz="2300" b="1" i="1" smtClean="0">
                            <a:latin typeface="Cambria Math"/>
                          </a:rPr>
                          <m:t>𝑽</m:t>
                        </m:r>
                      </m:e>
                      <m:sup>
                        <m:r>
                          <a:rPr lang="en-IN" sz="2300" b="1" i="1" smtClean="0">
                            <a:latin typeface="Cambria Math"/>
                          </a:rPr>
                          <m:t>𝟑</m:t>
                        </m:r>
                      </m:sup>
                    </m:sSup>
                  </m:oMath>
                </a14:m>
                <a:r>
                  <a:rPr lang="en-US" sz="2300" b="1" dirty="0" smtClean="0">
                    <a:latin typeface="Times New Roman" pitchFamily="18" charset="0"/>
                    <a:cs typeface="Times New Roman" pitchFamily="18" charset="0"/>
                  </a:rPr>
                  <a:t>    </a:t>
                </a:r>
              </a:p>
              <a:p>
                <a:r>
                  <a:rPr lang="en-US" sz="2300" dirty="0" smtClean="0">
                    <a:latin typeface="Times New Roman" pitchFamily="18" charset="0"/>
                    <a:cs typeface="Times New Roman" pitchFamily="18" charset="0"/>
                  </a:rPr>
                  <a:t>Where:</a:t>
                </a:r>
              </a:p>
              <a:p>
                <a:r>
                  <a:rPr lang="en-US" sz="2300" b="1" dirty="0" smtClean="0">
                    <a:latin typeface="Times New Roman" pitchFamily="18" charset="0"/>
                    <a:cs typeface="Times New Roman" pitchFamily="18" charset="0"/>
                  </a:rPr>
                  <a:t>P</a:t>
                </a:r>
                <a:r>
                  <a:rPr lang="en-US" sz="2300" dirty="0" smtClean="0">
                    <a:latin typeface="Times New Roman" pitchFamily="18" charset="0"/>
                    <a:cs typeface="Times New Roman" pitchFamily="18" charset="0"/>
                  </a:rPr>
                  <a:t>= Output power (W)</a:t>
                </a:r>
              </a:p>
              <a:p>
                <a14:m>
                  <m:oMath xmlns:m="http://schemas.openxmlformats.org/officeDocument/2006/math">
                    <m:sSub>
                      <m:sSubPr>
                        <m:ctrlPr>
                          <a:rPr lang="en-US" sz="2300" i="1" smtClean="0">
                            <a:latin typeface="Cambria Math"/>
                          </a:rPr>
                        </m:ctrlPr>
                      </m:sSubPr>
                      <m:e>
                        <m:r>
                          <a:rPr lang="en-IN" sz="2300" b="1" i="1" smtClean="0">
                            <a:latin typeface="Cambria Math"/>
                          </a:rPr>
                          <m:t>𝑪𝑷</m:t>
                        </m:r>
                      </m:e>
                      <m:sub>
                        <m:r>
                          <a:rPr lang="en-IN" sz="2300" b="0" i="1" smtClean="0">
                            <a:latin typeface="Cambria Math"/>
                          </a:rPr>
                          <m:t>𝑆</m:t>
                        </m:r>
                      </m:sub>
                    </m:sSub>
                  </m:oMath>
                </a14:m>
                <a:r>
                  <a:rPr lang="en-US" sz="2300" dirty="0" smtClean="0">
                    <a:latin typeface="Times New Roman" pitchFamily="18" charset="0"/>
                    <a:cs typeface="Times New Roman" pitchFamily="18" charset="0"/>
                  </a:rPr>
                  <a:t>= Savonius constant(0.7932)</a:t>
                </a:r>
              </a:p>
              <a:p>
                <a:r>
                  <a:rPr lang="en-US" sz="2300" dirty="0" smtClean="0">
                    <a:latin typeface="Times New Roman" pitchFamily="18" charset="0"/>
                    <a:cs typeface="Times New Roman" pitchFamily="18" charset="0"/>
                  </a:rPr>
                  <a:t> </a:t>
                </a:r>
                <a:r>
                  <a:rPr lang="en-US" sz="2300" b="1" dirty="0" smtClean="0">
                    <a:latin typeface="Times New Roman" pitchFamily="18" charset="0"/>
                    <a:cs typeface="Times New Roman" pitchFamily="18" charset="0"/>
                  </a:rPr>
                  <a:t>ρ</a:t>
                </a:r>
                <a:r>
                  <a:rPr lang="en-US" sz="2300" dirty="0" smtClean="0">
                    <a:latin typeface="Times New Roman" pitchFamily="18" charset="0"/>
                    <a:cs typeface="Times New Roman" pitchFamily="18" charset="0"/>
                  </a:rPr>
                  <a:t>= Density of air (kg/m3 ) </a:t>
                </a:r>
              </a:p>
              <a:p>
                <a:r>
                  <a:rPr lang="en-US" sz="2300" dirty="0" smtClean="0">
                    <a:latin typeface="Times New Roman" pitchFamily="18" charset="0"/>
                    <a:cs typeface="Times New Roman" pitchFamily="18" charset="0"/>
                  </a:rPr>
                  <a:t> </a:t>
                </a:r>
                <a:r>
                  <a:rPr lang="en-US" sz="2300" b="1" dirty="0" smtClean="0">
                    <a:latin typeface="Times New Roman" pitchFamily="18" charset="0"/>
                    <a:cs typeface="Times New Roman" pitchFamily="18" charset="0"/>
                  </a:rPr>
                  <a:t>V= </a:t>
                </a:r>
                <a:r>
                  <a:rPr lang="en-US" sz="2300" dirty="0" smtClean="0">
                    <a:latin typeface="Times New Roman" pitchFamily="18" charset="0"/>
                    <a:cs typeface="Times New Roman" pitchFamily="18" charset="0"/>
                  </a:rPr>
                  <a:t>Speed of  air (m/s) </a:t>
                </a:r>
                <a:endParaRPr lang="en-US" sz="2300" dirty="0">
                  <a:latin typeface="Times New Roman" pitchFamily="18" charset="0"/>
                  <a:cs typeface="Times New Roman"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246728" y="3464173"/>
                <a:ext cx="4572000" cy="2539157"/>
              </a:xfrm>
              <a:prstGeom prst="rect">
                <a:avLst/>
              </a:prstGeom>
              <a:blipFill rotWithShape="1">
                <a:blip r:embed="rId4"/>
                <a:stretch>
                  <a:fillRect l="-2400" b="-407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233080" y="1343167"/>
                <a:ext cx="4038600" cy="2015936"/>
              </a:xfrm>
              <a:prstGeom prst="rect">
                <a:avLst/>
              </a:prstGeom>
              <a:noFill/>
            </p:spPr>
            <p:txBody>
              <a:bodyPr wrap="square" rtlCol="0">
                <a:spAutoFit/>
              </a:bodyPr>
              <a:lstStyle/>
              <a:p>
                <a:r>
                  <a:rPr lang="en-US" sz="2500" b="1" dirty="0" smtClean="0">
                    <a:latin typeface="Times New Roman" pitchFamily="18" charset="0"/>
                    <a:cs typeface="Times New Roman" pitchFamily="18" charset="0"/>
                  </a:rPr>
                  <a:t>1</a:t>
                </a:r>
                <a:r>
                  <a:rPr lang="en-US" sz="2500" b="1" dirty="0" smtClean="0"/>
                  <a:t>.  </a:t>
                </a:r>
                <a14:m>
                  <m:oMath xmlns:m="http://schemas.openxmlformats.org/officeDocument/2006/math">
                    <m:sSub>
                      <m:sSubPr>
                        <m:ctrlPr>
                          <a:rPr lang="en-US" sz="2500" b="1" i="1" smtClean="0">
                            <a:latin typeface="Cambria Math"/>
                          </a:rPr>
                        </m:ctrlPr>
                      </m:sSubPr>
                      <m:e>
                        <m:r>
                          <a:rPr lang="en-IN" sz="2500" b="1" i="1">
                            <a:latin typeface="Cambria Math"/>
                          </a:rPr>
                          <m:t>𝑨</m:t>
                        </m:r>
                      </m:e>
                      <m:sub>
                        <m:r>
                          <a:rPr lang="en-IN" sz="2500" b="1" i="1">
                            <a:latin typeface="Cambria Math"/>
                          </a:rPr>
                          <m:t>𝒔</m:t>
                        </m:r>
                      </m:sub>
                    </m:sSub>
                  </m:oMath>
                </a14:m>
                <a:r>
                  <a:rPr lang="en-US" sz="2500" dirty="0" smtClean="0">
                    <a:latin typeface="Times New Roman" pitchFamily="18" charset="0"/>
                    <a:cs typeface="Times New Roman" pitchFamily="18" charset="0"/>
                  </a:rPr>
                  <a:t> </a:t>
                </a:r>
                <a:r>
                  <a:rPr lang="en-US" sz="2500" dirty="0">
                    <a:latin typeface="Times New Roman" pitchFamily="18" charset="0"/>
                    <a:cs typeface="Times New Roman" pitchFamily="18" charset="0"/>
                  </a:rPr>
                  <a:t>= (</a:t>
                </a:r>
                <a14:m>
                  <m:oMath xmlns:m="http://schemas.openxmlformats.org/officeDocument/2006/math">
                    <m:sSub>
                      <m:sSubPr>
                        <m:ctrlPr>
                          <a:rPr lang="en-US" sz="2500" b="1" i="1">
                            <a:latin typeface="Cambria Math"/>
                          </a:rPr>
                        </m:ctrlPr>
                      </m:sSubPr>
                      <m:e>
                        <m:r>
                          <a:rPr lang="en-IN" sz="2500" b="1" i="1">
                            <a:latin typeface="Cambria Math"/>
                          </a:rPr>
                          <m:t>𝑯</m:t>
                        </m:r>
                      </m:e>
                      <m:sub>
                        <m:r>
                          <a:rPr lang="en-IN" sz="2500" b="1" i="1">
                            <a:latin typeface="Cambria Math"/>
                          </a:rPr>
                          <m:t>𝒔</m:t>
                        </m:r>
                      </m:sub>
                    </m:sSub>
                    <m:r>
                      <a:rPr lang="en-IN" sz="2500" b="1" i="1">
                        <a:latin typeface="Cambria Math"/>
                      </a:rPr>
                      <m:t> </m:t>
                    </m:r>
                  </m:oMath>
                </a14:m>
                <a:r>
                  <a:rPr lang="en-US" sz="2500" b="1" dirty="0" smtClean="0">
                    <a:latin typeface="Times New Roman" pitchFamily="18" charset="0"/>
                    <a:cs typeface="Times New Roman" pitchFamily="18" charset="0"/>
                  </a:rPr>
                  <a:t>/ </a:t>
                </a:r>
                <a14:m>
                  <m:oMath xmlns:m="http://schemas.openxmlformats.org/officeDocument/2006/math">
                    <m:sSub>
                      <m:sSubPr>
                        <m:ctrlPr>
                          <a:rPr lang="en-US" sz="2500" b="1" i="1" smtClean="0">
                            <a:latin typeface="Cambria Math"/>
                          </a:rPr>
                        </m:ctrlPr>
                      </m:sSubPr>
                      <m:e>
                        <m:r>
                          <a:rPr lang="en-IN" sz="2500" b="1" i="1" smtClean="0">
                            <a:latin typeface="Cambria Math"/>
                          </a:rPr>
                          <m:t>𝑫</m:t>
                        </m:r>
                      </m:e>
                      <m:sub>
                        <m:r>
                          <a:rPr lang="en-IN" sz="2500" b="1" i="1">
                            <a:latin typeface="Cambria Math"/>
                          </a:rPr>
                          <m:t>𝒔</m:t>
                        </m:r>
                      </m:sub>
                    </m:sSub>
                  </m:oMath>
                </a14:m>
                <a:r>
                  <a:rPr lang="en-US" sz="2500" dirty="0" smtClean="0">
                    <a:latin typeface="Times New Roman" pitchFamily="18" charset="0"/>
                    <a:cs typeface="Times New Roman" pitchFamily="18" charset="0"/>
                  </a:rPr>
                  <a:t>)</a:t>
                </a:r>
              </a:p>
              <a:p>
                <a:r>
                  <a:rPr lang="en-US" sz="2500" dirty="0" smtClean="0">
                    <a:latin typeface="Times New Roman" pitchFamily="18" charset="0"/>
                    <a:cs typeface="Times New Roman" pitchFamily="18" charset="0"/>
                  </a:rPr>
                  <a:t>Where:</a:t>
                </a:r>
              </a:p>
              <a:p>
                <a14:m>
                  <m:oMath xmlns:m="http://schemas.openxmlformats.org/officeDocument/2006/math">
                    <m:r>
                      <a:rPr lang="en-IN" sz="2500" i="1">
                        <a:latin typeface="Cambria Math"/>
                      </a:rPr>
                      <m:t>	</m:t>
                    </m:r>
                    <m:sSub>
                      <m:sSubPr>
                        <m:ctrlPr>
                          <a:rPr lang="en-US" sz="2500" b="1" i="1">
                            <a:latin typeface="Cambria Math"/>
                          </a:rPr>
                        </m:ctrlPr>
                      </m:sSubPr>
                      <m:e>
                        <m:r>
                          <a:rPr lang="en-IN" sz="2500" b="1" i="1">
                            <a:latin typeface="Cambria Math"/>
                          </a:rPr>
                          <m:t>𝑨</m:t>
                        </m:r>
                      </m:e>
                      <m:sub>
                        <m:r>
                          <a:rPr lang="en-IN" sz="2500" b="1" i="1">
                            <a:latin typeface="Cambria Math"/>
                          </a:rPr>
                          <m:t>𝒔</m:t>
                        </m:r>
                      </m:sub>
                    </m:sSub>
                  </m:oMath>
                </a14:m>
                <a:r>
                  <a:rPr lang="en-US" sz="2500" dirty="0" smtClean="0">
                    <a:latin typeface="Times New Roman" pitchFamily="18" charset="0"/>
                    <a:cs typeface="Times New Roman" pitchFamily="18" charset="0"/>
                  </a:rPr>
                  <a:t> </a:t>
                </a:r>
                <a:r>
                  <a:rPr lang="en-US" sz="2500" dirty="0">
                    <a:latin typeface="Times New Roman" pitchFamily="18" charset="0"/>
                    <a:cs typeface="Times New Roman" pitchFamily="18" charset="0"/>
                  </a:rPr>
                  <a:t>=</a:t>
                </a:r>
                <a:r>
                  <a:rPr lang="en-US" sz="2500" dirty="0" smtClean="0">
                    <a:latin typeface="Times New Roman" pitchFamily="18" charset="0"/>
                    <a:cs typeface="Times New Roman" pitchFamily="18" charset="0"/>
                  </a:rPr>
                  <a:t>aspect ratio</a:t>
                </a:r>
                <a:r>
                  <a:rPr lang="en-US" sz="2500" dirty="0">
                    <a:latin typeface="Times New Roman" pitchFamily="18" charset="0"/>
                    <a:cs typeface="Times New Roman" pitchFamily="18" charset="0"/>
                  </a:rPr>
                  <a:t>(</a:t>
                </a:r>
                <a14:m>
                  <m:oMath xmlns:m="http://schemas.openxmlformats.org/officeDocument/2006/math">
                    <m:sSup>
                      <m:sSupPr>
                        <m:ctrlPr>
                          <a:rPr lang="en-US" sz="2500" i="1">
                            <a:latin typeface="Cambria Math"/>
                          </a:rPr>
                        </m:ctrlPr>
                      </m:sSupPr>
                      <m:e>
                        <m:r>
                          <a:rPr lang="en-IN" sz="2500" i="1">
                            <a:latin typeface="Cambria Math"/>
                          </a:rPr>
                          <m:t>𝑚</m:t>
                        </m:r>
                      </m:e>
                      <m:sup>
                        <m:r>
                          <a:rPr lang="en-IN" sz="2500" i="1">
                            <a:latin typeface="Cambria Math"/>
                          </a:rPr>
                          <m:t>2</m:t>
                        </m:r>
                      </m:sup>
                    </m:sSup>
                  </m:oMath>
                </a14:m>
                <a:r>
                  <a:rPr lang="en-US" sz="2500" dirty="0">
                    <a:latin typeface="Times New Roman" pitchFamily="18" charset="0"/>
                    <a:cs typeface="Times New Roman" pitchFamily="18" charset="0"/>
                  </a:rPr>
                  <a:t> </a:t>
                </a:r>
                <a:r>
                  <a:rPr lang="en-US" sz="2500" dirty="0" smtClean="0">
                    <a:latin typeface="Times New Roman" pitchFamily="18" charset="0"/>
                    <a:cs typeface="Times New Roman" pitchFamily="18" charset="0"/>
                  </a:rPr>
                  <a:t>)</a:t>
                </a:r>
              </a:p>
              <a:p>
                <a14:m>
                  <m:oMath xmlns:m="http://schemas.openxmlformats.org/officeDocument/2006/math">
                    <m:sSub>
                      <m:sSubPr>
                        <m:ctrlPr>
                          <a:rPr lang="en-US" sz="2500" b="1" i="1">
                            <a:latin typeface="Cambria Math"/>
                          </a:rPr>
                        </m:ctrlPr>
                      </m:sSubPr>
                      <m:e>
                        <m:r>
                          <a:rPr lang="en-IN" sz="2500" b="1" i="1">
                            <a:latin typeface="Cambria Math"/>
                          </a:rPr>
                          <m:t>𝑯</m:t>
                        </m:r>
                      </m:e>
                      <m:sub>
                        <m:r>
                          <a:rPr lang="en-IN" sz="2500" b="1" i="1">
                            <a:latin typeface="Cambria Math"/>
                          </a:rPr>
                          <m:t>𝒔</m:t>
                        </m:r>
                      </m:sub>
                    </m:sSub>
                  </m:oMath>
                </a14:m>
                <a:r>
                  <a:rPr lang="en-US" sz="2500" dirty="0" smtClean="0">
                    <a:latin typeface="Times New Roman" pitchFamily="18" charset="0"/>
                    <a:cs typeface="Times New Roman" pitchFamily="18" charset="0"/>
                  </a:rPr>
                  <a:t>= height of turbine(m)</a:t>
                </a:r>
              </a:p>
              <a:p>
                <a14:m>
                  <m:oMath xmlns:m="http://schemas.openxmlformats.org/officeDocument/2006/math">
                    <m:sSub>
                      <m:sSubPr>
                        <m:ctrlPr>
                          <a:rPr lang="en-US" sz="2500" b="1" i="1">
                            <a:latin typeface="Cambria Math"/>
                          </a:rPr>
                        </m:ctrlPr>
                      </m:sSubPr>
                      <m:e>
                        <m:r>
                          <a:rPr lang="en-IN" sz="2500" b="1" i="1">
                            <a:latin typeface="Cambria Math"/>
                          </a:rPr>
                          <m:t>𝑫</m:t>
                        </m:r>
                      </m:e>
                      <m:sub>
                        <m:r>
                          <a:rPr lang="en-IN" sz="2500" b="1" i="1">
                            <a:latin typeface="Cambria Math"/>
                          </a:rPr>
                          <m:t>𝒔</m:t>
                        </m:r>
                      </m:sub>
                    </m:sSub>
                  </m:oMath>
                </a14:m>
                <a:r>
                  <a:rPr lang="en-US" sz="2500" dirty="0" smtClean="0">
                    <a:latin typeface="Times New Roman" pitchFamily="18" charset="0"/>
                    <a:cs typeface="Times New Roman" pitchFamily="18" charset="0"/>
                  </a:rPr>
                  <a:t>= diameter of turbine(m)</a:t>
                </a:r>
                <a:endParaRPr lang="en-US" sz="2500" dirty="0">
                  <a:latin typeface="Times New Roman" pitchFamily="18" charset="0"/>
                  <a:cs typeface="Times New Roman"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233080" y="1343167"/>
                <a:ext cx="4038600" cy="2015936"/>
              </a:xfrm>
              <a:prstGeom prst="rect">
                <a:avLst/>
              </a:prstGeom>
              <a:blipFill rotWithShape="1">
                <a:blip r:embed="rId5"/>
                <a:stretch>
                  <a:fillRect l="-2413" t="-2719" b="-6042"/>
                </a:stretch>
              </a:blipFill>
            </p:spPr>
            <p:txBody>
              <a:bodyPr/>
              <a:lstStyle/>
              <a:p>
                <a:r>
                  <a:rPr lang="en-IN">
                    <a:noFill/>
                  </a:rPr>
                  <a:t> </a:t>
                </a:r>
              </a:p>
            </p:txBody>
          </p:sp>
        </mc:Fallback>
      </mc:AlternateContent>
      <p:sp>
        <p:nvSpPr>
          <p:cNvPr id="7" name="TextBox 6"/>
          <p:cNvSpPr txBox="1"/>
          <p:nvPr/>
        </p:nvSpPr>
        <p:spPr>
          <a:xfrm>
            <a:off x="914400" y="5181600"/>
            <a:ext cx="2819400" cy="861774"/>
          </a:xfrm>
          <a:prstGeom prst="rect">
            <a:avLst/>
          </a:prstGeom>
          <a:noFill/>
        </p:spPr>
        <p:txBody>
          <a:bodyPr wrap="square" rtlCol="0">
            <a:spAutoFit/>
          </a:bodyPr>
          <a:lstStyle/>
          <a:p>
            <a:r>
              <a:rPr lang="en-US" sz="2500" b="1" dirty="0" smtClean="0"/>
              <a:t>SAVONIUS ROTOR </a:t>
            </a:r>
          </a:p>
          <a:p>
            <a:endParaRPr lang="en-US" sz="25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304800"/>
            <a:ext cx="8229600" cy="1143000"/>
          </a:xfrm>
        </p:spPr>
        <p:txBody>
          <a:bodyPr>
            <a:normAutofit/>
          </a:bodyPr>
          <a:lstStyle/>
          <a:p>
            <a:r>
              <a:rPr lang="en-US" sz="3600" dirty="0">
                <a:latin typeface="Times New Roman" pitchFamily="18" charset="0"/>
                <a:cs typeface="Times New Roman" pitchFamily="18" charset="0"/>
              </a:rPr>
              <a:t>FINAL </a:t>
            </a:r>
            <a:r>
              <a:rPr lang="en-US" sz="3600" dirty="0" smtClean="0">
                <a:latin typeface="Times New Roman" pitchFamily="18" charset="0"/>
                <a:cs typeface="Times New Roman" pitchFamily="18" charset="0"/>
              </a:rPr>
              <a:t>DESIGN</a:t>
            </a:r>
            <a:endParaRPr lang="en-IN" sz="2800" dirty="0"/>
          </a:p>
        </p:txBody>
      </p:sp>
      <p:sp>
        <p:nvSpPr>
          <p:cNvPr id="3" name="Content Placeholder 2"/>
          <p:cNvSpPr>
            <a:spLocks noGrp="1"/>
          </p:cNvSpPr>
          <p:nvPr>
            <p:ph idx="1"/>
          </p:nvPr>
        </p:nvSpPr>
        <p:spPr>
          <a:xfrm>
            <a:off x="381000" y="762000"/>
            <a:ext cx="8229600" cy="6019800"/>
          </a:xfrm>
        </p:spPr>
        <p:txBody>
          <a:bodyPr>
            <a:normAutofit/>
          </a:bodyPr>
          <a:lstStyle/>
          <a:p>
            <a:endParaRPr lang="en-IN" dirty="0"/>
          </a:p>
          <a:p>
            <a:pPr marL="0" indent="0">
              <a:buNone/>
            </a:pPr>
            <a:r>
              <a:rPr lang="en-IN" dirty="0" smtClean="0"/>
              <a:t>                                         </a:t>
            </a:r>
            <a:r>
              <a:rPr lang="en-IN" b="1" dirty="0" smtClean="0">
                <a:latin typeface="Times New Roman" pitchFamily="18" charset="0"/>
                <a:cs typeface="Times New Roman" pitchFamily="18" charset="0"/>
              </a:rPr>
              <a:t>Diameter</a:t>
            </a:r>
            <a:r>
              <a:rPr lang="en-IN" dirty="0">
                <a:latin typeface="Times New Roman" pitchFamily="18" charset="0"/>
                <a:cs typeface="Times New Roman" pitchFamily="18" charset="0"/>
              </a:rPr>
              <a:t>: </a:t>
            </a:r>
            <a:r>
              <a:rPr lang="en-IN" sz="2800" dirty="0">
                <a:latin typeface="Times New Roman" pitchFamily="18" charset="0"/>
                <a:cs typeface="Times New Roman" pitchFamily="18" charset="0"/>
              </a:rPr>
              <a:t>140 mm</a:t>
            </a:r>
          </a:p>
          <a:p>
            <a:pPr marL="0" indent="0">
              <a:buNone/>
            </a:pPr>
            <a:r>
              <a:rPr lang="en-IN" b="1"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Height</a:t>
            </a:r>
            <a:r>
              <a:rPr lang="en-IN" dirty="0">
                <a:latin typeface="Times New Roman" pitchFamily="18" charset="0"/>
                <a:cs typeface="Times New Roman" pitchFamily="18" charset="0"/>
              </a:rPr>
              <a:t>: 280 mm</a:t>
            </a:r>
          </a:p>
          <a:p>
            <a:pPr marL="0" indent="0">
              <a:buNone/>
            </a:pPr>
            <a:r>
              <a:rPr lang="en-IN" b="1"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Aspect </a:t>
            </a:r>
            <a:r>
              <a:rPr lang="en-IN" b="1" dirty="0" smtClean="0">
                <a:latin typeface="Times New Roman" pitchFamily="18" charset="0"/>
                <a:cs typeface="Times New Roman" pitchFamily="18" charset="0"/>
              </a:rPr>
              <a:t>ratio</a:t>
            </a:r>
            <a:r>
              <a:rPr lang="en-IN" dirty="0" smtClean="0">
                <a:latin typeface="Times New Roman" pitchFamily="18" charset="0"/>
                <a:cs typeface="Times New Roman" pitchFamily="18" charset="0"/>
              </a:rPr>
              <a:t>: 2</a:t>
            </a:r>
          </a:p>
          <a:p>
            <a:pPr marL="0" indent="0">
              <a:buNone/>
            </a:pPr>
            <a:r>
              <a:rPr lang="en-IN" b="1" dirty="0" smtClean="0">
                <a:latin typeface="Times New Roman" pitchFamily="18" charset="0"/>
                <a:cs typeface="Times New Roman" pitchFamily="18" charset="0"/>
              </a:rPr>
              <a:t>                                    DC </a:t>
            </a:r>
            <a:r>
              <a:rPr lang="en-IN" b="1" dirty="0" smtClean="0">
                <a:latin typeface="Times New Roman" pitchFamily="18" charset="0"/>
                <a:cs typeface="Times New Roman" pitchFamily="18" charset="0"/>
              </a:rPr>
              <a:t>generator </a:t>
            </a:r>
            <a:r>
              <a:rPr lang="en-IN" b="1" dirty="0">
                <a:latin typeface="Times New Roman" pitchFamily="18" charset="0"/>
                <a:cs typeface="Times New Roman" pitchFamily="18" charset="0"/>
              </a:rPr>
              <a:t>output: </a:t>
            </a:r>
            <a:r>
              <a:rPr lang="en-IN" dirty="0">
                <a:latin typeface="Times New Roman" pitchFamily="18" charset="0"/>
                <a:cs typeface="Times New Roman" pitchFamily="18" charset="0"/>
              </a:rPr>
              <a:t>4V </a:t>
            </a:r>
          </a:p>
          <a:p>
            <a:pPr marL="0" indent="0">
              <a:buNone/>
            </a:pP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at </a:t>
            </a:r>
            <a:r>
              <a:rPr lang="en-IN" dirty="0">
                <a:latin typeface="Times New Roman" pitchFamily="18" charset="0"/>
                <a:cs typeface="Times New Roman" pitchFamily="18" charset="0"/>
              </a:rPr>
              <a:t>7</a:t>
            </a:r>
            <a:r>
              <a:rPr lang="en-IN"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m/s                            </a:t>
            </a:r>
            <a:endParaRPr lang="en-IN" dirty="0" smtClean="0">
              <a:latin typeface="Times New Roman" pitchFamily="18" charset="0"/>
              <a:cs typeface="Times New Roman" pitchFamily="18" charset="0"/>
            </a:endParaRPr>
          </a:p>
          <a:p>
            <a:pPr marL="0" indent="0">
              <a:buNone/>
            </a:pPr>
            <a:r>
              <a:rPr lang="en-IN"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a:p>
            <a:endParaRPr lang="en-IN" dirty="0" smtClean="0"/>
          </a:p>
          <a:p>
            <a:pPr marL="0" indent="0">
              <a:buNone/>
            </a:pPr>
            <a:r>
              <a:rPr lang="en-IN" b="1" dirty="0" smtClean="0"/>
              <a:t>                                                              </a:t>
            </a:r>
            <a:endParaRPr lang="en-IN" dirty="0" smtClean="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304800" y="762000"/>
            <a:ext cx="3857625" cy="5486400"/>
          </a:xfrm>
          <a:prstGeom prst="rect">
            <a:avLst/>
          </a:prstGeom>
        </p:spPr>
      </p:pic>
      <p:sp>
        <p:nvSpPr>
          <p:cNvPr id="7" name="TextBox 6"/>
          <p:cNvSpPr txBox="1"/>
          <p:nvPr/>
        </p:nvSpPr>
        <p:spPr>
          <a:xfrm>
            <a:off x="1219200" y="6292334"/>
            <a:ext cx="3552825" cy="523220"/>
          </a:xfrm>
          <a:prstGeom prst="rect">
            <a:avLst/>
          </a:prstGeom>
          <a:noFill/>
        </p:spPr>
        <p:txBody>
          <a:bodyPr wrap="square" rtlCol="0">
            <a:spAutoFit/>
          </a:bodyPr>
          <a:lstStyle/>
          <a:p>
            <a:r>
              <a:rPr lang="en-IN" sz="2800" b="1" dirty="0" smtClean="0">
                <a:latin typeface="+mj-lt"/>
                <a:cs typeface="Times New Roman" pitchFamily="18" charset="0"/>
              </a:rPr>
              <a:t>AERO LEAF</a:t>
            </a:r>
            <a:endParaRPr lang="en-IN" sz="2800" b="1" dirty="0">
              <a:latin typeface="+mj-lt"/>
              <a:cs typeface="Times New Roman" pitchFamily="18" charset="0"/>
            </a:endParaRPr>
          </a:p>
        </p:txBody>
      </p:sp>
    </p:spTree>
    <p:extLst>
      <p:ext uri="{BB962C8B-B14F-4D97-AF65-F5344CB8AC3E}">
        <p14:creationId xmlns:p14="http://schemas.microsoft.com/office/powerpoint/2010/main" val="3572586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a:bodyPr>
          <a:lstStyle/>
          <a:p>
            <a:r>
              <a:rPr lang="en-US" sz="3600" dirty="0" smtClean="0">
                <a:latin typeface="Times New Roman" pitchFamily="18" charset="0"/>
                <a:cs typeface="Times New Roman" pitchFamily="18" charset="0"/>
              </a:rPr>
              <a:t>CONTENTS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228600" y="762000"/>
            <a:ext cx="8763000" cy="5791200"/>
          </a:xfrm>
        </p:spPr>
        <p:txBody>
          <a:bodyPr>
            <a:normAutofit fontScale="92500" lnSpcReduction="10000"/>
          </a:bodyPr>
          <a:lstStyle/>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Abstract</a:t>
            </a:r>
          </a:p>
          <a:p>
            <a:r>
              <a:rPr lang="en-US" sz="2800" dirty="0">
                <a:latin typeface="Times New Roman" pitchFamily="18" charset="0"/>
                <a:cs typeface="Times New Roman" pitchFamily="18" charset="0"/>
              </a:rPr>
              <a:t>Literature </a:t>
            </a:r>
            <a:r>
              <a:rPr lang="en-US" sz="2800" dirty="0" smtClean="0">
                <a:latin typeface="Times New Roman" pitchFamily="18" charset="0"/>
                <a:cs typeface="Times New Roman" pitchFamily="18" charset="0"/>
              </a:rPr>
              <a:t>review</a:t>
            </a:r>
            <a:endParaRPr lang="en-US" sz="2800" dirty="0">
              <a:latin typeface="Times New Roman" pitchFamily="18" charset="0"/>
              <a:cs typeface="Times New Roman" pitchFamily="18" charset="0"/>
            </a:endParaRPr>
          </a:p>
          <a:p>
            <a:r>
              <a:rPr lang="en-US" sz="2800" dirty="0" smtClean="0">
                <a:latin typeface="Times New Roman" pitchFamily="18" charset="0"/>
                <a:cs typeface="Times New Roman" pitchFamily="18" charset="0"/>
              </a:rPr>
              <a:t>Introduction</a:t>
            </a:r>
            <a:endParaRPr lang="en-US" sz="2800" dirty="0">
              <a:latin typeface="Times New Roman" pitchFamily="18" charset="0"/>
              <a:cs typeface="Times New Roman" pitchFamily="18" charset="0"/>
            </a:endParaRPr>
          </a:p>
          <a:p>
            <a:r>
              <a:rPr lang="en-US" sz="2800" dirty="0" smtClean="0">
                <a:latin typeface="Times New Roman" pitchFamily="18" charset="0"/>
                <a:cs typeface="Times New Roman" pitchFamily="18" charset="0"/>
              </a:rPr>
              <a:t>Objective</a:t>
            </a:r>
          </a:p>
          <a:p>
            <a:r>
              <a:rPr lang="en-US" sz="2800" dirty="0" smtClean="0">
                <a:latin typeface="Times New Roman" pitchFamily="18" charset="0"/>
                <a:cs typeface="Times New Roman" pitchFamily="18" charset="0"/>
              </a:rPr>
              <a:t>Existing system and its disadvantages</a:t>
            </a:r>
          </a:p>
          <a:p>
            <a:r>
              <a:rPr lang="en-US" sz="2800" dirty="0" smtClean="0">
                <a:latin typeface="Times New Roman" pitchFamily="18" charset="0"/>
                <a:cs typeface="Times New Roman" pitchFamily="18" charset="0"/>
              </a:rPr>
              <a:t>Proposed system and its advantages</a:t>
            </a:r>
          </a:p>
          <a:p>
            <a:r>
              <a:rPr lang="en-US" sz="2800" dirty="0" smtClean="0">
                <a:latin typeface="Times New Roman" pitchFamily="18" charset="0"/>
                <a:cs typeface="Times New Roman" pitchFamily="18" charset="0"/>
              </a:rPr>
              <a:t>Block diagram and operation</a:t>
            </a:r>
          </a:p>
          <a:p>
            <a:r>
              <a:rPr lang="en-US" sz="2800" dirty="0" smtClean="0">
                <a:latin typeface="Times New Roman" pitchFamily="18" charset="0"/>
                <a:cs typeface="Times New Roman" pitchFamily="18" charset="0"/>
              </a:rPr>
              <a:t>Design calculations</a:t>
            </a:r>
          </a:p>
          <a:p>
            <a:r>
              <a:rPr lang="en-US" sz="2800" dirty="0" smtClean="0">
                <a:latin typeface="Times New Roman" pitchFamily="18" charset="0"/>
                <a:cs typeface="Times New Roman" pitchFamily="18" charset="0"/>
              </a:rPr>
              <a:t>Final design and layout</a:t>
            </a:r>
          </a:p>
          <a:p>
            <a:r>
              <a:rPr lang="en-US" sz="2800" dirty="0" smtClean="0">
                <a:latin typeface="Times New Roman" pitchFamily="18" charset="0"/>
                <a:cs typeface="Times New Roman" pitchFamily="18" charset="0"/>
              </a:rPr>
              <a:t>Conclusion</a:t>
            </a:r>
          </a:p>
          <a:p>
            <a:r>
              <a:rPr lang="en-US" sz="2800" dirty="0" smtClean="0">
                <a:latin typeface="Times New Roman" pitchFamily="18" charset="0"/>
                <a:cs typeface="Times New Roman" pitchFamily="18" charset="0"/>
              </a:rPr>
              <a:t>Scope for future works</a:t>
            </a:r>
          </a:p>
          <a:p>
            <a:r>
              <a:rPr lang="en-US" sz="2800" dirty="0" smtClean="0">
                <a:latin typeface="Times New Roman" pitchFamily="18" charset="0"/>
                <a:cs typeface="Times New Roman" pitchFamily="18" charset="0"/>
              </a:rPr>
              <a:t>References</a:t>
            </a:r>
          </a:p>
          <a:p>
            <a:pPr>
              <a:buNone/>
            </a:pPr>
            <a:endParaRPr lang="en-US" sz="2800" dirty="0" smtClean="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228" y="-242897"/>
            <a:ext cx="8229600" cy="1143000"/>
          </a:xfrm>
        </p:spPr>
        <p:txBody>
          <a:bodyPr/>
          <a:lstStyle/>
          <a:p>
            <a:r>
              <a:rPr lang="en-US" sz="3600" dirty="0">
                <a:latin typeface="Times New Roman" pitchFamily="18" charset="0"/>
                <a:cs typeface="Times New Roman" pitchFamily="18" charset="0"/>
              </a:rPr>
              <a:t>FINAL DESIGN </a:t>
            </a:r>
            <a:r>
              <a:rPr lang="en-US" sz="3200" dirty="0">
                <a:latin typeface="Times New Roman" pitchFamily="18" charset="0"/>
                <a:cs typeface="Times New Roman" pitchFamily="18" charset="0"/>
              </a:rPr>
              <a:t>contd..</a:t>
            </a:r>
            <a:endParaRPr lang="en-IN"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0400" y="1509131"/>
            <a:ext cx="5716835" cy="4038600"/>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1503" t="17671" b="18647"/>
          <a:stretch/>
        </p:blipFill>
        <p:spPr>
          <a:xfrm>
            <a:off x="221776" y="2438400"/>
            <a:ext cx="2971800" cy="1794681"/>
          </a:xfrm>
          <a:prstGeom prst="rect">
            <a:avLst/>
          </a:prstGeom>
        </p:spPr>
      </p:pic>
      <p:sp>
        <p:nvSpPr>
          <p:cNvPr id="6" name="TextBox 5"/>
          <p:cNvSpPr txBox="1"/>
          <p:nvPr/>
        </p:nvSpPr>
        <p:spPr>
          <a:xfrm>
            <a:off x="608463" y="4233081"/>
            <a:ext cx="2362200" cy="461665"/>
          </a:xfrm>
          <a:prstGeom prst="rect">
            <a:avLst/>
          </a:prstGeom>
          <a:noFill/>
        </p:spPr>
        <p:txBody>
          <a:bodyPr wrap="square" rtlCol="0">
            <a:spAutoFit/>
          </a:bodyPr>
          <a:lstStyle/>
          <a:p>
            <a:r>
              <a:rPr lang="en-IN" sz="2400" b="1" dirty="0" smtClean="0"/>
              <a:t>DC GENERATOR</a:t>
            </a:r>
            <a:endParaRPr lang="en-IN" sz="2400" b="1" dirty="0"/>
          </a:p>
        </p:txBody>
      </p:sp>
    </p:spTree>
    <p:extLst>
      <p:ext uri="{BB962C8B-B14F-4D97-AF65-F5344CB8AC3E}">
        <p14:creationId xmlns:p14="http://schemas.microsoft.com/office/powerpoint/2010/main" val="1033387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29" y="-293914"/>
            <a:ext cx="8229600" cy="1143000"/>
          </a:xfrm>
        </p:spPr>
        <p:txBody>
          <a:bodyPr/>
          <a:lstStyle/>
          <a:p>
            <a:r>
              <a:rPr lang="en-US" sz="3600" dirty="0">
                <a:latin typeface="Times New Roman" pitchFamily="18" charset="0"/>
                <a:cs typeface="Times New Roman" pitchFamily="18" charset="0"/>
              </a:rPr>
              <a:t>FINAL DESIGN </a:t>
            </a:r>
            <a:r>
              <a:rPr lang="en-US" sz="3200" dirty="0">
                <a:latin typeface="Times New Roman" pitchFamily="18" charset="0"/>
                <a:cs typeface="Times New Roman" pitchFamily="18" charset="0"/>
              </a:rPr>
              <a:t>contd.</a:t>
            </a:r>
            <a:r>
              <a:rPr lang="en-US" sz="4000" dirty="0">
                <a:latin typeface="Times New Roman" pitchFamily="18" charset="0"/>
                <a:cs typeface="Times New Roman" pitchFamily="18" charset="0"/>
              </a:rPr>
              <a: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609600"/>
            <a:ext cx="3962400" cy="2495490"/>
          </a:xfrm>
        </p:spPr>
      </p:pic>
      <p:sp>
        <p:nvSpPr>
          <p:cNvPr id="5" name="TextBox 4"/>
          <p:cNvSpPr txBox="1"/>
          <p:nvPr/>
        </p:nvSpPr>
        <p:spPr>
          <a:xfrm>
            <a:off x="794413" y="3048000"/>
            <a:ext cx="3200400" cy="400110"/>
          </a:xfrm>
          <a:prstGeom prst="rect">
            <a:avLst/>
          </a:prstGeom>
          <a:noFill/>
        </p:spPr>
        <p:txBody>
          <a:bodyPr wrap="square" rtlCol="0">
            <a:spAutoFit/>
          </a:bodyPr>
          <a:lstStyle/>
          <a:p>
            <a:r>
              <a:rPr lang="en-IN" sz="2000" b="1" dirty="0" smtClean="0">
                <a:latin typeface="+mj-lt"/>
                <a:cs typeface="Times New Roman" pitchFamily="18" charset="0"/>
              </a:rPr>
              <a:t>CHARGE CONTROLLER</a:t>
            </a:r>
            <a:endParaRPr lang="en-IN" sz="2000" b="1" dirty="0">
              <a:latin typeface="+mj-lt"/>
              <a:cs typeface="Times New Roman"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3466307"/>
            <a:ext cx="4452937" cy="3000375"/>
          </a:xfrm>
          <a:prstGeom prst="rect">
            <a:avLst/>
          </a:prstGeom>
        </p:spPr>
      </p:pic>
      <p:sp>
        <p:nvSpPr>
          <p:cNvPr id="7" name="TextBox 6"/>
          <p:cNvSpPr txBox="1"/>
          <p:nvPr/>
        </p:nvSpPr>
        <p:spPr>
          <a:xfrm>
            <a:off x="1524000" y="6396335"/>
            <a:ext cx="2667000" cy="461665"/>
          </a:xfrm>
          <a:prstGeom prst="rect">
            <a:avLst/>
          </a:prstGeom>
          <a:noFill/>
        </p:spPr>
        <p:txBody>
          <a:bodyPr wrap="square" rtlCol="0">
            <a:spAutoFit/>
          </a:bodyPr>
          <a:lstStyle/>
          <a:p>
            <a:r>
              <a:rPr lang="en-IN" sz="2400" b="1" dirty="0" smtClean="0">
                <a:latin typeface="+mj-lt"/>
                <a:cs typeface="Times New Roman" pitchFamily="18" charset="0"/>
              </a:rPr>
              <a:t>BATTERY</a:t>
            </a:r>
            <a:endParaRPr lang="en-IN" sz="2400" b="1" dirty="0">
              <a:latin typeface="+mj-lt"/>
              <a:cs typeface="Times New Roman" pitchFamily="18" charset="0"/>
            </a:endParaRPr>
          </a:p>
        </p:txBody>
      </p:sp>
      <p:sp>
        <p:nvSpPr>
          <p:cNvPr id="8" name="TextBox 7"/>
          <p:cNvSpPr txBox="1"/>
          <p:nvPr/>
        </p:nvSpPr>
        <p:spPr>
          <a:xfrm>
            <a:off x="5029200" y="3810000"/>
            <a:ext cx="3429000" cy="2893100"/>
          </a:xfrm>
          <a:prstGeom prst="rect">
            <a:avLst/>
          </a:prstGeom>
          <a:noFill/>
        </p:spPr>
        <p:txBody>
          <a:bodyPr wrap="square" rtlCol="0">
            <a:spAutoFit/>
          </a:bodyPr>
          <a:lstStyle/>
          <a:p>
            <a:r>
              <a:rPr lang="en-IN" sz="2600" b="1" dirty="0" smtClean="0">
                <a:latin typeface="Times New Roman" pitchFamily="18" charset="0"/>
                <a:cs typeface="Times New Roman" pitchFamily="18" charset="0"/>
              </a:rPr>
              <a:t>Battery specifications:</a:t>
            </a:r>
          </a:p>
          <a:p>
            <a:r>
              <a:rPr lang="en-IN" sz="2600" dirty="0">
                <a:latin typeface="Times New Roman" pitchFamily="18" charset="0"/>
                <a:cs typeface="Times New Roman" pitchFamily="18" charset="0"/>
              </a:rPr>
              <a:t>12V, 7 Ah, sealed-maintenance free (SMF) valve regulated lead acid (VRLA) battery </a:t>
            </a:r>
          </a:p>
          <a:p>
            <a:endParaRPr lang="en-IN" sz="2600" b="1" dirty="0" smtClean="0">
              <a:latin typeface="Times New Roman" pitchFamily="18" charset="0"/>
              <a:cs typeface="Times New Roman" pitchFamily="18" charset="0"/>
            </a:endParaRPr>
          </a:p>
          <a:p>
            <a:endParaRPr lang="en-IN" sz="2600" b="1" dirty="0">
              <a:latin typeface="Times New Roman" pitchFamily="18" charset="0"/>
              <a:cs typeface="Times New Roman" pitchFamily="18" charset="0"/>
            </a:endParaRPr>
          </a:p>
        </p:txBody>
      </p:sp>
      <p:pic>
        <p:nvPicPr>
          <p:cNvPr id="1026" name="Picture 2" descr="C:\Users\Admin\Desktop\IMG-20180419-WA003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4400" y="609600"/>
            <a:ext cx="3733800" cy="2438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791200" y="3047888"/>
            <a:ext cx="1371600" cy="400110"/>
          </a:xfrm>
          <a:prstGeom prst="rect">
            <a:avLst/>
          </a:prstGeom>
          <a:noFill/>
        </p:spPr>
        <p:txBody>
          <a:bodyPr wrap="square" rtlCol="0">
            <a:spAutoFit/>
          </a:bodyPr>
          <a:lstStyle/>
          <a:p>
            <a:r>
              <a:rPr lang="en-IN" sz="2000" b="1" dirty="0" smtClean="0"/>
              <a:t>INVERTER</a:t>
            </a:r>
            <a:endParaRPr lang="en-IN" sz="2000" b="1" dirty="0"/>
          </a:p>
        </p:txBody>
      </p:sp>
    </p:spTree>
    <p:extLst>
      <p:ext uri="{BB962C8B-B14F-4D97-AF65-F5344CB8AC3E}">
        <p14:creationId xmlns:p14="http://schemas.microsoft.com/office/powerpoint/2010/main" val="13348341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144" y="-230329"/>
            <a:ext cx="8229600" cy="1143000"/>
          </a:xfrm>
        </p:spPr>
        <p:txBody>
          <a:bodyPr/>
          <a:lstStyle/>
          <a:p>
            <a:r>
              <a:rPr lang="en-US" sz="3600" dirty="0">
                <a:latin typeface="Times New Roman" pitchFamily="18" charset="0"/>
                <a:cs typeface="Times New Roman" pitchFamily="18" charset="0"/>
              </a:rPr>
              <a:t>FINAL DESIGN </a:t>
            </a:r>
            <a:r>
              <a:rPr lang="en-US" sz="3200" dirty="0">
                <a:latin typeface="Times New Roman" pitchFamily="18" charset="0"/>
                <a:cs typeface="Times New Roman" pitchFamily="18" charset="0"/>
              </a:rPr>
              <a:t>contd</a:t>
            </a:r>
            <a:r>
              <a:rPr lang="en-US" sz="4000" dirty="0">
                <a:latin typeface="Times New Roman" pitchFamily="18" charset="0"/>
                <a:cs typeface="Times New Roman" pitchFamily="18" charset="0"/>
              </a:rPr>
              <a:t>.</a:t>
            </a:r>
            <a:r>
              <a:rPr lang="en-US" sz="4800" dirty="0">
                <a:latin typeface="Times New Roman" pitchFamily="18" charset="0"/>
                <a:cs typeface="Times New Roman" pitchFamily="18" charset="0"/>
              </a:rPr>
              <a:t>.</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1000" y="1219200"/>
            <a:ext cx="3276600" cy="4983163"/>
          </a:xfrm>
        </p:spPr>
      </p:pic>
      <p:sp>
        <p:nvSpPr>
          <p:cNvPr id="5" name="Rectangle 4"/>
          <p:cNvSpPr/>
          <p:nvPr/>
        </p:nvSpPr>
        <p:spPr>
          <a:xfrm>
            <a:off x="4038600" y="1219200"/>
            <a:ext cx="4572000" cy="5663089"/>
          </a:xfrm>
          <a:prstGeom prst="rect">
            <a:avLst/>
          </a:prstGeom>
        </p:spPr>
        <p:txBody>
          <a:bodyPr>
            <a:spAutoFit/>
          </a:bodyPr>
          <a:lstStyle/>
          <a:p>
            <a:r>
              <a:rPr lang="en-IN" sz="2600" b="1" dirty="0">
                <a:latin typeface="Times New Roman" pitchFamily="18" charset="0"/>
                <a:cs typeface="Times New Roman" pitchFamily="18" charset="0"/>
              </a:rPr>
              <a:t>Overall height:</a:t>
            </a:r>
            <a:r>
              <a:rPr lang="en-IN" sz="2600" dirty="0">
                <a:latin typeface="Times New Roman" pitchFamily="18" charset="0"/>
                <a:cs typeface="Times New Roman" pitchFamily="18" charset="0"/>
              </a:rPr>
              <a:t>  8 feet</a:t>
            </a:r>
          </a:p>
          <a:p>
            <a:r>
              <a:rPr lang="en-IN" sz="2600" b="1" dirty="0">
                <a:latin typeface="Times New Roman" pitchFamily="18" charset="0"/>
                <a:cs typeface="Times New Roman" pitchFamily="18" charset="0"/>
              </a:rPr>
              <a:t>Diameter of Stem</a:t>
            </a:r>
            <a:r>
              <a:rPr lang="en-IN" sz="2600" dirty="0">
                <a:latin typeface="Times New Roman" pitchFamily="18" charset="0"/>
                <a:cs typeface="Times New Roman" pitchFamily="18" charset="0"/>
              </a:rPr>
              <a:t>: 1.5 inch</a:t>
            </a:r>
          </a:p>
          <a:p>
            <a:r>
              <a:rPr lang="en-IN" sz="2600" b="1" dirty="0">
                <a:latin typeface="Times New Roman" pitchFamily="18" charset="0"/>
                <a:cs typeface="Times New Roman" pitchFamily="18" charset="0"/>
              </a:rPr>
              <a:t>Stem material</a:t>
            </a:r>
            <a:r>
              <a:rPr lang="en-IN" sz="2600" dirty="0">
                <a:latin typeface="Times New Roman" pitchFamily="18" charset="0"/>
                <a:cs typeface="Times New Roman" pitchFamily="18" charset="0"/>
              </a:rPr>
              <a:t>: Stainless steel</a:t>
            </a:r>
          </a:p>
          <a:p>
            <a:r>
              <a:rPr lang="en-IN" sz="2600" b="1" dirty="0">
                <a:latin typeface="Times New Roman" pitchFamily="18" charset="0"/>
                <a:cs typeface="Times New Roman" pitchFamily="18" charset="0"/>
              </a:rPr>
              <a:t>Length of branches</a:t>
            </a:r>
            <a:r>
              <a:rPr lang="en-IN" sz="2600" dirty="0">
                <a:latin typeface="Times New Roman" pitchFamily="18" charset="0"/>
                <a:cs typeface="Times New Roman" pitchFamily="18" charset="0"/>
              </a:rPr>
              <a:t>: 60 cm</a:t>
            </a:r>
          </a:p>
          <a:p>
            <a:r>
              <a:rPr lang="en-IN" sz="2600" b="1" dirty="0">
                <a:latin typeface="Times New Roman" pitchFamily="18" charset="0"/>
                <a:cs typeface="Times New Roman" pitchFamily="18" charset="0"/>
              </a:rPr>
              <a:t>Branch material</a:t>
            </a:r>
            <a:r>
              <a:rPr lang="en-IN" sz="2600" dirty="0">
                <a:latin typeface="Times New Roman" pitchFamily="18" charset="0"/>
                <a:cs typeface="Times New Roman" pitchFamily="18" charset="0"/>
              </a:rPr>
              <a:t>: Mild Steel</a:t>
            </a:r>
          </a:p>
          <a:p>
            <a:endParaRPr lang="en-IN" sz="2600" dirty="0">
              <a:latin typeface="Times New Roman" pitchFamily="18" charset="0"/>
              <a:cs typeface="Times New Roman" pitchFamily="18" charset="0"/>
            </a:endParaRPr>
          </a:p>
          <a:p>
            <a:endParaRPr lang="en-IN" sz="2600"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a:p>
            <a:endParaRPr lang="en-IN" dirty="0"/>
          </a:p>
        </p:txBody>
      </p:sp>
      <p:sp>
        <p:nvSpPr>
          <p:cNvPr id="6" name="Rectangle 5"/>
          <p:cNvSpPr/>
          <p:nvPr/>
        </p:nvSpPr>
        <p:spPr>
          <a:xfrm>
            <a:off x="838200" y="6324600"/>
            <a:ext cx="2286000" cy="369332"/>
          </a:xfrm>
          <a:prstGeom prst="rect">
            <a:avLst/>
          </a:prstGeom>
        </p:spPr>
        <p:txBody>
          <a:bodyPr wrap="square">
            <a:spAutoFit/>
          </a:bodyPr>
          <a:lstStyle/>
          <a:p>
            <a:r>
              <a:rPr lang="en-IN" b="1" dirty="0" smtClean="0"/>
              <a:t>  TREE </a:t>
            </a:r>
            <a:r>
              <a:rPr lang="en-IN" b="1" dirty="0"/>
              <a:t>STRUCTURE</a:t>
            </a:r>
            <a:endParaRPr lang="en-IN" b="1" dirty="0"/>
          </a:p>
        </p:txBody>
      </p:sp>
    </p:spTree>
    <p:extLst>
      <p:ext uri="{BB962C8B-B14F-4D97-AF65-F5344CB8AC3E}">
        <p14:creationId xmlns:p14="http://schemas.microsoft.com/office/powerpoint/2010/main" val="812824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343" y="-250371"/>
            <a:ext cx="8229600" cy="1143000"/>
          </a:xfrm>
        </p:spPr>
        <p:txBody>
          <a:bodyPr/>
          <a:lstStyle/>
          <a:p>
            <a:r>
              <a:rPr lang="en-US" sz="3600" dirty="0">
                <a:latin typeface="Times New Roman" pitchFamily="18" charset="0"/>
                <a:cs typeface="Times New Roman" pitchFamily="18" charset="0"/>
              </a:rPr>
              <a:t>FINAL DESIGN </a:t>
            </a:r>
            <a:r>
              <a:rPr lang="en-US" sz="2400" dirty="0">
                <a:latin typeface="Times New Roman" pitchFamily="18" charset="0"/>
                <a:cs typeface="Times New Roman" pitchFamily="18" charset="0"/>
              </a:rPr>
              <a:t>contd..</a:t>
            </a:r>
            <a:endParaRPr lang="en-IN" sz="2400" dirty="0"/>
          </a:p>
        </p:txBody>
      </p:sp>
      <p:sp>
        <p:nvSpPr>
          <p:cNvPr id="5" name="TextBox 4"/>
          <p:cNvSpPr txBox="1"/>
          <p:nvPr/>
        </p:nvSpPr>
        <p:spPr>
          <a:xfrm>
            <a:off x="762000" y="5692254"/>
            <a:ext cx="2743200" cy="461665"/>
          </a:xfrm>
          <a:prstGeom prst="rect">
            <a:avLst/>
          </a:prstGeom>
          <a:noFill/>
        </p:spPr>
        <p:txBody>
          <a:bodyPr wrap="square" rtlCol="0">
            <a:spAutoFit/>
          </a:bodyPr>
          <a:lstStyle/>
          <a:p>
            <a:r>
              <a:rPr lang="en-IN" dirty="0" smtClean="0"/>
              <a:t>     </a:t>
            </a:r>
            <a:r>
              <a:rPr lang="en-IN" sz="2400" b="1" dirty="0" smtClean="0">
                <a:latin typeface="+mj-lt"/>
                <a:cs typeface="Times New Roman" pitchFamily="18" charset="0"/>
              </a:rPr>
              <a:t>SOLAR PANEL</a:t>
            </a:r>
            <a:endParaRPr lang="en-IN" sz="2400" b="1" dirty="0">
              <a:latin typeface="+mj-lt"/>
              <a:cs typeface="Times New Roman" pitchFamily="18" charset="0"/>
            </a:endParaRPr>
          </a:p>
        </p:txBody>
      </p:sp>
      <p:sp>
        <p:nvSpPr>
          <p:cNvPr id="7" name="TextBox 6"/>
          <p:cNvSpPr txBox="1"/>
          <p:nvPr/>
        </p:nvSpPr>
        <p:spPr>
          <a:xfrm>
            <a:off x="4343400" y="2489803"/>
            <a:ext cx="3581400" cy="1692771"/>
          </a:xfrm>
          <a:prstGeom prst="rect">
            <a:avLst/>
          </a:prstGeom>
          <a:noFill/>
        </p:spPr>
        <p:txBody>
          <a:bodyPr wrap="square" rtlCol="0">
            <a:spAutoFit/>
          </a:bodyPr>
          <a:lstStyle/>
          <a:p>
            <a:r>
              <a:rPr lang="en-IN" sz="2600" b="1" dirty="0" smtClean="0">
                <a:latin typeface="Times New Roman" pitchFamily="18" charset="0"/>
                <a:cs typeface="Times New Roman" pitchFamily="18" charset="0"/>
              </a:rPr>
              <a:t>Output Power: </a:t>
            </a:r>
            <a:r>
              <a:rPr lang="en-IN" sz="2600" dirty="0" smtClean="0">
                <a:latin typeface="Times New Roman" pitchFamily="18" charset="0"/>
                <a:cs typeface="Times New Roman" pitchFamily="18" charset="0"/>
              </a:rPr>
              <a:t>10W</a:t>
            </a:r>
          </a:p>
          <a:p>
            <a:endParaRPr lang="en-IN" sz="2600" dirty="0" smtClean="0">
              <a:latin typeface="Times New Roman" pitchFamily="18" charset="0"/>
              <a:cs typeface="Times New Roman" pitchFamily="18" charset="0"/>
            </a:endParaRPr>
          </a:p>
          <a:p>
            <a:r>
              <a:rPr lang="en-IN" sz="2600" b="1" dirty="0" smtClean="0">
                <a:latin typeface="Times New Roman" pitchFamily="18" charset="0"/>
                <a:cs typeface="Times New Roman" pitchFamily="18" charset="0"/>
              </a:rPr>
              <a:t>Output Voltage: </a:t>
            </a:r>
            <a:r>
              <a:rPr lang="en-IN" sz="2600" dirty="0" smtClean="0">
                <a:latin typeface="Times New Roman" pitchFamily="18" charset="0"/>
                <a:cs typeface="Times New Roman" pitchFamily="18" charset="0"/>
              </a:rPr>
              <a:t>15V</a:t>
            </a:r>
          </a:p>
          <a:p>
            <a:endParaRPr lang="en-IN" sz="2600" b="1" dirty="0">
              <a:latin typeface="Times New Roman" pitchFamily="18" charset="0"/>
              <a:cs typeface="Times New Roman" pitchFamily="18" charset="0"/>
            </a:endParaRPr>
          </a:p>
        </p:txBody>
      </p:sp>
      <p:pic>
        <p:nvPicPr>
          <p:cNvPr id="1026" name="Picture 2" descr="C:\Users\SAI\Desktop\101_0224.JPG"/>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l="21765" t="10053"/>
          <a:stretch/>
        </p:blipFill>
        <p:spPr bwMode="auto">
          <a:xfrm rot="5400000">
            <a:off x="79466" y="1292134"/>
            <a:ext cx="4304211" cy="3701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145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762000"/>
          </a:xfrm>
        </p:spPr>
        <p:txBody>
          <a:bodyPr>
            <a:normAutofit/>
          </a:bodyPr>
          <a:lstStyle/>
          <a:p>
            <a:r>
              <a:rPr lang="en-US" sz="3600" dirty="0" smtClean="0">
                <a:latin typeface="Times New Roman" pitchFamily="18" charset="0"/>
                <a:cs typeface="Times New Roman" pitchFamily="18" charset="0"/>
              </a:rPr>
              <a:t>FINAL LAYOUT</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IN" dirty="0"/>
          </a:p>
        </p:txBody>
      </p:sp>
      <p:pic>
        <p:nvPicPr>
          <p:cNvPr id="2050" name="Picture 2" descr="G:\IMG-20180418-WA0004.jpg"/>
          <p:cNvPicPr>
            <a:picLocks noChangeAspect="1" noChangeArrowheads="1"/>
          </p:cNvPicPr>
          <p:nvPr/>
        </p:nvPicPr>
        <p:blipFill rotWithShape="1">
          <a:blip r:embed="rId3">
            <a:extLst>
              <a:ext uri="{28A0092B-C50C-407E-A947-70E740481C1C}">
                <a14:useLocalDpi xmlns:a14="http://schemas.microsoft.com/office/drawing/2010/main" val="0"/>
              </a:ext>
            </a:extLst>
          </a:blip>
          <a:srcRect l="14107" r="18929"/>
          <a:stretch/>
        </p:blipFill>
        <p:spPr bwMode="auto">
          <a:xfrm>
            <a:off x="3124200" y="764032"/>
            <a:ext cx="2690642" cy="53573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342" y="-267431"/>
            <a:ext cx="8229600" cy="1143000"/>
          </a:xfrm>
        </p:spPr>
        <p:txBody>
          <a:bodyPr>
            <a:normAutofit/>
          </a:bodyPr>
          <a:lstStyle/>
          <a:p>
            <a:r>
              <a:rPr lang="en-US" sz="3600" dirty="0">
                <a:latin typeface="Times New Roman" pitchFamily="18" charset="0"/>
                <a:cs typeface="Times New Roman" pitchFamily="18" charset="0"/>
              </a:rPr>
              <a:t>CONCLUSIONS</a:t>
            </a:r>
            <a:endParaRPr lang="en-IN" sz="3600" dirty="0"/>
          </a:p>
        </p:txBody>
      </p:sp>
      <p:sp>
        <p:nvSpPr>
          <p:cNvPr id="3" name="Content Placeholder 2"/>
          <p:cNvSpPr>
            <a:spLocks noGrp="1"/>
          </p:cNvSpPr>
          <p:nvPr>
            <p:ph idx="1"/>
          </p:nvPr>
        </p:nvSpPr>
        <p:spPr>
          <a:xfrm>
            <a:off x="457200" y="914400"/>
            <a:ext cx="8229600" cy="5791200"/>
          </a:xfrm>
        </p:spPr>
        <p:txBody>
          <a:bodyPr>
            <a:noAutofit/>
          </a:bodyPr>
          <a:lstStyle/>
          <a:p>
            <a:r>
              <a:rPr lang="en-IN" sz="2600" dirty="0">
                <a:latin typeface="Times New Roman" pitchFamily="18" charset="0"/>
                <a:cs typeface="Times New Roman" pitchFamily="18" charset="0"/>
              </a:rPr>
              <a:t>The main objective of the project has been presented and the wind tree that has been successfully implemented can generate electric power using Aero leaves and a solar panel to power lighting devices. </a:t>
            </a:r>
            <a:endParaRPr lang="en-IN" sz="2600" dirty="0" smtClean="0">
              <a:latin typeface="Times New Roman" pitchFamily="18" charset="0"/>
              <a:cs typeface="Times New Roman" pitchFamily="18" charset="0"/>
            </a:endParaRPr>
          </a:p>
          <a:p>
            <a:endParaRPr lang="en-IN" sz="2600" dirty="0" smtClean="0">
              <a:latin typeface="Times New Roman" pitchFamily="18" charset="0"/>
              <a:cs typeface="Times New Roman" pitchFamily="18" charset="0"/>
            </a:endParaRPr>
          </a:p>
          <a:p>
            <a:r>
              <a:rPr lang="en-US" sz="2600" dirty="0">
                <a:latin typeface="Times New Roman" pitchFamily="18" charset="0"/>
                <a:cs typeface="Times New Roman" pitchFamily="18" charset="0"/>
              </a:rPr>
              <a:t> It occupies small size, generates very less noise, has lesser capital and maintenance costs and can be set up in households in contrast to conventional windmills</a:t>
            </a:r>
            <a:r>
              <a:rPr lang="en-US" sz="2600" dirty="0" smtClean="0">
                <a:latin typeface="Times New Roman" pitchFamily="18" charset="0"/>
                <a:cs typeface="Times New Roman" pitchFamily="18" charset="0"/>
              </a:rPr>
              <a:t>.</a:t>
            </a:r>
          </a:p>
          <a:p>
            <a:endParaRPr lang="en-IN" sz="2600" dirty="0" smtClean="0">
              <a:latin typeface="Times New Roman" pitchFamily="18" charset="0"/>
              <a:cs typeface="Times New Roman" pitchFamily="18" charset="0"/>
            </a:endParaRPr>
          </a:p>
          <a:p>
            <a:r>
              <a:rPr lang="en-IN" sz="2600" dirty="0" smtClean="0">
                <a:latin typeface="Times New Roman" pitchFamily="18" charset="0"/>
                <a:cs typeface="Times New Roman" pitchFamily="18" charset="0"/>
              </a:rPr>
              <a:t>Due </a:t>
            </a:r>
            <a:r>
              <a:rPr lang="en-IN" sz="2600" dirty="0">
                <a:latin typeface="Times New Roman" pitchFamily="18" charset="0"/>
                <a:cs typeface="Times New Roman" pitchFamily="18" charset="0"/>
              </a:rPr>
              <a:t>to the increasing demand </a:t>
            </a:r>
            <a:r>
              <a:rPr lang="en-IN" sz="2600" dirty="0" smtClean="0">
                <a:latin typeface="Times New Roman" pitchFamily="18" charset="0"/>
                <a:cs typeface="Times New Roman" pitchFamily="18" charset="0"/>
              </a:rPr>
              <a:t>for </a:t>
            </a:r>
            <a:r>
              <a:rPr lang="en-IN" sz="2600" dirty="0">
                <a:latin typeface="Times New Roman" pitchFamily="18" charset="0"/>
                <a:cs typeface="Times New Roman" pitchFamily="18" charset="0"/>
              </a:rPr>
              <a:t>clean energy, these </a:t>
            </a:r>
            <a:r>
              <a:rPr lang="en-IN" sz="2600" dirty="0" smtClean="0">
                <a:latin typeface="Times New Roman" pitchFamily="18" charset="0"/>
                <a:cs typeface="Times New Roman" pitchFamily="18" charset="0"/>
              </a:rPr>
              <a:t>kind </a:t>
            </a:r>
            <a:r>
              <a:rPr lang="en-IN" sz="2600" dirty="0">
                <a:latin typeface="Times New Roman" pitchFamily="18" charset="0"/>
                <a:cs typeface="Times New Roman" pitchFamily="18" charset="0"/>
              </a:rPr>
              <a:t>of energy </a:t>
            </a:r>
            <a:r>
              <a:rPr lang="en-IN" sz="2600" dirty="0" smtClean="0">
                <a:latin typeface="Times New Roman" pitchFamily="18" charset="0"/>
                <a:cs typeface="Times New Roman" pitchFamily="18" charset="0"/>
              </a:rPr>
              <a:t>sources improve and promote </a:t>
            </a:r>
            <a:r>
              <a:rPr lang="en-IN" sz="2600" dirty="0">
                <a:latin typeface="Times New Roman" pitchFamily="18" charset="0"/>
                <a:cs typeface="Times New Roman" pitchFamily="18" charset="0"/>
              </a:rPr>
              <a:t>the concept </a:t>
            </a:r>
            <a:r>
              <a:rPr lang="en-IN" sz="2600" dirty="0" smtClean="0">
                <a:latin typeface="Times New Roman" pitchFamily="18" charset="0"/>
                <a:cs typeface="Times New Roman" pitchFamily="18" charset="0"/>
              </a:rPr>
              <a:t>of clean </a:t>
            </a:r>
            <a:r>
              <a:rPr lang="en-IN" sz="2600" dirty="0">
                <a:latin typeface="Times New Roman" pitchFamily="18" charset="0"/>
                <a:cs typeface="Times New Roman" pitchFamily="18" charset="0"/>
              </a:rPr>
              <a:t>power generation. </a:t>
            </a:r>
            <a:endParaRPr lang="en-IN" sz="2600" dirty="0" smtClean="0">
              <a:latin typeface="Times New Roman" pitchFamily="18" charset="0"/>
              <a:cs typeface="Times New Roman" pitchFamily="18" charset="0"/>
            </a:endParaRPr>
          </a:p>
          <a:p>
            <a:pPr marL="0" indent="0">
              <a:buNone/>
            </a:pPr>
            <a:endParaRPr lang="en-IN" sz="2600" dirty="0">
              <a:latin typeface="Times New Roman" pitchFamily="18" charset="0"/>
              <a:cs typeface="Times New Roman" pitchFamily="18" charset="0"/>
            </a:endParaRPr>
          </a:p>
        </p:txBody>
      </p:sp>
    </p:spTree>
    <p:extLst>
      <p:ext uri="{BB962C8B-B14F-4D97-AF65-F5344CB8AC3E}">
        <p14:creationId xmlns:p14="http://schemas.microsoft.com/office/powerpoint/2010/main" val="33984313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5057"/>
            <a:ext cx="8229600" cy="1143000"/>
          </a:xfrm>
        </p:spPr>
        <p:txBody>
          <a:bodyPr>
            <a:normAutofit/>
          </a:bodyPr>
          <a:lstStyle/>
          <a:p>
            <a:r>
              <a:rPr lang="en-IN" sz="3600" dirty="0" smtClean="0">
                <a:latin typeface="Times New Roman" pitchFamily="18" charset="0"/>
                <a:cs typeface="Times New Roman" pitchFamily="18" charset="0"/>
              </a:rPr>
              <a:t>SCOPE FOR FUTURE WORKS</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685800"/>
            <a:ext cx="8229600" cy="6172200"/>
          </a:xfrm>
        </p:spPr>
        <p:txBody>
          <a:bodyPr>
            <a:normAutofit fontScale="92500" lnSpcReduction="10000"/>
          </a:bodyPr>
          <a:lstStyle/>
          <a:p>
            <a:r>
              <a:rPr lang="en-IN" sz="2800" dirty="0" smtClean="0">
                <a:latin typeface="Times New Roman" pitchFamily="18" charset="0"/>
                <a:cs typeface="Times New Roman" pitchFamily="18" charset="0"/>
              </a:rPr>
              <a:t>In </a:t>
            </a:r>
            <a:r>
              <a:rPr lang="en-IN" sz="2800" dirty="0">
                <a:latin typeface="Times New Roman" pitchFamily="18" charset="0"/>
                <a:cs typeface="Times New Roman" pitchFamily="18" charset="0"/>
              </a:rPr>
              <a:t>this proposed project, the solar panel is fixed rigidly in a particular angle to receive the solar energy. By using a panel which moves accordingly to the sun’s direction, we can obtain maximum efficiency for the solar panel. This technology is still in research process.</a:t>
            </a:r>
          </a:p>
          <a:p>
            <a:endParaRPr lang="en-IN" sz="2800" dirty="0">
              <a:latin typeface="Times New Roman" pitchFamily="18" charset="0"/>
              <a:cs typeface="Times New Roman" pitchFamily="18" charset="0"/>
            </a:endParaRPr>
          </a:p>
          <a:p>
            <a:r>
              <a:rPr lang="en-IN" sz="2800" dirty="0" smtClean="0">
                <a:latin typeface="Times New Roman" pitchFamily="18" charset="0"/>
                <a:cs typeface="Times New Roman" pitchFamily="18" charset="0"/>
              </a:rPr>
              <a:t>During </a:t>
            </a:r>
            <a:r>
              <a:rPr lang="en-IN" sz="2800" dirty="0">
                <a:latin typeface="Times New Roman" pitchFamily="18" charset="0"/>
                <a:cs typeface="Times New Roman" pitchFamily="18" charset="0"/>
              </a:rPr>
              <a:t>highly extreme weather conditions, the high wind speed can damage or either break the Aero leaf. In order to avoid this condition, a mechanical brake can be used to stop the motion of the leaf.</a:t>
            </a:r>
          </a:p>
          <a:p>
            <a:endParaRPr lang="en-IN" sz="2800" dirty="0">
              <a:latin typeface="Times New Roman" pitchFamily="18" charset="0"/>
              <a:cs typeface="Times New Roman" pitchFamily="18" charset="0"/>
            </a:endParaRPr>
          </a:p>
          <a:p>
            <a:r>
              <a:rPr lang="en-IN" sz="2800" dirty="0" smtClean="0">
                <a:latin typeface="Times New Roman" pitchFamily="18" charset="0"/>
                <a:cs typeface="Times New Roman" pitchFamily="18" charset="0"/>
              </a:rPr>
              <a:t>By </a:t>
            </a:r>
            <a:r>
              <a:rPr lang="en-IN" sz="2800" dirty="0">
                <a:latin typeface="Times New Roman" pitchFamily="18" charset="0"/>
                <a:cs typeface="Times New Roman" pitchFamily="18" charset="0"/>
              </a:rPr>
              <a:t>fixing a flexible solar panel made of nanomaterial over the turbine itself, solar energy can be harnessed along with wind energy without appreciable rise in temperature of the panel.</a:t>
            </a:r>
          </a:p>
          <a:p>
            <a:pPr marL="0" indent="0">
              <a:buNone/>
            </a:pPr>
            <a:endParaRPr lang="en-IN" dirty="0"/>
          </a:p>
        </p:txBody>
      </p:sp>
    </p:spTree>
    <p:extLst>
      <p:ext uri="{BB962C8B-B14F-4D97-AF65-F5344CB8AC3E}">
        <p14:creationId xmlns:p14="http://schemas.microsoft.com/office/powerpoint/2010/main" val="18633217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Autofit/>
          </a:bodyPr>
          <a:lstStyle/>
          <a:p>
            <a:r>
              <a:rPr lang="en-US" sz="3600" dirty="0" smtClean="0">
                <a:latin typeface="Times New Roman" pitchFamily="18" charset="0"/>
                <a:cs typeface="Times New Roman" pitchFamily="18" charset="0"/>
              </a:rPr>
              <a:t>REFERENCES </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152400" y="609600"/>
            <a:ext cx="8991600" cy="6096000"/>
          </a:xfrm>
        </p:spPr>
        <p:txBody>
          <a:bodyPr>
            <a:normAutofit/>
          </a:bodyPr>
          <a:lstStyle/>
          <a:p>
            <a:pPr marL="0" indent="0">
              <a:buNone/>
            </a:pPr>
            <a:r>
              <a:rPr lang="en-US" sz="1800" dirty="0" smtClean="0">
                <a:latin typeface="Times New Roman" pitchFamily="18" charset="0"/>
                <a:cs typeface="Times New Roman" pitchFamily="18" charset="0"/>
              </a:rPr>
              <a:t>[1] </a:t>
            </a:r>
            <a:r>
              <a:rPr lang="en-US" sz="1800" dirty="0" err="1"/>
              <a:t>Borowy</a:t>
            </a:r>
            <a:r>
              <a:rPr lang="en-US" sz="1800" dirty="0"/>
              <a:t>, B.S.; </a:t>
            </a:r>
            <a:r>
              <a:rPr lang="en-US" sz="1800" dirty="0" err="1"/>
              <a:t>Salameh</a:t>
            </a:r>
            <a:r>
              <a:rPr lang="en-US" sz="1800" dirty="0"/>
              <a:t>, Z.M. Dynamic response of a stand-alone wind energy conversion </a:t>
            </a:r>
            <a:r>
              <a:rPr lang="en-US" sz="1800" dirty="0" smtClean="0"/>
              <a:t>system with </a:t>
            </a:r>
            <a:r>
              <a:rPr lang="en-US" sz="1800" dirty="0"/>
              <a:t>battery </a:t>
            </a:r>
            <a:r>
              <a:rPr lang="en-US" sz="1800" dirty="0" smtClean="0"/>
              <a:t>energy </a:t>
            </a:r>
            <a:r>
              <a:rPr lang="en-US" sz="1800" dirty="0"/>
              <a:t>storage to a wind gust. </a:t>
            </a:r>
            <a:r>
              <a:rPr lang="en-US" sz="1800" i="1" dirty="0"/>
              <a:t>IEEE Trans. Energy </a:t>
            </a:r>
            <a:r>
              <a:rPr lang="en-US" sz="1800" i="1" dirty="0" err="1"/>
              <a:t>Conver</a:t>
            </a:r>
            <a:r>
              <a:rPr lang="en-US" sz="1800" i="1" dirty="0"/>
              <a:t>. </a:t>
            </a:r>
            <a:r>
              <a:rPr lang="en-US" sz="1800" b="1" dirty="0"/>
              <a:t>1997</a:t>
            </a:r>
            <a:r>
              <a:rPr lang="en-US" sz="1800" dirty="0"/>
              <a:t>, </a:t>
            </a:r>
            <a:r>
              <a:rPr lang="en-US" sz="1800" i="1" dirty="0"/>
              <a:t>12</a:t>
            </a:r>
            <a:r>
              <a:rPr lang="en-US" sz="1800" dirty="0"/>
              <a:t>, 73–78</a:t>
            </a:r>
            <a:r>
              <a:rPr lang="en-US" sz="1800" dirty="0" smtClean="0"/>
              <a:t>.</a:t>
            </a:r>
          </a:p>
          <a:p>
            <a:pPr>
              <a:buNone/>
            </a:pPr>
            <a:endParaRPr lang="en-US" sz="1800" dirty="0" smtClean="0"/>
          </a:p>
          <a:p>
            <a:pPr>
              <a:buNone/>
            </a:pPr>
            <a:r>
              <a:rPr lang="en-US" sz="1800" dirty="0" smtClean="0"/>
              <a:t>[2]  E. </a:t>
            </a:r>
            <a:r>
              <a:rPr lang="en-US" sz="1800" dirty="0" err="1" smtClean="0"/>
              <a:t>Muljadi</a:t>
            </a:r>
            <a:r>
              <a:rPr lang="en-US" sz="1800" dirty="0" smtClean="0"/>
              <a:t>, C.P. Butterfield, </a:t>
            </a:r>
            <a:r>
              <a:rPr lang="en-US" sz="1800" dirty="0" err="1" smtClean="0"/>
              <a:t>Yih-Huei</a:t>
            </a:r>
            <a:r>
              <a:rPr lang="en-US" sz="1800" dirty="0" smtClean="0"/>
              <a:t> Wan, “Axial Flux, Modular, Permanent-Magnet Generator with a </a:t>
            </a:r>
            <a:r>
              <a:rPr lang="en-US" sz="1800" dirty="0" err="1" smtClean="0"/>
              <a:t>Toroidal</a:t>
            </a:r>
            <a:r>
              <a:rPr lang="en-US" sz="1800" dirty="0" smtClean="0"/>
              <a:t> Winding for Wind Turbine Applications,” Proceeding of the IEEE Transactions on Industry Applications, November 5-8,1998. </a:t>
            </a:r>
          </a:p>
          <a:p>
            <a:pPr>
              <a:buNone/>
            </a:pPr>
            <a:endParaRPr lang="en-US" sz="1800" dirty="0" smtClean="0"/>
          </a:p>
          <a:p>
            <a:pPr>
              <a:buNone/>
            </a:pPr>
            <a:r>
              <a:rPr lang="en-US" sz="1800" dirty="0" smtClean="0"/>
              <a:t>[3] E. Spooner, A. Williamson, “Modular, Permanent-magnet Wind-turbine Generators,” Conference Record of the 1996 IEEE Industry Applications Society, Oct. 6-10, 1996, San Diego, California, Volume 1, pp. 497-502. </a:t>
            </a:r>
          </a:p>
          <a:p>
            <a:pPr>
              <a:buNone/>
            </a:pPr>
            <a:endParaRPr lang="en-US" sz="1800" dirty="0" smtClean="0"/>
          </a:p>
          <a:p>
            <a:pPr>
              <a:buNone/>
            </a:pPr>
            <a:r>
              <a:rPr lang="en-US" sz="1800" dirty="0" smtClean="0"/>
              <a:t>[4] </a:t>
            </a:r>
            <a:r>
              <a:rPr lang="en-US" sz="1800" dirty="0" err="1" smtClean="0"/>
              <a:t>Yicheng</a:t>
            </a:r>
            <a:r>
              <a:rPr lang="en-US" sz="1800" dirty="0" smtClean="0"/>
              <a:t> Chen, </a:t>
            </a:r>
            <a:r>
              <a:rPr lang="en-US" sz="1800" dirty="0" err="1" smtClean="0"/>
              <a:t>Pragasen</a:t>
            </a:r>
            <a:r>
              <a:rPr lang="en-US" sz="1800" dirty="0" smtClean="0"/>
              <a:t> </a:t>
            </a:r>
            <a:r>
              <a:rPr lang="en-US" sz="1800" dirty="0" err="1" smtClean="0"/>
              <a:t>Pillay</a:t>
            </a:r>
            <a:r>
              <a:rPr lang="en-US" sz="1800" dirty="0" smtClean="0"/>
              <a:t>, “Axial-flux PM Wind Generator with A Soft Magnetic Composite Core,” Proceeding of the IEEE ,2005</a:t>
            </a:r>
          </a:p>
          <a:p>
            <a:pPr marL="514350" indent="-514350">
              <a:buNone/>
            </a:pPr>
            <a:endParaRPr lang="en-US" sz="1800" dirty="0" smtClean="0"/>
          </a:p>
          <a:p>
            <a:pPr marL="514350" indent="-514350">
              <a:buNone/>
            </a:pPr>
            <a:r>
              <a:rPr lang="en-US" sz="1800" dirty="0" smtClean="0"/>
              <a:t>[5]</a:t>
            </a:r>
            <a:r>
              <a:rPr lang="en-US" sz="1800" dirty="0" smtClean="0">
                <a:latin typeface="Times New Roman" pitchFamily="18" charset="0"/>
                <a:cs typeface="Times New Roman" pitchFamily="18" charset="0"/>
              </a:rPr>
              <a:t> N.S. Cetin, M.A. </a:t>
            </a:r>
            <a:r>
              <a:rPr lang="en-US" sz="1800" dirty="0" err="1" smtClean="0">
                <a:latin typeface="Times New Roman" pitchFamily="18" charset="0"/>
                <a:cs typeface="Times New Roman" pitchFamily="18" charset="0"/>
              </a:rPr>
              <a:t>Yurdusev</a:t>
            </a:r>
            <a:r>
              <a:rPr lang="en-US" sz="1800" dirty="0" smtClean="0">
                <a:latin typeface="Times New Roman" pitchFamily="18" charset="0"/>
                <a:cs typeface="Times New Roman" pitchFamily="18" charset="0"/>
              </a:rPr>
              <a:t>, R. Ata and A. </a:t>
            </a:r>
            <a:r>
              <a:rPr lang="en-US" sz="1800" dirty="0" err="1" smtClean="0">
                <a:latin typeface="Times New Roman" pitchFamily="18" charset="0"/>
                <a:cs typeface="Times New Roman" pitchFamily="18" charset="0"/>
              </a:rPr>
              <a:t>Ozdemir</a:t>
            </a:r>
            <a:r>
              <a:rPr lang="en-US" sz="1800" dirty="0" smtClean="0">
                <a:latin typeface="Times New Roman" pitchFamily="18" charset="0"/>
                <a:cs typeface="Times New Roman" pitchFamily="18" charset="0"/>
              </a:rPr>
              <a:t> </a:t>
            </a:r>
            <a:r>
              <a:rPr lang="en-US" sz="1800" dirty="0" smtClean="0"/>
              <a:t>, “</a:t>
            </a:r>
            <a:r>
              <a:rPr lang="en-US" sz="1800" dirty="0" smtClean="0">
                <a:latin typeface="Times New Roman" pitchFamily="18" charset="0"/>
                <a:cs typeface="Times New Roman" pitchFamily="18" charset="0"/>
              </a:rPr>
              <a:t>Assessment of Optimum Tip Speed Ratio of Wind Turbine,” Vol.10, No.1, pp 147-154, 2005</a:t>
            </a:r>
          </a:p>
          <a:p>
            <a:pPr marL="514350" indent="-514350">
              <a:buNone/>
            </a:pPr>
            <a:endParaRPr lang="en-US" sz="1800" dirty="0" smtClean="0">
              <a:latin typeface="Times New Roman" pitchFamily="18" charset="0"/>
              <a:cs typeface="Times New Roman" pitchFamily="18" charset="0"/>
            </a:endParaRPr>
          </a:p>
          <a:p>
            <a:pPr marL="514350" indent="-514350">
              <a:buNone/>
            </a:pPr>
            <a:r>
              <a:rPr lang="en-US" sz="1800" dirty="0" smtClean="0">
                <a:latin typeface="Times New Roman" pitchFamily="18" charset="0"/>
                <a:cs typeface="Times New Roman" pitchFamily="18" charset="0"/>
              </a:rPr>
              <a:t>[6]B. Jones, “Elements of Aerodynamics”, John Wiley and sons, New York, USA , pp 78-1581950</a:t>
            </a:r>
          </a:p>
          <a:p>
            <a:pPr marL="0" indent="0">
              <a:buNone/>
            </a:pPr>
            <a:endParaRPr lang="en-US" sz="1800" dirty="0" smtClean="0"/>
          </a:p>
          <a:p>
            <a:pPr marL="0" indent="0">
              <a:buNone/>
            </a:pPr>
            <a:endParaRPr lang="en-US" sz="1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Autofit/>
          </a:bodyPr>
          <a:lstStyle/>
          <a:p>
            <a:r>
              <a:rPr lang="en-US" sz="3600" dirty="0" smtClean="0">
                <a:latin typeface="Times New Roman" pitchFamily="18" charset="0"/>
                <a:cs typeface="Times New Roman" pitchFamily="18" charset="0"/>
              </a:rPr>
              <a:t>REFERENCES</a:t>
            </a:r>
            <a:r>
              <a:rPr lang="en-US" sz="35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contd</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152400" y="609600"/>
            <a:ext cx="8991600" cy="6096000"/>
          </a:xfrm>
        </p:spPr>
        <p:txBody>
          <a:bodyPr>
            <a:normAutofit/>
          </a:bodyPr>
          <a:lstStyle/>
          <a:p>
            <a:endParaRPr lang="en-US" sz="1800" dirty="0" smtClean="0">
              <a:latin typeface="Times New Roman" pitchFamily="18" charset="0"/>
              <a:cs typeface="Times New Roman" pitchFamily="18" charset="0"/>
            </a:endParaRPr>
          </a:p>
          <a:p>
            <a:pPr>
              <a:buNone/>
            </a:pPr>
            <a:endParaRPr lang="en-US" sz="1800" dirty="0" smtClean="0"/>
          </a:p>
          <a:p>
            <a:pPr>
              <a:buNone/>
            </a:pPr>
            <a:endParaRPr lang="en-US" sz="1800" dirty="0" smtClean="0"/>
          </a:p>
          <a:p>
            <a:pPr>
              <a:buNone/>
            </a:pPr>
            <a:endParaRPr lang="en-US" sz="1800" dirty="0" smtClean="0"/>
          </a:p>
        </p:txBody>
      </p:sp>
      <p:sp>
        <p:nvSpPr>
          <p:cNvPr id="4" name="Rectangle 3"/>
          <p:cNvSpPr/>
          <p:nvPr/>
        </p:nvSpPr>
        <p:spPr>
          <a:xfrm>
            <a:off x="381000" y="762000"/>
            <a:ext cx="8534400" cy="10341293"/>
          </a:xfrm>
          <a:prstGeom prst="rect">
            <a:avLst/>
          </a:prstGeom>
        </p:spPr>
        <p:txBody>
          <a:bodyPr wrap="square">
            <a:spAutoFit/>
          </a:bodyPr>
          <a:lstStyle/>
          <a:p>
            <a:r>
              <a:rPr lang="en-US" dirty="0" smtClean="0">
                <a:latin typeface="Times New Roman" pitchFamily="18" charset="0"/>
                <a:cs typeface="Times New Roman" pitchFamily="18" charset="0"/>
              </a:rPr>
              <a:t>[7] Ibrahim Al-</a:t>
            </a:r>
            <a:r>
              <a:rPr lang="en-US" dirty="0" err="1" smtClean="0">
                <a:latin typeface="Times New Roman" pitchFamily="18" charset="0"/>
                <a:cs typeface="Times New Roman" pitchFamily="18" charset="0"/>
              </a:rPr>
              <a:t>Bahadly</a:t>
            </a:r>
            <a:r>
              <a:rPr lang="en-US" dirty="0" smtClean="0">
                <a:latin typeface="Times New Roman" pitchFamily="18" charset="0"/>
                <a:cs typeface="Times New Roman" pitchFamily="18" charset="0"/>
              </a:rPr>
              <a:t> ,“Building a wind turbine for rural home”, 2009</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[8] </a:t>
            </a:r>
            <a:r>
              <a:rPr lang="pl-PL" dirty="0" smtClean="0">
                <a:latin typeface="Times New Roman" pitchFamily="18" charset="0"/>
                <a:cs typeface="Times New Roman" pitchFamily="18" charset="0"/>
              </a:rPr>
              <a:t>Mariusz Malinowski, Adam Milczarek,</a:t>
            </a:r>
            <a:r>
              <a:rPr lang="en-US" dirty="0" err="1" smtClean="0">
                <a:latin typeface="Times New Roman" pitchFamily="18" charset="0"/>
                <a:cs typeface="Times New Roman" pitchFamily="18" charset="0"/>
              </a:rPr>
              <a:t>Radoslaw</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Kot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Zbigniew</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Goryca</a:t>
            </a:r>
            <a:r>
              <a:rPr lang="en-US" dirty="0" smtClean="0">
                <a:latin typeface="Times New Roman" pitchFamily="18" charset="0"/>
                <a:cs typeface="Times New Roman" pitchFamily="18" charset="0"/>
              </a:rPr>
              <a:t> and Jan T. </a:t>
            </a:r>
            <a:r>
              <a:rPr lang="en-US" dirty="0" err="1" smtClean="0">
                <a:latin typeface="Times New Roman" pitchFamily="18" charset="0"/>
                <a:cs typeface="Times New Roman" pitchFamily="18" charset="0"/>
              </a:rPr>
              <a:t>Szuster,“Renewable</a:t>
            </a:r>
            <a:r>
              <a:rPr lang="en-US" dirty="0" smtClean="0">
                <a:latin typeface="Times New Roman" pitchFamily="18" charset="0"/>
                <a:cs typeface="Times New Roman" pitchFamily="18" charset="0"/>
              </a:rPr>
              <a:t> energy source in modern distributed power systems”, 2015</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[9] </a:t>
            </a:r>
            <a:r>
              <a:rPr lang="en-US" dirty="0" err="1" smtClean="0">
                <a:latin typeface="Times New Roman" pitchFamily="18" charset="0"/>
                <a:cs typeface="Times New Roman" pitchFamily="18" charset="0"/>
              </a:rPr>
              <a:t>Sukanta</a:t>
            </a:r>
            <a:r>
              <a:rPr lang="en-US" dirty="0" smtClean="0">
                <a:latin typeface="Times New Roman" pitchFamily="18" charset="0"/>
                <a:cs typeface="Times New Roman" pitchFamily="18" charset="0"/>
              </a:rPr>
              <a:t> Roy, </a:t>
            </a:r>
            <a:r>
              <a:rPr lang="en-US" dirty="0" err="1" smtClean="0">
                <a:latin typeface="Times New Roman" pitchFamily="18" charset="0"/>
                <a:cs typeface="Times New Roman" pitchFamily="18" charset="0"/>
              </a:rPr>
              <a:t>Ujjwal</a:t>
            </a:r>
            <a:r>
              <a:rPr lang="en-US" dirty="0" smtClean="0">
                <a:latin typeface="Times New Roman" pitchFamily="18" charset="0"/>
                <a:cs typeface="Times New Roman" pitchFamily="18" charset="0"/>
              </a:rPr>
              <a:t> K. </a:t>
            </a:r>
            <a:r>
              <a:rPr lang="en-US" dirty="0" err="1" smtClean="0">
                <a:latin typeface="Times New Roman" pitchFamily="18" charset="0"/>
                <a:cs typeface="Times New Roman" pitchFamily="18" charset="0"/>
              </a:rPr>
              <a:t>Saha</a:t>
            </a:r>
            <a:r>
              <a:rPr lang="en-US" dirty="0" smtClean="0">
                <a:latin typeface="Times New Roman" pitchFamily="18" charset="0"/>
                <a:cs typeface="Times New Roman" pitchFamily="18" charset="0"/>
              </a:rPr>
              <a:t> ,“Review on the numerical investigations into the design and development of </a:t>
            </a:r>
            <a:r>
              <a:rPr lang="en-US" dirty="0" err="1" smtClean="0">
                <a:latin typeface="Times New Roman" pitchFamily="18" charset="0"/>
                <a:cs typeface="Times New Roman" pitchFamily="18" charset="0"/>
              </a:rPr>
              <a:t>Savonius</a:t>
            </a:r>
            <a:r>
              <a:rPr lang="en-US" dirty="0" smtClean="0">
                <a:latin typeface="Times New Roman" pitchFamily="18" charset="0"/>
                <a:cs typeface="Times New Roman" pitchFamily="18" charset="0"/>
              </a:rPr>
              <a:t> wind rotors” 2013</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[10] P. </a:t>
            </a:r>
            <a:r>
              <a:rPr lang="en-US" dirty="0" err="1" smtClean="0">
                <a:latin typeface="Times New Roman" pitchFamily="18" charset="0"/>
                <a:cs typeface="Times New Roman" pitchFamily="18" charset="0"/>
              </a:rPr>
              <a:t>Wannakarn</a:t>
            </a:r>
            <a:r>
              <a:rPr lang="en-US" dirty="0" smtClean="0">
                <a:latin typeface="Times New Roman" pitchFamily="18" charset="0"/>
                <a:cs typeface="Times New Roman" pitchFamily="18" charset="0"/>
              </a:rPr>
              <a:t>, T. </a:t>
            </a:r>
            <a:r>
              <a:rPr lang="en-US" dirty="0" err="1" smtClean="0">
                <a:latin typeface="Times New Roman" pitchFamily="18" charset="0"/>
                <a:cs typeface="Times New Roman" pitchFamily="18" charset="0"/>
              </a:rPr>
              <a:t>Tanmaneeprasert</a:t>
            </a:r>
            <a:r>
              <a:rPr lang="en-US" dirty="0" smtClean="0">
                <a:latin typeface="Times New Roman" pitchFamily="18" charset="0"/>
                <a:cs typeface="Times New Roman" pitchFamily="18" charset="0"/>
              </a:rPr>
              <a:t>, N. </a:t>
            </a:r>
            <a:r>
              <a:rPr lang="en-US" dirty="0" err="1" smtClean="0">
                <a:latin typeface="Times New Roman" pitchFamily="18" charset="0"/>
                <a:cs typeface="Times New Roman" pitchFamily="18" charset="0"/>
              </a:rPr>
              <a:t>Rugthaicharoencheep,“Construction</a:t>
            </a:r>
            <a:r>
              <a:rPr lang="en-US" dirty="0" smtClean="0">
                <a:latin typeface="Times New Roman" pitchFamily="18" charset="0"/>
                <a:cs typeface="Times New Roman" pitchFamily="18" charset="0"/>
              </a:rPr>
              <a:t> of Axial flux Permanent Magnet Generator for Wind Turbine generated DC Voltage at rated power 1500W.”, 2011</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[11] </a:t>
            </a:r>
            <a:r>
              <a:rPr lang="en-US" dirty="0" err="1" smtClean="0">
                <a:latin typeface="Times New Roman" pitchFamily="18" charset="0"/>
                <a:cs typeface="Times New Roman" pitchFamily="18" charset="0"/>
              </a:rPr>
              <a:t>Tareq</a:t>
            </a:r>
            <a:r>
              <a:rPr lang="en-US" dirty="0" smtClean="0">
                <a:latin typeface="Times New Roman" pitchFamily="18" charset="0"/>
                <a:cs typeface="Times New Roman" pitchFamily="18" charset="0"/>
              </a:rPr>
              <a:t> S. El-</a:t>
            </a:r>
            <a:r>
              <a:rPr lang="en-US" dirty="0" err="1" smtClean="0">
                <a:latin typeface="Times New Roman" pitchFamily="18" charset="0"/>
                <a:cs typeface="Times New Roman" pitchFamily="18" charset="0"/>
              </a:rPr>
              <a:t>Hasan</a:t>
            </a:r>
            <a:r>
              <a:rPr lang="en-US" dirty="0" smtClean="0">
                <a:latin typeface="Times New Roman" pitchFamily="18" charset="0"/>
                <a:cs typeface="Times New Roman" pitchFamily="18" charset="0"/>
              </a:rPr>
              <a:t>, Patrick C. K. </a:t>
            </a:r>
            <a:r>
              <a:rPr lang="en-US" dirty="0" err="1" smtClean="0">
                <a:latin typeface="Times New Roman" pitchFamily="18" charset="0"/>
                <a:cs typeface="Times New Roman" pitchFamily="18" charset="0"/>
              </a:rPr>
              <a:t>Luk</a:t>
            </a:r>
            <a:r>
              <a:rPr lang="en-US" i="1" dirty="0" smtClean="0">
                <a:latin typeface="Times New Roman" pitchFamily="18" charset="0"/>
                <a:cs typeface="Times New Roman" pitchFamily="18" charset="0"/>
              </a:rPr>
              <a:t>, Member, IEEE, F. S. </a:t>
            </a:r>
            <a:r>
              <a:rPr lang="en-US" i="1" dirty="0" err="1" smtClean="0">
                <a:latin typeface="Times New Roman" pitchFamily="18" charset="0"/>
                <a:cs typeface="Times New Roman" pitchFamily="18" charset="0"/>
              </a:rPr>
              <a:t>Bhinder</a:t>
            </a:r>
            <a:r>
              <a:rPr lang="en-US" i="1" dirty="0" smtClean="0">
                <a:latin typeface="Times New Roman" pitchFamily="18" charset="0"/>
                <a:cs typeface="Times New Roman" pitchFamily="18" charset="0"/>
              </a:rPr>
              <a:t>, and M. S. </a:t>
            </a:r>
            <a:r>
              <a:rPr lang="en-US" i="1" dirty="0" err="1" smtClean="0">
                <a:latin typeface="Times New Roman" pitchFamily="18" charset="0"/>
                <a:cs typeface="Times New Roman" pitchFamily="18" charset="0"/>
              </a:rPr>
              <a:t>Ebaid</a:t>
            </a: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Modular Design of High-Speed Permanent-Magnet Axial-Flux Generators”, 2009</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[12] B.J. Chalmers, E. Spooner, W. Wu, “Axial flux permanent magnet generator for a gearless wind energy system”, 1999</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[13] Md. Jahangir </a:t>
            </a:r>
            <a:r>
              <a:rPr lang="en-US" dirty="0" err="1" smtClean="0">
                <a:latin typeface="Times New Roman" pitchFamily="18" charset="0"/>
                <a:cs typeface="Times New Roman" pitchFamily="18" charset="0"/>
              </a:rPr>
              <a:t>Alam</a:t>
            </a:r>
            <a:r>
              <a:rPr lang="en-US" dirty="0" smtClean="0">
                <a:latin typeface="Times New Roman" pitchFamily="18" charset="0"/>
                <a:cs typeface="Times New Roman" pitchFamily="18" charset="0"/>
              </a:rPr>
              <a:t>, M.T. </a:t>
            </a:r>
            <a:r>
              <a:rPr lang="en-US" dirty="0" err="1" smtClean="0">
                <a:latin typeface="Times New Roman" pitchFamily="18" charset="0"/>
                <a:cs typeface="Times New Roman" pitchFamily="18" charset="0"/>
              </a:rPr>
              <a:t>Iqbal</a:t>
            </a:r>
            <a:r>
              <a:rPr lang="en-US" dirty="0" smtClean="0">
                <a:latin typeface="Times New Roman" pitchFamily="18" charset="0"/>
                <a:cs typeface="Times New Roman" pitchFamily="18" charset="0"/>
              </a:rPr>
              <a:t> , “Design and development of hybrid vertical axis turbine”, 2009</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229600" cy="4525963"/>
          </a:xfrm>
        </p:spPr>
        <p:txBody>
          <a:bodyPr>
            <a:normAutofit/>
          </a:bodyPr>
          <a:lstStyle/>
          <a:p>
            <a:pPr algn="ctr">
              <a:buNone/>
            </a:pPr>
            <a:endParaRPr lang="en-US" sz="4800" dirty="0" smtClean="0">
              <a:latin typeface="Times New Roman" pitchFamily="18" charset="0"/>
              <a:cs typeface="Times New Roman" pitchFamily="18" charset="0"/>
            </a:endParaRPr>
          </a:p>
          <a:p>
            <a:pPr algn="ctr">
              <a:buNone/>
            </a:pPr>
            <a:endParaRPr lang="en-US" sz="4800" dirty="0" smtClean="0">
              <a:latin typeface="Times New Roman" pitchFamily="18" charset="0"/>
              <a:cs typeface="Times New Roman" pitchFamily="18" charset="0"/>
            </a:endParaRPr>
          </a:p>
          <a:p>
            <a:pPr algn="ctr">
              <a:buNone/>
            </a:pPr>
            <a:r>
              <a:rPr lang="en-US" sz="4800" dirty="0" smtClean="0">
                <a:latin typeface="Times New Roman" pitchFamily="18" charset="0"/>
                <a:cs typeface="Times New Roman" pitchFamily="18" charset="0"/>
              </a:rPr>
              <a:t>THANK YOU</a:t>
            </a:r>
            <a:endParaRPr lang="en-US" sz="4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369" y="-175738"/>
            <a:ext cx="8229600" cy="1143000"/>
          </a:xfrm>
        </p:spPr>
        <p:txBody>
          <a:bodyPr>
            <a:normAutofit/>
          </a:bodyPr>
          <a:lstStyle/>
          <a:p>
            <a:r>
              <a:rPr lang="en-IN" sz="3600" dirty="0">
                <a:latin typeface="Times New Roman" pitchFamily="18" charset="0"/>
                <a:cs typeface="Times New Roman" pitchFamily="18" charset="0"/>
              </a:rPr>
              <a:t>ABSTRACT</a:t>
            </a:r>
            <a:endParaRPr lang="en-IN" sz="3600" dirty="0"/>
          </a:p>
        </p:txBody>
      </p:sp>
      <p:sp>
        <p:nvSpPr>
          <p:cNvPr id="3" name="Content Placeholder 2"/>
          <p:cNvSpPr>
            <a:spLocks noGrp="1"/>
          </p:cNvSpPr>
          <p:nvPr>
            <p:ph idx="1"/>
          </p:nvPr>
        </p:nvSpPr>
        <p:spPr>
          <a:xfrm>
            <a:off x="457200" y="838200"/>
            <a:ext cx="8229600" cy="5791200"/>
          </a:xfrm>
        </p:spPr>
        <p:txBody>
          <a:bodyPr>
            <a:normAutofit/>
          </a:bodyPr>
          <a:lstStyle/>
          <a:p>
            <a:r>
              <a:rPr lang="en-IN" sz="2600" dirty="0">
                <a:latin typeface="Times New Roman" pitchFamily="18" charset="0"/>
                <a:cs typeface="Times New Roman" pitchFamily="18" charset="0"/>
              </a:rPr>
              <a:t>Wind energy and solar energy are considered to be the most reliable and efficient among other renewable energy sources. </a:t>
            </a:r>
          </a:p>
          <a:p>
            <a:pPr marL="0" indent="0">
              <a:buNone/>
            </a:pPr>
            <a:endParaRPr lang="en-IN" sz="2600" dirty="0">
              <a:latin typeface="Times New Roman" pitchFamily="18" charset="0"/>
              <a:cs typeface="Times New Roman" pitchFamily="18" charset="0"/>
            </a:endParaRPr>
          </a:p>
          <a:p>
            <a:r>
              <a:rPr lang="en-IN" sz="2600" dirty="0">
                <a:latin typeface="Times New Roman" pitchFamily="18" charset="0"/>
                <a:cs typeface="Times New Roman" pitchFamily="18" charset="0"/>
              </a:rPr>
              <a:t>But the commercial windmills require large installation space, have high capital and maintenance costs, rotates only at high velocity and the output power is discontinuous and seasonal.</a:t>
            </a:r>
          </a:p>
          <a:p>
            <a:pPr marL="0" indent="0">
              <a:buNone/>
            </a:pPr>
            <a:endParaRPr lang="en-IN" sz="2600" dirty="0">
              <a:latin typeface="Times New Roman" pitchFamily="18" charset="0"/>
              <a:cs typeface="Times New Roman" pitchFamily="18" charset="0"/>
            </a:endParaRPr>
          </a:p>
          <a:p>
            <a:r>
              <a:rPr lang="en-IN" sz="2600" dirty="0">
                <a:latin typeface="Times New Roman" pitchFamily="18" charset="0"/>
                <a:cs typeface="Times New Roman" pitchFamily="18" charset="0"/>
              </a:rPr>
              <a:t> Hence in this project, we shall see the concept of power generation using both wind energy and solar energy.</a:t>
            </a:r>
          </a:p>
          <a:p>
            <a:pPr marL="0" indent="0">
              <a:buNone/>
            </a:pPr>
            <a:endParaRPr lang="en-IN" sz="2600" dirty="0"/>
          </a:p>
        </p:txBody>
      </p:sp>
    </p:spTree>
    <p:extLst>
      <p:ext uri="{BB962C8B-B14F-4D97-AF65-F5344CB8AC3E}">
        <p14:creationId xmlns:p14="http://schemas.microsoft.com/office/powerpoint/2010/main" val="37611955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313" y="-189386"/>
            <a:ext cx="8229600" cy="1143000"/>
          </a:xfrm>
        </p:spPr>
        <p:txBody>
          <a:bodyPr>
            <a:normAutofit/>
          </a:bodyPr>
          <a:lstStyle/>
          <a:p>
            <a:r>
              <a:rPr lang="en-IN" sz="3600" dirty="0">
                <a:latin typeface="Times New Roman" pitchFamily="18" charset="0"/>
                <a:cs typeface="Times New Roman" pitchFamily="18" charset="0"/>
              </a:rPr>
              <a:t>ABSTRACT </a:t>
            </a:r>
            <a:r>
              <a:rPr lang="en-IN" sz="3200" dirty="0" smtClean="0">
                <a:latin typeface="Times New Roman" pitchFamily="18" charset="0"/>
                <a:cs typeface="Times New Roman" pitchFamily="18" charset="0"/>
              </a:rPr>
              <a:t>contd</a:t>
            </a:r>
            <a:r>
              <a:rPr lang="en-IN" sz="3600" dirty="0" smtClean="0">
                <a:latin typeface="Times New Roman" pitchFamily="18" charset="0"/>
                <a:cs typeface="Times New Roman" pitchFamily="18" charset="0"/>
              </a:rPr>
              <a:t>..</a:t>
            </a:r>
            <a:endParaRPr lang="en-IN" sz="3600" dirty="0"/>
          </a:p>
        </p:txBody>
      </p:sp>
      <p:sp>
        <p:nvSpPr>
          <p:cNvPr id="3" name="Content Placeholder 2"/>
          <p:cNvSpPr>
            <a:spLocks noGrp="1"/>
          </p:cNvSpPr>
          <p:nvPr>
            <p:ph idx="1"/>
          </p:nvPr>
        </p:nvSpPr>
        <p:spPr>
          <a:xfrm>
            <a:off x="457200" y="762000"/>
            <a:ext cx="8229600" cy="5364163"/>
          </a:xfrm>
        </p:spPr>
        <p:txBody>
          <a:bodyPr>
            <a:normAutofit/>
          </a:bodyPr>
          <a:lstStyle/>
          <a:p>
            <a:r>
              <a:rPr lang="en-IN" sz="2600" dirty="0">
                <a:latin typeface="Times New Roman" pitchFamily="18" charset="0"/>
                <a:cs typeface="Times New Roman" pitchFamily="18" charset="0"/>
              </a:rPr>
              <a:t>In this project, the Wind tree is used to generate electricity with the help of Aero leaves and a solar panel.</a:t>
            </a:r>
          </a:p>
          <a:p>
            <a:pPr marL="0" indent="0">
              <a:buNone/>
            </a:pPr>
            <a:endParaRPr lang="en-IN" sz="2600" dirty="0">
              <a:latin typeface="Times New Roman" pitchFamily="18" charset="0"/>
              <a:cs typeface="Times New Roman" pitchFamily="18" charset="0"/>
            </a:endParaRPr>
          </a:p>
          <a:p>
            <a:r>
              <a:rPr lang="en-IN" sz="2600" dirty="0">
                <a:latin typeface="Times New Roman" pitchFamily="18" charset="0"/>
                <a:cs typeface="Times New Roman" pitchFamily="18" charset="0"/>
              </a:rPr>
              <a:t>The power generated from the </a:t>
            </a:r>
            <a:r>
              <a:rPr lang="en-IN" sz="2600" dirty="0" smtClean="0">
                <a:latin typeface="Times New Roman" pitchFamily="18" charset="0"/>
                <a:cs typeface="Times New Roman" pitchFamily="18" charset="0"/>
              </a:rPr>
              <a:t>tree overall, </a:t>
            </a:r>
            <a:r>
              <a:rPr lang="en-IN" sz="2600" dirty="0">
                <a:latin typeface="Times New Roman" pitchFamily="18" charset="0"/>
                <a:cs typeface="Times New Roman" pitchFamily="18" charset="0"/>
              </a:rPr>
              <a:t>is stored in the battery, which then powers the load using an inverter.</a:t>
            </a:r>
          </a:p>
          <a:p>
            <a:endParaRPr lang="en-IN" sz="2600" dirty="0"/>
          </a:p>
        </p:txBody>
      </p:sp>
    </p:spTree>
    <p:extLst>
      <p:ext uri="{BB962C8B-B14F-4D97-AF65-F5344CB8AC3E}">
        <p14:creationId xmlns:p14="http://schemas.microsoft.com/office/powerpoint/2010/main" val="18376206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257" y="-162091"/>
            <a:ext cx="8229600" cy="1143000"/>
          </a:xfrm>
        </p:spPr>
        <p:txBody>
          <a:bodyPr>
            <a:normAutofit/>
          </a:bodyPr>
          <a:lstStyle/>
          <a:p>
            <a:r>
              <a:rPr lang="en-US" sz="3600" dirty="0">
                <a:latin typeface="Times New Roman" pitchFamily="18" charset="0"/>
                <a:cs typeface="Times New Roman" pitchFamily="18" charset="0"/>
              </a:rPr>
              <a:t>LITERATURE REVIEW</a:t>
            </a:r>
            <a:endParaRPr lang="en-IN" sz="3600" dirty="0"/>
          </a:p>
        </p:txBody>
      </p:sp>
      <p:sp>
        <p:nvSpPr>
          <p:cNvPr id="3" name="Content Placeholder 2"/>
          <p:cNvSpPr>
            <a:spLocks noGrp="1"/>
          </p:cNvSpPr>
          <p:nvPr>
            <p:ph idx="1"/>
          </p:nvPr>
        </p:nvSpPr>
        <p:spPr>
          <a:xfrm>
            <a:off x="457200" y="838200"/>
            <a:ext cx="8229600" cy="6019800"/>
          </a:xfrm>
        </p:spPr>
        <p:txBody>
          <a:bodyPr>
            <a:normAutofit/>
          </a:bodyPr>
          <a:lstStyle/>
          <a:p>
            <a:r>
              <a:rPr lang="en-IN" sz="2600" dirty="0">
                <a:latin typeface="Times New Roman" pitchFamily="18" charset="0"/>
                <a:cs typeface="Times New Roman" pitchFamily="18" charset="0"/>
              </a:rPr>
              <a:t>“A novel design of a </a:t>
            </a:r>
            <a:r>
              <a:rPr lang="en-IN" sz="2600" dirty="0" err="1">
                <a:latin typeface="Times New Roman" pitchFamily="18" charset="0"/>
                <a:cs typeface="Times New Roman" pitchFamily="18" charset="0"/>
              </a:rPr>
              <a:t>Savonius</a:t>
            </a:r>
            <a:r>
              <a:rPr lang="en-IN" sz="2600" dirty="0">
                <a:latin typeface="Times New Roman" pitchFamily="18" charset="0"/>
                <a:cs typeface="Times New Roman" pitchFamily="18" charset="0"/>
              </a:rPr>
              <a:t> wind turbine water heating in residential settings” by </a:t>
            </a:r>
            <a:r>
              <a:rPr lang="pt-BR" sz="2600" dirty="0">
                <a:latin typeface="Times New Roman" pitchFamily="18" charset="0"/>
                <a:cs typeface="Times New Roman" pitchFamily="18" charset="0"/>
              </a:rPr>
              <a:t>P. Clague, T. Z. Qi, </a:t>
            </a:r>
            <a:r>
              <a:rPr lang="en-IN" sz="2600" dirty="0">
                <a:latin typeface="Times New Roman" pitchFamily="18" charset="0"/>
                <a:cs typeface="Times New Roman" pitchFamily="18" charset="0"/>
              </a:rPr>
              <a:t>Published Mechatronics and Machine Vision in Practice at New Zealand, IEEE- 2008</a:t>
            </a:r>
          </a:p>
          <a:p>
            <a:endParaRPr lang="en-IN" sz="2600" dirty="0">
              <a:latin typeface="Times New Roman" pitchFamily="18" charset="0"/>
              <a:cs typeface="Times New Roman" pitchFamily="18" charset="0"/>
            </a:endParaRPr>
          </a:p>
          <a:p>
            <a:r>
              <a:rPr lang="en-IN" sz="2600" dirty="0" smtClean="0">
                <a:latin typeface="Times New Roman" pitchFamily="18" charset="0"/>
                <a:cs typeface="Times New Roman" pitchFamily="18" charset="0"/>
              </a:rPr>
              <a:t>“</a:t>
            </a:r>
            <a:r>
              <a:rPr lang="en-IN" sz="2600" dirty="0">
                <a:latin typeface="Times New Roman" pitchFamily="18" charset="0"/>
                <a:cs typeface="Times New Roman" pitchFamily="18" charset="0"/>
              </a:rPr>
              <a:t>Design And Development Of Hybrid Vertical Axis Turbine” by Md. Jahangir </a:t>
            </a:r>
            <a:r>
              <a:rPr lang="en-IN" sz="2600" dirty="0" err="1">
                <a:latin typeface="Times New Roman" pitchFamily="18" charset="0"/>
                <a:cs typeface="Times New Roman" pitchFamily="18" charset="0"/>
              </a:rPr>
              <a:t>Alam</a:t>
            </a:r>
            <a:r>
              <a:rPr lang="en-IN" sz="2600" dirty="0">
                <a:latin typeface="Times New Roman" pitchFamily="18" charset="0"/>
                <a:cs typeface="Times New Roman" pitchFamily="18" charset="0"/>
              </a:rPr>
              <a:t>, M.T. </a:t>
            </a:r>
            <a:r>
              <a:rPr lang="en-IN" sz="2600" dirty="0" err="1">
                <a:latin typeface="Times New Roman" pitchFamily="18" charset="0"/>
                <a:cs typeface="Times New Roman" pitchFamily="18" charset="0"/>
              </a:rPr>
              <a:t>Iqbal</a:t>
            </a:r>
            <a:r>
              <a:rPr lang="en-IN" sz="2600" dirty="0">
                <a:latin typeface="Times New Roman" pitchFamily="18" charset="0"/>
                <a:cs typeface="Times New Roman" pitchFamily="18" charset="0"/>
              </a:rPr>
              <a:t>, IEEE-  Electrical and Computer Engineering, 2009.</a:t>
            </a:r>
          </a:p>
          <a:p>
            <a:pPr marL="0" indent="0">
              <a:buNone/>
            </a:pPr>
            <a:endParaRPr lang="en-IN" sz="2600" dirty="0">
              <a:latin typeface="Times New Roman" pitchFamily="18" charset="0"/>
              <a:cs typeface="Times New Roman" pitchFamily="18" charset="0"/>
            </a:endParaRPr>
          </a:p>
          <a:p>
            <a:pPr lvl="0"/>
            <a:r>
              <a:rPr lang="en-IN" sz="2600" dirty="0" smtClean="0">
                <a:latin typeface="Times New Roman" pitchFamily="18" charset="0"/>
                <a:cs typeface="Times New Roman" pitchFamily="18" charset="0"/>
              </a:rPr>
              <a:t>“</a:t>
            </a:r>
            <a:r>
              <a:rPr lang="en-US" sz="2600" dirty="0">
                <a:latin typeface="Times New Roman" pitchFamily="18" charset="0"/>
                <a:cs typeface="Times New Roman" pitchFamily="18" charset="0"/>
              </a:rPr>
              <a:t>Vertical axis wind turbine” by </a:t>
            </a:r>
            <a:r>
              <a:rPr lang="en-US" sz="2600" dirty="0" err="1">
                <a:latin typeface="Times New Roman" pitchFamily="18" charset="0"/>
                <a:cs typeface="Times New Roman" pitchFamily="18" charset="0"/>
              </a:rPr>
              <a:t>Pranit</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Nagare</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Rammohan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Shettigar</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Arnav</a:t>
            </a:r>
            <a:r>
              <a:rPr lang="en-US" sz="2600" dirty="0">
                <a:latin typeface="Times New Roman" pitchFamily="18" charset="0"/>
                <a:cs typeface="Times New Roman" pitchFamily="18" charset="0"/>
              </a:rPr>
              <a:t> Nair, </a:t>
            </a:r>
            <a:r>
              <a:rPr lang="en-US" sz="2600" dirty="0" err="1">
                <a:latin typeface="Times New Roman" pitchFamily="18" charset="0"/>
                <a:cs typeface="Times New Roman" pitchFamily="18" charset="0"/>
              </a:rPr>
              <a:t>Pratibha</a:t>
            </a:r>
            <a:r>
              <a:rPr lang="en-US" sz="2600" dirty="0">
                <a:latin typeface="Times New Roman" pitchFamily="18" charset="0"/>
                <a:cs typeface="Times New Roman" pitchFamily="18" charset="0"/>
              </a:rPr>
              <a:t> Kale,  </a:t>
            </a:r>
            <a:r>
              <a:rPr lang="en-US" sz="2600" dirty="0" err="1">
                <a:latin typeface="Times New Roman" pitchFamily="18" charset="0"/>
                <a:cs typeface="Times New Roman" pitchFamily="18" charset="0"/>
              </a:rPr>
              <a:t>Prasanna</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Nambiar</a:t>
            </a:r>
            <a:r>
              <a:rPr lang="en-US" sz="2600" dirty="0">
                <a:latin typeface="Times New Roman" pitchFamily="18" charset="0"/>
                <a:cs typeface="Times New Roman" pitchFamily="18" charset="0"/>
              </a:rPr>
              <a:t>, </a:t>
            </a:r>
            <a:r>
              <a:rPr lang="en-IN" sz="2600" dirty="0">
                <a:latin typeface="Times New Roman" pitchFamily="18" charset="0"/>
                <a:cs typeface="Times New Roman" pitchFamily="18" charset="0"/>
              </a:rPr>
              <a:t>IEEE- Technologies for Sustainable Development (ICTSD), 2015.</a:t>
            </a:r>
          </a:p>
          <a:p>
            <a:endParaRPr lang="en-IN" dirty="0"/>
          </a:p>
        </p:txBody>
      </p:sp>
    </p:spTree>
    <p:extLst>
      <p:ext uri="{BB962C8B-B14F-4D97-AF65-F5344CB8AC3E}">
        <p14:creationId xmlns:p14="http://schemas.microsoft.com/office/powerpoint/2010/main" val="42813428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314" y="-148442"/>
            <a:ext cx="8229600" cy="1143000"/>
          </a:xfrm>
        </p:spPr>
        <p:txBody>
          <a:bodyPr>
            <a:normAutofit/>
          </a:bodyPr>
          <a:lstStyle/>
          <a:p>
            <a:r>
              <a:rPr lang="en-US" sz="3600" dirty="0">
                <a:latin typeface="Times New Roman" pitchFamily="18" charset="0"/>
                <a:cs typeface="Times New Roman" pitchFamily="18" charset="0"/>
              </a:rPr>
              <a:t>LITERATURE </a:t>
            </a:r>
            <a:r>
              <a:rPr lang="en-US" sz="3600" dirty="0" smtClean="0">
                <a:latin typeface="Times New Roman" pitchFamily="18" charset="0"/>
                <a:cs typeface="Times New Roman" pitchFamily="18" charset="0"/>
              </a:rPr>
              <a:t>REVIEW </a:t>
            </a:r>
            <a:r>
              <a:rPr lang="en-US" sz="3200" dirty="0" smtClean="0">
                <a:latin typeface="Times New Roman" pitchFamily="18" charset="0"/>
                <a:cs typeface="Times New Roman" pitchFamily="18" charset="0"/>
              </a:rPr>
              <a:t>contd...</a:t>
            </a:r>
            <a:endParaRPr lang="en-IN" sz="3200" dirty="0"/>
          </a:p>
        </p:txBody>
      </p:sp>
      <p:sp>
        <p:nvSpPr>
          <p:cNvPr id="3" name="Content Placeholder 2"/>
          <p:cNvSpPr>
            <a:spLocks noGrp="1"/>
          </p:cNvSpPr>
          <p:nvPr>
            <p:ph idx="1"/>
          </p:nvPr>
        </p:nvSpPr>
        <p:spPr>
          <a:xfrm>
            <a:off x="457200" y="762000"/>
            <a:ext cx="8229600" cy="5943600"/>
          </a:xfrm>
        </p:spPr>
        <p:txBody>
          <a:bodyPr>
            <a:normAutofit fontScale="92500"/>
          </a:bodyPr>
          <a:lstStyle/>
          <a:p>
            <a:r>
              <a:rPr lang="en-IN" sz="2800" dirty="0">
                <a:latin typeface="Times New Roman" pitchFamily="18" charset="0"/>
                <a:cs typeface="Times New Roman" pitchFamily="18" charset="0"/>
              </a:rPr>
              <a:t>Electromagnetic Design of a New Axial Flux Generator</a:t>
            </a:r>
            <a:r>
              <a:rPr lang="en-IN" sz="2800" dirty="0"/>
              <a:t>” </a:t>
            </a:r>
            <a:r>
              <a:rPr lang="en-IN" sz="2800" dirty="0">
                <a:latin typeface="Times New Roman" pitchFamily="18" charset="0"/>
                <a:cs typeface="Times New Roman" pitchFamily="18" charset="0"/>
              </a:rPr>
              <a:t>by </a:t>
            </a:r>
            <a:r>
              <a:rPr lang="en-IN" sz="2800" dirty="0" err="1">
                <a:latin typeface="Times New Roman" pitchFamily="18" charset="0"/>
                <a:cs typeface="Times New Roman" pitchFamily="18" charset="0"/>
              </a:rPr>
              <a:t>Erol</a:t>
            </a:r>
            <a:r>
              <a:rPr lang="en-IN" sz="2800" dirty="0">
                <a:latin typeface="Times New Roman" pitchFamily="18" charset="0"/>
                <a:cs typeface="Times New Roman" pitchFamily="18" charset="0"/>
              </a:rPr>
              <a:t> Kurt, </a:t>
            </a:r>
            <a:r>
              <a:rPr lang="en-IN" sz="2800" dirty="0" err="1">
                <a:latin typeface="Times New Roman" pitchFamily="18" charset="0"/>
                <a:cs typeface="Times New Roman" pitchFamily="18" charset="0"/>
              </a:rPr>
              <a:t>Halil</a:t>
            </a:r>
            <a:r>
              <a:rPr lang="en-IN" sz="2800" dirty="0">
                <a:latin typeface="Times New Roman" pitchFamily="18" charset="0"/>
                <a:cs typeface="Times New Roman" pitchFamily="18" charset="0"/>
              </a:rPr>
              <a:t> GÖR, IEEE- Electronics, Computers and Artificial Intelligence (ECAI), 2014 </a:t>
            </a:r>
          </a:p>
          <a:p>
            <a:endParaRPr lang="en-IN" sz="2800" dirty="0">
              <a:latin typeface="Times New Roman" pitchFamily="18" charset="0"/>
              <a:cs typeface="Times New Roman" pitchFamily="18" charset="0"/>
            </a:endParaRPr>
          </a:p>
          <a:p>
            <a:r>
              <a:rPr lang="en-IN" sz="2800" dirty="0">
                <a:latin typeface="Times New Roman" pitchFamily="18" charset="0"/>
                <a:cs typeface="Times New Roman" pitchFamily="18" charset="0"/>
              </a:rPr>
              <a:t> “Model of Coreless Axial Flux Permanent Magnet Generator”, Natalia </a:t>
            </a:r>
            <a:r>
              <a:rPr lang="en-IN" sz="2800" dirty="0" err="1" smtClean="0">
                <a:latin typeface="Times New Roman" pitchFamily="18" charset="0"/>
                <a:cs typeface="Times New Roman" pitchFamily="18" charset="0"/>
              </a:rPr>
              <a:t>Radwan</a:t>
            </a:r>
            <a:r>
              <a:rPr lang="en-IN" sz="2800" dirty="0" smtClean="0">
                <a:latin typeface="Times New Roman" pitchFamily="18" charset="0"/>
                <a:cs typeface="Times New Roman" pitchFamily="18" charset="0"/>
              </a:rPr>
              <a:t>- </a:t>
            </a:r>
            <a:r>
              <a:rPr lang="en-IN" sz="2800" dirty="0" err="1" smtClean="0">
                <a:latin typeface="Times New Roman" pitchFamily="18" charset="0"/>
                <a:cs typeface="Times New Roman" pitchFamily="18" charset="0"/>
              </a:rPr>
              <a:t>Praglowska</a:t>
            </a:r>
            <a:r>
              <a:rPr lang="en-IN" sz="2800" dirty="0">
                <a:latin typeface="Times New Roman" pitchFamily="18" charset="0"/>
                <a:cs typeface="Times New Roman" pitchFamily="18" charset="0"/>
              </a:rPr>
              <a:t>, </a:t>
            </a:r>
            <a:r>
              <a:rPr lang="en-IN" sz="2800" dirty="0" err="1">
                <a:latin typeface="Times New Roman" pitchFamily="18" charset="0"/>
                <a:cs typeface="Times New Roman" pitchFamily="18" charset="0"/>
              </a:rPr>
              <a:t>Dariusz</a:t>
            </a:r>
            <a:r>
              <a:rPr lang="en-IN" sz="2800" dirty="0">
                <a:latin typeface="Times New Roman" pitchFamily="18" charset="0"/>
                <a:cs typeface="Times New Roman" pitchFamily="18" charset="0"/>
              </a:rPr>
              <a:t> </a:t>
            </a:r>
            <a:r>
              <a:rPr lang="en-IN" sz="2800" dirty="0" err="1">
                <a:latin typeface="Times New Roman" pitchFamily="18" charset="0"/>
                <a:cs typeface="Times New Roman" pitchFamily="18" charset="0"/>
              </a:rPr>
              <a:t>Borkowski</a:t>
            </a:r>
            <a:r>
              <a:rPr lang="en-IN" sz="2800" dirty="0">
                <a:latin typeface="Times New Roman" pitchFamily="18" charset="0"/>
                <a:cs typeface="Times New Roman" pitchFamily="18" charset="0"/>
              </a:rPr>
              <a:t>, Tomasz </a:t>
            </a:r>
            <a:r>
              <a:rPr lang="en-IN" sz="2800" dirty="0" err="1">
                <a:latin typeface="Times New Roman" pitchFamily="18" charset="0"/>
                <a:cs typeface="Times New Roman" pitchFamily="18" charset="0"/>
              </a:rPr>
              <a:t>Wegiel</a:t>
            </a:r>
            <a:r>
              <a:rPr lang="en-IN" sz="2800" dirty="0">
                <a:latin typeface="Times New Roman" pitchFamily="18" charset="0"/>
                <a:cs typeface="Times New Roman" pitchFamily="18" charset="0"/>
              </a:rPr>
              <a:t>, IEEE- Electrical Machines (SME), 2017</a:t>
            </a:r>
          </a:p>
          <a:p>
            <a:endParaRPr lang="en-IN" sz="2800" dirty="0">
              <a:latin typeface="Times New Roman" pitchFamily="18" charset="0"/>
              <a:cs typeface="Times New Roman" pitchFamily="18" charset="0"/>
            </a:endParaRPr>
          </a:p>
          <a:p>
            <a:r>
              <a:rPr lang="en-IN" sz="2800" dirty="0">
                <a:latin typeface="Times New Roman" pitchFamily="18" charset="0"/>
                <a:cs typeface="Times New Roman" pitchFamily="18" charset="0"/>
              </a:rPr>
              <a:t> “Design and Construction of a Permanent Magnet Axial Flux Synchronous Generator”, </a:t>
            </a:r>
            <a:r>
              <a:rPr lang="en-IN" sz="2800" dirty="0" err="1">
                <a:latin typeface="Times New Roman" pitchFamily="18" charset="0"/>
                <a:cs typeface="Times New Roman" pitchFamily="18" charset="0"/>
              </a:rPr>
              <a:t>Rogel</a:t>
            </a:r>
            <a:r>
              <a:rPr lang="en-IN" sz="2800" dirty="0">
                <a:latin typeface="Times New Roman" pitchFamily="18" charset="0"/>
                <a:cs typeface="Times New Roman" pitchFamily="18" charset="0"/>
              </a:rPr>
              <a:t> R. Wallace, Thomas A. </a:t>
            </a:r>
            <a:r>
              <a:rPr lang="en-IN" sz="2800" dirty="0" err="1">
                <a:latin typeface="Times New Roman" pitchFamily="18" charset="0"/>
                <a:cs typeface="Times New Roman" pitchFamily="18" charset="0"/>
              </a:rPr>
              <a:t>Lipo</a:t>
            </a:r>
            <a:r>
              <a:rPr lang="en-IN" sz="2800" dirty="0">
                <a:latin typeface="Times New Roman" pitchFamily="18" charset="0"/>
                <a:cs typeface="Times New Roman" pitchFamily="18" charset="0"/>
              </a:rPr>
              <a:t>, Luis A. Moran, Juan A. Tapia, IEEE- Electric Machines and Drives Conference Record, 1997. </a:t>
            </a:r>
          </a:p>
          <a:p>
            <a:endParaRPr lang="en-IN" dirty="0"/>
          </a:p>
        </p:txBody>
      </p:sp>
    </p:spTree>
    <p:extLst>
      <p:ext uri="{BB962C8B-B14F-4D97-AF65-F5344CB8AC3E}">
        <p14:creationId xmlns:p14="http://schemas.microsoft.com/office/powerpoint/2010/main" val="1843896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normAutofit/>
          </a:bodyPr>
          <a:lstStyle/>
          <a:p>
            <a:r>
              <a:rPr lang="en-IN" sz="3600" dirty="0" smtClean="0">
                <a:latin typeface="Times New Roman" pitchFamily="18" charset="0"/>
                <a:cs typeface="Times New Roman" pitchFamily="18" charset="0"/>
              </a:rPr>
              <a:t>INTRODUCTION</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5867400"/>
          </a:xfrm>
        </p:spPr>
        <p:txBody>
          <a:bodyPr>
            <a:normAutofit/>
          </a:bodyPr>
          <a:lstStyle/>
          <a:p>
            <a:r>
              <a:rPr lang="en-IN" sz="2600" dirty="0" smtClean="0">
                <a:latin typeface="Times New Roman" pitchFamily="18" charset="0"/>
                <a:cs typeface="Times New Roman" pitchFamily="18" charset="0"/>
              </a:rPr>
              <a:t>Most of the energy sources used nowadays are of non renewable energy sources, which include Petrol, Diesel, Coal, etc.</a:t>
            </a:r>
          </a:p>
          <a:p>
            <a:pPr marL="0" indent="0">
              <a:buNone/>
            </a:pPr>
            <a:endParaRPr lang="en-IN" sz="2600" dirty="0" smtClean="0">
              <a:latin typeface="Times New Roman" pitchFamily="18" charset="0"/>
              <a:cs typeface="Times New Roman" pitchFamily="18" charset="0"/>
            </a:endParaRPr>
          </a:p>
          <a:p>
            <a:r>
              <a:rPr lang="en-IN" sz="2600" dirty="0" smtClean="0">
                <a:latin typeface="Times New Roman" pitchFamily="18" charset="0"/>
                <a:cs typeface="Times New Roman" pitchFamily="18" charset="0"/>
              </a:rPr>
              <a:t>The over usage of such energy sources has led to the degradation of environment and has also contributed to climate change, ozone layer depletion and many other stressing problems</a:t>
            </a:r>
          </a:p>
          <a:p>
            <a:pPr marL="0" indent="0">
              <a:buNone/>
            </a:pPr>
            <a:endParaRPr lang="en-IN" sz="2600" dirty="0">
              <a:latin typeface="Times New Roman" pitchFamily="18" charset="0"/>
              <a:cs typeface="Times New Roman" pitchFamily="18" charset="0"/>
            </a:endParaRPr>
          </a:p>
          <a:p>
            <a:r>
              <a:rPr lang="en-IN" sz="2600" dirty="0" smtClean="0">
                <a:latin typeface="Times New Roman" pitchFamily="18" charset="0"/>
                <a:cs typeface="Times New Roman" pitchFamily="18" charset="0"/>
              </a:rPr>
              <a:t>Hence, the </a:t>
            </a:r>
            <a:r>
              <a:rPr lang="en-IN" sz="2600" dirty="0">
                <a:latin typeface="Times New Roman" pitchFamily="18" charset="0"/>
                <a:cs typeface="Times New Roman" pitchFamily="18" charset="0"/>
              </a:rPr>
              <a:t>demand for cleaner power generation and transmission </a:t>
            </a:r>
            <a:r>
              <a:rPr lang="en-IN" sz="2600" dirty="0" smtClean="0">
                <a:latin typeface="Times New Roman" pitchFamily="18" charset="0"/>
                <a:cs typeface="Times New Roman" pitchFamily="18" charset="0"/>
              </a:rPr>
              <a:t>is </a:t>
            </a:r>
            <a:r>
              <a:rPr lang="en-IN" sz="2600" dirty="0">
                <a:latin typeface="Times New Roman" pitchFamily="18" charset="0"/>
                <a:cs typeface="Times New Roman" pitchFamily="18" charset="0"/>
              </a:rPr>
              <a:t>increasing day by day in the present </a:t>
            </a:r>
            <a:r>
              <a:rPr lang="en-IN" sz="2600" dirty="0" smtClean="0">
                <a:latin typeface="Times New Roman" pitchFamily="18" charset="0"/>
                <a:cs typeface="Times New Roman" pitchFamily="18" charset="0"/>
              </a:rPr>
              <a:t>century.</a:t>
            </a:r>
          </a:p>
          <a:p>
            <a:endParaRPr lang="en-IN" sz="2600" dirty="0" smtClean="0">
              <a:latin typeface="Times New Roman" pitchFamily="18" charset="0"/>
              <a:cs typeface="Times New Roman" pitchFamily="18" charset="0"/>
            </a:endParaRPr>
          </a:p>
          <a:p>
            <a:endParaRPr lang="en-IN" sz="2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8762844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IN" sz="3600" dirty="0" smtClean="0">
                <a:latin typeface="Times New Roman" pitchFamily="18" charset="0"/>
                <a:cs typeface="Times New Roman" pitchFamily="18" charset="0"/>
              </a:rPr>
              <a:t>INTRODUCTION</a:t>
            </a:r>
            <a:r>
              <a:rPr lang="en-IN" dirty="0" smtClean="0">
                <a:latin typeface="Times New Roman" pitchFamily="18" charset="0"/>
                <a:cs typeface="Times New Roman" pitchFamily="18" charset="0"/>
              </a:rPr>
              <a:t> </a:t>
            </a:r>
            <a:r>
              <a:rPr lang="en-IN" sz="2800" dirty="0" smtClean="0">
                <a:latin typeface="Times New Roman" pitchFamily="18" charset="0"/>
                <a:cs typeface="Times New Roman" pitchFamily="18" charset="0"/>
              </a:rPr>
              <a:t>contd..</a:t>
            </a:r>
            <a:endParaRPr lang="en-IN" sz="2800" dirty="0"/>
          </a:p>
        </p:txBody>
      </p:sp>
      <p:sp>
        <p:nvSpPr>
          <p:cNvPr id="3" name="Content Placeholder 2"/>
          <p:cNvSpPr>
            <a:spLocks noGrp="1"/>
          </p:cNvSpPr>
          <p:nvPr>
            <p:ph idx="1"/>
          </p:nvPr>
        </p:nvSpPr>
        <p:spPr>
          <a:xfrm>
            <a:off x="457200" y="1219200"/>
            <a:ext cx="8229600" cy="4906963"/>
          </a:xfrm>
        </p:spPr>
        <p:txBody>
          <a:bodyPr/>
          <a:lstStyle/>
          <a:p>
            <a:r>
              <a:rPr lang="en-IN" sz="2600" dirty="0">
                <a:latin typeface="Times New Roman" pitchFamily="18" charset="0"/>
                <a:cs typeface="Times New Roman" pitchFamily="18" charset="0"/>
              </a:rPr>
              <a:t>There are different types of renewable energy sources available, which include Wind, Solar, Hydro, Biogas, Geothermal, Tidal, Biofuel etc.</a:t>
            </a:r>
          </a:p>
          <a:p>
            <a:endParaRPr lang="en-IN" sz="2600" dirty="0">
              <a:latin typeface="Times New Roman" pitchFamily="18" charset="0"/>
              <a:cs typeface="Times New Roman" pitchFamily="18" charset="0"/>
            </a:endParaRPr>
          </a:p>
          <a:p>
            <a:r>
              <a:rPr lang="en-IN" sz="2600" dirty="0" smtClean="0">
                <a:latin typeface="Times New Roman" pitchFamily="18" charset="0"/>
                <a:cs typeface="Times New Roman" pitchFamily="18" charset="0"/>
              </a:rPr>
              <a:t>Here </a:t>
            </a:r>
            <a:r>
              <a:rPr lang="en-IN" sz="2600" dirty="0">
                <a:latin typeface="Times New Roman" pitchFamily="18" charset="0"/>
                <a:cs typeface="Times New Roman" pitchFamily="18" charset="0"/>
              </a:rPr>
              <a:t>in this project we shall see the concept of power generation </a:t>
            </a:r>
            <a:r>
              <a:rPr lang="en-IN" sz="2600" dirty="0" smtClean="0">
                <a:latin typeface="Times New Roman" pitchFamily="18" charset="0"/>
                <a:cs typeface="Times New Roman" pitchFamily="18" charset="0"/>
              </a:rPr>
              <a:t>using both </a:t>
            </a:r>
            <a:r>
              <a:rPr lang="en-IN" sz="2600" dirty="0">
                <a:latin typeface="Times New Roman" pitchFamily="18" charset="0"/>
                <a:cs typeface="Times New Roman" pitchFamily="18" charset="0"/>
              </a:rPr>
              <a:t>wind energy and solar </a:t>
            </a:r>
            <a:r>
              <a:rPr lang="en-IN" sz="2600" dirty="0" smtClean="0">
                <a:latin typeface="Times New Roman" pitchFamily="18" charset="0"/>
                <a:cs typeface="Times New Roman" pitchFamily="18" charset="0"/>
              </a:rPr>
              <a:t>energy, using a structure integrating both the sources, called as the Wind tree.</a:t>
            </a:r>
            <a:endParaRPr lang="en-IN" sz="26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41481677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normAutofit/>
          </a:bodyPr>
          <a:lstStyle/>
          <a:p>
            <a:r>
              <a:rPr lang="en-IN" sz="3600" dirty="0" smtClean="0">
                <a:latin typeface="Times New Roman" pitchFamily="18" charset="0"/>
                <a:cs typeface="Times New Roman" pitchFamily="18" charset="0"/>
              </a:rPr>
              <a:t>OBJECTIVE</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lstStyle/>
          <a:p>
            <a:r>
              <a:rPr lang="en-IN" sz="2600" dirty="0" smtClean="0">
                <a:latin typeface="Times New Roman" pitchFamily="18" charset="0"/>
                <a:cs typeface="Times New Roman" pitchFamily="18" charset="0"/>
              </a:rPr>
              <a:t>To </a:t>
            </a:r>
            <a:r>
              <a:rPr lang="en-IN" sz="2600" dirty="0">
                <a:latin typeface="Times New Roman" pitchFamily="18" charset="0"/>
                <a:cs typeface="Times New Roman" pitchFamily="18" charset="0"/>
              </a:rPr>
              <a:t>create a wind tree that can operate even at low wind speeds, as low as </a:t>
            </a:r>
            <a:r>
              <a:rPr lang="en-IN" sz="2600" dirty="0" smtClean="0">
                <a:latin typeface="Times New Roman" pitchFamily="18" charset="0"/>
                <a:cs typeface="Times New Roman" pitchFamily="18" charset="0"/>
              </a:rPr>
              <a:t>7</a:t>
            </a:r>
            <a:r>
              <a:rPr lang="en-IN" sz="2600" dirty="0" smtClean="0">
                <a:latin typeface="Times New Roman" pitchFamily="18" charset="0"/>
                <a:cs typeface="Times New Roman" pitchFamily="18" charset="0"/>
              </a:rPr>
              <a:t> </a:t>
            </a:r>
            <a:r>
              <a:rPr lang="en-IN" sz="2600" dirty="0">
                <a:latin typeface="Times New Roman" pitchFamily="18" charset="0"/>
                <a:cs typeface="Times New Roman" pitchFamily="18" charset="0"/>
              </a:rPr>
              <a:t>m/s</a:t>
            </a:r>
            <a:r>
              <a:rPr lang="en-IN" sz="2600" dirty="0" smtClean="0">
                <a:latin typeface="Times New Roman" pitchFamily="18" charset="0"/>
                <a:cs typeface="Times New Roman" pitchFamily="18" charset="0"/>
              </a:rPr>
              <a:t>.</a:t>
            </a:r>
          </a:p>
          <a:p>
            <a:pPr marL="0" indent="0">
              <a:buNone/>
            </a:pPr>
            <a:endParaRPr lang="en-IN" sz="2600" dirty="0">
              <a:latin typeface="Times New Roman" pitchFamily="18" charset="0"/>
              <a:cs typeface="Times New Roman" pitchFamily="18" charset="0"/>
            </a:endParaRPr>
          </a:p>
          <a:p>
            <a:r>
              <a:rPr lang="en-IN" sz="2600" dirty="0" smtClean="0">
                <a:latin typeface="Times New Roman" pitchFamily="18" charset="0"/>
                <a:cs typeface="Times New Roman" pitchFamily="18" charset="0"/>
              </a:rPr>
              <a:t>To </a:t>
            </a:r>
            <a:r>
              <a:rPr lang="en-IN" sz="2600" dirty="0">
                <a:latin typeface="Times New Roman" pitchFamily="18" charset="0"/>
                <a:cs typeface="Times New Roman" pitchFamily="18" charset="0"/>
              </a:rPr>
              <a:t>create a wind tree that is noiseless and doesn’t require much land space</a:t>
            </a:r>
            <a:r>
              <a:rPr lang="en-IN" sz="2600" dirty="0" smtClean="0">
                <a:latin typeface="Times New Roman" pitchFamily="18" charset="0"/>
                <a:cs typeface="Times New Roman" pitchFamily="18" charset="0"/>
              </a:rPr>
              <a:t>.</a:t>
            </a:r>
          </a:p>
          <a:p>
            <a:pPr marL="0" indent="0">
              <a:buNone/>
            </a:pPr>
            <a:endParaRPr lang="en-IN" sz="2600" dirty="0">
              <a:latin typeface="Times New Roman" pitchFamily="18" charset="0"/>
              <a:cs typeface="Times New Roman" pitchFamily="18" charset="0"/>
            </a:endParaRPr>
          </a:p>
          <a:p>
            <a:r>
              <a:rPr lang="en-IN" sz="2600" dirty="0" smtClean="0">
                <a:latin typeface="Times New Roman" pitchFamily="18" charset="0"/>
                <a:cs typeface="Times New Roman" pitchFamily="18" charset="0"/>
              </a:rPr>
              <a:t>To </a:t>
            </a:r>
            <a:r>
              <a:rPr lang="en-IN" sz="2600" dirty="0">
                <a:latin typeface="Times New Roman" pitchFamily="18" charset="0"/>
                <a:cs typeface="Times New Roman" pitchFamily="18" charset="0"/>
              </a:rPr>
              <a:t>create a wind tree that is cheaper, requires less </a:t>
            </a:r>
            <a:r>
              <a:rPr lang="en-IN" sz="2600" dirty="0" smtClean="0">
                <a:latin typeface="Times New Roman" pitchFamily="18" charset="0"/>
                <a:cs typeface="Times New Roman" pitchFamily="18" charset="0"/>
              </a:rPr>
              <a:t>maintenance, robust </a:t>
            </a:r>
            <a:r>
              <a:rPr lang="en-IN" sz="2600" dirty="0">
                <a:latin typeface="Times New Roman" pitchFamily="18" charset="0"/>
                <a:cs typeface="Times New Roman" pitchFamily="18" charset="0"/>
              </a:rPr>
              <a:t>in </a:t>
            </a:r>
            <a:r>
              <a:rPr lang="en-IN" sz="2600" dirty="0" smtClean="0">
                <a:latin typeface="Times New Roman" pitchFamily="18" charset="0"/>
                <a:cs typeface="Times New Roman" pitchFamily="18" charset="0"/>
              </a:rPr>
              <a:t>construction</a:t>
            </a:r>
            <a:r>
              <a:rPr lang="en-IN" sz="2600" dirty="0">
                <a:latin typeface="Times New Roman" pitchFamily="18" charset="0"/>
                <a:cs typeface="Times New Roman" pitchFamily="18" charset="0"/>
              </a:rPr>
              <a:t> </a:t>
            </a:r>
            <a:r>
              <a:rPr lang="en-IN" sz="2600" dirty="0" smtClean="0">
                <a:latin typeface="Times New Roman" pitchFamily="18" charset="0"/>
                <a:cs typeface="Times New Roman" pitchFamily="18" charset="0"/>
              </a:rPr>
              <a:t>and is highly reliable</a:t>
            </a:r>
          </a:p>
          <a:p>
            <a:pPr marL="0" indent="0">
              <a:buNone/>
            </a:pPr>
            <a:endParaRPr lang="en-IN" sz="2600" dirty="0">
              <a:latin typeface="Times New Roman" pitchFamily="18" charset="0"/>
              <a:cs typeface="Times New Roman" pitchFamily="18" charset="0"/>
            </a:endParaRPr>
          </a:p>
          <a:p>
            <a:pPr marL="0" indent="0">
              <a:buNone/>
            </a:pPr>
            <a:endParaRPr lang="en-IN" sz="26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9601491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9037</TotalTime>
  <Words>1845</Words>
  <Application>Microsoft Office PowerPoint</Application>
  <PresentationFormat>On-screen Show (4:3)</PresentationFormat>
  <Paragraphs>211</Paragraphs>
  <Slides>29</Slides>
  <Notes>7</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 DESIGN AND DEVELOPMENT OF ARTIFICIAL WIND TREE FOR OFF-GRID POWER GENERATION by  PRANAV V SARMA        310614105066 RAHUL M    310614105077 RENGANATHAN R 310614105080 SAI PRASAD D  310614105084    under the Guidance of   Dr. E.KALIAPPAN HOD, EEE Department Easwari Engineering College Ramapuram.       </vt:lpstr>
      <vt:lpstr>CONTENTS</vt:lpstr>
      <vt:lpstr>ABSTRACT</vt:lpstr>
      <vt:lpstr>ABSTRACT contd..</vt:lpstr>
      <vt:lpstr>LITERATURE REVIEW</vt:lpstr>
      <vt:lpstr>LITERATURE REVIEW contd...</vt:lpstr>
      <vt:lpstr>INTRODUCTION</vt:lpstr>
      <vt:lpstr>INTRODUCTION contd..</vt:lpstr>
      <vt:lpstr>OBJECTIVE</vt:lpstr>
      <vt:lpstr>EXISTING SYSTEM</vt:lpstr>
      <vt:lpstr>DISADVANTAGES OF EXISTING SYSTEM</vt:lpstr>
      <vt:lpstr>PROPOSED SYSTEM</vt:lpstr>
      <vt:lpstr>ADVANTAGES OF PROPOSED SYSTEM</vt:lpstr>
      <vt:lpstr>BLOCK DIAGRAM AND OPERATION</vt:lpstr>
      <vt:lpstr>BLOCK DIAGRAM AND OPERATION contd…</vt:lpstr>
      <vt:lpstr>BLOCK DIAGRAM AND OPERATION contd…</vt:lpstr>
      <vt:lpstr>BLOCK DIAGRAM AND OPERATION contd…</vt:lpstr>
      <vt:lpstr>   DESIGN CALCULATIONS </vt:lpstr>
      <vt:lpstr>FINAL DESIGN</vt:lpstr>
      <vt:lpstr>FINAL DESIGN contd..</vt:lpstr>
      <vt:lpstr>FINAL DESIGN contd..</vt:lpstr>
      <vt:lpstr>FINAL DESIGN contd..</vt:lpstr>
      <vt:lpstr>FINAL DESIGN contd..</vt:lpstr>
      <vt:lpstr>FINAL LAYOUT</vt:lpstr>
      <vt:lpstr>CONCLUSIONS</vt:lpstr>
      <vt:lpstr>SCOPE FOR FUTURE WORKS</vt:lpstr>
      <vt:lpstr>REFERENCES </vt:lpstr>
      <vt:lpstr>REFERENCES contd…</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STUDIES ON PERFORMANCE ENHANCEMENT OF BRUSHLESS DC MOTOR DRIVES USING ARTIFICIAL INTELLIGENCE TECHNIQUES by  E.KALIAPPAN 2713499720/PhD/AR12</dc:title>
  <dc:creator>kaliappan</dc:creator>
  <cp:lastModifiedBy>Windows User</cp:lastModifiedBy>
  <cp:revision>657</cp:revision>
  <cp:lastPrinted>2018-01-29T17:59:22Z</cp:lastPrinted>
  <dcterms:created xsi:type="dcterms:W3CDTF">2013-02-24T15:22:04Z</dcterms:created>
  <dcterms:modified xsi:type="dcterms:W3CDTF">2018-04-19T18:35:14Z</dcterms:modified>
</cp:coreProperties>
</file>