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21945600"/>
  <p:notesSz cx="6858000" cy="9144000"/>
  <p:defaultTextStyle>
    <a:defPPr>
      <a:defRPr lang="en-US"/>
    </a:defPPr>
    <a:lvl1pPr marL="0" algn="l" defTabSz="3134710" rtl="0" eaLnBrk="1" latinLnBrk="0" hangingPunct="1">
      <a:defRPr sz="6100" kern="1200">
        <a:solidFill>
          <a:schemeClr val="tx1"/>
        </a:solidFill>
        <a:latin typeface="+mn-lt"/>
        <a:ea typeface="+mn-ea"/>
        <a:cs typeface="+mn-cs"/>
      </a:defRPr>
    </a:lvl1pPr>
    <a:lvl2pPr marL="1567355" algn="l" defTabSz="3134710" rtl="0" eaLnBrk="1" latinLnBrk="0" hangingPunct="1">
      <a:defRPr sz="6100" kern="1200">
        <a:solidFill>
          <a:schemeClr val="tx1"/>
        </a:solidFill>
        <a:latin typeface="+mn-lt"/>
        <a:ea typeface="+mn-ea"/>
        <a:cs typeface="+mn-cs"/>
      </a:defRPr>
    </a:lvl2pPr>
    <a:lvl3pPr marL="3134710" algn="l" defTabSz="3134710" rtl="0" eaLnBrk="1" latinLnBrk="0" hangingPunct="1">
      <a:defRPr sz="6100" kern="1200">
        <a:solidFill>
          <a:schemeClr val="tx1"/>
        </a:solidFill>
        <a:latin typeface="+mn-lt"/>
        <a:ea typeface="+mn-ea"/>
        <a:cs typeface="+mn-cs"/>
      </a:defRPr>
    </a:lvl3pPr>
    <a:lvl4pPr marL="4702064" algn="l" defTabSz="3134710" rtl="0" eaLnBrk="1" latinLnBrk="0" hangingPunct="1">
      <a:defRPr sz="6100" kern="1200">
        <a:solidFill>
          <a:schemeClr val="tx1"/>
        </a:solidFill>
        <a:latin typeface="+mn-lt"/>
        <a:ea typeface="+mn-ea"/>
        <a:cs typeface="+mn-cs"/>
      </a:defRPr>
    </a:lvl4pPr>
    <a:lvl5pPr marL="6269419" algn="l" defTabSz="3134710" rtl="0" eaLnBrk="1" latinLnBrk="0" hangingPunct="1">
      <a:defRPr sz="6100" kern="1200">
        <a:solidFill>
          <a:schemeClr val="tx1"/>
        </a:solidFill>
        <a:latin typeface="+mn-lt"/>
        <a:ea typeface="+mn-ea"/>
        <a:cs typeface="+mn-cs"/>
      </a:defRPr>
    </a:lvl5pPr>
    <a:lvl6pPr marL="7836774" algn="l" defTabSz="3134710" rtl="0" eaLnBrk="1" latinLnBrk="0" hangingPunct="1">
      <a:defRPr sz="6100" kern="1200">
        <a:solidFill>
          <a:schemeClr val="tx1"/>
        </a:solidFill>
        <a:latin typeface="+mn-lt"/>
        <a:ea typeface="+mn-ea"/>
        <a:cs typeface="+mn-cs"/>
      </a:defRPr>
    </a:lvl6pPr>
    <a:lvl7pPr marL="9404129" algn="l" defTabSz="3134710" rtl="0" eaLnBrk="1" latinLnBrk="0" hangingPunct="1">
      <a:defRPr sz="6100" kern="1200">
        <a:solidFill>
          <a:schemeClr val="tx1"/>
        </a:solidFill>
        <a:latin typeface="+mn-lt"/>
        <a:ea typeface="+mn-ea"/>
        <a:cs typeface="+mn-cs"/>
      </a:defRPr>
    </a:lvl7pPr>
    <a:lvl8pPr marL="10971483" algn="l" defTabSz="3134710" rtl="0" eaLnBrk="1" latinLnBrk="0" hangingPunct="1">
      <a:defRPr sz="6100" kern="1200">
        <a:solidFill>
          <a:schemeClr val="tx1"/>
        </a:solidFill>
        <a:latin typeface="+mn-lt"/>
        <a:ea typeface="+mn-ea"/>
        <a:cs typeface="+mn-cs"/>
      </a:defRPr>
    </a:lvl8pPr>
    <a:lvl9pPr marL="12538838" algn="l" defTabSz="3134710" rtl="0" eaLnBrk="1" latinLnBrk="0" hangingPunct="1">
      <a:defRPr sz="6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2224"/>
    <a:srgbClr val="A41B1D"/>
    <a:srgbClr val="941C1F"/>
    <a:srgbClr val="A92124"/>
    <a:srgbClr val="DC3030"/>
    <a:srgbClr val="AC2122"/>
    <a:srgbClr val="A01518"/>
    <a:srgbClr val="D43131"/>
    <a:srgbClr val="414042"/>
    <a:srgbClr val="CB27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varScale="1">
        <p:scale>
          <a:sx n="26" d="100"/>
          <a:sy n="26" d="100"/>
        </p:scale>
        <p:origin x="1565" y="14"/>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1"/>
            <a:ext cx="27980640" cy="4704080"/>
          </a:xfrm>
        </p:spPr>
        <p:txBody>
          <a:bodyPr/>
          <a:lstStyle/>
          <a:p>
            <a:r>
              <a:rPr lang="en-US"/>
              <a:t>Click to edit Master title style</a:t>
            </a:r>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67355" indent="0" algn="ctr">
              <a:buNone/>
              <a:defRPr>
                <a:solidFill>
                  <a:schemeClr val="tx1">
                    <a:tint val="75000"/>
                  </a:schemeClr>
                </a:solidFill>
              </a:defRPr>
            </a:lvl2pPr>
            <a:lvl3pPr marL="3134710" indent="0" algn="ctr">
              <a:buNone/>
              <a:defRPr>
                <a:solidFill>
                  <a:schemeClr val="tx1">
                    <a:tint val="75000"/>
                  </a:schemeClr>
                </a:solidFill>
              </a:defRPr>
            </a:lvl3pPr>
            <a:lvl4pPr marL="4702064" indent="0" algn="ctr">
              <a:buNone/>
              <a:defRPr>
                <a:solidFill>
                  <a:schemeClr val="tx1">
                    <a:tint val="75000"/>
                  </a:schemeClr>
                </a:solidFill>
              </a:defRPr>
            </a:lvl4pPr>
            <a:lvl5pPr marL="6269419" indent="0" algn="ctr">
              <a:buNone/>
              <a:defRPr>
                <a:solidFill>
                  <a:schemeClr val="tx1">
                    <a:tint val="75000"/>
                  </a:schemeClr>
                </a:solidFill>
              </a:defRPr>
            </a:lvl5pPr>
            <a:lvl6pPr marL="7836774" indent="0" algn="ctr">
              <a:buNone/>
              <a:defRPr>
                <a:solidFill>
                  <a:schemeClr val="tx1">
                    <a:tint val="75000"/>
                  </a:schemeClr>
                </a:solidFill>
              </a:defRPr>
            </a:lvl6pPr>
            <a:lvl7pPr marL="9404129" indent="0" algn="ctr">
              <a:buNone/>
              <a:defRPr>
                <a:solidFill>
                  <a:schemeClr val="tx1">
                    <a:tint val="75000"/>
                  </a:schemeClr>
                </a:solidFill>
              </a:defRPr>
            </a:lvl7pPr>
            <a:lvl8pPr marL="10971483" indent="0" algn="ctr">
              <a:buNone/>
              <a:defRPr>
                <a:solidFill>
                  <a:schemeClr val="tx1">
                    <a:tint val="75000"/>
                  </a:schemeClr>
                </a:solidFill>
              </a:defRPr>
            </a:lvl8pPr>
            <a:lvl9pPr marL="1253883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CF1C16E-B02E-4CB3-B4D9-08544CA9F4D3}"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C06A05-D56D-41A7-93F0-C1A7D9B979CA}" type="slidenum">
              <a:rPr lang="en-US" smtClean="0"/>
              <a:t>‹#›</a:t>
            </a:fld>
            <a:endParaRPr lang="en-US"/>
          </a:p>
        </p:txBody>
      </p:sp>
    </p:spTree>
    <p:extLst>
      <p:ext uri="{BB962C8B-B14F-4D97-AF65-F5344CB8AC3E}">
        <p14:creationId xmlns:p14="http://schemas.microsoft.com/office/powerpoint/2010/main" val="1746070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F1C16E-B02E-4CB3-B4D9-08544CA9F4D3}"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C06A05-D56D-41A7-93F0-C1A7D9B979CA}" type="slidenum">
              <a:rPr lang="en-US" smtClean="0"/>
              <a:t>‹#›</a:t>
            </a:fld>
            <a:endParaRPr lang="en-US"/>
          </a:p>
        </p:txBody>
      </p:sp>
    </p:spTree>
    <p:extLst>
      <p:ext uri="{BB962C8B-B14F-4D97-AF65-F5344CB8AC3E}">
        <p14:creationId xmlns:p14="http://schemas.microsoft.com/office/powerpoint/2010/main" val="1049336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7179" y="4216400"/>
            <a:ext cx="35553014" cy="8988044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898132" y="4216400"/>
            <a:ext cx="106110407" cy="898804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F1C16E-B02E-4CB3-B4D9-08544CA9F4D3}"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C06A05-D56D-41A7-93F0-C1A7D9B979CA}" type="slidenum">
              <a:rPr lang="en-US" smtClean="0"/>
              <a:t>‹#›</a:t>
            </a:fld>
            <a:endParaRPr lang="en-US"/>
          </a:p>
        </p:txBody>
      </p:sp>
    </p:spTree>
    <p:extLst>
      <p:ext uri="{BB962C8B-B14F-4D97-AF65-F5344CB8AC3E}">
        <p14:creationId xmlns:p14="http://schemas.microsoft.com/office/powerpoint/2010/main" val="125418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F1C16E-B02E-4CB3-B4D9-08544CA9F4D3}"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C06A05-D56D-41A7-93F0-C1A7D9B979CA}" type="slidenum">
              <a:rPr lang="en-US" smtClean="0"/>
              <a:t>‹#›</a:t>
            </a:fld>
            <a:endParaRPr lang="en-US"/>
          </a:p>
        </p:txBody>
      </p:sp>
    </p:spTree>
    <p:extLst>
      <p:ext uri="{BB962C8B-B14F-4D97-AF65-F5344CB8AC3E}">
        <p14:creationId xmlns:p14="http://schemas.microsoft.com/office/powerpoint/2010/main" val="2632421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14102081"/>
            <a:ext cx="27980640" cy="4358640"/>
          </a:xfrm>
        </p:spPr>
        <p:txBody>
          <a:bodyPr anchor="t"/>
          <a:lstStyle>
            <a:lvl1pPr algn="l">
              <a:defRPr sz="13700" b="1" cap="all"/>
            </a:lvl1pPr>
          </a:lstStyle>
          <a:p>
            <a:r>
              <a:rPr lang="en-US"/>
              <a:t>Click to edit Master title style</a:t>
            </a:r>
          </a:p>
        </p:txBody>
      </p:sp>
      <p:sp>
        <p:nvSpPr>
          <p:cNvPr id="3" name="Text Placeholder 2"/>
          <p:cNvSpPr>
            <a:spLocks noGrp="1"/>
          </p:cNvSpPr>
          <p:nvPr>
            <p:ph type="body" idx="1"/>
          </p:nvPr>
        </p:nvSpPr>
        <p:spPr>
          <a:xfrm>
            <a:off x="2600326" y="9301483"/>
            <a:ext cx="27980640" cy="4800599"/>
          </a:xfrm>
        </p:spPr>
        <p:txBody>
          <a:bodyPr anchor="b"/>
          <a:lstStyle>
            <a:lvl1pPr marL="0" indent="0">
              <a:buNone/>
              <a:defRPr sz="6900">
                <a:solidFill>
                  <a:schemeClr val="tx1">
                    <a:tint val="75000"/>
                  </a:schemeClr>
                </a:solidFill>
              </a:defRPr>
            </a:lvl1pPr>
            <a:lvl2pPr marL="1567355" indent="0">
              <a:buNone/>
              <a:defRPr sz="6100">
                <a:solidFill>
                  <a:schemeClr val="tx1">
                    <a:tint val="75000"/>
                  </a:schemeClr>
                </a:solidFill>
              </a:defRPr>
            </a:lvl2pPr>
            <a:lvl3pPr marL="3134710" indent="0">
              <a:buNone/>
              <a:defRPr sz="5500">
                <a:solidFill>
                  <a:schemeClr val="tx1">
                    <a:tint val="75000"/>
                  </a:schemeClr>
                </a:solidFill>
              </a:defRPr>
            </a:lvl3pPr>
            <a:lvl4pPr marL="4702064" indent="0">
              <a:buNone/>
              <a:defRPr sz="4800">
                <a:solidFill>
                  <a:schemeClr val="tx1">
                    <a:tint val="75000"/>
                  </a:schemeClr>
                </a:solidFill>
              </a:defRPr>
            </a:lvl4pPr>
            <a:lvl5pPr marL="6269419" indent="0">
              <a:buNone/>
              <a:defRPr sz="4800">
                <a:solidFill>
                  <a:schemeClr val="tx1">
                    <a:tint val="75000"/>
                  </a:schemeClr>
                </a:solidFill>
              </a:defRPr>
            </a:lvl5pPr>
            <a:lvl6pPr marL="7836774" indent="0">
              <a:buNone/>
              <a:defRPr sz="4800">
                <a:solidFill>
                  <a:schemeClr val="tx1">
                    <a:tint val="75000"/>
                  </a:schemeClr>
                </a:solidFill>
              </a:defRPr>
            </a:lvl6pPr>
            <a:lvl7pPr marL="9404129" indent="0">
              <a:buNone/>
              <a:defRPr sz="4800">
                <a:solidFill>
                  <a:schemeClr val="tx1">
                    <a:tint val="75000"/>
                  </a:schemeClr>
                </a:solidFill>
              </a:defRPr>
            </a:lvl7pPr>
            <a:lvl8pPr marL="10971483" indent="0">
              <a:buNone/>
              <a:defRPr sz="4800">
                <a:solidFill>
                  <a:schemeClr val="tx1">
                    <a:tint val="75000"/>
                  </a:schemeClr>
                </a:solidFill>
              </a:defRPr>
            </a:lvl8pPr>
            <a:lvl9pPr marL="12538838" indent="0">
              <a:buNone/>
              <a:defRPr sz="4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F1C16E-B02E-4CB3-B4D9-08544CA9F4D3}"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C06A05-D56D-41A7-93F0-C1A7D9B979CA}" type="slidenum">
              <a:rPr lang="en-US" smtClean="0"/>
              <a:t>‹#›</a:t>
            </a:fld>
            <a:endParaRPr lang="en-US"/>
          </a:p>
        </p:txBody>
      </p:sp>
    </p:spTree>
    <p:extLst>
      <p:ext uri="{BB962C8B-B14F-4D97-AF65-F5344CB8AC3E}">
        <p14:creationId xmlns:p14="http://schemas.microsoft.com/office/powerpoint/2010/main" val="880554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898132" y="24577040"/>
            <a:ext cx="70831710" cy="69519801"/>
          </a:xfrm>
        </p:spPr>
        <p:txBody>
          <a:bodyPr/>
          <a:lstStyle>
            <a:lvl1pPr>
              <a:defRPr sz="9600"/>
            </a:lvl1pPr>
            <a:lvl2pPr>
              <a:defRPr sz="82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9278482" y="24577040"/>
            <a:ext cx="70831710" cy="69519801"/>
          </a:xfrm>
        </p:spPr>
        <p:txBody>
          <a:bodyPr/>
          <a:lstStyle>
            <a:lvl1pPr>
              <a:defRPr sz="9600"/>
            </a:lvl1pPr>
            <a:lvl2pPr>
              <a:defRPr sz="82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CF1C16E-B02E-4CB3-B4D9-08544CA9F4D3}"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C06A05-D56D-41A7-93F0-C1A7D9B979CA}" type="slidenum">
              <a:rPr lang="en-US" smtClean="0"/>
              <a:t>‹#›</a:t>
            </a:fld>
            <a:endParaRPr lang="en-US"/>
          </a:p>
        </p:txBody>
      </p:sp>
    </p:spTree>
    <p:extLst>
      <p:ext uri="{BB962C8B-B14F-4D97-AF65-F5344CB8AC3E}">
        <p14:creationId xmlns:p14="http://schemas.microsoft.com/office/powerpoint/2010/main" val="2081877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1"/>
            <a:ext cx="29626560"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0" y="4912361"/>
            <a:ext cx="14544677" cy="2047239"/>
          </a:xfrm>
        </p:spPr>
        <p:txBody>
          <a:bodyPr anchor="b"/>
          <a:lstStyle>
            <a:lvl1pPr marL="0" indent="0">
              <a:buNone/>
              <a:defRPr sz="8200" b="1"/>
            </a:lvl1pPr>
            <a:lvl2pPr marL="1567355" indent="0">
              <a:buNone/>
              <a:defRPr sz="6900" b="1"/>
            </a:lvl2pPr>
            <a:lvl3pPr marL="3134710" indent="0">
              <a:buNone/>
              <a:defRPr sz="6100" b="1"/>
            </a:lvl3pPr>
            <a:lvl4pPr marL="4702064" indent="0">
              <a:buNone/>
              <a:defRPr sz="5500" b="1"/>
            </a:lvl4pPr>
            <a:lvl5pPr marL="6269419" indent="0">
              <a:buNone/>
              <a:defRPr sz="5500" b="1"/>
            </a:lvl5pPr>
            <a:lvl6pPr marL="7836774" indent="0">
              <a:buNone/>
              <a:defRPr sz="5500" b="1"/>
            </a:lvl6pPr>
            <a:lvl7pPr marL="9404129" indent="0">
              <a:buNone/>
              <a:defRPr sz="5500" b="1"/>
            </a:lvl7pPr>
            <a:lvl8pPr marL="10971483" indent="0">
              <a:buNone/>
              <a:defRPr sz="5500" b="1"/>
            </a:lvl8pPr>
            <a:lvl9pPr marL="12538838" indent="0">
              <a:buNone/>
              <a:defRPr sz="5500" b="1"/>
            </a:lvl9pPr>
          </a:lstStyle>
          <a:p>
            <a:pPr lvl="0"/>
            <a:r>
              <a:rPr lang="en-US"/>
              <a:t>Click to edit Master text styles</a:t>
            </a:r>
          </a:p>
        </p:txBody>
      </p:sp>
      <p:sp>
        <p:nvSpPr>
          <p:cNvPr id="4" name="Content Placeholder 3"/>
          <p:cNvSpPr>
            <a:spLocks noGrp="1"/>
          </p:cNvSpPr>
          <p:nvPr>
            <p:ph sz="half" idx="2"/>
          </p:nvPr>
        </p:nvSpPr>
        <p:spPr>
          <a:xfrm>
            <a:off x="1645920" y="6959600"/>
            <a:ext cx="14544677" cy="12644121"/>
          </a:xfrm>
        </p:spPr>
        <p:txBody>
          <a:bodyPr/>
          <a:lstStyle>
            <a:lvl1pPr>
              <a:defRPr sz="8200"/>
            </a:lvl1pPr>
            <a:lvl2pPr>
              <a:defRPr sz="6900"/>
            </a:lvl2pPr>
            <a:lvl3pPr>
              <a:defRPr sz="61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1" y="4912361"/>
            <a:ext cx="14550390" cy="2047239"/>
          </a:xfrm>
        </p:spPr>
        <p:txBody>
          <a:bodyPr anchor="b"/>
          <a:lstStyle>
            <a:lvl1pPr marL="0" indent="0">
              <a:buNone/>
              <a:defRPr sz="8200" b="1"/>
            </a:lvl1pPr>
            <a:lvl2pPr marL="1567355" indent="0">
              <a:buNone/>
              <a:defRPr sz="6900" b="1"/>
            </a:lvl2pPr>
            <a:lvl3pPr marL="3134710" indent="0">
              <a:buNone/>
              <a:defRPr sz="6100" b="1"/>
            </a:lvl3pPr>
            <a:lvl4pPr marL="4702064" indent="0">
              <a:buNone/>
              <a:defRPr sz="5500" b="1"/>
            </a:lvl4pPr>
            <a:lvl5pPr marL="6269419" indent="0">
              <a:buNone/>
              <a:defRPr sz="5500" b="1"/>
            </a:lvl5pPr>
            <a:lvl6pPr marL="7836774" indent="0">
              <a:buNone/>
              <a:defRPr sz="5500" b="1"/>
            </a:lvl6pPr>
            <a:lvl7pPr marL="9404129" indent="0">
              <a:buNone/>
              <a:defRPr sz="5500" b="1"/>
            </a:lvl7pPr>
            <a:lvl8pPr marL="10971483" indent="0">
              <a:buNone/>
              <a:defRPr sz="5500" b="1"/>
            </a:lvl8pPr>
            <a:lvl9pPr marL="12538838" indent="0">
              <a:buNone/>
              <a:defRPr sz="5500" b="1"/>
            </a:lvl9pPr>
          </a:lstStyle>
          <a:p>
            <a:pPr lvl="0"/>
            <a:r>
              <a:rPr lang="en-US"/>
              <a:t>Click to edit Master text styles</a:t>
            </a:r>
          </a:p>
        </p:txBody>
      </p:sp>
      <p:sp>
        <p:nvSpPr>
          <p:cNvPr id="6" name="Content Placeholder 5"/>
          <p:cNvSpPr>
            <a:spLocks noGrp="1"/>
          </p:cNvSpPr>
          <p:nvPr>
            <p:ph sz="quarter" idx="4"/>
          </p:nvPr>
        </p:nvSpPr>
        <p:spPr>
          <a:xfrm>
            <a:off x="16722091" y="6959600"/>
            <a:ext cx="14550390" cy="12644121"/>
          </a:xfrm>
        </p:spPr>
        <p:txBody>
          <a:bodyPr/>
          <a:lstStyle>
            <a:lvl1pPr>
              <a:defRPr sz="8200"/>
            </a:lvl1pPr>
            <a:lvl2pPr>
              <a:defRPr sz="6900"/>
            </a:lvl2pPr>
            <a:lvl3pPr>
              <a:defRPr sz="61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CF1C16E-B02E-4CB3-B4D9-08544CA9F4D3}" type="datetimeFigureOut">
              <a:rPr lang="en-US" smtClean="0"/>
              <a:t>4/20/2023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C06A05-D56D-41A7-93F0-C1A7D9B979CA}" type="slidenum">
              <a:rPr lang="en-US" smtClean="0"/>
              <a:t>‹#›</a:t>
            </a:fld>
            <a:endParaRPr lang="en-US"/>
          </a:p>
        </p:txBody>
      </p:sp>
    </p:spTree>
    <p:extLst>
      <p:ext uri="{BB962C8B-B14F-4D97-AF65-F5344CB8AC3E}">
        <p14:creationId xmlns:p14="http://schemas.microsoft.com/office/powerpoint/2010/main" val="3377633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F1C16E-B02E-4CB3-B4D9-08544CA9F4D3}" type="datetimeFigureOut">
              <a:rPr lang="en-US" smtClean="0"/>
              <a:t>4/20/2023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C06A05-D56D-41A7-93F0-C1A7D9B979CA}" type="slidenum">
              <a:rPr lang="en-US" smtClean="0"/>
              <a:t>‹#›</a:t>
            </a:fld>
            <a:endParaRPr lang="en-US"/>
          </a:p>
        </p:txBody>
      </p:sp>
    </p:spTree>
    <p:extLst>
      <p:ext uri="{BB962C8B-B14F-4D97-AF65-F5344CB8AC3E}">
        <p14:creationId xmlns:p14="http://schemas.microsoft.com/office/powerpoint/2010/main" val="4082017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F1C16E-B02E-4CB3-B4D9-08544CA9F4D3}" type="datetimeFigureOut">
              <a:rPr lang="en-US" smtClean="0"/>
              <a:t>4/20/2023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C06A05-D56D-41A7-93F0-C1A7D9B979CA}" type="slidenum">
              <a:rPr lang="en-US" smtClean="0"/>
              <a:t>‹#›</a:t>
            </a:fld>
            <a:endParaRPr lang="en-US"/>
          </a:p>
        </p:txBody>
      </p:sp>
    </p:spTree>
    <p:extLst>
      <p:ext uri="{BB962C8B-B14F-4D97-AF65-F5344CB8AC3E}">
        <p14:creationId xmlns:p14="http://schemas.microsoft.com/office/powerpoint/2010/main" val="3885754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873760"/>
            <a:ext cx="10829927" cy="3718560"/>
          </a:xfrm>
        </p:spPr>
        <p:txBody>
          <a:bodyPr anchor="b"/>
          <a:lstStyle>
            <a:lvl1pPr algn="l">
              <a:defRPr sz="6900" b="1"/>
            </a:lvl1pPr>
          </a:lstStyle>
          <a:p>
            <a:r>
              <a:rPr lang="en-US"/>
              <a:t>Click to edit Master title style</a:t>
            </a:r>
          </a:p>
        </p:txBody>
      </p:sp>
      <p:sp>
        <p:nvSpPr>
          <p:cNvPr id="3" name="Content Placeholder 2"/>
          <p:cNvSpPr>
            <a:spLocks noGrp="1"/>
          </p:cNvSpPr>
          <p:nvPr>
            <p:ph idx="1"/>
          </p:nvPr>
        </p:nvSpPr>
        <p:spPr>
          <a:xfrm>
            <a:off x="12870180" y="873762"/>
            <a:ext cx="18402300" cy="18729961"/>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2" y="4592322"/>
            <a:ext cx="10829927" cy="15011401"/>
          </a:xfrm>
        </p:spPr>
        <p:txBody>
          <a:bodyPr/>
          <a:lstStyle>
            <a:lvl1pPr marL="0" indent="0">
              <a:buNone/>
              <a:defRPr sz="4800"/>
            </a:lvl1pPr>
            <a:lvl2pPr marL="1567355" indent="0">
              <a:buNone/>
              <a:defRPr sz="4100"/>
            </a:lvl2pPr>
            <a:lvl3pPr marL="3134710" indent="0">
              <a:buNone/>
              <a:defRPr sz="3400"/>
            </a:lvl3pPr>
            <a:lvl4pPr marL="4702064" indent="0">
              <a:buNone/>
              <a:defRPr sz="3100"/>
            </a:lvl4pPr>
            <a:lvl5pPr marL="6269419" indent="0">
              <a:buNone/>
              <a:defRPr sz="3100"/>
            </a:lvl5pPr>
            <a:lvl6pPr marL="7836774" indent="0">
              <a:buNone/>
              <a:defRPr sz="3100"/>
            </a:lvl6pPr>
            <a:lvl7pPr marL="9404129" indent="0">
              <a:buNone/>
              <a:defRPr sz="3100"/>
            </a:lvl7pPr>
            <a:lvl8pPr marL="10971483" indent="0">
              <a:buNone/>
              <a:defRPr sz="3100"/>
            </a:lvl8pPr>
            <a:lvl9pPr marL="12538838" indent="0">
              <a:buNone/>
              <a:defRPr sz="3100"/>
            </a:lvl9pPr>
          </a:lstStyle>
          <a:p>
            <a:pPr lvl="0"/>
            <a:r>
              <a:rPr lang="en-US"/>
              <a:t>Click to edit Master text styles</a:t>
            </a:r>
          </a:p>
        </p:txBody>
      </p:sp>
      <p:sp>
        <p:nvSpPr>
          <p:cNvPr id="5" name="Date Placeholder 4"/>
          <p:cNvSpPr>
            <a:spLocks noGrp="1"/>
          </p:cNvSpPr>
          <p:nvPr>
            <p:ph type="dt" sz="half" idx="10"/>
          </p:nvPr>
        </p:nvSpPr>
        <p:spPr/>
        <p:txBody>
          <a:bodyPr/>
          <a:lstStyle/>
          <a:p>
            <a:fld id="{8CF1C16E-B02E-4CB3-B4D9-08544CA9F4D3}"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C06A05-D56D-41A7-93F0-C1A7D9B979CA}" type="slidenum">
              <a:rPr lang="en-US" smtClean="0"/>
              <a:t>‹#›</a:t>
            </a:fld>
            <a:endParaRPr lang="en-US"/>
          </a:p>
        </p:txBody>
      </p:sp>
    </p:spTree>
    <p:extLst>
      <p:ext uri="{BB962C8B-B14F-4D97-AF65-F5344CB8AC3E}">
        <p14:creationId xmlns:p14="http://schemas.microsoft.com/office/powerpoint/2010/main" val="2923106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1"/>
          </a:xfrm>
        </p:spPr>
        <p:txBody>
          <a:bodyPr anchor="b"/>
          <a:lstStyle>
            <a:lvl1pPr algn="l">
              <a:defRPr sz="6900" b="1"/>
            </a:lvl1pPr>
          </a:lstStyle>
          <a:p>
            <a:r>
              <a:rPr lang="en-US"/>
              <a:t>Click to edit Master title style</a:t>
            </a:r>
          </a:p>
        </p:txBody>
      </p:sp>
      <p:sp>
        <p:nvSpPr>
          <p:cNvPr id="3" name="Picture Placeholder 2"/>
          <p:cNvSpPr>
            <a:spLocks noGrp="1"/>
          </p:cNvSpPr>
          <p:nvPr>
            <p:ph type="pic" idx="1"/>
          </p:nvPr>
        </p:nvSpPr>
        <p:spPr>
          <a:xfrm>
            <a:off x="6452237" y="1960880"/>
            <a:ext cx="19751040" cy="13167360"/>
          </a:xfrm>
        </p:spPr>
        <p:txBody>
          <a:bodyPr/>
          <a:lstStyle>
            <a:lvl1pPr marL="0" indent="0">
              <a:buNone/>
              <a:defRPr sz="11000"/>
            </a:lvl1pPr>
            <a:lvl2pPr marL="1567355" indent="0">
              <a:buNone/>
              <a:defRPr sz="9600"/>
            </a:lvl2pPr>
            <a:lvl3pPr marL="3134710" indent="0">
              <a:buNone/>
              <a:defRPr sz="8200"/>
            </a:lvl3pPr>
            <a:lvl4pPr marL="4702064" indent="0">
              <a:buNone/>
              <a:defRPr sz="6900"/>
            </a:lvl4pPr>
            <a:lvl5pPr marL="6269419" indent="0">
              <a:buNone/>
              <a:defRPr sz="6900"/>
            </a:lvl5pPr>
            <a:lvl6pPr marL="7836774" indent="0">
              <a:buNone/>
              <a:defRPr sz="6900"/>
            </a:lvl6pPr>
            <a:lvl7pPr marL="9404129" indent="0">
              <a:buNone/>
              <a:defRPr sz="6900"/>
            </a:lvl7pPr>
            <a:lvl8pPr marL="10971483" indent="0">
              <a:buNone/>
              <a:defRPr sz="6900"/>
            </a:lvl8pPr>
            <a:lvl9pPr marL="12538838" indent="0">
              <a:buNone/>
              <a:defRPr sz="6900"/>
            </a:lvl9pPr>
          </a:lstStyle>
          <a:p>
            <a:endParaRPr lang="en-US"/>
          </a:p>
        </p:txBody>
      </p:sp>
      <p:sp>
        <p:nvSpPr>
          <p:cNvPr id="4" name="Text Placeholder 3"/>
          <p:cNvSpPr>
            <a:spLocks noGrp="1"/>
          </p:cNvSpPr>
          <p:nvPr>
            <p:ph type="body" sz="half" idx="2"/>
          </p:nvPr>
        </p:nvSpPr>
        <p:spPr>
          <a:xfrm>
            <a:off x="6452237" y="17175481"/>
            <a:ext cx="19751040" cy="2575559"/>
          </a:xfrm>
        </p:spPr>
        <p:txBody>
          <a:bodyPr/>
          <a:lstStyle>
            <a:lvl1pPr marL="0" indent="0">
              <a:buNone/>
              <a:defRPr sz="4800"/>
            </a:lvl1pPr>
            <a:lvl2pPr marL="1567355" indent="0">
              <a:buNone/>
              <a:defRPr sz="4100"/>
            </a:lvl2pPr>
            <a:lvl3pPr marL="3134710" indent="0">
              <a:buNone/>
              <a:defRPr sz="3400"/>
            </a:lvl3pPr>
            <a:lvl4pPr marL="4702064" indent="0">
              <a:buNone/>
              <a:defRPr sz="3100"/>
            </a:lvl4pPr>
            <a:lvl5pPr marL="6269419" indent="0">
              <a:buNone/>
              <a:defRPr sz="3100"/>
            </a:lvl5pPr>
            <a:lvl6pPr marL="7836774" indent="0">
              <a:buNone/>
              <a:defRPr sz="3100"/>
            </a:lvl6pPr>
            <a:lvl7pPr marL="9404129" indent="0">
              <a:buNone/>
              <a:defRPr sz="3100"/>
            </a:lvl7pPr>
            <a:lvl8pPr marL="10971483" indent="0">
              <a:buNone/>
              <a:defRPr sz="3100"/>
            </a:lvl8pPr>
            <a:lvl9pPr marL="12538838" indent="0">
              <a:buNone/>
              <a:defRPr sz="3100"/>
            </a:lvl9pPr>
          </a:lstStyle>
          <a:p>
            <a:pPr lvl="0"/>
            <a:r>
              <a:rPr lang="en-US"/>
              <a:t>Click to edit Master text styles</a:t>
            </a:r>
          </a:p>
        </p:txBody>
      </p:sp>
      <p:sp>
        <p:nvSpPr>
          <p:cNvPr id="5" name="Date Placeholder 4"/>
          <p:cNvSpPr>
            <a:spLocks noGrp="1"/>
          </p:cNvSpPr>
          <p:nvPr>
            <p:ph type="dt" sz="half" idx="10"/>
          </p:nvPr>
        </p:nvSpPr>
        <p:spPr/>
        <p:txBody>
          <a:bodyPr/>
          <a:lstStyle/>
          <a:p>
            <a:fld id="{8CF1C16E-B02E-4CB3-B4D9-08544CA9F4D3}"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C06A05-D56D-41A7-93F0-C1A7D9B979CA}" type="slidenum">
              <a:rPr lang="en-US" smtClean="0"/>
              <a:t>‹#›</a:t>
            </a:fld>
            <a:endParaRPr lang="en-US"/>
          </a:p>
        </p:txBody>
      </p:sp>
    </p:spTree>
    <p:extLst>
      <p:ext uri="{BB962C8B-B14F-4D97-AF65-F5344CB8AC3E}">
        <p14:creationId xmlns:p14="http://schemas.microsoft.com/office/powerpoint/2010/main" val="1647210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1"/>
            <a:ext cx="29626560" cy="3657600"/>
          </a:xfrm>
          <a:prstGeom prst="rect">
            <a:avLst/>
          </a:prstGeom>
        </p:spPr>
        <p:txBody>
          <a:bodyPr vert="horz" lIns="313471" tIns="156735" rIns="313471" bIns="156735" rtlCol="0" anchor="ctr">
            <a:normAutofit/>
          </a:bodyPr>
          <a:lstStyle/>
          <a:p>
            <a:r>
              <a:rPr lang="en-US"/>
              <a:t>Click to edit Master title style</a:t>
            </a:r>
          </a:p>
        </p:txBody>
      </p:sp>
      <p:sp>
        <p:nvSpPr>
          <p:cNvPr id="3" name="Text Placeholder 2"/>
          <p:cNvSpPr>
            <a:spLocks noGrp="1"/>
          </p:cNvSpPr>
          <p:nvPr>
            <p:ph type="body" idx="1"/>
          </p:nvPr>
        </p:nvSpPr>
        <p:spPr>
          <a:xfrm>
            <a:off x="1645920" y="5120642"/>
            <a:ext cx="29626560" cy="14483081"/>
          </a:xfrm>
          <a:prstGeom prst="rect">
            <a:avLst/>
          </a:prstGeom>
        </p:spPr>
        <p:txBody>
          <a:bodyPr vert="horz" lIns="313471" tIns="156735" rIns="313471" bIns="15673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20340321"/>
            <a:ext cx="7680960" cy="1168400"/>
          </a:xfrm>
          <a:prstGeom prst="rect">
            <a:avLst/>
          </a:prstGeom>
        </p:spPr>
        <p:txBody>
          <a:bodyPr vert="horz" lIns="313471" tIns="156735" rIns="313471" bIns="156735" rtlCol="0" anchor="ctr"/>
          <a:lstStyle>
            <a:lvl1pPr algn="l">
              <a:defRPr sz="4100">
                <a:solidFill>
                  <a:schemeClr val="tx1">
                    <a:tint val="75000"/>
                  </a:schemeClr>
                </a:solidFill>
              </a:defRPr>
            </a:lvl1pPr>
          </a:lstStyle>
          <a:p>
            <a:fld id="{8CF1C16E-B02E-4CB3-B4D9-08544CA9F4D3}" type="datetimeFigureOut">
              <a:rPr lang="en-US" smtClean="0"/>
              <a:t>4/20/2023</a:t>
            </a:fld>
            <a:endParaRPr lang="en-US"/>
          </a:p>
        </p:txBody>
      </p:sp>
      <p:sp>
        <p:nvSpPr>
          <p:cNvPr id="5" name="Footer Placeholder 4"/>
          <p:cNvSpPr>
            <a:spLocks noGrp="1"/>
          </p:cNvSpPr>
          <p:nvPr>
            <p:ph type="ftr" sz="quarter" idx="3"/>
          </p:nvPr>
        </p:nvSpPr>
        <p:spPr>
          <a:xfrm>
            <a:off x="11247120" y="20340321"/>
            <a:ext cx="10424160" cy="1168400"/>
          </a:xfrm>
          <a:prstGeom prst="rect">
            <a:avLst/>
          </a:prstGeom>
        </p:spPr>
        <p:txBody>
          <a:bodyPr vert="horz" lIns="313471" tIns="156735" rIns="313471" bIns="156735" rtlCol="0" anchor="ctr"/>
          <a:lstStyle>
            <a:lvl1pPr algn="ctr">
              <a:defRPr sz="4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0340321"/>
            <a:ext cx="7680960" cy="1168400"/>
          </a:xfrm>
          <a:prstGeom prst="rect">
            <a:avLst/>
          </a:prstGeom>
        </p:spPr>
        <p:txBody>
          <a:bodyPr vert="horz" lIns="313471" tIns="156735" rIns="313471" bIns="156735" rtlCol="0" anchor="ctr"/>
          <a:lstStyle>
            <a:lvl1pPr algn="r">
              <a:defRPr sz="4100">
                <a:solidFill>
                  <a:schemeClr val="tx1">
                    <a:tint val="75000"/>
                  </a:schemeClr>
                </a:solidFill>
              </a:defRPr>
            </a:lvl1pPr>
          </a:lstStyle>
          <a:p>
            <a:fld id="{15C06A05-D56D-41A7-93F0-C1A7D9B979CA}" type="slidenum">
              <a:rPr lang="en-US" smtClean="0"/>
              <a:t>‹#›</a:t>
            </a:fld>
            <a:endParaRPr lang="en-US"/>
          </a:p>
        </p:txBody>
      </p:sp>
    </p:spTree>
    <p:extLst>
      <p:ext uri="{BB962C8B-B14F-4D97-AF65-F5344CB8AC3E}">
        <p14:creationId xmlns:p14="http://schemas.microsoft.com/office/powerpoint/2010/main" val="1414807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4710" rtl="0" eaLnBrk="1" latinLnBrk="0" hangingPunct="1">
        <a:spcBef>
          <a:spcPct val="0"/>
        </a:spcBef>
        <a:buNone/>
        <a:defRPr sz="15100" kern="1200">
          <a:solidFill>
            <a:schemeClr val="tx1"/>
          </a:solidFill>
          <a:latin typeface="+mj-lt"/>
          <a:ea typeface="+mj-ea"/>
          <a:cs typeface="+mj-cs"/>
        </a:defRPr>
      </a:lvl1pPr>
    </p:titleStyle>
    <p:bodyStyle>
      <a:lvl1pPr marL="1175516" indent="-1175516" algn="l" defTabSz="3134710"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6951" indent="-979597" algn="l" defTabSz="3134710"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387" indent="-783677" algn="l" defTabSz="3134710" rtl="0" eaLnBrk="1" latinLnBrk="0" hangingPunct="1">
        <a:spcBef>
          <a:spcPct val="20000"/>
        </a:spcBef>
        <a:buFont typeface="Arial" pitchFamily="34" charset="0"/>
        <a:buChar char="•"/>
        <a:defRPr sz="8200" kern="1200">
          <a:solidFill>
            <a:schemeClr val="tx1"/>
          </a:solidFill>
          <a:latin typeface="+mn-lt"/>
          <a:ea typeface="+mn-ea"/>
          <a:cs typeface="+mn-cs"/>
        </a:defRPr>
      </a:lvl3pPr>
      <a:lvl4pPr marL="5485742" indent="-783677" algn="l" defTabSz="3134710"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3096" indent="-783677" algn="l" defTabSz="3134710"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451" indent="-783677" algn="l" defTabSz="3134710"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806" indent="-783677" algn="l" defTabSz="3134710"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5161" indent="-783677" algn="l" defTabSz="3134710"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2515" indent="-783677" algn="l" defTabSz="3134710"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710" rtl="0" eaLnBrk="1" latinLnBrk="0" hangingPunct="1">
        <a:defRPr sz="6100" kern="1200">
          <a:solidFill>
            <a:schemeClr val="tx1"/>
          </a:solidFill>
          <a:latin typeface="+mn-lt"/>
          <a:ea typeface="+mn-ea"/>
          <a:cs typeface="+mn-cs"/>
        </a:defRPr>
      </a:lvl1pPr>
      <a:lvl2pPr marL="1567355" algn="l" defTabSz="3134710" rtl="0" eaLnBrk="1" latinLnBrk="0" hangingPunct="1">
        <a:defRPr sz="6100" kern="1200">
          <a:solidFill>
            <a:schemeClr val="tx1"/>
          </a:solidFill>
          <a:latin typeface="+mn-lt"/>
          <a:ea typeface="+mn-ea"/>
          <a:cs typeface="+mn-cs"/>
        </a:defRPr>
      </a:lvl2pPr>
      <a:lvl3pPr marL="3134710" algn="l" defTabSz="3134710" rtl="0" eaLnBrk="1" latinLnBrk="0" hangingPunct="1">
        <a:defRPr sz="6100" kern="1200">
          <a:solidFill>
            <a:schemeClr val="tx1"/>
          </a:solidFill>
          <a:latin typeface="+mn-lt"/>
          <a:ea typeface="+mn-ea"/>
          <a:cs typeface="+mn-cs"/>
        </a:defRPr>
      </a:lvl3pPr>
      <a:lvl4pPr marL="4702064" algn="l" defTabSz="3134710" rtl="0" eaLnBrk="1" latinLnBrk="0" hangingPunct="1">
        <a:defRPr sz="6100" kern="1200">
          <a:solidFill>
            <a:schemeClr val="tx1"/>
          </a:solidFill>
          <a:latin typeface="+mn-lt"/>
          <a:ea typeface="+mn-ea"/>
          <a:cs typeface="+mn-cs"/>
        </a:defRPr>
      </a:lvl4pPr>
      <a:lvl5pPr marL="6269419" algn="l" defTabSz="3134710" rtl="0" eaLnBrk="1" latinLnBrk="0" hangingPunct="1">
        <a:defRPr sz="6100" kern="1200">
          <a:solidFill>
            <a:schemeClr val="tx1"/>
          </a:solidFill>
          <a:latin typeface="+mn-lt"/>
          <a:ea typeface="+mn-ea"/>
          <a:cs typeface="+mn-cs"/>
        </a:defRPr>
      </a:lvl5pPr>
      <a:lvl6pPr marL="7836774" algn="l" defTabSz="3134710" rtl="0" eaLnBrk="1" latinLnBrk="0" hangingPunct="1">
        <a:defRPr sz="6100" kern="1200">
          <a:solidFill>
            <a:schemeClr val="tx1"/>
          </a:solidFill>
          <a:latin typeface="+mn-lt"/>
          <a:ea typeface="+mn-ea"/>
          <a:cs typeface="+mn-cs"/>
        </a:defRPr>
      </a:lvl6pPr>
      <a:lvl7pPr marL="9404129" algn="l" defTabSz="3134710" rtl="0" eaLnBrk="1" latinLnBrk="0" hangingPunct="1">
        <a:defRPr sz="6100" kern="1200">
          <a:solidFill>
            <a:schemeClr val="tx1"/>
          </a:solidFill>
          <a:latin typeface="+mn-lt"/>
          <a:ea typeface="+mn-ea"/>
          <a:cs typeface="+mn-cs"/>
        </a:defRPr>
      </a:lvl7pPr>
      <a:lvl8pPr marL="10971483" algn="l" defTabSz="3134710" rtl="0" eaLnBrk="1" latinLnBrk="0" hangingPunct="1">
        <a:defRPr sz="6100" kern="1200">
          <a:solidFill>
            <a:schemeClr val="tx1"/>
          </a:solidFill>
          <a:latin typeface="+mn-lt"/>
          <a:ea typeface="+mn-ea"/>
          <a:cs typeface="+mn-cs"/>
        </a:defRPr>
      </a:lvl8pPr>
      <a:lvl9pPr marL="12538838" algn="l" defTabSz="3134710" rtl="0" eaLnBrk="1" latinLnBrk="0" hangingPunct="1">
        <a:defRPr sz="6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5000"/>
          </a:schemeClr>
        </a:solidFill>
        <a:effectLst/>
      </p:bgPr>
    </p:bg>
    <p:spTree>
      <p:nvGrpSpPr>
        <p:cNvPr id="1" name=""/>
        <p:cNvGrpSpPr/>
        <p:nvPr/>
      </p:nvGrpSpPr>
      <p:grpSpPr>
        <a:xfrm>
          <a:off x="0" y="0"/>
          <a:ext cx="0" cy="0"/>
          <a:chOff x="0" y="0"/>
          <a:chExt cx="0" cy="0"/>
        </a:xfrm>
      </p:grpSpPr>
      <p:pic>
        <p:nvPicPr>
          <p:cNvPr id="55" name="Picture 4" descr="C:\Users\jessie\Desktop\FindlayBackgrounds.jpg"/>
          <p:cNvPicPr>
            <a:picLocks noChangeAspect="1" noChangeArrowheads="1"/>
          </p:cNvPicPr>
          <p:nvPr/>
        </p:nvPicPr>
        <p:blipFill rotWithShape="1">
          <a:blip r:embed="rId2">
            <a:extLst>
              <a:ext uri="{28A0092B-C50C-407E-A947-70E740481C1C}">
                <a14:useLocalDpi xmlns:a14="http://schemas.microsoft.com/office/drawing/2010/main" val="0"/>
              </a:ext>
            </a:extLst>
          </a:blip>
          <a:srcRect l="222" t="84286" r="308" b="6427"/>
          <a:stretch/>
        </p:blipFill>
        <p:spPr bwMode="auto">
          <a:xfrm rot="10800000" flipH="1">
            <a:off x="-43386" y="59270"/>
            <a:ext cx="32927150" cy="21098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jessie\Desktop\FindlayBackgrounds.jpg"/>
          <p:cNvPicPr>
            <a:picLocks noChangeAspect="1" noChangeArrowheads="1"/>
          </p:cNvPicPr>
          <p:nvPr/>
        </p:nvPicPr>
        <p:blipFill rotWithShape="1">
          <a:blip r:embed="rId2">
            <a:extLst>
              <a:ext uri="{28A0092B-C50C-407E-A947-70E740481C1C}">
                <a14:useLocalDpi xmlns:a14="http://schemas.microsoft.com/office/drawing/2010/main" val="0"/>
              </a:ext>
            </a:extLst>
          </a:blip>
          <a:srcRect l="57829" t="84286" r="308" b="3611"/>
          <a:stretch/>
        </p:blipFill>
        <p:spPr bwMode="auto">
          <a:xfrm>
            <a:off x="0" y="20733019"/>
            <a:ext cx="13851504" cy="265608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532989" y="1815047"/>
            <a:ext cx="23774400" cy="2062103"/>
          </a:xfrm>
          <a:prstGeom prst="rect">
            <a:avLst/>
          </a:prstGeom>
          <a:noFill/>
          <a:effectLst/>
        </p:spPr>
        <p:txBody>
          <a:bodyPr wrap="square" rtlCol="0">
            <a:spAutoFit/>
          </a:bodyPr>
          <a:lstStyle/>
          <a:p>
            <a:pPr algn="ctr"/>
            <a:r>
              <a:rPr lang="en-US" sz="8800" b="1" dirty="0">
                <a:solidFill>
                  <a:srgbClr val="AC2122"/>
                </a:solidFill>
              </a:rPr>
              <a:t>A hypothesized security model for Availability</a:t>
            </a:r>
          </a:p>
          <a:p>
            <a:pPr algn="ctr"/>
            <a:r>
              <a:rPr lang="en-US" sz="4000" b="1" dirty="0">
                <a:solidFill>
                  <a:srgbClr val="AC2122"/>
                </a:solidFill>
              </a:rPr>
              <a:t>Name: </a:t>
            </a:r>
            <a:r>
              <a:rPr lang="en-US" sz="4000" b="1" dirty="0"/>
              <a:t>Pranav Sarma V.</a:t>
            </a:r>
            <a:r>
              <a:rPr lang="en-US" sz="4000" b="1" dirty="0">
                <a:solidFill>
                  <a:srgbClr val="AC2122"/>
                </a:solidFill>
              </a:rPr>
              <a:t> Graduate Capstone Advisor(s): </a:t>
            </a:r>
            <a:r>
              <a:rPr lang="en-US" sz="4000" b="1" dirty="0"/>
              <a:t>Prof. J. Pelletier &amp; Prof. S. Mishra </a:t>
            </a:r>
            <a:r>
              <a:rPr lang="en-US" sz="4000" b="1" dirty="0">
                <a:solidFill>
                  <a:srgbClr val="A62224"/>
                </a:solidFill>
              </a:rPr>
              <a:t>Date: </a:t>
            </a:r>
            <a:r>
              <a:rPr lang="en-US" sz="4000" b="1" dirty="0"/>
              <a:t>April 2023</a:t>
            </a:r>
            <a:r>
              <a:rPr lang="en-US" sz="4000" b="1" dirty="0">
                <a:solidFill>
                  <a:srgbClr val="AC2122"/>
                </a:solidFill>
              </a:rPr>
              <a:t> </a:t>
            </a:r>
          </a:p>
        </p:txBody>
      </p:sp>
      <p:pic>
        <p:nvPicPr>
          <p:cNvPr id="7" name="Picture 6" descr="C:\Users\mcfics\Desktop\Orange&amp;Black Horizontal logo.jpg"/>
          <p:cNvPicPr/>
          <p:nvPr/>
        </p:nvPicPr>
        <p:blipFill>
          <a:blip r:embed="rId3">
            <a:extLst>
              <a:ext uri="{28A0092B-C50C-407E-A947-70E740481C1C}">
                <a14:useLocalDpi xmlns:a14="http://schemas.microsoft.com/office/drawing/2010/main" val="0"/>
              </a:ext>
            </a:extLst>
          </a:blip>
          <a:srcRect/>
          <a:stretch>
            <a:fillRect/>
          </a:stretch>
        </p:blipFill>
        <p:spPr bwMode="auto">
          <a:xfrm>
            <a:off x="3796145" y="522696"/>
            <a:ext cx="9982200" cy="950280"/>
          </a:xfrm>
          <a:prstGeom prst="rect">
            <a:avLst/>
          </a:prstGeom>
          <a:noFill/>
          <a:ln>
            <a:noFill/>
          </a:ln>
        </p:spPr>
      </p:pic>
      <p:sp>
        <p:nvSpPr>
          <p:cNvPr id="3" name="TextBox 2">
            <a:extLst>
              <a:ext uri="{FF2B5EF4-FFF2-40B4-BE49-F238E27FC236}">
                <a16:creationId xmlns:a16="http://schemas.microsoft.com/office/drawing/2014/main" id="{9C3F0375-69A2-A1A7-FEC2-5CE08DF11802}"/>
              </a:ext>
            </a:extLst>
          </p:cNvPr>
          <p:cNvSpPr txBox="1"/>
          <p:nvPr/>
        </p:nvSpPr>
        <p:spPr>
          <a:xfrm>
            <a:off x="3747654" y="4757244"/>
            <a:ext cx="4343400" cy="1031051"/>
          </a:xfrm>
          <a:prstGeom prst="rect">
            <a:avLst/>
          </a:prstGeom>
          <a:noFill/>
        </p:spPr>
        <p:txBody>
          <a:bodyPr wrap="square" rtlCol="0">
            <a:spAutoFit/>
          </a:bodyPr>
          <a:lstStyle/>
          <a:p>
            <a:r>
              <a:rPr lang="en-US" dirty="0">
                <a:solidFill>
                  <a:srgbClr val="941C1F"/>
                </a:solidFill>
              </a:rPr>
              <a:t>Abstract</a:t>
            </a:r>
          </a:p>
        </p:txBody>
      </p:sp>
      <p:sp>
        <p:nvSpPr>
          <p:cNvPr id="4" name="TextBox 3">
            <a:extLst>
              <a:ext uri="{FF2B5EF4-FFF2-40B4-BE49-F238E27FC236}">
                <a16:creationId xmlns:a16="http://schemas.microsoft.com/office/drawing/2014/main" id="{14F324C0-BBB0-2688-34A1-E4FAE37B4F3A}"/>
              </a:ext>
            </a:extLst>
          </p:cNvPr>
          <p:cNvSpPr txBox="1"/>
          <p:nvPr/>
        </p:nvSpPr>
        <p:spPr>
          <a:xfrm>
            <a:off x="2819400" y="11384019"/>
            <a:ext cx="5638800" cy="1031051"/>
          </a:xfrm>
          <a:prstGeom prst="rect">
            <a:avLst/>
          </a:prstGeom>
          <a:noFill/>
        </p:spPr>
        <p:txBody>
          <a:bodyPr wrap="square" rtlCol="0">
            <a:spAutoFit/>
          </a:bodyPr>
          <a:lstStyle/>
          <a:p>
            <a:r>
              <a:rPr lang="en-US" dirty="0">
                <a:solidFill>
                  <a:srgbClr val="A62224"/>
                </a:solidFill>
              </a:rPr>
              <a:t>Literature review</a:t>
            </a:r>
          </a:p>
        </p:txBody>
      </p:sp>
      <p:sp>
        <p:nvSpPr>
          <p:cNvPr id="6" name="TextBox 5">
            <a:extLst>
              <a:ext uri="{FF2B5EF4-FFF2-40B4-BE49-F238E27FC236}">
                <a16:creationId xmlns:a16="http://schemas.microsoft.com/office/drawing/2014/main" id="{DD8ED8DF-E04C-FE29-ABB7-B3659BABDD8F}"/>
              </a:ext>
            </a:extLst>
          </p:cNvPr>
          <p:cNvSpPr txBox="1"/>
          <p:nvPr/>
        </p:nvSpPr>
        <p:spPr>
          <a:xfrm>
            <a:off x="27518145" y="4004968"/>
            <a:ext cx="3048000" cy="1031051"/>
          </a:xfrm>
          <a:prstGeom prst="rect">
            <a:avLst/>
          </a:prstGeom>
          <a:noFill/>
        </p:spPr>
        <p:txBody>
          <a:bodyPr wrap="square" rtlCol="0">
            <a:spAutoFit/>
          </a:bodyPr>
          <a:lstStyle/>
          <a:p>
            <a:r>
              <a:rPr lang="en-US" dirty="0">
                <a:solidFill>
                  <a:srgbClr val="A41B1D"/>
                </a:solidFill>
              </a:rPr>
              <a:t>Results</a:t>
            </a:r>
          </a:p>
        </p:txBody>
      </p:sp>
      <p:sp>
        <p:nvSpPr>
          <p:cNvPr id="8" name="TextBox 7">
            <a:extLst>
              <a:ext uri="{FF2B5EF4-FFF2-40B4-BE49-F238E27FC236}">
                <a16:creationId xmlns:a16="http://schemas.microsoft.com/office/drawing/2014/main" id="{C31A98A6-7197-5823-D15D-E1DC0AB4D506}"/>
              </a:ext>
            </a:extLst>
          </p:cNvPr>
          <p:cNvSpPr txBox="1"/>
          <p:nvPr/>
        </p:nvSpPr>
        <p:spPr>
          <a:xfrm>
            <a:off x="15728373" y="4116817"/>
            <a:ext cx="6400800" cy="1031051"/>
          </a:xfrm>
          <a:prstGeom prst="rect">
            <a:avLst/>
          </a:prstGeom>
          <a:noFill/>
        </p:spPr>
        <p:txBody>
          <a:bodyPr wrap="square" rtlCol="0">
            <a:spAutoFit/>
          </a:bodyPr>
          <a:lstStyle/>
          <a:p>
            <a:r>
              <a:rPr lang="en-US" dirty="0">
                <a:solidFill>
                  <a:srgbClr val="A62224"/>
                </a:solidFill>
              </a:rPr>
              <a:t>Factors considered</a:t>
            </a:r>
          </a:p>
        </p:txBody>
      </p:sp>
      <p:sp>
        <p:nvSpPr>
          <p:cNvPr id="9" name="TextBox 8">
            <a:extLst>
              <a:ext uri="{FF2B5EF4-FFF2-40B4-BE49-F238E27FC236}">
                <a16:creationId xmlns:a16="http://schemas.microsoft.com/office/drawing/2014/main" id="{AA303813-BE5E-137F-2E26-EC9299D1ABE4}"/>
              </a:ext>
            </a:extLst>
          </p:cNvPr>
          <p:cNvSpPr txBox="1"/>
          <p:nvPr/>
        </p:nvSpPr>
        <p:spPr>
          <a:xfrm>
            <a:off x="26565645" y="14332649"/>
            <a:ext cx="4953000" cy="1031051"/>
          </a:xfrm>
          <a:prstGeom prst="rect">
            <a:avLst/>
          </a:prstGeom>
          <a:noFill/>
        </p:spPr>
        <p:txBody>
          <a:bodyPr wrap="square" rtlCol="0">
            <a:spAutoFit/>
          </a:bodyPr>
          <a:lstStyle/>
          <a:p>
            <a:r>
              <a:rPr lang="en-US" dirty="0">
                <a:solidFill>
                  <a:srgbClr val="A62224"/>
                </a:solidFill>
              </a:rPr>
              <a:t>Future works</a:t>
            </a:r>
          </a:p>
        </p:txBody>
      </p:sp>
      <p:sp>
        <p:nvSpPr>
          <p:cNvPr id="11" name="TextBox 10">
            <a:extLst>
              <a:ext uri="{FF2B5EF4-FFF2-40B4-BE49-F238E27FC236}">
                <a16:creationId xmlns:a16="http://schemas.microsoft.com/office/drawing/2014/main" id="{06E3D6F4-8A19-7AB1-E5BD-C698E5A8C11A}"/>
              </a:ext>
            </a:extLst>
          </p:cNvPr>
          <p:cNvSpPr txBox="1"/>
          <p:nvPr/>
        </p:nvSpPr>
        <p:spPr>
          <a:xfrm>
            <a:off x="457200" y="5816004"/>
            <a:ext cx="11797146" cy="5078313"/>
          </a:xfrm>
          <a:prstGeom prst="rect">
            <a:avLst/>
          </a:prstGeom>
          <a:noFill/>
          <a:ln>
            <a:noFill/>
          </a:ln>
          <a:effectLst/>
          <a:scene3d>
            <a:camera prst="orthographicFront">
              <a:rot lat="0" lon="0" rev="0"/>
            </a:camera>
            <a:lightRig rig="chilly" dir="t">
              <a:rot lat="0" lon="0" rev="18480000"/>
            </a:lightRig>
          </a:scene3d>
          <a:sp3d prstMaterial="clear">
            <a:bevelT w="152400" h="50800" prst="softRound"/>
          </a:sp3d>
        </p:spPr>
        <p:txBody>
          <a:bodyPr wrap="square" rtlCol="0">
            <a:spAutoFit/>
          </a:bodyPr>
          <a:lstStyle/>
          <a:p>
            <a:r>
              <a:rPr lang="en-US" sz="3600" dirty="0"/>
              <a:t>The Cybersecurity triad – CIA -has been the main basis to construct security frameworks. Though there are established models for Confidentiality (Bel-La Pedula) and Integrity (Biba), that is unfortunately not the case for Availability. This paper talks about CIA triads especially Availability, InfoSec models for Confidentiality &amp; Integrity, papers where security models were defined using math equations, the factors considered while creating my model for Availability, and the evidence which helped define my model.</a:t>
            </a:r>
          </a:p>
        </p:txBody>
      </p:sp>
      <p:sp>
        <p:nvSpPr>
          <p:cNvPr id="12" name="TextBox 11">
            <a:extLst>
              <a:ext uri="{FF2B5EF4-FFF2-40B4-BE49-F238E27FC236}">
                <a16:creationId xmlns:a16="http://schemas.microsoft.com/office/drawing/2014/main" id="{1966469B-77EB-DE77-3CF8-44ED9BDA08EA}"/>
              </a:ext>
            </a:extLst>
          </p:cNvPr>
          <p:cNvSpPr txBox="1"/>
          <p:nvPr/>
        </p:nvSpPr>
        <p:spPr>
          <a:xfrm>
            <a:off x="457200" y="12569424"/>
            <a:ext cx="11949546" cy="2462213"/>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pPr marL="457200" indent="-457200">
              <a:buAutoNum type="arabicPeriod"/>
            </a:pPr>
            <a:r>
              <a:rPr lang="en-US" sz="2200" b="0" i="0" dirty="0">
                <a:effectLst/>
                <a:latin typeface="Arial" panose="020B0604020202020204" pitchFamily="34" charset="0"/>
              </a:rPr>
              <a:t>Goguen, J. A., and </a:t>
            </a:r>
            <a:r>
              <a:rPr lang="en-US" sz="2200" b="0" i="0" dirty="0" err="1">
                <a:effectLst/>
                <a:latin typeface="Arial" panose="020B0604020202020204" pitchFamily="34" charset="0"/>
              </a:rPr>
              <a:t>Meseguer</a:t>
            </a:r>
            <a:r>
              <a:rPr lang="en-US" sz="2200" b="0" i="0" dirty="0">
                <a:effectLst/>
                <a:latin typeface="Arial" panose="020B0604020202020204" pitchFamily="34" charset="0"/>
              </a:rPr>
              <a:t>, J. (1982, April). Security policies and security models In 1982 IEEE Symposium on Security and Privacy (pp. 11-11). IEEE.</a:t>
            </a:r>
          </a:p>
          <a:p>
            <a:pPr marL="457200" indent="-457200">
              <a:buAutoNum type="arabicPeriod"/>
            </a:pPr>
            <a:r>
              <a:rPr lang="en-US" sz="2200" b="0" i="0" dirty="0" err="1">
                <a:effectLst/>
                <a:latin typeface="Arial" panose="020B0604020202020204" pitchFamily="34" charset="0"/>
              </a:rPr>
              <a:t>Samonas</a:t>
            </a:r>
            <a:r>
              <a:rPr lang="en-US" sz="2200" b="0" i="0" dirty="0">
                <a:effectLst/>
                <a:latin typeface="Arial" panose="020B0604020202020204" pitchFamily="34" charset="0"/>
              </a:rPr>
              <a:t>, S., and </a:t>
            </a:r>
            <a:r>
              <a:rPr lang="en-US" sz="2200" b="0" i="0" dirty="0" err="1">
                <a:effectLst/>
                <a:latin typeface="Arial" panose="020B0604020202020204" pitchFamily="34" charset="0"/>
              </a:rPr>
              <a:t>Coss</a:t>
            </a:r>
            <a:r>
              <a:rPr lang="en-US" sz="2200" b="0" i="0" dirty="0">
                <a:effectLst/>
                <a:latin typeface="Arial" panose="020B0604020202020204" pitchFamily="34" charset="0"/>
              </a:rPr>
              <a:t>, D. (2014). The CIA strikes back: Redefining confidentiality,</a:t>
            </a:r>
            <a:br>
              <a:rPr lang="en-US" sz="2200" dirty="0"/>
            </a:br>
            <a:r>
              <a:rPr lang="en-US" sz="2200" b="0" i="0" dirty="0">
                <a:effectLst/>
                <a:latin typeface="Arial" panose="020B0604020202020204" pitchFamily="34" charset="0"/>
              </a:rPr>
              <a:t>integrity and availability in security. Journal of Information System Security, 10(3)</a:t>
            </a:r>
          </a:p>
          <a:p>
            <a:pPr marL="457200" indent="-457200">
              <a:buAutoNum type="arabicPeriod"/>
            </a:pPr>
            <a:r>
              <a:rPr lang="en-US" sz="2200" b="0" i="0" dirty="0">
                <a:effectLst/>
                <a:latin typeface="Arial" panose="020B0604020202020204" pitchFamily="34" charset="0"/>
              </a:rPr>
              <a:t>Stewart, James Michael, et al. CISSP: Certified Information Systems Security Pro-</a:t>
            </a:r>
            <a:br>
              <a:rPr lang="en-US" sz="2200" dirty="0"/>
            </a:br>
            <a:r>
              <a:rPr lang="en-US" sz="2200" b="0" i="0" dirty="0" err="1">
                <a:effectLst/>
                <a:latin typeface="Arial" panose="020B0604020202020204" pitchFamily="34" charset="0"/>
              </a:rPr>
              <a:t>fessional</a:t>
            </a:r>
            <a:r>
              <a:rPr lang="en-US" sz="2200" b="0" i="0" dirty="0">
                <a:effectLst/>
                <a:latin typeface="Arial" panose="020B0604020202020204" pitchFamily="34" charset="0"/>
              </a:rPr>
              <a:t> Study Guide : Certified Information Systems Security Professional Study</a:t>
            </a:r>
            <a:br>
              <a:rPr lang="en-US" sz="2200" dirty="0"/>
            </a:br>
            <a:r>
              <a:rPr lang="en-US" sz="2200" b="0" i="0" dirty="0">
                <a:effectLst/>
                <a:latin typeface="Arial" panose="020B0604020202020204" pitchFamily="34" charset="0"/>
              </a:rPr>
              <a:t>Guide, John Wiley and Sons, Incorporated, 2012.</a:t>
            </a:r>
          </a:p>
        </p:txBody>
      </p:sp>
      <p:sp>
        <p:nvSpPr>
          <p:cNvPr id="13" name="TextBox 12">
            <a:extLst>
              <a:ext uri="{FF2B5EF4-FFF2-40B4-BE49-F238E27FC236}">
                <a16:creationId xmlns:a16="http://schemas.microsoft.com/office/drawing/2014/main" id="{E648228E-4C09-2FF4-C86A-25BDA472D583}"/>
              </a:ext>
            </a:extLst>
          </p:cNvPr>
          <p:cNvSpPr txBox="1"/>
          <p:nvPr/>
        </p:nvSpPr>
        <p:spPr>
          <a:xfrm>
            <a:off x="457200" y="15746672"/>
            <a:ext cx="11797146" cy="4524315"/>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r>
              <a:rPr lang="en-US" sz="3600" b="1" dirty="0"/>
              <a:t>(1)</a:t>
            </a:r>
            <a:r>
              <a:rPr lang="en-US" sz="3600" dirty="0"/>
              <a:t> provides a theoretic, mathematical approach to modeling secure systems which were used here</a:t>
            </a:r>
          </a:p>
          <a:p>
            <a:r>
              <a:rPr lang="en-US" sz="3600" b="1" dirty="0"/>
              <a:t>(2) </a:t>
            </a:r>
            <a:r>
              <a:rPr lang="en-US" sz="3600" dirty="0"/>
              <a:t>Introduces the CIA triad, its evolution in addressing its broader aspects and intersecting areas, and its usage in creating security models for current trends.</a:t>
            </a:r>
          </a:p>
          <a:p>
            <a:r>
              <a:rPr lang="en-US" sz="3600" b="1" dirty="0"/>
              <a:t>(3) </a:t>
            </a:r>
            <a:r>
              <a:rPr lang="en-US" sz="3600" dirty="0"/>
              <a:t>goes in-depth into each tenet of the CIA triad, especially Availability, and various technical factors which help in affecting this tenet’s impact anywhere</a:t>
            </a:r>
          </a:p>
        </p:txBody>
      </p:sp>
      <p:sp>
        <p:nvSpPr>
          <p:cNvPr id="15" name="TextBox 14">
            <a:extLst>
              <a:ext uri="{FF2B5EF4-FFF2-40B4-BE49-F238E27FC236}">
                <a16:creationId xmlns:a16="http://schemas.microsoft.com/office/drawing/2014/main" id="{4F7F4BFB-A780-F595-7216-C5365E204FE6}"/>
              </a:ext>
            </a:extLst>
          </p:cNvPr>
          <p:cNvSpPr txBox="1"/>
          <p:nvPr/>
        </p:nvSpPr>
        <p:spPr>
          <a:xfrm>
            <a:off x="13030200" y="5036019"/>
            <a:ext cx="11797146" cy="16158270"/>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pPr marL="742950" indent="-742950">
              <a:buAutoNum type="arabicPeriod"/>
            </a:pPr>
            <a:r>
              <a:rPr lang="en-US" sz="3600" b="1" dirty="0">
                <a:solidFill>
                  <a:srgbClr val="A62224"/>
                </a:solidFill>
              </a:rPr>
              <a:t>Storage: </a:t>
            </a:r>
            <a:r>
              <a:rPr lang="en-US" sz="3600" dirty="0"/>
              <a:t>A good data storage solution should also be able to provide the required input/output operations per second (IOPS), for data delivery to analytical tools. Can be mainly classified as warehouse (</a:t>
            </a:r>
            <a:r>
              <a:rPr lang="en-US" sz="3600" b="1" dirty="0"/>
              <a:t>W-ST</a:t>
            </a:r>
            <a:r>
              <a:rPr lang="en-US" sz="3600" dirty="0"/>
              <a:t>)</a:t>
            </a:r>
            <a:r>
              <a:rPr lang="en-US" sz="3600" b="1" dirty="0"/>
              <a:t> </a:t>
            </a:r>
            <a:r>
              <a:rPr lang="en-US" sz="3600" dirty="0"/>
              <a:t>and cloud (</a:t>
            </a:r>
            <a:r>
              <a:rPr lang="en-US" sz="3600" b="1" dirty="0"/>
              <a:t>C-ST</a:t>
            </a:r>
            <a:r>
              <a:rPr lang="en-US" sz="3600" dirty="0"/>
              <a:t>), and as main storage and backup storage (</a:t>
            </a:r>
            <a:r>
              <a:rPr lang="en-US" sz="3600" b="1" dirty="0"/>
              <a:t>B-ST</a:t>
            </a:r>
            <a:r>
              <a:rPr lang="en-US" sz="3600" dirty="0"/>
              <a:t>)</a:t>
            </a:r>
          </a:p>
          <a:p>
            <a:pPr marL="742950" indent="-742950">
              <a:buAutoNum type="arabicPeriod"/>
            </a:pPr>
            <a:r>
              <a:rPr lang="en-US" sz="3600" b="1" dirty="0">
                <a:solidFill>
                  <a:srgbClr val="A62224"/>
                </a:solidFill>
              </a:rPr>
              <a:t>Network: </a:t>
            </a:r>
            <a:r>
              <a:rPr lang="en-US" sz="3600" dirty="0"/>
              <a:t>Unshakable Internet connectivity is a non-negotiable business imperative. Network failure could be classified as Hardware-based (</a:t>
            </a:r>
            <a:r>
              <a:rPr lang="en-US" sz="3600" b="1" dirty="0"/>
              <a:t>H-N</a:t>
            </a:r>
            <a:r>
              <a:rPr lang="en-US" sz="3600" dirty="0"/>
              <a:t>), Software based (</a:t>
            </a:r>
            <a:r>
              <a:rPr lang="en-US" sz="3600" b="1" dirty="0"/>
              <a:t>S-N</a:t>
            </a:r>
            <a:r>
              <a:rPr lang="en-US" sz="3600" dirty="0"/>
              <a:t>), and External (</a:t>
            </a:r>
            <a:r>
              <a:rPr lang="en-US" sz="3600" b="1" dirty="0"/>
              <a:t>E-N</a:t>
            </a:r>
            <a:r>
              <a:rPr lang="en-US" sz="3600" dirty="0"/>
              <a:t>)</a:t>
            </a:r>
          </a:p>
          <a:p>
            <a:pPr marL="742950" indent="-742950">
              <a:buAutoNum type="arabicPeriod"/>
            </a:pPr>
            <a:r>
              <a:rPr lang="en-US" sz="3600" b="1" dirty="0">
                <a:solidFill>
                  <a:srgbClr val="A62224"/>
                </a:solidFill>
              </a:rPr>
              <a:t>Security: </a:t>
            </a:r>
            <a:r>
              <a:rPr lang="en-US" sz="3600" dirty="0"/>
              <a:t>A cyberattack is an attempt by one party to obtain unauthorized access to another party’s computer systems. As days go by and technology gets more sophisticated, the number of cybercrime also increase. There are numerous software and hardware tools (</a:t>
            </a:r>
            <a:r>
              <a:rPr lang="en-US" sz="3600" b="1" dirty="0"/>
              <a:t>T-SEC</a:t>
            </a:r>
            <a:r>
              <a:rPr lang="en-US" sz="3600" dirty="0"/>
              <a:t>) for proper security management against cyberattacks and are managed by either company personnel or contractors (</a:t>
            </a:r>
            <a:r>
              <a:rPr lang="en-US" sz="3600" b="1" dirty="0"/>
              <a:t>E-SEC</a:t>
            </a:r>
            <a:r>
              <a:rPr lang="en-US" sz="3600" dirty="0"/>
              <a:t>). The efficiency of tools is mainly determined by employees who know to use them properly</a:t>
            </a:r>
          </a:p>
          <a:p>
            <a:pPr marL="742950" indent="-742950">
              <a:buAutoNum type="arabicPeriod"/>
            </a:pPr>
            <a:r>
              <a:rPr lang="en-US" sz="3600" b="1" dirty="0">
                <a:solidFill>
                  <a:srgbClr val="A62224"/>
                </a:solidFill>
              </a:rPr>
              <a:t>Compatibility: </a:t>
            </a:r>
            <a:r>
              <a:rPr lang="en-US" sz="3600" dirty="0"/>
              <a:t>Many security tools (</a:t>
            </a:r>
            <a:r>
              <a:rPr lang="en-US" sz="3600" b="1" dirty="0"/>
              <a:t>T-C</a:t>
            </a:r>
            <a:r>
              <a:rPr lang="en-US" sz="3600" dirty="0"/>
              <a:t>) on the market today use proprietary interfaces and data exchange languages, but not all are built to the same standards, and there is neither a common language for data sharing nor simple integration processes - leading to inefficiency of data analysis and security functioning. </a:t>
            </a:r>
          </a:p>
          <a:p>
            <a:pPr marL="742950" indent="-742950">
              <a:buAutoNum type="arabicPeriod"/>
            </a:pPr>
            <a:r>
              <a:rPr lang="en-US" sz="3600" b="1" dirty="0">
                <a:solidFill>
                  <a:srgbClr val="A62224"/>
                </a:solidFill>
              </a:rPr>
              <a:t>Data Quality: </a:t>
            </a:r>
            <a:r>
              <a:rPr lang="en-US" sz="3600" dirty="0"/>
              <a:t>Bad data conversion/handling (</a:t>
            </a:r>
            <a:r>
              <a:rPr lang="en-US" sz="3600" b="1" dirty="0"/>
              <a:t>DS-DQ</a:t>
            </a:r>
            <a:r>
              <a:rPr lang="en-US" sz="3600" dirty="0"/>
              <a:t>) and improper data management(</a:t>
            </a:r>
            <a:r>
              <a:rPr lang="en-US" sz="3600" b="1" dirty="0"/>
              <a:t>DM-DQ</a:t>
            </a:r>
            <a:r>
              <a:rPr lang="en-US" sz="3600" dirty="0"/>
              <a:t>) along with others (</a:t>
            </a:r>
            <a:r>
              <a:rPr lang="en-US" sz="3600" b="1" dirty="0"/>
              <a:t>M-DQ</a:t>
            </a:r>
            <a:r>
              <a:rPr lang="en-US" sz="3600" dirty="0"/>
              <a:t>) can skew data analysis, reduce the efficiency of tools, and can accumulate enough to cause reputational damage too</a:t>
            </a:r>
          </a:p>
        </p:txBody>
      </p:sp>
      <p:sp>
        <p:nvSpPr>
          <p:cNvPr id="16" name="TextBox 15">
            <a:extLst>
              <a:ext uri="{FF2B5EF4-FFF2-40B4-BE49-F238E27FC236}">
                <a16:creationId xmlns:a16="http://schemas.microsoft.com/office/drawing/2014/main" id="{08961259-792A-3753-E206-B611255D4CB1}"/>
              </a:ext>
            </a:extLst>
          </p:cNvPr>
          <p:cNvSpPr txBox="1"/>
          <p:nvPr/>
        </p:nvSpPr>
        <p:spPr>
          <a:xfrm>
            <a:off x="25441286" y="5009003"/>
            <a:ext cx="7010400" cy="8956298"/>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pPr marL="742950" indent="-742950">
              <a:buAutoNum type="arabicPeriod"/>
            </a:pPr>
            <a:r>
              <a:rPr lang="pt-BR" sz="3600" dirty="0"/>
              <a:t>Network: N = H-N * S-N * E-N</a:t>
            </a:r>
          </a:p>
          <a:p>
            <a:pPr marL="742950" indent="-742950">
              <a:buAutoNum type="arabicPeriod"/>
            </a:pPr>
            <a:r>
              <a:rPr lang="fr-FR" sz="3600" dirty="0"/>
              <a:t>Security: SEC = (T-SEC * E-SEC)—(T-SEC)</a:t>
            </a:r>
            <a:endParaRPr lang="pt-BR" sz="3600" dirty="0"/>
          </a:p>
          <a:p>
            <a:pPr marL="742950" indent="-742950">
              <a:buAutoNum type="arabicPeriod"/>
            </a:pPr>
            <a:r>
              <a:rPr lang="en-US" sz="3600" dirty="0"/>
              <a:t>Compatibility: C = T-C</a:t>
            </a:r>
          </a:p>
          <a:p>
            <a:pPr marL="742950" indent="-742950">
              <a:buAutoNum type="arabicPeriod"/>
            </a:pPr>
            <a:r>
              <a:rPr lang="en-US" sz="3600" dirty="0"/>
              <a:t>Data quality: DQ = DS-DQ */+ DM-DQ */+ M-DQ</a:t>
            </a:r>
            <a:br>
              <a:rPr lang="pt-BR" sz="3600" dirty="0"/>
            </a:br>
            <a:endParaRPr lang="pt-BR" sz="3600" dirty="0"/>
          </a:p>
          <a:p>
            <a:r>
              <a:rPr lang="en-US" sz="3600" dirty="0"/>
              <a:t>All these factors are needed to uphold a company’s data availability.</a:t>
            </a:r>
          </a:p>
          <a:p>
            <a:r>
              <a:rPr lang="en-US" sz="3600" dirty="0"/>
              <a:t>Hence: </a:t>
            </a:r>
            <a:r>
              <a:rPr lang="en-US" sz="3600" b="1" u="sng" dirty="0"/>
              <a:t>ST * N * SEC * C * DQ = A</a:t>
            </a:r>
            <a:endParaRPr lang="pt-BR" sz="3600" b="1" u="sng" dirty="0"/>
          </a:p>
          <a:p>
            <a:endParaRPr lang="pt-BR" sz="3600" dirty="0"/>
          </a:p>
          <a:p>
            <a:r>
              <a:rPr lang="en-US" sz="3600" dirty="0"/>
              <a:t>This can be expanded as:</a:t>
            </a:r>
          </a:p>
          <a:p>
            <a:r>
              <a:rPr lang="en-US" sz="3600" dirty="0"/>
              <a:t>((W-ST * C-ST) + B-ST) * (H-N * S-N * E-N) * (T-SEC * E-SEC)—(T-SEC) * (T-C) * (DS-DQ */+ DM-DQ */+ M-DQ) = A</a:t>
            </a:r>
          </a:p>
        </p:txBody>
      </p:sp>
      <p:sp>
        <p:nvSpPr>
          <p:cNvPr id="18" name="TextBox 17">
            <a:extLst>
              <a:ext uri="{FF2B5EF4-FFF2-40B4-BE49-F238E27FC236}">
                <a16:creationId xmlns:a16="http://schemas.microsoft.com/office/drawing/2014/main" id="{5A647B02-6017-BFA2-6EAC-E5E53847D579}"/>
              </a:ext>
            </a:extLst>
          </p:cNvPr>
          <p:cNvSpPr txBox="1"/>
          <p:nvPr/>
        </p:nvSpPr>
        <p:spPr>
          <a:xfrm>
            <a:off x="25450800" y="15476377"/>
            <a:ext cx="7010400" cy="5632311"/>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r>
              <a:rPr lang="en-US" sz="3600" dirty="0"/>
              <a:t>Only 5 sets of Availability factors were discussed, though there could be more. Also, there are multiple ways to classify the factors, like 4 – hardware, software, man-made and external. Though the basic idea of creating a model wouldn’t change, the equation flow might, and this could give rise to multiple perspectives. </a:t>
            </a:r>
          </a:p>
        </p:txBody>
      </p:sp>
      <p:pic>
        <p:nvPicPr>
          <p:cNvPr id="20" name="Picture 19">
            <a:extLst>
              <a:ext uri="{FF2B5EF4-FFF2-40B4-BE49-F238E27FC236}">
                <a16:creationId xmlns:a16="http://schemas.microsoft.com/office/drawing/2014/main" id="{33104967-8837-D7F2-2041-458201C51B6D}"/>
              </a:ext>
            </a:extLst>
          </p:cNvPr>
          <p:cNvPicPr>
            <a:picLocks noChangeAspect="1"/>
          </p:cNvPicPr>
          <p:nvPr/>
        </p:nvPicPr>
        <p:blipFill>
          <a:blip r:embed="rId4"/>
          <a:stretch>
            <a:fillRect/>
          </a:stretch>
        </p:blipFill>
        <p:spPr>
          <a:xfrm>
            <a:off x="760634" y="1593481"/>
            <a:ext cx="2450978" cy="2997119"/>
          </a:xfrm>
          <a:prstGeom prst="rect">
            <a:avLst/>
          </a:prstGeom>
        </p:spPr>
      </p:pic>
    </p:spTree>
    <p:extLst>
      <p:ext uri="{BB962C8B-B14F-4D97-AF65-F5344CB8AC3E}">
        <p14:creationId xmlns:p14="http://schemas.microsoft.com/office/powerpoint/2010/main" val="3539804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9701</TotalTime>
  <Words>743</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jessie</dc:creator>
  <cp:lastModifiedBy>Pranav Sarma Venkatramanan (RIT Student)</cp:lastModifiedBy>
  <cp:revision>95</cp:revision>
  <dcterms:created xsi:type="dcterms:W3CDTF">2014-07-01T16:30:38Z</dcterms:created>
  <dcterms:modified xsi:type="dcterms:W3CDTF">2023-04-21T15:22:50Z</dcterms:modified>
</cp:coreProperties>
</file>