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
      <p:font typeface="Alfa Slab One"/>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lfaSlabOne-regular.fntdata"/><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93225668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93225668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793225668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793225668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7bbe06c0b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7bbe06c0b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bbe06c0b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bbe06c0b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GDPR Evaluation on Croissant Inc. </a:t>
            </a:r>
            <a:endParaRPr/>
          </a:p>
          <a:p>
            <a:pPr indent="0" lvl="0" marL="0" rtl="0" algn="ctr">
              <a:spcBef>
                <a:spcPts val="0"/>
              </a:spcBef>
              <a:spcAft>
                <a:spcPts val="0"/>
              </a:spcAft>
              <a:buNone/>
            </a:pPr>
            <a:r>
              <a:rPr lang="en"/>
              <a:t>by PropEx - Team 3</a:t>
            </a:r>
            <a:endParaRPr/>
          </a:p>
        </p:txBody>
      </p:sp>
      <p:sp>
        <p:nvSpPr>
          <p:cNvPr id="57" name="Google Shape;57;p13"/>
          <p:cNvSpPr txBox="1"/>
          <p:nvPr>
            <p:ph idx="1" type="subTitle"/>
          </p:nvPr>
        </p:nvSpPr>
        <p:spPr>
          <a:xfrm>
            <a:off x="311700" y="3005100"/>
            <a:ext cx="8520600" cy="1957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t>Done by</a:t>
            </a:r>
            <a:r>
              <a:rPr b="1" lang="en" sz="2300"/>
              <a:t> :</a:t>
            </a:r>
            <a:endParaRPr b="1" sz="2300"/>
          </a:p>
          <a:p>
            <a:pPr indent="0" lvl="0" marL="0" rtl="0" algn="l">
              <a:spcBef>
                <a:spcPts val="0"/>
              </a:spcBef>
              <a:spcAft>
                <a:spcPts val="0"/>
              </a:spcAft>
              <a:buNone/>
            </a:pPr>
            <a:r>
              <a:t/>
            </a:r>
            <a:endParaRPr sz="2300"/>
          </a:p>
          <a:p>
            <a:pPr indent="-342900" lvl="0" marL="457200" rtl="0" algn="l">
              <a:spcBef>
                <a:spcPts val="0"/>
              </a:spcBef>
              <a:spcAft>
                <a:spcPts val="0"/>
              </a:spcAft>
              <a:buSzPts val="1800"/>
              <a:buAutoNum type="arabicPeriod"/>
            </a:pPr>
            <a:r>
              <a:rPr lang="en" sz="1800"/>
              <a:t>Pranav Sarma</a:t>
            </a:r>
            <a:endParaRPr sz="1800"/>
          </a:p>
          <a:p>
            <a:pPr indent="-342900" lvl="0" marL="457200" rtl="0" algn="l">
              <a:spcBef>
                <a:spcPts val="0"/>
              </a:spcBef>
              <a:spcAft>
                <a:spcPts val="0"/>
              </a:spcAft>
              <a:buSzPts val="1800"/>
              <a:buAutoNum type="arabicPeriod"/>
            </a:pPr>
            <a:r>
              <a:rPr lang="en" sz="1800"/>
              <a:t>Rohan Mode</a:t>
            </a:r>
            <a:endParaRPr sz="1800"/>
          </a:p>
          <a:p>
            <a:pPr indent="-342900" lvl="0" marL="457200" rtl="0" algn="l">
              <a:spcBef>
                <a:spcPts val="0"/>
              </a:spcBef>
              <a:spcAft>
                <a:spcPts val="0"/>
              </a:spcAft>
              <a:buSzPts val="1800"/>
              <a:buAutoNum type="arabicPeriod"/>
            </a:pPr>
            <a:r>
              <a:rPr lang="en" sz="1800"/>
              <a:t>Vamsiram Gandham</a:t>
            </a:r>
            <a:endParaRPr sz="1800"/>
          </a:p>
          <a:p>
            <a:pPr indent="-342900" lvl="0" marL="457200" rtl="0" algn="l">
              <a:spcBef>
                <a:spcPts val="0"/>
              </a:spcBef>
              <a:spcAft>
                <a:spcPts val="0"/>
              </a:spcAft>
              <a:buSzPts val="1800"/>
              <a:buAutoNum type="arabicPeriod"/>
            </a:pPr>
            <a:r>
              <a:rPr lang="en" sz="1800"/>
              <a:t>Teja Juluru</a:t>
            </a:r>
            <a:endParaRPr sz="1800"/>
          </a:p>
          <a:p>
            <a:pPr indent="0" lvl="0" marL="457200" rtl="0" algn="l">
              <a:spcBef>
                <a:spcPts val="0"/>
              </a:spcBef>
              <a:spcAft>
                <a:spcPts val="0"/>
              </a:spcAft>
              <a:buNone/>
            </a:pPr>
            <a:r>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Actions requiring compliance	</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Croissant Inc. involves the list of actions that require GDPR compliance. These are,</a:t>
            </a:r>
            <a:endParaRPr/>
          </a:p>
          <a:p>
            <a:pPr indent="-342900" lvl="0" marL="457200" rtl="0" algn="l">
              <a:spcBef>
                <a:spcPts val="1200"/>
              </a:spcBef>
              <a:spcAft>
                <a:spcPts val="0"/>
              </a:spcAft>
              <a:buSzPts val="1800"/>
              <a:buChar char="●"/>
            </a:pPr>
            <a:r>
              <a:rPr lang="en"/>
              <a:t>Collecting personal information of the customers which include name, address, Credit Card Number, dietary </a:t>
            </a:r>
            <a:r>
              <a:rPr lang="en"/>
              <a:t>restrictions</a:t>
            </a:r>
            <a:r>
              <a:rPr lang="en"/>
              <a:t> (cultural/religious info) etc.</a:t>
            </a:r>
            <a:endParaRPr/>
          </a:p>
          <a:p>
            <a:pPr indent="-342900" lvl="0" marL="457200" rtl="0" algn="l">
              <a:spcBef>
                <a:spcPts val="0"/>
              </a:spcBef>
              <a:spcAft>
                <a:spcPts val="0"/>
              </a:spcAft>
              <a:buSzPts val="1800"/>
              <a:buChar char="●"/>
            </a:pPr>
            <a:r>
              <a:rPr lang="en"/>
              <a:t>The company is based out of a EU country and has </a:t>
            </a:r>
            <a:r>
              <a:rPr lang="en"/>
              <a:t>c</a:t>
            </a:r>
            <a:r>
              <a:rPr lang="en"/>
              <a:t>ustomers in EU based countries like  Belgium and Italy</a:t>
            </a:r>
            <a:endParaRPr/>
          </a:p>
          <a:p>
            <a:pPr indent="-342900" lvl="0" marL="457200" rtl="0" algn="l">
              <a:spcBef>
                <a:spcPts val="0"/>
              </a:spcBef>
              <a:spcAft>
                <a:spcPts val="0"/>
              </a:spcAft>
              <a:buSzPts val="1800"/>
              <a:buChar char="●"/>
            </a:pPr>
            <a:r>
              <a:rPr lang="en"/>
              <a:t>Using a third-party as data processor for analyzing user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5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Suggested Policies which needs to be implemented</a:t>
            </a:r>
            <a:endParaRPr/>
          </a:p>
        </p:txBody>
      </p:sp>
      <p:sp>
        <p:nvSpPr>
          <p:cNvPr id="69" name="Google Shape;69;p15"/>
          <p:cNvSpPr txBox="1"/>
          <p:nvPr>
            <p:ph idx="1" type="body"/>
          </p:nvPr>
        </p:nvSpPr>
        <p:spPr>
          <a:xfrm>
            <a:off x="311700" y="1152475"/>
            <a:ext cx="8520600" cy="391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Personal Data Protection</a:t>
            </a:r>
            <a:endParaRPr/>
          </a:p>
          <a:p>
            <a:pPr indent="-317500" lvl="1" marL="914400" rtl="0" algn="l">
              <a:spcBef>
                <a:spcPts val="0"/>
              </a:spcBef>
              <a:spcAft>
                <a:spcPts val="0"/>
              </a:spcAft>
              <a:buSzPts val="1400"/>
              <a:buAutoNum type="alphaLcPeriod"/>
            </a:pPr>
            <a:r>
              <a:rPr lang="en"/>
              <a:t>Why is it needed?:</a:t>
            </a:r>
            <a:br>
              <a:rPr lang="en"/>
            </a:br>
            <a:r>
              <a:rPr lang="en"/>
              <a:t>It is needed because the company is based out of the EU but has customers in EU</a:t>
            </a:r>
            <a:br>
              <a:rPr lang="en"/>
            </a:br>
            <a:endParaRPr/>
          </a:p>
          <a:p>
            <a:pPr indent="-317500" lvl="1" marL="914400" rtl="0" algn="l">
              <a:spcBef>
                <a:spcPts val="0"/>
              </a:spcBef>
              <a:spcAft>
                <a:spcPts val="0"/>
              </a:spcAft>
              <a:buSzPts val="1400"/>
              <a:buAutoNum type="alphaLcPeriod"/>
            </a:pPr>
            <a:r>
              <a:rPr lang="en"/>
              <a:t>Supporting policy statements:</a:t>
            </a:r>
            <a:endParaRPr/>
          </a:p>
          <a:p>
            <a:pPr indent="-317500" lvl="2" marL="1371600" rtl="0" algn="l">
              <a:spcBef>
                <a:spcPts val="0"/>
              </a:spcBef>
              <a:spcAft>
                <a:spcPts val="0"/>
              </a:spcAft>
              <a:buSzPts val="1400"/>
              <a:buAutoNum type="romanLcPeriod"/>
            </a:pPr>
            <a:r>
              <a:rPr lang="en"/>
              <a:t>Personal data is any information about an identified or identifiable person, also known as the data subject. Personal data includes information such as their: name, address, ID card/passport number, income, cultural profile, Internet Protocol (IP) address, and data held by a hospital or doctor</a:t>
            </a:r>
            <a:endParaRPr/>
          </a:p>
          <a:p>
            <a:pPr indent="-317500" lvl="2" marL="1371600" rtl="0" algn="l">
              <a:spcBef>
                <a:spcPts val="0"/>
              </a:spcBef>
              <a:spcAft>
                <a:spcPts val="0"/>
              </a:spcAft>
              <a:buSzPts val="1400"/>
              <a:buAutoNum type="romanLcPeriod"/>
            </a:pPr>
            <a:r>
              <a:rPr lang="en"/>
              <a:t>GDPR applies when:</a:t>
            </a:r>
            <a:endParaRPr/>
          </a:p>
          <a:p>
            <a:pPr indent="-317500" lvl="3" marL="1828800" rtl="0" algn="l">
              <a:spcBef>
                <a:spcPts val="0"/>
              </a:spcBef>
              <a:spcAft>
                <a:spcPts val="0"/>
              </a:spcAft>
              <a:buSzPts val="1400"/>
              <a:buAutoNum type="arabicPeriod"/>
            </a:pPr>
            <a:r>
              <a:rPr lang="en"/>
              <a:t>your company processes personal data and is based in the EU, regardless of where the actual data processing takes place</a:t>
            </a:r>
            <a:endParaRPr/>
          </a:p>
          <a:p>
            <a:pPr indent="-317500" lvl="3" marL="1828800" rtl="0" algn="l">
              <a:spcBef>
                <a:spcPts val="0"/>
              </a:spcBef>
              <a:spcAft>
                <a:spcPts val="0"/>
              </a:spcAft>
              <a:buSzPts val="1400"/>
              <a:buAutoNum type="arabicPeriod"/>
            </a:pPr>
            <a:r>
              <a:rPr lang="en"/>
              <a:t>your company is established outside the EU but processes personal data in relation to the offering of goods or services to individuals in the EU, or monitors the behaviour of individuals within the EU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5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Suggested Policies which needs to be implemented CONTD.</a:t>
            </a:r>
            <a:endParaRPr/>
          </a:p>
        </p:txBody>
      </p:sp>
      <p:sp>
        <p:nvSpPr>
          <p:cNvPr id="75" name="Google Shape;75;p16"/>
          <p:cNvSpPr txBox="1"/>
          <p:nvPr>
            <p:ph idx="1" type="body"/>
          </p:nvPr>
        </p:nvSpPr>
        <p:spPr>
          <a:xfrm>
            <a:off x="235400" y="1108875"/>
            <a:ext cx="8520600" cy="383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2.	</a:t>
            </a:r>
            <a:r>
              <a:rPr lang="en"/>
              <a:t>Agreeing to data processing - Consent</a:t>
            </a:r>
            <a:endParaRPr/>
          </a:p>
          <a:p>
            <a:pPr indent="-317500" lvl="1" marL="914400" rtl="0" algn="l">
              <a:spcBef>
                <a:spcPts val="1200"/>
              </a:spcBef>
              <a:spcAft>
                <a:spcPts val="0"/>
              </a:spcAft>
              <a:buSzPts val="1400"/>
              <a:buAutoNum type="alphaLcPeriod"/>
            </a:pPr>
            <a:r>
              <a:rPr lang="en"/>
              <a:t>Why is it needed:</a:t>
            </a:r>
            <a:br>
              <a:rPr lang="en"/>
            </a:br>
            <a:r>
              <a:rPr lang="en"/>
              <a:t>The </a:t>
            </a:r>
            <a:r>
              <a:rPr lang="en"/>
              <a:t>company</a:t>
            </a:r>
            <a:r>
              <a:rPr lang="en"/>
              <a:t> as mentioned analyses and processes the data they obtained to find where there customers came from, their age group and gender. Hence this policy ensures that the individual understands what he or she is consenting to, and it should be freely given, specific, informed and unambiguous by way of a request presented in clear and plain language. Consent should be given by an affirmative act, such as checking a box online or signing a form. You must also give them the opportunity to withdraw their consent.</a:t>
            </a:r>
            <a:br>
              <a:rPr lang="en"/>
            </a:br>
            <a:endParaRPr/>
          </a:p>
          <a:p>
            <a:pPr indent="-317500" lvl="1" marL="914400" rtl="0" algn="l">
              <a:spcBef>
                <a:spcPts val="0"/>
              </a:spcBef>
              <a:spcAft>
                <a:spcPts val="0"/>
              </a:spcAft>
              <a:buSzPts val="1400"/>
              <a:buAutoNum type="alphaLcPeriod"/>
            </a:pPr>
            <a:r>
              <a:rPr lang="en"/>
              <a:t>Policy statement which support it</a:t>
            </a:r>
            <a:endParaRPr/>
          </a:p>
          <a:p>
            <a:pPr indent="-317500" lvl="2" marL="1371600" rtl="0" algn="l">
              <a:spcBef>
                <a:spcPts val="0"/>
              </a:spcBef>
              <a:spcAft>
                <a:spcPts val="0"/>
              </a:spcAft>
              <a:buSzPts val="1400"/>
              <a:buAutoNum type="romanLcPeriod"/>
            </a:pPr>
            <a:r>
              <a:rPr lang="en"/>
              <a:t>You must clearly provide individuals with information on who is processing the personal data about them and why. The following should be included as a minimum:</a:t>
            </a:r>
            <a:endParaRPr/>
          </a:p>
          <a:p>
            <a:pPr indent="-317500" lvl="3" marL="1828800" rtl="0" algn="l">
              <a:spcBef>
                <a:spcPts val="0"/>
              </a:spcBef>
              <a:spcAft>
                <a:spcPts val="0"/>
              </a:spcAft>
              <a:buSzPts val="1400"/>
              <a:buAutoNum type="arabicPeriod"/>
            </a:pPr>
            <a:r>
              <a:rPr lang="en"/>
              <a:t>who you are ?</a:t>
            </a:r>
            <a:endParaRPr/>
          </a:p>
          <a:p>
            <a:pPr indent="-317500" lvl="3" marL="1828800" rtl="0" algn="l">
              <a:spcBef>
                <a:spcPts val="0"/>
              </a:spcBef>
              <a:spcAft>
                <a:spcPts val="0"/>
              </a:spcAft>
              <a:buSzPts val="1400"/>
              <a:buAutoNum type="arabicPeriod"/>
            </a:pPr>
            <a:r>
              <a:rPr lang="en"/>
              <a:t>why you are processing the personal data ?</a:t>
            </a:r>
            <a:endParaRPr/>
          </a:p>
          <a:p>
            <a:pPr indent="-317500" lvl="3" marL="1828800" rtl="0" algn="l">
              <a:spcBef>
                <a:spcPts val="0"/>
              </a:spcBef>
              <a:spcAft>
                <a:spcPts val="0"/>
              </a:spcAft>
              <a:buSzPts val="1400"/>
              <a:buAutoNum type="arabicPeriod"/>
            </a:pPr>
            <a:r>
              <a:rPr lang="en"/>
              <a:t>what the legal basis is ?</a:t>
            </a:r>
            <a:endParaRPr/>
          </a:p>
          <a:p>
            <a:pPr indent="-317500" lvl="3" marL="1828800" rtl="0" algn="l">
              <a:spcBef>
                <a:spcPts val="0"/>
              </a:spcBef>
              <a:spcAft>
                <a:spcPts val="0"/>
              </a:spcAft>
              <a:buSzPts val="1400"/>
              <a:buAutoNum type="arabicPeriod"/>
            </a:pPr>
            <a:r>
              <a:rPr lang="en"/>
              <a:t>who will receive the data (if applicable)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END</a:t>
            </a:r>
            <a:endParaRPr/>
          </a:p>
        </p:txBody>
      </p:sp>
      <p:sp>
        <p:nvSpPr>
          <p:cNvPr id="81" name="Google Shape;81;p17"/>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