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eja Juluru"/>
  <p:cmAuthor clrIdx="1" id="1" initials="" lastIdx="6" name="Pranav Sarma Venkatramanan"/>
  <p:cmAuthor clrIdx="2" id="2" initials="" lastIdx="2" name="Venkata Janaki Vamsiram Gandh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1T21:55:33.918">
    <p:pos x="516" y="1254"/>
    <p:text>We did not answer "When"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2-12-01T20:12:56.641">
    <p:pos x="516" y="1254"/>
    <p:text>i thought that "complete compliance" on the earlier point meant that we did check, and we are confirming everything is in place?!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2-12-01T21:35:49.624">
    <p:pos x="516" y="532"/>
    <p:text>add any points if u feel like doing so</p:text>
  </p:cm>
  <p:cm authorId="2" idx="1" dt="2022-12-01T21:35:49.624">
    <p:pos x="516" y="532"/>
    <p:text>Updating this slide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2-12-01T20:13:35.845">
    <p:pos x="516" y="532"/>
    <p:text>add/modify any points if u feel like doing so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2-12-01T20:13:42.564">
    <p:pos x="516" y="532"/>
    <p:text>add/modify any points if u feel like doing so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5" dt="2022-12-01T20:13:52.263">
    <p:pos x="516" y="532"/>
    <p:text>add/modify any points if u feel like doing so</p:text>
  </p:cm>
  <p:cm authorId="1" idx="6" dt="2022-12-01T07:29:23.353">
    <p:pos x="516" y="1254"/>
    <p:text>someone please expand this one sentence with your creativity, or add newer points</p:text>
  </p:cm>
  <p:cm authorId="2" idx="2" dt="2022-12-01T07:29:23.353">
    <p:pos x="516" y="1254"/>
    <p:text>Written a prompt. Feel free to add or change.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07148dfef_6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07148dfef_6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Vamsi</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07148dfef_6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07148dfef_6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07148dfef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a07148dfef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Pranav</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07148dfe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a07148dfe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a07148dfef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a07148dfef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Teja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07148dfef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a07148dfef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Teja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1a0089735_3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1a0089735_3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Pranav</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07148dfef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a07148dfef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Pranav</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07148dfef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a07148dfef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Pranav</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a07148dfef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a07148dfef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Vamsi</a:t>
            </a:r>
            <a:endParaRPr/>
          </a:p>
          <a:p>
            <a:pPr indent="-298450" lvl="0" marL="457200" rtl="0" algn="l">
              <a:spcBef>
                <a:spcPts val="0"/>
              </a:spcBef>
              <a:spcAft>
                <a:spcPts val="0"/>
              </a:spcAft>
              <a:buSzPts val="1100"/>
              <a:buAutoNum type="arabicPeriod"/>
            </a:pPr>
            <a:r>
              <a:rPr lang="en" sz="1200">
                <a:solidFill>
                  <a:srgbClr val="202124"/>
                </a:solidFill>
                <a:highlight>
                  <a:srgbClr val="FFFFFF"/>
                </a:highlight>
                <a:latin typeface="Roboto"/>
                <a:ea typeface="Roboto"/>
                <a:cs typeface="Roboto"/>
                <a:sym typeface="Roboto"/>
              </a:rPr>
              <a:t>PIPEDA applies to private-sector organizations across Canada that </a:t>
            </a:r>
            <a:r>
              <a:rPr b="1" lang="en" sz="1200">
                <a:solidFill>
                  <a:srgbClr val="202124"/>
                </a:solidFill>
                <a:highlight>
                  <a:srgbClr val="FFFFFF"/>
                </a:highlight>
                <a:latin typeface="Roboto"/>
                <a:ea typeface="Roboto"/>
                <a:cs typeface="Roboto"/>
                <a:sym typeface="Roboto"/>
              </a:rPr>
              <a:t>collect, use or disclose personal information in the course of a commercial activity</a:t>
            </a:r>
            <a:r>
              <a:rPr lang="en" sz="1200">
                <a:solidFill>
                  <a:srgbClr val="202124"/>
                </a:solidFill>
                <a:highlight>
                  <a:srgbClr val="FFFFFF"/>
                </a:highlight>
                <a:latin typeface="Roboto"/>
                <a:ea typeface="Roboto"/>
                <a:cs typeface="Roboto"/>
                <a:sym typeface="Roboto"/>
              </a:rPr>
              <a:t>.</a:t>
            </a:r>
            <a:endParaRPr/>
          </a:p>
          <a:p>
            <a:pPr indent="-298450" lvl="0" marL="457200" rtl="0" algn="l">
              <a:spcBef>
                <a:spcPts val="0"/>
              </a:spcBef>
              <a:spcAft>
                <a:spcPts val="0"/>
              </a:spcAft>
              <a:buSzPts val="1100"/>
              <a:buAutoNum type="arabicPeriod"/>
            </a:pPr>
            <a:r>
              <a:rPr lang="en"/>
              <a:t>Responsible</a:t>
            </a:r>
            <a:r>
              <a:rPr lang="en"/>
              <a:t> for the </a:t>
            </a:r>
            <a:r>
              <a:rPr lang="en"/>
              <a:t>personal</a:t>
            </a:r>
            <a:r>
              <a:rPr lang="en"/>
              <a:t> </a:t>
            </a:r>
            <a:r>
              <a:rPr lang="en"/>
              <a:t>information under its control.</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07148dfef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07148dfef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a07148dfef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a07148dfef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Vamsi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a07148dfef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a07148dfef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Pranav</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07148dfef_6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07148dfef_6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Pranav</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07148dfef_6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07148dfef_6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07148dfef_6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07148dfef_6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Teja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07148dfef_6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07148dfef_6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Vamsi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07148dfef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07148dfef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07148dfef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07148dfef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1a0089735_2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1a0089735_2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07148dfef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07148dfef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Pranav</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07148dfef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07148dfef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07148dfef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07148dfef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07148dfef_6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07148dfef_6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Vamsi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07148dfef_6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a07148dfef_6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Vamsi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23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Response to the recent hack on </a:t>
            </a:r>
            <a:r>
              <a:rPr lang="en">
                <a:solidFill>
                  <a:srgbClr val="FF0000"/>
                </a:solidFill>
              </a:rPr>
              <a:t>Prop</a:t>
            </a:r>
            <a:r>
              <a:rPr lang="en">
                <a:solidFill>
                  <a:srgbClr val="0000FF"/>
                </a:solidFill>
              </a:rPr>
              <a:t>Ex</a:t>
            </a:r>
            <a:endParaRPr>
              <a:solidFill>
                <a:srgbClr val="0000FF"/>
              </a:solidFill>
            </a:endParaRPr>
          </a:p>
        </p:txBody>
      </p:sp>
      <p:sp>
        <p:nvSpPr>
          <p:cNvPr id="129" name="Google Shape;129;p13"/>
          <p:cNvSpPr txBox="1"/>
          <p:nvPr>
            <p:ph idx="1" type="subTitle"/>
          </p:nvPr>
        </p:nvSpPr>
        <p:spPr>
          <a:xfrm>
            <a:off x="1858700" y="2739327"/>
            <a:ext cx="5361300" cy="1266000"/>
          </a:xfrm>
          <a:prstGeom prst="rect">
            <a:avLst/>
          </a:prstGeom>
        </p:spPr>
        <p:txBody>
          <a:bodyPr anchorCtr="0" anchor="t" bIns="91425" lIns="91425" spcFirstLastPara="1" rIns="91425" wrap="square" tIns="91425">
            <a:normAutofit fontScale="92500" lnSpcReduction="20000"/>
          </a:bodyPr>
          <a:lstStyle/>
          <a:p>
            <a:pPr indent="457200" lvl="0" marL="914400" rtl="0" algn="l">
              <a:spcBef>
                <a:spcPts val="0"/>
              </a:spcBef>
              <a:spcAft>
                <a:spcPts val="0"/>
              </a:spcAft>
              <a:buNone/>
            </a:pPr>
            <a:r>
              <a:rPr b="1" lang="en"/>
              <a:t>By</a:t>
            </a:r>
            <a:endParaRPr b="1"/>
          </a:p>
          <a:p>
            <a:pPr indent="0" lvl="0" marL="0" rtl="0" algn="l">
              <a:spcBef>
                <a:spcPts val="0"/>
              </a:spcBef>
              <a:spcAft>
                <a:spcPts val="0"/>
              </a:spcAft>
              <a:buNone/>
            </a:pPr>
            <a:r>
              <a:t/>
            </a:r>
            <a:endParaRPr/>
          </a:p>
          <a:p>
            <a:pPr indent="457200" lvl="0" marL="1371600" rtl="0" algn="l">
              <a:spcBef>
                <a:spcPts val="0"/>
              </a:spcBef>
              <a:spcAft>
                <a:spcPts val="0"/>
              </a:spcAft>
              <a:buNone/>
            </a:pPr>
            <a:r>
              <a:rPr lang="en"/>
              <a:t>Rohan Mode</a:t>
            </a:r>
            <a:endParaRPr/>
          </a:p>
          <a:p>
            <a:pPr indent="457200" lvl="0" marL="1371600" rtl="0" algn="l">
              <a:spcBef>
                <a:spcPts val="0"/>
              </a:spcBef>
              <a:spcAft>
                <a:spcPts val="0"/>
              </a:spcAft>
              <a:buNone/>
            </a:pPr>
            <a:r>
              <a:rPr lang="en"/>
              <a:t>Pranav Sarma</a:t>
            </a:r>
            <a:endParaRPr/>
          </a:p>
          <a:p>
            <a:pPr indent="457200" lvl="0" marL="1371600" rtl="0" algn="l">
              <a:spcBef>
                <a:spcPts val="0"/>
              </a:spcBef>
              <a:spcAft>
                <a:spcPts val="0"/>
              </a:spcAft>
              <a:buNone/>
            </a:pPr>
            <a:r>
              <a:rPr lang="en"/>
              <a:t>Teja Juluru</a:t>
            </a:r>
            <a:endParaRPr/>
          </a:p>
          <a:p>
            <a:pPr indent="457200" lvl="0" marL="1371600" rtl="0" algn="l">
              <a:spcBef>
                <a:spcPts val="0"/>
              </a:spcBef>
              <a:spcAft>
                <a:spcPts val="0"/>
              </a:spcAft>
              <a:buNone/>
            </a:pPr>
            <a:r>
              <a:rPr lang="en"/>
              <a:t>Vamsiram Gandham</a:t>
            </a:r>
            <a:endParaRPr/>
          </a:p>
        </p:txBody>
      </p:sp>
      <p:pic>
        <p:nvPicPr>
          <p:cNvPr id="130" name="Google Shape;130;p13"/>
          <p:cNvPicPr preferRelativeResize="0"/>
          <p:nvPr/>
        </p:nvPicPr>
        <p:blipFill>
          <a:blip r:embed="rId3">
            <a:alphaModFix/>
          </a:blip>
          <a:stretch>
            <a:fillRect/>
          </a:stretch>
        </p:blipFill>
        <p:spPr>
          <a:xfrm>
            <a:off x="7409828" y="1704975"/>
            <a:ext cx="1371600" cy="1733550"/>
          </a:xfrm>
          <a:prstGeom prst="rect">
            <a:avLst/>
          </a:prstGeom>
          <a:noFill/>
          <a:ln>
            <a:noFill/>
          </a:ln>
        </p:spPr>
      </p:pic>
      <p:pic>
        <p:nvPicPr>
          <p:cNvPr id="131" name="Google Shape;131;p13"/>
          <p:cNvPicPr preferRelativeResize="0"/>
          <p:nvPr/>
        </p:nvPicPr>
        <p:blipFill>
          <a:blip r:embed="rId3">
            <a:alphaModFix/>
          </a:blip>
          <a:stretch>
            <a:fillRect/>
          </a:stretch>
        </p:blipFill>
        <p:spPr>
          <a:xfrm>
            <a:off x="389778" y="1704975"/>
            <a:ext cx="1371600" cy="17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 Post on Twitter</a:t>
            </a:r>
            <a:endParaRPr/>
          </a:p>
        </p:txBody>
      </p:sp>
      <p:pic>
        <p:nvPicPr>
          <p:cNvPr id="219" name="Google Shape;219;p22"/>
          <p:cNvPicPr preferRelativeResize="0"/>
          <p:nvPr/>
        </p:nvPicPr>
        <p:blipFill>
          <a:blip r:embed="rId3">
            <a:alphaModFix/>
          </a:blip>
          <a:stretch>
            <a:fillRect/>
          </a:stretch>
        </p:blipFill>
        <p:spPr>
          <a:xfrm>
            <a:off x="1548775" y="1621075"/>
            <a:ext cx="5734500" cy="267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819150" y="5295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Breach Notification</a:t>
            </a:r>
            <a:endParaRPr/>
          </a:p>
          <a:p>
            <a:pPr indent="0" lvl="0" marL="0" rtl="0" algn="l">
              <a:spcBef>
                <a:spcPts val="0"/>
              </a:spcBef>
              <a:spcAft>
                <a:spcPts val="0"/>
              </a:spcAft>
              <a:buNone/>
            </a:pPr>
            <a:r>
              <a:rPr lang="en"/>
              <a:t>(1/2)</a:t>
            </a:r>
            <a:endParaRPr/>
          </a:p>
        </p:txBody>
      </p:sp>
      <p:sp>
        <p:nvSpPr>
          <p:cNvPr id="225" name="Google Shape;225;p23"/>
          <p:cNvSpPr txBox="1"/>
          <p:nvPr>
            <p:ph idx="1" type="body"/>
          </p:nvPr>
        </p:nvSpPr>
        <p:spPr>
          <a:xfrm>
            <a:off x="819150" y="1549800"/>
            <a:ext cx="7505700" cy="3593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For NY based consumers - According to the </a:t>
            </a:r>
            <a:r>
              <a:rPr lang="en" sz="1400"/>
              <a:t>NYS Information Security Breach and Notification Act is comprised of section 208 of the State Technology Law and section 899-aa of the General Business Law:</a:t>
            </a:r>
            <a:endParaRPr sz="1400"/>
          </a:p>
          <a:p>
            <a:pPr indent="-304800" lvl="1" marL="914400" rtl="0" algn="l">
              <a:spcBef>
                <a:spcPts val="0"/>
              </a:spcBef>
              <a:spcAft>
                <a:spcPts val="0"/>
              </a:spcAft>
              <a:buSzPts val="1200"/>
              <a:buChar char="○"/>
            </a:pPr>
            <a:r>
              <a:rPr lang="en" sz="1200"/>
              <a:t>“Personal information” includes - name, number, personal mark, or other identifiers</a:t>
            </a:r>
            <a:endParaRPr sz="1200"/>
          </a:p>
          <a:p>
            <a:pPr indent="-304800" lvl="1" marL="914400" rtl="0" algn="l">
              <a:spcBef>
                <a:spcPts val="0"/>
              </a:spcBef>
              <a:spcAft>
                <a:spcPts val="0"/>
              </a:spcAft>
              <a:buSzPts val="1200"/>
              <a:buChar char="○"/>
            </a:pPr>
            <a:r>
              <a:rPr lang="en" sz="1200"/>
              <a:t>“Private Information” includes - Personal information + Other information like “SSN, Driving License, Bank account related information, and Biometrics”</a:t>
            </a:r>
            <a:endParaRPr sz="1200"/>
          </a:p>
          <a:p>
            <a:pPr indent="-298450" lvl="1" marL="914400" rtl="0" algn="l">
              <a:spcBef>
                <a:spcPts val="0"/>
              </a:spcBef>
              <a:spcAft>
                <a:spcPts val="0"/>
              </a:spcAft>
              <a:buSzPts val="1100"/>
              <a:buChar char="○"/>
            </a:pPr>
            <a:r>
              <a:rPr lang="en" sz="1200" u="sng"/>
              <a:t>Notification was sent to the NYS Attorney General, the NYS Division of State Police,the Department of State's Division of Consumer Protection and to the affected consumers too</a:t>
            </a:r>
            <a:br>
              <a:rPr lang="en"/>
            </a:br>
            <a:br>
              <a:rPr lang="en"/>
            </a:br>
            <a:endParaRPr/>
          </a:p>
          <a:p>
            <a:pPr indent="-317500" lvl="0" marL="457200" rtl="0" algn="l">
              <a:spcBef>
                <a:spcPts val="0"/>
              </a:spcBef>
              <a:spcAft>
                <a:spcPts val="0"/>
              </a:spcAft>
              <a:buSzPts val="1400"/>
              <a:buChar char="★"/>
            </a:pPr>
            <a:r>
              <a:rPr lang="en" sz="1400"/>
              <a:t>For MA based consumers - According to MA Data Breach notification law Chapter 93-H Sec 3:</a:t>
            </a:r>
            <a:endParaRPr sz="1400"/>
          </a:p>
          <a:p>
            <a:pPr indent="-304800" lvl="1" marL="914400" rtl="0" algn="l">
              <a:spcBef>
                <a:spcPts val="0"/>
              </a:spcBef>
              <a:spcAft>
                <a:spcPts val="0"/>
              </a:spcAft>
              <a:buSzPts val="1200"/>
              <a:buChar char="○"/>
            </a:pPr>
            <a:r>
              <a:rPr lang="en" sz="1200"/>
              <a:t>"Personal information" includes, but not limits to - social security number, driver's license number, financial account number, credit or debit card number, or other data</a:t>
            </a:r>
            <a:endParaRPr sz="1200"/>
          </a:p>
          <a:p>
            <a:pPr indent="-304800" lvl="1" marL="914400" rtl="0" algn="l">
              <a:spcBef>
                <a:spcPts val="0"/>
              </a:spcBef>
              <a:spcAft>
                <a:spcPts val="0"/>
              </a:spcAft>
              <a:buSzPts val="1200"/>
              <a:buChar char="○"/>
            </a:pPr>
            <a:r>
              <a:rPr lang="en" sz="1200"/>
              <a:t>Hence, </a:t>
            </a:r>
            <a:r>
              <a:rPr lang="en" sz="1200" u="sng"/>
              <a:t>notification was sent to the Attorney General, and the Director of Consumer Affairs and Business Regulation</a:t>
            </a:r>
            <a:r>
              <a:rPr lang="en" sz="1200"/>
              <a:t> - who then forwarded it to the </a:t>
            </a:r>
            <a:r>
              <a:rPr lang="en" sz="1200" u="sng"/>
              <a:t>consumers </a:t>
            </a:r>
            <a:r>
              <a:rPr lang="en" sz="1200"/>
              <a:t>via relevant consumer reporting agency or state agency</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819150" y="4860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Breach Notification</a:t>
            </a:r>
            <a:endParaRPr/>
          </a:p>
          <a:p>
            <a:pPr indent="0" lvl="0" marL="0" rtl="0" algn="l">
              <a:spcBef>
                <a:spcPts val="0"/>
              </a:spcBef>
              <a:spcAft>
                <a:spcPts val="0"/>
              </a:spcAft>
              <a:buNone/>
            </a:pPr>
            <a:r>
              <a:rPr lang="en"/>
              <a:t>(2/2)</a:t>
            </a:r>
            <a:endParaRPr/>
          </a:p>
        </p:txBody>
      </p:sp>
      <p:sp>
        <p:nvSpPr>
          <p:cNvPr id="231" name="Google Shape;231;p24"/>
          <p:cNvSpPr txBox="1"/>
          <p:nvPr>
            <p:ph idx="1" type="body"/>
          </p:nvPr>
        </p:nvSpPr>
        <p:spPr>
          <a:xfrm>
            <a:off x="819150" y="1549800"/>
            <a:ext cx="7505700" cy="330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For Canadian consumers - According to PIPEDA</a:t>
            </a:r>
            <a:endParaRPr sz="1400"/>
          </a:p>
          <a:p>
            <a:pPr indent="-304800" lvl="1" marL="914400" rtl="0" algn="l">
              <a:spcBef>
                <a:spcPts val="0"/>
              </a:spcBef>
              <a:spcAft>
                <a:spcPts val="0"/>
              </a:spcAft>
              <a:buSzPts val="1200"/>
              <a:buChar char="○"/>
            </a:pPr>
            <a:r>
              <a:rPr lang="en" sz="1200"/>
              <a:t>Personal Information includes -Name, age, Id #, income, financial info, race, nationality, ethnic origin, marital status, blood type, medical, educational &amp; employment history, DNA, Social insurance #, Driver’s License, Opinions, Evaluations, Comments, Social Status, Disciplinary Actions and Employee files</a:t>
            </a:r>
            <a:endParaRPr sz="1200"/>
          </a:p>
          <a:p>
            <a:pPr indent="-304800" lvl="1" marL="914400" rtl="0" algn="l">
              <a:spcBef>
                <a:spcPts val="0"/>
              </a:spcBef>
              <a:spcAft>
                <a:spcPts val="0"/>
              </a:spcAft>
              <a:buSzPts val="1200"/>
              <a:buChar char="○"/>
            </a:pPr>
            <a:r>
              <a:rPr lang="en" sz="1200"/>
              <a:t>Since details like SSN number are highly private information, </a:t>
            </a:r>
            <a:r>
              <a:rPr lang="en" sz="1200" u="sng"/>
              <a:t>notification was sent to </a:t>
            </a:r>
            <a:r>
              <a:rPr lang="en" sz="1200" u="sng"/>
              <a:t>both - the affected consumers and the federal regulator </a:t>
            </a:r>
            <a:endParaRPr sz="12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237" name="Google Shape;23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t>Using </a:t>
            </a:r>
            <a:r>
              <a:rPr lang="en" u="sng"/>
              <a:t>MFA </a:t>
            </a:r>
            <a:r>
              <a:rPr lang="en"/>
              <a:t>could have been a game changer in </a:t>
            </a:r>
            <a:r>
              <a:rPr lang="en"/>
              <a:t>terms</a:t>
            </a:r>
            <a:r>
              <a:rPr lang="en"/>
              <a:t> of stopping the hackers to their tracks and not let them do this much damage. While important, usernames and passwords are vulnerable to brute-force attacks and can be stolen. MFA enhance an organization's security by requiring your employees to identify themselves with more than a username and password.  </a:t>
            </a:r>
            <a:br>
              <a:rPr lang="en"/>
            </a:br>
            <a:endParaRPr/>
          </a:p>
          <a:p>
            <a:pPr indent="-311150" lvl="0" marL="457200" rtl="0" algn="l">
              <a:spcBef>
                <a:spcPts val="0"/>
              </a:spcBef>
              <a:spcAft>
                <a:spcPts val="0"/>
              </a:spcAft>
              <a:buSzPts val="1300"/>
              <a:buChar char="★"/>
            </a:pPr>
            <a:r>
              <a:rPr lang="en" u="sng"/>
              <a:t>Enforcing strong password policy</a:t>
            </a:r>
            <a:r>
              <a:rPr lang="en"/>
              <a:t> - like not reusing passwords in this case - could have prevented the situation at Step 1 for the hackers. Employees must be educated about this situation and similar others where this was not followed and how much damage it can cause, so that they would not take it lightly as this particular employee did.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819150" y="4969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Obligations - </a:t>
            </a:r>
            <a:r>
              <a:rPr lang="en"/>
              <a:t>NYS SHIELD</a:t>
            </a:r>
            <a:endParaRPr/>
          </a:p>
          <a:p>
            <a:pPr indent="0" lvl="0" marL="0" rtl="0" algn="l">
              <a:spcBef>
                <a:spcPts val="0"/>
              </a:spcBef>
              <a:spcAft>
                <a:spcPts val="0"/>
              </a:spcAft>
              <a:buNone/>
            </a:pPr>
            <a:r>
              <a:rPr lang="en"/>
              <a:t>(1/2)</a:t>
            </a:r>
            <a:endParaRPr/>
          </a:p>
        </p:txBody>
      </p:sp>
      <p:sp>
        <p:nvSpPr>
          <p:cNvPr id="243" name="Google Shape;243;p26"/>
          <p:cNvSpPr txBox="1"/>
          <p:nvPr>
            <p:ph idx="1" type="body"/>
          </p:nvPr>
        </p:nvSpPr>
        <p:spPr>
          <a:xfrm>
            <a:off x="819150" y="1451500"/>
            <a:ext cx="7505700" cy="376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Administrative safeguards:</a:t>
            </a:r>
            <a:endParaRPr b="1"/>
          </a:p>
          <a:p>
            <a:pPr indent="-298450" lvl="1" marL="914400" rtl="0" algn="l">
              <a:spcBef>
                <a:spcPts val="0"/>
              </a:spcBef>
              <a:spcAft>
                <a:spcPts val="0"/>
              </a:spcAft>
              <a:buSzPts val="1100"/>
              <a:buChar char="○"/>
            </a:pPr>
            <a:r>
              <a:rPr lang="en"/>
              <a:t>Conduct risk assessments</a:t>
            </a:r>
            <a:endParaRPr/>
          </a:p>
          <a:p>
            <a:pPr indent="-298450" lvl="1" marL="914400" rtl="0" algn="l">
              <a:spcBef>
                <a:spcPts val="0"/>
              </a:spcBef>
              <a:spcAft>
                <a:spcPts val="0"/>
              </a:spcAft>
              <a:buSzPts val="1100"/>
              <a:buChar char="○"/>
            </a:pPr>
            <a:r>
              <a:rPr lang="en"/>
              <a:t>Train employees in security program practices and procedures</a:t>
            </a:r>
            <a:endParaRPr/>
          </a:p>
          <a:p>
            <a:pPr indent="-298450" lvl="1" marL="914400" rtl="0" algn="l">
              <a:spcBef>
                <a:spcPts val="0"/>
              </a:spcBef>
              <a:spcAft>
                <a:spcPts val="0"/>
              </a:spcAft>
              <a:buSzPts val="1100"/>
              <a:buChar char="○"/>
            </a:pPr>
            <a:r>
              <a:rPr lang="en"/>
              <a:t>Designate someone responsible for the security program</a:t>
            </a:r>
            <a:endParaRPr/>
          </a:p>
          <a:p>
            <a:pPr indent="-298450" lvl="1" marL="914400" rtl="0" algn="l">
              <a:spcBef>
                <a:spcPts val="0"/>
              </a:spcBef>
              <a:spcAft>
                <a:spcPts val="0"/>
              </a:spcAft>
              <a:buSzPts val="1100"/>
              <a:buChar char="○"/>
            </a:pPr>
            <a:r>
              <a:rPr lang="en"/>
              <a:t>Carefully select vendors and set safeguards by contract</a:t>
            </a:r>
            <a:endParaRPr/>
          </a:p>
          <a:p>
            <a:pPr indent="-298450" lvl="1" marL="914400" rtl="0" algn="l">
              <a:spcBef>
                <a:spcPts val="0"/>
              </a:spcBef>
              <a:spcAft>
                <a:spcPts val="0"/>
              </a:spcAft>
              <a:buSzPts val="1100"/>
              <a:buChar char="○"/>
            </a:pPr>
            <a:r>
              <a:rPr lang="en"/>
              <a:t>Adjust security programs as the business changes</a:t>
            </a:r>
            <a:br>
              <a:rPr lang="en"/>
            </a:br>
            <a:br>
              <a:rPr lang="en"/>
            </a:br>
            <a:endParaRPr/>
          </a:p>
          <a:p>
            <a:pPr indent="-311150" lvl="0" marL="457200" rtl="0" algn="l">
              <a:spcBef>
                <a:spcPts val="0"/>
              </a:spcBef>
              <a:spcAft>
                <a:spcPts val="0"/>
              </a:spcAft>
              <a:buSzPts val="1300"/>
              <a:buChar char="★"/>
            </a:pPr>
            <a:r>
              <a:rPr b="1" lang="en"/>
              <a:t>Physical safeguards:</a:t>
            </a:r>
            <a:endParaRPr b="1"/>
          </a:p>
          <a:p>
            <a:pPr indent="-298450" lvl="1" marL="914400" rtl="0" algn="l">
              <a:spcBef>
                <a:spcPts val="0"/>
              </a:spcBef>
              <a:spcAft>
                <a:spcPts val="0"/>
              </a:spcAft>
              <a:buSzPts val="1100"/>
              <a:buChar char="○"/>
            </a:pPr>
            <a:r>
              <a:rPr lang="en"/>
              <a:t>Assess the risks of information storage and disposal</a:t>
            </a:r>
            <a:endParaRPr/>
          </a:p>
          <a:p>
            <a:pPr indent="-298450" lvl="1" marL="914400" rtl="0" algn="l">
              <a:spcBef>
                <a:spcPts val="0"/>
              </a:spcBef>
              <a:spcAft>
                <a:spcPts val="0"/>
              </a:spcAft>
              <a:buSzPts val="1100"/>
              <a:buChar char="○"/>
            </a:pPr>
            <a:r>
              <a:rPr lang="en"/>
              <a:t>Create systems to prevent, detect, and respond to physical intrusions</a:t>
            </a:r>
            <a:endParaRPr/>
          </a:p>
          <a:p>
            <a:pPr indent="-298450" lvl="1" marL="914400" rtl="0" algn="l">
              <a:spcBef>
                <a:spcPts val="0"/>
              </a:spcBef>
              <a:spcAft>
                <a:spcPts val="0"/>
              </a:spcAft>
              <a:buSzPts val="1100"/>
              <a:buChar char="○"/>
            </a:pPr>
            <a:r>
              <a:rPr lang="en"/>
              <a:t>Dispose of private information within a reasonable amount of time</a:t>
            </a:r>
            <a:endParaRPr/>
          </a:p>
          <a:p>
            <a:pPr indent="-298450" lvl="1" marL="914400" rtl="0" algn="l">
              <a:spcBef>
                <a:spcPts val="0"/>
              </a:spcBef>
              <a:spcAft>
                <a:spcPts val="0"/>
              </a:spcAft>
              <a:buSzPts val="1100"/>
              <a:buChar char="○"/>
            </a:pPr>
            <a:r>
              <a:rPr lang="en"/>
              <a:t>Protect against the unauthorized access of private information at any point during collection, transportation, and disposal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819150" y="6088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Obligations - NYS SHIELD</a:t>
            </a:r>
            <a:endParaRPr/>
          </a:p>
          <a:p>
            <a:pPr indent="0" lvl="0" marL="0" rtl="0" algn="l">
              <a:spcBef>
                <a:spcPts val="0"/>
              </a:spcBef>
              <a:spcAft>
                <a:spcPts val="0"/>
              </a:spcAft>
              <a:buNone/>
            </a:pPr>
            <a:r>
              <a:rPr lang="en"/>
              <a:t>(2/2)</a:t>
            </a:r>
            <a:endParaRPr/>
          </a:p>
        </p:txBody>
      </p:sp>
      <p:sp>
        <p:nvSpPr>
          <p:cNvPr id="249" name="Google Shape;249;p27"/>
          <p:cNvSpPr txBox="1"/>
          <p:nvPr>
            <p:ph idx="1" type="body"/>
          </p:nvPr>
        </p:nvSpPr>
        <p:spPr>
          <a:xfrm>
            <a:off x="819150" y="1657350"/>
            <a:ext cx="7505700" cy="320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Technical safeguards</a:t>
            </a:r>
            <a:endParaRPr b="1"/>
          </a:p>
          <a:p>
            <a:pPr indent="-298450" lvl="1" marL="914400" rtl="0" algn="l">
              <a:spcBef>
                <a:spcPts val="0"/>
              </a:spcBef>
              <a:spcAft>
                <a:spcPts val="0"/>
              </a:spcAft>
              <a:buSzPts val="1100"/>
              <a:buChar char="○"/>
            </a:pPr>
            <a:r>
              <a:rPr lang="en"/>
              <a:t>Identify risks in network and software design</a:t>
            </a:r>
            <a:endParaRPr/>
          </a:p>
          <a:p>
            <a:pPr indent="-298450" lvl="1" marL="914400" rtl="0" algn="l">
              <a:spcBef>
                <a:spcPts val="0"/>
              </a:spcBef>
              <a:spcAft>
                <a:spcPts val="0"/>
              </a:spcAft>
              <a:buSzPts val="1100"/>
              <a:buChar char="○"/>
            </a:pPr>
            <a:r>
              <a:rPr lang="en"/>
              <a:t>Identify risks in information processing, transmission, and storage</a:t>
            </a:r>
            <a:endParaRPr/>
          </a:p>
          <a:p>
            <a:pPr indent="-298450" lvl="1" marL="914400" rtl="0" algn="l">
              <a:spcBef>
                <a:spcPts val="0"/>
              </a:spcBef>
              <a:spcAft>
                <a:spcPts val="0"/>
              </a:spcAft>
              <a:buSzPts val="1100"/>
              <a:buChar char="○"/>
            </a:pPr>
            <a:r>
              <a:rPr lang="en"/>
              <a:t>Prevent, detect, and respond to system failures and attacks</a:t>
            </a:r>
            <a:endParaRPr/>
          </a:p>
          <a:p>
            <a:pPr indent="-298450" lvl="1" marL="914400" rtl="0" algn="l">
              <a:spcBef>
                <a:spcPts val="0"/>
              </a:spcBef>
              <a:spcAft>
                <a:spcPts val="0"/>
              </a:spcAft>
              <a:buSzPts val="1100"/>
              <a:buChar char="○"/>
            </a:pPr>
            <a:r>
              <a:rPr lang="en"/>
              <a:t>Monitor and test the effectiveness of system controls and procedures</a:t>
            </a:r>
            <a:endParaRPr/>
          </a:p>
          <a:p>
            <a:pPr indent="-311150" lvl="0" marL="457200" rtl="0" algn="l">
              <a:spcBef>
                <a:spcPts val="0"/>
              </a:spcBef>
              <a:spcAft>
                <a:spcPts val="0"/>
              </a:spcAft>
              <a:buSzPts val="1300"/>
              <a:buChar char="★"/>
            </a:pPr>
            <a:r>
              <a:rPr b="1" lang="en" sz="1200">
                <a:solidFill>
                  <a:srgbClr val="202124"/>
                </a:solidFill>
                <a:latin typeface="Arial"/>
                <a:ea typeface="Arial"/>
                <a:cs typeface="Arial"/>
                <a:sym typeface="Arial"/>
              </a:rPr>
              <a:t>Notification given to NY state attorney general, NY State police, NY Department of State</a:t>
            </a:r>
            <a:endParaRPr b="1" sz="1200">
              <a:solidFill>
                <a:srgbClr val="202124"/>
              </a:solidFill>
              <a:latin typeface="Arial"/>
              <a:ea typeface="Arial"/>
              <a:cs typeface="Arial"/>
              <a:sym typeface="Arial"/>
            </a:endParaRPr>
          </a:p>
          <a:p>
            <a:pPr indent="-304800" lvl="0" marL="457200" rtl="0" algn="l">
              <a:spcBef>
                <a:spcPts val="0"/>
              </a:spcBef>
              <a:spcAft>
                <a:spcPts val="0"/>
              </a:spcAft>
              <a:buClr>
                <a:srgbClr val="202124"/>
              </a:buClr>
              <a:buSzPts val="1200"/>
              <a:buFont typeface="Arial"/>
              <a:buChar char="★"/>
            </a:pPr>
            <a:r>
              <a:rPr b="1" lang="en" sz="1200">
                <a:solidFill>
                  <a:srgbClr val="202124"/>
                </a:solidFill>
                <a:latin typeface="Arial"/>
                <a:ea typeface="Arial"/>
                <a:cs typeface="Arial"/>
                <a:sym typeface="Arial"/>
              </a:rPr>
              <a:t>Customer whose data was leaked were also notified</a:t>
            </a:r>
            <a:endParaRPr b="1" sz="1200">
              <a:solidFill>
                <a:srgbClr val="202124"/>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Obligations - MA 201 CMR 17.00</a:t>
            </a:r>
            <a:endParaRPr b="1"/>
          </a:p>
        </p:txBody>
      </p:sp>
      <p:sp>
        <p:nvSpPr>
          <p:cNvPr id="255" name="Google Shape;25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 special actions need to be taken for MA 201 CMR 17.00</a:t>
            </a:r>
            <a:endParaRPr/>
          </a:p>
          <a:p>
            <a:pPr indent="-311150" lvl="0" marL="457200" rtl="0" algn="l">
              <a:spcBef>
                <a:spcPts val="0"/>
              </a:spcBef>
              <a:spcAft>
                <a:spcPts val="0"/>
              </a:spcAft>
              <a:buSzPts val="1300"/>
              <a:buChar char="★"/>
            </a:pPr>
            <a:r>
              <a:rPr lang="en"/>
              <a:t>It requires only a WISP which contains administrative, technical and physical safeguards. Our WISP already satisfies these requirements.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819150" y="518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Obligations - MA 201 CMR 17.00</a:t>
            </a:r>
            <a:endParaRPr/>
          </a:p>
          <a:p>
            <a:pPr indent="0" lvl="0" marL="0" rtl="0" algn="l">
              <a:spcBef>
                <a:spcPts val="0"/>
              </a:spcBef>
              <a:spcAft>
                <a:spcPts val="0"/>
              </a:spcAft>
              <a:buNone/>
            </a:pPr>
            <a:r>
              <a:rPr lang="en"/>
              <a:t>(1/2)</a:t>
            </a:r>
            <a:endParaRPr/>
          </a:p>
        </p:txBody>
      </p:sp>
      <p:sp>
        <p:nvSpPr>
          <p:cNvPr id="261" name="Google Shape;261;p29"/>
          <p:cNvSpPr txBox="1"/>
          <p:nvPr>
            <p:ph idx="1" type="body"/>
          </p:nvPr>
        </p:nvSpPr>
        <p:spPr>
          <a:xfrm>
            <a:off x="819150" y="1551225"/>
            <a:ext cx="7505700" cy="359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Secure user authentication protocols including:</a:t>
            </a:r>
            <a:endParaRPr/>
          </a:p>
          <a:p>
            <a:pPr indent="-298450" lvl="1" marL="914400" rtl="0" algn="l">
              <a:spcBef>
                <a:spcPts val="0"/>
              </a:spcBef>
              <a:spcAft>
                <a:spcPts val="0"/>
              </a:spcAft>
              <a:buSzPts val="1100"/>
              <a:buChar char="○"/>
            </a:pPr>
            <a:r>
              <a:rPr lang="en"/>
              <a:t>control of user IDs and other identifiers</a:t>
            </a:r>
            <a:endParaRPr/>
          </a:p>
          <a:p>
            <a:pPr indent="-298450" lvl="1" marL="914400" rtl="0" algn="l">
              <a:spcBef>
                <a:spcPts val="0"/>
              </a:spcBef>
              <a:spcAft>
                <a:spcPts val="0"/>
              </a:spcAft>
              <a:buSzPts val="1100"/>
              <a:buChar char="○"/>
            </a:pPr>
            <a:r>
              <a:rPr lang="en"/>
              <a:t>a reasonably secure method of assigning and selecting passwords, or use of unique identifier technologies, such as biometrics or token devices</a:t>
            </a:r>
            <a:endParaRPr/>
          </a:p>
          <a:p>
            <a:pPr indent="-298450" lvl="1" marL="914400" rtl="0" algn="l">
              <a:spcBef>
                <a:spcPts val="0"/>
              </a:spcBef>
              <a:spcAft>
                <a:spcPts val="0"/>
              </a:spcAft>
              <a:buSzPts val="1100"/>
              <a:buChar char="○"/>
            </a:pPr>
            <a:r>
              <a:rPr lang="en"/>
              <a:t>control of data security passwords to ensure that such passwords are kept in a location and/or format that does not compromise the security of the data they protect</a:t>
            </a:r>
            <a:endParaRPr/>
          </a:p>
          <a:p>
            <a:pPr indent="-298450" lvl="1" marL="914400" rtl="0" algn="l">
              <a:spcBef>
                <a:spcPts val="0"/>
              </a:spcBef>
              <a:spcAft>
                <a:spcPts val="0"/>
              </a:spcAft>
              <a:buSzPts val="1100"/>
              <a:buChar char="○"/>
            </a:pPr>
            <a:r>
              <a:rPr lang="en"/>
              <a:t>restricting access to active users and active user accounts only</a:t>
            </a:r>
            <a:endParaRPr/>
          </a:p>
          <a:p>
            <a:pPr indent="-298450" lvl="1" marL="914400" rtl="0" algn="l">
              <a:spcBef>
                <a:spcPts val="0"/>
              </a:spcBef>
              <a:spcAft>
                <a:spcPts val="0"/>
              </a:spcAft>
              <a:buSzPts val="1100"/>
              <a:buChar char="○"/>
            </a:pPr>
            <a:r>
              <a:rPr lang="en"/>
              <a:t>blocking access to user identification after multiple unsuccessful attempts to gain access or the limitation placed on access for the particular system</a:t>
            </a:r>
            <a:br>
              <a:rPr lang="en"/>
            </a:br>
            <a:endParaRPr sz="1100"/>
          </a:p>
          <a:p>
            <a:pPr indent="-298450" lvl="0" marL="457200" rtl="0" algn="l">
              <a:spcBef>
                <a:spcPts val="0"/>
              </a:spcBef>
              <a:spcAft>
                <a:spcPts val="0"/>
              </a:spcAft>
              <a:buSzPts val="1100"/>
              <a:buChar char="★"/>
            </a:pPr>
            <a:r>
              <a:rPr lang="en" sz="1100"/>
              <a:t>Secure access control measures that:</a:t>
            </a:r>
            <a:endParaRPr sz="1100"/>
          </a:p>
          <a:p>
            <a:pPr indent="-298450" lvl="1" marL="914400" rtl="0" algn="l">
              <a:spcBef>
                <a:spcPts val="0"/>
              </a:spcBef>
              <a:spcAft>
                <a:spcPts val="0"/>
              </a:spcAft>
              <a:buSzPts val="1100"/>
              <a:buChar char="○"/>
            </a:pPr>
            <a:r>
              <a:rPr lang="en"/>
              <a:t>restrict access to records and files containing personal information to those who need such information to perform their job duties</a:t>
            </a:r>
            <a:endParaRPr/>
          </a:p>
          <a:p>
            <a:pPr indent="-298450" lvl="1" marL="914400" rtl="0" algn="l">
              <a:spcBef>
                <a:spcPts val="0"/>
              </a:spcBef>
              <a:spcAft>
                <a:spcPts val="0"/>
              </a:spcAft>
              <a:buSzPts val="1100"/>
              <a:buChar char="○"/>
            </a:pPr>
            <a:r>
              <a:rPr lang="en"/>
              <a:t>assign unique identifications plus passwords, which are not vendor supplied default passwords, to each person with computer access, that are reasonably designed to maintain the integrity of the security of the access controls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19150" y="445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Obligations - MA 201 CMR 17.00</a:t>
            </a:r>
            <a:endParaRPr/>
          </a:p>
          <a:p>
            <a:pPr indent="0" lvl="0" marL="0" rtl="0" algn="l">
              <a:spcBef>
                <a:spcPts val="0"/>
              </a:spcBef>
              <a:spcAft>
                <a:spcPts val="0"/>
              </a:spcAft>
              <a:buNone/>
            </a:pPr>
            <a:r>
              <a:rPr lang="en"/>
              <a:t>(2/2)</a:t>
            </a:r>
            <a:endParaRPr/>
          </a:p>
        </p:txBody>
      </p:sp>
      <p:sp>
        <p:nvSpPr>
          <p:cNvPr id="267" name="Google Shape;267;p30"/>
          <p:cNvSpPr txBox="1"/>
          <p:nvPr>
            <p:ph idx="1" type="body"/>
          </p:nvPr>
        </p:nvSpPr>
        <p:spPr>
          <a:xfrm>
            <a:off x="819150" y="1551225"/>
            <a:ext cx="7505700" cy="359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Encryption of all transmitted records and files containing personal information that will travel across public networks, and encryption of all data containing personal information to be transmitted wirelessly</a:t>
            </a:r>
            <a:endParaRPr/>
          </a:p>
          <a:p>
            <a:pPr indent="-311150" lvl="0" marL="457200" rtl="0" algn="l">
              <a:spcBef>
                <a:spcPts val="0"/>
              </a:spcBef>
              <a:spcAft>
                <a:spcPts val="0"/>
              </a:spcAft>
              <a:buSzPts val="1300"/>
              <a:buChar char="★"/>
            </a:pPr>
            <a:r>
              <a:rPr lang="en"/>
              <a:t>Reasonable monitoring of systems, for unauthorized use of or access to personal information</a:t>
            </a:r>
            <a:endParaRPr/>
          </a:p>
          <a:p>
            <a:pPr indent="-311150" lvl="0" marL="457200" rtl="0" algn="l">
              <a:spcBef>
                <a:spcPts val="0"/>
              </a:spcBef>
              <a:spcAft>
                <a:spcPts val="0"/>
              </a:spcAft>
              <a:buSzPts val="1300"/>
              <a:buChar char="★"/>
            </a:pPr>
            <a:r>
              <a:rPr lang="en"/>
              <a:t>Encryption of all personal information stored on laptops or other portable devices</a:t>
            </a:r>
            <a:endParaRPr/>
          </a:p>
          <a:p>
            <a:pPr indent="-311150" lvl="0" marL="457200" rtl="0" algn="l">
              <a:spcBef>
                <a:spcPts val="0"/>
              </a:spcBef>
              <a:spcAft>
                <a:spcPts val="0"/>
              </a:spcAft>
              <a:buSzPts val="1300"/>
              <a:buChar char="★"/>
            </a:pPr>
            <a:r>
              <a:rPr lang="en"/>
              <a:t>For files containing personal information on a system that is connected to the Internet, there must be reasonably up-to-date firewall protection and operating system security patches, reasonably designed to maintain the integrity of the personal information</a:t>
            </a:r>
            <a:endParaRPr/>
          </a:p>
          <a:p>
            <a:pPr indent="-311150" lvl="0" marL="457200" rtl="0" algn="l">
              <a:spcBef>
                <a:spcPts val="0"/>
              </a:spcBef>
              <a:spcAft>
                <a:spcPts val="0"/>
              </a:spcAft>
              <a:buSzPts val="1300"/>
              <a:buChar char="★"/>
            </a:pPr>
            <a:r>
              <a:rPr lang="en"/>
              <a:t>Reasonably up-to-date versions of system security agent software which must include malware protection and reasonably up-to-date patches and virus definitions, or a version of such software that can still be supported with up-to-date patches and virus definitions, and is set to receive the most current security updates on a regular basis</a:t>
            </a:r>
            <a:endParaRPr/>
          </a:p>
          <a:p>
            <a:pPr indent="-311150" lvl="0" marL="457200" rtl="0" algn="l">
              <a:spcBef>
                <a:spcPts val="0"/>
              </a:spcBef>
              <a:spcAft>
                <a:spcPts val="0"/>
              </a:spcAft>
              <a:buSzPts val="1300"/>
              <a:buChar char="★"/>
            </a:pPr>
            <a:r>
              <a:rPr lang="en"/>
              <a:t>Education and training of employees on the proper use of the computer security system and the importance of personal information security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819150" y="4859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Obligations - PIPEDA</a:t>
            </a:r>
            <a:endParaRPr/>
          </a:p>
          <a:p>
            <a:pPr indent="0" lvl="0" marL="0" rtl="0" algn="l">
              <a:spcBef>
                <a:spcPts val="0"/>
              </a:spcBef>
              <a:spcAft>
                <a:spcPts val="0"/>
              </a:spcAft>
              <a:buNone/>
            </a:pPr>
            <a:r>
              <a:rPr lang="en"/>
              <a:t>(1/2)</a:t>
            </a:r>
            <a:endParaRPr/>
          </a:p>
        </p:txBody>
      </p:sp>
      <p:sp>
        <p:nvSpPr>
          <p:cNvPr id="273" name="Google Shape;273;p31"/>
          <p:cNvSpPr txBox="1"/>
          <p:nvPr>
            <p:ph idx="1" type="body"/>
          </p:nvPr>
        </p:nvSpPr>
        <p:spPr>
          <a:xfrm>
            <a:off x="819150" y="1627425"/>
            <a:ext cx="7505700" cy="3174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5699"/>
              <a:t>Need to follow 10 fair </a:t>
            </a:r>
            <a:r>
              <a:rPr lang="en" sz="5699"/>
              <a:t>information</a:t>
            </a:r>
            <a:r>
              <a:rPr lang="en" sz="5699"/>
              <a:t> principles to protect personal information.</a:t>
            </a:r>
            <a:endParaRPr sz="5699"/>
          </a:p>
          <a:p>
            <a:pPr indent="-319082" lvl="0" marL="457200" rtl="0" algn="l">
              <a:lnSpc>
                <a:spcPct val="150000"/>
              </a:lnSpc>
              <a:spcBef>
                <a:spcPts val="1200"/>
              </a:spcBef>
              <a:spcAft>
                <a:spcPts val="0"/>
              </a:spcAft>
              <a:buSzPct val="100000"/>
              <a:buChar char="★"/>
            </a:pPr>
            <a:r>
              <a:rPr b="1" lang="en" sz="5699"/>
              <a:t>Accountability</a:t>
            </a:r>
            <a:r>
              <a:rPr lang="en" sz="5699"/>
              <a:t> - By developing a privacy management program.</a:t>
            </a:r>
            <a:endParaRPr sz="5699"/>
          </a:p>
          <a:p>
            <a:pPr indent="-319082" lvl="0" marL="457200" rtl="0" algn="l">
              <a:lnSpc>
                <a:spcPct val="150000"/>
              </a:lnSpc>
              <a:spcBef>
                <a:spcPts val="0"/>
              </a:spcBef>
              <a:spcAft>
                <a:spcPts val="0"/>
              </a:spcAft>
              <a:buSzPct val="100000"/>
              <a:buChar char="★"/>
            </a:pPr>
            <a:r>
              <a:rPr b="1" lang="en" sz="5699"/>
              <a:t>Identifying purposes</a:t>
            </a:r>
            <a:r>
              <a:rPr lang="en" sz="5699"/>
              <a:t> - Need for collecting personal information.</a:t>
            </a:r>
            <a:endParaRPr sz="5699"/>
          </a:p>
          <a:p>
            <a:pPr indent="-319082" lvl="0" marL="457200" rtl="0" algn="l">
              <a:lnSpc>
                <a:spcPct val="150000"/>
              </a:lnSpc>
              <a:spcBef>
                <a:spcPts val="0"/>
              </a:spcBef>
              <a:spcAft>
                <a:spcPts val="0"/>
              </a:spcAft>
              <a:buSzPct val="100000"/>
              <a:buChar char="★"/>
            </a:pPr>
            <a:r>
              <a:rPr b="1" lang="en" sz="5699"/>
              <a:t>Consent</a:t>
            </a:r>
            <a:r>
              <a:rPr b="1" lang="en" sz="5699"/>
              <a:t> </a:t>
            </a:r>
            <a:r>
              <a:rPr lang="en" sz="5699"/>
              <a:t>- Obtaining meaningful consent for collection, use and disclosure of personal information of an individual.</a:t>
            </a:r>
            <a:endParaRPr sz="5699"/>
          </a:p>
          <a:p>
            <a:pPr indent="-319082" lvl="0" marL="457200" rtl="0" algn="l">
              <a:lnSpc>
                <a:spcPct val="150000"/>
              </a:lnSpc>
              <a:spcBef>
                <a:spcPts val="0"/>
              </a:spcBef>
              <a:spcAft>
                <a:spcPts val="0"/>
              </a:spcAft>
              <a:buSzPct val="100000"/>
              <a:buChar char="★"/>
            </a:pPr>
            <a:r>
              <a:rPr b="1" lang="en" sz="5699"/>
              <a:t>Limiting Collection</a:t>
            </a:r>
            <a:r>
              <a:rPr lang="en" sz="5699"/>
              <a:t> - Collect only the information required to fulfill the purpose.</a:t>
            </a:r>
            <a:endParaRPr sz="5699"/>
          </a:p>
          <a:p>
            <a:pPr indent="-319082" lvl="0" marL="457200" rtl="0" algn="l">
              <a:lnSpc>
                <a:spcPct val="150000"/>
              </a:lnSpc>
              <a:spcBef>
                <a:spcPts val="0"/>
              </a:spcBef>
              <a:spcAft>
                <a:spcPts val="0"/>
              </a:spcAft>
              <a:buSzPct val="100000"/>
              <a:buChar char="★"/>
            </a:pPr>
            <a:r>
              <a:rPr b="1" lang="en" sz="5699"/>
              <a:t>Limiting use, disclosure and retention</a:t>
            </a:r>
            <a:r>
              <a:rPr lang="en" sz="5699"/>
              <a:t> - Keep personal information only as long as it is needed.</a:t>
            </a:r>
            <a:endParaRPr sz="5699"/>
          </a:p>
          <a:p>
            <a:pPr indent="0" lvl="0" marL="457200" rtl="0" algn="l">
              <a:spcBef>
                <a:spcPts val="1200"/>
              </a:spcBef>
              <a:spcAft>
                <a:spcPts val="0"/>
              </a:spcAft>
              <a:buNone/>
            </a:pPr>
            <a:r>
              <a:t/>
            </a:r>
            <a:endParaRPr sz="569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Company Background</a:t>
            </a:r>
            <a:endParaRPr/>
          </a:p>
        </p:txBody>
      </p:sp>
      <p:sp>
        <p:nvSpPr>
          <p:cNvPr id="137" name="Google Shape;137;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Calibri"/>
              <a:buChar char="★"/>
            </a:pPr>
            <a:r>
              <a:rPr lang="en">
                <a:solidFill>
                  <a:srgbClr val="000000"/>
                </a:solidFill>
              </a:rPr>
              <a:t>We deliver propane and heating oils(kerosene) to residential and commercial customers.</a:t>
            </a:r>
            <a:endParaRPr>
              <a:solidFill>
                <a:srgbClr val="000000"/>
              </a:solidFill>
            </a:endParaRPr>
          </a:p>
          <a:p>
            <a:pPr indent="-311150" lvl="0" marL="457200" rtl="0" algn="l">
              <a:spcBef>
                <a:spcPts val="0"/>
              </a:spcBef>
              <a:spcAft>
                <a:spcPts val="0"/>
              </a:spcAft>
              <a:buClr>
                <a:srgbClr val="000000"/>
              </a:buClr>
              <a:buSzPts val="1300"/>
              <a:buFont typeface="Calibri"/>
              <a:buChar char="★"/>
            </a:pPr>
            <a:r>
              <a:rPr lang="en">
                <a:solidFill>
                  <a:srgbClr val="000000"/>
                </a:solidFill>
              </a:rPr>
              <a:t>We offer our products through our website and over the phone.</a:t>
            </a:r>
            <a:endParaRPr>
              <a:solidFill>
                <a:srgbClr val="000000"/>
              </a:solidFill>
            </a:endParaRPr>
          </a:p>
          <a:p>
            <a:pPr indent="-311150" lvl="0" marL="457200" rtl="0" algn="l">
              <a:spcBef>
                <a:spcPts val="0"/>
              </a:spcBef>
              <a:spcAft>
                <a:spcPts val="0"/>
              </a:spcAft>
              <a:buClr>
                <a:srgbClr val="000000"/>
              </a:buClr>
              <a:buSzPts val="1300"/>
              <a:buFont typeface="Calibri"/>
              <a:buChar char="★"/>
            </a:pPr>
            <a:r>
              <a:rPr lang="en">
                <a:solidFill>
                  <a:srgbClr val="000000"/>
                </a:solidFill>
              </a:rPr>
              <a:t>We have a total of approximately 1000 employees divided between three countries, USA, Canada and India. </a:t>
            </a:r>
            <a:endParaRPr>
              <a:solidFill>
                <a:srgbClr val="000000"/>
              </a:solidFill>
            </a:endParaRPr>
          </a:p>
          <a:p>
            <a:pPr indent="-311150" lvl="0" marL="457200" rtl="0" algn="l">
              <a:spcBef>
                <a:spcPts val="0"/>
              </a:spcBef>
              <a:spcAft>
                <a:spcPts val="0"/>
              </a:spcAft>
              <a:buClr>
                <a:srgbClr val="000000"/>
              </a:buClr>
              <a:buSzPts val="1300"/>
              <a:buFont typeface="Calibri"/>
              <a:buChar char="★"/>
            </a:pPr>
            <a:r>
              <a:rPr lang="en">
                <a:solidFill>
                  <a:srgbClr val="000000"/>
                </a:solidFill>
              </a:rPr>
              <a:t>All our Corporate Network is connected over the Cloud.</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819150" y="5353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Regulatory Obligations - PIPEDA</a:t>
            </a:r>
            <a:endParaRPr/>
          </a:p>
          <a:p>
            <a:pPr indent="0" lvl="0" marL="0" rtl="0" algn="l">
              <a:spcBef>
                <a:spcPts val="0"/>
              </a:spcBef>
              <a:spcAft>
                <a:spcPts val="0"/>
              </a:spcAft>
              <a:buNone/>
            </a:pPr>
            <a:r>
              <a:rPr lang="en"/>
              <a:t>(2/2)</a:t>
            </a:r>
            <a:endParaRPr/>
          </a:p>
        </p:txBody>
      </p:sp>
      <p:sp>
        <p:nvSpPr>
          <p:cNvPr id="279" name="Google Shape;279;p32"/>
          <p:cNvSpPr txBox="1"/>
          <p:nvPr>
            <p:ph idx="1" type="body"/>
          </p:nvPr>
        </p:nvSpPr>
        <p:spPr>
          <a:xfrm>
            <a:off x="819150" y="1717850"/>
            <a:ext cx="7505700" cy="2721000"/>
          </a:xfrm>
          <a:prstGeom prst="rect">
            <a:avLst/>
          </a:prstGeom>
        </p:spPr>
        <p:txBody>
          <a:bodyPr anchorCtr="0" anchor="t" bIns="91425" lIns="91425" spcFirstLastPara="1" rIns="91425" wrap="square" tIns="91425">
            <a:normAutofit fontScale="25000"/>
          </a:bodyPr>
          <a:lstStyle/>
          <a:p>
            <a:pPr indent="-319082" lvl="0" marL="457200" rtl="0" algn="l">
              <a:lnSpc>
                <a:spcPct val="150000"/>
              </a:lnSpc>
              <a:spcBef>
                <a:spcPts val="0"/>
              </a:spcBef>
              <a:spcAft>
                <a:spcPts val="0"/>
              </a:spcAft>
              <a:buSzPct val="100000"/>
              <a:buChar char="★"/>
            </a:pPr>
            <a:r>
              <a:rPr b="1" lang="en" sz="5699"/>
              <a:t>Accuracy </a:t>
            </a:r>
            <a:r>
              <a:rPr lang="en" sz="5699"/>
              <a:t>- Ensure to use correct and accurate information of an individual</a:t>
            </a:r>
            <a:endParaRPr sz="5699"/>
          </a:p>
          <a:p>
            <a:pPr indent="-319082" lvl="0" marL="457200" rtl="0" algn="l">
              <a:lnSpc>
                <a:spcPct val="150000"/>
              </a:lnSpc>
              <a:spcBef>
                <a:spcPts val="0"/>
              </a:spcBef>
              <a:spcAft>
                <a:spcPts val="0"/>
              </a:spcAft>
              <a:buSzPct val="100000"/>
              <a:buChar char="★"/>
            </a:pPr>
            <a:r>
              <a:rPr b="1" lang="en" sz="5699"/>
              <a:t>Safeguards</a:t>
            </a:r>
            <a:r>
              <a:rPr lang="en" sz="5699"/>
              <a:t> - Protect personal information appropriate to how sensitive it is</a:t>
            </a:r>
            <a:endParaRPr sz="5699"/>
          </a:p>
          <a:p>
            <a:pPr indent="-319082" lvl="0" marL="457200" rtl="0" algn="l">
              <a:lnSpc>
                <a:spcPct val="150000"/>
              </a:lnSpc>
              <a:spcBef>
                <a:spcPts val="0"/>
              </a:spcBef>
              <a:spcAft>
                <a:spcPts val="0"/>
              </a:spcAft>
              <a:buSzPct val="100000"/>
              <a:buChar char="★"/>
            </a:pPr>
            <a:r>
              <a:rPr b="1" lang="en" sz="5699"/>
              <a:t>Openness</a:t>
            </a:r>
            <a:r>
              <a:rPr lang="en" sz="5699"/>
              <a:t> - The organizations personal information management practices must be clear and readily available and easy to understand.</a:t>
            </a:r>
            <a:endParaRPr sz="5699"/>
          </a:p>
          <a:p>
            <a:pPr indent="-319082" lvl="0" marL="457200" rtl="0" algn="l">
              <a:lnSpc>
                <a:spcPct val="150000"/>
              </a:lnSpc>
              <a:spcBef>
                <a:spcPts val="0"/>
              </a:spcBef>
              <a:spcAft>
                <a:spcPts val="0"/>
              </a:spcAft>
              <a:buSzPct val="100000"/>
              <a:buChar char="★"/>
            </a:pPr>
            <a:r>
              <a:rPr b="1" lang="en" sz="5699"/>
              <a:t>Individual Access</a:t>
            </a:r>
            <a:r>
              <a:rPr lang="en" sz="5699"/>
              <a:t> - The right to access the personal information that is held and the righ to challenge the accuracy and completeness of the information stored.</a:t>
            </a:r>
            <a:endParaRPr sz="5699"/>
          </a:p>
          <a:p>
            <a:pPr indent="-319082" lvl="0" marL="457200" rtl="0" algn="l">
              <a:lnSpc>
                <a:spcPct val="150000"/>
              </a:lnSpc>
              <a:spcBef>
                <a:spcPts val="0"/>
              </a:spcBef>
              <a:spcAft>
                <a:spcPts val="0"/>
              </a:spcAft>
              <a:buSzPct val="100000"/>
              <a:buChar char="★"/>
            </a:pPr>
            <a:r>
              <a:rPr b="1" lang="en" sz="5699"/>
              <a:t>Challenging Compliance</a:t>
            </a:r>
            <a:r>
              <a:rPr lang="en" sz="5699"/>
              <a:t> - The ability of an individual to challenge the organization’s compliance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Regulatory Obligations - PCI DSS</a:t>
            </a:r>
            <a:endParaRPr/>
          </a:p>
        </p:txBody>
      </p:sp>
      <p:sp>
        <p:nvSpPr>
          <p:cNvPr id="285" name="Google Shape;285;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Company at present is in </a:t>
            </a:r>
            <a:r>
              <a:rPr b="1" lang="en"/>
              <a:t>complete compliance</a:t>
            </a:r>
            <a:r>
              <a:rPr lang="en"/>
              <a:t> with </a:t>
            </a:r>
            <a:r>
              <a:rPr lang="en" u="sng"/>
              <a:t>SAQ level “C-VT” -</a:t>
            </a:r>
            <a:r>
              <a:rPr lang="en" u="sng"/>
              <a:t> </a:t>
            </a:r>
            <a:r>
              <a:rPr lang="en" u="sng"/>
              <a:t>For Merchants who manually enter a single transaction at a time via a keyboard into an internet-based terminal. No data electronic cardholder data</a:t>
            </a:r>
            <a:r>
              <a:rPr lang="en" u="sng"/>
              <a:t> storage</a:t>
            </a:r>
            <a:br>
              <a:rPr lang="en" u="sng"/>
            </a:br>
            <a:endParaRPr u="sng"/>
          </a:p>
          <a:p>
            <a:pPr indent="-311150" lvl="0" marL="457200" rtl="0" algn="l">
              <a:spcBef>
                <a:spcPts val="0"/>
              </a:spcBef>
              <a:spcAft>
                <a:spcPts val="0"/>
              </a:spcAft>
              <a:buSzPts val="1300"/>
              <a:buChar char="●"/>
            </a:pPr>
            <a:r>
              <a:rPr lang="en"/>
              <a:t>Revisit Self-Assessment Questionnaire C-VT to ensure proper compliance.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Status Updates - Finance</a:t>
            </a:r>
            <a:endParaRPr/>
          </a:p>
        </p:txBody>
      </p:sp>
      <p:sp>
        <p:nvSpPr>
          <p:cNvPr id="291" name="Google Shape;291;p34"/>
          <p:cNvSpPr txBox="1"/>
          <p:nvPr>
            <p:ph idx="1" type="body"/>
          </p:nvPr>
        </p:nvSpPr>
        <p:spPr>
          <a:xfrm>
            <a:off x="819150" y="1647825"/>
            <a:ext cx="7505700" cy="308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Since company is in compliance with PCI-DSS SAQ level C-VT: There is no financial data being recorded in the system. Also, the results of the forensic investigation of the hacked laptop does not suggest any loss of financial data</a:t>
            </a:r>
            <a:br>
              <a:rPr lang="en"/>
            </a:br>
            <a:endParaRPr/>
          </a:p>
          <a:p>
            <a:pPr indent="-311150" lvl="0" marL="457200" rtl="0" algn="l">
              <a:spcBef>
                <a:spcPts val="0"/>
              </a:spcBef>
              <a:spcAft>
                <a:spcPts val="0"/>
              </a:spcAft>
              <a:buSzPts val="1300"/>
              <a:buChar char="★"/>
            </a:pPr>
            <a:r>
              <a:rPr lang="en"/>
              <a:t>Make sure that there is an extra feature of security - like MFA or an approval process - while trying to access/copy/change information on files containing financial information of employees, also making sure that IT Team confirms their actions once done ASAP and shares it with the approver.</a:t>
            </a:r>
            <a:br>
              <a:rPr lang="en"/>
            </a:br>
            <a:endParaRPr/>
          </a:p>
          <a:p>
            <a:pPr indent="-311150" lvl="0" marL="457200" rtl="0" algn="l">
              <a:spcBef>
                <a:spcPts val="0"/>
              </a:spcBef>
              <a:spcAft>
                <a:spcPts val="0"/>
              </a:spcAft>
              <a:buSzPts val="1300"/>
              <a:buChar char="★"/>
            </a:pPr>
            <a:r>
              <a:rPr lang="en"/>
              <a:t>Employee awareness training was updated with the lesson </a:t>
            </a:r>
            <a:r>
              <a:rPr lang="en"/>
              <a:t>learned</a:t>
            </a:r>
            <a:r>
              <a:rPr lang="en"/>
              <a:t> and made mandatory for everyone in the department.</a:t>
            </a:r>
            <a:br>
              <a:rPr lang="en"/>
            </a:b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Status Updates - IT</a:t>
            </a:r>
            <a:endParaRPr/>
          </a:p>
        </p:txBody>
      </p:sp>
      <p:sp>
        <p:nvSpPr>
          <p:cNvPr id="297" name="Google Shape;297;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Purchase and </a:t>
            </a:r>
            <a:r>
              <a:rPr lang="en"/>
              <a:t>enforce</a:t>
            </a:r>
            <a:r>
              <a:rPr lang="en"/>
              <a:t> MFA</a:t>
            </a:r>
            <a:endParaRPr/>
          </a:p>
          <a:p>
            <a:pPr indent="-311150" lvl="0" marL="457200" rtl="0" algn="l">
              <a:spcBef>
                <a:spcPts val="0"/>
              </a:spcBef>
              <a:spcAft>
                <a:spcPts val="0"/>
              </a:spcAft>
              <a:buSzPts val="1300"/>
              <a:buChar char="★"/>
            </a:pPr>
            <a:r>
              <a:rPr lang="en"/>
              <a:t>Provide proper security training, and make employees learn &amp; respect security etiquettes</a:t>
            </a:r>
            <a:endParaRPr/>
          </a:p>
          <a:p>
            <a:pPr indent="-311150" lvl="0" marL="457200" rtl="0" algn="l">
              <a:spcBef>
                <a:spcPts val="0"/>
              </a:spcBef>
              <a:spcAft>
                <a:spcPts val="0"/>
              </a:spcAft>
              <a:buSzPts val="1300"/>
              <a:buChar char="★"/>
            </a:pPr>
            <a:r>
              <a:rPr lang="en"/>
              <a:t>Add an extra layer of protection, like MFA or upper level approval, while accessing/downloading/sharing critical data from its main location into another</a:t>
            </a:r>
            <a:endParaRPr/>
          </a:p>
          <a:p>
            <a:pPr indent="-311150" lvl="0" marL="457200" rtl="0" algn="l">
              <a:spcBef>
                <a:spcPts val="0"/>
              </a:spcBef>
              <a:spcAft>
                <a:spcPts val="0"/>
              </a:spcAft>
              <a:buSzPts val="1300"/>
              <a:buChar char="★"/>
            </a:pPr>
            <a:r>
              <a:rPr lang="en"/>
              <a:t>Enforce</a:t>
            </a:r>
            <a:r>
              <a:rPr lang="en"/>
              <a:t> an information security software feature which - not only makes sure passwords are up to good standards, but also that they are not reused by anyone in any domain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Status Updates - HR</a:t>
            </a:r>
            <a:endParaRPr/>
          </a:p>
        </p:txBody>
      </p:sp>
      <p:sp>
        <p:nvSpPr>
          <p:cNvPr id="303" name="Google Shape;303;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Provide stringent training on basic security awareness and knowledge</a:t>
            </a:r>
            <a:endParaRPr/>
          </a:p>
          <a:p>
            <a:pPr indent="-311150" lvl="0" marL="457200" rtl="0" algn="l">
              <a:spcBef>
                <a:spcPts val="0"/>
              </a:spcBef>
              <a:spcAft>
                <a:spcPts val="0"/>
              </a:spcAft>
              <a:buSzPts val="1300"/>
              <a:buChar char="★"/>
            </a:pPr>
            <a:r>
              <a:rPr lang="en"/>
              <a:t>Keep small competitions and games every month for employees which promote security awareness in a fun way, and also reward them with prizes to encourage them</a:t>
            </a:r>
            <a:endParaRPr/>
          </a:p>
          <a:p>
            <a:pPr indent="-311150" lvl="0" marL="457200" rtl="0" algn="l">
              <a:spcBef>
                <a:spcPts val="0"/>
              </a:spcBef>
              <a:spcAft>
                <a:spcPts val="0"/>
              </a:spcAft>
              <a:buSzPts val="1300"/>
              <a:buChar char="★"/>
            </a:pPr>
            <a:r>
              <a:rPr lang="en"/>
              <a:t>Share news about the importance of security etiquettes every now and then to make them realise its importance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Status Updates - Customer Care</a:t>
            </a:r>
            <a:endParaRPr/>
          </a:p>
        </p:txBody>
      </p:sp>
      <p:sp>
        <p:nvSpPr>
          <p:cNvPr id="309" name="Google Shape;309;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Prepare proper responses to share with the press and in social media - in a way which makes them feel safe</a:t>
            </a:r>
            <a:br>
              <a:rPr lang="en"/>
            </a:br>
            <a:endParaRPr/>
          </a:p>
          <a:p>
            <a:pPr indent="-311150" lvl="0" marL="457200" rtl="0" algn="l">
              <a:spcBef>
                <a:spcPts val="0"/>
              </a:spcBef>
              <a:spcAft>
                <a:spcPts val="0"/>
              </a:spcAft>
              <a:buSzPts val="1300"/>
              <a:buChar char="★"/>
            </a:pPr>
            <a:r>
              <a:rPr lang="en"/>
              <a:t>“There was a security breach which led to the compromise of personal </a:t>
            </a:r>
            <a:r>
              <a:rPr lang="en"/>
              <a:t>information of the employees and customers. However, since the information is encrypted, it would not reveal the identity or cause any harm to the individuals. Customer satisfaction and consumer identity protection are one of the main goals of our company and we constantly strive to improve the security posture of our company. Rest assured, your business with us is safe and your identity and interests are protected.”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854900" y="4102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Thanks for your time!</a:t>
            </a:r>
            <a:endParaRPr/>
          </a:p>
        </p:txBody>
      </p:sp>
      <p:pic>
        <p:nvPicPr>
          <p:cNvPr id="315" name="Google Shape;315;p38"/>
          <p:cNvPicPr preferRelativeResize="0"/>
          <p:nvPr/>
        </p:nvPicPr>
        <p:blipFill>
          <a:blip r:embed="rId3">
            <a:alphaModFix/>
          </a:blip>
          <a:stretch>
            <a:fillRect/>
          </a:stretch>
        </p:blipFill>
        <p:spPr>
          <a:xfrm>
            <a:off x="1630850" y="1092325"/>
            <a:ext cx="5953799" cy="375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396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happened? How? </a:t>
            </a:r>
            <a:endParaRPr/>
          </a:p>
        </p:txBody>
      </p:sp>
      <p:sp>
        <p:nvSpPr>
          <p:cNvPr id="143" name="Google Shape;143;p15"/>
          <p:cNvSpPr txBox="1"/>
          <p:nvPr>
            <p:ph idx="1" type="body"/>
          </p:nvPr>
        </p:nvSpPr>
        <p:spPr>
          <a:xfrm>
            <a:off x="819150" y="1067925"/>
            <a:ext cx="7505700" cy="37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1"/>
                </a:solidFill>
              </a:rPr>
              <a:t>WHAT:</a:t>
            </a:r>
            <a:endParaRPr b="1" sz="1500">
              <a:solidFill>
                <a:schemeClr val="lt1"/>
              </a:solidFill>
            </a:endParaRPr>
          </a:p>
          <a:p>
            <a:pPr indent="-311150" lvl="0" marL="457200" rtl="0" algn="l">
              <a:spcBef>
                <a:spcPts val="1200"/>
              </a:spcBef>
              <a:spcAft>
                <a:spcPts val="0"/>
              </a:spcAft>
              <a:buSzPts val="1300"/>
              <a:buChar char="★"/>
            </a:pPr>
            <a:r>
              <a:rPr lang="en"/>
              <a:t>3 months ago, anonymous hackers infiltrated the computer of one of our network administrators who lives in Canada.</a:t>
            </a:r>
            <a:endParaRPr/>
          </a:p>
          <a:p>
            <a:pPr indent="-311150" lvl="0" marL="457200" rtl="0" algn="l">
              <a:spcBef>
                <a:spcPts val="0"/>
              </a:spcBef>
              <a:spcAft>
                <a:spcPts val="0"/>
              </a:spcAft>
              <a:buSzPts val="1300"/>
              <a:buChar char="★"/>
            </a:pPr>
            <a:r>
              <a:rPr lang="en"/>
              <a:t>Once inside, they connected to the corporate network and exfiltrated complete files after saving them to the local computer.</a:t>
            </a:r>
            <a:endParaRPr/>
          </a:p>
          <a:p>
            <a:pPr indent="0" lvl="0" marL="0" rtl="0" algn="l">
              <a:spcBef>
                <a:spcPts val="1200"/>
              </a:spcBef>
              <a:spcAft>
                <a:spcPts val="0"/>
              </a:spcAft>
              <a:buNone/>
            </a:pPr>
            <a:r>
              <a:rPr b="1" lang="en" sz="1500">
                <a:solidFill>
                  <a:schemeClr val="lt1"/>
                </a:solidFill>
              </a:rPr>
              <a:t>HOW:</a:t>
            </a:r>
            <a:endParaRPr b="1" sz="1500">
              <a:solidFill>
                <a:schemeClr val="lt1"/>
              </a:solidFill>
            </a:endParaRPr>
          </a:p>
          <a:p>
            <a:pPr indent="-311150" lvl="0" marL="457200" rtl="0" algn="l">
              <a:spcBef>
                <a:spcPts val="1200"/>
              </a:spcBef>
              <a:spcAft>
                <a:spcPts val="0"/>
              </a:spcAft>
              <a:buSzPts val="1300"/>
              <a:buChar char="★"/>
            </a:pPr>
            <a:r>
              <a:rPr lang="en"/>
              <a:t>The network administrator’s teenage son turned off their home firewall to download a unique skin for his favorite game character.</a:t>
            </a:r>
            <a:endParaRPr/>
          </a:p>
          <a:p>
            <a:pPr indent="-311150" lvl="0" marL="457200" rtl="0" algn="l">
              <a:spcBef>
                <a:spcPts val="0"/>
              </a:spcBef>
              <a:spcAft>
                <a:spcPts val="0"/>
              </a:spcAft>
              <a:buSzPts val="1300"/>
              <a:buChar char="★"/>
            </a:pPr>
            <a:r>
              <a:rPr lang="en"/>
              <a:t>The administrator’s credentials for a personal website were present in a breach.</a:t>
            </a:r>
            <a:endParaRPr/>
          </a:p>
          <a:p>
            <a:pPr indent="-311150" lvl="0" marL="457200" rtl="0" algn="l">
              <a:spcBef>
                <a:spcPts val="0"/>
              </a:spcBef>
              <a:spcAft>
                <a:spcPts val="0"/>
              </a:spcAft>
              <a:buSzPts val="1300"/>
              <a:buChar char="★"/>
            </a:pPr>
            <a:r>
              <a:rPr lang="en"/>
              <a:t>Unfortunately, the administrator reused the same credentials on his office computer.</a:t>
            </a:r>
            <a:endParaRPr/>
          </a:p>
          <a:p>
            <a:pPr indent="-311150" lvl="0" marL="457200" rtl="0" algn="l">
              <a:spcBef>
                <a:spcPts val="0"/>
              </a:spcBef>
              <a:spcAft>
                <a:spcPts val="0"/>
              </a:spcAft>
              <a:buSzPts val="1300"/>
              <a:buChar char="★"/>
            </a:pPr>
            <a:r>
              <a:rPr lang="en"/>
              <a:t>Since the firewall was turned off, hackers were able to login to the office computer using his compromised credentials and move around the corporate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 of Incidents</a:t>
            </a:r>
            <a:endParaRPr/>
          </a:p>
        </p:txBody>
      </p:sp>
      <p:grpSp>
        <p:nvGrpSpPr>
          <p:cNvPr id="149" name="Google Shape;149;p16"/>
          <p:cNvGrpSpPr/>
          <p:nvPr/>
        </p:nvGrpSpPr>
        <p:grpSpPr>
          <a:xfrm>
            <a:off x="4513729" y="1941126"/>
            <a:ext cx="2480144" cy="1652653"/>
            <a:chOff x="4526679" y="1934000"/>
            <a:chExt cx="2480144" cy="1652653"/>
          </a:xfrm>
        </p:grpSpPr>
        <p:sp>
          <p:nvSpPr>
            <p:cNvPr id="150" name="Google Shape;150;p16"/>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6"/>
            <p:cNvGrpSpPr/>
            <p:nvPr/>
          </p:nvGrpSpPr>
          <p:grpSpPr>
            <a:xfrm>
              <a:off x="4526679" y="1934000"/>
              <a:ext cx="2480144" cy="1652653"/>
              <a:chOff x="4526679" y="1934000"/>
              <a:chExt cx="2480144" cy="1652653"/>
            </a:xfrm>
          </p:grpSpPr>
          <p:grpSp>
            <p:nvGrpSpPr>
              <p:cNvPr id="152" name="Google Shape;152;p16"/>
              <p:cNvGrpSpPr/>
              <p:nvPr/>
            </p:nvGrpSpPr>
            <p:grpSpPr>
              <a:xfrm>
                <a:off x="4808316" y="2800065"/>
                <a:ext cx="92400" cy="411825"/>
                <a:chOff x="845575" y="2563700"/>
                <a:chExt cx="92400" cy="411825"/>
              </a:xfrm>
            </p:grpSpPr>
            <p:cxnSp>
              <p:nvCxnSpPr>
                <p:cNvPr id="153" name="Google Shape;153;p1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4" name="Google Shape;154;p1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6"/>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Nov 10	</a:t>
                </a:r>
                <a:endParaRPr b="1" sz="1200">
                  <a:latin typeface="Roboto"/>
                  <a:ea typeface="Roboto"/>
                  <a:cs typeface="Roboto"/>
                  <a:sym typeface="Roboto"/>
                </a:endParaRPr>
              </a:p>
            </p:txBody>
          </p:sp>
          <p:sp>
            <p:nvSpPr>
              <p:cNvPr id="156" name="Google Shape;156;p16"/>
              <p:cNvSpPr txBox="1"/>
              <p:nvPr/>
            </p:nvSpPr>
            <p:spPr>
              <a:xfrm>
                <a:off x="4753223" y="19340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Updated Policies  along with enforcement</a:t>
                </a:r>
                <a:endParaRPr b="1" sz="800">
                  <a:latin typeface="Times New Roman"/>
                  <a:ea typeface="Times New Roman"/>
                  <a:cs typeface="Times New Roman"/>
                  <a:sym typeface="Times New Roman"/>
                </a:endParaRPr>
              </a:p>
              <a:p>
                <a:pPr indent="0" lvl="0" marL="0" rtl="0" algn="l">
                  <a:spcBef>
                    <a:spcPts val="0"/>
                  </a:spcBef>
                  <a:spcAft>
                    <a:spcPts val="0"/>
                  </a:spcAft>
                  <a:buNone/>
                </a:pPr>
                <a:r>
                  <a:t/>
                </a:r>
                <a:endParaRPr b="1" sz="800">
                  <a:latin typeface="Times New Roman"/>
                  <a:ea typeface="Times New Roman"/>
                  <a:cs typeface="Times New Roman"/>
                  <a:sym typeface="Times New Roman"/>
                </a:endParaRPr>
              </a:p>
              <a:p>
                <a:pPr indent="0" lvl="0" marL="0" rtl="0" algn="l">
                  <a:spcBef>
                    <a:spcPts val="0"/>
                  </a:spcBef>
                  <a:spcAft>
                    <a:spcPts val="1600"/>
                  </a:spcAft>
                  <a:buNone/>
                </a:pPr>
                <a:r>
                  <a:rPr lang="en" sz="800">
                    <a:latin typeface="Times New Roman"/>
                    <a:ea typeface="Times New Roman"/>
                    <a:cs typeface="Times New Roman"/>
                    <a:sym typeface="Times New Roman"/>
                  </a:rPr>
                  <a:t>Password policy is updated and MFA is implemented for all the devices and the systems</a:t>
                </a:r>
                <a:endParaRPr b="1" sz="800">
                  <a:latin typeface="Times New Roman"/>
                  <a:ea typeface="Times New Roman"/>
                  <a:cs typeface="Times New Roman"/>
                  <a:sym typeface="Times New Roman"/>
                </a:endParaRPr>
              </a:p>
            </p:txBody>
          </p:sp>
        </p:grpSp>
      </p:grpSp>
      <p:grpSp>
        <p:nvGrpSpPr>
          <p:cNvPr id="157" name="Google Shape;157;p16"/>
          <p:cNvGrpSpPr/>
          <p:nvPr/>
        </p:nvGrpSpPr>
        <p:grpSpPr>
          <a:xfrm>
            <a:off x="6422860" y="2709722"/>
            <a:ext cx="2721140" cy="1735654"/>
            <a:chOff x="6435810" y="2702596"/>
            <a:chExt cx="2721140" cy="1735654"/>
          </a:xfrm>
        </p:grpSpPr>
        <p:sp>
          <p:nvSpPr>
            <p:cNvPr id="158" name="Google Shape;158;p16"/>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6"/>
            <p:cNvGrpSpPr/>
            <p:nvPr/>
          </p:nvGrpSpPr>
          <p:grpSpPr>
            <a:xfrm>
              <a:off x="6435810" y="2702596"/>
              <a:ext cx="2494563" cy="1735654"/>
              <a:chOff x="6435810" y="2702596"/>
              <a:chExt cx="2494563" cy="1735654"/>
            </a:xfrm>
          </p:grpSpPr>
          <p:grpSp>
            <p:nvGrpSpPr>
              <p:cNvPr id="160" name="Google Shape;160;p16"/>
              <p:cNvGrpSpPr/>
              <p:nvPr/>
            </p:nvGrpSpPr>
            <p:grpSpPr>
              <a:xfrm rot="10800000">
                <a:off x="6760035" y="3079467"/>
                <a:ext cx="92400" cy="411825"/>
                <a:chOff x="2070100" y="2563700"/>
                <a:chExt cx="92400" cy="411825"/>
              </a:xfrm>
            </p:grpSpPr>
            <p:cxnSp>
              <p:nvCxnSpPr>
                <p:cNvPr id="161" name="Google Shape;161;p1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2" name="Google Shape;162;p1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6"/>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Dec 1</a:t>
                </a:r>
                <a:endParaRPr b="1" sz="1200">
                  <a:latin typeface="Roboto"/>
                  <a:ea typeface="Roboto"/>
                  <a:cs typeface="Roboto"/>
                  <a:sym typeface="Roboto"/>
                </a:endParaRPr>
              </a:p>
            </p:txBody>
          </p:sp>
          <p:sp>
            <p:nvSpPr>
              <p:cNvPr id="164" name="Google Shape;164;p16"/>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Response to Twitter post</a:t>
                </a:r>
                <a:endParaRPr b="1" sz="800">
                  <a:latin typeface="Times New Roman"/>
                  <a:ea typeface="Times New Roman"/>
                  <a:cs typeface="Times New Roman"/>
                  <a:sym typeface="Times New Roman"/>
                </a:endParaRPr>
              </a:p>
              <a:p>
                <a:pPr indent="0" lvl="0" marL="0" rtl="0" algn="l">
                  <a:spcBef>
                    <a:spcPts val="0"/>
                  </a:spcBef>
                  <a:spcAft>
                    <a:spcPts val="0"/>
                  </a:spcAft>
                  <a:buNone/>
                </a:pPr>
                <a:r>
                  <a:t/>
                </a:r>
                <a:endParaRPr b="1" sz="800">
                  <a:latin typeface="Times New Roman"/>
                  <a:ea typeface="Times New Roman"/>
                  <a:cs typeface="Times New Roman"/>
                  <a:sym typeface="Times New Roman"/>
                </a:endParaRPr>
              </a:p>
              <a:p>
                <a:pPr indent="0" lvl="0" marL="0" rtl="0" algn="l">
                  <a:spcBef>
                    <a:spcPts val="0"/>
                  </a:spcBef>
                  <a:spcAft>
                    <a:spcPts val="1600"/>
                  </a:spcAft>
                  <a:buNone/>
                </a:pPr>
                <a:r>
                  <a:rPr lang="en" sz="800">
                    <a:latin typeface="Times New Roman"/>
                    <a:ea typeface="Times New Roman"/>
                    <a:cs typeface="Times New Roman"/>
                    <a:sym typeface="Times New Roman"/>
                  </a:rPr>
                  <a:t>Status updates for all the departments and </a:t>
                </a:r>
                <a:r>
                  <a:rPr lang="en" sz="800">
                    <a:latin typeface="Times New Roman"/>
                    <a:ea typeface="Times New Roman"/>
                    <a:cs typeface="Times New Roman"/>
                    <a:sym typeface="Times New Roman"/>
                  </a:rPr>
                  <a:t>proper</a:t>
                </a:r>
                <a:r>
                  <a:rPr lang="en" sz="800">
                    <a:latin typeface="Times New Roman"/>
                    <a:ea typeface="Times New Roman"/>
                    <a:cs typeface="Times New Roman"/>
                    <a:sym typeface="Times New Roman"/>
                  </a:rPr>
                  <a:t> </a:t>
                </a:r>
                <a:r>
                  <a:rPr lang="en" sz="800">
                    <a:latin typeface="Times New Roman"/>
                    <a:ea typeface="Times New Roman"/>
                    <a:cs typeface="Times New Roman"/>
                    <a:sym typeface="Times New Roman"/>
                  </a:rPr>
                  <a:t>response</a:t>
                </a:r>
                <a:r>
                  <a:rPr lang="en" sz="800">
                    <a:latin typeface="Times New Roman"/>
                    <a:ea typeface="Times New Roman"/>
                    <a:cs typeface="Times New Roman"/>
                    <a:sym typeface="Times New Roman"/>
                  </a:rPr>
                  <a:t> to customers and media.</a:t>
                </a:r>
                <a:endParaRPr b="1" sz="800">
                  <a:latin typeface="Times New Roman"/>
                  <a:ea typeface="Times New Roman"/>
                  <a:cs typeface="Times New Roman"/>
                  <a:sym typeface="Times New Roman"/>
                </a:endParaRPr>
              </a:p>
            </p:txBody>
          </p:sp>
        </p:grpSp>
      </p:grpSp>
      <p:grpSp>
        <p:nvGrpSpPr>
          <p:cNvPr id="165" name="Google Shape;165;p16"/>
          <p:cNvGrpSpPr/>
          <p:nvPr/>
        </p:nvGrpSpPr>
        <p:grpSpPr>
          <a:xfrm>
            <a:off x="483041" y="1864926"/>
            <a:ext cx="2580731" cy="1728863"/>
            <a:chOff x="495991" y="1857800"/>
            <a:chExt cx="2580731" cy="1728863"/>
          </a:xfrm>
        </p:grpSpPr>
        <p:sp>
          <p:nvSpPr>
            <p:cNvPr id="166" name="Google Shape;166;p16"/>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6"/>
            <p:cNvGrpSpPr/>
            <p:nvPr/>
          </p:nvGrpSpPr>
          <p:grpSpPr>
            <a:xfrm>
              <a:off x="495991" y="1857800"/>
              <a:ext cx="2580731" cy="1728863"/>
              <a:chOff x="495991" y="1857800"/>
              <a:chExt cx="2580731" cy="1728863"/>
            </a:xfrm>
          </p:grpSpPr>
          <p:sp>
            <p:nvSpPr>
              <p:cNvPr id="168" name="Google Shape;168;p16"/>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Sep 22</a:t>
                </a:r>
                <a:endParaRPr b="1" sz="1200">
                  <a:latin typeface="Roboto"/>
                  <a:ea typeface="Roboto"/>
                  <a:cs typeface="Roboto"/>
                  <a:sym typeface="Roboto"/>
                </a:endParaRPr>
              </a:p>
            </p:txBody>
          </p:sp>
          <p:grpSp>
            <p:nvGrpSpPr>
              <p:cNvPr id="169" name="Google Shape;169;p16"/>
              <p:cNvGrpSpPr/>
              <p:nvPr/>
            </p:nvGrpSpPr>
            <p:grpSpPr>
              <a:xfrm>
                <a:off x="881025" y="2800065"/>
                <a:ext cx="92400" cy="411825"/>
                <a:chOff x="845575" y="2563700"/>
                <a:chExt cx="92400" cy="411825"/>
              </a:xfrm>
            </p:grpSpPr>
            <p:cxnSp>
              <p:nvCxnSpPr>
                <p:cNvPr id="170" name="Google Shape;170;p1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1" name="Google Shape;171;p1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6"/>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The Day</a:t>
                </a:r>
                <a:endParaRPr b="1" sz="800">
                  <a:latin typeface="Times New Roman"/>
                  <a:ea typeface="Times New Roman"/>
                  <a:cs typeface="Times New Roman"/>
                  <a:sym typeface="Times New Roman"/>
                </a:endParaRPr>
              </a:p>
              <a:p>
                <a:pPr indent="0" lvl="0" marL="0" rtl="0" algn="l">
                  <a:spcBef>
                    <a:spcPts val="0"/>
                  </a:spcBef>
                  <a:spcAft>
                    <a:spcPts val="0"/>
                  </a:spcAft>
                  <a:buNone/>
                </a:pPr>
                <a:r>
                  <a:t/>
                </a:r>
                <a:endParaRPr b="1"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H</a:t>
                </a:r>
                <a:r>
                  <a:rPr lang="en" sz="800">
                    <a:latin typeface="Times New Roman"/>
                    <a:ea typeface="Times New Roman"/>
                    <a:cs typeface="Times New Roman"/>
                    <a:sym typeface="Times New Roman"/>
                  </a:rPr>
                  <a:t>ackers infiltrated the computer of one of our network administrators who lives in Canada.</a:t>
                </a:r>
                <a:endParaRPr sz="800">
                  <a:latin typeface="Times New Roman"/>
                  <a:ea typeface="Times New Roman"/>
                  <a:cs typeface="Times New Roman"/>
                  <a:sym typeface="Times New Roman"/>
                </a:endParaRPr>
              </a:p>
              <a:p>
                <a:pPr indent="0" lvl="0" marL="0" rtl="0" algn="l">
                  <a:spcBef>
                    <a:spcPts val="1600"/>
                  </a:spcBef>
                  <a:spcAft>
                    <a:spcPts val="1600"/>
                  </a:spcAft>
                  <a:buNone/>
                </a:pPr>
                <a:r>
                  <a:t/>
                </a:r>
                <a:endParaRPr b="1" sz="800">
                  <a:latin typeface="Times New Roman"/>
                  <a:ea typeface="Times New Roman"/>
                  <a:cs typeface="Times New Roman"/>
                  <a:sym typeface="Times New Roman"/>
                </a:endParaRPr>
              </a:p>
            </p:txBody>
          </p:sp>
        </p:grpSp>
      </p:grpSp>
      <p:grpSp>
        <p:nvGrpSpPr>
          <p:cNvPr id="173" name="Google Shape;173;p16"/>
          <p:cNvGrpSpPr/>
          <p:nvPr/>
        </p:nvGrpSpPr>
        <p:grpSpPr>
          <a:xfrm>
            <a:off x="2512645" y="2709722"/>
            <a:ext cx="2501355" cy="1735654"/>
            <a:chOff x="2525595" y="2702596"/>
            <a:chExt cx="2501355" cy="1735654"/>
          </a:xfrm>
        </p:grpSpPr>
        <p:sp>
          <p:nvSpPr>
            <p:cNvPr id="174" name="Google Shape;174;p16"/>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6"/>
            <p:cNvGrpSpPr/>
            <p:nvPr/>
          </p:nvGrpSpPr>
          <p:grpSpPr>
            <a:xfrm>
              <a:off x="2525595" y="2702596"/>
              <a:ext cx="2501355" cy="1735654"/>
              <a:chOff x="2525595" y="2702596"/>
              <a:chExt cx="2501355" cy="1735654"/>
            </a:xfrm>
          </p:grpSpPr>
          <p:sp>
            <p:nvSpPr>
              <p:cNvPr id="176" name="Google Shape;176;p16"/>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Oct 15</a:t>
                </a:r>
                <a:endParaRPr b="1" sz="1200">
                  <a:latin typeface="Roboto"/>
                  <a:ea typeface="Roboto"/>
                  <a:cs typeface="Roboto"/>
                  <a:sym typeface="Roboto"/>
                </a:endParaRPr>
              </a:p>
            </p:txBody>
          </p:sp>
          <p:grpSp>
            <p:nvGrpSpPr>
              <p:cNvPr id="177" name="Google Shape;177;p16"/>
              <p:cNvGrpSpPr/>
              <p:nvPr/>
            </p:nvGrpSpPr>
            <p:grpSpPr>
              <a:xfrm rot="10800000">
                <a:off x="2849073" y="3079467"/>
                <a:ext cx="92400" cy="411825"/>
                <a:chOff x="2070100" y="2563700"/>
                <a:chExt cx="92400" cy="411825"/>
              </a:xfrm>
            </p:grpSpPr>
            <p:cxnSp>
              <p:nvCxnSpPr>
                <p:cNvPr id="178" name="Google Shape;178;p1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9" name="Google Shape;179;p1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6"/>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Forensic Analysis </a:t>
                </a:r>
                <a:endParaRPr b="1" sz="800">
                  <a:latin typeface="Times New Roman"/>
                  <a:ea typeface="Times New Roman"/>
                  <a:cs typeface="Times New Roman"/>
                  <a:sym typeface="Times New Roman"/>
                </a:endParaRPr>
              </a:p>
              <a:p>
                <a:pPr indent="0" lvl="0" marL="0" rtl="0" algn="l">
                  <a:spcBef>
                    <a:spcPts val="0"/>
                  </a:spcBef>
                  <a:spcAft>
                    <a:spcPts val="0"/>
                  </a:spcAft>
                  <a:buNone/>
                </a:pPr>
                <a:r>
                  <a:t/>
                </a:r>
                <a:endParaRPr b="1" sz="800">
                  <a:latin typeface="Times New Roman"/>
                  <a:ea typeface="Times New Roman"/>
                  <a:cs typeface="Times New Roman"/>
                  <a:sym typeface="Times New Roman"/>
                </a:endParaRPr>
              </a:p>
              <a:p>
                <a:pPr indent="0" lvl="0" marL="0" rtl="0" algn="l">
                  <a:spcBef>
                    <a:spcPts val="0"/>
                  </a:spcBef>
                  <a:spcAft>
                    <a:spcPts val="1600"/>
                  </a:spcAft>
                  <a:buNone/>
                </a:pPr>
                <a:r>
                  <a:rPr lang="en" sz="800">
                    <a:latin typeface="Times New Roman"/>
                    <a:ea typeface="Times New Roman"/>
                    <a:cs typeface="Times New Roman"/>
                    <a:sym typeface="Times New Roman"/>
                  </a:rPr>
                  <a:t>Conducted forensic </a:t>
                </a:r>
                <a:r>
                  <a:rPr lang="en" sz="800">
                    <a:latin typeface="Times New Roman"/>
                    <a:ea typeface="Times New Roman"/>
                    <a:cs typeface="Times New Roman"/>
                    <a:sym typeface="Times New Roman"/>
                  </a:rPr>
                  <a:t>analysis</a:t>
                </a:r>
                <a:r>
                  <a:rPr lang="en" sz="800">
                    <a:latin typeface="Times New Roman"/>
                    <a:ea typeface="Times New Roman"/>
                    <a:cs typeface="Times New Roman"/>
                    <a:sym typeface="Times New Roman"/>
                  </a:rPr>
                  <a:t> for all the systems and devices in PropEx infrastructure</a:t>
                </a:r>
                <a:endParaRPr b="1" sz="800">
                  <a:latin typeface="Times New Roman"/>
                  <a:ea typeface="Times New Roman"/>
                  <a:cs typeface="Times New Roman"/>
                  <a:sym typeface="Times New Roman"/>
                </a:endParaRPr>
              </a:p>
            </p:txBody>
          </p:sp>
        </p:grpSp>
      </p:grpSp>
      <p:cxnSp>
        <p:nvCxnSpPr>
          <p:cNvPr id="181" name="Google Shape;181;p16"/>
          <p:cNvCxnSpPr/>
          <p:nvPr/>
        </p:nvCxnSpPr>
        <p:spPr>
          <a:xfrm>
            <a:off x="1457413" y="3081966"/>
            <a:ext cx="0" cy="359400"/>
          </a:xfrm>
          <a:prstGeom prst="straightConnector1">
            <a:avLst/>
          </a:prstGeom>
          <a:noFill/>
          <a:ln cap="flat" cmpd="sng" w="9525">
            <a:solidFill>
              <a:srgbClr val="000000"/>
            </a:solidFill>
            <a:prstDash val="solid"/>
            <a:round/>
            <a:headEnd len="sm" w="sm" type="none"/>
            <a:tailEnd len="sm" w="sm" type="none"/>
          </a:ln>
        </p:spPr>
      </p:cxnSp>
      <p:sp>
        <p:nvSpPr>
          <p:cNvPr id="182" name="Google Shape;182;p16"/>
          <p:cNvSpPr txBox="1"/>
          <p:nvPr/>
        </p:nvSpPr>
        <p:spPr>
          <a:xfrm>
            <a:off x="1112625" y="3441375"/>
            <a:ext cx="1345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Calibri"/>
                <a:ea typeface="Calibri"/>
                <a:cs typeface="Calibri"/>
                <a:sym typeface="Calibri"/>
              </a:rPr>
              <a:t>Regulators Notified</a:t>
            </a:r>
            <a:endParaRPr b="1"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Notified the required regulators about the breach</a:t>
            </a:r>
            <a:endParaRPr sz="800">
              <a:latin typeface="Calibri"/>
              <a:ea typeface="Calibri"/>
              <a:cs typeface="Calibri"/>
              <a:sym typeface="Calibri"/>
            </a:endParaRPr>
          </a:p>
        </p:txBody>
      </p:sp>
      <p:sp>
        <p:nvSpPr>
          <p:cNvPr id="183" name="Google Shape;183;p16"/>
          <p:cNvSpPr txBox="1"/>
          <p:nvPr/>
        </p:nvSpPr>
        <p:spPr>
          <a:xfrm>
            <a:off x="1056441" y="2711677"/>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Sep 26</a:t>
            </a:r>
            <a:endParaRPr b="1"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and how was it discovered?</a:t>
            </a:r>
            <a:endParaRPr/>
          </a:p>
        </p:txBody>
      </p:sp>
      <p:sp>
        <p:nvSpPr>
          <p:cNvPr id="189" name="Google Shape;189;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Within 10-15 minutes of the break-in by the hackers, the IT team got an alert on their Logging and Monitoring system about unusual activity happening on the network and the employee’s computer. </a:t>
            </a:r>
            <a:endParaRPr/>
          </a:p>
          <a:p>
            <a:pPr indent="-311150" lvl="0" marL="457200" rtl="0" algn="l">
              <a:spcBef>
                <a:spcPts val="1000"/>
              </a:spcBef>
              <a:spcAft>
                <a:spcPts val="1200"/>
              </a:spcAft>
              <a:buSzPts val="1300"/>
              <a:buChar char="★"/>
            </a:pPr>
            <a:r>
              <a:rPr lang="en"/>
              <a:t>Upon closer look, they found out that the downloaded files from the employee’s computer were uploaded to a remote IP </a:t>
            </a:r>
            <a:r>
              <a:rPr lang="en"/>
              <a:t>address</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819150" y="583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taken once the event was discovered</a:t>
            </a:r>
            <a:endParaRPr/>
          </a:p>
          <a:p>
            <a:pPr indent="0" lvl="0" marL="0" rtl="0" algn="l">
              <a:spcBef>
                <a:spcPts val="0"/>
              </a:spcBef>
              <a:spcAft>
                <a:spcPts val="0"/>
              </a:spcAft>
              <a:buNone/>
            </a:pPr>
            <a:r>
              <a:rPr lang="en"/>
              <a:t>(</a:t>
            </a:r>
            <a:r>
              <a:rPr lang="en"/>
              <a:t>1/2</a:t>
            </a:r>
            <a:r>
              <a:rPr lang="en"/>
              <a:t>)</a:t>
            </a:r>
            <a:endParaRPr/>
          </a:p>
        </p:txBody>
      </p:sp>
      <p:sp>
        <p:nvSpPr>
          <p:cNvPr id="195" name="Google Shape;195;p18"/>
          <p:cNvSpPr txBox="1"/>
          <p:nvPr>
            <p:ph idx="1" type="body"/>
          </p:nvPr>
        </p:nvSpPr>
        <p:spPr>
          <a:xfrm>
            <a:off x="819150" y="1538150"/>
            <a:ext cx="7505700" cy="340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IT team then immediately locked out the employee’s account and contacted the CISO. The CISO then contacted the employee and instructed them to disconnect from the network and shut down their laptop.</a:t>
            </a:r>
            <a:endParaRPr/>
          </a:p>
          <a:p>
            <a:pPr indent="-311150" lvl="0" marL="457200" rtl="0" algn="l">
              <a:spcBef>
                <a:spcPts val="1000"/>
              </a:spcBef>
              <a:spcAft>
                <a:spcPts val="0"/>
              </a:spcAft>
              <a:buSzPts val="1300"/>
              <a:buChar char="★"/>
            </a:pPr>
            <a:r>
              <a:rPr lang="en"/>
              <a:t>The IT team revoked all the credentials of that employee and instructed them to submit their laptop to the company for forensic analysis</a:t>
            </a:r>
            <a:endParaRPr/>
          </a:p>
          <a:p>
            <a:pPr indent="-311150" lvl="0" marL="457200" rtl="0" algn="l">
              <a:spcBef>
                <a:spcPts val="1200"/>
              </a:spcBef>
              <a:spcAft>
                <a:spcPts val="0"/>
              </a:spcAft>
              <a:buSzPts val="1300"/>
              <a:buChar char="★"/>
            </a:pPr>
            <a:r>
              <a:rPr lang="en"/>
              <a:t>IT team then inspected all the logs of the employee’s account and ensured that no other suspicious activity happened in the past 3 days, other than the exfiltration of data. </a:t>
            </a:r>
            <a:r>
              <a:rPr lang="en"/>
              <a:t>Once done, they revoked all the actions done by the employee in the past 3 days.</a:t>
            </a:r>
            <a:endParaRPr/>
          </a:p>
          <a:p>
            <a:pPr indent="-311150" lvl="0" marL="457200" rtl="0" algn="l">
              <a:spcBef>
                <a:spcPts val="1000"/>
              </a:spcBef>
              <a:spcAft>
                <a:spcPts val="0"/>
              </a:spcAft>
              <a:buSzPts val="1300"/>
              <a:buChar char="★"/>
            </a:pPr>
            <a:r>
              <a:rPr lang="en"/>
              <a:t>IT team then investigated the exfiltrated files to determine the kind of data found in it and confirmed if its integrity was still intact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819150" y="583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taken once the event was discovered </a:t>
            </a:r>
            <a:endParaRPr/>
          </a:p>
          <a:p>
            <a:pPr indent="0" lvl="0" marL="0" rtl="0" algn="l">
              <a:spcBef>
                <a:spcPts val="0"/>
              </a:spcBef>
              <a:spcAft>
                <a:spcPts val="0"/>
              </a:spcAft>
              <a:buNone/>
            </a:pPr>
            <a:r>
              <a:rPr lang="en"/>
              <a:t>(2/2)</a:t>
            </a:r>
            <a:endParaRPr/>
          </a:p>
        </p:txBody>
      </p:sp>
      <p:sp>
        <p:nvSpPr>
          <p:cNvPr id="201" name="Google Shape;201;p19"/>
          <p:cNvSpPr txBox="1"/>
          <p:nvPr>
            <p:ph idx="1" type="body"/>
          </p:nvPr>
        </p:nvSpPr>
        <p:spPr>
          <a:xfrm>
            <a:off x="819150" y="1886700"/>
            <a:ext cx="7505700" cy="255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 analysis, the details of the exfiltrated data were inspected and found that all the compromised data were encrypted using AES-256, and keys were stored in the cloud hardware security module (HSM) - for which only the CISO has access</a:t>
            </a:r>
            <a:br>
              <a:rPr lang="en"/>
            </a:br>
            <a:endParaRPr/>
          </a:p>
          <a:p>
            <a:pPr indent="-311150" lvl="0" marL="457200" rtl="0" algn="l">
              <a:spcBef>
                <a:spcPts val="0"/>
              </a:spcBef>
              <a:spcAft>
                <a:spcPts val="0"/>
              </a:spcAft>
              <a:buSzPts val="1300"/>
              <a:buChar char="★"/>
            </a:pPr>
            <a:r>
              <a:rPr lang="en"/>
              <a:t>The CISO acquired approval from the senior management, and then instructed the creation of a new encryption key, rotated it for all the departments with the new key, and then deleted the old 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Could this event have been avoided?</a:t>
            </a:r>
            <a:endParaRPr/>
          </a:p>
        </p:txBody>
      </p:sp>
      <p:sp>
        <p:nvSpPr>
          <p:cNvPr id="207" name="Google Shape;20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Yes, this situation could have been avoided if:</a:t>
            </a:r>
            <a:endParaRPr/>
          </a:p>
          <a:p>
            <a:pPr indent="-311150" lvl="0" marL="457200" rtl="0" algn="l">
              <a:spcBef>
                <a:spcPts val="1200"/>
              </a:spcBef>
              <a:spcAft>
                <a:spcPts val="0"/>
              </a:spcAft>
              <a:buSzPts val="1300"/>
              <a:buChar char="★"/>
            </a:pPr>
            <a:r>
              <a:rPr lang="en"/>
              <a:t>Good password policy was enforced by the employee, by which they should have not used the same password in different systems/web resources.</a:t>
            </a:r>
            <a:br>
              <a:rPr lang="en"/>
            </a:br>
            <a:endParaRPr/>
          </a:p>
          <a:p>
            <a:pPr indent="-311150" lvl="0" marL="457200" rtl="0" algn="l">
              <a:spcBef>
                <a:spcPts val="0"/>
              </a:spcBef>
              <a:spcAft>
                <a:spcPts val="0"/>
              </a:spcAft>
              <a:buSzPts val="1300"/>
              <a:buChar char="★"/>
            </a:pPr>
            <a:r>
              <a:rPr lang="en"/>
              <a:t>If MFA was mandated as compulsory by the company for all their employees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Was any information stolen</a:t>
            </a:r>
            <a:endParaRPr/>
          </a:p>
        </p:txBody>
      </p:sp>
      <p:sp>
        <p:nvSpPr>
          <p:cNvPr id="213" name="Google Shape;213;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Personal information of the Customers &amp; Employees in USA and Canada were exfiltrated.</a:t>
            </a:r>
            <a:endParaRPr/>
          </a:p>
          <a:p>
            <a:pPr indent="0" lvl="0" marL="0" rtl="0" algn="l">
              <a:spcBef>
                <a:spcPts val="1200"/>
              </a:spcBef>
              <a:spcAft>
                <a:spcPts val="0"/>
              </a:spcAft>
              <a:buNone/>
            </a:pPr>
            <a:r>
              <a:rPr lang="en"/>
              <a:t>Personal information includes name, phone number, email address, physical address and SSN (Employees only)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