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6" r:id="rId8"/>
    <p:sldId id="267" r:id="rId9"/>
    <p:sldId id="259" r:id="rId10"/>
    <p:sldId id="260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A4E7A8-777F-F3C6-1760-7CA6A94F24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14600" y="4366375"/>
            <a:ext cx="46912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Narsingoju Pranav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Elevate Labs Data Analyst Internship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dirty="0"/>
              <a:t>Top 10 States by Total Sales</a:t>
            </a:r>
          </a:p>
        </p:txBody>
      </p:sp>
      <p:pic>
        <p:nvPicPr>
          <p:cNvPr id="3" name="Picture 2" descr="sales_by_st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606287"/>
            <a:ext cx="73152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103F7-BEA2-9F15-CE37-7BA3D2CC637B}"/>
              </a:ext>
            </a:extLst>
          </p:cNvPr>
          <p:cNvSpPr txBox="1"/>
          <p:nvPr/>
        </p:nvSpPr>
        <p:spPr>
          <a:xfrm>
            <a:off x="228599" y="5178287"/>
            <a:ext cx="90048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California is the Dominant Market: It generates significantly more sales than any other </a:t>
            </a:r>
            <a:r>
              <a:rPr lang="en-US" dirty="0" err="1"/>
              <a:t>state.Top</a:t>
            </a:r>
            <a:r>
              <a:rPr lang="en-US" dirty="0"/>
              <a:t> Two States Drive Revenue: California and Washington together account for the vast majority of sales in this group . Clear Market Tiers: There is a distinct drop in sales volume after the top two states, identifying clear tiers of market importance . Strategic Focus: This chart pinpoints our most critical markets, guiding where to focus marketing and inventory efforts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356" y="-192501"/>
            <a:ext cx="8229600" cy="1143000"/>
          </a:xfrm>
        </p:spPr>
        <p:txBody>
          <a:bodyPr/>
          <a:lstStyle/>
          <a:p>
            <a:r>
              <a:rPr dirty="0"/>
              <a:t>Sales Trend Over Years</a:t>
            </a:r>
          </a:p>
        </p:txBody>
      </p:sp>
      <p:pic>
        <p:nvPicPr>
          <p:cNvPr id="3" name="Picture 2" descr="sales_by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15617"/>
            <a:ext cx="5675243" cy="3783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85045-0E54-4D52-A6C3-4A6FA50E34A2}"/>
              </a:ext>
            </a:extLst>
          </p:cNvPr>
          <p:cNvSpPr txBox="1"/>
          <p:nvPr/>
        </p:nvSpPr>
        <p:spPr>
          <a:xfrm>
            <a:off x="258418" y="4665055"/>
            <a:ext cx="8885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Consistent Year-Over-Year Growth: The chart shows a strong and steady increase in sales from 2015 to 2018.Positive Upward Trend: This demonstrates a healthy and successful business trajectory over the four-year period . Peak Performance in 2018: The most recent year shows the highest sales, indicating accelerating momentum . Key Takeaway: This trend is a key indicator of successful market strategy and growing customer demand.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Technology and Furniture categories lead in total sales</a:t>
            </a:r>
          </a:p>
          <a:p>
            <a:r>
              <a:t>• California dominates in state-wise sales</a:t>
            </a:r>
          </a:p>
          <a:p>
            <a:r>
              <a:t>• Sales have shown upward trends over years</a:t>
            </a:r>
          </a:p>
          <a:p>
            <a:r>
              <a:t>• Focus marketing and inventory in top-performing regions and categories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771A-7296-6C6A-2BE2-924F4A79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Cute Thank You Pictures For Powerpoint Presentation">
            <a:extLst>
              <a:ext uri="{FF2B5EF4-FFF2-40B4-BE49-F238E27FC236}">
                <a16:creationId xmlns:a16="http://schemas.microsoft.com/office/drawing/2014/main" id="{12071AD0-ECF7-3D81-AD7E-1C4A7DD7F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621"/>
            <a:ext cx="8917839" cy="66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Design an interactive dashboard for business stakeholders</a:t>
            </a:r>
          </a:p>
          <a:p>
            <a:r>
              <a:t>• Use Power BI to visualize sales performance</a:t>
            </a:r>
          </a:p>
          <a:p>
            <a:r>
              <a:t>• Summarize findings in a PPT format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</a:t>
            </a:r>
          </a:p>
          <a:p>
            <a:r>
              <a:rPr dirty="0"/>
              <a:t>Sales by Category</a:t>
            </a:r>
          </a:p>
          <a:p>
            <a:r>
              <a:rPr dirty="0"/>
              <a:t>Sales by State</a:t>
            </a:r>
          </a:p>
          <a:p>
            <a:r>
              <a:rPr dirty="0"/>
              <a:t>Sales Trends Over Time</a:t>
            </a:r>
            <a:endParaRPr lang="en-IN" dirty="0"/>
          </a:p>
          <a:p>
            <a:r>
              <a:rPr lang="en-IN" dirty="0"/>
              <a:t>Average Sale Value</a:t>
            </a:r>
          </a:p>
          <a:p>
            <a:r>
              <a:rPr lang="en-IN" dirty="0"/>
              <a:t>Total Orders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44B1-553A-BFAB-F8DA-FFA1BFEF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Dashboard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308E65-042D-9E24-131F-6FE576108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737078"/>
            <a:ext cx="849795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User-Driven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slicer allows users to filter the entire dashboard by a specific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Clicking on a region (e.g., "West") instantly updates all charts and KPIs to show data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that selected area.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Deep-Dive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Stakeholders can easily answer questions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"How are sales trending in the East vs. the South?"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"What is our top-selling product category in the West?"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Views: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regional manager can use this filter to create a view tailored specifically to their area of responsibility, making the dashboard relevant for everyone.</a:t>
            </a:r>
          </a:p>
        </p:txBody>
      </p:sp>
      <p:sp>
        <p:nvSpPr>
          <p:cNvPr id="5" name="AutoShape 3" descr="Uploaded image preview">
            <a:extLst>
              <a:ext uri="{FF2B5EF4-FFF2-40B4-BE49-F238E27FC236}">
                <a16:creationId xmlns:a16="http://schemas.microsoft.com/office/drawing/2014/main" id="{105B5FDA-BB0D-E8C5-C18F-A8EE9B7148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28191" y="785191"/>
            <a:ext cx="2796209" cy="27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EA9AD-BDFD-2C07-A3F3-109233B2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78" y="1328186"/>
            <a:ext cx="1917631" cy="19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25AC-B1CB-580D-50CB-BADAE6F8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Time-Based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125733-307E-9809-8D27-D73C0CE50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1722" y="3702112"/>
            <a:ext cx="645049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Custom Date Range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Specific Time Periods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Trends &amp; Campaign Results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Time Control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BFC74-24F5-335E-A532-824332EC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07" y="1417638"/>
            <a:ext cx="28194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C268-E85C-5691-F1DB-2A31FF2D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3A51C-B3CC-3404-79CD-DE853499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91" y="274638"/>
            <a:ext cx="3538713" cy="1597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F1B43A-C163-05C0-E3F6-7DE084D0B369}"/>
              </a:ext>
            </a:extLst>
          </p:cNvPr>
          <p:cNvSpPr txBox="1"/>
          <p:nvPr/>
        </p:nvSpPr>
        <p:spPr>
          <a:xfrm>
            <a:off x="1" y="2176671"/>
            <a:ext cx="90147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Average Sale per Order: </a:t>
            </a:r>
            <a:r>
              <a:rPr lang="en-US" dirty="0"/>
              <a:t>$444.95This metric shows that, on average, each transaction a customer makes is worth nearly $445.What This Tells Us : High Customer Value: This is a very strong number. It indicates that customers are making significant, high-value purchases . Quality over Quantity: The business model likely relies on selling higher-priced items rather than a high volume of low-cost items. Strategic Importance:  Profitability: A high average order value is excellent for profitability, as it helps cover the fixed costs of processing and shipping each order more efficiently . Marketing Insight: This data can be used to target customers with promotions on premium products or to create "bundle" deals that encourage even larger purchases . Actionable Recommendation: Focus sales and marketing efforts on upselling (offering a more premium version of a product) and cross-selling (suggesting related items) to increase this already high average.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51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205F-95CC-C3FF-CA8F-B0228028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65733"/>
            <a:ext cx="8229600" cy="1143000"/>
          </a:xfrm>
        </p:spPr>
        <p:txBody>
          <a:bodyPr/>
          <a:lstStyle/>
          <a:p>
            <a:r>
              <a:rPr lang="en-IN" dirty="0"/>
              <a:t>Overall Business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65645-55B3-46E5-552F-E1163812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09" y="766773"/>
            <a:ext cx="4143953" cy="2819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AB552-6247-23D6-E723-8B484B881CCF}"/>
              </a:ext>
            </a:extLst>
          </p:cNvPr>
          <p:cNvSpPr txBox="1"/>
          <p:nvPr/>
        </p:nvSpPr>
        <p:spPr>
          <a:xfrm>
            <a:off x="680831" y="4497525"/>
            <a:ext cx="77823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Sales: $627.38KThis is our top-line revenue, representing the total value of all customer purchases . Primary Health Indicator: This is the most important metric for understanding the overall size and market performance of the business . Foundation for Analysis: All other metrics, like profit and growth, are derived from this core number . Strategic Goal: The fundamental goal of our sales and marketing efforts is to consistently grow this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90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D391-1A2E-E726-733B-9C99E320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Measuring Business Activity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604EF-3C88-749F-2990-F45171AEB135}"/>
              </a:ext>
            </a:extLst>
          </p:cNvPr>
          <p:cNvSpPr txBox="1"/>
          <p:nvPr/>
        </p:nvSpPr>
        <p:spPr>
          <a:xfrm>
            <a:off x="745435" y="3657600"/>
            <a:ext cx="76531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Orders Processed: 1,000This metric represents the total number of individual transactions completed.  Indicator of Customer Engagement: It shows how many times customers have chosen to make a purchase, reflecting market reach and customer activity . Combined with Average Sale: When viewed alongside the "Average Sale per Order," it helps build a complete picture of our sales performance (e.g., many small orders vs. fewer large orders).Operational Insight: This number is critical for logistics and operations, helping to forecast workload for order fulfillment and customer service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948B6-85B7-3960-6C95-F39BAF428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33" y="979832"/>
            <a:ext cx="3333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8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Sales by Category</a:t>
            </a:r>
          </a:p>
        </p:txBody>
      </p:sp>
      <p:pic>
        <p:nvPicPr>
          <p:cNvPr id="3" name="Picture 2" descr="sal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94" y="1093304"/>
            <a:ext cx="5411341" cy="3607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9572F2-AE8F-36BF-3E0C-C8E4BD79C5AE}"/>
              </a:ext>
            </a:extLst>
          </p:cNvPr>
          <p:cNvSpPr txBox="1"/>
          <p:nvPr/>
        </p:nvSpPr>
        <p:spPr>
          <a:xfrm>
            <a:off x="89452" y="4780866"/>
            <a:ext cx="89849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Balanced Performance: Sales are strong and well-distributed across all three categories. Technology Leads: The Technology category is the top revenue generator. Furniture is a Close Second: Furniture sales are nearly identical to Technology, showing its critical importance . Strategic Strength: This balance proves the company has a diversified product portfolio and is not overly reliant on a single category.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819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Sales Dashboard Summary</vt:lpstr>
      <vt:lpstr>Objective</vt:lpstr>
      <vt:lpstr>KPIs Used</vt:lpstr>
      <vt:lpstr>Interactive Dashboard Features</vt:lpstr>
      <vt:lpstr>Interactive Time-Based Analysis</vt:lpstr>
      <vt:lpstr> </vt:lpstr>
      <vt:lpstr>Overall Business Performance</vt:lpstr>
      <vt:lpstr>Measuring Business Activity </vt:lpstr>
      <vt:lpstr>Total Sales by Category</vt:lpstr>
      <vt:lpstr>Top 10 States by Total Sales</vt:lpstr>
      <vt:lpstr>Sales Trend Over Years</vt:lpstr>
      <vt:lpstr>Key Insights &amp;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Pranav Narsingoju</cp:lastModifiedBy>
  <cp:revision>2</cp:revision>
  <dcterms:created xsi:type="dcterms:W3CDTF">2013-01-27T09:14:16Z</dcterms:created>
  <dcterms:modified xsi:type="dcterms:W3CDTF">2025-08-07T06:19:58Z</dcterms:modified>
  <cp:category/>
</cp:coreProperties>
</file>