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2/16/2017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Process sub-system</a:t>
            </a:r>
            <a:endParaRPr lang="en-IN" dirty="0"/>
          </a:p>
        </p:txBody>
      </p:sp>
      <p:sp>
        <p:nvSpPr>
          <p:cNvPr id="3" name="Subtitle 2"/>
          <p:cNvSpPr>
            <a:spLocks noGrp="1"/>
          </p:cNvSpPr>
          <p:nvPr>
            <p:ph type="subTitle" idx="1"/>
          </p:nvPr>
        </p:nvSpPr>
        <p:spPr/>
        <p:txBody>
          <a:bodyPr/>
          <a:lstStyle/>
          <a:p>
            <a:r>
              <a:rPr lang="en-IN" dirty="0" smtClean="0"/>
              <a:t>Everything which runs your computer.</a:t>
            </a:r>
          </a:p>
          <a:p>
            <a:r>
              <a:rPr lang="en-IN" dirty="0" smtClean="0"/>
              <a:t>By Pranav </a:t>
            </a:r>
            <a:r>
              <a:rPr lang="en-IN" dirty="0" err="1" smtClean="0"/>
              <a:t>kiran</a:t>
            </a:r>
            <a:r>
              <a:rPr lang="en-IN" dirty="0" smtClean="0"/>
              <a:t> Waikar</a:t>
            </a:r>
            <a:endParaRPr lang="en-IN" dirty="0"/>
          </a:p>
        </p:txBody>
      </p:sp>
    </p:spTree>
    <p:extLst>
      <p:ext uri="{BB962C8B-B14F-4D97-AF65-F5344CB8AC3E}">
        <p14:creationId xmlns:p14="http://schemas.microsoft.com/office/powerpoint/2010/main" val="196632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paging?</a:t>
            </a:r>
            <a:endParaRPr lang="en-IN" dirty="0"/>
          </a:p>
        </p:txBody>
      </p:sp>
      <p:sp>
        <p:nvSpPr>
          <p:cNvPr id="3" name="Content Placeholder 2"/>
          <p:cNvSpPr>
            <a:spLocks noGrp="1"/>
          </p:cNvSpPr>
          <p:nvPr>
            <p:ph idx="1"/>
          </p:nvPr>
        </p:nvSpPr>
        <p:spPr/>
        <p:txBody>
          <a:bodyPr/>
          <a:lstStyle/>
          <a:p>
            <a:r>
              <a:rPr lang="en-IN" dirty="0" smtClean="0"/>
              <a:t>The idea is to divide the total memory into the chunks of pages.</a:t>
            </a:r>
          </a:p>
          <a:p>
            <a:r>
              <a:rPr lang="en-IN" dirty="0" smtClean="0"/>
              <a:t>For 80386 , the page size was 4 kb.</a:t>
            </a:r>
            <a:endParaRPr lang="en-IN" dirty="0"/>
          </a:p>
        </p:txBody>
      </p:sp>
    </p:spTree>
    <p:extLst>
      <p:ext uri="{BB962C8B-B14F-4D97-AF65-F5344CB8AC3E}">
        <p14:creationId xmlns:p14="http://schemas.microsoft.com/office/powerpoint/2010/main" val="428474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8643" y="270457"/>
            <a:ext cx="5125792" cy="6207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6014435" y="6293406"/>
            <a:ext cx="1197735" cy="369332"/>
          </a:xfrm>
          <a:prstGeom prst="rect">
            <a:avLst/>
          </a:prstGeom>
          <a:noFill/>
        </p:spPr>
        <p:txBody>
          <a:bodyPr wrap="square" rtlCol="0">
            <a:spAutoFit/>
          </a:bodyPr>
          <a:lstStyle/>
          <a:p>
            <a:r>
              <a:rPr lang="en-IN" dirty="0" smtClean="0"/>
              <a:t>00000</a:t>
            </a:r>
            <a:endParaRPr lang="en-IN" dirty="0"/>
          </a:p>
        </p:txBody>
      </p:sp>
      <p:sp>
        <p:nvSpPr>
          <p:cNvPr id="7" name="TextBox 6"/>
          <p:cNvSpPr txBox="1"/>
          <p:nvPr/>
        </p:nvSpPr>
        <p:spPr>
          <a:xfrm>
            <a:off x="6014434" y="270457"/>
            <a:ext cx="1197735" cy="369332"/>
          </a:xfrm>
          <a:prstGeom prst="rect">
            <a:avLst/>
          </a:prstGeom>
          <a:noFill/>
        </p:spPr>
        <p:txBody>
          <a:bodyPr wrap="square" rtlCol="0">
            <a:spAutoFit/>
          </a:bodyPr>
          <a:lstStyle/>
          <a:p>
            <a:r>
              <a:rPr lang="en-IN" dirty="0" smtClean="0"/>
              <a:t>4 GB</a:t>
            </a:r>
            <a:endParaRPr lang="en-IN" dirty="0"/>
          </a:p>
        </p:txBody>
      </p:sp>
      <p:sp>
        <p:nvSpPr>
          <p:cNvPr id="8" name="Rectangle 7"/>
          <p:cNvSpPr/>
          <p:nvPr/>
        </p:nvSpPr>
        <p:spPr>
          <a:xfrm>
            <a:off x="888643" y="5924282"/>
            <a:ext cx="5151549" cy="54734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3000" dirty="0" smtClean="0"/>
              <a:t>1|2|3|4|5|6…………….|1024</a:t>
            </a:r>
            <a:endParaRPr lang="en-IN" sz="3000" dirty="0"/>
          </a:p>
        </p:txBody>
      </p:sp>
      <p:sp>
        <p:nvSpPr>
          <p:cNvPr id="11" name="Rectangle 10"/>
          <p:cNvSpPr/>
          <p:nvPr/>
        </p:nvSpPr>
        <p:spPr>
          <a:xfrm>
            <a:off x="888643" y="3168136"/>
            <a:ext cx="5151549" cy="54734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3000" dirty="0" smtClean="0"/>
              <a:t>1|2|3|4|5|6…………….|1024</a:t>
            </a:r>
            <a:endParaRPr lang="en-IN" sz="3000" dirty="0"/>
          </a:p>
        </p:txBody>
      </p:sp>
      <p:sp>
        <p:nvSpPr>
          <p:cNvPr id="12" name="Rectangle 11"/>
          <p:cNvSpPr/>
          <p:nvPr/>
        </p:nvSpPr>
        <p:spPr>
          <a:xfrm>
            <a:off x="888643" y="1541172"/>
            <a:ext cx="5151549" cy="54734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3000" dirty="0" smtClean="0"/>
              <a:t>1|2|3|4|5|6…………….|1024</a:t>
            </a:r>
            <a:endParaRPr lang="en-IN" sz="3000" dirty="0"/>
          </a:p>
        </p:txBody>
      </p:sp>
      <p:sp>
        <p:nvSpPr>
          <p:cNvPr id="13" name="Rectangle 12"/>
          <p:cNvSpPr/>
          <p:nvPr/>
        </p:nvSpPr>
        <p:spPr>
          <a:xfrm>
            <a:off x="862884" y="270457"/>
            <a:ext cx="5151549" cy="54734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3000" dirty="0" smtClean="0"/>
              <a:t>1|2|3|4|5|6…………….|1024</a:t>
            </a:r>
            <a:endParaRPr lang="en-IN" sz="3000" dirty="0"/>
          </a:p>
        </p:txBody>
      </p:sp>
      <p:sp>
        <p:nvSpPr>
          <p:cNvPr id="14" name="Up-Down Arrow 13"/>
          <p:cNvSpPr/>
          <p:nvPr/>
        </p:nvSpPr>
        <p:spPr>
          <a:xfrm>
            <a:off x="6072389" y="2949262"/>
            <a:ext cx="540912" cy="103031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4MB</a:t>
            </a:r>
            <a:endParaRPr lang="en-IN" dirty="0"/>
          </a:p>
        </p:txBody>
      </p:sp>
      <p:sp>
        <p:nvSpPr>
          <p:cNvPr id="15" name="Left-Right Arrow 14"/>
          <p:cNvSpPr/>
          <p:nvPr/>
        </p:nvSpPr>
        <p:spPr>
          <a:xfrm>
            <a:off x="4932608" y="5312534"/>
            <a:ext cx="1081825" cy="605307"/>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4 KB</a:t>
            </a:r>
            <a:endParaRPr lang="en-IN" dirty="0"/>
          </a:p>
        </p:txBody>
      </p:sp>
      <p:sp>
        <p:nvSpPr>
          <p:cNvPr id="16" name="Rectangle 15"/>
          <p:cNvSpPr/>
          <p:nvPr/>
        </p:nvSpPr>
        <p:spPr>
          <a:xfrm>
            <a:off x="7727323" y="1776209"/>
            <a:ext cx="2730321" cy="314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3110248" y="6516674"/>
            <a:ext cx="708338" cy="379928"/>
          </a:xfrm>
          <a:prstGeom prst="rect">
            <a:avLst/>
          </a:prstGeom>
          <a:noFill/>
        </p:spPr>
        <p:txBody>
          <a:bodyPr wrap="square" rtlCol="0">
            <a:spAutoFit/>
          </a:bodyPr>
          <a:lstStyle/>
          <a:p>
            <a:r>
              <a:rPr lang="en-IN" dirty="0" smtClean="0"/>
              <a:t>RAM</a:t>
            </a:r>
            <a:endParaRPr lang="en-IN" dirty="0"/>
          </a:p>
        </p:txBody>
      </p:sp>
      <p:cxnSp>
        <p:nvCxnSpPr>
          <p:cNvPr id="19" name="Straight Connector 18"/>
          <p:cNvCxnSpPr>
            <a:stCxn id="13" idx="3"/>
            <a:endCxn id="16" idx="1"/>
          </p:cNvCxnSpPr>
          <p:nvPr/>
        </p:nvCxnSpPr>
        <p:spPr>
          <a:xfrm>
            <a:off x="6014433" y="544132"/>
            <a:ext cx="1712890" cy="2805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3"/>
            <a:endCxn id="16" idx="1"/>
          </p:cNvCxnSpPr>
          <p:nvPr/>
        </p:nvCxnSpPr>
        <p:spPr>
          <a:xfrm>
            <a:off x="6040192" y="1814847"/>
            <a:ext cx="1687131" cy="1534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3"/>
            <a:endCxn id="16" idx="1"/>
          </p:cNvCxnSpPr>
          <p:nvPr/>
        </p:nvCxnSpPr>
        <p:spPr>
          <a:xfrm flipV="1">
            <a:off x="6040192" y="3349578"/>
            <a:ext cx="1687131" cy="92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8" idx="3"/>
            <a:endCxn id="16" idx="1"/>
          </p:cNvCxnSpPr>
          <p:nvPr/>
        </p:nvCxnSpPr>
        <p:spPr>
          <a:xfrm flipV="1">
            <a:off x="6040192" y="3349578"/>
            <a:ext cx="1687131" cy="2848379"/>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300432" y="3108862"/>
            <a:ext cx="1790163" cy="646331"/>
          </a:xfrm>
          <a:prstGeom prst="rect">
            <a:avLst/>
          </a:prstGeom>
          <a:noFill/>
        </p:spPr>
        <p:txBody>
          <a:bodyPr wrap="square" rtlCol="0">
            <a:spAutoFit/>
          </a:bodyPr>
          <a:lstStyle/>
          <a:p>
            <a:r>
              <a:rPr lang="en-IN" dirty="0" smtClean="0"/>
              <a:t>Page Directory</a:t>
            </a:r>
          </a:p>
          <a:p>
            <a:endParaRPr lang="en-IN" dirty="0"/>
          </a:p>
        </p:txBody>
      </p:sp>
      <p:sp>
        <p:nvSpPr>
          <p:cNvPr id="34" name="Horizontal Scroll 33"/>
          <p:cNvSpPr/>
          <p:nvPr/>
        </p:nvSpPr>
        <p:spPr>
          <a:xfrm>
            <a:off x="7585656" y="6187081"/>
            <a:ext cx="2292439" cy="464885"/>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Page</a:t>
            </a:r>
            <a:endParaRPr lang="en-IN" dirty="0"/>
          </a:p>
        </p:txBody>
      </p:sp>
      <p:cxnSp>
        <p:nvCxnSpPr>
          <p:cNvPr id="36" name="Straight Connector 35"/>
          <p:cNvCxnSpPr>
            <a:stCxn id="15" idx="7"/>
            <a:endCxn id="34" idx="1"/>
          </p:cNvCxnSpPr>
          <p:nvPr/>
        </p:nvCxnSpPr>
        <p:spPr>
          <a:xfrm>
            <a:off x="6014433" y="5615188"/>
            <a:ext cx="1571223" cy="804336"/>
          </a:xfrm>
          <a:prstGeom prst="line">
            <a:avLst/>
          </a:prstGeom>
        </p:spPr>
        <p:style>
          <a:lnRef idx="1">
            <a:schemeClr val="accent1"/>
          </a:lnRef>
          <a:fillRef idx="0">
            <a:schemeClr val="accent1"/>
          </a:fillRef>
          <a:effectRef idx="0">
            <a:schemeClr val="accent1"/>
          </a:effectRef>
          <a:fontRef idx="minor">
            <a:schemeClr val="tx1"/>
          </a:fontRef>
        </p:style>
      </p:cxnSp>
      <p:sp>
        <p:nvSpPr>
          <p:cNvPr id="38" name="Horizontal Scroll 37"/>
          <p:cNvSpPr/>
          <p:nvPr/>
        </p:nvSpPr>
        <p:spPr>
          <a:xfrm>
            <a:off x="7643608" y="5598254"/>
            <a:ext cx="2292439" cy="464885"/>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Page table</a:t>
            </a:r>
            <a:endParaRPr lang="en-IN" dirty="0"/>
          </a:p>
        </p:txBody>
      </p:sp>
      <p:cxnSp>
        <p:nvCxnSpPr>
          <p:cNvPr id="40" name="Straight Connector 39"/>
          <p:cNvCxnSpPr>
            <a:stCxn id="14" idx="4"/>
            <a:endCxn id="38" idx="1"/>
          </p:cNvCxnSpPr>
          <p:nvPr/>
        </p:nvCxnSpPr>
        <p:spPr>
          <a:xfrm>
            <a:off x="6342845" y="3979572"/>
            <a:ext cx="1300763" cy="185112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68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down)">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down)">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wipe(down)">
                                      <p:cBhvr>
                                        <p:cTn id="52" dur="500"/>
                                        <p:tgtEl>
                                          <p:spTgt spid="4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down)">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wipe(down)">
                                      <p:cBhvr>
                                        <p:cTn id="62" dur="500"/>
                                        <p:tgtEl>
                                          <p:spTgt spid="27"/>
                                        </p:tgtEl>
                                      </p:cBhvr>
                                    </p:animEffect>
                                  </p:childTnLst>
                                </p:cTn>
                              </p:par>
                              <p:par>
                                <p:cTn id="63" presetID="22" presetClass="entr" presetSubtype="4" fill="hold"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wipe(down)">
                                      <p:cBhvr>
                                        <p:cTn id="65" dur="500"/>
                                        <p:tgtEl>
                                          <p:spTgt spid="23"/>
                                        </p:tgtEl>
                                      </p:cBhvr>
                                    </p:animEffect>
                                  </p:childTnLst>
                                </p:cTn>
                              </p:par>
                              <p:par>
                                <p:cTn id="66" presetID="22" presetClass="entr" presetSubtype="4" fill="hold"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wipe(down)">
                                      <p:cBhvr>
                                        <p:cTn id="68" dur="500"/>
                                        <p:tgtEl>
                                          <p:spTgt spid="21"/>
                                        </p:tgtEl>
                                      </p:cBhvr>
                                    </p:animEffect>
                                  </p:childTnLst>
                                </p:cTn>
                              </p:par>
                              <p:par>
                                <p:cTn id="69" presetID="22" presetClass="entr" presetSubtype="4" fill="hold"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wipe(down)">
                                      <p:cBhvr>
                                        <p:cTn id="71" dur="500"/>
                                        <p:tgtEl>
                                          <p:spTgt spid="1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wipe(down)">
                                      <p:cBhvr>
                                        <p:cTn id="76" dur="500"/>
                                        <p:tgtEl>
                                          <p:spTgt spid="16"/>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down)">
                                      <p:cBhvr>
                                        <p:cTn id="8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1" grpId="0" animBg="1"/>
      <p:bldP spid="12" grpId="0" animBg="1"/>
      <p:bldP spid="13" grpId="0" animBg="1"/>
      <p:bldP spid="14" grpId="0" animBg="1"/>
      <p:bldP spid="15" grpId="0" animBg="1"/>
      <p:bldP spid="16" grpId="0" animBg="1"/>
      <p:bldP spid="30" grpId="0"/>
      <p:bldP spid="34" grpId="0" animBg="1"/>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we will use this?</a:t>
            </a:r>
            <a:endParaRPr lang="en-IN" dirty="0"/>
          </a:p>
        </p:txBody>
      </p:sp>
      <p:sp>
        <p:nvSpPr>
          <p:cNvPr id="3" name="Content Placeholder 2"/>
          <p:cNvSpPr>
            <a:spLocks noGrp="1"/>
          </p:cNvSpPr>
          <p:nvPr>
            <p:ph idx="1"/>
          </p:nvPr>
        </p:nvSpPr>
        <p:spPr>
          <a:xfrm>
            <a:off x="518365" y="1759736"/>
            <a:ext cx="8596668" cy="4586049"/>
          </a:xfrm>
        </p:spPr>
        <p:txBody>
          <a:bodyPr/>
          <a:lstStyle/>
          <a:p>
            <a:r>
              <a:rPr lang="en-IN" dirty="0" smtClean="0"/>
              <a:t>The address will be given in form of </a:t>
            </a:r>
            <a:r>
              <a:rPr lang="en-IN" dirty="0" err="1" smtClean="0"/>
              <a:t>DIR:Page:offset</a:t>
            </a:r>
            <a:endParaRPr lang="en-IN" dirty="0" smtClean="0"/>
          </a:p>
          <a:p>
            <a:endParaRPr lang="en-IN" dirty="0"/>
          </a:p>
        </p:txBody>
      </p:sp>
      <p:sp>
        <p:nvSpPr>
          <p:cNvPr id="4" name="Rounded Rectangle 3"/>
          <p:cNvSpPr/>
          <p:nvPr/>
        </p:nvSpPr>
        <p:spPr>
          <a:xfrm>
            <a:off x="1276624" y="3426877"/>
            <a:ext cx="1558344" cy="2627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3417324" y="3414072"/>
            <a:ext cx="1558344" cy="2627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a:off x="5847007" y="3414072"/>
            <a:ext cx="1558344" cy="2627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8139448" y="6041362"/>
            <a:ext cx="2349396" cy="816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CR3</a:t>
            </a:r>
            <a:endParaRPr lang="en-IN" dirty="0"/>
          </a:p>
        </p:txBody>
      </p:sp>
      <p:cxnSp>
        <p:nvCxnSpPr>
          <p:cNvPr id="9" name="Straight Connector 8"/>
          <p:cNvCxnSpPr>
            <a:stCxn id="7" idx="1"/>
          </p:cNvCxnSpPr>
          <p:nvPr/>
        </p:nvCxnSpPr>
        <p:spPr>
          <a:xfrm flipH="1" flipV="1">
            <a:off x="1880315" y="6041362"/>
            <a:ext cx="6259133" cy="408319"/>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1107583" y="6161119"/>
            <a:ext cx="1674254" cy="369332"/>
          </a:xfrm>
          <a:prstGeom prst="rect">
            <a:avLst/>
          </a:prstGeom>
          <a:noFill/>
        </p:spPr>
        <p:txBody>
          <a:bodyPr wrap="square" rtlCol="0">
            <a:spAutoFit/>
          </a:bodyPr>
          <a:lstStyle/>
          <a:p>
            <a:r>
              <a:rPr lang="en-IN" dirty="0" smtClean="0"/>
              <a:t>Page directory</a:t>
            </a:r>
            <a:endParaRPr lang="en-IN" dirty="0"/>
          </a:p>
        </p:txBody>
      </p:sp>
      <p:sp>
        <p:nvSpPr>
          <p:cNvPr id="11" name="TextBox 10"/>
          <p:cNvSpPr txBox="1"/>
          <p:nvPr/>
        </p:nvSpPr>
        <p:spPr>
          <a:xfrm>
            <a:off x="3417324" y="6161119"/>
            <a:ext cx="1399375" cy="369332"/>
          </a:xfrm>
          <a:prstGeom prst="rect">
            <a:avLst/>
          </a:prstGeom>
          <a:noFill/>
        </p:spPr>
        <p:txBody>
          <a:bodyPr wrap="square" rtlCol="0">
            <a:spAutoFit/>
          </a:bodyPr>
          <a:lstStyle/>
          <a:p>
            <a:r>
              <a:rPr lang="en-IN" dirty="0" smtClean="0"/>
              <a:t>Page table</a:t>
            </a:r>
            <a:endParaRPr lang="en-IN" dirty="0"/>
          </a:p>
        </p:txBody>
      </p:sp>
      <p:sp>
        <p:nvSpPr>
          <p:cNvPr id="12" name="TextBox 11"/>
          <p:cNvSpPr txBox="1"/>
          <p:nvPr/>
        </p:nvSpPr>
        <p:spPr>
          <a:xfrm>
            <a:off x="6246252" y="6328523"/>
            <a:ext cx="1159099" cy="369332"/>
          </a:xfrm>
          <a:prstGeom prst="rect">
            <a:avLst/>
          </a:prstGeom>
          <a:noFill/>
        </p:spPr>
        <p:txBody>
          <a:bodyPr wrap="square" rtlCol="0">
            <a:spAutoFit/>
          </a:bodyPr>
          <a:lstStyle/>
          <a:p>
            <a:r>
              <a:rPr lang="en-IN" dirty="0" smtClean="0"/>
              <a:t>Page</a:t>
            </a:r>
            <a:endParaRPr lang="en-IN" dirty="0"/>
          </a:p>
        </p:txBody>
      </p:sp>
      <p:sp>
        <p:nvSpPr>
          <p:cNvPr id="13" name="Rounded Rectangle 12"/>
          <p:cNvSpPr/>
          <p:nvPr/>
        </p:nvSpPr>
        <p:spPr>
          <a:xfrm>
            <a:off x="1107583" y="2134266"/>
            <a:ext cx="1352282" cy="577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Directory</a:t>
            </a:r>
            <a:endParaRPr lang="en-IN" dirty="0"/>
          </a:p>
        </p:txBody>
      </p:sp>
      <p:sp>
        <p:nvSpPr>
          <p:cNvPr id="14" name="Rounded Rectangle 13"/>
          <p:cNvSpPr/>
          <p:nvPr/>
        </p:nvSpPr>
        <p:spPr>
          <a:xfrm>
            <a:off x="3477295" y="2134266"/>
            <a:ext cx="1352282" cy="577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Page</a:t>
            </a:r>
            <a:endParaRPr lang="en-IN" dirty="0"/>
          </a:p>
        </p:txBody>
      </p:sp>
      <p:sp>
        <p:nvSpPr>
          <p:cNvPr id="15" name="Rounded Rectangle 14"/>
          <p:cNvSpPr/>
          <p:nvPr/>
        </p:nvSpPr>
        <p:spPr>
          <a:xfrm>
            <a:off x="5847007" y="2134266"/>
            <a:ext cx="1352282" cy="577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Offset</a:t>
            </a:r>
            <a:endParaRPr lang="en-IN" dirty="0"/>
          </a:p>
        </p:txBody>
      </p:sp>
      <p:sp>
        <p:nvSpPr>
          <p:cNvPr id="16" name="Rounded Rectangle 15"/>
          <p:cNvSpPr/>
          <p:nvPr/>
        </p:nvSpPr>
        <p:spPr>
          <a:xfrm>
            <a:off x="1259497" y="4529246"/>
            <a:ext cx="1561573" cy="43788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Rounded Rectangle 16"/>
          <p:cNvSpPr/>
          <p:nvPr/>
        </p:nvSpPr>
        <p:spPr>
          <a:xfrm>
            <a:off x="3414095" y="4470883"/>
            <a:ext cx="1561573" cy="43788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Rounded Rectangle 17"/>
          <p:cNvSpPr/>
          <p:nvPr/>
        </p:nvSpPr>
        <p:spPr>
          <a:xfrm>
            <a:off x="5847007" y="4468969"/>
            <a:ext cx="1561573" cy="43788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26" name="Elbow Connector 25"/>
          <p:cNvCxnSpPr>
            <a:stCxn id="16" idx="3"/>
          </p:cNvCxnSpPr>
          <p:nvPr/>
        </p:nvCxnSpPr>
        <p:spPr>
          <a:xfrm>
            <a:off x="2821070" y="4748187"/>
            <a:ext cx="450760" cy="1272682"/>
          </a:xfrm>
          <a:prstGeom prst="bentConnector2">
            <a:avLst/>
          </a:prstGeom>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3219522" y="5972753"/>
            <a:ext cx="444319" cy="788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Elbow Connector 28"/>
          <p:cNvCxnSpPr/>
          <p:nvPr/>
        </p:nvCxnSpPr>
        <p:spPr>
          <a:xfrm>
            <a:off x="4975668" y="4727338"/>
            <a:ext cx="450760" cy="1272682"/>
          </a:xfrm>
          <a:prstGeom prst="bentConnector2">
            <a:avLst/>
          </a:prstGeom>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5402688" y="6000020"/>
            <a:ext cx="585988" cy="617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ounded Rectangle 31"/>
          <p:cNvSpPr/>
          <p:nvPr/>
        </p:nvSpPr>
        <p:spPr>
          <a:xfrm>
            <a:off x="8823241" y="3436709"/>
            <a:ext cx="1352282" cy="577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Final address</a:t>
            </a:r>
            <a:endParaRPr lang="en-IN" dirty="0"/>
          </a:p>
        </p:txBody>
      </p:sp>
      <p:cxnSp>
        <p:nvCxnSpPr>
          <p:cNvPr id="34" name="Straight Arrow Connector 33"/>
          <p:cNvCxnSpPr/>
          <p:nvPr/>
        </p:nvCxnSpPr>
        <p:spPr>
          <a:xfrm>
            <a:off x="773536" y="4661666"/>
            <a:ext cx="444319" cy="788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Freeform 34"/>
          <p:cNvSpPr/>
          <p:nvPr/>
        </p:nvSpPr>
        <p:spPr>
          <a:xfrm>
            <a:off x="682580" y="2717442"/>
            <a:ext cx="1043189" cy="1983347"/>
          </a:xfrm>
          <a:custGeom>
            <a:avLst/>
            <a:gdLst>
              <a:gd name="connsiteX0" fmla="*/ 1043189 w 1043189"/>
              <a:gd name="connsiteY0" fmla="*/ 0 h 1983347"/>
              <a:gd name="connsiteX1" fmla="*/ 0 w 1043189"/>
              <a:gd name="connsiteY1" fmla="*/ 528034 h 1983347"/>
              <a:gd name="connsiteX2" fmla="*/ 0 w 1043189"/>
              <a:gd name="connsiteY2" fmla="*/ 528034 h 1983347"/>
              <a:gd name="connsiteX3" fmla="*/ 77274 w 1043189"/>
              <a:gd name="connsiteY3" fmla="*/ 1983347 h 1983347"/>
            </a:gdLst>
            <a:ahLst/>
            <a:cxnLst>
              <a:cxn ang="0">
                <a:pos x="connsiteX0" y="connsiteY0"/>
              </a:cxn>
              <a:cxn ang="0">
                <a:pos x="connsiteX1" y="connsiteY1"/>
              </a:cxn>
              <a:cxn ang="0">
                <a:pos x="connsiteX2" y="connsiteY2"/>
              </a:cxn>
              <a:cxn ang="0">
                <a:pos x="connsiteX3" y="connsiteY3"/>
              </a:cxn>
            </a:cxnLst>
            <a:rect l="l" t="t" r="r" b="b"/>
            <a:pathLst>
              <a:path w="1043189" h="1983347">
                <a:moveTo>
                  <a:pt x="1043189" y="0"/>
                </a:moveTo>
                <a:lnTo>
                  <a:pt x="0" y="528034"/>
                </a:lnTo>
                <a:lnTo>
                  <a:pt x="0" y="528034"/>
                </a:lnTo>
                <a:cubicBezTo>
                  <a:pt x="12879" y="770586"/>
                  <a:pt x="51516" y="1760113"/>
                  <a:pt x="77274" y="198334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cxnSp>
        <p:nvCxnSpPr>
          <p:cNvPr id="36" name="Straight Arrow Connector 35"/>
          <p:cNvCxnSpPr/>
          <p:nvPr/>
        </p:nvCxnSpPr>
        <p:spPr>
          <a:xfrm>
            <a:off x="2998348" y="4622543"/>
            <a:ext cx="444319" cy="788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Freeform 36"/>
          <p:cNvSpPr/>
          <p:nvPr/>
        </p:nvSpPr>
        <p:spPr>
          <a:xfrm>
            <a:off x="2907392" y="2678319"/>
            <a:ext cx="1043189" cy="1983347"/>
          </a:xfrm>
          <a:custGeom>
            <a:avLst/>
            <a:gdLst>
              <a:gd name="connsiteX0" fmla="*/ 1043189 w 1043189"/>
              <a:gd name="connsiteY0" fmla="*/ 0 h 1983347"/>
              <a:gd name="connsiteX1" fmla="*/ 0 w 1043189"/>
              <a:gd name="connsiteY1" fmla="*/ 528034 h 1983347"/>
              <a:gd name="connsiteX2" fmla="*/ 0 w 1043189"/>
              <a:gd name="connsiteY2" fmla="*/ 528034 h 1983347"/>
              <a:gd name="connsiteX3" fmla="*/ 77274 w 1043189"/>
              <a:gd name="connsiteY3" fmla="*/ 1983347 h 1983347"/>
            </a:gdLst>
            <a:ahLst/>
            <a:cxnLst>
              <a:cxn ang="0">
                <a:pos x="connsiteX0" y="connsiteY0"/>
              </a:cxn>
              <a:cxn ang="0">
                <a:pos x="connsiteX1" y="connsiteY1"/>
              </a:cxn>
              <a:cxn ang="0">
                <a:pos x="connsiteX2" y="connsiteY2"/>
              </a:cxn>
              <a:cxn ang="0">
                <a:pos x="connsiteX3" y="connsiteY3"/>
              </a:cxn>
            </a:cxnLst>
            <a:rect l="l" t="t" r="r" b="b"/>
            <a:pathLst>
              <a:path w="1043189" h="1983347">
                <a:moveTo>
                  <a:pt x="1043189" y="0"/>
                </a:moveTo>
                <a:lnTo>
                  <a:pt x="0" y="528034"/>
                </a:lnTo>
                <a:lnTo>
                  <a:pt x="0" y="528034"/>
                </a:lnTo>
                <a:cubicBezTo>
                  <a:pt x="12879" y="770586"/>
                  <a:pt x="51516" y="1760113"/>
                  <a:pt x="77274" y="198334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cxnSp>
        <p:nvCxnSpPr>
          <p:cNvPr id="38" name="Straight Arrow Connector 37"/>
          <p:cNvCxnSpPr/>
          <p:nvPr/>
        </p:nvCxnSpPr>
        <p:spPr>
          <a:xfrm>
            <a:off x="5462453" y="4582324"/>
            <a:ext cx="444319" cy="788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Freeform 38"/>
          <p:cNvSpPr/>
          <p:nvPr/>
        </p:nvSpPr>
        <p:spPr>
          <a:xfrm>
            <a:off x="5386379" y="2600410"/>
            <a:ext cx="1043189" cy="1983347"/>
          </a:xfrm>
          <a:custGeom>
            <a:avLst/>
            <a:gdLst>
              <a:gd name="connsiteX0" fmla="*/ 1043189 w 1043189"/>
              <a:gd name="connsiteY0" fmla="*/ 0 h 1983347"/>
              <a:gd name="connsiteX1" fmla="*/ 0 w 1043189"/>
              <a:gd name="connsiteY1" fmla="*/ 528034 h 1983347"/>
              <a:gd name="connsiteX2" fmla="*/ 0 w 1043189"/>
              <a:gd name="connsiteY2" fmla="*/ 528034 h 1983347"/>
              <a:gd name="connsiteX3" fmla="*/ 77274 w 1043189"/>
              <a:gd name="connsiteY3" fmla="*/ 1983347 h 1983347"/>
            </a:gdLst>
            <a:ahLst/>
            <a:cxnLst>
              <a:cxn ang="0">
                <a:pos x="connsiteX0" y="connsiteY0"/>
              </a:cxn>
              <a:cxn ang="0">
                <a:pos x="connsiteX1" y="connsiteY1"/>
              </a:cxn>
              <a:cxn ang="0">
                <a:pos x="connsiteX2" y="connsiteY2"/>
              </a:cxn>
              <a:cxn ang="0">
                <a:pos x="connsiteX3" y="connsiteY3"/>
              </a:cxn>
            </a:cxnLst>
            <a:rect l="l" t="t" r="r" b="b"/>
            <a:pathLst>
              <a:path w="1043189" h="1983347">
                <a:moveTo>
                  <a:pt x="1043189" y="0"/>
                </a:moveTo>
                <a:lnTo>
                  <a:pt x="0" y="528034"/>
                </a:lnTo>
                <a:lnTo>
                  <a:pt x="0" y="528034"/>
                </a:lnTo>
                <a:cubicBezTo>
                  <a:pt x="12879" y="770586"/>
                  <a:pt x="51516" y="1760113"/>
                  <a:pt x="77274" y="198334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cxnSp>
        <p:nvCxnSpPr>
          <p:cNvPr id="41" name="Straight Arrow Connector 40"/>
          <p:cNvCxnSpPr>
            <a:stCxn id="6" idx="3"/>
            <a:endCxn id="32" idx="1"/>
          </p:cNvCxnSpPr>
          <p:nvPr/>
        </p:nvCxnSpPr>
        <p:spPr>
          <a:xfrm flipV="1">
            <a:off x="7405351" y="3725286"/>
            <a:ext cx="1417890" cy="10024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Horizontal Scroll 44"/>
          <p:cNvSpPr/>
          <p:nvPr/>
        </p:nvSpPr>
        <p:spPr>
          <a:xfrm>
            <a:off x="8842571" y="4400068"/>
            <a:ext cx="1518494" cy="834433"/>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Physical address</a:t>
            </a:r>
            <a:endParaRPr lang="en-IN" dirty="0"/>
          </a:p>
        </p:txBody>
      </p:sp>
      <p:cxnSp>
        <p:nvCxnSpPr>
          <p:cNvPr id="47" name="Straight Arrow Connector 46"/>
          <p:cNvCxnSpPr>
            <a:stCxn id="32" idx="2"/>
            <a:endCxn id="45" idx="0"/>
          </p:cNvCxnSpPr>
          <p:nvPr/>
        </p:nvCxnSpPr>
        <p:spPr>
          <a:xfrm>
            <a:off x="9499382" y="4013863"/>
            <a:ext cx="102436" cy="4905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Horizontal Scroll 47"/>
          <p:cNvSpPr/>
          <p:nvPr/>
        </p:nvSpPr>
        <p:spPr>
          <a:xfrm>
            <a:off x="8283445" y="934858"/>
            <a:ext cx="1518494" cy="834433"/>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Linear</a:t>
            </a:r>
            <a:r>
              <a:rPr lang="en-IN" dirty="0" smtClean="0"/>
              <a:t> </a:t>
            </a:r>
            <a:r>
              <a:rPr lang="en-IN" dirty="0" smtClean="0"/>
              <a:t>address</a:t>
            </a:r>
            <a:endParaRPr lang="en-IN" dirty="0"/>
          </a:p>
        </p:txBody>
      </p:sp>
      <p:cxnSp>
        <p:nvCxnSpPr>
          <p:cNvPr id="50" name="Straight Arrow Connector 49"/>
          <p:cNvCxnSpPr>
            <a:stCxn id="15" idx="0"/>
            <a:endCxn id="48" idx="1"/>
          </p:cNvCxnSpPr>
          <p:nvPr/>
        </p:nvCxnSpPr>
        <p:spPr>
          <a:xfrm flipV="1">
            <a:off x="6523148" y="1352075"/>
            <a:ext cx="1760297" cy="782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14" idx="0"/>
            <a:endCxn id="48" idx="1"/>
          </p:cNvCxnSpPr>
          <p:nvPr/>
        </p:nvCxnSpPr>
        <p:spPr>
          <a:xfrm flipV="1">
            <a:off x="4153436" y="1352075"/>
            <a:ext cx="4130009" cy="782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p:cNvCxnSpPr>
            <a:stCxn id="13" idx="0"/>
            <a:endCxn id="48" idx="1"/>
          </p:cNvCxnSpPr>
          <p:nvPr/>
        </p:nvCxnSpPr>
        <p:spPr>
          <a:xfrm flipV="1">
            <a:off x="1783724" y="1352075"/>
            <a:ext cx="6499721" cy="782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5796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down)">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down)">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down)">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down)">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down)">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down)">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down)">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down)">
                                      <p:cBhvr>
                                        <p:cTn id="72" dur="500"/>
                                        <p:tgtEl>
                                          <p:spTgt spid="1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wipe(down)">
                                      <p:cBhvr>
                                        <p:cTn id="77" dur="500"/>
                                        <p:tgtEl>
                                          <p:spTgt spid="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wipe(down)">
                                      <p:cBhvr>
                                        <p:cTn id="82" dur="500"/>
                                        <p:tgtEl>
                                          <p:spTgt spid="3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wipe(down)">
                                      <p:cBhvr>
                                        <p:cTn id="87" dur="500"/>
                                        <p:tgtEl>
                                          <p:spTgt spid="3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wipe(down)">
                                      <p:cBhvr>
                                        <p:cTn id="92" dur="500"/>
                                        <p:tgtEl>
                                          <p:spTgt spid="1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wipe(down)">
                                      <p:cBhvr>
                                        <p:cTn id="97" dur="500"/>
                                        <p:tgtEl>
                                          <p:spTgt spid="2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wipe(down)">
                                      <p:cBhvr>
                                        <p:cTn id="102" dur="500"/>
                                        <p:tgtEl>
                                          <p:spTgt spid="30"/>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ipe(down)">
                                      <p:cBhvr>
                                        <p:cTn id="107" dur="500"/>
                                        <p:tgtEl>
                                          <p:spTgt spid="12"/>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6"/>
                                        </p:tgtEl>
                                        <p:attrNameLst>
                                          <p:attrName>style.visibility</p:attrName>
                                        </p:attrNameLst>
                                      </p:cBhvr>
                                      <p:to>
                                        <p:strVal val="visible"/>
                                      </p:to>
                                    </p:set>
                                    <p:animEffect transition="in" filter="wipe(down)">
                                      <p:cBhvr>
                                        <p:cTn id="112" dur="500"/>
                                        <p:tgtEl>
                                          <p:spTgt spid="6"/>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39"/>
                                        </p:tgtEl>
                                        <p:attrNameLst>
                                          <p:attrName>style.visibility</p:attrName>
                                        </p:attrNameLst>
                                      </p:cBhvr>
                                      <p:to>
                                        <p:strVal val="visible"/>
                                      </p:to>
                                    </p:set>
                                    <p:animEffect transition="in" filter="wipe(down)">
                                      <p:cBhvr>
                                        <p:cTn id="117" dur="500"/>
                                        <p:tgtEl>
                                          <p:spTgt spid="39"/>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nodeType="clickEffect">
                                  <p:stCondLst>
                                    <p:cond delay="0"/>
                                  </p:stCondLst>
                                  <p:childTnLst>
                                    <p:set>
                                      <p:cBhvr>
                                        <p:cTn id="121" dur="1" fill="hold">
                                          <p:stCondLst>
                                            <p:cond delay="0"/>
                                          </p:stCondLst>
                                        </p:cTn>
                                        <p:tgtEl>
                                          <p:spTgt spid="38"/>
                                        </p:tgtEl>
                                        <p:attrNameLst>
                                          <p:attrName>style.visibility</p:attrName>
                                        </p:attrNameLst>
                                      </p:cBhvr>
                                      <p:to>
                                        <p:strVal val="visible"/>
                                      </p:to>
                                    </p:set>
                                    <p:animEffect transition="in" filter="wipe(down)">
                                      <p:cBhvr>
                                        <p:cTn id="122" dur="500"/>
                                        <p:tgtEl>
                                          <p:spTgt spid="38"/>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18"/>
                                        </p:tgtEl>
                                        <p:attrNameLst>
                                          <p:attrName>style.visibility</p:attrName>
                                        </p:attrNameLst>
                                      </p:cBhvr>
                                      <p:to>
                                        <p:strVal val="visible"/>
                                      </p:to>
                                    </p:set>
                                    <p:animEffect transition="in" filter="wipe(down)">
                                      <p:cBhvr>
                                        <p:cTn id="127" dur="500"/>
                                        <p:tgtEl>
                                          <p:spTgt spid="18"/>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nodeType="clickEffect">
                                  <p:stCondLst>
                                    <p:cond delay="0"/>
                                  </p:stCondLst>
                                  <p:childTnLst>
                                    <p:set>
                                      <p:cBhvr>
                                        <p:cTn id="131" dur="1" fill="hold">
                                          <p:stCondLst>
                                            <p:cond delay="0"/>
                                          </p:stCondLst>
                                        </p:cTn>
                                        <p:tgtEl>
                                          <p:spTgt spid="41"/>
                                        </p:tgtEl>
                                        <p:attrNameLst>
                                          <p:attrName>style.visibility</p:attrName>
                                        </p:attrNameLst>
                                      </p:cBhvr>
                                      <p:to>
                                        <p:strVal val="visible"/>
                                      </p:to>
                                    </p:set>
                                    <p:animEffect transition="in" filter="wipe(down)">
                                      <p:cBhvr>
                                        <p:cTn id="132" dur="500"/>
                                        <p:tgtEl>
                                          <p:spTgt spid="41"/>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nodeType="clickEffect">
                                  <p:stCondLst>
                                    <p:cond delay="0"/>
                                  </p:stCondLst>
                                  <p:childTnLst>
                                    <p:set>
                                      <p:cBhvr>
                                        <p:cTn id="136" dur="1" fill="hold">
                                          <p:stCondLst>
                                            <p:cond delay="0"/>
                                          </p:stCondLst>
                                        </p:cTn>
                                        <p:tgtEl>
                                          <p:spTgt spid="47"/>
                                        </p:tgtEl>
                                        <p:attrNameLst>
                                          <p:attrName>style.visibility</p:attrName>
                                        </p:attrNameLst>
                                      </p:cBhvr>
                                      <p:to>
                                        <p:strVal val="visible"/>
                                      </p:to>
                                    </p:set>
                                    <p:animEffect transition="in" filter="wipe(down)">
                                      <p:cBhvr>
                                        <p:cTn id="137" dur="500"/>
                                        <p:tgtEl>
                                          <p:spTgt spid="47"/>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45"/>
                                        </p:tgtEl>
                                        <p:attrNameLst>
                                          <p:attrName>style.visibility</p:attrName>
                                        </p:attrNameLst>
                                      </p:cBhvr>
                                      <p:to>
                                        <p:strVal val="visible"/>
                                      </p:to>
                                    </p:set>
                                    <p:animEffect transition="in" filter="wipe(down)">
                                      <p:cBhvr>
                                        <p:cTn id="142" dur="500"/>
                                        <p:tgtEl>
                                          <p:spTgt spid="45"/>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nodeType="clickEffect">
                                  <p:stCondLst>
                                    <p:cond delay="0"/>
                                  </p:stCondLst>
                                  <p:childTnLst>
                                    <p:set>
                                      <p:cBhvr>
                                        <p:cTn id="146" dur="1" fill="hold">
                                          <p:stCondLst>
                                            <p:cond delay="0"/>
                                          </p:stCondLst>
                                        </p:cTn>
                                        <p:tgtEl>
                                          <p:spTgt spid="50"/>
                                        </p:tgtEl>
                                        <p:attrNameLst>
                                          <p:attrName>style.visibility</p:attrName>
                                        </p:attrNameLst>
                                      </p:cBhvr>
                                      <p:to>
                                        <p:strVal val="visible"/>
                                      </p:to>
                                    </p:set>
                                    <p:animEffect transition="in" filter="wipe(down)">
                                      <p:cBhvr>
                                        <p:cTn id="147" dur="500"/>
                                        <p:tgtEl>
                                          <p:spTgt spid="50"/>
                                        </p:tgtEl>
                                      </p:cBhvr>
                                    </p:animEffect>
                                  </p:childTnLst>
                                </p:cTn>
                              </p:par>
                              <p:par>
                                <p:cTn id="148" presetID="22" presetClass="entr" presetSubtype="4" fill="hold" nodeType="withEffect">
                                  <p:stCondLst>
                                    <p:cond delay="0"/>
                                  </p:stCondLst>
                                  <p:childTnLst>
                                    <p:set>
                                      <p:cBhvr>
                                        <p:cTn id="149" dur="1" fill="hold">
                                          <p:stCondLst>
                                            <p:cond delay="0"/>
                                          </p:stCondLst>
                                        </p:cTn>
                                        <p:tgtEl>
                                          <p:spTgt spid="54"/>
                                        </p:tgtEl>
                                        <p:attrNameLst>
                                          <p:attrName>style.visibility</p:attrName>
                                        </p:attrNameLst>
                                      </p:cBhvr>
                                      <p:to>
                                        <p:strVal val="visible"/>
                                      </p:to>
                                    </p:set>
                                    <p:animEffect transition="in" filter="wipe(down)">
                                      <p:cBhvr>
                                        <p:cTn id="150" dur="500"/>
                                        <p:tgtEl>
                                          <p:spTgt spid="54"/>
                                        </p:tgtEl>
                                      </p:cBhvr>
                                    </p:animEffect>
                                  </p:childTnLst>
                                </p:cTn>
                              </p:par>
                              <p:par>
                                <p:cTn id="151" presetID="22" presetClass="entr" presetSubtype="4" fill="hold" nodeType="with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wipe(down)">
                                      <p:cBhvr>
                                        <p:cTn id="153" dur="500"/>
                                        <p:tgtEl>
                                          <p:spTgt spid="52"/>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grpId="0" nodeType="clickEffect">
                                  <p:stCondLst>
                                    <p:cond delay="0"/>
                                  </p:stCondLst>
                                  <p:childTnLst>
                                    <p:set>
                                      <p:cBhvr>
                                        <p:cTn id="157" dur="1" fill="hold">
                                          <p:stCondLst>
                                            <p:cond delay="0"/>
                                          </p:stCondLst>
                                        </p:cTn>
                                        <p:tgtEl>
                                          <p:spTgt spid="48"/>
                                        </p:tgtEl>
                                        <p:attrNameLst>
                                          <p:attrName>style.visibility</p:attrName>
                                        </p:attrNameLst>
                                      </p:cBhvr>
                                      <p:to>
                                        <p:strVal val="visible"/>
                                      </p:to>
                                    </p:set>
                                    <p:animEffect transition="in" filter="wipe(down)">
                                      <p:cBhvr>
                                        <p:cTn id="15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p:bldP spid="11" grpId="0"/>
      <p:bldP spid="12" grpId="0"/>
      <p:bldP spid="13" grpId="0" animBg="1"/>
      <p:bldP spid="14" grpId="0" animBg="1"/>
      <p:bldP spid="15" grpId="0" animBg="1"/>
      <p:bldP spid="16" grpId="0" animBg="1"/>
      <p:bldP spid="17" grpId="0" animBg="1"/>
      <p:bldP spid="18" grpId="0" animBg="1"/>
      <p:bldP spid="32" grpId="0" animBg="1"/>
      <p:bldP spid="35" grpId="0" animBg="1"/>
      <p:bldP spid="37" grpId="0" animBg="1"/>
      <p:bldP spid="39" grpId="0" animBg="1"/>
      <p:bldP spid="45" grpId="0" animBg="1"/>
      <p:bldP spid="4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virtual address space?</a:t>
            </a:r>
            <a:endParaRPr lang="en-IN" dirty="0"/>
          </a:p>
        </p:txBody>
      </p:sp>
      <p:sp>
        <p:nvSpPr>
          <p:cNvPr id="3" name="Content Placeholder 2"/>
          <p:cNvSpPr>
            <a:spLocks noGrp="1"/>
          </p:cNvSpPr>
          <p:nvPr>
            <p:ph idx="1"/>
          </p:nvPr>
        </p:nvSpPr>
        <p:spPr/>
        <p:txBody>
          <a:bodyPr/>
          <a:lstStyle/>
          <a:p>
            <a:r>
              <a:rPr lang="en-IN" dirty="0" smtClean="0"/>
              <a:t>In protected mode , every process has address space of 4GB.</a:t>
            </a:r>
          </a:p>
          <a:p>
            <a:r>
              <a:rPr lang="en-IN" dirty="0" smtClean="0"/>
              <a:t>This 4GB address space is virtual address space.</a:t>
            </a:r>
          </a:p>
          <a:p>
            <a:r>
              <a:rPr lang="en-IN" dirty="0" smtClean="0"/>
              <a:t>This virtual address space is divided into pages.</a:t>
            </a:r>
          </a:p>
          <a:p>
            <a:r>
              <a:rPr lang="en-IN" dirty="0" smtClean="0"/>
              <a:t>When you ask  for memory, it maps the actual physical address space with your virtual address space.</a:t>
            </a:r>
          </a:p>
          <a:p>
            <a:r>
              <a:rPr lang="en-IN" dirty="0" smtClean="0"/>
              <a:t>When it  does this operation , it creates an address translation table which contains the virtual to physical mapping.</a:t>
            </a:r>
          </a:p>
          <a:p>
            <a:r>
              <a:rPr lang="en-IN" dirty="0" smtClean="0"/>
              <a:t>Processors are designed in such way that they know  the deal of physical and virtual.</a:t>
            </a:r>
          </a:p>
          <a:p>
            <a:endParaRPr lang="en-IN" dirty="0"/>
          </a:p>
        </p:txBody>
      </p:sp>
    </p:spTree>
    <p:extLst>
      <p:ext uri="{BB962C8B-B14F-4D97-AF65-F5344CB8AC3E}">
        <p14:creationId xmlns:p14="http://schemas.microsoft.com/office/powerpoint/2010/main" val="38531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64608" y="1004554"/>
            <a:ext cx="2034256" cy="785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Complier--</a:t>
            </a:r>
          </a:p>
          <a:p>
            <a:pPr algn="ctr"/>
            <a:r>
              <a:rPr lang="en-IN" dirty="0" err="1" smtClean="0"/>
              <a:t>Int</a:t>
            </a:r>
            <a:r>
              <a:rPr lang="en-IN" dirty="0" smtClean="0"/>
              <a:t> a will be at 1000H</a:t>
            </a:r>
            <a:endParaRPr lang="en-IN" dirty="0"/>
          </a:p>
        </p:txBody>
      </p:sp>
      <p:sp>
        <p:nvSpPr>
          <p:cNvPr id="6" name="Rectangle 5"/>
          <p:cNvSpPr/>
          <p:nvPr/>
        </p:nvSpPr>
        <p:spPr>
          <a:xfrm>
            <a:off x="526493" y="2135745"/>
            <a:ext cx="2034256" cy="643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Process A</a:t>
            </a:r>
          </a:p>
        </p:txBody>
      </p:sp>
      <p:sp>
        <p:nvSpPr>
          <p:cNvPr id="7" name="Rectangle 6"/>
          <p:cNvSpPr/>
          <p:nvPr/>
        </p:nvSpPr>
        <p:spPr>
          <a:xfrm>
            <a:off x="3764608" y="2223752"/>
            <a:ext cx="2034256" cy="643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Process B</a:t>
            </a:r>
            <a:endParaRPr lang="en-IN" dirty="0"/>
          </a:p>
        </p:txBody>
      </p:sp>
      <p:sp>
        <p:nvSpPr>
          <p:cNvPr id="8" name="Rectangle 7"/>
          <p:cNvSpPr/>
          <p:nvPr/>
        </p:nvSpPr>
        <p:spPr>
          <a:xfrm>
            <a:off x="6824548" y="2151844"/>
            <a:ext cx="2034256" cy="643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Process C</a:t>
            </a:r>
            <a:endParaRPr lang="en-IN" dirty="0"/>
          </a:p>
        </p:txBody>
      </p:sp>
      <p:cxnSp>
        <p:nvCxnSpPr>
          <p:cNvPr id="10" name="Straight Connector 9"/>
          <p:cNvCxnSpPr>
            <a:stCxn id="6" idx="0"/>
            <a:endCxn id="4" idx="2"/>
          </p:cNvCxnSpPr>
          <p:nvPr/>
        </p:nvCxnSpPr>
        <p:spPr>
          <a:xfrm flipV="1">
            <a:off x="1543621" y="1790163"/>
            <a:ext cx="3238115" cy="345582"/>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4" idx="2"/>
            <a:endCxn id="8" idx="0"/>
          </p:cNvCxnSpPr>
          <p:nvPr/>
        </p:nvCxnSpPr>
        <p:spPr>
          <a:xfrm>
            <a:off x="4781736" y="1790163"/>
            <a:ext cx="3059940" cy="361681"/>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stCxn id="4" idx="2"/>
            <a:endCxn id="7" idx="0"/>
          </p:cNvCxnSpPr>
          <p:nvPr/>
        </p:nvCxnSpPr>
        <p:spPr>
          <a:xfrm>
            <a:off x="4781736" y="1790163"/>
            <a:ext cx="0" cy="433589"/>
          </a:xfrm>
          <a:prstGeom prst="line">
            <a:avLst/>
          </a:prstGeom>
        </p:spPr>
        <p:style>
          <a:lnRef idx="1">
            <a:schemeClr val="dk1"/>
          </a:lnRef>
          <a:fillRef idx="0">
            <a:schemeClr val="dk1"/>
          </a:fillRef>
          <a:effectRef idx="0">
            <a:schemeClr val="dk1"/>
          </a:effectRef>
          <a:fontRef idx="minor">
            <a:schemeClr val="tx1"/>
          </a:fontRef>
        </p:style>
      </p:cxnSp>
      <p:sp>
        <p:nvSpPr>
          <p:cNvPr id="25" name="Rectangle 24"/>
          <p:cNvSpPr/>
          <p:nvPr/>
        </p:nvSpPr>
        <p:spPr>
          <a:xfrm>
            <a:off x="3806616" y="360614"/>
            <a:ext cx="1992248" cy="555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Program—</a:t>
            </a:r>
            <a:r>
              <a:rPr lang="en-IN" dirty="0" err="1" smtClean="0"/>
              <a:t>int</a:t>
            </a:r>
            <a:r>
              <a:rPr lang="en-IN" dirty="0" smtClean="0"/>
              <a:t> a;</a:t>
            </a:r>
            <a:endParaRPr lang="en-IN" dirty="0"/>
          </a:p>
        </p:txBody>
      </p:sp>
      <p:sp>
        <p:nvSpPr>
          <p:cNvPr id="26" name="Rectangle 25"/>
          <p:cNvSpPr/>
          <p:nvPr/>
        </p:nvSpPr>
        <p:spPr>
          <a:xfrm>
            <a:off x="9659155" y="1790163"/>
            <a:ext cx="2292439" cy="4726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p:cNvSpPr txBox="1"/>
          <p:nvPr/>
        </p:nvSpPr>
        <p:spPr>
          <a:xfrm>
            <a:off x="10449050" y="6147378"/>
            <a:ext cx="712647" cy="369332"/>
          </a:xfrm>
          <a:prstGeom prst="rect">
            <a:avLst/>
          </a:prstGeom>
          <a:noFill/>
        </p:spPr>
        <p:txBody>
          <a:bodyPr wrap="square" rtlCol="0">
            <a:spAutoFit/>
          </a:bodyPr>
          <a:lstStyle/>
          <a:p>
            <a:r>
              <a:rPr lang="en-IN" dirty="0" smtClean="0"/>
              <a:t>RAM</a:t>
            </a:r>
            <a:endParaRPr lang="en-IN" dirty="0"/>
          </a:p>
        </p:txBody>
      </p:sp>
      <p:sp>
        <p:nvSpPr>
          <p:cNvPr id="28" name="Rectangle 27"/>
          <p:cNvSpPr/>
          <p:nvPr/>
        </p:nvSpPr>
        <p:spPr>
          <a:xfrm>
            <a:off x="526493" y="3730579"/>
            <a:ext cx="2178070" cy="9058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Virtual</a:t>
            </a:r>
            <a:r>
              <a:rPr lang="en-IN" dirty="0" smtClean="0">
                <a:sym typeface="Wingdings" panose="05000000000000000000" pitchFamily="2" charset="2"/>
              </a:rPr>
              <a:t>Physical</a:t>
            </a:r>
          </a:p>
          <a:p>
            <a:pPr algn="ctr"/>
            <a:r>
              <a:rPr lang="en-IN" dirty="0" smtClean="0">
                <a:sym typeface="Wingdings" panose="05000000000000000000" pitchFamily="2" charset="2"/>
              </a:rPr>
              <a:t>1000H6550H</a:t>
            </a:r>
            <a:endParaRPr lang="en-IN" dirty="0" smtClean="0"/>
          </a:p>
        </p:txBody>
      </p:sp>
      <p:sp>
        <p:nvSpPr>
          <p:cNvPr id="29" name="Rectangle 28"/>
          <p:cNvSpPr/>
          <p:nvPr/>
        </p:nvSpPr>
        <p:spPr>
          <a:xfrm>
            <a:off x="3620794" y="3730578"/>
            <a:ext cx="2178070" cy="9058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Virtual</a:t>
            </a:r>
            <a:r>
              <a:rPr lang="en-IN" dirty="0" smtClean="0">
                <a:sym typeface="Wingdings" panose="05000000000000000000" pitchFamily="2" charset="2"/>
              </a:rPr>
              <a:t>Physical</a:t>
            </a:r>
          </a:p>
          <a:p>
            <a:pPr algn="ctr"/>
            <a:r>
              <a:rPr lang="en-IN" dirty="0" smtClean="0">
                <a:sym typeface="Wingdings" panose="05000000000000000000" pitchFamily="2" charset="2"/>
              </a:rPr>
              <a:t>1000H8400H</a:t>
            </a:r>
            <a:endParaRPr lang="en-IN" dirty="0" smtClean="0"/>
          </a:p>
        </p:txBody>
      </p:sp>
      <p:sp>
        <p:nvSpPr>
          <p:cNvPr id="30" name="Rectangle 29"/>
          <p:cNvSpPr/>
          <p:nvPr/>
        </p:nvSpPr>
        <p:spPr>
          <a:xfrm>
            <a:off x="6824548" y="3730578"/>
            <a:ext cx="2178070" cy="9058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Virtual</a:t>
            </a:r>
            <a:r>
              <a:rPr lang="en-IN" dirty="0" smtClean="0">
                <a:sym typeface="Wingdings" panose="05000000000000000000" pitchFamily="2" charset="2"/>
              </a:rPr>
              <a:t>Physical</a:t>
            </a:r>
          </a:p>
          <a:p>
            <a:pPr algn="ctr"/>
            <a:r>
              <a:rPr lang="en-IN" dirty="0" smtClean="0">
                <a:sym typeface="Wingdings" panose="05000000000000000000" pitchFamily="2" charset="2"/>
              </a:rPr>
              <a:t>1000H97650H</a:t>
            </a:r>
            <a:endParaRPr lang="en-IN" dirty="0" smtClean="0"/>
          </a:p>
        </p:txBody>
      </p:sp>
      <p:cxnSp>
        <p:nvCxnSpPr>
          <p:cNvPr id="32" name="Straight Connector 31"/>
          <p:cNvCxnSpPr>
            <a:stCxn id="6" idx="2"/>
            <a:endCxn id="28" idx="0"/>
          </p:cNvCxnSpPr>
          <p:nvPr/>
        </p:nvCxnSpPr>
        <p:spPr>
          <a:xfrm>
            <a:off x="1543621" y="2779686"/>
            <a:ext cx="71907" cy="95089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7" idx="2"/>
            <a:endCxn id="29" idx="0"/>
          </p:cNvCxnSpPr>
          <p:nvPr/>
        </p:nvCxnSpPr>
        <p:spPr>
          <a:xfrm flipH="1">
            <a:off x="4709829" y="2867693"/>
            <a:ext cx="71907" cy="862885"/>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stCxn id="8" idx="2"/>
            <a:endCxn id="30" idx="0"/>
          </p:cNvCxnSpPr>
          <p:nvPr/>
        </p:nvCxnSpPr>
        <p:spPr>
          <a:xfrm>
            <a:off x="7841676" y="2795785"/>
            <a:ext cx="71907" cy="934793"/>
          </a:xfrm>
          <a:prstGeom prst="line">
            <a:avLst/>
          </a:prstGeom>
        </p:spPr>
        <p:style>
          <a:lnRef idx="1">
            <a:schemeClr val="dk1"/>
          </a:lnRef>
          <a:fillRef idx="0">
            <a:schemeClr val="dk1"/>
          </a:fillRef>
          <a:effectRef idx="0">
            <a:schemeClr val="dk1"/>
          </a:effectRef>
          <a:fontRef idx="minor">
            <a:schemeClr val="tx1"/>
          </a:fontRef>
        </p:style>
      </p:cxnSp>
      <p:sp>
        <p:nvSpPr>
          <p:cNvPr id="37" name="Rectangle 36"/>
          <p:cNvSpPr/>
          <p:nvPr/>
        </p:nvSpPr>
        <p:spPr>
          <a:xfrm>
            <a:off x="10449051" y="2223752"/>
            <a:ext cx="1279344" cy="572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97650H  </a:t>
            </a:r>
            <a:r>
              <a:rPr lang="en-IN" dirty="0" err="1" smtClean="0"/>
              <a:t>Int</a:t>
            </a:r>
            <a:r>
              <a:rPr lang="en-IN" dirty="0" smtClean="0"/>
              <a:t> a</a:t>
            </a:r>
            <a:endParaRPr lang="en-IN" dirty="0"/>
          </a:p>
        </p:txBody>
      </p:sp>
      <p:sp>
        <p:nvSpPr>
          <p:cNvPr id="38" name="Rectangle 37"/>
          <p:cNvSpPr/>
          <p:nvPr/>
        </p:nvSpPr>
        <p:spPr>
          <a:xfrm>
            <a:off x="10602933" y="3255132"/>
            <a:ext cx="1133395" cy="569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8400H </a:t>
            </a:r>
            <a:r>
              <a:rPr lang="en-IN" dirty="0" err="1" smtClean="0"/>
              <a:t>Int</a:t>
            </a:r>
            <a:r>
              <a:rPr lang="en-IN" dirty="0" smtClean="0"/>
              <a:t> a</a:t>
            </a:r>
            <a:endParaRPr lang="en-IN" dirty="0"/>
          </a:p>
        </p:txBody>
      </p:sp>
      <p:sp>
        <p:nvSpPr>
          <p:cNvPr id="39" name="Rectangle 38"/>
          <p:cNvSpPr/>
          <p:nvPr/>
        </p:nvSpPr>
        <p:spPr>
          <a:xfrm>
            <a:off x="10522025" y="4874652"/>
            <a:ext cx="1133395" cy="592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6550H </a:t>
            </a:r>
            <a:r>
              <a:rPr lang="en-IN" dirty="0" err="1" smtClean="0"/>
              <a:t>Int</a:t>
            </a:r>
            <a:r>
              <a:rPr lang="en-IN" dirty="0" smtClean="0"/>
              <a:t> a</a:t>
            </a:r>
            <a:endParaRPr lang="en-IN" dirty="0"/>
          </a:p>
        </p:txBody>
      </p:sp>
      <p:cxnSp>
        <p:nvCxnSpPr>
          <p:cNvPr id="42" name="Straight Arrow Connector 41"/>
          <p:cNvCxnSpPr>
            <a:stCxn id="30" idx="2"/>
            <a:endCxn id="37" idx="1"/>
          </p:cNvCxnSpPr>
          <p:nvPr/>
        </p:nvCxnSpPr>
        <p:spPr>
          <a:xfrm flipV="1">
            <a:off x="7913583" y="2509769"/>
            <a:ext cx="2535468" cy="21266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Connector 43"/>
          <p:cNvCxnSpPr>
            <a:stCxn id="29" idx="2"/>
            <a:endCxn id="38" idx="1"/>
          </p:cNvCxnSpPr>
          <p:nvPr/>
        </p:nvCxnSpPr>
        <p:spPr>
          <a:xfrm flipV="1">
            <a:off x="4709829" y="3540079"/>
            <a:ext cx="5893104" cy="10963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Arrow Connector 45"/>
          <p:cNvCxnSpPr>
            <a:stCxn id="28" idx="2"/>
            <a:endCxn id="39" idx="1"/>
          </p:cNvCxnSpPr>
          <p:nvPr/>
        </p:nvCxnSpPr>
        <p:spPr>
          <a:xfrm>
            <a:off x="1615528" y="4636394"/>
            <a:ext cx="8906497" cy="534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721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00"/>
                                        <p:tgtEl>
                                          <p:spTgt spid="8"/>
                                        </p:tgtEl>
                                      </p:cBhvr>
                                    </p:animEffect>
                                  </p:childTnLst>
                                </p:cTn>
                              </p:par>
                              <p:par>
                                <p:cTn id="34" presetID="22" presetClass="entr" presetSubtype="4"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down)">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down)">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down)">
                                      <p:cBhvr>
                                        <p:cTn id="46" dur="500"/>
                                        <p:tgtEl>
                                          <p:spTgt spid="2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down)">
                                      <p:cBhvr>
                                        <p:cTn id="51" dur="500"/>
                                        <p:tgtEl>
                                          <p:spTgt spid="3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down)">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wipe(down)">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ipe(down)">
                                      <p:cBhvr>
                                        <p:cTn id="66" dur="500"/>
                                        <p:tgtEl>
                                          <p:spTgt spid="3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wipe(down)">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wipe(down)">
                                      <p:cBhvr>
                                        <p:cTn id="76" dur="500"/>
                                        <p:tgtEl>
                                          <p:spTgt spid="4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wipe(down)">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nodeType="click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wipe(down)">
                                      <p:cBhvr>
                                        <p:cTn id="86" dur="500"/>
                                        <p:tgtEl>
                                          <p:spTgt spid="4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wipe(down)">
                                      <p:cBhvr>
                                        <p:cTn id="91" dur="500"/>
                                        <p:tgtEl>
                                          <p:spTgt spid="38"/>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46"/>
                                        </p:tgtEl>
                                        <p:attrNameLst>
                                          <p:attrName>style.visibility</p:attrName>
                                        </p:attrNameLst>
                                      </p:cBhvr>
                                      <p:to>
                                        <p:strVal val="visible"/>
                                      </p:to>
                                    </p:set>
                                    <p:animEffect transition="in" filter="wipe(down)">
                                      <p:cBhvr>
                                        <p:cTn id="96" dur="500"/>
                                        <p:tgtEl>
                                          <p:spTgt spid="4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39"/>
                                        </p:tgtEl>
                                        <p:attrNameLst>
                                          <p:attrName>style.visibility</p:attrName>
                                        </p:attrNameLst>
                                      </p:cBhvr>
                                      <p:to>
                                        <p:strVal val="visible"/>
                                      </p:to>
                                    </p:set>
                                    <p:animEffect transition="in" filter="wipe(down)">
                                      <p:cBhvr>
                                        <p:cTn id="10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25" grpId="0" animBg="1"/>
      <p:bldP spid="26" grpId="0" animBg="1"/>
      <p:bldP spid="28" grpId="0" animBg="1"/>
      <p:bldP spid="29" grpId="0" animBg="1"/>
      <p:bldP spid="30" grpId="0" animBg="1"/>
      <p:bldP spid="37" grpId="0" animBg="1"/>
      <p:bldP spid="38" grpId="0" animBg="1"/>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else?	</a:t>
            </a:r>
            <a:endParaRPr lang="en-IN" dirty="0"/>
          </a:p>
        </p:txBody>
      </p:sp>
      <p:sp>
        <p:nvSpPr>
          <p:cNvPr id="3" name="Content Placeholder 2"/>
          <p:cNvSpPr>
            <a:spLocks noGrp="1"/>
          </p:cNvSpPr>
          <p:nvPr>
            <p:ph idx="1"/>
          </p:nvPr>
        </p:nvSpPr>
        <p:spPr>
          <a:xfrm>
            <a:off x="677334" y="1532587"/>
            <a:ext cx="8596668" cy="4508776"/>
          </a:xfrm>
        </p:spPr>
        <p:txBody>
          <a:bodyPr>
            <a:normAutofit fontScale="92500" lnSpcReduction="20000"/>
          </a:bodyPr>
          <a:lstStyle/>
          <a:p>
            <a:r>
              <a:rPr lang="en-IN" dirty="0" smtClean="0"/>
              <a:t>Not every virtual page has physical mapping.</a:t>
            </a:r>
          </a:p>
          <a:p>
            <a:r>
              <a:rPr lang="en-IN" dirty="0" smtClean="0"/>
              <a:t>The mapping of addresses is done by MMU of processor.</a:t>
            </a:r>
          </a:p>
          <a:p>
            <a:r>
              <a:rPr lang="en-IN" dirty="0" smtClean="0"/>
              <a:t>The virtual address space division is called page. While the physical memory division is called page frame. Page fits into page frame.</a:t>
            </a:r>
          </a:p>
          <a:p>
            <a:endParaRPr lang="en-IN" dirty="0"/>
          </a:p>
          <a:p>
            <a:r>
              <a:rPr lang="en-IN" dirty="0" smtClean="0"/>
              <a:t>System in which, pages are mapped when they are required is called as demand paging.</a:t>
            </a:r>
          </a:p>
          <a:p>
            <a:r>
              <a:rPr lang="en-IN" dirty="0" smtClean="0"/>
              <a:t>In demand paging scheme ,while executing an instruction , it requires a page which is mapped into virtual address space but not present in physical page frame , the page fault occurs.  In response to page fault ,page is brought into memory and instruction is executed again.</a:t>
            </a:r>
          </a:p>
          <a:p>
            <a:r>
              <a:rPr lang="en-IN" dirty="0" smtClean="0"/>
              <a:t>For a demand paging scheme ,we need-- per instruction maximum 8 KB of physical space. Only for instruction and its data.</a:t>
            </a:r>
          </a:p>
          <a:p>
            <a:r>
              <a:rPr lang="en-IN" dirty="0" smtClean="0"/>
              <a:t>When you ask for memory , it just gives you a piece from you virtual address space. Use </a:t>
            </a:r>
            <a:r>
              <a:rPr lang="en-IN" dirty="0" err="1" smtClean="0"/>
              <a:t>mmap</a:t>
            </a:r>
            <a:r>
              <a:rPr lang="en-IN" dirty="0" smtClean="0"/>
              <a:t>() for this. To </a:t>
            </a:r>
            <a:r>
              <a:rPr lang="en-IN" dirty="0" err="1" smtClean="0"/>
              <a:t>unmap</a:t>
            </a:r>
            <a:r>
              <a:rPr lang="en-IN" dirty="0" smtClean="0"/>
              <a:t> the page </a:t>
            </a:r>
            <a:r>
              <a:rPr lang="en-IN" dirty="0" smtClean="0">
                <a:sym typeface="Wingdings" panose="05000000000000000000" pitchFamily="2" charset="2"/>
              </a:rPr>
              <a:t></a:t>
            </a:r>
            <a:r>
              <a:rPr lang="en-IN" dirty="0" smtClean="0"/>
              <a:t> </a:t>
            </a:r>
            <a:r>
              <a:rPr lang="en-IN" dirty="0" err="1" smtClean="0"/>
              <a:t>munmap</a:t>
            </a:r>
            <a:r>
              <a:rPr lang="en-IN" dirty="0" smtClean="0"/>
              <a:t>()</a:t>
            </a:r>
          </a:p>
          <a:p>
            <a:r>
              <a:rPr lang="en-IN" dirty="0" smtClean="0"/>
              <a:t>Accessing unmapped page will give rise to segmentation fault.</a:t>
            </a:r>
          </a:p>
          <a:p>
            <a:endParaRPr lang="en-IN" dirty="0" smtClean="0"/>
          </a:p>
        </p:txBody>
      </p:sp>
    </p:spTree>
    <p:extLst>
      <p:ext uri="{BB962C8B-B14F-4D97-AF65-F5344CB8AC3E}">
        <p14:creationId xmlns:p14="http://schemas.microsoft.com/office/powerpoint/2010/main" val="209107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address spaces today…</a:t>
            </a:r>
            <a:endParaRPr lang="en-IN" dirty="0"/>
          </a:p>
        </p:txBody>
      </p:sp>
      <p:sp>
        <p:nvSpPr>
          <p:cNvPr id="3" name="Content Placeholder 2"/>
          <p:cNvSpPr>
            <a:spLocks noGrp="1"/>
          </p:cNvSpPr>
          <p:nvPr>
            <p:ph idx="1"/>
          </p:nvPr>
        </p:nvSpPr>
        <p:spPr>
          <a:xfrm>
            <a:off x="677334" y="1558345"/>
            <a:ext cx="8596668" cy="4483018"/>
          </a:xfrm>
        </p:spPr>
        <p:txBody>
          <a:bodyPr/>
          <a:lstStyle/>
          <a:p>
            <a:r>
              <a:rPr lang="en-IN" dirty="0" smtClean="0"/>
              <a:t>The latest OS like Linux , MS-windows do not use the segmented memory model ,they use paging.</a:t>
            </a:r>
          </a:p>
          <a:p>
            <a:r>
              <a:rPr lang="en-IN" dirty="0" smtClean="0"/>
              <a:t>But the earlier OS like DOS,UNIX were using the segmented memory model.</a:t>
            </a:r>
          </a:p>
          <a:p>
            <a:r>
              <a:rPr lang="en-IN" dirty="0" smtClean="0"/>
              <a:t>The processor manufacturers like </a:t>
            </a:r>
            <a:r>
              <a:rPr lang="en-IN" dirty="0" err="1" smtClean="0"/>
              <a:t>intel</a:t>
            </a:r>
            <a:r>
              <a:rPr lang="en-IN" dirty="0" smtClean="0"/>
              <a:t> have not deprecated the segmentation support in processor for backward compatibility.</a:t>
            </a:r>
          </a:p>
          <a:p>
            <a:r>
              <a:rPr lang="en-IN" dirty="0" smtClean="0"/>
              <a:t>So how did they disable the segmentation?(CR1 register can disable the paging but not anything is present to disable segmentation)</a:t>
            </a:r>
          </a:p>
          <a:p>
            <a:r>
              <a:rPr lang="en-IN" dirty="0" smtClean="0"/>
              <a:t>They simply put all the descriptor addresses to zero(0x0000)!</a:t>
            </a:r>
          </a:p>
          <a:p>
            <a:r>
              <a:rPr lang="en-IN" dirty="0" smtClean="0"/>
              <a:t>What it did is set all the descriptors to start of RAM and limit is kept to highest address available. Which means we can access every address by any segment register. With the paging enabled it gave full control to paging.</a:t>
            </a:r>
          </a:p>
          <a:p>
            <a:r>
              <a:rPr lang="en-IN" dirty="0" smtClean="0"/>
              <a:t>Such memory model is called as Flat memory model.</a:t>
            </a:r>
            <a:endParaRPr lang="en-IN" dirty="0"/>
          </a:p>
        </p:txBody>
      </p:sp>
    </p:spTree>
    <p:extLst>
      <p:ext uri="{BB962C8B-B14F-4D97-AF65-F5344CB8AC3E}">
        <p14:creationId xmlns:p14="http://schemas.microsoft.com/office/powerpoint/2010/main" val="58222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803"/>
          </a:xfrm>
        </p:spPr>
        <p:txBody>
          <a:bodyPr>
            <a:normAutofit fontScale="90000"/>
          </a:bodyPr>
          <a:lstStyle/>
          <a:p>
            <a:r>
              <a:rPr lang="en-IN" dirty="0" smtClean="0"/>
              <a:t>Kernel and the process…																																													</a:t>
            </a:r>
            <a:endParaRPr lang="en-IN" dirty="0"/>
          </a:p>
        </p:txBody>
      </p:sp>
      <p:sp>
        <p:nvSpPr>
          <p:cNvPr id="3" name="Content Placeholder 2"/>
          <p:cNvSpPr>
            <a:spLocks noGrp="1"/>
          </p:cNvSpPr>
          <p:nvPr>
            <p:ph idx="1"/>
          </p:nvPr>
        </p:nvSpPr>
        <p:spPr>
          <a:xfrm>
            <a:off x="677334" y="1506829"/>
            <a:ext cx="8596668" cy="4534534"/>
          </a:xfrm>
        </p:spPr>
        <p:txBody>
          <a:bodyPr/>
          <a:lstStyle/>
          <a:p>
            <a:r>
              <a:rPr lang="en-IN" dirty="0" smtClean="0"/>
              <a:t>Kernel provides various services of resource management and gives the ability to use resources when ever asked.</a:t>
            </a:r>
          </a:p>
          <a:p>
            <a:r>
              <a:rPr lang="en-IN" dirty="0" smtClean="0"/>
              <a:t>But the kernels today use paging mechanism with flat memory model. Process created by kernel will also use the same memory model.</a:t>
            </a:r>
          </a:p>
          <a:p>
            <a:r>
              <a:rPr lang="en-IN" dirty="0" smtClean="0"/>
              <a:t>In multitasking we save the state of the process and switch to next process.</a:t>
            </a:r>
          </a:p>
          <a:p>
            <a:r>
              <a:rPr lang="en-IN" dirty="0" smtClean="0"/>
              <a:t>But if kernel is a different process, it will not be able to access the data or stop the execution or start the execution as it’s a protected mode.</a:t>
            </a:r>
          </a:p>
          <a:p>
            <a:r>
              <a:rPr lang="en-IN" dirty="0" smtClean="0"/>
              <a:t>Process is in the ultimate control of its state and resources.</a:t>
            </a:r>
          </a:p>
          <a:p>
            <a:r>
              <a:rPr lang="en-IN" dirty="0" smtClean="0"/>
              <a:t>So , the processes must have something in common which will control the state and execution—the kernel. </a:t>
            </a:r>
          </a:p>
          <a:p>
            <a:endParaRPr lang="en-IN" dirty="0" smtClean="0"/>
          </a:p>
          <a:p>
            <a:endParaRPr lang="en-IN" dirty="0" smtClean="0"/>
          </a:p>
          <a:p>
            <a:endParaRPr lang="en-IN" dirty="0"/>
          </a:p>
        </p:txBody>
      </p:sp>
      <p:sp>
        <p:nvSpPr>
          <p:cNvPr id="4" name="Line Callout 1 3"/>
          <p:cNvSpPr/>
          <p:nvPr/>
        </p:nvSpPr>
        <p:spPr>
          <a:xfrm>
            <a:off x="9454306" y="1622737"/>
            <a:ext cx="2917998" cy="2446985"/>
          </a:xfrm>
          <a:prstGeom prst="borderCallout1">
            <a:avLst>
              <a:gd name="adj1" fmla="val 18750"/>
              <a:gd name="adj2" fmla="val -8333"/>
              <a:gd name="adj3" fmla="val 105658"/>
              <a:gd name="adj4" fmla="val -8070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MJB—chapter 3 –buffer </a:t>
            </a:r>
            <a:r>
              <a:rPr lang="en-IN" dirty="0" err="1" smtClean="0"/>
              <a:t>catche</a:t>
            </a:r>
            <a:endParaRPr lang="en-IN" dirty="0" smtClean="0"/>
          </a:p>
          <a:p>
            <a:pPr algn="ctr"/>
            <a:r>
              <a:rPr lang="en-IN" dirty="0" smtClean="0"/>
              <a:t>Quote:</a:t>
            </a:r>
            <a:r>
              <a:rPr lang="en-IN" dirty="0" smtClean="0">
                <a:sym typeface="Wingdings" panose="05000000000000000000" pitchFamily="2" charset="2"/>
              </a:rPr>
              <a:t></a:t>
            </a:r>
          </a:p>
          <a:p>
            <a:pPr algn="ctr"/>
            <a:r>
              <a:rPr lang="en-IN" dirty="0" smtClean="0">
                <a:sym typeface="Wingdings" panose="05000000000000000000" pitchFamily="2" charset="2"/>
              </a:rPr>
              <a:t>Thought it seems like kernel is controlling the processes but processes wakeup and sleep on their own will.</a:t>
            </a:r>
            <a:endParaRPr lang="en-IN" dirty="0" smtClean="0"/>
          </a:p>
          <a:p>
            <a:pPr algn="ctr"/>
            <a:endParaRPr lang="en-IN" dirty="0" smtClean="0"/>
          </a:p>
        </p:txBody>
      </p:sp>
    </p:spTree>
    <p:extLst>
      <p:ext uri="{BB962C8B-B14F-4D97-AF65-F5344CB8AC3E}">
        <p14:creationId xmlns:p14="http://schemas.microsoft.com/office/powerpoint/2010/main" val="1807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down)">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all the processes will have something in common?</a:t>
            </a:r>
            <a:endParaRPr lang="en-IN" dirty="0"/>
          </a:p>
        </p:txBody>
      </p:sp>
      <p:sp>
        <p:nvSpPr>
          <p:cNvPr id="3" name="Content Placeholder 2"/>
          <p:cNvSpPr>
            <a:spLocks noGrp="1"/>
          </p:cNvSpPr>
          <p:nvPr>
            <p:ph idx="1"/>
          </p:nvPr>
        </p:nvSpPr>
        <p:spPr/>
        <p:txBody>
          <a:bodyPr/>
          <a:lstStyle/>
          <a:p>
            <a:r>
              <a:rPr lang="en-IN" dirty="0" smtClean="0"/>
              <a:t>When OS is booting up , the first ever process to be created is a handmade process (process 0).</a:t>
            </a:r>
          </a:p>
          <a:p>
            <a:r>
              <a:rPr lang="en-IN" dirty="0" smtClean="0"/>
              <a:t>It boots the kernel image.( </a:t>
            </a:r>
            <a:r>
              <a:rPr lang="en-IN" dirty="0" err="1" smtClean="0"/>
              <a:t>eg</a:t>
            </a:r>
            <a:r>
              <a:rPr lang="en-IN" dirty="0" smtClean="0"/>
              <a:t>. </a:t>
            </a:r>
            <a:r>
              <a:rPr lang="en-IN" dirty="0" err="1" smtClean="0"/>
              <a:t>vmlinuz</a:t>
            </a:r>
            <a:r>
              <a:rPr lang="en-IN" dirty="0" smtClean="0"/>
              <a:t>)</a:t>
            </a:r>
          </a:p>
          <a:p>
            <a:r>
              <a:rPr lang="en-IN" dirty="0" smtClean="0"/>
              <a:t>After that using fork() , system creates different processes.</a:t>
            </a:r>
          </a:p>
          <a:p>
            <a:r>
              <a:rPr lang="en-IN" dirty="0" smtClean="0"/>
              <a:t>The fork() system call inherits everything from its parent.</a:t>
            </a:r>
          </a:p>
          <a:p>
            <a:r>
              <a:rPr lang="en-IN" dirty="0" smtClean="0"/>
              <a:t>So, all the processes will inherit the kernel.</a:t>
            </a:r>
          </a:p>
          <a:p>
            <a:r>
              <a:rPr lang="en-IN" dirty="0" smtClean="0"/>
              <a:t>They can not access the kernel data because of the privilege levels.</a:t>
            </a:r>
          </a:p>
          <a:p>
            <a:r>
              <a:rPr lang="en-IN" dirty="0" smtClean="0"/>
              <a:t>Kernel text and data is shared with everyone. Kernel has no stack. It uses the stack of the current process to execute.</a:t>
            </a:r>
          </a:p>
          <a:p>
            <a:endParaRPr lang="en-IN" dirty="0"/>
          </a:p>
        </p:txBody>
      </p:sp>
    </p:spTree>
    <p:extLst>
      <p:ext uri="{BB962C8B-B14F-4D97-AF65-F5344CB8AC3E}">
        <p14:creationId xmlns:p14="http://schemas.microsoft.com/office/powerpoint/2010/main" val="238814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IN" dirty="0" smtClean="0"/>
              <a:t>Mapping differs the kernel type…</a:t>
            </a:r>
            <a:endParaRPr lang="en-IN" dirty="0"/>
          </a:p>
        </p:txBody>
      </p:sp>
      <p:sp>
        <p:nvSpPr>
          <p:cNvPr id="3" name="Content Placeholder 2"/>
          <p:cNvSpPr>
            <a:spLocks noGrp="1"/>
          </p:cNvSpPr>
          <p:nvPr>
            <p:ph idx="1"/>
          </p:nvPr>
        </p:nvSpPr>
        <p:spPr>
          <a:xfrm>
            <a:off x="677334" y="1365161"/>
            <a:ext cx="8596668" cy="4676201"/>
          </a:xfrm>
        </p:spPr>
        <p:txBody>
          <a:bodyPr/>
          <a:lstStyle/>
          <a:p>
            <a:r>
              <a:rPr lang="en-IN" dirty="0" smtClean="0"/>
              <a:t>If all the kernel image is mapped into every process , it is called as monolithic kernel. </a:t>
            </a:r>
            <a:r>
              <a:rPr lang="en-IN" dirty="0" err="1" smtClean="0"/>
              <a:t>Eg</a:t>
            </a:r>
            <a:r>
              <a:rPr lang="en-IN" dirty="0" smtClean="0"/>
              <a:t>. </a:t>
            </a:r>
            <a:r>
              <a:rPr lang="en-IN" dirty="0" err="1" smtClean="0"/>
              <a:t>linux</a:t>
            </a:r>
            <a:endParaRPr lang="en-IN" dirty="0" smtClean="0"/>
          </a:p>
          <a:p>
            <a:r>
              <a:rPr lang="en-IN" dirty="0" smtClean="0"/>
              <a:t>If very little part is mapped into every process, its called micro-kernel. </a:t>
            </a:r>
          </a:p>
          <a:p>
            <a:pPr marL="0" indent="0">
              <a:buNone/>
            </a:pPr>
            <a:r>
              <a:rPr lang="en-IN" dirty="0"/>
              <a:t> </a:t>
            </a:r>
            <a:r>
              <a:rPr lang="en-IN" dirty="0" smtClean="0"/>
              <a:t>     </a:t>
            </a:r>
            <a:r>
              <a:rPr lang="en-IN" dirty="0" err="1" smtClean="0"/>
              <a:t>eg</a:t>
            </a:r>
            <a:r>
              <a:rPr lang="en-IN" dirty="0" smtClean="0"/>
              <a:t>. </a:t>
            </a:r>
            <a:r>
              <a:rPr lang="en-IN" dirty="0" err="1" smtClean="0"/>
              <a:t>mach</a:t>
            </a:r>
            <a:r>
              <a:rPr lang="en-IN" dirty="0" smtClean="0"/>
              <a:t>-o</a:t>
            </a:r>
          </a:p>
          <a:p>
            <a:endParaRPr lang="en-IN" dirty="0"/>
          </a:p>
        </p:txBody>
      </p:sp>
      <p:sp>
        <p:nvSpPr>
          <p:cNvPr id="4" name="Oval 3"/>
          <p:cNvSpPr/>
          <p:nvPr/>
        </p:nvSpPr>
        <p:spPr>
          <a:xfrm>
            <a:off x="3683358" y="3258355"/>
            <a:ext cx="2163650" cy="10560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Kernel</a:t>
            </a:r>
            <a:endParaRPr lang="en-IN" dirty="0"/>
          </a:p>
        </p:txBody>
      </p:sp>
      <p:sp>
        <p:nvSpPr>
          <p:cNvPr id="6" name="Oval 5"/>
          <p:cNvSpPr/>
          <p:nvPr/>
        </p:nvSpPr>
        <p:spPr>
          <a:xfrm>
            <a:off x="677334" y="3703261"/>
            <a:ext cx="2163650" cy="10560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Memory management</a:t>
            </a:r>
            <a:endParaRPr lang="en-IN" dirty="0"/>
          </a:p>
        </p:txBody>
      </p:sp>
      <p:sp>
        <p:nvSpPr>
          <p:cNvPr id="7" name="Oval 6"/>
          <p:cNvSpPr/>
          <p:nvPr/>
        </p:nvSpPr>
        <p:spPr>
          <a:xfrm>
            <a:off x="7110352" y="3703261"/>
            <a:ext cx="2163650" cy="10560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Process management</a:t>
            </a:r>
            <a:endParaRPr lang="en-IN" dirty="0"/>
          </a:p>
        </p:txBody>
      </p:sp>
      <p:sp>
        <p:nvSpPr>
          <p:cNvPr id="8" name="Oval 7"/>
          <p:cNvSpPr/>
          <p:nvPr/>
        </p:nvSpPr>
        <p:spPr>
          <a:xfrm>
            <a:off x="1932222" y="5026858"/>
            <a:ext cx="2163650" cy="10560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File system management</a:t>
            </a:r>
            <a:endParaRPr lang="en-IN" dirty="0"/>
          </a:p>
        </p:txBody>
      </p:sp>
      <p:cxnSp>
        <p:nvCxnSpPr>
          <p:cNvPr id="10" name="Straight Connector 9"/>
          <p:cNvCxnSpPr>
            <a:stCxn id="6" idx="6"/>
            <a:endCxn id="4" idx="2"/>
          </p:cNvCxnSpPr>
          <p:nvPr/>
        </p:nvCxnSpPr>
        <p:spPr>
          <a:xfrm flipV="1">
            <a:off x="2840984" y="3786389"/>
            <a:ext cx="842374" cy="444906"/>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8" idx="0"/>
            <a:endCxn id="4" idx="4"/>
          </p:cNvCxnSpPr>
          <p:nvPr/>
        </p:nvCxnSpPr>
        <p:spPr>
          <a:xfrm flipV="1">
            <a:off x="3014047" y="4314423"/>
            <a:ext cx="1751136" cy="71243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4" idx="6"/>
            <a:endCxn id="7" idx="2"/>
          </p:cNvCxnSpPr>
          <p:nvPr/>
        </p:nvCxnSpPr>
        <p:spPr>
          <a:xfrm>
            <a:off x="5847008" y="3786389"/>
            <a:ext cx="1263344" cy="444906"/>
          </a:xfrm>
          <a:prstGeom prst="line">
            <a:avLst/>
          </a:prstGeom>
        </p:spPr>
        <p:style>
          <a:lnRef idx="1">
            <a:schemeClr val="dk1"/>
          </a:lnRef>
          <a:fillRef idx="0">
            <a:schemeClr val="dk1"/>
          </a:fillRef>
          <a:effectRef idx="0">
            <a:schemeClr val="dk1"/>
          </a:effectRef>
          <a:fontRef idx="minor">
            <a:schemeClr val="tx1"/>
          </a:fontRef>
        </p:style>
      </p:cxnSp>
      <p:sp>
        <p:nvSpPr>
          <p:cNvPr id="16" name="Oval 15"/>
          <p:cNvSpPr/>
          <p:nvPr/>
        </p:nvSpPr>
        <p:spPr>
          <a:xfrm>
            <a:off x="6569440" y="5026858"/>
            <a:ext cx="2163650" cy="10560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Input output</a:t>
            </a:r>
            <a:endParaRPr lang="en-IN" dirty="0"/>
          </a:p>
        </p:txBody>
      </p:sp>
      <p:cxnSp>
        <p:nvCxnSpPr>
          <p:cNvPr id="18" name="Straight Connector 17"/>
          <p:cNvCxnSpPr>
            <a:stCxn id="4" idx="5"/>
            <a:endCxn id="16" idx="1"/>
          </p:cNvCxnSpPr>
          <p:nvPr/>
        </p:nvCxnSpPr>
        <p:spPr>
          <a:xfrm>
            <a:off x="5530149" y="4159765"/>
            <a:ext cx="1356150" cy="1021751"/>
          </a:xfrm>
          <a:prstGeom prst="line">
            <a:avLst/>
          </a:prstGeom>
        </p:spPr>
        <p:style>
          <a:lnRef idx="1">
            <a:schemeClr val="dk1"/>
          </a:lnRef>
          <a:fillRef idx="0">
            <a:schemeClr val="dk1"/>
          </a:fillRef>
          <a:effectRef idx="0">
            <a:schemeClr val="dk1"/>
          </a:effectRef>
          <a:fontRef idx="minor">
            <a:schemeClr val="tx1"/>
          </a:fontRef>
        </p:style>
      </p:cxnSp>
      <p:sp>
        <p:nvSpPr>
          <p:cNvPr id="19" name="Oval 18"/>
          <p:cNvSpPr/>
          <p:nvPr/>
        </p:nvSpPr>
        <p:spPr>
          <a:xfrm>
            <a:off x="4250831" y="5320729"/>
            <a:ext cx="2163650" cy="10560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Inter-process communication</a:t>
            </a:r>
            <a:endParaRPr lang="en-IN" dirty="0"/>
          </a:p>
        </p:txBody>
      </p:sp>
      <p:cxnSp>
        <p:nvCxnSpPr>
          <p:cNvPr id="22" name="Straight Connector 21"/>
          <p:cNvCxnSpPr>
            <a:stCxn id="4" idx="4"/>
            <a:endCxn id="19" idx="0"/>
          </p:cNvCxnSpPr>
          <p:nvPr/>
        </p:nvCxnSpPr>
        <p:spPr>
          <a:xfrm>
            <a:off x="4765183" y="4314423"/>
            <a:ext cx="567473" cy="100630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5406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par>
                                <p:cTn id="14" presetID="22" presetClass="entr" presetSubtype="4"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22" presetClass="entr" presetSubtype="4"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down)">
                                      <p:cBhvr>
                                        <p:cTn id="19" dur="500"/>
                                        <p:tgtEl>
                                          <p:spTgt spid="2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6"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 process?	</a:t>
            </a:r>
            <a:endParaRPr lang="en-IN" dirty="0"/>
          </a:p>
        </p:txBody>
      </p:sp>
      <p:sp>
        <p:nvSpPr>
          <p:cNvPr id="3" name="Content Placeholder 2"/>
          <p:cNvSpPr>
            <a:spLocks noGrp="1"/>
          </p:cNvSpPr>
          <p:nvPr>
            <p:ph idx="1"/>
          </p:nvPr>
        </p:nvSpPr>
        <p:spPr>
          <a:xfrm>
            <a:off x="677334" y="1687133"/>
            <a:ext cx="8596668" cy="4354230"/>
          </a:xfrm>
        </p:spPr>
        <p:style>
          <a:lnRef idx="2">
            <a:schemeClr val="dk1"/>
          </a:lnRef>
          <a:fillRef idx="1">
            <a:schemeClr val="lt1"/>
          </a:fillRef>
          <a:effectRef idx="0">
            <a:schemeClr val="dk1"/>
          </a:effectRef>
          <a:fontRef idx="minor">
            <a:schemeClr val="dk1"/>
          </a:fontRef>
        </p:style>
        <p:txBody>
          <a:bodyPr/>
          <a:lstStyle/>
          <a:p>
            <a:r>
              <a:rPr lang="en-IN" dirty="0" smtClean="0"/>
              <a:t>Process can be termed as running instance of program. Basically when you open an exe process is created.</a:t>
            </a:r>
          </a:p>
          <a:p>
            <a:r>
              <a:rPr lang="en-IN" dirty="0" smtClean="0"/>
              <a:t>Process can strictly termed as –</a:t>
            </a:r>
          </a:p>
          <a:p>
            <a:endParaRPr lang="en-IN" dirty="0"/>
          </a:p>
        </p:txBody>
      </p:sp>
      <p:sp>
        <p:nvSpPr>
          <p:cNvPr id="4" name="Rectangle 3"/>
          <p:cNvSpPr/>
          <p:nvPr/>
        </p:nvSpPr>
        <p:spPr>
          <a:xfrm>
            <a:off x="1159099" y="3503054"/>
            <a:ext cx="1983346" cy="1017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Process</a:t>
            </a:r>
            <a:endParaRPr lang="en-IN"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3966693" y="3528811"/>
            <a:ext cx="1983346" cy="1043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Address space of process</a:t>
            </a:r>
            <a:endParaRPr lang="en-IN" dirty="0"/>
          </a:p>
        </p:txBody>
      </p:sp>
      <p:sp>
        <p:nvSpPr>
          <p:cNvPr id="6" name="Rectangle 5"/>
          <p:cNvSpPr/>
          <p:nvPr/>
        </p:nvSpPr>
        <p:spPr>
          <a:xfrm>
            <a:off x="7173533" y="3503053"/>
            <a:ext cx="1841679" cy="1068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 of process known to kernel for multitasking</a:t>
            </a:r>
            <a:endParaRPr lang="en-IN" dirty="0"/>
          </a:p>
        </p:txBody>
      </p:sp>
      <p:sp>
        <p:nvSpPr>
          <p:cNvPr id="7" name="Plus 6"/>
          <p:cNvSpPr/>
          <p:nvPr/>
        </p:nvSpPr>
        <p:spPr>
          <a:xfrm>
            <a:off x="6278451" y="3846617"/>
            <a:ext cx="566670" cy="50871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Equal 7"/>
          <p:cNvSpPr/>
          <p:nvPr/>
        </p:nvSpPr>
        <p:spPr>
          <a:xfrm>
            <a:off x="3470857" y="3796047"/>
            <a:ext cx="363329" cy="50871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46300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5910"/>
            <a:ext cx="7539387" cy="901521"/>
          </a:xfrm>
        </p:spPr>
        <p:txBody>
          <a:bodyPr>
            <a:normAutofit fontScale="90000"/>
          </a:bodyPr>
          <a:lstStyle/>
          <a:p>
            <a:r>
              <a:rPr lang="en-IN" dirty="0" smtClean="0"/>
              <a:t>The layout of a standard </a:t>
            </a:r>
            <a:r>
              <a:rPr lang="en-IN" dirty="0" err="1" smtClean="0"/>
              <a:t>linux</a:t>
            </a:r>
            <a:r>
              <a:rPr lang="en-IN" dirty="0" smtClean="0"/>
              <a:t> process</a:t>
            </a:r>
            <a:endParaRPr lang="en-IN" dirty="0"/>
          </a:p>
        </p:txBody>
      </p:sp>
      <p:sp>
        <p:nvSpPr>
          <p:cNvPr id="4" name="Rectangle 3"/>
          <p:cNvSpPr/>
          <p:nvPr/>
        </p:nvSpPr>
        <p:spPr>
          <a:xfrm>
            <a:off x="2846230" y="1017431"/>
            <a:ext cx="3876542" cy="5602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Heap</a:t>
            </a:r>
            <a:endParaRPr lang="en-IN" dirty="0"/>
          </a:p>
        </p:txBody>
      </p:sp>
      <p:sp>
        <p:nvSpPr>
          <p:cNvPr id="5" name="Rectangle 4"/>
          <p:cNvSpPr/>
          <p:nvPr/>
        </p:nvSpPr>
        <p:spPr>
          <a:xfrm>
            <a:off x="2820473" y="1017431"/>
            <a:ext cx="3915178" cy="106894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Kernel</a:t>
            </a:r>
            <a:endParaRPr lang="en-IN" dirty="0"/>
          </a:p>
        </p:txBody>
      </p:sp>
      <p:sp>
        <p:nvSpPr>
          <p:cNvPr id="6" name="Rectangle 5"/>
          <p:cNvSpPr/>
          <p:nvPr/>
        </p:nvSpPr>
        <p:spPr>
          <a:xfrm>
            <a:off x="2820473" y="6246253"/>
            <a:ext cx="3940935" cy="3734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128 MB</a:t>
            </a:r>
            <a:endParaRPr lang="en-IN" dirty="0"/>
          </a:p>
        </p:txBody>
      </p:sp>
      <p:sp>
        <p:nvSpPr>
          <p:cNvPr id="7" name="TextBox 6"/>
          <p:cNvSpPr txBox="1"/>
          <p:nvPr/>
        </p:nvSpPr>
        <p:spPr>
          <a:xfrm>
            <a:off x="6941713" y="1017431"/>
            <a:ext cx="1275008" cy="369332"/>
          </a:xfrm>
          <a:prstGeom prst="rect">
            <a:avLst/>
          </a:prstGeom>
          <a:noFill/>
        </p:spPr>
        <p:txBody>
          <a:bodyPr wrap="square" rtlCol="0">
            <a:spAutoFit/>
          </a:bodyPr>
          <a:lstStyle/>
          <a:p>
            <a:r>
              <a:rPr lang="en-IN" dirty="0" smtClean="0"/>
              <a:t>4 GB</a:t>
            </a:r>
            <a:endParaRPr lang="en-IN" dirty="0"/>
          </a:p>
        </p:txBody>
      </p:sp>
      <p:sp>
        <p:nvSpPr>
          <p:cNvPr id="8" name="TextBox 7"/>
          <p:cNvSpPr txBox="1"/>
          <p:nvPr/>
        </p:nvSpPr>
        <p:spPr>
          <a:xfrm>
            <a:off x="6915955" y="1918952"/>
            <a:ext cx="1275008" cy="369332"/>
          </a:xfrm>
          <a:prstGeom prst="rect">
            <a:avLst/>
          </a:prstGeom>
          <a:noFill/>
        </p:spPr>
        <p:txBody>
          <a:bodyPr wrap="square" rtlCol="0">
            <a:spAutoFit/>
          </a:bodyPr>
          <a:lstStyle/>
          <a:p>
            <a:r>
              <a:rPr lang="en-IN" dirty="0" smtClean="0"/>
              <a:t>3 GB</a:t>
            </a:r>
            <a:endParaRPr lang="en-IN" dirty="0"/>
          </a:p>
        </p:txBody>
      </p:sp>
      <p:sp>
        <p:nvSpPr>
          <p:cNvPr id="9" name="Rectangle 8"/>
          <p:cNvSpPr/>
          <p:nvPr/>
        </p:nvSpPr>
        <p:spPr>
          <a:xfrm>
            <a:off x="2846230" y="5731099"/>
            <a:ext cx="3876542" cy="5151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Text</a:t>
            </a:r>
            <a:endParaRPr lang="en-IN" dirty="0"/>
          </a:p>
        </p:txBody>
      </p:sp>
      <p:sp>
        <p:nvSpPr>
          <p:cNvPr id="10" name="Rectangle 9"/>
          <p:cNvSpPr/>
          <p:nvPr/>
        </p:nvSpPr>
        <p:spPr>
          <a:xfrm>
            <a:off x="2846230" y="5224669"/>
            <a:ext cx="3876542" cy="5151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Data—global initialized </a:t>
            </a:r>
            <a:endParaRPr lang="en-IN" dirty="0"/>
          </a:p>
        </p:txBody>
      </p:sp>
      <p:sp>
        <p:nvSpPr>
          <p:cNvPr id="11" name="Rectangle 10"/>
          <p:cNvSpPr/>
          <p:nvPr/>
        </p:nvSpPr>
        <p:spPr>
          <a:xfrm>
            <a:off x="2846230" y="4709515"/>
            <a:ext cx="3889421" cy="5151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BSS-global un-initialized</a:t>
            </a:r>
            <a:endParaRPr lang="en-IN" dirty="0"/>
          </a:p>
        </p:txBody>
      </p:sp>
      <p:sp>
        <p:nvSpPr>
          <p:cNvPr id="12" name="Rectangle 11"/>
          <p:cNvSpPr/>
          <p:nvPr/>
        </p:nvSpPr>
        <p:spPr>
          <a:xfrm>
            <a:off x="2846230" y="2099257"/>
            <a:ext cx="3876542" cy="5151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Stack</a:t>
            </a:r>
            <a:endParaRPr lang="en-IN" dirty="0"/>
          </a:p>
        </p:txBody>
      </p:sp>
      <p:sp>
        <p:nvSpPr>
          <p:cNvPr id="13" name="Up-Down Arrow 12"/>
          <p:cNvSpPr/>
          <p:nvPr/>
        </p:nvSpPr>
        <p:spPr>
          <a:xfrm>
            <a:off x="2109989" y="2614411"/>
            <a:ext cx="643943" cy="2095104"/>
          </a:xfrm>
          <a:prstGeom prst="up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smtClean="0"/>
              <a:t>Dynamic</a:t>
            </a:r>
            <a:endParaRPr lang="en-IN" dirty="0"/>
          </a:p>
        </p:txBody>
      </p:sp>
      <p:sp>
        <p:nvSpPr>
          <p:cNvPr id="14" name="Up-Down Arrow 13"/>
          <p:cNvSpPr/>
          <p:nvPr/>
        </p:nvSpPr>
        <p:spPr>
          <a:xfrm>
            <a:off x="2109989" y="4861915"/>
            <a:ext cx="669701" cy="1639770"/>
          </a:xfrm>
          <a:prstGeom prst="up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smtClean="0"/>
              <a:t>static</a:t>
            </a:r>
            <a:endParaRPr lang="en-IN" dirty="0"/>
          </a:p>
        </p:txBody>
      </p:sp>
      <p:sp>
        <p:nvSpPr>
          <p:cNvPr id="15" name="TextBox 14"/>
          <p:cNvSpPr txBox="1"/>
          <p:nvPr/>
        </p:nvSpPr>
        <p:spPr>
          <a:xfrm>
            <a:off x="7044744" y="6432996"/>
            <a:ext cx="798490" cy="369332"/>
          </a:xfrm>
          <a:prstGeom prst="rect">
            <a:avLst/>
          </a:prstGeom>
          <a:noFill/>
        </p:spPr>
        <p:txBody>
          <a:bodyPr wrap="square" rtlCol="0">
            <a:spAutoFit/>
          </a:bodyPr>
          <a:lstStyle/>
          <a:p>
            <a:r>
              <a:rPr lang="en-IN" dirty="0" smtClean="0"/>
              <a:t>0</a:t>
            </a:r>
            <a:endParaRPr lang="en-IN" dirty="0"/>
          </a:p>
        </p:txBody>
      </p:sp>
      <p:sp>
        <p:nvSpPr>
          <p:cNvPr id="16" name="Up Arrow 15"/>
          <p:cNvSpPr/>
          <p:nvPr/>
        </p:nvSpPr>
        <p:spPr>
          <a:xfrm>
            <a:off x="5215944" y="2996623"/>
            <a:ext cx="1996226" cy="1721616"/>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t>Grow</a:t>
            </a:r>
          </a:p>
          <a:p>
            <a:pPr algn="ctr"/>
            <a:r>
              <a:rPr lang="en-IN" dirty="0" smtClean="0"/>
              <a:t>upward</a:t>
            </a:r>
            <a:endParaRPr lang="en-IN" dirty="0"/>
          </a:p>
        </p:txBody>
      </p:sp>
      <p:sp>
        <p:nvSpPr>
          <p:cNvPr id="17" name="Down Arrow 16"/>
          <p:cNvSpPr/>
          <p:nvPr/>
        </p:nvSpPr>
        <p:spPr>
          <a:xfrm>
            <a:off x="2653047" y="2652839"/>
            <a:ext cx="1609860" cy="1674464"/>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t>Grow</a:t>
            </a:r>
          </a:p>
          <a:p>
            <a:pPr algn="ctr"/>
            <a:endParaRPr lang="en-IN" dirty="0" smtClean="0"/>
          </a:p>
          <a:p>
            <a:pPr algn="ctr"/>
            <a:r>
              <a:rPr lang="en-IN" dirty="0" smtClean="0"/>
              <a:t>Down-ward</a:t>
            </a:r>
            <a:endParaRPr lang="en-IN" dirty="0"/>
          </a:p>
        </p:txBody>
      </p:sp>
      <p:sp>
        <p:nvSpPr>
          <p:cNvPr id="18" name="TextBox 17"/>
          <p:cNvSpPr txBox="1"/>
          <p:nvPr/>
        </p:nvSpPr>
        <p:spPr>
          <a:xfrm>
            <a:off x="4369754" y="613619"/>
            <a:ext cx="1236372" cy="369332"/>
          </a:xfrm>
          <a:prstGeom prst="rect">
            <a:avLst/>
          </a:prstGeom>
          <a:noFill/>
        </p:spPr>
        <p:txBody>
          <a:bodyPr wrap="square" rtlCol="0">
            <a:spAutoFit/>
          </a:bodyPr>
          <a:lstStyle/>
          <a:p>
            <a:r>
              <a:rPr lang="en-IN" smtClean="0"/>
              <a:t>Virtual </a:t>
            </a:r>
            <a:endParaRPr lang="en-IN" dirty="0"/>
          </a:p>
        </p:txBody>
      </p:sp>
      <p:sp>
        <p:nvSpPr>
          <p:cNvPr id="19" name="Up-Down Arrow 18"/>
          <p:cNvSpPr/>
          <p:nvPr/>
        </p:nvSpPr>
        <p:spPr>
          <a:xfrm>
            <a:off x="7212170" y="2099257"/>
            <a:ext cx="2369714" cy="4323151"/>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t>User Address space</a:t>
            </a:r>
            <a:endParaRPr lang="en-IN" dirty="0"/>
          </a:p>
        </p:txBody>
      </p:sp>
      <p:sp>
        <p:nvSpPr>
          <p:cNvPr id="21" name="Line Callout 1 20"/>
          <p:cNvSpPr/>
          <p:nvPr/>
        </p:nvSpPr>
        <p:spPr>
          <a:xfrm>
            <a:off x="7843234" y="1020433"/>
            <a:ext cx="1519707" cy="1065944"/>
          </a:xfrm>
          <a:prstGeom prst="borderCallout1">
            <a:avLst>
              <a:gd name="adj1" fmla="val 18750"/>
              <a:gd name="adj2" fmla="val -8333"/>
              <a:gd name="adj3" fmla="val 70213"/>
              <a:gd name="adj4" fmla="val -70536"/>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t>Kernel address space</a:t>
            </a:r>
            <a:endParaRPr lang="en-IN" dirty="0"/>
          </a:p>
        </p:txBody>
      </p:sp>
    </p:spTree>
    <p:extLst>
      <p:ext uri="{BB962C8B-B14F-4D97-AF65-F5344CB8AC3E}">
        <p14:creationId xmlns:p14="http://schemas.microsoft.com/office/powerpoint/2010/main" val="143471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down)">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down)">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4">
                                            <p:txEl>
                                              <p:pRg st="0" end="0"/>
                                            </p:txEl>
                                          </p:spTgt>
                                        </p:tgtEl>
                                        <p:attrNameLst>
                                          <p:attrName>style.visibility</p:attrName>
                                        </p:attrNameLst>
                                      </p:cBhvr>
                                      <p:to>
                                        <p:strVal val="visible"/>
                                      </p:to>
                                    </p:set>
                                    <p:animEffect transition="in" filter="wipe(down)">
                                      <p:cBhvr>
                                        <p:cTn id="55" dur="500"/>
                                        <p:tgtEl>
                                          <p:spTgt spid="4">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down)">
                                      <p:cBhvr>
                                        <p:cTn id="60" dur="500"/>
                                        <p:tgtEl>
                                          <p:spTgt spid="1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down)">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down)">
                                      <p:cBhvr>
                                        <p:cTn id="70" dur="500"/>
                                        <p:tgtEl>
                                          <p:spTgt spid="1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wipe(down)">
                                      <p:cBhvr>
                                        <p:cTn id="75" dur="500"/>
                                        <p:tgtEl>
                                          <p:spTgt spid="1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wipe(down)">
                                      <p:cBhvr>
                                        <p:cTn id="80" dur="500"/>
                                        <p:tgtEl>
                                          <p:spTgt spid="1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wipe(down)">
                                      <p:cBhvr>
                                        <p:cTn id="85" dur="500"/>
                                        <p:tgtEl>
                                          <p:spTgt spid="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wipe(down)">
                                      <p:cBhvr>
                                        <p:cTn id="9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animBg="1"/>
      <p:bldP spid="10" grpId="0" animBg="1"/>
      <p:bldP spid="11" grpId="0" animBg="1"/>
      <p:bldP spid="12" grpId="0" animBg="1"/>
      <p:bldP spid="13" grpId="0" animBg="1"/>
      <p:bldP spid="14" grpId="0" animBg="1"/>
      <p:bldP spid="15" grpId="0"/>
      <p:bldP spid="16" grpId="0" animBg="1"/>
      <p:bldP spid="17" grpId="0" animBg="1"/>
      <p:bldP spid="18" grpId="0"/>
      <p:bldP spid="19" grpId="0" animBg="1"/>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507865"/>
          </a:xfrm>
        </p:spPr>
        <p:txBody>
          <a:bodyPr>
            <a:normAutofit/>
          </a:bodyPr>
          <a:lstStyle/>
          <a:p>
            <a:r>
              <a:rPr lang="en-IN" dirty="0"/>
              <a:t>Any doubts </a:t>
            </a:r>
            <a:r>
              <a:rPr lang="en-IN" dirty="0" smtClean="0"/>
              <a:t>???</a:t>
            </a:r>
            <a:br>
              <a:rPr lang="en-IN" dirty="0" smtClean="0"/>
            </a:br>
            <a:r>
              <a:rPr lang="en-IN" dirty="0"/>
              <a:t/>
            </a:r>
            <a:br>
              <a:rPr lang="en-IN" dirty="0"/>
            </a:br>
            <a:r>
              <a:rPr lang="en-IN" dirty="0" smtClean="0"/>
              <a:t/>
            </a:r>
            <a:br>
              <a:rPr lang="en-IN" dirty="0" smtClean="0"/>
            </a:br>
            <a:r>
              <a:rPr lang="en-IN" dirty="0"/>
              <a:t/>
            </a:r>
            <a:br>
              <a:rPr lang="en-IN" dirty="0"/>
            </a:br>
            <a:r>
              <a:rPr lang="en-IN" dirty="0" smtClean="0"/>
              <a:t>Thank you for listening!</a:t>
            </a:r>
            <a:br>
              <a:rPr lang="en-IN" dirty="0" smtClean="0"/>
            </a:br>
            <a:r>
              <a:rPr lang="en-IN" dirty="0" smtClean="0"/>
              <a:t>Hope you enjoyed everything.</a:t>
            </a:r>
            <a:br>
              <a:rPr lang="en-IN" dirty="0" smtClean="0"/>
            </a:br>
            <a:endParaRPr lang="en-IN" dirty="0"/>
          </a:p>
        </p:txBody>
      </p:sp>
    </p:spTree>
    <p:extLst>
      <p:ext uri="{BB962C8B-B14F-4D97-AF65-F5344CB8AC3E}">
        <p14:creationId xmlns:p14="http://schemas.microsoft.com/office/powerpoint/2010/main" val="3118815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Address space of process?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There are 2 types of address spaces.</a:t>
            </a:r>
          </a:p>
          <a:p>
            <a:r>
              <a:rPr lang="en-IN" dirty="0" smtClean="0"/>
              <a:t>1)Physical address space   2)Virtual address space.</a:t>
            </a:r>
          </a:p>
          <a:p>
            <a:r>
              <a:rPr lang="en-IN" dirty="0" smtClean="0"/>
              <a:t>We will first see Physical address space.</a:t>
            </a:r>
          </a:p>
          <a:p>
            <a:r>
              <a:rPr lang="en-IN" dirty="0" smtClean="0"/>
              <a:t>Address space is the area where process is located in memory.</a:t>
            </a:r>
          </a:p>
          <a:p>
            <a:r>
              <a:rPr lang="en-IN" dirty="0" smtClean="0"/>
              <a:t>For process to execute, we need some data like code of process , data ,etc.</a:t>
            </a:r>
          </a:p>
          <a:p>
            <a:r>
              <a:rPr lang="en-IN" dirty="0" smtClean="0"/>
              <a:t>The process is executed by the processor , the speed of processor is very high as compared to the storage or I/O devices. So we use RAM to store data fetched from storage or I/O devices. RAM is accessible by processor.</a:t>
            </a:r>
          </a:p>
          <a:p>
            <a:r>
              <a:rPr lang="en-IN" dirty="0" smtClean="0"/>
              <a:t>The storing the data on the RAM for execution of process is the address space of process.</a:t>
            </a:r>
          </a:p>
          <a:p>
            <a:r>
              <a:rPr lang="en-IN" dirty="0" smtClean="0"/>
              <a:t>Along with the data from fetched file , some other data is also created and stored in RAM like stack for execution of process.</a:t>
            </a:r>
            <a:endParaRPr lang="en-IN" dirty="0"/>
          </a:p>
        </p:txBody>
      </p:sp>
    </p:spTree>
    <p:extLst>
      <p:ext uri="{BB962C8B-B14F-4D97-AF65-F5344CB8AC3E}">
        <p14:creationId xmlns:p14="http://schemas.microsoft.com/office/powerpoint/2010/main" val="20301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 , how the physical address space is managed?</a:t>
            </a:r>
            <a:endParaRPr lang="en-IN" dirty="0"/>
          </a:p>
        </p:txBody>
      </p:sp>
      <p:sp>
        <p:nvSpPr>
          <p:cNvPr id="3" name="Content Placeholder 2"/>
          <p:cNvSpPr>
            <a:spLocks noGrp="1"/>
          </p:cNvSpPr>
          <p:nvPr>
            <p:ph idx="1"/>
          </p:nvPr>
        </p:nvSpPr>
        <p:spPr/>
        <p:txBody>
          <a:bodyPr/>
          <a:lstStyle/>
          <a:p>
            <a:r>
              <a:rPr lang="en-IN" dirty="0" smtClean="0"/>
              <a:t>To handle this address space –</a:t>
            </a:r>
          </a:p>
          <a:p>
            <a:r>
              <a:rPr lang="en-IN" dirty="0" smtClean="0"/>
              <a:t>we use something called segmentation and paging.</a:t>
            </a:r>
          </a:p>
        </p:txBody>
      </p:sp>
    </p:spTree>
    <p:extLst>
      <p:ext uri="{BB962C8B-B14F-4D97-AF65-F5344CB8AC3E}">
        <p14:creationId xmlns:p14="http://schemas.microsoft.com/office/powerpoint/2010/main" val="106537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segmentation?</a:t>
            </a:r>
            <a:endParaRPr lang="en-IN" dirty="0"/>
          </a:p>
        </p:txBody>
      </p:sp>
      <p:sp>
        <p:nvSpPr>
          <p:cNvPr id="3" name="Content Placeholder 2"/>
          <p:cNvSpPr>
            <a:spLocks noGrp="1"/>
          </p:cNvSpPr>
          <p:nvPr>
            <p:ph idx="1"/>
          </p:nvPr>
        </p:nvSpPr>
        <p:spPr/>
        <p:txBody>
          <a:bodyPr/>
          <a:lstStyle/>
          <a:p>
            <a:r>
              <a:rPr lang="en-IN" dirty="0" smtClean="0"/>
              <a:t>This is an old approach for management suitable for single tasking only.</a:t>
            </a:r>
          </a:p>
          <a:p>
            <a:r>
              <a:rPr lang="en-IN" dirty="0" smtClean="0"/>
              <a:t>We know that any process contains Text , Data , stack.</a:t>
            </a:r>
          </a:p>
          <a:p>
            <a:r>
              <a:rPr lang="en-IN" dirty="0" smtClean="0"/>
              <a:t>The standard processor creators at that time like </a:t>
            </a:r>
            <a:r>
              <a:rPr lang="en-IN" dirty="0" err="1" smtClean="0"/>
              <a:t>intel</a:t>
            </a:r>
            <a:r>
              <a:rPr lang="en-IN" dirty="0" smtClean="0"/>
              <a:t> had provided special segment registers. </a:t>
            </a:r>
            <a:r>
              <a:rPr lang="en-IN" dirty="0" err="1" smtClean="0"/>
              <a:t>Eg</a:t>
            </a:r>
            <a:r>
              <a:rPr lang="en-IN" dirty="0" smtClean="0"/>
              <a:t>. CS,DS,SS.</a:t>
            </a:r>
          </a:p>
          <a:p>
            <a:r>
              <a:rPr lang="en-IN" dirty="0" smtClean="0"/>
              <a:t>The idea was to store the respective Text , data , stack into CS , DS , SS segments into memory.</a:t>
            </a:r>
          </a:p>
          <a:p>
            <a:r>
              <a:rPr lang="en-IN" dirty="0" smtClean="0"/>
              <a:t> So when you execute the process– the new process will load up the data in to these memory segments and the starting address of each segment is stored in to the registers provided.</a:t>
            </a:r>
            <a:endParaRPr lang="en-IN" dirty="0"/>
          </a:p>
        </p:txBody>
      </p:sp>
    </p:spTree>
    <p:extLst>
      <p:ext uri="{BB962C8B-B14F-4D97-AF65-F5344CB8AC3E}">
        <p14:creationId xmlns:p14="http://schemas.microsoft.com/office/powerpoint/2010/main" val="58307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93183"/>
            <a:ext cx="8596668" cy="6310648"/>
          </a:xfrm>
        </p:spPr>
        <p:txBody>
          <a:bodyPr/>
          <a:lstStyle/>
          <a:p>
            <a:pPr marL="0" indent="0">
              <a:buNone/>
            </a:pPr>
            <a:r>
              <a:rPr lang="en-IN" dirty="0" smtClean="0"/>
              <a:t>The RAM                                                                                  The registers</a:t>
            </a:r>
          </a:p>
        </p:txBody>
      </p:sp>
      <p:sp>
        <p:nvSpPr>
          <p:cNvPr id="4" name="Rounded Rectangle 3"/>
          <p:cNvSpPr/>
          <p:nvPr/>
        </p:nvSpPr>
        <p:spPr>
          <a:xfrm>
            <a:off x="677334" y="579549"/>
            <a:ext cx="4474215" cy="5615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7237927" y="1094704"/>
            <a:ext cx="2036075" cy="772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SS=50000 H</a:t>
            </a:r>
            <a:endParaRPr lang="en-IN" dirty="0"/>
          </a:p>
        </p:txBody>
      </p:sp>
      <p:sp>
        <p:nvSpPr>
          <p:cNvPr id="6" name="Rounded Rectangle 5"/>
          <p:cNvSpPr/>
          <p:nvPr/>
        </p:nvSpPr>
        <p:spPr>
          <a:xfrm>
            <a:off x="7250805" y="2264535"/>
            <a:ext cx="2036075" cy="772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DS=30000 H</a:t>
            </a:r>
            <a:endParaRPr lang="en-IN" dirty="0"/>
          </a:p>
        </p:txBody>
      </p:sp>
      <p:sp>
        <p:nvSpPr>
          <p:cNvPr id="7" name="Rounded Rectangle 6"/>
          <p:cNvSpPr/>
          <p:nvPr/>
        </p:nvSpPr>
        <p:spPr>
          <a:xfrm>
            <a:off x="7237926" y="3483735"/>
            <a:ext cx="2036075" cy="772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TS=20000 H</a:t>
            </a:r>
            <a:endParaRPr lang="en-IN" dirty="0"/>
          </a:p>
        </p:txBody>
      </p:sp>
      <p:sp>
        <p:nvSpPr>
          <p:cNvPr id="9" name="Rounded Rectangle 8"/>
          <p:cNvSpPr/>
          <p:nvPr/>
        </p:nvSpPr>
        <p:spPr>
          <a:xfrm>
            <a:off x="1914659" y="4981978"/>
            <a:ext cx="2036075" cy="77273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Text of process</a:t>
            </a:r>
            <a:endParaRPr lang="en-IN" dirty="0"/>
          </a:p>
        </p:txBody>
      </p:sp>
      <p:sp>
        <p:nvSpPr>
          <p:cNvPr id="10" name="Rounded Rectangle 9"/>
          <p:cNvSpPr/>
          <p:nvPr/>
        </p:nvSpPr>
        <p:spPr>
          <a:xfrm>
            <a:off x="1914659" y="3319530"/>
            <a:ext cx="2036075" cy="77273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Data of process</a:t>
            </a:r>
            <a:endParaRPr lang="en-IN" dirty="0"/>
          </a:p>
        </p:txBody>
      </p:sp>
      <p:sp>
        <p:nvSpPr>
          <p:cNvPr id="11" name="Rounded Rectangle 10"/>
          <p:cNvSpPr/>
          <p:nvPr/>
        </p:nvSpPr>
        <p:spPr>
          <a:xfrm>
            <a:off x="1914659" y="1657082"/>
            <a:ext cx="2036075" cy="77273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Stack of process</a:t>
            </a:r>
            <a:endParaRPr lang="en-IN" dirty="0"/>
          </a:p>
        </p:txBody>
      </p:sp>
      <p:sp>
        <p:nvSpPr>
          <p:cNvPr id="12" name="Oval 11"/>
          <p:cNvSpPr/>
          <p:nvPr/>
        </p:nvSpPr>
        <p:spPr>
          <a:xfrm>
            <a:off x="486774" y="6007459"/>
            <a:ext cx="607930" cy="49637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smtClean="0"/>
              <a:t>0</a:t>
            </a:r>
            <a:endParaRPr lang="en-IN" dirty="0"/>
          </a:p>
        </p:txBody>
      </p:sp>
      <p:sp>
        <p:nvSpPr>
          <p:cNvPr id="14" name="Oval 13"/>
          <p:cNvSpPr/>
          <p:nvPr/>
        </p:nvSpPr>
        <p:spPr>
          <a:xfrm>
            <a:off x="551048" y="2993938"/>
            <a:ext cx="1159217" cy="49637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3</a:t>
            </a:r>
            <a:r>
              <a:rPr lang="en-IN" dirty="0" smtClean="0"/>
              <a:t>FFFF</a:t>
            </a:r>
            <a:endParaRPr lang="en-IN" dirty="0"/>
          </a:p>
        </p:txBody>
      </p:sp>
      <p:sp>
        <p:nvSpPr>
          <p:cNvPr id="15" name="Oval 14"/>
          <p:cNvSpPr/>
          <p:nvPr/>
        </p:nvSpPr>
        <p:spPr>
          <a:xfrm>
            <a:off x="486774" y="2429815"/>
            <a:ext cx="1159217" cy="49637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smtClean="0"/>
              <a:t>5000</a:t>
            </a:r>
            <a:endParaRPr lang="en-IN" dirty="0"/>
          </a:p>
        </p:txBody>
      </p:sp>
      <p:sp>
        <p:nvSpPr>
          <p:cNvPr id="16" name="Oval 15"/>
          <p:cNvSpPr/>
          <p:nvPr/>
        </p:nvSpPr>
        <p:spPr>
          <a:xfrm>
            <a:off x="486773" y="1371065"/>
            <a:ext cx="1159217" cy="49637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smtClean="0"/>
              <a:t>5FFFF</a:t>
            </a:r>
            <a:endParaRPr lang="en-IN" dirty="0"/>
          </a:p>
        </p:txBody>
      </p:sp>
      <p:sp>
        <p:nvSpPr>
          <p:cNvPr id="17" name="Up-Down Arrow 16"/>
          <p:cNvSpPr/>
          <p:nvPr/>
        </p:nvSpPr>
        <p:spPr>
          <a:xfrm>
            <a:off x="1462405" y="1492254"/>
            <a:ext cx="484632" cy="1216152"/>
          </a:xfrm>
          <a:prstGeom prst="up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smtClean="0"/>
              <a:t>64k</a:t>
            </a:r>
            <a:endParaRPr lang="en-IN" dirty="0"/>
          </a:p>
        </p:txBody>
      </p:sp>
      <p:sp>
        <p:nvSpPr>
          <p:cNvPr id="18" name="Oval 17"/>
          <p:cNvSpPr/>
          <p:nvPr/>
        </p:nvSpPr>
        <p:spPr>
          <a:xfrm>
            <a:off x="597436" y="3909007"/>
            <a:ext cx="1159217" cy="49637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smtClean="0"/>
              <a:t>30000</a:t>
            </a:r>
            <a:endParaRPr lang="en-IN" dirty="0"/>
          </a:p>
        </p:txBody>
      </p:sp>
      <p:sp>
        <p:nvSpPr>
          <p:cNvPr id="19" name="Oval 18"/>
          <p:cNvSpPr/>
          <p:nvPr/>
        </p:nvSpPr>
        <p:spPr>
          <a:xfrm>
            <a:off x="409858" y="731949"/>
            <a:ext cx="1159217" cy="49637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smtClean="0"/>
              <a:t>FFFFF</a:t>
            </a:r>
            <a:endParaRPr lang="en-IN" dirty="0"/>
          </a:p>
        </p:txBody>
      </p:sp>
      <p:sp>
        <p:nvSpPr>
          <p:cNvPr id="20" name="Oval 19"/>
          <p:cNvSpPr/>
          <p:nvPr/>
        </p:nvSpPr>
        <p:spPr>
          <a:xfrm>
            <a:off x="633448" y="4569793"/>
            <a:ext cx="1159217" cy="49637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2</a:t>
            </a:r>
            <a:r>
              <a:rPr lang="en-IN" dirty="0" smtClean="0"/>
              <a:t>FFFF</a:t>
            </a:r>
            <a:endParaRPr lang="en-IN" dirty="0"/>
          </a:p>
        </p:txBody>
      </p:sp>
      <p:sp>
        <p:nvSpPr>
          <p:cNvPr id="21" name="Oval 20"/>
          <p:cNvSpPr/>
          <p:nvPr/>
        </p:nvSpPr>
        <p:spPr>
          <a:xfrm>
            <a:off x="594993" y="5506525"/>
            <a:ext cx="1159217" cy="49637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smtClean="0"/>
              <a:t>20000</a:t>
            </a:r>
            <a:endParaRPr lang="en-IN" dirty="0"/>
          </a:p>
        </p:txBody>
      </p:sp>
      <p:sp>
        <p:nvSpPr>
          <p:cNvPr id="22" name="Up-Down Arrow 21"/>
          <p:cNvSpPr/>
          <p:nvPr/>
        </p:nvSpPr>
        <p:spPr>
          <a:xfrm>
            <a:off x="1462405" y="3097820"/>
            <a:ext cx="484632" cy="1216152"/>
          </a:xfrm>
          <a:prstGeom prst="up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smtClean="0"/>
              <a:t>64k</a:t>
            </a:r>
            <a:endParaRPr lang="en-IN" dirty="0"/>
          </a:p>
        </p:txBody>
      </p:sp>
      <p:sp>
        <p:nvSpPr>
          <p:cNvPr id="23" name="Up-Down Arrow 22"/>
          <p:cNvSpPr/>
          <p:nvPr/>
        </p:nvSpPr>
        <p:spPr>
          <a:xfrm>
            <a:off x="1457632" y="4750039"/>
            <a:ext cx="484632" cy="1216152"/>
          </a:xfrm>
          <a:prstGeom prst="up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smtClean="0"/>
              <a:t>64k</a:t>
            </a:r>
            <a:endParaRPr lang="en-IN" dirty="0"/>
          </a:p>
        </p:txBody>
      </p:sp>
      <p:cxnSp>
        <p:nvCxnSpPr>
          <p:cNvPr id="27" name="Straight Connector 26"/>
          <p:cNvCxnSpPr>
            <a:stCxn id="15" idx="5"/>
            <a:endCxn id="5" idx="1"/>
          </p:cNvCxnSpPr>
          <p:nvPr/>
        </p:nvCxnSpPr>
        <p:spPr>
          <a:xfrm flipV="1">
            <a:off x="1476228" y="1481071"/>
            <a:ext cx="5761699" cy="1372424"/>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a:stCxn id="18" idx="5"/>
            <a:endCxn id="6" idx="1"/>
          </p:cNvCxnSpPr>
          <p:nvPr/>
        </p:nvCxnSpPr>
        <p:spPr>
          <a:xfrm flipV="1">
            <a:off x="1586890" y="2650902"/>
            <a:ext cx="5663915" cy="1681785"/>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a:stCxn id="21" idx="5"/>
            <a:endCxn id="7" idx="1"/>
          </p:cNvCxnSpPr>
          <p:nvPr/>
        </p:nvCxnSpPr>
        <p:spPr>
          <a:xfrm flipV="1">
            <a:off x="1584447" y="3870102"/>
            <a:ext cx="5653479" cy="2060103"/>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2904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down)">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down)">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down)">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down)">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wipe(down)">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wipe(down)">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wipe(down)">
                                      <p:cBhvr>
                                        <p:cTn id="82" dur="500"/>
                                        <p:tgtEl>
                                          <p:spTgt spid="2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5"/>
                                        </p:tgtEl>
                                        <p:attrNameLst>
                                          <p:attrName>style.visibility</p:attrName>
                                        </p:attrNameLst>
                                      </p:cBhvr>
                                      <p:to>
                                        <p:strVal val="visible"/>
                                      </p:to>
                                    </p:set>
                                    <p:animEffect transition="in" filter="wipe(down)">
                                      <p:cBhvr>
                                        <p:cTn id="87" dur="500"/>
                                        <p:tgtEl>
                                          <p:spTgt spid="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wipe(down)">
                                      <p:cBhvr>
                                        <p:cTn id="92" dur="500"/>
                                        <p:tgtEl>
                                          <p:spTgt spid="2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6"/>
                                        </p:tgtEl>
                                        <p:attrNameLst>
                                          <p:attrName>style.visibility</p:attrName>
                                        </p:attrNameLst>
                                      </p:cBhvr>
                                      <p:to>
                                        <p:strVal val="visible"/>
                                      </p:to>
                                    </p:set>
                                    <p:animEffect transition="in" filter="wipe(down)">
                                      <p:cBhvr>
                                        <p:cTn id="97" dur="500"/>
                                        <p:tgtEl>
                                          <p:spTgt spid="6"/>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wipe(down)">
                                      <p:cBhvr>
                                        <p:cTn id="102" dur="500"/>
                                        <p:tgtEl>
                                          <p:spTgt spid="31"/>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animEffect transition="in" filter="wipe(down)">
                                      <p:cBhvr>
                                        <p:cTn id="10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we will use this?</a:t>
            </a:r>
            <a:endParaRPr lang="en-IN" dirty="0"/>
          </a:p>
        </p:txBody>
      </p:sp>
      <p:sp>
        <p:nvSpPr>
          <p:cNvPr id="3" name="Content Placeholder 2"/>
          <p:cNvSpPr>
            <a:spLocks noGrp="1"/>
          </p:cNvSpPr>
          <p:nvPr>
            <p:ph idx="1"/>
          </p:nvPr>
        </p:nvSpPr>
        <p:spPr/>
        <p:txBody>
          <a:bodyPr/>
          <a:lstStyle/>
          <a:p>
            <a:r>
              <a:rPr lang="en-IN" dirty="0" smtClean="0"/>
              <a:t>There can be no of process in the system so, each process will have different segments. </a:t>
            </a:r>
          </a:p>
          <a:p>
            <a:r>
              <a:rPr lang="en-IN" dirty="0" smtClean="0"/>
              <a:t>So , how much information a segment contains, which process is owner of this segment ,base address </a:t>
            </a:r>
            <a:r>
              <a:rPr lang="en-IN" dirty="0" err="1" smtClean="0"/>
              <a:t>etc</a:t>
            </a:r>
            <a:r>
              <a:rPr lang="en-IN" dirty="0" smtClean="0"/>
              <a:t> is  frequently required. </a:t>
            </a:r>
          </a:p>
          <a:p>
            <a:r>
              <a:rPr lang="en-IN" dirty="0" smtClean="0"/>
              <a:t>So, a data structure called -- segment  descriptor is created.</a:t>
            </a:r>
          </a:p>
          <a:p>
            <a:r>
              <a:rPr lang="en-IN" dirty="0" smtClean="0"/>
              <a:t>Such all descriptors are clubbed together  under a data structure called –Descriptor table. The address of this table is kept in GDTR.</a:t>
            </a:r>
          </a:p>
          <a:p>
            <a:r>
              <a:rPr lang="en-IN" dirty="0" smtClean="0"/>
              <a:t>The address will be given in the form of --</a:t>
            </a:r>
          </a:p>
          <a:p>
            <a:r>
              <a:rPr lang="en-IN" dirty="0" smtClean="0"/>
              <a:t>Selector : offset form.</a:t>
            </a:r>
          </a:p>
          <a:p>
            <a:r>
              <a:rPr lang="en-IN" dirty="0" smtClean="0"/>
              <a:t>We will go to the segment and seek the no of offset bytes specified.</a:t>
            </a:r>
            <a:endParaRPr lang="en-IN" dirty="0"/>
          </a:p>
        </p:txBody>
      </p:sp>
    </p:spTree>
    <p:extLst>
      <p:ext uri="{BB962C8B-B14F-4D97-AF65-F5344CB8AC3E}">
        <p14:creationId xmlns:p14="http://schemas.microsoft.com/office/powerpoint/2010/main" val="193422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89397" y="154546"/>
            <a:ext cx="2331076" cy="1184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Selector</a:t>
            </a:r>
            <a:endParaRPr lang="en-IN" dirty="0"/>
          </a:p>
        </p:txBody>
      </p:sp>
      <p:sp>
        <p:nvSpPr>
          <p:cNvPr id="6" name="Rounded Rectangle 5"/>
          <p:cNvSpPr/>
          <p:nvPr/>
        </p:nvSpPr>
        <p:spPr>
          <a:xfrm>
            <a:off x="5085008" y="154545"/>
            <a:ext cx="2331076" cy="1184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Offset</a:t>
            </a:r>
            <a:endParaRPr lang="en-IN" dirty="0"/>
          </a:p>
        </p:txBody>
      </p:sp>
      <p:sp>
        <p:nvSpPr>
          <p:cNvPr id="7" name="Rounded Rectangle 6"/>
          <p:cNvSpPr/>
          <p:nvPr/>
        </p:nvSpPr>
        <p:spPr>
          <a:xfrm>
            <a:off x="4428186" y="4856506"/>
            <a:ext cx="2331076" cy="1184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GDTR</a:t>
            </a:r>
            <a:endParaRPr lang="en-IN" dirty="0"/>
          </a:p>
        </p:txBody>
      </p:sp>
      <p:sp>
        <p:nvSpPr>
          <p:cNvPr id="12" name="Rounded Rectangle 11"/>
          <p:cNvSpPr/>
          <p:nvPr/>
        </p:nvSpPr>
        <p:spPr>
          <a:xfrm>
            <a:off x="489397" y="2109988"/>
            <a:ext cx="2472744" cy="4226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p:cNvSpPr/>
          <p:nvPr/>
        </p:nvSpPr>
        <p:spPr>
          <a:xfrm>
            <a:off x="489397" y="3696237"/>
            <a:ext cx="2459865" cy="7083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Segment descriptor</a:t>
            </a:r>
            <a:endParaRPr lang="en-IN" dirty="0"/>
          </a:p>
        </p:txBody>
      </p:sp>
      <p:sp>
        <p:nvSpPr>
          <p:cNvPr id="14" name="Rounded Rectangle 13"/>
          <p:cNvSpPr/>
          <p:nvPr/>
        </p:nvSpPr>
        <p:spPr>
          <a:xfrm>
            <a:off x="730876" y="5776174"/>
            <a:ext cx="1989786" cy="5602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GDT</a:t>
            </a:r>
            <a:endParaRPr lang="en-IN" dirty="0"/>
          </a:p>
        </p:txBody>
      </p:sp>
      <p:sp>
        <p:nvSpPr>
          <p:cNvPr id="15" name="Freeform 14"/>
          <p:cNvSpPr/>
          <p:nvPr/>
        </p:nvSpPr>
        <p:spPr>
          <a:xfrm>
            <a:off x="127608" y="1365161"/>
            <a:ext cx="1314826" cy="2833352"/>
          </a:xfrm>
          <a:custGeom>
            <a:avLst/>
            <a:gdLst>
              <a:gd name="connsiteX0" fmla="*/ 1314826 w 1314826"/>
              <a:gd name="connsiteY0" fmla="*/ 0 h 2833352"/>
              <a:gd name="connsiteX1" fmla="*/ 26938 w 1314826"/>
              <a:gd name="connsiteY1" fmla="*/ 759853 h 2833352"/>
              <a:gd name="connsiteX2" fmla="*/ 451941 w 1314826"/>
              <a:gd name="connsiteY2" fmla="*/ 2833352 h 2833352"/>
            </a:gdLst>
            <a:ahLst/>
            <a:cxnLst>
              <a:cxn ang="0">
                <a:pos x="connsiteX0" y="connsiteY0"/>
              </a:cxn>
              <a:cxn ang="0">
                <a:pos x="connsiteX1" y="connsiteY1"/>
              </a:cxn>
              <a:cxn ang="0">
                <a:pos x="connsiteX2" y="connsiteY2"/>
              </a:cxn>
            </a:cxnLst>
            <a:rect l="l" t="t" r="r" b="b"/>
            <a:pathLst>
              <a:path w="1314826" h="2833352">
                <a:moveTo>
                  <a:pt x="1314826" y="0"/>
                </a:moveTo>
                <a:cubicBezTo>
                  <a:pt x="742789" y="143814"/>
                  <a:pt x="170752" y="287628"/>
                  <a:pt x="26938" y="759853"/>
                </a:cubicBezTo>
                <a:cubicBezTo>
                  <a:pt x="-116876" y="1232078"/>
                  <a:pt x="357496" y="2457718"/>
                  <a:pt x="451941" y="2833352"/>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cxnSp>
        <p:nvCxnSpPr>
          <p:cNvPr id="17" name="Straight Connector 16"/>
          <p:cNvCxnSpPr>
            <a:stCxn id="7" idx="1"/>
            <a:endCxn id="14" idx="2"/>
          </p:cNvCxnSpPr>
          <p:nvPr/>
        </p:nvCxnSpPr>
        <p:spPr>
          <a:xfrm flipH="1">
            <a:off x="1725769" y="5448935"/>
            <a:ext cx="2702417" cy="887471"/>
          </a:xfrm>
          <a:prstGeom prst="line">
            <a:avLst/>
          </a:prstGeom>
        </p:spPr>
        <p:style>
          <a:lnRef idx="1">
            <a:schemeClr val="dk1"/>
          </a:lnRef>
          <a:fillRef idx="0">
            <a:schemeClr val="dk1"/>
          </a:fillRef>
          <a:effectRef idx="0">
            <a:schemeClr val="dk1"/>
          </a:effectRef>
          <a:fontRef idx="minor">
            <a:schemeClr val="tx1"/>
          </a:fontRef>
        </p:style>
      </p:cxnSp>
      <p:sp>
        <p:nvSpPr>
          <p:cNvPr id="18" name="Rounded Rectangle 17"/>
          <p:cNvSpPr/>
          <p:nvPr/>
        </p:nvSpPr>
        <p:spPr>
          <a:xfrm>
            <a:off x="7776692" y="3103808"/>
            <a:ext cx="2331076" cy="1184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Final address</a:t>
            </a:r>
            <a:endParaRPr lang="en-IN" dirty="0"/>
          </a:p>
        </p:txBody>
      </p:sp>
      <p:sp>
        <p:nvSpPr>
          <p:cNvPr id="19" name="Plus 18"/>
          <p:cNvSpPr/>
          <p:nvPr/>
        </p:nvSpPr>
        <p:spPr>
          <a:xfrm>
            <a:off x="5426299" y="3239036"/>
            <a:ext cx="1165538" cy="914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Connector 22"/>
          <p:cNvCxnSpPr>
            <a:stCxn id="13" idx="3"/>
            <a:endCxn id="19" idx="2"/>
          </p:cNvCxnSpPr>
          <p:nvPr/>
        </p:nvCxnSpPr>
        <p:spPr>
          <a:xfrm flipV="1">
            <a:off x="2949262" y="3696236"/>
            <a:ext cx="2631529" cy="35417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stCxn id="6" idx="2"/>
            <a:endCxn id="19" idx="3"/>
          </p:cNvCxnSpPr>
          <p:nvPr/>
        </p:nvCxnSpPr>
        <p:spPr>
          <a:xfrm flipH="1">
            <a:off x="6009068" y="1339402"/>
            <a:ext cx="241478" cy="202083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Arrow Connector 26"/>
          <p:cNvCxnSpPr>
            <a:stCxn id="19" idx="0"/>
            <a:endCxn id="18" idx="1"/>
          </p:cNvCxnSpPr>
          <p:nvPr/>
        </p:nvCxnSpPr>
        <p:spPr>
          <a:xfrm>
            <a:off x="6437345" y="3696236"/>
            <a:ext cx="133934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tangle 27"/>
          <p:cNvSpPr/>
          <p:nvPr/>
        </p:nvSpPr>
        <p:spPr>
          <a:xfrm rot="21154195">
            <a:off x="3072572" y="3113467"/>
            <a:ext cx="2459865" cy="7083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Base address of segment</a:t>
            </a:r>
            <a:endParaRPr lang="en-IN" dirty="0"/>
          </a:p>
        </p:txBody>
      </p:sp>
      <p:sp>
        <p:nvSpPr>
          <p:cNvPr id="33" name="Cloud Callout 32"/>
          <p:cNvSpPr/>
          <p:nvPr/>
        </p:nvSpPr>
        <p:spPr>
          <a:xfrm>
            <a:off x="8942230" y="1732666"/>
            <a:ext cx="2483475" cy="1371142"/>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Linear address</a:t>
            </a:r>
            <a:endParaRPr lang="en-IN" dirty="0"/>
          </a:p>
        </p:txBody>
      </p:sp>
      <p:sp>
        <p:nvSpPr>
          <p:cNvPr id="34" name="Horizontal Scroll 33"/>
          <p:cNvSpPr/>
          <p:nvPr/>
        </p:nvSpPr>
        <p:spPr>
          <a:xfrm>
            <a:off x="3181081" y="1181817"/>
            <a:ext cx="1609859" cy="79695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Logical address</a:t>
            </a:r>
            <a:endParaRPr lang="en-IN" dirty="0"/>
          </a:p>
        </p:txBody>
      </p:sp>
      <p:cxnSp>
        <p:nvCxnSpPr>
          <p:cNvPr id="36" name="Straight Connector 35"/>
          <p:cNvCxnSpPr>
            <a:stCxn id="4" idx="3"/>
            <a:endCxn id="34" idx="1"/>
          </p:cNvCxnSpPr>
          <p:nvPr/>
        </p:nvCxnSpPr>
        <p:spPr>
          <a:xfrm>
            <a:off x="2820473" y="746975"/>
            <a:ext cx="360608" cy="833322"/>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stCxn id="6" idx="1"/>
            <a:endCxn id="34" idx="3"/>
          </p:cNvCxnSpPr>
          <p:nvPr/>
        </p:nvCxnSpPr>
        <p:spPr>
          <a:xfrm flipH="1">
            <a:off x="4790940" y="746974"/>
            <a:ext cx="294068" cy="83332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6834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down)">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down)">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down)">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wipe(down)">
                                      <p:cBhvr>
                                        <p:cTn id="72" dur="500"/>
                                        <p:tgtEl>
                                          <p:spTgt spid="2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down)">
                                      <p:cBhvr>
                                        <p:cTn id="77" dur="5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wipe(down)">
                                      <p:cBhvr>
                                        <p:cTn id="82" dur="500"/>
                                        <p:tgtEl>
                                          <p:spTgt spid="36"/>
                                        </p:tgtEl>
                                      </p:cBhvr>
                                    </p:animEffect>
                                  </p:childTnLst>
                                </p:cTn>
                              </p:par>
                              <p:par>
                                <p:cTn id="83" presetID="22" presetClass="entr" presetSubtype="4" fill="hold"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wipe(down)">
                                      <p:cBhvr>
                                        <p:cTn id="85" dur="500"/>
                                        <p:tgtEl>
                                          <p:spTgt spid="3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wipe(down)">
                                      <p:cBhvr>
                                        <p:cTn id="9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12" grpId="0" animBg="1"/>
      <p:bldP spid="13" grpId="0" animBg="1"/>
      <p:bldP spid="14" grpId="0" animBg="1"/>
      <p:bldP spid="15" grpId="0" animBg="1"/>
      <p:bldP spid="18" grpId="0" animBg="1"/>
      <p:bldP spid="19" grpId="0" animBg="1"/>
      <p:bldP spid="28" grpId="0" animBg="1"/>
      <p:bldP spid="33" grpId="0" animBg="1"/>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problem with segmentation?  Why paging?	</a:t>
            </a:r>
            <a:endParaRPr lang="en-IN" dirty="0"/>
          </a:p>
        </p:txBody>
      </p:sp>
      <p:sp>
        <p:nvSpPr>
          <p:cNvPr id="3" name="Content Placeholder 2"/>
          <p:cNvSpPr>
            <a:spLocks noGrp="1"/>
          </p:cNvSpPr>
          <p:nvPr>
            <p:ph idx="1"/>
          </p:nvPr>
        </p:nvSpPr>
        <p:spPr/>
        <p:txBody>
          <a:bodyPr/>
          <a:lstStyle/>
          <a:p>
            <a:r>
              <a:rPr lang="en-IN" dirty="0" smtClean="0"/>
              <a:t>As multitasking started to improve , no of processes got increased. </a:t>
            </a:r>
          </a:p>
          <a:p>
            <a:r>
              <a:rPr lang="en-IN" dirty="0" smtClean="0"/>
              <a:t>By using the segmentation , one process with upper privilege can access and corrupt the data of the process. </a:t>
            </a:r>
          </a:p>
          <a:p>
            <a:r>
              <a:rPr lang="en-IN" dirty="0" smtClean="0"/>
              <a:t>Later the idea came to keep the segment size fixed for process.</a:t>
            </a:r>
          </a:p>
          <a:p>
            <a:r>
              <a:rPr lang="en-IN" dirty="0" smtClean="0"/>
              <a:t>But the problem was process may or may not use the given size totally or it may require more memory. Memory was no luxury back then So , that idea failed.</a:t>
            </a:r>
          </a:p>
          <a:p>
            <a:r>
              <a:rPr lang="en-IN" dirty="0" smtClean="0"/>
              <a:t>The security for process and memory both must be well organised.</a:t>
            </a:r>
          </a:p>
          <a:p>
            <a:r>
              <a:rPr lang="en-IN" dirty="0" smtClean="0"/>
              <a:t>So, the paging came into the picture.</a:t>
            </a:r>
            <a:endParaRPr lang="en-IN" dirty="0"/>
          </a:p>
        </p:txBody>
      </p:sp>
    </p:spTree>
    <p:extLst>
      <p:ext uri="{BB962C8B-B14F-4D97-AF65-F5344CB8AC3E}">
        <p14:creationId xmlns:p14="http://schemas.microsoft.com/office/powerpoint/2010/main" val="373822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555</TotalTime>
  <Words>1498</Words>
  <Application>Microsoft Office PowerPoint</Application>
  <PresentationFormat>Widescreen</PresentationFormat>
  <Paragraphs>188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Trebuchet MS</vt:lpstr>
      <vt:lpstr>Wingdings</vt:lpstr>
      <vt:lpstr>Wingdings 3</vt:lpstr>
      <vt:lpstr>Facet</vt:lpstr>
      <vt:lpstr>Process sub-system</vt:lpstr>
      <vt:lpstr>What is a process? </vt:lpstr>
      <vt:lpstr>What is Address space of process?</vt:lpstr>
      <vt:lpstr>So , how the physical address space is managed?</vt:lpstr>
      <vt:lpstr>What is segmentation?</vt:lpstr>
      <vt:lpstr>PowerPoint Presentation</vt:lpstr>
      <vt:lpstr>How we will use this?</vt:lpstr>
      <vt:lpstr>PowerPoint Presentation</vt:lpstr>
      <vt:lpstr>What is problem with segmentation?  Why paging? </vt:lpstr>
      <vt:lpstr>What is paging?</vt:lpstr>
      <vt:lpstr>PowerPoint Presentation</vt:lpstr>
      <vt:lpstr>How we will use this?</vt:lpstr>
      <vt:lpstr>What is virtual address space?</vt:lpstr>
      <vt:lpstr>PowerPoint Presentation</vt:lpstr>
      <vt:lpstr>What else? </vt:lpstr>
      <vt:lpstr>The address spaces today…</vt:lpstr>
      <vt:lpstr>Kernel and the process…                                             </vt:lpstr>
      <vt:lpstr>How all the processes will have something in common?</vt:lpstr>
      <vt:lpstr>Mapping differs the kernel type…</vt:lpstr>
      <vt:lpstr>The layout of a standard linux process</vt:lpstr>
      <vt:lpstr>Any doubts ???    Thank you for listening! Hope you enjoyed everything.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sub-system</dc:title>
  <dc:creator>pranav waikar</dc:creator>
  <cp:lastModifiedBy>pranav waikar</cp:lastModifiedBy>
  <cp:revision>61</cp:revision>
  <dcterms:created xsi:type="dcterms:W3CDTF">2017-02-16T09:10:13Z</dcterms:created>
  <dcterms:modified xsi:type="dcterms:W3CDTF">2017-02-16T18:49:26Z</dcterms:modified>
</cp:coreProperties>
</file>